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1" r:id="rId17"/>
    <p:sldId id="271" r:id="rId18"/>
    <p:sldId id="272" r:id="rId19"/>
    <p:sldId id="273" r:id="rId20"/>
    <p:sldId id="274" r:id="rId21"/>
    <p:sldId id="275" r:id="rId22"/>
    <p:sldId id="276" r:id="rId23"/>
    <p:sldId id="277" r:id="rId24"/>
    <p:sldId id="282" r:id="rId25"/>
    <p:sldId id="283" r:id="rId26"/>
    <p:sldId id="278" r:id="rId27"/>
    <p:sldId id="279" r:id="rId28"/>
    <p:sldId id="280" r:id="rId29"/>
    <p:sldId id="284" r:id="rId30"/>
    <p:sldId id="285" r:id="rId31"/>
    <p:sldId id="286" r:id="rId32"/>
    <p:sldId id="287" r:id="rId33"/>
    <p:sldId id="288" r:id="rId34"/>
    <p:sldId id="289" r:id="rId35"/>
    <p:sldId id="290" r:id="rId36"/>
    <p:sldId id="291" r:id="rId37"/>
    <p:sldId id="292" r:id="rId38"/>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37" autoAdjust="0"/>
  </p:normalViewPr>
  <p:slideViewPr>
    <p:cSldViewPr>
      <p:cViewPr varScale="1">
        <p:scale>
          <a:sx n="42" d="100"/>
          <a:sy n="42" d="100"/>
        </p:scale>
        <p:origin x="77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9248E36E-AFAC-4798-BF03-C71BC6F2E824}" type="datetimeFigureOut">
              <a:rPr lang="en-AU" smtClean="0"/>
              <a:t>9/09/2024</a:t>
            </a:fld>
            <a:endParaRPr lang="en-AU"/>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6C0F130A-ADE8-447F-8C3B-CAB3A4125267}" type="slidenum">
              <a:rPr lang="en-AU" smtClean="0"/>
              <a:t>‹#›</a:t>
            </a:fld>
            <a:endParaRPr lang="en-AU"/>
          </a:p>
        </p:txBody>
      </p:sp>
    </p:spTree>
    <p:extLst>
      <p:ext uri="{BB962C8B-B14F-4D97-AF65-F5344CB8AC3E}">
        <p14:creationId xmlns:p14="http://schemas.microsoft.com/office/powerpoint/2010/main" val="146359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etterhealth.vic.gov.au/health/servicesandsupport/confidentiality-and-privacy-in-healthcar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oaic.gov.au/privacy/guidance-and-advice/guide-to-health-privacy/chapter-3-using-or-disclosing-health-information" TargetMode="External"/><Relationship Id="rId4" Type="http://schemas.openxmlformats.org/officeDocument/2006/relationships/hyperlink" Target="https://www.betterhealth.vic.gov.au/health/ServicesAndSupport/confidentiality-and-privacy-in-healthcar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nmfvic.asn.au/~/media/files/anmf/anmf%20policies%20position%20statements/safe%20patient%20handl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a:t>
            </a:r>
            <a:r>
              <a:rPr lang="en-AU" sz="1800" dirty="0">
                <a:effectLst/>
                <a:latin typeface="Calibri" panose="020F0502020204030204" pitchFamily="34" charset="0"/>
                <a:ea typeface="Calibri" panose="020F0502020204030204" pitchFamily="34" charset="0"/>
                <a:cs typeface="Times New Roman" panose="02020603050405020304" pitchFamily="18" charset="0"/>
              </a:rPr>
              <a:t> – What are risk factors when assisting a person with movement? </a:t>
            </a:r>
            <a:endParaRPr lang="en-AU"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ASK</a:t>
            </a:r>
            <a:r>
              <a:rPr lang="en-AU" sz="1800" dirty="0">
                <a:effectLst/>
                <a:latin typeface="Calibri" panose="020F0502020204030204" pitchFamily="34" charset="0"/>
                <a:ea typeface="Calibri" panose="020F0502020204030204" pitchFamily="34" charset="0"/>
                <a:cs typeface="Times New Roman" panose="02020603050405020304" pitchFamily="18" charset="0"/>
              </a:rPr>
              <a:t>- How would you determine the patients or client’s ability? </a:t>
            </a:r>
            <a:endParaRPr lang="en-AU"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Facilitate students to create a checklist of all the things that they think is necessary to do prior to assisting a person with movement.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C0F130A-ADE8-447F-8C3B-CAB3A4125267}" type="slidenum">
              <a:rPr lang="en-AU" smtClean="0"/>
              <a:t>3</a:t>
            </a:fld>
            <a:endParaRPr lang="en-AU"/>
          </a:p>
        </p:txBody>
      </p:sp>
    </p:spTree>
    <p:extLst>
      <p:ext uri="{BB962C8B-B14F-4D97-AF65-F5344CB8AC3E}">
        <p14:creationId xmlns:p14="http://schemas.microsoft.com/office/powerpoint/2010/main" val="111219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fontAlgn="base">
              <a:buFont typeface="Wingdings" panose="05000000000000000000" pitchFamily="2" charset="2"/>
              <a:buChar char=""/>
            </a:pPr>
            <a:r>
              <a:rPr lang="en-AU" sz="1800" dirty="0">
                <a:effectLst/>
                <a:latin typeface="Calibri" panose="020F0502020204030204" pitchFamily="34" charset="0"/>
                <a:ea typeface="Times New Roman" panose="02020603050405020304" pitchFamily="18" charset="0"/>
              </a:rPr>
              <a:t>Discuss differences between Privacy, Confidentiality and disclosure. Provide examples of each. You will find more information </a:t>
            </a:r>
            <a:r>
              <a:rPr lang="en-AU" sz="1800" u="sng" dirty="0">
                <a:solidFill>
                  <a:srgbClr val="0563C1"/>
                </a:solidFill>
                <a:effectLst/>
                <a:latin typeface="Calibri" panose="020F0502020204030204" pitchFamily="34" charset="0"/>
                <a:ea typeface="Times New Roman" panose="02020603050405020304" pitchFamily="18" charset="0"/>
                <a:hlinkClick r:id="rId3"/>
              </a:rPr>
              <a:t>here</a:t>
            </a:r>
            <a:r>
              <a:rPr lang="en-AU" sz="1800" dirty="0">
                <a:effectLst/>
                <a:latin typeface="Calibri" panose="020F0502020204030204" pitchFamily="34" charset="0"/>
                <a:ea typeface="Times New Roman" panose="02020603050405020304" pitchFamily="18" charset="0"/>
              </a:rPr>
              <a:t> and </a:t>
            </a:r>
            <a:r>
              <a:rPr lang="en-AU" sz="1800" u="sng" dirty="0">
                <a:solidFill>
                  <a:srgbClr val="0563C1"/>
                </a:solidFill>
                <a:effectLst/>
                <a:latin typeface="Calibri" panose="020F0502020204030204" pitchFamily="34" charset="0"/>
                <a:ea typeface="Times New Roman" panose="02020603050405020304" pitchFamily="18" charset="0"/>
                <a:hlinkClick r:id="rId4"/>
              </a:rPr>
              <a:t>here</a:t>
            </a:r>
            <a:r>
              <a:rPr lang="en-AU" sz="1800" dirty="0">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pPr marL="742950" lvl="1" indent="-285750" fontAlgn="base">
              <a:buFont typeface="Wingdings" panose="05000000000000000000" pitchFamily="2" charset="2"/>
              <a:buChar char=""/>
            </a:pPr>
            <a:r>
              <a:rPr lang="en-AU" sz="1800" dirty="0">
                <a:effectLst/>
                <a:latin typeface="Calibri" panose="020F0502020204030204" pitchFamily="34" charset="0"/>
                <a:ea typeface="Times New Roman" panose="02020603050405020304" pitchFamily="18" charset="0"/>
              </a:rPr>
              <a:t>Explain disclosure in healthcare and the use of patient information for the purposes of collection. More information </a:t>
            </a:r>
            <a:r>
              <a:rPr lang="en-AU" sz="1800" u="sng" dirty="0">
                <a:solidFill>
                  <a:srgbClr val="0563C1"/>
                </a:solidFill>
                <a:effectLst/>
                <a:latin typeface="Calibri" panose="020F0502020204030204" pitchFamily="34" charset="0"/>
                <a:ea typeface="Times New Roman" panose="02020603050405020304" pitchFamily="18" charset="0"/>
                <a:hlinkClick r:id="rId5"/>
              </a:rPr>
              <a:t>here</a:t>
            </a:r>
            <a:r>
              <a:rPr lang="en-AU" sz="1800" dirty="0">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C0F130A-ADE8-447F-8C3B-CAB3A4125267}" type="slidenum">
              <a:rPr lang="en-AU" smtClean="0"/>
              <a:t>6</a:t>
            </a:fld>
            <a:endParaRPr lang="en-AU"/>
          </a:p>
        </p:txBody>
      </p:sp>
    </p:spTree>
    <p:extLst>
      <p:ext uri="{BB962C8B-B14F-4D97-AF65-F5344CB8AC3E}">
        <p14:creationId xmlns:p14="http://schemas.microsoft.com/office/powerpoint/2010/main" val="289272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effectLst/>
                <a:latin typeface="Calibri" panose="020F0502020204030204" pitchFamily="34" charset="0"/>
                <a:ea typeface="Times New Roman" panose="02020603050405020304" pitchFamily="18" charset="0"/>
              </a:rPr>
              <a:t>ASK -</a:t>
            </a:r>
            <a:r>
              <a:rPr lang="en-AU" sz="1800" dirty="0">
                <a:effectLst/>
                <a:latin typeface="Calibri" panose="020F0502020204030204" pitchFamily="34" charset="0"/>
                <a:ea typeface="Times New Roman" panose="02020603050405020304" pitchFamily="18" charset="0"/>
              </a:rPr>
              <a:t>Why should you check a movement plan before assisting with a move?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C0F130A-ADE8-447F-8C3B-CAB3A4125267}" type="slidenum">
              <a:rPr lang="en-AU" smtClean="0"/>
              <a:t>7</a:t>
            </a:fld>
            <a:endParaRPr lang="en-AU"/>
          </a:p>
        </p:txBody>
      </p:sp>
    </p:spTree>
    <p:extLst>
      <p:ext uri="{BB962C8B-B14F-4D97-AF65-F5344CB8AC3E}">
        <p14:creationId xmlns:p14="http://schemas.microsoft.com/office/powerpoint/2010/main" val="106348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the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No Lifting Policy</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discuss the importance of protecting your own body</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C0F130A-ADE8-447F-8C3B-CAB3A4125267}" type="slidenum">
              <a:rPr lang="en-AU" smtClean="0"/>
              <a:t>9</a:t>
            </a:fld>
            <a:endParaRPr lang="en-AU"/>
          </a:p>
        </p:txBody>
      </p:sp>
    </p:spTree>
    <p:extLst>
      <p:ext uri="{BB962C8B-B14F-4D97-AF65-F5344CB8AC3E}">
        <p14:creationId xmlns:p14="http://schemas.microsoft.com/office/powerpoint/2010/main" val="344264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Show students the different type of equipment that can be used with assisting with movement </a:t>
            </a:r>
            <a:endParaRPr lang="en-AU" sz="1200" dirty="0">
              <a:effectLst/>
              <a:latin typeface="Times New Roman" panose="02020603050405020304" pitchFamily="18" charset="0"/>
              <a:ea typeface="Times New Roman" panose="02020603050405020304" pitchFamily="18" charset="0"/>
            </a:endParaRPr>
          </a:p>
          <a:p>
            <a:pPr marL="1143000" lvl="2" indent="-228600">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Use this as an opportunity to start explaining how the equipment works, who might use it, how you might assist an person to use it. </a:t>
            </a:r>
            <a:endParaRPr lang="en-AU" sz="12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Discuss why organisational policies and procedures are important to be across when working in the healthy industry. How could not be across your workplace policies and procedures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800" dirty="0">
                <a:effectLst/>
                <a:latin typeface="Calibri" panose="020F0502020204030204" pitchFamily="34" charset="0"/>
                <a:ea typeface="Times New Roman" panose="02020603050405020304" pitchFamily="18" charset="0"/>
              </a:rPr>
              <a:t>Discuss all the different equipment types, including advantages and disadvantages of each one. </a:t>
            </a:r>
            <a:endParaRPr lang="en-AU"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C0F130A-ADE8-447F-8C3B-CAB3A4125267}" type="slidenum">
              <a:rPr lang="en-AU" smtClean="0"/>
              <a:t>10</a:t>
            </a:fld>
            <a:endParaRPr lang="en-AU"/>
          </a:p>
        </p:txBody>
      </p:sp>
    </p:spTree>
    <p:extLst>
      <p:ext uri="{BB962C8B-B14F-4D97-AF65-F5344CB8AC3E}">
        <p14:creationId xmlns:p14="http://schemas.microsoft.com/office/powerpoint/2010/main" val="57533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Calibri" panose="020F0502020204030204" pitchFamily="34" charset="0"/>
                <a:ea typeface="Times New Roman" panose="02020603050405020304" pitchFamily="18" charset="0"/>
              </a:rPr>
              <a:t>ASK</a:t>
            </a:r>
            <a:r>
              <a:rPr lang="en-AU" sz="1800" dirty="0">
                <a:effectLst/>
                <a:latin typeface="Calibri" panose="020F0502020204030204" pitchFamily="34" charset="0"/>
                <a:ea typeface="Times New Roman" panose="02020603050405020304" pitchFamily="18" charset="0"/>
              </a:rPr>
              <a:t> – Why do you need to get consent prior to a move? What do you do if you have a patient that won’t cooperate? </a:t>
            </a:r>
            <a:endParaRPr lang="en-AU" dirty="0"/>
          </a:p>
        </p:txBody>
      </p:sp>
      <p:sp>
        <p:nvSpPr>
          <p:cNvPr id="4" name="Slide Number Placeholder 3"/>
          <p:cNvSpPr>
            <a:spLocks noGrp="1"/>
          </p:cNvSpPr>
          <p:nvPr>
            <p:ph type="sldNum" sz="quarter" idx="5"/>
          </p:nvPr>
        </p:nvSpPr>
        <p:spPr/>
        <p:txBody>
          <a:bodyPr/>
          <a:lstStyle/>
          <a:p>
            <a:fld id="{6C0F130A-ADE8-447F-8C3B-CAB3A4125267}" type="slidenum">
              <a:rPr lang="en-AU" smtClean="0"/>
              <a:t>13</a:t>
            </a:fld>
            <a:endParaRPr lang="en-AU"/>
          </a:p>
        </p:txBody>
      </p:sp>
    </p:spTree>
    <p:extLst>
      <p:ext uri="{BB962C8B-B14F-4D97-AF65-F5344CB8AC3E}">
        <p14:creationId xmlns:p14="http://schemas.microsoft.com/office/powerpoint/2010/main" val="363229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800" b="0" i="0">
                <a:solidFill>
                  <a:schemeClr val="bg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6957087" y="9258303"/>
            <a:ext cx="914399" cy="876299"/>
          </a:xfrm>
          <a:prstGeom prst="rect">
            <a:avLst/>
          </a:prstGeom>
        </p:spPr>
      </p:pic>
      <p:sp>
        <p:nvSpPr>
          <p:cNvPr id="2" name="Holder 2"/>
          <p:cNvSpPr>
            <a:spLocks noGrp="1"/>
          </p:cNvSpPr>
          <p:nvPr>
            <p:ph type="title"/>
          </p:nvPr>
        </p:nvSpPr>
        <p:spPr/>
        <p:txBody>
          <a:bodyPr lIns="0" tIns="0" rIns="0" bIns="0"/>
          <a:lstStyle>
            <a:lvl1pPr>
              <a:defRPr sz="480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6957087" y="9258300"/>
            <a:ext cx="914399" cy="8762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59334" y="6058155"/>
            <a:ext cx="12569330" cy="1987550"/>
          </a:xfrm>
          <a:prstGeom prst="rect">
            <a:avLst/>
          </a:prstGeom>
        </p:spPr>
        <p:txBody>
          <a:bodyPr wrap="square" lIns="0" tIns="0" rIns="0" bIns="0">
            <a:spAutoFit/>
          </a:bodyPr>
          <a:lstStyle>
            <a:lvl1pPr>
              <a:defRPr sz="48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609777" y="3169026"/>
            <a:ext cx="17068444" cy="4140200"/>
          </a:xfrm>
          <a:prstGeom prst="rect">
            <a:avLst/>
          </a:prstGeom>
        </p:spPr>
        <p:txBody>
          <a:bodyPr wrap="square" lIns="0" tIns="0" rIns="0" bIns="0">
            <a:spAutoFit/>
          </a:bodyPr>
          <a:lstStyle>
            <a:lvl1pPr>
              <a:defRPr sz="2800" b="0" i="0">
                <a:solidFill>
                  <a:schemeClr val="bg1"/>
                </a:solidFill>
                <a:latin typeface="Arial MT"/>
                <a:cs typeface="Arial MT"/>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9/9/2024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hyperlink" Target="https://ivetsuperclinic.ivetinstitute.com.au/instructional-videos/" TargetMode="External"/><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2.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30.jp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31.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21.xml"/><Relationship Id="rId18" Type="http://schemas.openxmlformats.org/officeDocument/2006/relationships/slide" Target="slide28.xml"/><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slide" Target="slide20.xml"/><Relationship Id="rId17" Type="http://schemas.openxmlformats.org/officeDocument/2006/relationships/slide" Target="slide23.xml"/><Relationship Id="rId2" Type="http://schemas.openxmlformats.org/officeDocument/2006/relationships/image" Target="../media/image1.png"/><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4.xml"/><Relationship Id="rId5" Type="http://schemas.openxmlformats.org/officeDocument/2006/relationships/image" Target="../media/image3.png"/><Relationship Id="rId15" Type="http://schemas.openxmlformats.org/officeDocument/2006/relationships/slide" Target="slide27.xml"/><Relationship Id="rId10" Type="http://schemas.openxmlformats.org/officeDocument/2006/relationships/slide" Target="slide8.xml"/><Relationship Id="rId4" Type="http://schemas.openxmlformats.org/officeDocument/2006/relationships/image" Target="../media/image5.png"/><Relationship Id="rId9" Type="http://schemas.openxmlformats.org/officeDocument/2006/relationships/slide" Target="slide35.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jp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jp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jp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jp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IisgnbMfKvI" TargetMode="External"/><Relationship Id="rId5" Type="http://schemas.openxmlformats.org/officeDocument/2006/relationships/image" Target="../media/image1.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1665110797-1641251839-CHCCCS002_A2_Individualised_Movement_Plan_-_Alice.pdf" TargetMode="External"/><Relationship Id="rId2" Type="http://schemas.openxmlformats.org/officeDocument/2006/relationships/hyperlink" Target="1665110797-1641251839-CHCCCS002_A2_Individualised_Movement_Plan_-_Bill.pdf" TargetMode="Externa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5aveve6g-RA" TargetMode="External"/><Relationship Id="rId13" Type="http://schemas.openxmlformats.org/officeDocument/2006/relationships/hyperlink" Target="https://www.youtube.com/watch?v=o6PRQ0CRn5w" TargetMode="External"/><Relationship Id="rId3" Type="http://schemas.openxmlformats.org/officeDocument/2006/relationships/hyperlink" Target="https://www.youtube.com/watch?v=QPlVYE8BGmM" TargetMode="External"/><Relationship Id="rId7" Type="http://schemas.openxmlformats.org/officeDocument/2006/relationships/hyperlink" Target="https://www.youtube.com/watch?v=EZ6FptTLc08" TargetMode="External"/><Relationship Id="rId12" Type="http://schemas.openxmlformats.org/officeDocument/2006/relationships/hyperlink" Target="https://www.youtube.com/watch?v=oOVOtHFz8rY" TargetMode="External"/><Relationship Id="rId2" Type="http://schemas.openxmlformats.org/officeDocument/2006/relationships/image" Target="../media/image40.jpeg"/><Relationship Id="rId16" Type="http://schemas.openxmlformats.org/officeDocument/2006/relationships/hyperlink" Target="https://ivetsuperclinic.ivetinstitute.com.au/instructional-videos/" TargetMode="External"/><Relationship Id="rId1" Type="http://schemas.openxmlformats.org/officeDocument/2006/relationships/slideLayout" Target="../slideLayouts/slideLayout4.xml"/><Relationship Id="rId6" Type="http://schemas.openxmlformats.org/officeDocument/2006/relationships/hyperlink" Target="https://www.youtube.com/watch?v=71jgM2lHRK4" TargetMode="External"/><Relationship Id="rId11" Type="http://schemas.openxmlformats.org/officeDocument/2006/relationships/hyperlink" Target="https://www.youtube.com/watch?v=91dt6RQTBnY" TargetMode="External"/><Relationship Id="rId5" Type="http://schemas.openxmlformats.org/officeDocument/2006/relationships/hyperlink" Target="https://www.youtube.com/watch?v=arqG_2ftfOY" TargetMode="External"/><Relationship Id="rId15" Type="http://schemas.openxmlformats.org/officeDocument/2006/relationships/image" Target="../media/image1.png"/><Relationship Id="rId10" Type="http://schemas.openxmlformats.org/officeDocument/2006/relationships/hyperlink" Target="https://www.youtube.com/watch?v=-dpSup2Tcas" TargetMode="External"/><Relationship Id="rId4" Type="http://schemas.openxmlformats.org/officeDocument/2006/relationships/hyperlink" Target="https://www.youtube.com/watch?v=ZXFGzJkqWkA" TargetMode="External"/><Relationship Id="rId9" Type="http://schemas.openxmlformats.org/officeDocument/2006/relationships/hyperlink" Target="https://www.youtube.com/watch?v=Ykfa-__4qx0" TargetMode="External"/><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ivetsuperclinic.ivetinstitute.com.au/instructional-videos/"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jpg"/><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7872075" cy="10287000"/>
            <a:chOff x="0" y="0"/>
            <a:chExt cx="17872075" cy="10287000"/>
          </a:xfrm>
        </p:grpSpPr>
        <p:pic>
          <p:nvPicPr>
            <p:cNvPr id="3" name="object 3"/>
            <p:cNvPicPr/>
            <p:nvPr/>
          </p:nvPicPr>
          <p:blipFill>
            <a:blip r:embed="rId2" cstate="print"/>
            <a:stretch>
              <a:fillRect/>
            </a:stretch>
          </p:blipFill>
          <p:spPr>
            <a:xfrm>
              <a:off x="0" y="0"/>
              <a:ext cx="11353799" cy="10286999"/>
            </a:xfrm>
            <a:prstGeom prst="rect">
              <a:avLst/>
            </a:prstGeom>
          </p:spPr>
        </p:pic>
        <p:sp>
          <p:nvSpPr>
            <p:cNvPr id="4" name="object 4"/>
            <p:cNvSpPr/>
            <p:nvPr/>
          </p:nvSpPr>
          <p:spPr>
            <a:xfrm>
              <a:off x="6683966" y="1028700"/>
              <a:ext cx="10572750" cy="8229600"/>
            </a:xfrm>
            <a:custGeom>
              <a:avLst/>
              <a:gdLst/>
              <a:ahLst/>
              <a:cxnLst/>
              <a:rect l="l" t="t" r="r" b="b"/>
              <a:pathLst>
                <a:path w="10572750" h="8229600">
                  <a:moveTo>
                    <a:pt x="10572750" y="8229600"/>
                  </a:moveTo>
                  <a:lnTo>
                    <a:pt x="0" y="8229600"/>
                  </a:lnTo>
                  <a:lnTo>
                    <a:pt x="0" y="0"/>
                  </a:lnTo>
                  <a:lnTo>
                    <a:pt x="10572750" y="0"/>
                  </a:lnTo>
                  <a:lnTo>
                    <a:pt x="10572750" y="8229600"/>
                  </a:lnTo>
                  <a:close/>
                </a:path>
              </a:pathLst>
            </a:custGeom>
            <a:solidFill>
              <a:srgbClr val="08090F"/>
            </a:solidFill>
          </p:spPr>
          <p:txBody>
            <a:bodyPr wrap="square" lIns="0" tIns="0" rIns="0" bIns="0" rtlCol="0"/>
            <a:lstStyle/>
            <a:p>
              <a:endParaRPr/>
            </a:p>
          </p:txBody>
        </p:sp>
        <p:sp>
          <p:nvSpPr>
            <p:cNvPr id="5" name="object 5"/>
            <p:cNvSpPr/>
            <p:nvPr/>
          </p:nvSpPr>
          <p:spPr>
            <a:xfrm>
              <a:off x="7724813" y="1704314"/>
              <a:ext cx="8496300" cy="1890395"/>
            </a:xfrm>
            <a:custGeom>
              <a:avLst/>
              <a:gdLst/>
              <a:ahLst/>
              <a:cxnLst/>
              <a:rect l="l" t="t" r="r" b="b"/>
              <a:pathLst>
                <a:path w="8496300" h="1890395">
                  <a:moveTo>
                    <a:pt x="8496300" y="1776069"/>
                  </a:moveTo>
                  <a:lnTo>
                    <a:pt x="0" y="1776069"/>
                  </a:lnTo>
                  <a:lnTo>
                    <a:pt x="0" y="1890369"/>
                  </a:lnTo>
                  <a:lnTo>
                    <a:pt x="8496300" y="1890369"/>
                  </a:lnTo>
                  <a:lnTo>
                    <a:pt x="8496300" y="1776069"/>
                  </a:lnTo>
                  <a:close/>
                </a:path>
                <a:path w="8496300" h="1890395">
                  <a:moveTo>
                    <a:pt x="8496300" y="0"/>
                  </a:moveTo>
                  <a:lnTo>
                    <a:pt x="0" y="0"/>
                  </a:lnTo>
                  <a:lnTo>
                    <a:pt x="0" y="114300"/>
                  </a:lnTo>
                  <a:lnTo>
                    <a:pt x="8496300" y="114300"/>
                  </a:lnTo>
                  <a:lnTo>
                    <a:pt x="8496300"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6957087" y="9258300"/>
              <a:ext cx="914399" cy="876299"/>
            </a:xfrm>
            <a:prstGeom prst="rect">
              <a:avLst/>
            </a:prstGeom>
          </p:spPr>
        </p:pic>
      </p:grpSp>
      <p:sp>
        <p:nvSpPr>
          <p:cNvPr id="7" name="object 7"/>
          <p:cNvSpPr txBox="1"/>
          <p:nvPr/>
        </p:nvSpPr>
        <p:spPr>
          <a:xfrm>
            <a:off x="9437645" y="2068076"/>
            <a:ext cx="5068570" cy="1016000"/>
          </a:xfrm>
          <a:prstGeom prst="rect">
            <a:avLst/>
          </a:prstGeom>
        </p:spPr>
        <p:txBody>
          <a:bodyPr vert="horz" wrap="square" lIns="0" tIns="81280" rIns="0" bIns="0" rtlCol="0">
            <a:spAutoFit/>
          </a:bodyPr>
          <a:lstStyle/>
          <a:p>
            <a:pPr algn="ctr">
              <a:lnSpc>
                <a:spcPct val="100000"/>
              </a:lnSpc>
              <a:spcBef>
                <a:spcPts val="640"/>
              </a:spcBef>
            </a:pPr>
            <a:r>
              <a:rPr sz="2800" b="1" spc="120" dirty="0">
                <a:solidFill>
                  <a:srgbClr val="FFFFFF"/>
                </a:solidFill>
                <a:latin typeface="Arial"/>
                <a:cs typeface="Arial"/>
              </a:rPr>
              <a:t>C</a:t>
            </a:r>
            <a:r>
              <a:rPr sz="2800" b="1" spc="245" dirty="0">
                <a:solidFill>
                  <a:srgbClr val="FFFFFF"/>
                </a:solidFill>
                <a:latin typeface="Arial"/>
                <a:cs typeface="Arial"/>
              </a:rPr>
              <a:t>H</a:t>
            </a:r>
            <a:r>
              <a:rPr sz="2800" b="1" spc="120" dirty="0">
                <a:solidFill>
                  <a:srgbClr val="FFFFFF"/>
                </a:solidFill>
                <a:latin typeface="Arial"/>
                <a:cs typeface="Arial"/>
              </a:rPr>
              <a:t>CCC</a:t>
            </a:r>
            <a:r>
              <a:rPr sz="2800" b="1" spc="-100" dirty="0">
                <a:solidFill>
                  <a:srgbClr val="FFFFFF"/>
                </a:solidFill>
                <a:latin typeface="Arial"/>
                <a:cs typeface="Arial"/>
              </a:rPr>
              <a:t>S</a:t>
            </a:r>
            <a:r>
              <a:rPr sz="2800" b="1" spc="-470" dirty="0">
                <a:solidFill>
                  <a:srgbClr val="FFFFFF"/>
                </a:solidFill>
                <a:latin typeface="Arial"/>
                <a:cs typeface="Arial"/>
              </a:rPr>
              <a:t> </a:t>
            </a:r>
            <a:r>
              <a:rPr sz="2800" b="1" spc="375" dirty="0">
                <a:solidFill>
                  <a:srgbClr val="FFFFFF"/>
                </a:solidFill>
                <a:latin typeface="Arial"/>
                <a:cs typeface="Arial"/>
              </a:rPr>
              <a:t>00</a:t>
            </a:r>
            <a:r>
              <a:rPr sz="2800" b="1" spc="70" dirty="0">
                <a:solidFill>
                  <a:srgbClr val="FFFFFF"/>
                </a:solidFill>
                <a:latin typeface="Arial"/>
                <a:cs typeface="Arial"/>
              </a:rPr>
              <a:t>2</a:t>
            </a:r>
            <a:endParaRPr sz="2800">
              <a:latin typeface="Arial"/>
              <a:cs typeface="Arial"/>
            </a:endParaRPr>
          </a:p>
          <a:p>
            <a:pPr algn="ctr">
              <a:lnSpc>
                <a:spcPct val="100000"/>
              </a:lnSpc>
              <a:spcBef>
                <a:spcPts val="540"/>
              </a:spcBef>
              <a:tabLst>
                <a:tab pos="1614170" algn="l"/>
                <a:tab pos="2790825" algn="l"/>
              </a:tabLst>
            </a:pPr>
            <a:r>
              <a:rPr sz="2800" b="1" spc="210" dirty="0">
                <a:solidFill>
                  <a:srgbClr val="FFFFFF"/>
                </a:solidFill>
                <a:latin typeface="Arial"/>
                <a:cs typeface="Arial"/>
              </a:rPr>
              <a:t>ASSIST	</a:t>
            </a:r>
            <a:r>
              <a:rPr sz="2800" b="1" spc="195" dirty="0">
                <a:solidFill>
                  <a:srgbClr val="FFFFFF"/>
                </a:solidFill>
                <a:latin typeface="Arial"/>
                <a:cs typeface="Arial"/>
              </a:rPr>
              <a:t>WITH	</a:t>
            </a:r>
            <a:r>
              <a:rPr sz="2800" b="1" spc="190" dirty="0">
                <a:solidFill>
                  <a:srgbClr val="FFFFFF"/>
                </a:solidFill>
                <a:latin typeface="Arial"/>
                <a:cs typeface="Arial"/>
              </a:rPr>
              <a:t>MOVEMENT</a:t>
            </a:r>
            <a:endParaRPr sz="2800">
              <a:latin typeface="Arial"/>
              <a:cs typeface="Arial"/>
            </a:endParaRPr>
          </a:p>
        </p:txBody>
      </p:sp>
      <p:grpSp>
        <p:nvGrpSpPr>
          <p:cNvPr id="8" name="object 8"/>
          <p:cNvGrpSpPr/>
          <p:nvPr/>
        </p:nvGrpSpPr>
        <p:grpSpPr>
          <a:xfrm>
            <a:off x="8314465" y="5095037"/>
            <a:ext cx="104775" cy="1095375"/>
            <a:chOff x="8314465" y="5095037"/>
            <a:chExt cx="104775" cy="1095375"/>
          </a:xfrm>
        </p:grpSpPr>
        <p:pic>
          <p:nvPicPr>
            <p:cNvPr id="9" name="object 9"/>
            <p:cNvPicPr/>
            <p:nvPr/>
          </p:nvPicPr>
          <p:blipFill>
            <a:blip r:embed="rId4" cstate="print"/>
            <a:stretch>
              <a:fillRect/>
            </a:stretch>
          </p:blipFill>
          <p:spPr>
            <a:xfrm>
              <a:off x="8314465" y="5095037"/>
              <a:ext cx="104775" cy="104775"/>
            </a:xfrm>
            <a:prstGeom prst="rect">
              <a:avLst/>
            </a:prstGeom>
          </p:spPr>
        </p:pic>
        <p:pic>
          <p:nvPicPr>
            <p:cNvPr id="10" name="object 10"/>
            <p:cNvPicPr/>
            <p:nvPr/>
          </p:nvPicPr>
          <p:blipFill>
            <a:blip r:embed="rId4" cstate="print"/>
            <a:stretch>
              <a:fillRect/>
            </a:stretch>
          </p:blipFill>
          <p:spPr>
            <a:xfrm>
              <a:off x="8314465" y="5590337"/>
              <a:ext cx="104775" cy="104775"/>
            </a:xfrm>
            <a:prstGeom prst="rect">
              <a:avLst/>
            </a:prstGeom>
          </p:spPr>
        </p:pic>
        <p:pic>
          <p:nvPicPr>
            <p:cNvPr id="11" name="object 11"/>
            <p:cNvPicPr/>
            <p:nvPr/>
          </p:nvPicPr>
          <p:blipFill>
            <a:blip r:embed="rId4" cstate="print"/>
            <a:stretch>
              <a:fillRect/>
            </a:stretch>
          </p:blipFill>
          <p:spPr>
            <a:xfrm>
              <a:off x="8314465" y="6085637"/>
              <a:ext cx="104775" cy="104775"/>
            </a:xfrm>
            <a:prstGeom prst="rect">
              <a:avLst/>
            </a:prstGeom>
          </p:spPr>
        </p:pic>
      </p:grpSp>
      <p:sp>
        <p:nvSpPr>
          <p:cNvPr id="12" name="object 12"/>
          <p:cNvSpPr txBox="1"/>
          <p:nvPr/>
        </p:nvSpPr>
        <p:spPr>
          <a:xfrm>
            <a:off x="7712116" y="4130272"/>
            <a:ext cx="7527290" cy="2192020"/>
          </a:xfrm>
          <a:prstGeom prst="rect">
            <a:avLst/>
          </a:prstGeom>
        </p:spPr>
        <p:txBody>
          <a:bodyPr vert="horz" wrap="square" lIns="0" tIns="173355" rIns="0" bIns="0" rtlCol="0">
            <a:spAutoFit/>
          </a:bodyPr>
          <a:lstStyle/>
          <a:p>
            <a:pPr marL="12700">
              <a:lnSpc>
                <a:spcPct val="100000"/>
              </a:lnSpc>
              <a:spcBef>
                <a:spcPts val="1365"/>
              </a:spcBef>
            </a:pPr>
            <a:r>
              <a:rPr sz="2800" spc="-5" dirty="0">
                <a:solidFill>
                  <a:srgbClr val="FFFFFF"/>
                </a:solidFill>
                <a:latin typeface="Arial MT"/>
                <a:cs typeface="Arial MT"/>
              </a:rPr>
              <a:t>In this chapter we will</a:t>
            </a:r>
            <a:r>
              <a:rPr sz="2800" dirty="0">
                <a:solidFill>
                  <a:srgbClr val="FFFFFF"/>
                </a:solidFill>
                <a:latin typeface="Arial MT"/>
                <a:cs typeface="Arial MT"/>
              </a:rPr>
              <a:t> </a:t>
            </a:r>
            <a:r>
              <a:rPr sz="2800" spc="-5" dirty="0">
                <a:solidFill>
                  <a:srgbClr val="FFFFFF"/>
                </a:solidFill>
                <a:latin typeface="Arial MT"/>
                <a:cs typeface="Arial MT"/>
              </a:rPr>
              <a:t>look at the following:</a:t>
            </a:r>
            <a:endParaRPr sz="2800">
              <a:latin typeface="Arial MT"/>
              <a:cs typeface="Arial MT"/>
            </a:endParaRPr>
          </a:p>
          <a:p>
            <a:pPr marL="873760" marR="5080">
              <a:lnSpc>
                <a:spcPct val="116100"/>
              </a:lnSpc>
              <a:spcBef>
                <a:spcPts val="730"/>
              </a:spcBef>
            </a:pPr>
            <a:r>
              <a:rPr sz="2800" dirty="0">
                <a:solidFill>
                  <a:srgbClr val="FFFFFF"/>
                </a:solidFill>
                <a:latin typeface="Arial MT"/>
                <a:cs typeface="Arial MT"/>
              </a:rPr>
              <a:t>Prepare</a:t>
            </a:r>
            <a:r>
              <a:rPr sz="2800" spc="-20" dirty="0">
                <a:solidFill>
                  <a:srgbClr val="FFFFFF"/>
                </a:solidFill>
                <a:latin typeface="Arial MT"/>
                <a:cs typeface="Arial MT"/>
              </a:rPr>
              <a:t> </a:t>
            </a:r>
            <a:r>
              <a:rPr sz="2800" dirty="0">
                <a:solidFill>
                  <a:srgbClr val="FFFFFF"/>
                </a:solidFill>
                <a:latin typeface="Arial MT"/>
                <a:cs typeface="Arial MT"/>
              </a:rPr>
              <a:t>to</a:t>
            </a:r>
            <a:r>
              <a:rPr sz="2800" spc="-15" dirty="0">
                <a:solidFill>
                  <a:srgbClr val="FFFFFF"/>
                </a:solidFill>
                <a:latin typeface="Arial MT"/>
                <a:cs typeface="Arial MT"/>
              </a:rPr>
              <a:t> </a:t>
            </a:r>
            <a:r>
              <a:rPr sz="2800" dirty="0">
                <a:solidFill>
                  <a:srgbClr val="FFFFFF"/>
                </a:solidFill>
                <a:latin typeface="Arial MT"/>
                <a:cs typeface="Arial MT"/>
              </a:rPr>
              <a:t>assist</a:t>
            </a:r>
            <a:r>
              <a:rPr sz="2800" spc="-15" dirty="0">
                <a:solidFill>
                  <a:srgbClr val="FFFFFF"/>
                </a:solidFill>
                <a:latin typeface="Arial MT"/>
                <a:cs typeface="Arial MT"/>
              </a:rPr>
              <a:t> </a:t>
            </a:r>
            <a:r>
              <a:rPr sz="2800" dirty="0">
                <a:solidFill>
                  <a:srgbClr val="FFFFFF"/>
                </a:solidFill>
                <a:latin typeface="Arial MT"/>
                <a:cs typeface="Arial MT"/>
              </a:rPr>
              <a:t>a</a:t>
            </a:r>
            <a:r>
              <a:rPr sz="2800" spc="-20" dirty="0">
                <a:solidFill>
                  <a:srgbClr val="FFFFFF"/>
                </a:solidFill>
                <a:latin typeface="Arial MT"/>
                <a:cs typeface="Arial MT"/>
              </a:rPr>
              <a:t> </a:t>
            </a:r>
            <a:r>
              <a:rPr sz="2800" dirty="0">
                <a:solidFill>
                  <a:srgbClr val="FFFFFF"/>
                </a:solidFill>
                <a:latin typeface="Arial MT"/>
                <a:cs typeface="Arial MT"/>
              </a:rPr>
              <a:t>person</a:t>
            </a:r>
            <a:r>
              <a:rPr sz="2800" spc="-15" dirty="0">
                <a:solidFill>
                  <a:srgbClr val="FFFFFF"/>
                </a:solidFill>
                <a:latin typeface="Arial MT"/>
                <a:cs typeface="Arial MT"/>
              </a:rPr>
              <a:t> </a:t>
            </a:r>
            <a:r>
              <a:rPr sz="2800" dirty="0">
                <a:solidFill>
                  <a:srgbClr val="FFFFFF"/>
                </a:solidFill>
                <a:latin typeface="Arial MT"/>
                <a:cs typeface="Arial MT"/>
              </a:rPr>
              <a:t>with</a:t>
            </a:r>
            <a:r>
              <a:rPr sz="2800" spc="-15" dirty="0">
                <a:solidFill>
                  <a:srgbClr val="FFFFFF"/>
                </a:solidFill>
                <a:latin typeface="Arial MT"/>
                <a:cs typeface="Arial MT"/>
              </a:rPr>
              <a:t> </a:t>
            </a:r>
            <a:r>
              <a:rPr sz="2800" dirty="0">
                <a:solidFill>
                  <a:srgbClr val="FFFFFF"/>
                </a:solidFill>
                <a:latin typeface="Arial MT"/>
                <a:cs typeface="Arial MT"/>
              </a:rPr>
              <a:t>movement  Assist</a:t>
            </a:r>
            <a:r>
              <a:rPr sz="2800" spc="-5" dirty="0">
                <a:solidFill>
                  <a:srgbClr val="FFFFFF"/>
                </a:solidFill>
                <a:latin typeface="Arial MT"/>
                <a:cs typeface="Arial MT"/>
              </a:rPr>
              <a:t> </a:t>
            </a:r>
            <a:r>
              <a:rPr sz="2800" dirty="0">
                <a:solidFill>
                  <a:srgbClr val="FFFFFF"/>
                </a:solidFill>
                <a:latin typeface="Arial MT"/>
                <a:cs typeface="Arial MT"/>
              </a:rPr>
              <a:t>with</a:t>
            </a:r>
            <a:r>
              <a:rPr sz="2800" spc="-5" dirty="0">
                <a:solidFill>
                  <a:srgbClr val="FFFFFF"/>
                </a:solidFill>
                <a:latin typeface="Arial MT"/>
                <a:cs typeface="Arial MT"/>
              </a:rPr>
              <a:t> </a:t>
            </a:r>
            <a:r>
              <a:rPr sz="2800" dirty="0">
                <a:solidFill>
                  <a:srgbClr val="FFFFFF"/>
                </a:solidFill>
                <a:latin typeface="Arial MT"/>
                <a:cs typeface="Arial MT"/>
              </a:rPr>
              <a:t>movement</a:t>
            </a:r>
            <a:endParaRPr sz="2800">
              <a:latin typeface="Arial MT"/>
              <a:cs typeface="Arial MT"/>
            </a:endParaRPr>
          </a:p>
          <a:p>
            <a:pPr marL="873760">
              <a:lnSpc>
                <a:spcPct val="100000"/>
              </a:lnSpc>
              <a:spcBef>
                <a:spcPts val="540"/>
              </a:spcBef>
            </a:pPr>
            <a:r>
              <a:rPr sz="2800" dirty="0">
                <a:solidFill>
                  <a:srgbClr val="FFFFFF"/>
                </a:solidFill>
                <a:latin typeface="Arial MT"/>
                <a:cs typeface="Arial MT"/>
              </a:rPr>
              <a:t>Complete</a:t>
            </a:r>
            <a:r>
              <a:rPr sz="2800" spc="-25" dirty="0">
                <a:solidFill>
                  <a:srgbClr val="FFFFFF"/>
                </a:solidFill>
                <a:latin typeface="Arial MT"/>
                <a:cs typeface="Arial MT"/>
              </a:rPr>
              <a:t> </a:t>
            </a:r>
            <a:r>
              <a:rPr sz="2800" dirty="0">
                <a:solidFill>
                  <a:srgbClr val="FFFFFF"/>
                </a:solidFill>
                <a:latin typeface="Arial MT"/>
                <a:cs typeface="Arial MT"/>
              </a:rPr>
              <a:t>assistance</a:t>
            </a:r>
            <a:r>
              <a:rPr sz="2800" spc="-25" dirty="0">
                <a:solidFill>
                  <a:srgbClr val="FFFFFF"/>
                </a:solidFill>
                <a:latin typeface="Arial MT"/>
                <a:cs typeface="Arial MT"/>
              </a:rPr>
              <a:t> </a:t>
            </a:r>
            <a:r>
              <a:rPr sz="2800" dirty="0">
                <a:solidFill>
                  <a:srgbClr val="FFFFFF"/>
                </a:solidFill>
                <a:latin typeface="Arial MT"/>
                <a:cs typeface="Arial MT"/>
              </a:rPr>
              <a:t>with</a:t>
            </a:r>
            <a:r>
              <a:rPr sz="2800" spc="-25" dirty="0">
                <a:solidFill>
                  <a:srgbClr val="FFFFFF"/>
                </a:solidFill>
                <a:latin typeface="Arial MT"/>
                <a:cs typeface="Arial MT"/>
              </a:rPr>
              <a:t> </a:t>
            </a:r>
            <a:r>
              <a:rPr sz="2800" dirty="0">
                <a:solidFill>
                  <a:srgbClr val="FFFFFF"/>
                </a:solidFill>
                <a:latin typeface="Arial MT"/>
                <a:cs typeface="Arial MT"/>
              </a:rPr>
              <a:t>movement</a:t>
            </a:r>
            <a:endParaRPr sz="2800">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684980" y="599121"/>
            <a:ext cx="6826161" cy="9203483"/>
          </a:xfrm>
          <a:prstGeom prst="rect">
            <a:avLst/>
          </a:prstGeom>
        </p:spPr>
      </p:pic>
      <p:sp>
        <p:nvSpPr>
          <p:cNvPr id="5" name="object 5"/>
          <p:cNvSpPr/>
          <p:nvPr/>
        </p:nvSpPr>
        <p:spPr>
          <a:xfrm>
            <a:off x="1028700" y="2259901"/>
            <a:ext cx="1419225" cy="95250"/>
          </a:xfrm>
          <a:custGeom>
            <a:avLst/>
            <a:gdLst/>
            <a:ahLst/>
            <a:cxnLst/>
            <a:rect l="l" t="t" r="r" b="b"/>
            <a:pathLst>
              <a:path w="1419225" h="95250">
                <a:moveTo>
                  <a:pt x="1419225" y="95250"/>
                </a:moveTo>
                <a:lnTo>
                  <a:pt x="0" y="95250"/>
                </a:lnTo>
                <a:lnTo>
                  <a:pt x="0" y="0"/>
                </a:lnTo>
                <a:lnTo>
                  <a:pt x="1419225" y="0"/>
                </a:lnTo>
                <a:lnTo>
                  <a:pt x="1419225" y="952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print"/>
          <a:stretch>
            <a:fillRect/>
          </a:stretch>
        </p:blipFill>
        <p:spPr>
          <a:xfrm>
            <a:off x="1219200" y="4301823"/>
            <a:ext cx="104775" cy="104775"/>
          </a:xfrm>
          <a:prstGeom prst="rect">
            <a:avLst/>
          </a:prstGeom>
        </p:spPr>
      </p:pic>
      <p:pic>
        <p:nvPicPr>
          <p:cNvPr id="7" name="object 7"/>
          <p:cNvPicPr/>
          <p:nvPr/>
        </p:nvPicPr>
        <p:blipFill>
          <a:blip r:embed="rId4" cstate="print"/>
          <a:stretch>
            <a:fillRect/>
          </a:stretch>
        </p:blipFill>
        <p:spPr>
          <a:xfrm>
            <a:off x="1219200" y="4739973"/>
            <a:ext cx="104775" cy="104775"/>
          </a:xfrm>
          <a:prstGeom prst="rect">
            <a:avLst/>
          </a:prstGeom>
        </p:spPr>
      </p:pic>
      <p:pic>
        <p:nvPicPr>
          <p:cNvPr id="8" name="object 8"/>
          <p:cNvPicPr/>
          <p:nvPr/>
        </p:nvPicPr>
        <p:blipFill>
          <a:blip r:embed="rId4" cstate="print"/>
          <a:stretch>
            <a:fillRect/>
          </a:stretch>
        </p:blipFill>
        <p:spPr>
          <a:xfrm>
            <a:off x="1219200" y="5178123"/>
            <a:ext cx="104775" cy="104775"/>
          </a:xfrm>
          <a:prstGeom prst="rect">
            <a:avLst/>
          </a:prstGeom>
        </p:spPr>
      </p:pic>
      <p:pic>
        <p:nvPicPr>
          <p:cNvPr id="9" name="object 9"/>
          <p:cNvPicPr/>
          <p:nvPr/>
        </p:nvPicPr>
        <p:blipFill>
          <a:blip r:embed="rId4" cstate="print"/>
          <a:stretch>
            <a:fillRect/>
          </a:stretch>
        </p:blipFill>
        <p:spPr>
          <a:xfrm>
            <a:off x="1219200" y="5616273"/>
            <a:ext cx="104775" cy="104775"/>
          </a:xfrm>
          <a:prstGeom prst="rect">
            <a:avLst/>
          </a:prstGeom>
        </p:spPr>
      </p:pic>
      <p:pic>
        <p:nvPicPr>
          <p:cNvPr id="10" name="object 10"/>
          <p:cNvPicPr/>
          <p:nvPr/>
        </p:nvPicPr>
        <p:blipFill>
          <a:blip r:embed="rId4" cstate="print"/>
          <a:stretch>
            <a:fillRect/>
          </a:stretch>
        </p:blipFill>
        <p:spPr>
          <a:xfrm>
            <a:off x="1219200" y="6054423"/>
            <a:ext cx="104775" cy="104775"/>
          </a:xfrm>
          <a:prstGeom prst="rect">
            <a:avLst/>
          </a:prstGeom>
        </p:spPr>
      </p:pic>
      <p:pic>
        <p:nvPicPr>
          <p:cNvPr id="11" name="object 11"/>
          <p:cNvPicPr/>
          <p:nvPr/>
        </p:nvPicPr>
        <p:blipFill>
          <a:blip r:embed="rId4" cstate="print"/>
          <a:stretch>
            <a:fillRect/>
          </a:stretch>
        </p:blipFill>
        <p:spPr>
          <a:xfrm>
            <a:off x="1219200" y="6492573"/>
            <a:ext cx="104775" cy="104775"/>
          </a:xfrm>
          <a:prstGeom prst="rect">
            <a:avLst/>
          </a:prstGeom>
        </p:spPr>
      </p:pic>
      <p:pic>
        <p:nvPicPr>
          <p:cNvPr id="12" name="object 12"/>
          <p:cNvPicPr/>
          <p:nvPr/>
        </p:nvPicPr>
        <p:blipFill>
          <a:blip r:embed="rId4" cstate="print"/>
          <a:stretch>
            <a:fillRect/>
          </a:stretch>
        </p:blipFill>
        <p:spPr>
          <a:xfrm>
            <a:off x="1219200" y="6930723"/>
            <a:ext cx="104775" cy="104775"/>
          </a:xfrm>
          <a:prstGeom prst="rect">
            <a:avLst/>
          </a:prstGeom>
        </p:spPr>
      </p:pic>
      <p:sp>
        <p:nvSpPr>
          <p:cNvPr id="13" name="object 13"/>
          <p:cNvSpPr txBox="1"/>
          <p:nvPr/>
        </p:nvSpPr>
        <p:spPr>
          <a:xfrm>
            <a:off x="1016001" y="3209654"/>
            <a:ext cx="5583555" cy="3957320"/>
          </a:xfrm>
          <a:prstGeom prst="rect">
            <a:avLst/>
          </a:prstGeom>
        </p:spPr>
        <p:txBody>
          <a:bodyPr vert="horz" wrap="square" lIns="0" tIns="1270" rIns="0" bIns="0" rtlCol="0">
            <a:spAutoFit/>
          </a:bodyPr>
          <a:lstStyle/>
          <a:p>
            <a:pPr marL="12700" marR="5080">
              <a:lnSpc>
                <a:spcPct val="102699"/>
              </a:lnSpc>
              <a:spcBef>
                <a:spcPts val="10"/>
              </a:spcBef>
            </a:pPr>
            <a:r>
              <a:rPr sz="2800" spc="50" dirty="0">
                <a:latin typeface="Arial MT"/>
                <a:cs typeface="Arial MT"/>
              </a:rPr>
              <a:t>The</a:t>
            </a:r>
            <a:r>
              <a:rPr sz="2800" spc="135" dirty="0">
                <a:latin typeface="Arial MT"/>
                <a:cs typeface="Arial MT"/>
              </a:rPr>
              <a:t> </a:t>
            </a:r>
            <a:r>
              <a:rPr sz="2800" spc="70" dirty="0">
                <a:latin typeface="Arial MT"/>
                <a:cs typeface="Arial MT"/>
              </a:rPr>
              <a:t>following</a:t>
            </a:r>
            <a:r>
              <a:rPr sz="2800" spc="135" dirty="0">
                <a:latin typeface="Arial MT"/>
                <a:cs typeface="Arial MT"/>
              </a:rPr>
              <a:t> </a:t>
            </a:r>
            <a:r>
              <a:rPr sz="2800" spc="70" dirty="0">
                <a:latin typeface="Arial MT"/>
                <a:cs typeface="Arial MT"/>
              </a:rPr>
              <a:t>equipment</a:t>
            </a:r>
            <a:r>
              <a:rPr sz="2800" spc="140" dirty="0">
                <a:latin typeface="Arial MT"/>
                <a:cs typeface="Arial MT"/>
              </a:rPr>
              <a:t> </a:t>
            </a:r>
            <a:r>
              <a:rPr sz="2800" spc="70" dirty="0">
                <a:latin typeface="Arial MT"/>
                <a:cs typeface="Arial MT"/>
              </a:rPr>
              <a:t>requires </a:t>
            </a:r>
            <a:r>
              <a:rPr sz="2800" spc="-765" dirty="0">
                <a:latin typeface="Arial MT"/>
                <a:cs typeface="Arial MT"/>
              </a:rPr>
              <a:t> </a:t>
            </a:r>
            <a:r>
              <a:rPr sz="2800" spc="70" dirty="0">
                <a:latin typeface="Arial MT"/>
                <a:cs typeface="Arial MT"/>
              </a:rPr>
              <a:t>preparation</a:t>
            </a:r>
            <a:r>
              <a:rPr sz="2800" spc="155" dirty="0">
                <a:latin typeface="Arial MT"/>
                <a:cs typeface="Arial MT"/>
              </a:rPr>
              <a:t> </a:t>
            </a:r>
            <a:r>
              <a:rPr sz="2800" spc="60" dirty="0">
                <a:latin typeface="Arial MT"/>
                <a:cs typeface="Arial MT"/>
              </a:rPr>
              <a:t>prior</a:t>
            </a:r>
            <a:r>
              <a:rPr sz="2800" spc="155" dirty="0">
                <a:latin typeface="Arial MT"/>
                <a:cs typeface="Arial MT"/>
              </a:rPr>
              <a:t> </a:t>
            </a:r>
            <a:r>
              <a:rPr sz="2800" spc="40" dirty="0">
                <a:latin typeface="Arial MT"/>
                <a:cs typeface="Arial MT"/>
              </a:rPr>
              <a:t>to</a:t>
            </a:r>
            <a:r>
              <a:rPr sz="2800" spc="160" dirty="0">
                <a:latin typeface="Arial MT"/>
                <a:cs typeface="Arial MT"/>
              </a:rPr>
              <a:t> </a:t>
            </a:r>
            <a:r>
              <a:rPr sz="2800" spc="60" dirty="0">
                <a:latin typeface="Arial MT"/>
                <a:cs typeface="Arial MT"/>
              </a:rPr>
              <a:t>use:</a:t>
            </a:r>
            <a:endParaRPr sz="2800">
              <a:latin typeface="Arial MT"/>
              <a:cs typeface="Arial MT"/>
            </a:endParaRPr>
          </a:p>
          <a:p>
            <a:pPr marL="474345" marR="1316355">
              <a:lnSpc>
                <a:spcPct val="102699"/>
              </a:lnSpc>
            </a:pPr>
            <a:r>
              <a:rPr sz="2800" spc="70" dirty="0">
                <a:latin typeface="Arial MT"/>
                <a:cs typeface="Arial MT"/>
              </a:rPr>
              <a:t>Mechanical</a:t>
            </a:r>
            <a:r>
              <a:rPr sz="2800" spc="130" dirty="0">
                <a:latin typeface="Arial MT"/>
                <a:cs typeface="Arial MT"/>
              </a:rPr>
              <a:t> </a:t>
            </a:r>
            <a:r>
              <a:rPr sz="2800" spc="60" dirty="0">
                <a:latin typeface="Arial MT"/>
                <a:cs typeface="Arial MT"/>
              </a:rPr>
              <a:t>lift</a:t>
            </a:r>
            <a:r>
              <a:rPr sz="2800" spc="135" dirty="0">
                <a:latin typeface="Arial MT"/>
                <a:cs typeface="Arial MT"/>
              </a:rPr>
              <a:t> </a:t>
            </a:r>
            <a:r>
              <a:rPr sz="2800" spc="65" dirty="0">
                <a:latin typeface="Arial MT"/>
                <a:cs typeface="Arial MT"/>
              </a:rPr>
              <a:t>devices </a:t>
            </a:r>
            <a:r>
              <a:rPr sz="2800" spc="-765" dirty="0">
                <a:latin typeface="Arial MT"/>
                <a:cs typeface="Arial MT"/>
              </a:rPr>
              <a:t> </a:t>
            </a:r>
            <a:r>
              <a:rPr sz="2800" spc="60" dirty="0">
                <a:latin typeface="Arial MT"/>
                <a:cs typeface="Arial MT"/>
              </a:rPr>
              <a:t>Slide</a:t>
            </a:r>
            <a:r>
              <a:rPr sz="2800" spc="155" dirty="0">
                <a:latin typeface="Arial MT"/>
                <a:cs typeface="Arial MT"/>
              </a:rPr>
              <a:t> </a:t>
            </a:r>
            <a:r>
              <a:rPr sz="2800" spc="65" dirty="0">
                <a:latin typeface="Arial MT"/>
                <a:cs typeface="Arial MT"/>
              </a:rPr>
              <a:t>sheets</a:t>
            </a:r>
            <a:endParaRPr sz="2800">
              <a:latin typeface="Arial MT"/>
              <a:cs typeface="Arial MT"/>
            </a:endParaRPr>
          </a:p>
          <a:p>
            <a:pPr marL="474345" marR="1664335">
              <a:lnSpc>
                <a:spcPct val="102699"/>
              </a:lnSpc>
            </a:pPr>
            <a:r>
              <a:rPr sz="2800" spc="65" dirty="0">
                <a:latin typeface="Arial MT"/>
                <a:cs typeface="Arial MT"/>
              </a:rPr>
              <a:t>Chairs</a:t>
            </a:r>
            <a:r>
              <a:rPr sz="2800" spc="114" dirty="0">
                <a:latin typeface="Arial MT"/>
                <a:cs typeface="Arial MT"/>
              </a:rPr>
              <a:t> </a:t>
            </a:r>
            <a:r>
              <a:rPr sz="2800" spc="60" dirty="0">
                <a:latin typeface="Arial MT"/>
                <a:cs typeface="Arial MT"/>
              </a:rPr>
              <a:t>with</a:t>
            </a:r>
            <a:r>
              <a:rPr sz="2800" spc="114" dirty="0">
                <a:latin typeface="Arial MT"/>
                <a:cs typeface="Arial MT"/>
              </a:rPr>
              <a:t> </a:t>
            </a:r>
            <a:r>
              <a:rPr sz="2800" spc="70" dirty="0">
                <a:latin typeface="Arial MT"/>
                <a:cs typeface="Arial MT"/>
              </a:rPr>
              <a:t>armrests </a:t>
            </a:r>
            <a:r>
              <a:rPr sz="2800" spc="-765" dirty="0">
                <a:latin typeface="Arial MT"/>
                <a:cs typeface="Arial MT"/>
              </a:rPr>
              <a:t> </a:t>
            </a:r>
            <a:r>
              <a:rPr sz="2800" spc="70" dirty="0">
                <a:latin typeface="Arial MT"/>
                <a:cs typeface="Arial MT"/>
              </a:rPr>
              <a:t>Wheelchair</a:t>
            </a:r>
            <a:endParaRPr sz="2800">
              <a:latin typeface="Arial MT"/>
              <a:cs typeface="Arial MT"/>
            </a:endParaRPr>
          </a:p>
          <a:p>
            <a:pPr marL="474345" marR="2624455">
              <a:lnSpc>
                <a:spcPct val="102699"/>
              </a:lnSpc>
            </a:pPr>
            <a:r>
              <a:rPr sz="2800" spc="65" dirty="0">
                <a:latin typeface="Arial MT"/>
                <a:cs typeface="Arial MT"/>
              </a:rPr>
              <a:t>Shower</a:t>
            </a:r>
            <a:r>
              <a:rPr sz="2800" spc="135" dirty="0">
                <a:latin typeface="Arial MT"/>
                <a:cs typeface="Arial MT"/>
              </a:rPr>
              <a:t> </a:t>
            </a:r>
            <a:r>
              <a:rPr sz="2800" spc="60" dirty="0">
                <a:latin typeface="Arial MT"/>
                <a:cs typeface="Arial MT"/>
              </a:rPr>
              <a:t>chair </a:t>
            </a:r>
            <a:r>
              <a:rPr sz="2800" spc="65" dirty="0">
                <a:latin typeface="Arial MT"/>
                <a:cs typeface="Arial MT"/>
              </a:rPr>
              <a:t> </a:t>
            </a:r>
            <a:r>
              <a:rPr sz="2800" spc="70" dirty="0">
                <a:latin typeface="Arial MT"/>
                <a:cs typeface="Arial MT"/>
              </a:rPr>
              <a:t>Mobility </a:t>
            </a:r>
            <a:r>
              <a:rPr sz="2800" spc="65" dirty="0">
                <a:latin typeface="Arial MT"/>
                <a:cs typeface="Arial MT"/>
              </a:rPr>
              <a:t>walker </a:t>
            </a:r>
            <a:r>
              <a:rPr sz="2800" spc="-760" dirty="0">
                <a:latin typeface="Arial MT"/>
                <a:cs typeface="Arial MT"/>
              </a:rPr>
              <a:t> </a:t>
            </a:r>
            <a:r>
              <a:rPr sz="2800" spc="70" dirty="0">
                <a:latin typeface="Arial MT"/>
                <a:cs typeface="Arial MT"/>
              </a:rPr>
              <a:t>Motorised</a:t>
            </a:r>
            <a:r>
              <a:rPr sz="2800" spc="114" dirty="0">
                <a:latin typeface="Arial MT"/>
                <a:cs typeface="Arial MT"/>
              </a:rPr>
              <a:t> </a:t>
            </a:r>
            <a:r>
              <a:rPr sz="2800" spc="50" dirty="0">
                <a:latin typeface="Arial MT"/>
                <a:cs typeface="Arial MT"/>
              </a:rPr>
              <a:t>bed</a:t>
            </a:r>
            <a:endParaRPr sz="2800">
              <a:latin typeface="Arial MT"/>
              <a:cs typeface="Arial MT"/>
            </a:endParaRPr>
          </a:p>
        </p:txBody>
      </p:sp>
      <p:sp>
        <p:nvSpPr>
          <p:cNvPr id="14" name="object 14"/>
          <p:cNvSpPr txBox="1">
            <a:spLocks noGrp="1"/>
          </p:cNvSpPr>
          <p:nvPr>
            <p:ph type="title"/>
          </p:nvPr>
        </p:nvSpPr>
        <p:spPr>
          <a:xfrm>
            <a:off x="1016001" y="940847"/>
            <a:ext cx="7934959" cy="1000760"/>
          </a:xfrm>
          <a:prstGeom prst="rect">
            <a:avLst/>
          </a:prstGeom>
        </p:spPr>
        <p:txBody>
          <a:bodyPr vert="horz" wrap="square" lIns="0" tIns="12700" rIns="0" bIns="0" rtlCol="0">
            <a:spAutoFit/>
          </a:bodyPr>
          <a:lstStyle/>
          <a:p>
            <a:pPr marL="12700">
              <a:lnSpc>
                <a:spcPct val="100000"/>
              </a:lnSpc>
              <a:spcBef>
                <a:spcPts val="100"/>
              </a:spcBef>
            </a:pPr>
            <a:r>
              <a:rPr sz="6400" spc="20" dirty="0"/>
              <a:t>Preparing</a:t>
            </a:r>
            <a:r>
              <a:rPr sz="6400" spc="-250" dirty="0"/>
              <a:t> </a:t>
            </a:r>
            <a:r>
              <a:rPr sz="6400" spc="-110" dirty="0"/>
              <a:t>equipment</a:t>
            </a:r>
            <a:endParaRPr sz="6400"/>
          </a:p>
        </p:txBody>
      </p:sp>
      <p:pic>
        <p:nvPicPr>
          <p:cNvPr id="15" name="object 4">
            <a:hlinkClick r:id="rId5" action="ppaction://hlinksldjump"/>
            <a:extLst>
              <a:ext uri="{FF2B5EF4-FFF2-40B4-BE49-F238E27FC236}">
                <a16:creationId xmlns:a16="http://schemas.microsoft.com/office/drawing/2014/main" id="{38E55473-751C-9411-A430-45150CEAFBF7}"/>
              </a:ext>
            </a:extLst>
          </p:cNvPr>
          <p:cNvPicPr/>
          <p:nvPr/>
        </p:nvPicPr>
        <p:blipFill>
          <a:blip r:embed="rId6" cstate="print"/>
          <a:stretch>
            <a:fillRect/>
          </a:stretch>
        </p:blipFill>
        <p:spPr>
          <a:xfrm>
            <a:off x="16957087" y="9258301"/>
            <a:ext cx="914399" cy="8762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782049" cy="10286999"/>
          </a:xfrm>
          <a:prstGeom prst="rect">
            <a:avLst/>
          </a:prstGeom>
        </p:spPr>
      </p:pic>
      <p:sp>
        <p:nvSpPr>
          <p:cNvPr id="4" name="object 4"/>
          <p:cNvSpPr txBox="1">
            <a:spLocks noGrp="1"/>
          </p:cNvSpPr>
          <p:nvPr>
            <p:ph type="title"/>
          </p:nvPr>
        </p:nvSpPr>
        <p:spPr>
          <a:xfrm>
            <a:off x="848377" y="1014412"/>
            <a:ext cx="16563975" cy="1685925"/>
          </a:xfrm>
          <a:prstGeom prst="rect">
            <a:avLst/>
          </a:prstGeom>
          <a:solidFill>
            <a:srgbClr val="000000"/>
          </a:solidFill>
        </p:spPr>
        <p:txBody>
          <a:bodyPr vert="horz" wrap="square" lIns="0" tIns="316230" rIns="0" bIns="0" rtlCol="0">
            <a:spAutoFit/>
          </a:bodyPr>
          <a:lstStyle/>
          <a:p>
            <a:pPr marL="179705">
              <a:lnSpc>
                <a:spcPct val="100000"/>
              </a:lnSpc>
              <a:spcBef>
                <a:spcPts val="2490"/>
              </a:spcBef>
            </a:pPr>
            <a:r>
              <a:rPr sz="6250" spc="-50" dirty="0">
                <a:solidFill>
                  <a:srgbClr val="FFFFFD"/>
                </a:solidFill>
              </a:rPr>
              <a:t>Prepare</a:t>
            </a:r>
            <a:r>
              <a:rPr sz="6250" spc="-235" dirty="0">
                <a:solidFill>
                  <a:srgbClr val="FFFFFD"/>
                </a:solidFill>
              </a:rPr>
              <a:t> </a:t>
            </a:r>
            <a:r>
              <a:rPr sz="6250" spc="-190" dirty="0">
                <a:solidFill>
                  <a:srgbClr val="FFFFFD"/>
                </a:solidFill>
              </a:rPr>
              <a:t>the</a:t>
            </a:r>
            <a:r>
              <a:rPr sz="6250" spc="-235" dirty="0">
                <a:solidFill>
                  <a:srgbClr val="FFFFFD"/>
                </a:solidFill>
              </a:rPr>
              <a:t> </a:t>
            </a:r>
            <a:r>
              <a:rPr sz="6250" spc="-100" dirty="0">
                <a:solidFill>
                  <a:srgbClr val="FFFFFD"/>
                </a:solidFill>
              </a:rPr>
              <a:t>enviornment</a:t>
            </a:r>
            <a:endParaRPr sz="6250"/>
          </a:p>
        </p:txBody>
      </p:sp>
      <p:pic>
        <p:nvPicPr>
          <p:cNvPr id="5" name="object 5"/>
          <p:cNvPicPr/>
          <p:nvPr/>
        </p:nvPicPr>
        <p:blipFill>
          <a:blip r:embed="rId3" cstate="print"/>
          <a:stretch>
            <a:fillRect/>
          </a:stretch>
        </p:blipFill>
        <p:spPr>
          <a:xfrm>
            <a:off x="9467850" y="3567602"/>
            <a:ext cx="104775" cy="104775"/>
          </a:xfrm>
          <a:prstGeom prst="rect">
            <a:avLst/>
          </a:prstGeom>
        </p:spPr>
      </p:pic>
      <p:sp>
        <p:nvSpPr>
          <p:cNvPr id="6" name="object 6"/>
          <p:cNvSpPr txBox="1"/>
          <p:nvPr/>
        </p:nvSpPr>
        <p:spPr>
          <a:xfrm>
            <a:off x="9735690" y="3235491"/>
            <a:ext cx="7343775" cy="3282950"/>
          </a:xfrm>
          <a:prstGeom prst="rect">
            <a:avLst/>
          </a:prstGeom>
        </p:spPr>
        <p:txBody>
          <a:bodyPr vert="horz" wrap="square" lIns="0" tIns="12700" rIns="0" bIns="0" rtlCol="0">
            <a:spAutoFit/>
          </a:bodyPr>
          <a:lstStyle/>
          <a:p>
            <a:pPr marL="12700" marR="5080">
              <a:lnSpc>
                <a:spcPct val="127200"/>
              </a:lnSpc>
              <a:spcBef>
                <a:spcPts val="100"/>
              </a:spcBef>
              <a:tabLst>
                <a:tab pos="1511300" algn="l"/>
                <a:tab pos="2122805" algn="l"/>
                <a:tab pos="4273550" algn="l"/>
                <a:tab pos="4745990" algn="l"/>
                <a:tab pos="5239385" algn="l"/>
                <a:tab pos="5988685" algn="l"/>
              </a:tabLst>
            </a:pPr>
            <a:r>
              <a:rPr sz="2800" spc="305" dirty="0">
                <a:latin typeface="Arial MT"/>
                <a:cs typeface="Arial MT"/>
              </a:rPr>
              <a:t>Ensur</a:t>
            </a:r>
            <a:r>
              <a:rPr sz="2800" dirty="0">
                <a:latin typeface="Arial MT"/>
                <a:cs typeface="Arial MT"/>
              </a:rPr>
              <a:t>e	</a:t>
            </a:r>
            <a:r>
              <a:rPr sz="2800" spc="305" dirty="0">
                <a:latin typeface="Arial MT"/>
                <a:cs typeface="Arial MT"/>
              </a:rPr>
              <a:t>al</a:t>
            </a:r>
            <a:r>
              <a:rPr sz="2800" dirty="0">
                <a:latin typeface="Arial MT"/>
                <a:cs typeface="Arial MT"/>
              </a:rPr>
              <a:t>l	</a:t>
            </a:r>
            <a:r>
              <a:rPr sz="2800" spc="305" dirty="0">
                <a:latin typeface="Arial MT"/>
                <a:cs typeface="Arial MT"/>
              </a:rPr>
              <a:t>equipmen</a:t>
            </a:r>
            <a:r>
              <a:rPr sz="2800" dirty="0">
                <a:latin typeface="Arial MT"/>
                <a:cs typeface="Arial MT"/>
              </a:rPr>
              <a:t>t	</a:t>
            </a:r>
            <a:r>
              <a:rPr sz="2800" spc="305" dirty="0">
                <a:latin typeface="Arial MT"/>
                <a:cs typeface="Arial MT"/>
              </a:rPr>
              <a:t>i</a:t>
            </a:r>
            <a:r>
              <a:rPr sz="2800" dirty="0">
                <a:latin typeface="Arial MT"/>
                <a:cs typeface="Arial MT"/>
              </a:rPr>
              <a:t>s	</a:t>
            </a:r>
            <a:r>
              <a:rPr sz="2800" spc="305" dirty="0">
                <a:latin typeface="Arial MT"/>
                <a:cs typeface="Arial MT"/>
              </a:rPr>
              <a:t>i</a:t>
            </a:r>
            <a:r>
              <a:rPr sz="2800" dirty="0">
                <a:latin typeface="Arial MT"/>
                <a:cs typeface="Arial MT"/>
              </a:rPr>
              <a:t>n	</a:t>
            </a:r>
            <a:r>
              <a:rPr sz="2800" spc="305" dirty="0">
                <a:latin typeface="Arial MT"/>
                <a:cs typeface="Arial MT"/>
              </a:rPr>
              <a:t>th</a:t>
            </a:r>
            <a:r>
              <a:rPr sz="2800" dirty="0">
                <a:latin typeface="Arial MT"/>
                <a:cs typeface="Arial MT"/>
              </a:rPr>
              <a:t>e	</a:t>
            </a:r>
            <a:r>
              <a:rPr sz="2800" spc="305" dirty="0">
                <a:latin typeface="Arial MT"/>
                <a:cs typeface="Arial MT"/>
              </a:rPr>
              <a:t>requir</a:t>
            </a:r>
            <a:r>
              <a:rPr sz="2800" dirty="0">
                <a:latin typeface="Arial MT"/>
                <a:cs typeface="Arial MT"/>
              </a:rPr>
              <a:t>e  </a:t>
            </a:r>
            <a:r>
              <a:rPr sz="2800" spc="240" dirty="0">
                <a:latin typeface="Arial MT"/>
                <a:cs typeface="Arial MT"/>
              </a:rPr>
              <a:t>place</a:t>
            </a:r>
            <a:endParaRPr sz="2800">
              <a:latin typeface="Arial MT"/>
              <a:cs typeface="Arial MT"/>
            </a:endParaRPr>
          </a:p>
          <a:p>
            <a:pPr marL="12700" marR="2432050">
              <a:lnSpc>
                <a:spcPct val="127200"/>
              </a:lnSpc>
              <a:tabLst>
                <a:tab pos="1195705" algn="l"/>
                <a:tab pos="1511300" algn="l"/>
                <a:tab pos="1945005" algn="l"/>
                <a:tab pos="2261235" algn="l"/>
                <a:tab pos="3049905" algn="l"/>
                <a:tab pos="3365500" algn="l"/>
                <a:tab pos="3700145" algn="l"/>
                <a:tab pos="3838575" algn="l"/>
              </a:tabLst>
            </a:pPr>
            <a:r>
              <a:rPr sz="2800" spc="305" dirty="0">
                <a:latin typeface="Arial MT"/>
                <a:cs typeface="Arial MT"/>
              </a:rPr>
              <a:t>Clea</a:t>
            </a:r>
            <a:r>
              <a:rPr sz="2800" dirty="0">
                <a:latin typeface="Arial MT"/>
                <a:cs typeface="Arial MT"/>
              </a:rPr>
              <a:t>r	</a:t>
            </a:r>
            <a:r>
              <a:rPr sz="2800" spc="305" dirty="0">
                <a:latin typeface="Arial MT"/>
                <a:cs typeface="Arial MT"/>
              </a:rPr>
              <a:t>th</a:t>
            </a:r>
            <a:r>
              <a:rPr sz="2800" dirty="0">
                <a:latin typeface="Arial MT"/>
                <a:cs typeface="Arial MT"/>
              </a:rPr>
              <a:t>e	</a:t>
            </a:r>
            <a:r>
              <a:rPr sz="2800" spc="305" dirty="0">
                <a:latin typeface="Arial MT"/>
                <a:cs typeface="Arial MT"/>
              </a:rPr>
              <a:t>roo</a:t>
            </a:r>
            <a:r>
              <a:rPr sz="2800" dirty="0">
                <a:latin typeface="Arial MT"/>
                <a:cs typeface="Arial MT"/>
              </a:rPr>
              <a:t>m	</a:t>
            </a:r>
            <a:r>
              <a:rPr sz="2800" spc="305" dirty="0">
                <a:latin typeface="Arial MT"/>
                <a:cs typeface="Arial MT"/>
              </a:rPr>
              <a:t>of</a:t>
            </a:r>
            <a:r>
              <a:rPr sz="2800" dirty="0">
                <a:latin typeface="Arial MT"/>
                <a:cs typeface="Arial MT"/>
              </a:rPr>
              <a:t>f	</a:t>
            </a:r>
            <a:r>
              <a:rPr sz="2800" spc="305" dirty="0">
                <a:latin typeface="Arial MT"/>
                <a:cs typeface="Arial MT"/>
              </a:rPr>
              <a:t>clutte</a:t>
            </a:r>
            <a:r>
              <a:rPr sz="2800" dirty="0">
                <a:latin typeface="Arial MT"/>
                <a:cs typeface="Arial MT"/>
              </a:rPr>
              <a:t>r  </a:t>
            </a:r>
            <a:r>
              <a:rPr sz="2800" spc="250" dirty="0">
                <a:latin typeface="Arial MT"/>
                <a:cs typeface="Arial MT"/>
              </a:rPr>
              <a:t>Ensure	</a:t>
            </a:r>
            <a:r>
              <a:rPr sz="2800" spc="200" dirty="0">
                <a:latin typeface="Arial MT"/>
                <a:cs typeface="Arial MT"/>
              </a:rPr>
              <a:t>the	</a:t>
            </a:r>
            <a:r>
              <a:rPr sz="2800" spc="225" dirty="0">
                <a:latin typeface="Arial MT"/>
                <a:cs typeface="Arial MT"/>
              </a:rPr>
              <a:t>room	</a:t>
            </a:r>
            <a:r>
              <a:rPr sz="2800" spc="150" dirty="0">
                <a:latin typeface="Arial MT"/>
                <a:cs typeface="Arial MT"/>
              </a:rPr>
              <a:t>is		</a:t>
            </a:r>
            <a:r>
              <a:rPr sz="2800" spc="240" dirty="0">
                <a:latin typeface="Arial MT"/>
                <a:cs typeface="Arial MT"/>
              </a:rPr>
              <a:t>clean</a:t>
            </a:r>
            <a:endParaRPr sz="2800">
              <a:latin typeface="Arial MT"/>
              <a:cs typeface="Arial MT"/>
            </a:endParaRPr>
          </a:p>
          <a:p>
            <a:pPr marL="12700" marR="656590">
              <a:lnSpc>
                <a:spcPct val="127200"/>
              </a:lnSpc>
              <a:tabLst>
                <a:tab pos="1511300" algn="l"/>
                <a:tab pos="2261235" algn="l"/>
                <a:tab pos="3365500" algn="l"/>
                <a:tab pos="3838575" algn="l"/>
                <a:tab pos="5080635" algn="l"/>
                <a:tab pos="5751195" algn="l"/>
              </a:tabLst>
            </a:pPr>
            <a:r>
              <a:rPr sz="2800" spc="305" dirty="0">
                <a:latin typeface="Arial MT"/>
                <a:cs typeface="Arial MT"/>
              </a:rPr>
              <a:t>Ensur</a:t>
            </a:r>
            <a:r>
              <a:rPr sz="2800" dirty="0">
                <a:latin typeface="Arial MT"/>
                <a:cs typeface="Arial MT"/>
              </a:rPr>
              <a:t>e	</a:t>
            </a:r>
            <a:r>
              <a:rPr sz="2800" spc="305" dirty="0">
                <a:latin typeface="Arial MT"/>
                <a:cs typeface="Arial MT"/>
              </a:rPr>
              <a:t>th</a:t>
            </a:r>
            <a:r>
              <a:rPr sz="2800" dirty="0">
                <a:latin typeface="Arial MT"/>
                <a:cs typeface="Arial MT"/>
              </a:rPr>
              <a:t>e	</a:t>
            </a:r>
            <a:r>
              <a:rPr sz="2800" spc="305" dirty="0">
                <a:latin typeface="Arial MT"/>
                <a:cs typeface="Arial MT"/>
              </a:rPr>
              <a:t>roo</a:t>
            </a:r>
            <a:r>
              <a:rPr sz="2800" dirty="0">
                <a:latin typeface="Arial MT"/>
                <a:cs typeface="Arial MT"/>
              </a:rPr>
              <a:t>m	</a:t>
            </a:r>
            <a:r>
              <a:rPr sz="2800" spc="305" dirty="0">
                <a:latin typeface="Arial MT"/>
                <a:cs typeface="Arial MT"/>
              </a:rPr>
              <a:t>i</a:t>
            </a:r>
            <a:r>
              <a:rPr sz="2800" dirty="0">
                <a:latin typeface="Arial MT"/>
                <a:cs typeface="Arial MT"/>
              </a:rPr>
              <a:t>s	</a:t>
            </a:r>
            <a:r>
              <a:rPr sz="2800" spc="305" dirty="0">
                <a:latin typeface="Arial MT"/>
                <a:cs typeface="Arial MT"/>
              </a:rPr>
              <a:t>quiet</a:t>
            </a:r>
            <a:r>
              <a:rPr sz="2800" dirty="0">
                <a:latin typeface="Arial MT"/>
                <a:cs typeface="Arial MT"/>
              </a:rPr>
              <a:t>,	</a:t>
            </a:r>
            <a:r>
              <a:rPr sz="2800" spc="305" dirty="0">
                <a:latin typeface="Arial MT"/>
                <a:cs typeface="Arial MT"/>
              </a:rPr>
              <a:t>fo</a:t>
            </a:r>
            <a:r>
              <a:rPr sz="2800" dirty="0">
                <a:latin typeface="Arial MT"/>
                <a:cs typeface="Arial MT"/>
              </a:rPr>
              <a:t>r	</a:t>
            </a:r>
            <a:r>
              <a:rPr sz="2800" spc="305" dirty="0">
                <a:latin typeface="Arial MT"/>
                <a:cs typeface="Arial MT"/>
              </a:rPr>
              <a:t>clea</a:t>
            </a:r>
            <a:r>
              <a:rPr sz="2800" dirty="0">
                <a:latin typeface="Arial MT"/>
                <a:cs typeface="Arial MT"/>
              </a:rPr>
              <a:t>r  </a:t>
            </a:r>
            <a:r>
              <a:rPr sz="2800" spc="280" dirty="0">
                <a:latin typeface="Arial MT"/>
                <a:cs typeface="Arial MT"/>
              </a:rPr>
              <a:t>communication</a:t>
            </a:r>
            <a:endParaRPr sz="2800">
              <a:latin typeface="Arial MT"/>
              <a:cs typeface="Arial MT"/>
            </a:endParaRPr>
          </a:p>
        </p:txBody>
      </p:sp>
      <p:pic>
        <p:nvPicPr>
          <p:cNvPr id="7" name="object 7"/>
          <p:cNvPicPr/>
          <p:nvPr/>
        </p:nvPicPr>
        <p:blipFill>
          <a:blip r:embed="rId4" cstate="print"/>
          <a:stretch>
            <a:fillRect/>
          </a:stretch>
        </p:blipFill>
        <p:spPr>
          <a:xfrm>
            <a:off x="9467850" y="4653452"/>
            <a:ext cx="104775" cy="104775"/>
          </a:xfrm>
          <a:prstGeom prst="rect">
            <a:avLst/>
          </a:prstGeom>
        </p:spPr>
      </p:pic>
      <p:pic>
        <p:nvPicPr>
          <p:cNvPr id="8" name="object 8"/>
          <p:cNvPicPr/>
          <p:nvPr/>
        </p:nvPicPr>
        <p:blipFill>
          <a:blip r:embed="rId3" cstate="print"/>
          <a:stretch>
            <a:fillRect/>
          </a:stretch>
        </p:blipFill>
        <p:spPr>
          <a:xfrm>
            <a:off x="9467850" y="5196377"/>
            <a:ext cx="104775" cy="104775"/>
          </a:xfrm>
          <a:prstGeom prst="rect">
            <a:avLst/>
          </a:prstGeom>
        </p:spPr>
      </p:pic>
      <p:pic>
        <p:nvPicPr>
          <p:cNvPr id="9" name="object 9"/>
          <p:cNvPicPr/>
          <p:nvPr/>
        </p:nvPicPr>
        <p:blipFill>
          <a:blip r:embed="rId5" cstate="print"/>
          <a:stretch>
            <a:fillRect/>
          </a:stretch>
        </p:blipFill>
        <p:spPr>
          <a:xfrm>
            <a:off x="9467850" y="5739302"/>
            <a:ext cx="104775" cy="104775"/>
          </a:xfrm>
          <a:prstGeom prst="rect">
            <a:avLst/>
          </a:prstGeom>
        </p:spPr>
      </p:pic>
      <p:pic>
        <p:nvPicPr>
          <p:cNvPr id="10" name="object 4">
            <a:hlinkClick r:id="rId6" action="ppaction://hlinksldjump"/>
            <a:extLst>
              <a:ext uri="{FF2B5EF4-FFF2-40B4-BE49-F238E27FC236}">
                <a16:creationId xmlns:a16="http://schemas.microsoft.com/office/drawing/2014/main" id="{482D0A67-CF26-5B93-69EF-506A4FD41D19}"/>
              </a:ext>
            </a:extLst>
          </p:cNvPr>
          <p:cNvPicPr/>
          <p:nvPr/>
        </p:nvPicPr>
        <p:blipFill>
          <a:blip r:embed="rId7" cstate="print"/>
          <a:stretch>
            <a:fillRect/>
          </a:stretch>
        </p:blipFill>
        <p:spPr>
          <a:xfrm>
            <a:off x="16957087" y="9258301"/>
            <a:ext cx="914399" cy="8762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553" cy="10286999"/>
            <a:chOff x="0" y="0"/>
            <a:chExt cx="18288553" cy="10286999"/>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4175678" y="2870567"/>
              <a:ext cx="14112875" cy="5915025"/>
            </a:xfrm>
            <a:custGeom>
              <a:avLst/>
              <a:gdLst/>
              <a:ahLst/>
              <a:cxnLst/>
              <a:rect l="l" t="t" r="r" b="b"/>
              <a:pathLst>
                <a:path w="14112875" h="5915025">
                  <a:moveTo>
                    <a:pt x="0" y="0"/>
                  </a:moveTo>
                  <a:lnTo>
                    <a:pt x="14112322" y="0"/>
                  </a:lnTo>
                  <a:lnTo>
                    <a:pt x="14112322" y="5915023"/>
                  </a:lnTo>
                  <a:lnTo>
                    <a:pt x="0" y="5915023"/>
                  </a:lnTo>
                  <a:lnTo>
                    <a:pt x="0" y="0"/>
                  </a:lnTo>
                  <a:close/>
                </a:path>
              </a:pathLst>
            </a:custGeom>
            <a:solidFill>
              <a:srgbClr val="000000"/>
            </a:solidFill>
          </p:spPr>
          <p:txBody>
            <a:bodyPr wrap="square" lIns="0" tIns="0" rIns="0" bIns="0" rtlCol="0"/>
            <a:lstStyle/>
            <a:p>
              <a:endParaRPr/>
            </a:p>
          </p:txBody>
        </p:sp>
      </p:grpSp>
      <p:graphicFrame>
        <p:nvGraphicFramePr>
          <p:cNvPr id="6" name="object 6"/>
          <p:cNvGraphicFramePr>
            <a:graphicFrameLocks noGrp="1"/>
          </p:cNvGraphicFramePr>
          <p:nvPr/>
        </p:nvGraphicFramePr>
        <p:xfrm>
          <a:off x="4557247" y="5061805"/>
          <a:ext cx="12131036" cy="844910"/>
        </p:xfrm>
        <a:graphic>
          <a:graphicData uri="http://schemas.openxmlformats.org/drawingml/2006/table">
            <a:tbl>
              <a:tblPr firstRow="1" bandRow="1">
                <a:tableStyleId>{2D5ABB26-0587-4C30-8999-92F81FD0307C}</a:tableStyleId>
              </a:tblPr>
              <a:tblGrid>
                <a:gridCol w="1086485">
                  <a:extLst>
                    <a:ext uri="{9D8B030D-6E8A-4147-A177-3AD203B41FA5}">
                      <a16:colId xmlns:a16="http://schemas.microsoft.com/office/drawing/2014/main" val="20000"/>
                    </a:ext>
                  </a:extLst>
                </a:gridCol>
                <a:gridCol w="4554855">
                  <a:extLst>
                    <a:ext uri="{9D8B030D-6E8A-4147-A177-3AD203B41FA5}">
                      <a16:colId xmlns:a16="http://schemas.microsoft.com/office/drawing/2014/main" val="20001"/>
                    </a:ext>
                  </a:extLst>
                </a:gridCol>
                <a:gridCol w="512445">
                  <a:extLst>
                    <a:ext uri="{9D8B030D-6E8A-4147-A177-3AD203B41FA5}">
                      <a16:colId xmlns:a16="http://schemas.microsoft.com/office/drawing/2014/main" val="20002"/>
                    </a:ext>
                  </a:extLst>
                </a:gridCol>
                <a:gridCol w="749299">
                  <a:extLst>
                    <a:ext uri="{9D8B030D-6E8A-4147-A177-3AD203B41FA5}">
                      <a16:colId xmlns:a16="http://schemas.microsoft.com/office/drawing/2014/main" val="20003"/>
                    </a:ext>
                  </a:extLst>
                </a:gridCol>
                <a:gridCol w="1478915">
                  <a:extLst>
                    <a:ext uri="{9D8B030D-6E8A-4147-A177-3AD203B41FA5}">
                      <a16:colId xmlns:a16="http://schemas.microsoft.com/office/drawing/2014/main" val="20004"/>
                    </a:ext>
                  </a:extLst>
                </a:gridCol>
                <a:gridCol w="848359">
                  <a:extLst>
                    <a:ext uri="{9D8B030D-6E8A-4147-A177-3AD203B41FA5}">
                      <a16:colId xmlns:a16="http://schemas.microsoft.com/office/drawing/2014/main" val="20005"/>
                    </a:ext>
                  </a:extLst>
                </a:gridCol>
                <a:gridCol w="1360170">
                  <a:extLst>
                    <a:ext uri="{9D8B030D-6E8A-4147-A177-3AD203B41FA5}">
                      <a16:colId xmlns:a16="http://schemas.microsoft.com/office/drawing/2014/main" val="20006"/>
                    </a:ext>
                  </a:extLst>
                </a:gridCol>
                <a:gridCol w="1084579">
                  <a:extLst>
                    <a:ext uri="{9D8B030D-6E8A-4147-A177-3AD203B41FA5}">
                      <a16:colId xmlns:a16="http://schemas.microsoft.com/office/drawing/2014/main" val="20007"/>
                    </a:ext>
                  </a:extLst>
                </a:gridCol>
                <a:gridCol w="455929">
                  <a:extLst>
                    <a:ext uri="{9D8B030D-6E8A-4147-A177-3AD203B41FA5}">
                      <a16:colId xmlns:a16="http://schemas.microsoft.com/office/drawing/2014/main" val="20008"/>
                    </a:ext>
                  </a:extLst>
                </a:gridCol>
              </a:tblGrid>
              <a:tr h="422455">
                <a:tc>
                  <a:txBody>
                    <a:bodyPr/>
                    <a:lstStyle/>
                    <a:p>
                      <a:pPr marL="31750">
                        <a:lnSpc>
                          <a:spcPts val="3095"/>
                        </a:lnSpc>
                      </a:pPr>
                      <a:r>
                        <a:rPr sz="2800" spc="305" dirty="0">
                          <a:solidFill>
                            <a:srgbClr val="FFFFFF"/>
                          </a:solidFill>
                          <a:latin typeface="Arial MT"/>
                          <a:cs typeface="Arial MT"/>
                        </a:rPr>
                        <a:t>You</a:t>
                      </a:r>
                      <a:r>
                        <a:rPr sz="2800" dirty="0">
                          <a:solidFill>
                            <a:srgbClr val="FFFFFF"/>
                          </a:solidFill>
                          <a:latin typeface="Arial MT"/>
                          <a:cs typeface="Arial MT"/>
                        </a:rPr>
                        <a:t>'</a:t>
                      </a:r>
                      <a:r>
                        <a:rPr sz="2800" spc="-475" dirty="0">
                          <a:solidFill>
                            <a:srgbClr val="FFFFFF"/>
                          </a:solidFill>
                          <a:latin typeface="Arial MT"/>
                          <a:cs typeface="Arial MT"/>
                        </a:rPr>
                        <a:t> </a:t>
                      </a:r>
                      <a:r>
                        <a:rPr sz="2800" dirty="0">
                          <a:solidFill>
                            <a:srgbClr val="FFFFFF"/>
                          </a:solidFill>
                          <a:latin typeface="Arial MT"/>
                          <a:cs typeface="Arial MT"/>
                        </a:rPr>
                        <a:t>l</a:t>
                      </a:r>
                      <a:r>
                        <a:rPr sz="2800" spc="-470" dirty="0">
                          <a:solidFill>
                            <a:srgbClr val="FFFFFF"/>
                          </a:solidFill>
                          <a:latin typeface="Arial MT"/>
                          <a:cs typeface="Arial MT"/>
                        </a:rPr>
                        <a:t> </a:t>
                      </a:r>
                      <a:r>
                        <a:rPr sz="2800" dirty="0">
                          <a:solidFill>
                            <a:srgbClr val="FFFFFF"/>
                          </a:solidFill>
                          <a:latin typeface="Arial MT"/>
                          <a:cs typeface="Arial MT"/>
                        </a:rPr>
                        <a:t>l</a:t>
                      </a:r>
                      <a:endParaRPr sz="2800">
                        <a:latin typeface="Arial MT"/>
                        <a:cs typeface="Arial MT"/>
                      </a:endParaRPr>
                    </a:p>
                  </a:txBody>
                  <a:tcPr marL="0" marR="0" marT="0" marB="0">
                    <a:solidFill>
                      <a:srgbClr val="000000"/>
                    </a:solidFill>
                  </a:tcPr>
                </a:tc>
                <a:tc>
                  <a:txBody>
                    <a:bodyPr/>
                    <a:lstStyle/>
                    <a:p>
                      <a:pPr marL="185420">
                        <a:lnSpc>
                          <a:spcPts val="3095"/>
                        </a:lnSpc>
                        <a:tabLst>
                          <a:tab pos="1270635" algn="l"/>
                          <a:tab pos="1783714" algn="l"/>
                          <a:tab pos="3065780" algn="l"/>
                        </a:tabLst>
                      </a:pPr>
                      <a:r>
                        <a:rPr sz="2800" spc="225" dirty="0">
                          <a:solidFill>
                            <a:srgbClr val="FFFFFF"/>
                          </a:solidFill>
                          <a:latin typeface="Arial MT"/>
                          <a:cs typeface="Arial MT"/>
                        </a:rPr>
                        <a:t>need	</a:t>
                      </a:r>
                      <a:r>
                        <a:rPr sz="2800" spc="150" dirty="0">
                          <a:solidFill>
                            <a:srgbClr val="FFFFFF"/>
                          </a:solidFill>
                          <a:latin typeface="Arial MT"/>
                          <a:cs typeface="Arial MT"/>
                        </a:rPr>
                        <a:t>to	</a:t>
                      </a:r>
                      <a:r>
                        <a:rPr sz="2800" spc="240" dirty="0">
                          <a:solidFill>
                            <a:srgbClr val="FFFFFF"/>
                          </a:solidFill>
                          <a:latin typeface="Arial MT"/>
                          <a:cs typeface="Arial MT"/>
                        </a:rPr>
                        <a:t>speak	</a:t>
                      </a:r>
                      <a:r>
                        <a:rPr sz="2800" spc="265" dirty="0">
                          <a:solidFill>
                            <a:srgbClr val="FFFFFF"/>
                          </a:solidFill>
                          <a:latin typeface="Arial MT"/>
                          <a:cs typeface="Arial MT"/>
                        </a:rPr>
                        <a:t>directly</a:t>
                      </a:r>
                      <a:endParaRPr sz="2800">
                        <a:latin typeface="Arial MT"/>
                        <a:cs typeface="Arial MT"/>
                      </a:endParaRPr>
                    </a:p>
                  </a:txBody>
                  <a:tcPr marL="0" marR="0" marT="0" marB="0">
                    <a:solidFill>
                      <a:srgbClr val="000000"/>
                    </a:solidFill>
                  </a:tcPr>
                </a:tc>
                <a:tc>
                  <a:txBody>
                    <a:bodyPr/>
                    <a:lstStyle/>
                    <a:p>
                      <a:pPr marL="88265">
                        <a:lnSpc>
                          <a:spcPts val="3095"/>
                        </a:lnSpc>
                      </a:pPr>
                      <a:r>
                        <a:rPr sz="2800" spc="150" dirty="0">
                          <a:solidFill>
                            <a:srgbClr val="FFFFFF"/>
                          </a:solidFill>
                          <a:latin typeface="Arial MT"/>
                          <a:cs typeface="Arial MT"/>
                        </a:rPr>
                        <a:t>to</a:t>
                      </a:r>
                      <a:endParaRPr sz="2800">
                        <a:latin typeface="Arial MT"/>
                        <a:cs typeface="Arial MT"/>
                      </a:endParaRPr>
                    </a:p>
                  </a:txBody>
                  <a:tcPr marL="0" marR="0" marT="0" marB="0">
                    <a:solidFill>
                      <a:srgbClr val="000000"/>
                    </a:solidFill>
                  </a:tcPr>
                </a:tc>
                <a:tc>
                  <a:txBody>
                    <a:bodyPr/>
                    <a:lstStyle/>
                    <a:p>
                      <a:pPr marL="88265">
                        <a:lnSpc>
                          <a:spcPts val="3095"/>
                        </a:lnSpc>
                      </a:pPr>
                      <a:r>
                        <a:rPr sz="2800" spc="200" dirty="0">
                          <a:solidFill>
                            <a:srgbClr val="FFFFFF"/>
                          </a:solidFill>
                          <a:latin typeface="Arial MT"/>
                          <a:cs typeface="Arial MT"/>
                        </a:rPr>
                        <a:t>the</a:t>
                      </a:r>
                      <a:endParaRPr sz="2800">
                        <a:latin typeface="Arial MT"/>
                        <a:cs typeface="Arial MT"/>
                      </a:endParaRPr>
                    </a:p>
                  </a:txBody>
                  <a:tcPr marL="0" marR="0" marT="0" marB="0">
                    <a:solidFill>
                      <a:srgbClr val="000000"/>
                    </a:solidFill>
                  </a:tcPr>
                </a:tc>
                <a:tc>
                  <a:txBody>
                    <a:bodyPr/>
                    <a:lstStyle/>
                    <a:p>
                      <a:pPr marL="88265">
                        <a:lnSpc>
                          <a:spcPts val="3095"/>
                        </a:lnSpc>
                      </a:pPr>
                      <a:r>
                        <a:rPr sz="2800" spc="260" dirty="0">
                          <a:solidFill>
                            <a:srgbClr val="FFFFFF"/>
                          </a:solidFill>
                          <a:latin typeface="Arial MT"/>
                          <a:cs typeface="Arial MT"/>
                        </a:rPr>
                        <a:t>patient</a:t>
                      </a:r>
                      <a:endParaRPr sz="2800">
                        <a:latin typeface="Arial MT"/>
                        <a:cs typeface="Arial MT"/>
                      </a:endParaRPr>
                    </a:p>
                  </a:txBody>
                  <a:tcPr marL="0" marR="0" marT="0" marB="0">
                    <a:solidFill>
                      <a:srgbClr val="000000"/>
                    </a:solidFill>
                  </a:tcPr>
                </a:tc>
                <a:tc>
                  <a:txBody>
                    <a:bodyPr/>
                    <a:lstStyle/>
                    <a:p>
                      <a:pPr marL="88265">
                        <a:lnSpc>
                          <a:spcPts val="3095"/>
                        </a:lnSpc>
                      </a:pPr>
                      <a:r>
                        <a:rPr sz="2800" spc="200" dirty="0">
                          <a:solidFill>
                            <a:srgbClr val="FFFFFF"/>
                          </a:solidFill>
                          <a:latin typeface="Arial MT"/>
                          <a:cs typeface="Arial MT"/>
                        </a:rPr>
                        <a:t>and</a:t>
                      </a:r>
                      <a:endParaRPr sz="2800">
                        <a:latin typeface="Arial MT"/>
                        <a:cs typeface="Arial MT"/>
                      </a:endParaRPr>
                    </a:p>
                  </a:txBody>
                  <a:tcPr marL="0" marR="0" marT="0" marB="0">
                    <a:solidFill>
                      <a:srgbClr val="000000"/>
                    </a:solidFill>
                  </a:tcPr>
                </a:tc>
                <a:tc>
                  <a:txBody>
                    <a:bodyPr/>
                    <a:lstStyle/>
                    <a:p>
                      <a:pPr marL="88265">
                        <a:lnSpc>
                          <a:spcPts val="3095"/>
                        </a:lnSpc>
                      </a:pPr>
                      <a:r>
                        <a:rPr sz="2800" spc="250" dirty="0">
                          <a:solidFill>
                            <a:srgbClr val="FFFFFF"/>
                          </a:solidFill>
                          <a:latin typeface="Arial MT"/>
                          <a:cs typeface="Arial MT"/>
                        </a:rPr>
                        <a:t>inform</a:t>
                      </a:r>
                      <a:endParaRPr sz="2800">
                        <a:latin typeface="Arial MT"/>
                        <a:cs typeface="Arial MT"/>
                      </a:endParaRPr>
                    </a:p>
                  </a:txBody>
                  <a:tcPr marL="0" marR="0" marT="0" marB="0">
                    <a:solidFill>
                      <a:srgbClr val="000000"/>
                    </a:solidFill>
                  </a:tcPr>
                </a:tc>
                <a:tc>
                  <a:txBody>
                    <a:bodyPr/>
                    <a:lstStyle/>
                    <a:p>
                      <a:pPr marL="88265">
                        <a:lnSpc>
                          <a:spcPts val="3095"/>
                        </a:lnSpc>
                      </a:pPr>
                      <a:r>
                        <a:rPr sz="2800" spc="225" dirty="0">
                          <a:solidFill>
                            <a:srgbClr val="FFFFFF"/>
                          </a:solidFill>
                          <a:latin typeface="Arial MT"/>
                          <a:cs typeface="Arial MT"/>
                        </a:rPr>
                        <a:t>them</a:t>
                      </a:r>
                      <a:endParaRPr sz="2800">
                        <a:latin typeface="Arial MT"/>
                        <a:cs typeface="Arial MT"/>
                      </a:endParaRPr>
                    </a:p>
                  </a:txBody>
                  <a:tcPr marL="0" marR="0" marT="0" marB="0">
                    <a:solidFill>
                      <a:srgbClr val="000000"/>
                    </a:solidFill>
                  </a:tcPr>
                </a:tc>
                <a:tc>
                  <a:txBody>
                    <a:bodyPr/>
                    <a:lstStyle/>
                    <a:p>
                      <a:pPr marL="88265">
                        <a:lnSpc>
                          <a:spcPts val="3095"/>
                        </a:lnSpc>
                      </a:pPr>
                      <a:r>
                        <a:rPr sz="2800" spc="150" dirty="0">
                          <a:solidFill>
                            <a:srgbClr val="FFFFFF"/>
                          </a:solidFill>
                          <a:latin typeface="Arial MT"/>
                          <a:cs typeface="Arial MT"/>
                        </a:rPr>
                        <a:t>of</a:t>
                      </a:r>
                      <a:endParaRPr sz="2800">
                        <a:latin typeface="Arial MT"/>
                        <a:cs typeface="Arial MT"/>
                      </a:endParaRPr>
                    </a:p>
                  </a:txBody>
                  <a:tcPr marL="0" marR="0" marT="0" marB="0">
                    <a:solidFill>
                      <a:srgbClr val="000000"/>
                    </a:solidFill>
                  </a:tcPr>
                </a:tc>
                <a:extLst>
                  <a:ext uri="{0D108BD9-81ED-4DB2-BD59-A6C34878D82A}">
                    <a16:rowId xmlns:a16="http://schemas.microsoft.com/office/drawing/2014/main" val="10000"/>
                  </a:ext>
                </a:extLst>
              </a:tr>
              <a:tr h="422455">
                <a:tc>
                  <a:txBody>
                    <a:bodyPr/>
                    <a:lstStyle/>
                    <a:p>
                      <a:pPr marL="31750" marR="3175">
                        <a:lnSpc>
                          <a:spcPts val="3225"/>
                        </a:lnSpc>
                      </a:pPr>
                      <a:r>
                        <a:rPr sz="2800" spc="225" dirty="0">
                          <a:solidFill>
                            <a:srgbClr val="FFFFFF"/>
                          </a:solidFill>
                          <a:latin typeface="Arial MT"/>
                          <a:cs typeface="Arial MT"/>
                        </a:rPr>
                        <a:t>what</a:t>
                      </a:r>
                      <a:endParaRPr sz="2800">
                        <a:latin typeface="Arial MT"/>
                        <a:cs typeface="Arial MT"/>
                      </a:endParaRPr>
                    </a:p>
                  </a:txBody>
                  <a:tcPr marL="0" marR="0" marT="0" marB="0">
                    <a:solidFill>
                      <a:srgbClr val="000000"/>
                    </a:solidFill>
                  </a:tcPr>
                </a:tc>
                <a:tc>
                  <a:txBody>
                    <a:bodyPr/>
                    <a:lstStyle/>
                    <a:p>
                      <a:pPr>
                        <a:lnSpc>
                          <a:spcPts val="3225"/>
                        </a:lnSpc>
                        <a:tabLst>
                          <a:tab pos="472440" algn="l"/>
                          <a:tab pos="1676400" algn="l"/>
                          <a:tab pos="2188845" algn="l"/>
                        </a:tabLst>
                      </a:pPr>
                      <a:r>
                        <a:rPr sz="2800" spc="150" dirty="0">
                          <a:solidFill>
                            <a:srgbClr val="FFFFFF"/>
                          </a:solidFill>
                          <a:latin typeface="Arial MT"/>
                          <a:cs typeface="Arial MT"/>
                        </a:rPr>
                        <a:t>is	</a:t>
                      </a:r>
                      <a:r>
                        <a:rPr sz="2800" spc="240" dirty="0">
                          <a:solidFill>
                            <a:srgbClr val="FFFFFF"/>
                          </a:solidFill>
                          <a:latin typeface="Arial MT"/>
                          <a:cs typeface="Arial MT"/>
                        </a:rPr>
                        <a:t>going	</a:t>
                      </a:r>
                      <a:r>
                        <a:rPr sz="2800" spc="150" dirty="0">
                          <a:solidFill>
                            <a:srgbClr val="FFFFFF"/>
                          </a:solidFill>
                          <a:latin typeface="Arial MT"/>
                          <a:cs typeface="Arial MT"/>
                        </a:rPr>
                        <a:t>to	</a:t>
                      </a:r>
                      <a:r>
                        <a:rPr sz="2800" spc="260" dirty="0">
                          <a:solidFill>
                            <a:srgbClr val="FFFFFF"/>
                          </a:solidFill>
                          <a:latin typeface="Arial MT"/>
                          <a:cs typeface="Arial MT"/>
                        </a:rPr>
                        <a:t>happen.</a:t>
                      </a:r>
                      <a:endParaRPr sz="2800">
                        <a:latin typeface="Arial MT"/>
                        <a:cs typeface="Arial MT"/>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extLst>
                  <a:ext uri="{0D108BD9-81ED-4DB2-BD59-A6C34878D82A}">
                    <a16:rowId xmlns:a16="http://schemas.microsoft.com/office/drawing/2014/main" val="10001"/>
                  </a:ext>
                </a:extLst>
              </a:tr>
            </a:tbl>
          </a:graphicData>
        </a:graphic>
      </p:graphicFrame>
      <p:sp>
        <p:nvSpPr>
          <p:cNvPr id="7" name="object 7"/>
          <p:cNvSpPr txBox="1"/>
          <p:nvPr/>
        </p:nvSpPr>
        <p:spPr>
          <a:xfrm>
            <a:off x="4576297" y="6358449"/>
            <a:ext cx="12816205" cy="899794"/>
          </a:xfrm>
          <a:prstGeom prst="rect">
            <a:avLst/>
          </a:prstGeom>
        </p:spPr>
        <p:txBody>
          <a:bodyPr vert="horz" wrap="square" lIns="0" tIns="3175" rIns="0" bIns="0" rtlCol="0">
            <a:spAutoFit/>
          </a:bodyPr>
          <a:lstStyle/>
          <a:p>
            <a:pPr marL="12700" marR="5080">
              <a:lnSpc>
                <a:spcPts val="3529"/>
              </a:lnSpc>
              <a:spcBef>
                <a:spcPts val="25"/>
              </a:spcBef>
              <a:tabLst>
                <a:tab pos="781685" algn="l"/>
                <a:tab pos="1243330" algn="l"/>
                <a:tab pos="1756410" algn="l"/>
                <a:tab pos="2083435" algn="l"/>
                <a:tab pos="3129280" algn="l"/>
                <a:tab pos="3216275" algn="l"/>
                <a:tab pos="3601720" algn="l"/>
                <a:tab pos="4182745" algn="l"/>
                <a:tab pos="4951730" algn="l"/>
                <a:tab pos="5890895" algn="l"/>
                <a:tab pos="7113905" algn="l"/>
                <a:tab pos="7377430" algn="l"/>
                <a:tab pos="7488555" algn="l"/>
                <a:tab pos="8304530" algn="l"/>
                <a:tab pos="8967470" algn="l"/>
                <a:tab pos="9053830" algn="l"/>
                <a:tab pos="10170795" algn="l"/>
                <a:tab pos="10920095" algn="l"/>
                <a:tab pos="11164570" algn="l"/>
                <a:tab pos="12012930" algn="l"/>
              </a:tabLst>
            </a:pPr>
            <a:r>
              <a:rPr sz="2800" spc="305" dirty="0">
                <a:solidFill>
                  <a:srgbClr val="FFFFFF"/>
                </a:solidFill>
                <a:latin typeface="Arial MT"/>
                <a:cs typeface="Arial MT"/>
              </a:rPr>
              <a:t>You</a:t>
            </a:r>
            <a:r>
              <a:rPr sz="2800" dirty="0">
                <a:solidFill>
                  <a:srgbClr val="FFFFFF"/>
                </a:solidFill>
                <a:latin typeface="Arial MT"/>
                <a:cs typeface="Arial MT"/>
              </a:rPr>
              <a:t>'</a:t>
            </a:r>
            <a:r>
              <a:rPr sz="2800" spc="-475" dirty="0">
                <a:solidFill>
                  <a:srgbClr val="FFFFFF"/>
                </a:solidFill>
                <a:latin typeface="Arial MT"/>
                <a:cs typeface="Arial MT"/>
              </a:rPr>
              <a:t> </a:t>
            </a:r>
            <a:r>
              <a:rPr sz="2800" dirty="0">
                <a:solidFill>
                  <a:srgbClr val="FFFFFF"/>
                </a:solidFill>
                <a:latin typeface="Arial MT"/>
                <a:cs typeface="Arial MT"/>
              </a:rPr>
              <a:t>l</a:t>
            </a:r>
            <a:r>
              <a:rPr sz="2800" spc="-470" dirty="0">
                <a:solidFill>
                  <a:srgbClr val="FFFFFF"/>
                </a:solidFill>
                <a:latin typeface="Arial MT"/>
                <a:cs typeface="Arial MT"/>
              </a:rPr>
              <a:t> </a:t>
            </a:r>
            <a:r>
              <a:rPr sz="2800" dirty="0">
                <a:solidFill>
                  <a:srgbClr val="FFFFFF"/>
                </a:solidFill>
                <a:latin typeface="Arial MT"/>
                <a:cs typeface="Arial MT"/>
              </a:rPr>
              <a:t>l	</a:t>
            </a:r>
            <a:r>
              <a:rPr sz="2800" spc="305" dirty="0">
                <a:solidFill>
                  <a:srgbClr val="FFFFFF"/>
                </a:solidFill>
                <a:latin typeface="Arial MT"/>
                <a:cs typeface="Arial MT"/>
              </a:rPr>
              <a:t>t</a:t>
            </a:r>
            <a:r>
              <a:rPr sz="2800" dirty="0">
                <a:solidFill>
                  <a:srgbClr val="FFFFFF"/>
                </a:solidFill>
                <a:latin typeface="Arial MT"/>
                <a:cs typeface="Arial MT"/>
              </a:rPr>
              <a:t>o	</a:t>
            </a:r>
            <a:r>
              <a:rPr sz="2800" spc="305" dirty="0">
                <a:solidFill>
                  <a:srgbClr val="FFFFFF"/>
                </a:solidFill>
                <a:latin typeface="Arial MT"/>
                <a:cs typeface="Arial MT"/>
              </a:rPr>
              <a:t>ensur</a:t>
            </a:r>
            <a:r>
              <a:rPr sz="2800" dirty="0">
                <a:solidFill>
                  <a:srgbClr val="FFFFFF"/>
                </a:solidFill>
                <a:latin typeface="Arial MT"/>
                <a:cs typeface="Arial MT"/>
              </a:rPr>
              <a:t>e		</a:t>
            </a:r>
            <a:r>
              <a:rPr sz="2800" spc="305" dirty="0">
                <a:solidFill>
                  <a:srgbClr val="FFFFFF"/>
                </a:solidFill>
                <a:latin typeface="Arial MT"/>
                <a:cs typeface="Arial MT"/>
              </a:rPr>
              <a:t>the</a:t>
            </a:r>
            <a:r>
              <a:rPr sz="2800" dirty="0">
                <a:solidFill>
                  <a:srgbClr val="FFFFFF"/>
                </a:solidFill>
                <a:latin typeface="Arial MT"/>
                <a:cs typeface="Arial MT"/>
              </a:rPr>
              <a:t>y	</a:t>
            </a:r>
            <a:r>
              <a:rPr sz="2800" spc="305" dirty="0">
                <a:solidFill>
                  <a:srgbClr val="FFFFFF"/>
                </a:solidFill>
                <a:latin typeface="Arial MT"/>
                <a:cs typeface="Arial MT"/>
              </a:rPr>
              <a:t>ar</a:t>
            </a:r>
            <a:r>
              <a:rPr sz="2800" dirty="0">
                <a:solidFill>
                  <a:srgbClr val="FFFFFF"/>
                </a:solidFill>
                <a:latin typeface="Arial MT"/>
                <a:cs typeface="Arial MT"/>
              </a:rPr>
              <a:t>e	</a:t>
            </a:r>
            <a:r>
              <a:rPr sz="2800" spc="305" dirty="0">
                <a:solidFill>
                  <a:srgbClr val="FFFFFF"/>
                </a:solidFill>
                <a:latin typeface="Arial MT"/>
                <a:cs typeface="Arial MT"/>
              </a:rPr>
              <a:t>comfortabl</a:t>
            </a:r>
            <a:r>
              <a:rPr sz="2800" dirty="0">
                <a:solidFill>
                  <a:srgbClr val="FFFFFF"/>
                </a:solidFill>
                <a:latin typeface="Arial MT"/>
                <a:cs typeface="Arial MT"/>
              </a:rPr>
              <a:t>e	</a:t>
            </a:r>
            <a:r>
              <a:rPr sz="2800" spc="305" dirty="0">
                <a:solidFill>
                  <a:srgbClr val="FFFFFF"/>
                </a:solidFill>
                <a:latin typeface="Arial MT"/>
                <a:cs typeface="Arial MT"/>
              </a:rPr>
              <a:t>wit</a:t>
            </a:r>
            <a:r>
              <a:rPr sz="2800" dirty="0">
                <a:solidFill>
                  <a:srgbClr val="FFFFFF"/>
                </a:solidFill>
                <a:latin typeface="Arial MT"/>
                <a:cs typeface="Arial MT"/>
              </a:rPr>
              <a:t>h	</a:t>
            </a:r>
            <a:r>
              <a:rPr sz="2800" spc="305" dirty="0">
                <a:solidFill>
                  <a:srgbClr val="FFFFFF"/>
                </a:solidFill>
                <a:latin typeface="Arial MT"/>
                <a:cs typeface="Arial MT"/>
              </a:rPr>
              <a:t>th</a:t>
            </a:r>
            <a:r>
              <a:rPr sz="2800" dirty="0">
                <a:solidFill>
                  <a:srgbClr val="FFFFFF"/>
                </a:solidFill>
                <a:latin typeface="Arial MT"/>
                <a:cs typeface="Arial MT"/>
              </a:rPr>
              <a:t>e		</a:t>
            </a:r>
            <a:r>
              <a:rPr sz="2800" spc="305" dirty="0">
                <a:solidFill>
                  <a:srgbClr val="FFFFFF"/>
                </a:solidFill>
                <a:latin typeface="Arial MT"/>
                <a:cs typeface="Arial MT"/>
              </a:rPr>
              <a:t>movemen</a:t>
            </a:r>
            <a:r>
              <a:rPr sz="2800" dirty="0">
                <a:solidFill>
                  <a:srgbClr val="FFFFFF"/>
                </a:solidFill>
                <a:latin typeface="Arial MT"/>
                <a:cs typeface="Arial MT"/>
              </a:rPr>
              <a:t>t	</a:t>
            </a:r>
            <a:r>
              <a:rPr sz="2800" spc="305" dirty="0">
                <a:solidFill>
                  <a:srgbClr val="FFFFFF"/>
                </a:solidFill>
                <a:latin typeface="Arial MT"/>
                <a:cs typeface="Arial MT"/>
              </a:rPr>
              <a:t>an</a:t>
            </a:r>
            <a:r>
              <a:rPr sz="2800" dirty="0">
                <a:solidFill>
                  <a:srgbClr val="FFFFFF"/>
                </a:solidFill>
                <a:latin typeface="Arial MT"/>
                <a:cs typeface="Arial MT"/>
              </a:rPr>
              <a:t>d	</a:t>
            </a:r>
            <a:r>
              <a:rPr sz="2800" spc="305" dirty="0">
                <a:solidFill>
                  <a:srgbClr val="FFFFFF"/>
                </a:solidFill>
                <a:latin typeface="Arial MT"/>
                <a:cs typeface="Arial MT"/>
              </a:rPr>
              <a:t>the</a:t>
            </a:r>
            <a:r>
              <a:rPr sz="2800" dirty="0">
                <a:solidFill>
                  <a:srgbClr val="FFFFFF"/>
                </a:solidFill>
                <a:latin typeface="Arial MT"/>
                <a:cs typeface="Arial MT"/>
              </a:rPr>
              <a:t>y  </a:t>
            </a:r>
            <a:r>
              <a:rPr sz="2800" spc="200" dirty="0">
                <a:solidFill>
                  <a:srgbClr val="FFFFFF"/>
                </a:solidFill>
                <a:latin typeface="Arial MT"/>
                <a:cs typeface="Arial MT"/>
              </a:rPr>
              <a:t>are	</a:t>
            </a:r>
            <a:r>
              <a:rPr sz="2800" spc="240" dirty="0">
                <a:solidFill>
                  <a:srgbClr val="FFFFFF"/>
                </a:solidFill>
                <a:latin typeface="Arial MT"/>
                <a:cs typeface="Arial MT"/>
              </a:rPr>
              <a:t>aware	</a:t>
            </a:r>
            <a:r>
              <a:rPr sz="2800" spc="225" dirty="0">
                <a:solidFill>
                  <a:srgbClr val="FFFFFF"/>
                </a:solidFill>
                <a:latin typeface="Arial MT"/>
                <a:cs typeface="Arial MT"/>
              </a:rPr>
              <a:t>what	</a:t>
            </a:r>
            <a:r>
              <a:rPr sz="2800" spc="150" dirty="0">
                <a:solidFill>
                  <a:srgbClr val="FFFFFF"/>
                </a:solidFill>
                <a:latin typeface="Arial MT"/>
                <a:cs typeface="Arial MT"/>
              </a:rPr>
              <a:t>is	</a:t>
            </a:r>
            <a:r>
              <a:rPr sz="2800" spc="270" dirty="0">
                <a:solidFill>
                  <a:srgbClr val="FFFFFF"/>
                </a:solidFill>
                <a:latin typeface="Arial MT"/>
                <a:cs typeface="Arial MT"/>
              </a:rPr>
              <a:t>happening.	</a:t>
            </a:r>
            <a:r>
              <a:rPr sz="2800" spc="240" dirty="0">
                <a:solidFill>
                  <a:srgbClr val="FFFFFF"/>
                </a:solidFill>
                <a:latin typeface="Arial MT"/>
                <a:cs typeface="Arial MT"/>
              </a:rPr>
              <a:t>While	</a:t>
            </a:r>
            <a:r>
              <a:rPr sz="2800" dirty="0">
                <a:solidFill>
                  <a:srgbClr val="FFFFFF"/>
                </a:solidFill>
                <a:latin typeface="Arial MT"/>
                <a:cs typeface="Arial MT"/>
              </a:rPr>
              <a:t>a		</a:t>
            </a:r>
            <a:r>
              <a:rPr sz="2800" spc="260" dirty="0">
                <a:solidFill>
                  <a:srgbClr val="FFFFFF"/>
                </a:solidFill>
                <a:latin typeface="Arial MT"/>
                <a:cs typeface="Arial MT"/>
              </a:rPr>
              <a:t>patient	</a:t>
            </a:r>
            <a:r>
              <a:rPr sz="2800" spc="240" dirty="0">
                <a:solidFill>
                  <a:srgbClr val="FFFFFF"/>
                </a:solidFill>
                <a:latin typeface="Arial MT"/>
                <a:cs typeface="Arial MT"/>
              </a:rPr>
              <a:t>might	</a:t>
            </a:r>
            <a:r>
              <a:rPr sz="2800" spc="200" dirty="0">
                <a:solidFill>
                  <a:srgbClr val="FFFFFF"/>
                </a:solidFill>
                <a:latin typeface="Arial MT"/>
                <a:cs typeface="Arial MT"/>
              </a:rPr>
              <a:t>not	</a:t>
            </a:r>
            <a:r>
              <a:rPr sz="2800" spc="150" dirty="0">
                <a:solidFill>
                  <a:srgbClr val="FFFFFF"/>
                </a:solidFill>
                <a:latin typeface="Arial MT"/>
                <a:cs typeface="Arial MT"/>
              </a:rPr>
              <a:t>be</a:t>
            </a:r>
            <a:endParaRPr sz="2800">
              <a:latin typeface="Arial MT"/>
              <a:cs typeface="Arial MT"/>
            </a:endParaRPr>
          </a:p>
        </p:txBody>
      </p:sp>
      <p:graphicFrame>
        <p:nvGraphicFramePr>
          <p:cNvPr id="8" name="object 8"/>
          <p:cNvGraphicFramePr>
            <a:graphicFrameLocks noGrp="1"/>
          </p:cNvGraphicFramePr>
          <p:nvPr/>
        </p:nvGraphicFramePr>
        <p:xfrm>
          <a:off x="4557247" y="7300180"/>
          <a:ext cx="12654277" cy="844910"/>
        </p:xfrm>
        <a:graphic>
          <a:graphicData uri="http://schemas.openxmlformats.org/drawingml/2006/table">
            <a:tbl>
              <a:tblPr firstRow="1" bandRow="1">
                <a:tableStyleId>{2D5ABB26-0587-4C30-8999-92F81FD0307C}</a:tableStyleId>
              </a:tblPr>
              <a:tblGrid>
                <a:gridCol w="1935480">
                  <a:extLst>
                    <a:ext uri="{9D8B030D-6E8A-4147-A177-3AD203B41FA5}">
                      <a16:colId xmlns:a16="http://schemas.microsoft.com/office/drawing/2014/main" val="20000"/>
                    </a:ext>
                  </a:extLst>
                </a:gridCol>
                <a:gridCol w="1951990">
                  <a:extLst>
                    <a:ext uri="{9D8B030D-6E8A-4147-A177-3AD203B41FA5}">
                      <a16:colId xmlns:a16="http://schemas.microsoft.com/office/drawing/2014/main" val="20001"/>
                    </a:ext>
                  </a:extLst>
                </a:gridCol>
                <a:gridCol w="926464">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2110740">
                  <a:extLst>
                    <a:ext uri="{9D8B030D-6E8A-4147-A177-3AD203B41FA5}">
                      <a16:colId xmlns:a16="http://schemas.microsoft.com/office/drawing/2014/main" val="20004"/>
                    </a:ext>
                  </a:extLst>
                </a:gridCol>
                <a:gridCol w="717550">
                  <a:extLst>
                    <a:ext uri="{9D8B030D-6E8A-4147-A177-3AD203B41FA5}">
                      <a16:colId xmlns:a16="http://schemas.microsoft.com/office/drawing/2014/main" val="20005"/>
                    </a:ext>
                  </a:extLst>
                </a:gridCol>
                <a:gridCol w="1972309">
                  <a:extLst>
                    <a:ext uri="{9D8B030D-6E8A-4147-A177-3AD203B41FA5}">
                      <a16:colId xmlns:a16="http://schemas.microsoft.com/office/drawing/2014/main" val="20006"/>
                    </a:ext>
                  </a:extLst>
                </a:gridCol>
                <a:gridCol w="966470">
                  <a:extLst>
                    <a:ext uri="{9D8B030D-6E8A-4147-A177-3AD203B41FA5}">
                      <a16:colId xmlns:a16="http://schemas.microsoft.com/office/drawing/2014/main" val="20007"/>
                    </a:ext>
                  </a:extLst>
                </a:gridCol>
                <a:gridCol w="768984">
                  <a:extLst>
                    <a:ext uri="{9D8B030D-6E8A-4147-A177-3AD203B41FA5}">
                      <a16:colId xmlns:a16="http://schemas.microsoft.com/office/drawing/2014/main" val="20008"/>
                    </a:ext>
                  </a:extLst>
                </a:gridCol>
                <a:gridCol w="554990">
                  <a:extLst>
                    <a:ext uri="{9D8B030D-6E8A-4147-A177-3AD203B41FA5}">
                      <a16:colId xmlns:a16="http://schemas.microsoft.com/office/drawing/2014/main" val="20009"/>
                    </a:ext>
                  </a:extLst>
                </a:gridCol>
              </a:tblGrid>
              <a:tr h="422455">
                <a:tc>
                  <a:txBody>
                    <a:bodyPr/>
                    <a:lstStyle/>
                    <a:p>
                      <a:pPr marL="31750">
                        <a:lnSpc>
                          <a:spcPts val="3095"/>
                        </a:lnSpc>
                      </a:pPr>
                      <a:r>
                        <a:rPr sz="2800" spc="270" dirty="0">
                          <a:solidFill>
                            <a:srgbClr val="FFFFFF"/>
                          </a:solidFill>
                          <a:latin typeface="Arial MT"/>
                          <a:cs typeface="Arial MT"/>
                        </a:rPr>
                        <a:t>physically</a:t>
                      </a:r>
                      <a:endParaRPr sz="2800">
                        <a:latin typeface="Arial MT"/>
                        <a:cs typeface="Arial MT"/>
                      </a:endParaRPr>
                    </a:p>
                  </a:txBody>
                  <a:tcPr marL="0" marR="0" marT="0" marB="0">
                    <a:solidFill>
                      <a:srgbClr val="000000"/>
                    </a:solidFill>
                  </a:tcPr>
                </a:tc>
                <a:tc>
                  <a:txBody>
                    <a:bodyPr/>
                    <a:lstStyle/>
                    <a:p>
                      <a:pPr marL="167005">
                        <a:lnSpc>
                          <a:spcPts val="3095"/>
                        </a:lnSpc>
                      </a:pPr>
                      <a:r>
                        <a:rPr sz="2800" spc="270" dirty="0">
                          <a:solidFill>
                            <a:srgbClr val="FFFFFF"/>
                          </a:solidFill>
                          <a:latin typeface="Arial MT"/>
                          <a:cs typeface="Arial MT"/>
                        </a:rPr>
                        <a:t>assisting</a:t>
                      </a:r>
                      <a:endParaRPr sz="2800">
                        <a:latin typeface="Arial MT"/>
                        <a:cs typeface="Arial MT"/>
                      </a:endParaRPr>
                    </a:p>
                  </a:txBody>
                  <a:tcPr marL="0" marR="0" marT="0" marB="0">
                    <a:solidFill>
                      <a:srgbClr val="000000"/>
                    </a:solidFill>
                  </a:tcPr>
                </a:tc>
                <a:tc>
                  <a:txBody>
                    <a:bodyPr/>
                    <a:lstStyle/>
                    <a:p>
                      <a:pPr marL="88265">
                        <a:lnSpc>
                          <a:spcPts val="3095"/>
                        </a:lnSpc>
                      </a:pPr>
                      <a:r>
                        <a:rPr sz="2800" spc="225" dirty="0">
                          <a:solidFill>
                            <a:srgbClr val="FFFFFF"/>
                          </a:solidFill>
                          <a:latin typeface="Arial MT"/>
                          <a:cs typeface="Arial MT"/>
                        </a:rPr>
                        <a:t>with</a:t>
                      </a:r>
                      <a:endParaRPr sz="2800">
                        <a:latin typeface="Arial MT"/>
                        <a:cs typeface="Arial MT"/>
                      </a:endParaRPr>
                    </a:p>
                  </a:txBody>
                  <a:tcPr marL="0" marR="0" marT="0" marB="0">
                    <a:solidFill>
                      <a:srgbClr val="000000"/>
                    </a:solidFill>
                  </a:tcPr>
                </a:tc>
                <a:tc>
                  <a:txBody>
                    <a:bodyPr/>
                    <a:lstStyle/>
                    <a:p>
                      <a:pPr marL="88265">
                        <a:lnSpc>
                          <a:spcPts val="3095"/>
                        </a:lnSpc>
                      </a:pPr>
                      <a:r>
                        <a:rPr sz="2800" spc="200" dirty="0">
                          <a:solidFill>
                            <a:srgbClr val="FFFFFF"/>
                          </a:solidFill>
                          <a:latin typeface="Arial MT"/>
                          <a:cs typeface="Arial MT"/>
                        </a:rPr>
                        <a:t>the</a:t>
                      </a:r>
                      <a:endParaRPr sz="2800">
                        <a:latin typeface="Arial MT"/>
                        <a:cs typeface="Arial MT"/>
                      </a:endParaRPr>
                    </a:p>
                  </a:txBody>
                  <a:tcPr marL="0" marR="0" marT="0" marB="0">
                    <a:solidFill>
                      <a:srgbClr val="000000"/>
                    </a:solidFill>
                  </a:tcPr>
                </a:tc>
                <a:tc>
                  <a:txBody>
                    <a:bodyPr/>
                    <a:lstStyle/>
                    <a:p>
                      <a:pPr marL="88265">
                        <a:lnSpc>
                          <a:spcPts val="3095"/>
                        </a:lnSpc>
                      </a:pPr>
                      <a:r>
                        <a:rPr sz="2800" spc="265" dirty="0">
                          <a:solidFill>
                            <a:srgbClr val="FFFFFF"/>
                          </a:solidFill>
                          <a:latin typeface="Arial MT"/>
                          <a:cs typeface="Arial MT"/>
                        </a:rPr>
                        <a:t>movement</a:t>
                      </a:r>
                      <a:endParaRPr sz="2800">
                        <a:latin typeface="Arial MT"/>
                        <a:cs typeface="Arial MT"/>
                      </a:endParaRPr>
                    </a:p>
                  </a:txBody>
                  <a:tcPr marL="0" marR="0" marT="0" marB="0">
                    <a:solidFill>
                      <a:srgbClr val="000000"/>
                    </a:solidFill>
                  </a:tcPr>
                </a:tc>
                <a:tc>
                  <a:txBody>
                    <a:bodyPr/>
                    <a:lstStyle/>
                    <a:p>
                      <a:pPr marL="88265">
                        <a:lnSpc>
                          <a:spcPts val="3095"/>
                        </a:lnSpc>
                      </a:pPr>
                      <a:r>
                        <a:rPr sz="2800" dirty="0">
                          <a:solidFill>
                            <a:srgbClr val="FFFFFF"/>
                          </a:solidFill>
                          <a:latin typeface="Arial MT"/>
                          <a:cs typeface="Arial MT"/>
                        </a:rPr>
                        <a:t>i</a:t>
                      </a:r>
                      <a:r>
                        <a:rPr sz="2800" spc="-470" dirty="0">
                          <a:solidFill>
                            <a:srgbClr val="FFFFFF"/>
                          </a:solidFill>
                          <a:latin typeface="Arial MT"/>
                          <a:cs typeface="Arial MT"/>
                        </a:rPr>
                        <a:t> </a:t>
                      </a:r>
                      <a:r>
                        <a:rPr sz="2800" dirty="0">
                          <a:solidFill>
                            <a:srgbClr val="FFFFFF"/>
                          </a:solidFill>
                          <a:latin typeface="Arial MT"/>
                          <a:cs typeface="Arial MT"/>
                        </a:rPr>
                        <a:t>t</a:t>
                      </a:r>
                      <a:r>
                        <a:rPr sz="2800" spc="-475" dirty="0">
                          <a:solidFill>
                            <a:srgbClr val="FFFFFF"/>
                          </a:solidFill>
                          <a:latin typeface="Arial MT"/>
                          <a:cs typeface="Arial MT"/>
                        </a:rPr>
                        <a:t> </a:t>
                      </a:r>
                      <a:r>
                        <a:rPr sz="2800" dirty="0">
                          <a:solidFill>
                            <a:srgbClr val="FFFFFF"/>
                          </a:solidFill>
                          <a:latin typeface="Arial MT"/>
                          <a:cs typeface="Arial MT"/>
                        </a:rPr>
                        <a:t>'</a:t>
                      </a:r>
                      <a:r>
                        <a:rPr sz="2800" spc="-475" dirty="0">
                          <a:solidFill>
                            <a:srgbClr val="FFFFFF"/>
                          </a:solidFill>
                          <a:latin typeface="Arial MT"/>
                          <a:cs typeface="Arial MT"/>
                        </a:rPr>
                        <a:t> </a:t>
                      </a:r>
                      <a:r>
                        <a:rPr sz="2800" dirty="0">
                          <a:solidFill>
                            <a:srgbClr val="FFFFFF"/>
                          </a:solidFill>
                          <a:latin typeface="Arial MT"/>
                          <a:cs typeface="Arial MT"/>
                        </a:rPr>
                        <a:t>s</a:t>
                      </a:r>
                      <a:endParaRPr sz="2800">
                        <a:latin typeface="Arial MT"/>
                        <a:cs typeface="Arial MT"/>
                      </a:endParaRPr>
                    </a:p>
                  </a:txBody>
                  <a:tcPr marL="0" marR="0" marT="0" marB="0">
                    <a:solidFill>
                      <a:srgbClr val="000000"/>
                    </a:solidFill>
                  </a:tcPr>
                </a:tc>
                <a:tc>
                  <a:txBody>
                    <a:bodyPr/>
                    <a:lstStyle/>
                    <a:p>
                      <a:pPr marL="88265">
                        <a:lnSpc>
                          <a:spcPts val="3095"/>
                        </a:lnSpc>
                      </a:pPr>
                      <a:r>
                        <a:rPr sz="2800" spc="270" dirty="0">
                          <a:solidFill>
                            <a:srgbClr val="FFFFFF"/>
                          </a:solidFill>
                          <a:latin typeface="Arial MT"/>
                          <a:cs typeface="Arial MT"/>
                        </a:rPr>
                        <a:t>important</a:t>
                      </a:r>
                      <a:endParaRPr sz="2800">
                        <a:latin typeface="Arial MT"/>
                        <a:cs typeface="Arial MT"/>
                      </a:endParaRPr>
                    </a:p>
                  </a:txBody>
                  <a:tcPr marL="0" marR="0" marT="0" marB="0">
                    <a:solidFill>
                      <a:srgbClr val="000000"/>
                    </a:solidFill>
                  </a:tcPr>
                </a:tc>
                <a:tc>
                  <a:txBody>
                    <a:bodyPr/>
                    <a:lstStyle/>
                    <a:p>
                      <a:pPr marL="88265">
                        <a:lnSpc>
                          <a:spcPts val="3095"/>
                        </a:lnSpc>
                      </a:pPr>
                      <a:r>
                        <a:rPr sz="2800" spc="225" dirty="0">
                          <a:solidFill>
                            <a:srgbClr val="FFFFFF"/>
                          </a:solidFill>
                          <a:latin typeface="Arial MT"/>
                          <a:cs typeface="Arial MT"/>
                        </a:rPr>
                        <a:t>they</a:t>
                      </a:r>
                      <a:endParaRPr sz="2800">
                        <a:latin typeface="Arial MT"/>
                        <a:cs typeface="Arial MT"/>
                      </a:endParaRPr>
                    </a:p>
                  </a:txBody>
                  <a:tcPr marL="0" marR="0" marT="0" marB="0">
                    <a:solidFill>
                      <a:srgbClr val="000000"/>
                    </a:solidFill>
                  </a:tcPr>
                </a:tc>
                <a:tc>
                  <a:txBody>
                    <a:bodyPr/>
                    <a:lstStyle/>
                    <a:p>
                      <a:pPr marL="88265">
                        <a:lnSpc>
                          <a:spcPts val="3095"/>
                        </a:lnSpc>
                      </a:pPr>
                      <a:r>
                        <a:rPr sz="2800" spc="200" dirty="0">
                          <a:solidFill>
                            <a:srgbClr val="FFFFFF"/>
                          </a:solidFill>
                          <a:latin typeface="Arial MT"/>
                          <a:cs typeface="Arial MT"/>
                        </a:rPr>
                        <a:t>are</a:t>
                      </a:r>
                      <a:endParaRPr sz="2800">
                        <a:latin typeface="Arial MT"/>
                        <a:cs typeface="Arial MT"/>
                      </a:endParaRPr>
                    </a:p>
                  </a:txBody>
                  <a:tcPr marL="0" marR="0" marT="0" marB="0">
                    <a:solidFill>
                      <a:srgbClr val="000000"/>
                    </a:solidFill>
                  </a:tcPr>
                </a:tc>
                <a:tc>
                  <a:txBody>
                    <a:bodyPr/>
                    <a:lstStyle/>
                    <a:p>
                      <a:pPr marL="88265">
                        <a:lnSpc>
                          <a:spcPts val="3095"/>
                        </a:lnSpc>
                      </a:pPr>
                      <a:r>
                        <a:rPr sz="2800" spc="150" dirty="0">
                          <a:solidFill>
                            <a:srgbClr val="FFFFFF"/>
                          </a:solidFill>
                          <a:latin typeface="Arial MT"/>
                          <a:cs typeface="Arial MT"/>
                        </a:rPr>
                        <a:t>on</a:t>
                      </a:r>
                      <a:endParaRPr sz="2800">
                        <a:latin typeface="Arial MT"/>
                        <a:cs typeface="Arial MT"/>
                      </a:endParaRPr>
                    </a:p>
                  </a:txBody>
                  <a:tcPr marL="0" marR="0" marT="0" marB="0">
                    <a:solidFill>
                      <a:srgbClr val="000000"/>
                    </a:solidFill>
                  </a:tcPr>
                </a:tc>
                <a:extLst>
                  <a:ext uri="{0D108BD9-81ED-4DB2-BD59-A6C34878D82A}">
                    <a16:rowId xmlns:a16="http://schemas.microsoft.com/office/drawing/2014/main" val="10000"/>
                  </a:ext>
                </a:extLst>
              </a:tr>
              <a:tr h="422455">
                <a:tc>
                  <a:txBody>
                    <a:bodyPr/>
                    <a:lstStyle/>
                    <a:p>
                      <a:pPr marL="31750">
                        <a:lnSpc>
                          <a:spcPts val="3225"/>
                        </a:lnSpc>
                        <a:tabLst>
                          <a:tab pos="781050" algn="l"/>
                        </a:tabLst>
                      </a:pPr>
                      <a:r>
                        <a:rPr sz="2800" spc="200" dirty="0">
                          <a:solidFill>
                            <a:srgbClr val="FFFFFF"/>
                          </a:solidFill>
                          <a:latin typeface="Arial MT"/>
                          <a:cs typeface="Arial MT"/>
                        </a:rPr>
                        <a:t>the	</a:t>
                      </a:r>
                      <a:r>
                        <a:rPr sz="2800" spc="225" dirty="0">
                          <a:solidFill>
                            <a:srgbClr val="FFFFFF"/>
                          </a:solidFill>
                          <a:latin typeface="Arial MT"/>
                          <a:cs typeface="Arial MT"/>
                        </a:rPr>
                        <a:t>same</a:t>
                      </a:r>
                      <a:endParaRPr sz="2800">
                        <a:latin typeface="Arial MT"/>
                        <a:cs typeface="Arial MT"/>
                      </a:endParaRPr>
                    </a:p>
                  </a:txBody>
                  <a:tcPr marL="0" marR="0" marT="0" marB="0">
                    <a:solidFill>
                      <a:srgbClr val="000000"/>
                    </a:solidFill>
                  </a:tcPr>
                </a:tc>
                <a:tc>
                  <a:txBody>
                    <a:bodyPr/>
                    <a:lstStyle/>
                    <a:p>
                      <a:pPr marL="9525">
                        <a:lnSpc>
                          <a:spcPts val="3225"/>
                        </a:lnSpc>
                      </a:pPr>
                      <a:r>
                        <a:rPr sz="2800" spc="240" dirty="0">
                          <a:solidFill>
                            <a:srgbClr val="FFFFFF"/>
                          </a:solidFill>
                          <a:latin typeface="Arial MT"/>
                          <a:cs typeface="Arial MT"/>
                        </a:rPr>
                        <a:t>page.</a:t>
                      </a:r>
                      <a:endParaRPr sz="2800">
                        <a:latin typeface="Arial MT"/>
                        <a:cs typeface="Arial MT"/>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tc>
                  <a:txBody>
                    <a:bodyPr/>
                    <a:lstStyle/>
                    <a:p>
                      <a:pPr>
                        <a:lnSpc>
                          <a:spcPct val="100000"/>
                        </a:lnSpc>
                      </a:pPr>
                      <a:endParaRPr sz="2700">
                        <a:latin typeface="Times New Roman"/>
                        <a:cs typeface="Times New Roman"/>
                      </a:endParaRPr>
                    </a:p>
                  </a:txBody>
                  <a:tcPr marL="0" marR="0" marT="0" marB="0">
                    <a:solidFill>
                      <a:srgbClr val="000000"/>
                    </a:solidFill>
                  </a:tcPr>
                </a:tc>
                <a:extLst>
                  <a:ext uri="{0D108BD9-81ED-4DB2-BD59-A6C34878D82A}">
                    <a16:rowId xmlns:a16="http://schemas.microsoft.com/office/drawing/2014/main" val="10001"/>
                  </a:ext>
                </a:extLst>
              </a:tr>
            </a:tbl>
          </a:graphicData>
        </a:graphic>
      </p:graphicFrame>
      <p:sp>
        <p:nvSpPr>
          <p:cNvPr id="9" name="object 9"/>
          <p:cNvSpPr txBox="1">
            <a:spLocks noGrp="1"/>
          </p:cNvSpPr>
          <p:nvPr>
            <p:ph type="title"/>
          </p:nvPr>
        </p:nvSpPr>
        <p:spPr>
          <a:xfrm>
            <a:off x="4576297" y="3115736"/>
            <a:ext cx="8336915" cy="1000760"/>
          </a:xfrm>
          <a:prstGeom prst="rect">
            <a:avLst/>
          </a:prstGeom>
        </p:spPr>
        <p:txBody>
          <a:bodyPr vert="horz" wrap="square" lIns="0" tIns="12700" rIns="0" bIns="0" rtlCol="0">
            <a:spAutoFit/>
          </a:bodyPr>
          <a:lstStyle/>
          <a:p>
            <a:pPr marL="12700">
              <a:lnSpc>
                <a:spcPct val="100000"/>
              </a:lnSpc>
              <a:spcBef>
                <a:spcPts val="100"/>
              </a:spcBef>
            </a:pPr>
            <a:r>
              <a:rPr sz="6400" spc="-75" dirty="0">
                <a:solidFill>
                  <a:srgbClr val="FFFFFF"/>
                </a:solidFill>
              </a:rPr>
              <a:t>Explain</a:t>
            </a:r>
            <a:r>
              <a:rPr sz="6400" spc="-235" dirty="0">
                <a:solidFill>
                  <a:srgbClr val="FFFFFF"/>
                </a:solidFill>
              </a:rPr>
              <a:t> </a:t>
            </a:r>
            <a:r>
              <a:rPr sz="6400" spc="-190" dirty="0">
                <a:solidFill>
                  <a:srgbClr val="FFFFFF"/>
                </a:solidFill>
              </a:rPr>
              <a:t>the</a:t>
            </a:r>
            <a:r>
              <a:rPr sz="6400" spc="-235" dirty="0">
                <a:solidFill>
                  <a:srgbClr val="FFFFFF"/>
                </a:solidFill>
              </a:rPr>
              <a:t> </a:t>
            </a:r>
            <a:r>
              <a:rPr sz="6400" spc="-70" dirty="0">
                <a:solidFill>
                  <a:srgbClr val="FFFFFF"/>
                </a:solidFill>
              </a:rPr>
              <a:t>movement</a:t>
            </a:r>
            <a:endParaRPr sz="6400"/>
          </a:p>
        </p:txBody>
      </p:sp>
      <p:pic>
        <p:nvPicPr>
          <p:cNvPr id="10" name="object 4">
            <a:hlinkClick r:id="rId3" action="ppaction://hlinksldjump"/>
            <a:extLst>
              <a:ext uri="{FF2B5EF4-FFF2-40B4-BE49-F238E27FC236}">
                <a16:creationId xmlns:a16="http://schemas.microsoft.com/office/drawing/2014/main" id="{A4D18E6A-36A9-A350-94C5-7C4DEBB48761}"/>
              </a:ext>
            </a:extLst>
          </p:cNvPr>
          <p:cNvPicPr/>
          <p:nvPr/>
        </p:nvPicPr>
        <p:blipFill>
          <a:blip r:embed="rId4" cstate="print"/>
          <a:stretch>
            <a:fillRect/>
          </a:stretch>
        </p:blipFill>
        <p:spPr>
          <a:xfrm>
            <a:off x="16957087" y="9258301"/>
            <a:ext cx="914399" cy="8762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77896"/>
            <a:ext cx="18290083" cy="10106024"/>
            <a:chOff x="0" y="177896"/>
            <a:chExt cx="18290083" cy="10106024"/>
          </a:xfrm>
        </p:grpSpPr>
        <p:pic>
          <p:nvPicPr>
            <p:cNvPr id="3" name="object 3"/>
            <p:cNvPicPr/>
            <p:nvPr/>
          </p:nvPicPr>
          <p:blipFill>
            <a:blip r:embed="rId3" cstate="print"/>
            <a:stretch>
              <a:fillRect/>
            </a:stretch>
          </p:blipFill>
          <p:spPr>
            <a:xfrm>
              <a:off x="0" y="177896"/>
              <a:ext cx="8239124" cy="10106024"/>
            </a:xfrm>
            <a:prstGeom prst="rect">
              <a:avLst/>
            </a:prstGeom>
          </p:spPr>
        </p:pic>
        <p:sp>
          <p:nvSpPr>
            <p:cNvPr id="4" name="object 4"/>
            <p:cNvSpPr/>
            <p:nvPr/>
          </p:nvSpPr>
          <p:spPr>
            <a:xfrm>
              <a:off x="430708" y="1014414"/>
              <a:ext cx="17859375" cy="2076450"/>
            </a:xfrm>
            <a:custGeom>
              <a:avLst/>
              <a:gdLst/>
              <a:ahLst/>
              <a:cxnLst/>
              <a:rect l="l" t="t" r="r" b="b"/>
              <a:pathLst>
                <a:path w="17859375" h="2076450">
                  <a:moveTo>
                    <a:pt x="17859375" y="2076450"/>
                  </a:moveTo>
                  <a:lnTo>
                    <a:pt x="0" y="2076450"/>
                  </a:lnTo>
                  <a:lnTo>
                    <a:pt x="0" y="0"/>
                  </a:lnTo>
                  <a:lnTo>
                    <a:pt x="17859375" y="0"/>
                  </a:lnTo>
                  <a:lnTo>
                    <a:pt x="17859375" y="207645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1353477" y="1478764"/>
            <a:ext cx="11591290" cy="1000760"/>
          </a:xfrm>
          <a:prstGeom prst="rect">
            <a:avLst/>
          </a:prstGeom>
        </p:spPr>
        <p:txBody>
          <a:bodyPr vert="horz" wrap="square" lIns="0" tIns="12700" rIns="0" bIns="0" rtlCol="0">
            <a:spAutoFit/>
          </a:bodyPr>
          <a:lstStyle/>
          <a:p>
            <a:pPr marL="12700">
              <a:lnSpc>
                <a:spcPct val="100000"/>
              </a:lnSpc>
              <a:spcBef>
                <a:spcPts val="100"/>
              </a:spcBef>
            </a:pPr>
            <a:r>
              <a:rPr sz="6400" spc="150" dirty="0">
                <a:solidFill>
                  <a:srgbClr val="FFFFFF"/>
                </a:solidFill>
              </a:rPr>
              <a:t>Seek</a:t>
            </a:r>
            <a:r>
              <a:rPr sz="6400" spc="-245" dirty="0">
                <a:solidFill>
                  <a:srgbClr val="FFFFFF"/>
                </a:solidFill>
              </a:rPr>
              <a:t> </a:t>
            </a:r>
            <a:r>
              <a:rPr sz="6400" spc="40" dirty="0">
                <a:solidFill>
                  <a:srgbClr val="FFFFFF"/>
                </a:solidFill>
              </a:rPr>
              <a:t>Consent</a:t>
            </a:r>
            <a:r>
              <a:rPr sz="6400" spc="-240" dirty="0">
                <a:solidFill>
                  <a:srgbClr val="FFFFFF"/>
                </a:solidFill>
              </a:rPr>
              <a:t> </a:t>
            </a:r>
            <a:r>
              <a:rPr sz="6400" spc="-65" dirty="0">
                <a:solidFill>
                  <a:srgbClr val="FFFFFF"/>
                </a:solidFill>
              </a:rPr>
              <a:t>and</a:t>
            </a:r>
            <a:r>
              <a:rPr sz="6400" spc="-235" dirty="0">
                <a:solidFill>
                  <a:srgbClr val="FFFFFF"/>
                </a:solidFill>
              </a:rPr>
              <a:t> </a:t>
            </a:r>
            <a:r>
              <a:rPr sz="6400" spc="-45" dirty="0">
                <a:solidFill>
                  <a:srgbClr val="FFFFFF"/>
                </a:solidFill>
              </a:rPr>
              <a:t>Cooperation</a:t>
            </a:r>
            <a:endParaRPr sz="6400"/>
          </a:p>
        </p:txBody>
      </p:sp>
      <p:sp>
        <p:nvSpPr>
          <p:cNvPr id="7" name="object 7"/>
          <p:cNvSpPr txBox="1"/>
          <p:nvPr/>
        </p:nvSpPr>
        <p:spPr>
          <a:xfrm>
            <a:off x="8981344" y="3581379"/>
            <a:ext cx="7680325" cy="3168650"/>
          </a:xfrm>
          <a:prstGeom prst="rect">
            <a:avLst/>
          </a:prstGeom>
        </p:spPr>
        <p:txBody>
          <a:bodyPr vert="horz" wrap="square" lIns="0" tIns="12065" rIns="0" bIns="0" rtlCol="0">
            <a:spAutoFit/>
          </a:bodyPr>
          <a:lstStyle/>
          <a:p>
            <a:pPr marL="12700" marR="5080" algn="just">
              <a:lnSpc>
                <a:spcPct val="122800"/>
              </a:lnSpc>
              <a:spcBef>
                <a:spcPts val="95"/>
              </a:spcBef>
            </a:pPr>
            <a:r>
              <a:rPr sz="2800" spc="15" dirty="0">
                <a:latin typeface="Arial MT"/>
                <a:cs typeface="Arial MT"/>
              </a:rPr>
              <a:t>You must seek </a:t>
            </a:r>
            <a:r>
              <a:rPr sz="2800" spc="20" dirty="0">
                <a:latin typeface="Arial MT"/>
                <a:cs typeface="Arial MT"/>
              </a:rPr>
              <a:t>consent </a:t>
            </a:r>
            <a:r>
              <a:rPr sz="2800" spc="15" dirty="0">
                <a:latin typeface="Arial MT"/>
                <a:cs typeface="Arial MT"/>
              </a:rPr>
              <a:t>and </a:t>
            </a:r>
            <a:r>
              <a:rPr sz="2800" spc="20" dirty="0">
                <a:latin typeface="Arial MT"/>
                <a:cs typeface="Arial MT"/>
              </a:rPr>
              <a:t>cooperation </a:t>
            </a:r>
            <a:r>
              <a:rPr sz="2800" spc="10" dirty="0">
                <a:latin typeface="Arial MT"/>
                <a:cs typeface="Arial MT"/>
              </a:rPr>
              <a:t>of </a:t>
            </a:r>
            <a:r>
              <a:rPr sz="2800" dirty="0">
                <a:latin typeface="Arial MT"/>
                <a:cs typeface="Arial MT"/>
              </a:rPr>
              <a:t>a </a:t>
            </a:r>
            <a:r>
              <a:rPr sz="2800" spc="5" dirty="0">
                <a:latin typeface="Arial MT"/>
                <a:cs typeface="Arial MT"/>
              </a:rPr>
              <a:t> </a:t>
            </a:r>
            <a:r>
              <a:rPr sz="2800" spc="20" dirty="0">
                <a:latin typeface="Arial MT"/>
                <a:cs typeface="Arial MT"/>
              </a:rPr>
              <a:t>person</a:t>
            </a:r>
            <a:r>
              <a:rPr sz="2800" spc="40" dirty="0">
                <a:latin typeface="Arial MT"/>
                <a:cs typeface="Arial MT"/>
              </a:rPr>
              <a:t> </a:t>
            </a:r>
            <a:r>
              <a:rPr sz="2800" spc="20" dirty="0">
                <a:latin typeface="Arial MT"/>
                <a:cs typeface="Arial MT"/>
              </a:rPr>
              <a:t>before</a:t>
            </a:r>
            <a:r>
              <a:rPr sz="2800" spc="45" dirty="0">
                <a:latin typeface="Arial MT"/>
                <a:cs typeface="Arial MT"/>
              </a:rPr>
              <a:t> </a:t>
            </a:r>
            <a:r>
              <a:rPr sz="2800" spc="15" dirty="0">
                <a:latin typeface="Arial MT"/>
                <a:cs typeface="Arial MT"/>
              </a:rPr>
              <a:t>you</a:t>
            </a:r>
            <a:r>
              <a:rPr sz="2800" spc="45" dirty="0">
                <a:latin typeface="Arial MT"/>
                <a:cs typeface="Arial MT"/>
              </a:rPr>
              <a:t> </a:t>
            </a:r>
            <a:r>
              <a:rPr sz="2800" spc="15" dirty="0">
                <a:latin typeface="Arial MT"/>
                <a:cs typeface="Arial MT"/>
              </a:rPr>
              <a:t>can</a:t>
            </a:r>
            <a:r>
              <a:rPr sz="2800" spc="40" dirty="0">
                <a:latin typeface="Arial MT"/>
                <a:cs typeface="Arial MT"/>
              </a:rPr>
              <a:t> </a:t>
            </a:r>
            <a:r>
              <a:rPr sz="2800" spc="20" dirty="0">
                <a:latin typeface="Arial MT"/>
                <a:cs typeface="Arial MT"/>
              </a:rPr>
              <a:t>assist</a:t>
            </a:r>
            <a:r>
              <a:rPr sz="2800" spc="40" dirty="0">
                <a:latin typeface="Arial MT"/>
                <a:cs typeface="Arial MT"/>
              </a:rPr>
              <a:t> </a:t>
            </a:r>
            <a:r>
              <a:rPr sz="2800" spc="15" dirty="0">
                <a:latin typeface="Arial MT"/>
                <a:cs typeface="Arial MT"/>
              </a:rPr>
              <a:t>with</a:t>
            </a:r>
            <a:r>
              <a:rPr sz="2800" spc="45" dirty="0">
                <a:latin typeface="Arial MT"/>
                <a:cs typeface="Arial MT"/>
              </a:rPr>
              <a:t> </a:t>
            </a:r>
            <a:r>
              <a:rPr sz="2800" spc="20" dirty="0">
                <a:latin typeface="Arial MT"/>
                <a:cs typeface="Arial MT"/>
              </a:rPr>
              <a:t>moving</a:t>
            </a:r>
            <a:r>
              <a:rPr sz="2800" spc="45" dirty="0">
                <a:latin typeface="Arial MT"/>
                <a:cs typeface="Arial MT"/>
              </a:rPr>
              <a:t> </a:t>
            </a:r>
            <a:r>
              <a:rPr sz="2800" spc="15" dirty="0">
                <a:latin typeface="Arial MT"/>
                <a:cs typeface="Arial MT"/>
              </a:rPr>
              <a:t>them.</a:t>
            </a:r>
            <a:endParaRPr sz="2800">
              <a:latin typeface="Arial MT"/>
              <a:cs typeface="Arial MT"/>
            </a:endParaRPr>
          </a:p>
          <a:p>
            <a:pPr>
              <a:lnSpc>
                <a:spcPct val="100000"/>
              </a:lnSpc>
              <a:spcBef>
                <a:spcPts val="45"/>
              </a:spcBef>
            </a:pPr>
            <a:endParaRPr sz="3550">
              <a:latin typeface="Arial MT"/>
              <a:cs typeface="Arial MT"/>
            </a:endParaRPr>
          </a:p>
          <a:p>
            <a:pPr marL="12700" marR="14604" algn="just">
              <a:lnSpc>
                <a:spcPct val="122800"/>
              </a:lnSpc>
            </a:pPr>
            <a:r>
              <a:rPr sz="2800" spc="10" dirty="0">
                <a:latin typeface="Arial MT"/>
                <a:cs typeface="Arial MT"/>
              </a:rPr>
              <a:t>To do </a:t>
            </a:r>
            <a:r>
              <a:rPr sz="2800" spc="15" dirty="0">
                <a:latin typeface="Arial MT"/>
                <a:cs typeface="Arial MT"/>
              </a:rPr>
              <a:t>this you can </a:t>
            </a:r>
            <a:r>
              <a:rPr sz="2800" spc="20" dirty="0">
                <a:latin typeface="Arial MT"/>
                <a:cs typeface="Arial MT"/>
              </a:rPr>
              <a:t>simple </a:t>
            </a:r>
            <a:r>
              <a:rPr sz="2800" spc="15" dirty="0">
                <a:latin typeface="Arial MT"/>
                <a:cs typeface="Arial MT"/>
              </a:rPr>
              <a:t>ask the </a:t>
            </a:r>
            <a:r>
              <a:rPr sz="2800" spc="20" dirty="0">
                <a:latin typeface="Arial MT"/>
                <a:cs typeface="Arial MT"/>
              </a:rPr>
              <a:t>patient </a:t>
            </a:r>
            <a:r>
              <a:rPr sz="2800" spc="10" dirty="0">
                <a:latin typeface="Arial MT"/>
                <a:cs typeface="Arial MT"/>
              </a:rPr>
              <a:t>if </a:t>
            </a:r>
            <a:r>
              <a:rPr sz="2800" spc="15" dirty="0">
                <a:latin typeface="Arial MT"/>
                <a:cs typeface="Arial MT"/>
              </a:rPr>
              <a:t>they </a:t>
            </a:r>
            <a:r>
              <a:rPr sz="2800" spc="-765" dirty="0">
                <a:latin typeface="Arial MT"/>
                <a:cs typeface="Arial MT"/>
              </a:rPr>
              <a:t> </a:t>
            </a:r>
            <a:r>
              <a:rPr sz="2800" spc="15" dirty="0">
                <a:latin typeface="Arial MT"/>
                <a:cs typeface="Arial MT"/>
              </a:rPr>
              <a:t>are okay for you </a:t>
            </a:r>
            <a:r>
              <a:rPr sz="2800" spc="10" dirty="0">
                <a:latin typeface="Arial MT"/>
                <a:cs typeface="Arial MT"/>
              </a:rPr>
              <a:t>to </a:t>
            </a:r>
            <a:r>
              <a:rPr sz="2800" spc="15" dirty="0">
                <a:latin typeface="Arial MT"/>
                <a:cs typeface="Arial MT"/>
              </a:rPr>
              <a:t>touch them </a:t>
            </a:r>
            <a:r>
              <a:rPr sz="2800" spc="20" dirty="0">
                <a:latin typeface="Arial MT"/>
                <a:cs typeface="Arial MT"/>
              </a:rPr>
              <a:t>while </a:t>
            </a:r>
            <a:r>
              <a:rPr sz="2800" spc="15" dirty="0">
                <a:latin typeface="Arial MT"/>
                <a:cs typeface="Arial MT"/>
              </a:rPr>
              <a:t>you </a:t>
            </a:r>
            <a:r>
              <a:rPr sz="2800" spc="20" dirty="0">
                <a:latin typeface="Arial MT"/>
                <a:cs typeface="Arial MT"/>
              </a:rPr>
              <a:t>assist </a:t>
            </a:r>
            <a:r>
              <a:rPr sz="2800" spc="25" dirty="0">
                <a:latin typeface="Arial MT"/>
                <a:cs typeface="Arial MT"/>
              </a:rPr>
              <a:t> </a:t>
            </a:r>
            <a:r>
              <a:rPr sz="2800" spc="15" dirty="0">
                <a:latin typeface="Arial MT"/>
                <a:cs typeface="Arial MT"/>
              </a:rPr>
              <a:t>them</a:t>
            </a:r>
            <a:r>
              <a:rPr sz="2800" spc="40" dirty="0">
                <a:latin typeface="Arial MT"/>
                <a:cs typeface="Arial MT"/>
              </a:rPr>
              <a:t> </a:t>
            </a:r>
            <a:r>
              <a:rPr sz="2800" spc="15" dirty="0">
                <a:latin typeface="Arial MT"/>
                <a:cs typeface="Arial MT"/>
              </a:rPr>
              <a:t>with</a:t>
            </a:r>
            <a:r>
              <a:rPr sz="2800" spc="50" dirty="0">
                <a:latin typeface="Arial MT"/>
                <a:cs typeface="Arial MT"/>
              </a:rPr>
              <a:t> </a:t>
            </a:r>
            <a:r>
              <a:rPr sz="2800" spc="15" dirty="0">
                <a:latin typeface="Arial MT"/>
                <a:cs typeface="Arial MT"/>
              </a:rPr>
              <a:t>the</a:t>
            </a:r>
            <a:r>
              <a:rPr sz="2800" spc="45" dirty="0">
                <a:latin typeface="Arial MT"/>
                <a:cs typeface="Arial MT"/>
              </a:rPr>
              <a:t> </a:t>
            </a:r>
            <a:r>
              <a:rPr sz="2800" spc="20" dirty="0">
                <a:latin typeface="Arial MT"/>
                <a:cs typeface="Arial MT"/>
              </a:rPr>
              <a:t>movement.</a:t>
            </a:r>
            <a:endParaRPr sz="2800">
              <a:latin typeface="Arial MT"/>
              <a:cs typeface="Arial MT"/>
            </a:endParaRPr>
          </a:p>
        </p:txBody>
      </p:sp>
      <p:pic>
        <p:nvPicPr>
          <p:cNvPr id="8" name="object 4">
            <a:hlinkClick r:id="rId4" action="ppaction://hlinksldjump"/>
            <a:extLst>
              <a:ext uri="{FF2B5EF4-FFF2-40B4-BE49-F238E27FC236}">
                <a16:creationId xmlns:a16="http://schemas.microsoft.com/office/drawing/2014/main" id="{178CA388-ABD1-E2EA-B665-E4A47FF2CD46}"/>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7150"/>
            <a:ext cx="1104580" cy="1047750"/>
          </a:xfrm>
          <a:prstGeom prst="rect">
            <a:avLst/>
          </a:prstGeom>
        </p:spPr>
      </p:pic>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05E59E26-E211-3DC0-15F7-54250C3C3452}"/>
              </a:ext>
            </a:extLst>
          </p:cNvPr>
          <p:cNvSpPr txBox="1"/>
          <p:nvPr/>
        </p:nvSpPr>
        <p:spPr>
          <a:xfrm>
            <a:off x="1231449" y="266700"/>
            <a:ext cx="17056551" cy="707886"/>
          </a:xfrm>
          <a:prstGeom prst="rect">
            <a:avLst/>
          </a:prstGeom>
          <a:noFill/>
        </p:spPr>
        <p:txBody>
          <a:bodyPr wrap="square" rtlCol="0">
            <a:spAutoFit/>
          </a:bodyPr>
          <a:lstStyle/>
          <a:p>
            <a:r>
              <a:rPr lang="en-US" sz="4000" dirty="0"/>
              <a:t>Learning Activity 2 Knowledge Application – Create a Communication Protocol</a:t>
            </a:r>
            <a:endParaRPr lang="en-AU" sz="4000" dirty="0"/>
          </a:p>
        </p:txBody>
      </p:sp>
      <p:sp>
        <p:nvSpPr>
          <p:cNvPr id="5" name="TextBox 4">
            <a:extLst>
              <a:ext uri="{FF2B5EF4-FFF2-40B4-BE49-F238E27FC236}">
                <a16:creationId xmlns:a16="http://schemas.microsoft.com/office/drawing/2014/main" id="{9BBBBD40-2B5A-F85D-5C8C-2659905075A6}"/>
              </a:ext>
            </a:extLst>
          </p:cNvPr>
          <p:cNvSpPr txBox="1"/>
          <p:nvPr/>
        </p:nvSpPr>
        <p:spPr>
          <a:xfrm>
            <a:off x="0" y="1104900"/>
            <a:ext cx="18288000" cy="6124754"/>
          </a:xfrm>
          <a:prstGeom prst="rect">
            <a:avLst/>
          </a:prstGeom>
          <a:noFill/>
        </p:spPr>
        <p:txBody>
          <a:bodyPr wrap="square" rtlCol="0">
            <a:spAutoFit/>
          </a:bodyPr>
          <a:lstStyle/>
          <a:p>
            <a:r>
              <a:rPr lang="en-US" sz="2800" dirty="0">
                <a:solidFill>
                  <a:schemeClr val="tx2"/>
                </a:solidFill>
              </a:rPr>
              <a:t>As the head of the department, your supervisor has asked you to create a communication protocol for assisting with patient movements. This protocol should include the steps or rules that should be followed by all staff when communicating with patients. Your protocol should include elements related to:</a:t>
            </a:r>
          </a:p>
          <a:p>
            <a:r>
              <a:rPr lang="en-US" sz="2800" dirty="0">
                <a:solidFill>
                  <a:schemeClr val="tx2"/>
                </a:solidFill>
              </a:rPr>
              <a:t>• How best to communicate?</a:t>
            </a:r>
          </a:p>
          <a:p>
            <a:r>
              <a:rPr lang="en-US" sz="2800" dirty="0">
                <a:solidFill>
                  <a:schemeClr val="tx2"/>
                </a:solidFill>
              </a:rPr>
              <a:t>• Conducting an assessment of the communication environment.</a:t>
            </a:r>
          </a:p>
          <a:p>
            <a:r>
              <a:rPr lang="en-US" sz="2800" dirty="0">
                <a:solidFill>
                  <a:schemeClr val="tx2"/>
                </a:solidFill>
              </a:rPr>
              <a:t>• What information should be communicated?</a:t>
            </a:r>
          </a:p>
          <a:p>
            <a:r>
              <a:rPr lang="en-US" sz="2800" dirty="0">
                <a:solidFill>
                  <a:schemeClr val="tx2"/>
                </a:solidFill>
              </a:rPr>
              <a:t>• How to clarify the information communicated?</a:t>
            </a:r>
          </a:p>
          <a:p>
            <a:r>
              <a:rPr lang="en-US" sz="2800" dirty="0">
                <a:solidFill>
                  <a:schemeClr val="tx2"/>
                </a:solidFill>
              </a:rPr>
              <a:t>• How to seek consent and ensure the patient’s cooperation?</a:t>
            </a:r>
          </a:p>
          <a:p>
            <a:r>
              <a:rPr lang="en-US" sz="2800" dirty="0"/>
              <a:t>Protocol should include at least six (6) steps.</a:t>
            </a:r>
          </a:p>
          <a:p>
            <a:r>
              <a:rPr lang="en-US" sz="2800" dirty="0"/>
              <a:t>• Speak slowly.</a:t>
            </a:r>
          </a:p>
          <a:p>
            <a:r>
              <a:rPr lang="en-US" sz="2800" dirty="0"/>
              <a:t>• Repeat instructions.</a:t>
            </a:r>
          </a:p>
          <a:p>
            <a:r>
              <a:rPr lang="en-US" sz="2800" dirty="0"/>
              <a:t>• Gain permission before moving/gain consent.</a:t>
            </a:r>
          </a:p>
          <a:p>
            <a:r>
              <a:rPr lang="en-US" sz="2800" dirty="0"/>
              <a:t>• Verbalise what is happening will undertaking the movement.</a:t>
            </a:r>
          </a:p>
          <a:p>
            <a:r>
              <a:rPr lang="en-US" sz="2800" dirty="0"/>
              <a:t>• Provide positive reinforcement.</a:t>
            </a:r>
            <a:endParaRPr lang="en-AU" sz="2800" dirty="0"/>
          </a:p>
        </p:txBody>
      </p:sp>
      <p:pic>
        <p:nvPicPr>
          <p:cNvPr id="6" name="Picture 5">
            <a:extLst>
              <a:ext uri="{FF2B5EF4-FFF2-40B4-BE49-F238E27FC236}">
                <a16:creationId xmlns:a16="http://schemas.microsoft.com/office/drawing/2014/main" id="{88933DF6-F26A-373F-F6F6-93F45F18D816}"/>
              </a:ext>
            </a:extLst>
          </p:cNvPr>
          <p:cNvPicPr>
            <a:picLocks noChangeAspect="1"/>
          </p:cNvPicPr>
          <p:nvPr/>
        </p:nvPicPr>
        <p:blipFill>
          <a:blip r:embed="rId3"/>
          <a:stretch>
            <a:fillRect/>
          </a:stretch>
        </p:blipFill>
        <p:spPr>
          <a:xfrm>
            <a:off x="114300" y="4533900"/>
            <a:ext cx="18059400" cy="3276600"/>
          </a:xfrm>
          <a:prstGeom prst="rect">
            <a:avLst/>
          </a:prstGeom>
        </p:spPr>
      </p:pic>
      <p:pic>
        <p:nvPicPr>
          <p:cNvPr id="7" name="object 4">
            <a:hlinkClick r:id="rId4" action="ppaction://hlinksldjump"/>
            <a:extLst>
              <a:ext uri="{FF2B5EF4-FFF2-40B4-BE49-F238E27FC236}">
                <a16:creationId xmlns:a16="http://schemas.microsoft.com/office/drawing/2014/main" id="{F6F32AFE-F6D8-4FF1-1B33-A148EEF96C83}"/>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pic>
        <p:nvPicPr>
          <p:cNvPr id="5" name="object 5"/>
          <p:cNvPicPr/>
          <p:nvPr/>
        </p:nvPicPr>
        <p:blipFill>
          <a:blip r:embed="rId2" cstate="print"/>
          <a:stretch>
            <a:fillRect/>
          </a:stretch>
        </p:blipFill>
        <p:spPr>
          <a:xfrm>
            <a:off x="152400" y="30480"/>
            <a:ext cx="1266807" cy="1071433"/>
          </a:xfrm>
          <a:prstGeom prst="rect">
            <a:avLst/>
          </a:prstGeom>
        </p:spPr>
      </p:pic>
      <p:sp>
        <p:nvSpPr>
          <p:cNvPr id="6" name="object 6"/>
          <p:cNvSpPr txBox="1">
            <a:spLocks noGrp="1"/>
          </p:cNvSpPr>
          <p:nvPr>
            <p:ph type="title"/>
          </p:nvPr>
        </p:nvSpPr>
        <p:spPr>
          <a:xfrm>
            <a:off x="1981200" y="101153"/>
            <a:ext cx="9477375" cy="1000760"/>
          </a:xfrm>
          <a:prstGeom prst="rect">
            <a:avLst/>
          </a:prstGeom>
        </p:spPr>
        <p:txBody>
          <a:bodyPr vert="horz" wrap="square" lIns="0" tIns="12700" rIns="0" bIns="0" rtlCol="0">
            <a:spAutoFit/>
          </a:bodyPr>
          <a:lstStyle/>
          <a:p>
            <a:pPr marL="12700">
              <a:lnSpc>
                <a:spcPct val="100000"/>
              </a:lnSpc>
              <a:spcBef>
                <a:spcPts val="100"/>
              </a:spcBef>
            </a:pPr>
            <a:r>
              <a:rPr sz="6400" spc="325" dirty="0"/>
              <a:t>Learning</a:t>
            </a:r>
            <a:r>
              <a:rPr sz="6400" spc="530" dirty="0"/>
              <a:t> </a:t>
            </a:r>
            <a:r>
              <a:rPr sz="6400" spc="325" dirty="0"/>
              <a:t>Checkpoint</a:t>
            </a:r>
            <a:r>
              <a:rPr sz="6400" spc="530" dirty="0"/>
              <a:t> </a:t>
            </a:r>
            <a:r>
              <a:rPr sz="6400" spc="-25" dirty="0"/>
              <a:t>1</a:t>
            </a:r>
            <a:endParaRPr sz="6400" dirty="0"/>
          </a:p>
        </p:txBody>
      </p:sp>
      <p:sp>
        <p:nvSpPr>
          <p:cNvPr id="7" name="TextBox 6">
            <a:extLst>
              <a:ext uri="{FF2B5EF4-FFF2-40B4-BE49-F238E27FC236}">
                <a16:creationId xmlns:a16="http://schemas.microsoft.com/office/drawing/2014/main" id="{E116A5DD-0570-FE90-AFD7-110BA9159129}"/>
              </a:ext>
            </a:extLst>
          </p:cNvPr>
          <p:cNvSpPr txBox="1"/>
          <p:nvPr/>
        </p:nvSpPr>
        <p:spPr>
          <a:xfrm>
            <a:off x="0" y="1101913"/>
            <a:ext cx="18135600" cy="8217634"/>
          </a:xfrm>
          <a:prstGeom prst="rect">
            <a:avLst/>
          </a:prstGeom>
          <a:noFill/>
        </p:spPr>
        <p:txBody>
          <a:bodyPr wrap="square" rtlCol="0">
            <a:spAutoFit/>
          </a:bodyPr>
          <a:lstStyle/>
          <a:p>
            <a:r>
              <a:rPr lang="en-US" sz="2400" dirty="0">
                <a:solidFill>
                  <a:schemeClr val="tx2"/>
                </a:solidFill>
              </a:rPr>
              <a:t>1. Why is it so important for healthcare workers to know how to assist with movement safely?</a:t>
            </a:r>
          </a:p>
          <a:p>
            <a:r>
              <a:rPr lang="en-US" sz="2400" dirty="0"/>
              <a:t>To prevent manual handling injuries and to ensure that patient movements and transfers are done effectively and safely.</a:t>
            </a:r>
          </a:p>
          <a:p>
            <a:r>
              <a:rPr lang="en-US" sz="2400" dirty="0">
                <a:solidFill>
                  <a:schemeClr val="tx2"/>
                </a:solidFill>
              </a:rPr>
              <a:t>2. When preparing to assist a person with movement highlight six (6) things that should be done.</a:t>
            </a:r>
          </a:p>
          <a:p>
            <a:r>
              <a:rPr lang="en-US" sz="2400" dirty="0"/>
              <a:t>1. The requirements of the movement should be confirmed.</a:t>
            </a:r>
          </a:p>
          <a:p>
            <a:r>
              <a:rPr lang="en-US" sz="2400" dirty="0"/>
              <a:t>2. You should assess risk factors.</a:t>
            </a:r>
          </a:p>
          <a:p>
            <a:r>
              <a:rPr lang="en-US" sz="2400" dirty="0"/>
              <a:t>3. You should check the individual’s movement plan.</a:t>
            </a:r>
          </a:p>
          <a:p>
            <a:r>
              <a:rPr lang="en-US" sz="2400" dirty="0"/>
              <a:t>4. You should select, prepare, and adjust equipment.</a:t>
            </a:r>
          </a:p>
          <a:p>
            <a:r>
              <a:rPr lang="en-US" sz="2400" dirty="0"/>
              <a:t>5. You should appropriately prepare the environment.</a:t>
            </a:r>
          </a:p>
          <a:p>
            <a:r>
              <a:rPr lang="en-US" sz="2400" dirty="0"/>
              <a:t>6. Explain the movement to the patients.</a:t>
            </a:r>
          </a:p>
          <a:p>
            <a:r>
              <a:rPr lang="en-US" sz="2400" dirty="0"/>
              <a:t>7. Seek their consent and corporation.</a:t>
            </a:r>
          </a:p>
          <a:p>
            <a:r>
              <a:rPr lang="en-US" sz="2400" dirty="0">
                <a:solidFill>
                  <a:schemeClr val="tx2"/>
                </a:solidFill>
              </a:rPr>
              <a:t>3. Describe three (3) risk factors that a carer preparing to move a person in an aged care facility might need to be aware of.</a:t>
            </a:r>
          </a:p>
          <a:p>
            <a:r>
              <a:rPr lang="en-US" sz="2400" dirty="0"/>
              <a:t>• The environment – They would need to be aware of potential trip hazards that might exist in a person’s room such as clothes on the floor.</a:t>
            </a:r>
          </a:p>
          <a:p>
            <a:r>
              <a:rPr lang="en-US" sz="2400" dirty="0"/>
              <a:t>• The patient/client’s ability – They will need to consider if the patient has the physical capacity to conduct the move.</a:t>
            </a:r>
          </a:p>
          <a:p>
            <a:r>
              <a:rPr lang="en-US" sz="2400" dirty="0"/>
              <a:t>• Their own ability – They will need to consider if they have the correct training, experience and general health to conduct the move.</a:t>
            </a:r>
          </a:p>
          <a:p>
            <a:r>
              <a:rPr lang="en-US" sz="2400" dirty="0">
                <a:solidFill>
                  <a:schemeClr val="tx2"/>
                </a:solidFill>
              </a:rPr>
              <a:t>4. Why it is important to review a person’s individual movement plan prior to assisting them to move? Highlight three (3) pieces of information that you might find on an individualised movement plan.</a:t>
            </a:r>
          </a:p>
          <a:p>
            <a:r>
              <a:rPr lang="en-US" sz="2400" dirty="0"/>
              <a:t>Reviewing a person’s individualised movement plan will ensure that you have all the necessary information to plan and execute a movement successfully and safely.</a:t>
            </a:r>
          </a:p>
          <a:p>
            <a:r>
              <a:rPr lang="en-US" sz="2400" dirty="0"/>
              <a:t>An individualised movement plan may detail:</a:t>
            </a:r>
          </a:p>
          <a:p>
            <a:r>
              <a:rPr lang="en-US" sz="2400" dirty="0"/>
              <a:t>• A person’s current mobility status</a:t>
            </a:r>
          </a:p>
          <a:p>
            <a:r>
              <a:rPr lang="en-US" sz="2400" dirty="0"/>
              <a:t>• Any specific conditions that may affect their ability to move such as physical pain.</a:t>
            </a:r>
          </a:p>
          <a:p>
            <a:r>
              <a:rPr lang="en-US" sz="2400" dirty="0"/>
              <a:t>• Details of the movement techniques often used, the number of carers required, and equipment needed.</a:t>
            </a:r>
          </a:p>
        </p:txBody>
      </p:sp>
      <p:pic>
        <p:nvPicPr>
          <p:cNvPr id="8" name="Picture 7">
            <a:extLst>
              <a:ext uri="{FF2B5EF4-FFF2-40B4-BE49-F238E27FC236}">
                <a16:creationId xmlns:a16="http://schemas.microsoft.com/office/drawing/2014/main" id="{E0831C5D-A529-0280-574E-C7024FDD3E17}"/>
              </a:ext>
            </a:extLst>
          </p:cNvPr>
          <p:cNvPicPr>
            <a:picLocks noChangeAspect="1"/>
          </p:cNvPicPr>
          <p:nvPr/>
        </p:nvPicPr>
        <p:blipFill>
          <a:blip r:embed="rId3"/>
          <a:stretch>
            <a:fillRect/>
          </a:stretch>
        </p:blipFill>
        <p:spPr>
          <a:xfrm>
            <a:off x="38100" y="1562100"/>
            <a:ext cx="18059400" cy="304800"/>
          </a:xfrm>
          <a:prstGeom prst="rect">
            <a:avLst/>
          </a:prstGeom>
        </p:spPr>
      </p:pic>
      <p:pic>
        <p:nvPicPr>
          <p:cNvPr id="9" name="Picture 8">
            <a:extLst>
              <a:ext uri="{FF2B5EF4-FFF2-40B4-BE49-F238E27FC236}">
                <a16:creationId xmlns:a16="http://schemas.microsoft.com/office/drawing/2014/main" id="{0EF210E1-E0E4-EAC5-60F0-C1B371591117}"/>
              </a:ext>
            </a:extLst>
          </p:cNvPr>
          <p:cNvPicPr>
            <a:picLocks noChangeAspect="1"/>
          </p:cNvPicPr>
          <p:nvPr/>
        </p:nvPicPr>
        <p:blipFill>
          <a:blip r:embed="rId3"/>
          <a:stretch>
            <a:fillRect/>
          </a:stretch>
        </p:blipFill>
        <p:spPr>
          <a:xfrm>
            <a:off x="76200" y="2276631"/>
            <a:ext cx="18059400" cy="2485869"/>
          </a:xfrm>
          <a:prstGeom prst="rect">
            <a:avLst/>
          </a:prstGeom>
        </p:spPr>
      </p:pic>
      <p:pic>
        <p:nvPicPr>
          <p:cNvPr id="10" name="Picture 9">
            <a:extLst>
              <a:ext uri="{FF2B5EF4-FFF2-40B4-BE49-F238E27FC236}">
                <a16:creationId xmlns:a16="http://schemas.microsoft.com/office/drawing/2014/main" id="{276C36C8-F5B4-CBF1-7060-8D06F287250F}"/>
              </a:ext>
            </a:extLst>
          </p:cNvPr>
          <p:cNvPicPr>
            <a:picLocks noChangeAspect="1"/>
          </p:cNvPicPr>
          <p:nvPr/>
        </p:nvPicPr>
        <p:blipFill>
          <a:blip r:embed="rId3"/>
          <a:stretch>
            <a:fillRect/>
          </a:stretch>
        </p:blipFill>
        <p:spPr>
          <a:xfrm>
            <a:off x="0" y="5238750"/>
            <a:ext cx="18059400" cy="1047750"/>
          </a:xfrm>
          <a:prstGeom prst="rect">
            <a:avLst/>
          </a:prstGeom>
        </p:spPr>
      </p:pic>
      <p:pic>
        <p:nvPicPr>
          <p:cNvPr id="11" name="Picture 10">
            <a:extLst>
              <a:ext uri="{FF2B5EF4-FFF2-40B4-BE49-F238E27FC236}">
                <a16:creationId xmlns:a16="http://schemas.microsoft.com/office/drawing/2014/main" id="{4CC5AA12-5539-756A-1A30-4EEFCA733DAD}"/>
              </a:ext>
            </a:extLst>
          </p:cNvPr>
          <p:cNvPicPr>
            <a:picLocks noChangeAspect="1"/>
          </p:cNvPicPr>
          <p:nvPr/>
        </p:nvPicPr>
        <p:blipFill>
          <a:blip r:embed="rId3"/>
          <a:stretch>
            <a:fillRect/>
          </a:stretch>
        </p:blipFill>
        <p:spPr>
          <a:xfrm>
            <a:off x="68580" y="7043867"/>
            <a:ext cx="18059400" cy="2138233"/>
          </a:xfrm>
          <a:prstGeom prst="rect">
            <a:avLst/>
          </a:prstGeom>
        </p:spPr>
      </p:pic>
      <p:pic>
        <p:nvPicPr>
          <p:cNvPr id="12" name="object 4">
            <a:hlinkClick r:id="rId4" action="ppaction://hlinksldjump"/>
            <a:extLst>
              <a:ext uri="{FF2B5EF4-FFF2-40B4-BE49-F238E27FC236}">
                <a16:creationId xmlns:a16="http://schemas.microsoft.com/office/drawing/2014/main" id="{A14B1E68-740D-4CAD-045F-DCC6B869E2AD}"/>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pic>
        <p:nvPicPr>
          <p:cNvPr id="5" name="object 5"/>
          <p:cNvPicPr/>
          <p:nvPr/>
        </p:nvPicPr>
        <p:blipFill>
          <a:blip r:embed="rId2" cstate="print"/>
          <a:stretch>
            <a:fillRect/>
          </a:stretch>
        </p:blipFill>
        <p:spPr>
          <a:xfrm>
            <a:off x="152400" y="30480"/>
            <a:ext cx="1266807" cy="1071433"/>
          </a:xfrm>
          <a:prstGeom prst="rect">
            <a:avLst/>
          </a:prstGeom>
        </p:spPr>
      </p:pic>
      <p:sp>
        <p:nvSpPr>
          <p:cNvPr id="6" name="object 6"/>
          <p:cNvSpPr txBox="1">
            <a:spLocks noGrp="1"/>
          </p:cNvSpPr>
          <p:nvPr>
            <p:ph type="title"/>
          </p:nvPr>
        </p:nvSpPr>
        <p:spPr>
          <a:xfrm>
            <a:off x="1981200" y="101153"/>
            <a:ext cx="9477375" cy="1000760"/>
          </a:xfrm>
          <a:prstGeom prst="rect">
            <a:avLst/>
          </a:prstGeom>
        </p:spPr>
        <p:txBody>
          <a:bodyPr vert="horz" wrap="square" lIns="0" tIns="12700" rIns="0" bIns="0" rtlCol="0">
            <a:spAutoFit/>
          </a:bodyPr>
          <a:lstStyle/>
          <a:p>
            <a:pPr marL="12700">
              <a:lnSpc>
                <a:spcPct val="100000"/>
              </a:lnSpc>
              <a:spcBef>
                <a:spcPts val="100"/>
              </a:spcBef>
            </a:pPr>
            <a:r>
              <a:rPr sz="6400" spc="325" dirty="0"/>
              <a:t>Learning</a:t>
            </a:r>
            <a:r>
              <a:rPr sz="6400" spc="530" dirty="0"/>
              <a:t> </a:t>
            </a:r>
            <a:r>
              <a:rPr sz="6400" spc="325" dirty="0"/>
              <a:t>Checkpoint</a:t>
            </a:r>
            <a:r>
              <a:rPr sz="6400" spc="530" dirty="0"/>
              <a:t> </a:t>
            </a:r>
            <a:r>
              <a:rPr sz="6400" spc="-25" dirty="0"/>
              <a:t>1</a:t>
            </a:r>
            <a:endParaRPr sz="6400" dirty="0"/>
          </a:p>
        </p:txBody>
      </p:sp>
      <p:sp>
        <p:nvSpPr>
          <p:cNvPr id="7" name="TextBox 6">
            <a:extLst>
              <a:ext uri="{FF2B5EF4-FFF2-40B4-BE49-F238E27FC236}">
                <a16:creationId xmlns:a16="http://schemas.microsoft.com/office/drawing/2014/main" id="{E116A5DD-0570-FE90-AFD7-110BA9159129}"/>
              </a:ext>
            </a:extLst>
          </p:cNvPr>
          <p:cNvSpPr txBox="1"/>
          <p:nvPr/>
        </p:nvSpPr>
        <p:spPr>
          <a:xfrm>
            <a:off x="0" y="1101913"/>
            <a:ext cx="18135600" cy="3046988"/>
          </a:xfrm>
          <a:prstGeom prst="rect">
            <a:avLst/>
          </a:prstGeom>
          <a:noFill/>
        </p:spPr>
        <p:txBody>
          <a:bodyPr wrap="square" rtlCol="0">
            <a:spAutoFit/>
          </a:bodyPr>
          <a:lstStyle/>
          <a:p>
            <a:r>
              <a:rPr lang="en-US" sz="2400" dirty="0">
                <a:solidFill>
                  <a:schemeClr val="tx2"/>
                </a:solidFill>
              </a:rPr>
              <a:t>5. List four (4) conditions that may affect your ability to move someone.</a:t>
            </a:r>
          </a:p>
          <a:p>
            <a:r>
              <a:rPr lang="en-US" sz="2400" dirty="0"/>
              <a:t>• Physical pain</a:t>
            </a:r>
          </a:p>
          <a:p>
            <a:r>
              <a:rPr lang="en-US" sz="2400" dirty="0"/>
              <a:t>• Loss of sensation</a:t>
            </a:r>
          </a:p>
          <a:p>
            <a:r>
              <a:rPr lang="en-US" sz="2400" dirty="0"/>
              <a:t>• At risk of a fall</a:t>
            </a:r>
          </a:p>
          <a:p>
            <a:r>
              <a:rPr lang="en-US" sz="2400" dirty="0"/>
              <a:t>• Compliance issues</a:t>
            </a:r>
          </a:p>
          <a:p>
            <a:r>
              <a:rPr lang="en-US" sz="2400" dirty="0"/>
              <a:t>• Recent surgery</a:t>
            </a:r>
          </a:p>
          <a:p>
            <a:r>
              <a:rPr lang="en-US" sz="2400" dirty="0"/>
              <a:t>• Impaired movement</a:t>
            </a:r>
          </a:p>
          <a:p>
            <a:r>
              <a:rPr lang="en-US" sz="2400" dirty="0"/>
              <a:t>• Requires two carers.</a:t>
            </a:r>
            <a:endParaRPr lang="en-AU" sz="2400" dirty="0"/>
          </a:p>
        </p:txBody>
      </p:sp>
      <p:pic>
        <p:nvPicPr>
          <p:cNvPr id="8" name="Picture 7">
            <a:extLst>
              <a:ext uri="{FF2B5EF4-FFF2-40B4-BE49-F238E27FC236}">
                <a16:creationId xmlns:a16="http://schemas.microsoft.com/office/drawing/2014/main" id="{09F2A6C5-5C07-CEFA-9D91-17DE6458FF16}"/>
              </a:ext>
            </a:extLst>
          </p:cNvPr>
          <p:cNvPicPr>
            <a:picLocks noChangeAspect="1"/>
          </p:cNvPicPr>
          <p:nvPr/>
        </p:nvPicPr>
        <p:blipFill>
          <a:blip r:embed="rId3"/>
          <a:stretch>
            <a:fillRect/>
          </a:stretch>
        </p:blipFill>
        <p:spPr>
          <a:xfrm>
            <a:off x="45720" y="1485900"/>
            <a:ext cx="18059400" cy="3276600"/>
          </a:xfrm>
          <a:prstGeom prst="rect">
            <a:avLst/>
          </a:prstGeom>
        </p:spPr>
      </p:pic>
      <p:pic>
        <p:nvPicPr>
          <p:cNvPr id="9" name="object 4">
            <a:hlinkClick r:id="rId4" action="ppaction://hlinksldjump"/>
            <a:extLst>
              <a:ext uri="{FF2B5EF4-FFF2-40B4-BE49-F238E27FC236}">
                <a16:creationId xmlns:a16="http://schemas.microsoft.com/office/drawing/2014/main" id="{D129074C-11D7-52F2-A997-68D9868F18C7}"/>
              </a:ext>
            </a:extLst>
          </p:cNvPr>
          <p:cNvPicPr/>
          <p:nvPr/>
        </p:nvPicPr>
        <p:blipFill>
          <a:blip r:embed="rId5"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419942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352550" y="5771007"/>
            <a:ext cx="104775" cy="104775"/>
          </a:xfrm>
          <a:prstGeom prst="rect">
            <a:avLst/>
          </a:prstGeom>
        </p:spPr>
      </p:pic>
      <p:pic>
        <p:nvPicPr>
          <p:cNvPr id="4" name="object 4"/>
          <p:cNvPicPr/>
          <p:nvPr/>
        </p:nvPicPr>
        <p:blipFill>
          <a:blip r:embed="rId3" cstate="print"/>
          <a:stretch>
            <a:fillRect/>
          </a:stretch>
        </p:blipFill>
        <p:spPr>
          <a:xfrm>
            <a:off x="1957387" y="6213919"/>
            <a:ext cx="114300" cy="114300"/>
          </a:xfrm>
          <a:prstGeom prst="rect">
            <a:avLst/>
          </a:prstGeom>
        </p:spPr>
      </p:pic>
      <p:pic>
        <p:nvPicPr>
          <p:cNvPr id="5" name="object 5"/>
          <p:cNvPicPr/>
          <p:nvPr/>
        </p:nvPicPr>
        <p:blipFill>
          <a:blip r:embed="rId3" cstate="print"/>
          <a:stretch>
            <a:fillRect/>
          </a:stretch>
        </p:blipFill>
        <p:spPr>
          <a:xfrm>
            <a:off x="1957387" y="6661594"/>
            <a:ext cx="114300" cy="114300"/>
          </a:xfrm>
          <a:prstGeom prst="rect">
            <a:avLst/>
          </a:prstGeom>
        </p:spPr>
      </p:pic>
      <p:pic>
        <p:nvPicPr>
          <p:cNvPr id="6" name="object 6"/>
          <p:cNvPicPr/>
          <p:nvPr/>
        </p:nvPicPr>
        <p:blipFill>
          <a:blip r:embed="rId4" cstate="print"/>
          <a:stretch>
            <a:fillRect/>
          </a:stretch>
        </p:blipFill>
        <p:spPr>
          <a:xfrm>
            <a:off x="0" y="0"/>
            <a:ext cx="18287999" cy="3381374"/>
          </a:xfrm>
          <a:prstGeom prst="rect">
            <a:avLst/>
          </a:prstGeom>
        </p:spPr>
      </p:pic>
      <p:pic>
        <p:nvPicPr>
          <p:cNvPr id="7" name="object 7"/>
          <p:cNvPicPr/>
          <p:nvPr/>
        </p:nvPicPr>
        <p:blipFill>
          <a:blip r:embed="rId5" cstate="print"/>
          <a:stretch>
            <a:fillRect/>
          </a:stretch>
        </p:blipFill>
        <p:spPr>
          <a:xfrm>
            <a:off x="1352550" y="7114032"/>
            <a:ext cx="104775" cy="104775"/>
          </a:xfrm>
          <a:prstGeom prst="rect">
            <a:avLst/>
          </a:prstGeom>
        </p:spPr>
      </p:pic>
      <p:pic>
        <p:nvPicPr>
          <p:cNvPr id="8" name="object 8"/>
          <p:cNvPicPr/>
          <p:nvPr/>
        </p:nvPicPr>
        <p:blipFill>
          <a:blip r:embed="rId2" cstate="print"/>
          <a:stretch>
            <a:fillRect/>
          </a:stretch>
        </p:blipFill>
        <p:spPr>
          <a:xfrm>
            <a:off x="1352550" y="7561707"/>
            <a:ext cx="104775" cy="104775"/>
          </a:xfrm>
          <a:prstGeom prst="rect">
            <a:avLst/>
          </a:prstGeom>
        </p:spPr>
      </p:pic>
      <p:sp>
        <p:nvSpPr>
          <p:cNvPr id="9" name="object 9"/>
          <p:cNvSpPr txBox="1"/>
          <p:nvPr/>
        </p:nvSpPr>
        <p:spPr>
          <a:xfrm>
            <a:off x="1016000" y="5107463"/>
            <a:ext cx="9638665" cy="2690495"/>
          </a:xfrm>
          <a:prstGeom prst="rect">
            <a:avLst/>
          </a:prstGeom>
        </p:spPr>
        <p:txBody>
          <a:bodyPr vert="horz" wrap="square" lIns="0" tIns="12700" rIns="0" bIns="0" rtlCol="0">
            <a:spAutoFit/>
          </a:bodyPr>
          <a:lstStyle/>
          <a:p>
            <a:pPr marL="12700">
              <a:lnSpc>
                <a:spcPct val="100000"/>
              </a:lnSpc>
              <a:spcBef>
                <a:spcPts val="100"/>
              </a:spcBef>
              <a:tabLst>
                <a:tab pos="1164590" algn="l"/>
                <a:tab pos="2895600" algn="l"/>
                <a:tab pos="3241675" algn="l"/>
                <a:tab pos="4607560" algn="l"/>
                <a:tab pos="5253990" algn="l"/>
                <a:tab pos="7084059" algn="l"/>
              </a:tabLst>
            </a:pPr>
            <a:r>
              <a:rPr sz="2800" spc="145" dirty="0">
                <a:latin typeface="Arial MT"/>
                <a:cs typeface="Arial MT"/>
              </a:rPr>
              <a:t>When	</a:t>
            </a:r>
            <a:r>
              <a:rPr sz="2800" spc="170" dirty="0">
                <a:latin typeface="Arial MT"/>
                <a:cs typeface="Arial MT"/>
              </a:rPr>
              <a:t>assisting	</a:t>
            </a:r>
            <a:r>
              <a:rPr sz="2800" dirty="0">
                <a:latin typeface="Arial MT"/>
                <a:cs typeface="Arial MT"/>
              </a:rPr>
              <a:t>a	</a:t>
            </a:r>
            <a:r>
              <a:rPr sz="2800" spc="165" dirty="0">
                <a:latin typeface="Arial MT"/>
                <a:cs typeface="Arial MT"/>
              </a:rPr>
              <a:t>patient	</a:t>
            </a:r>
            <a:r>
              <a:rPr sz="2800" spc="145" dirty="0">
                <a:latin typeface="Arial MT"/>
                <a:cs typeface="Arial MT"/>
              </a:rPr>
              <a:t>it's	</a:t>
            </a:r>
            <a:r>
              <a:rPr sz="2800" spc="170" dirty="0">
                <a:latin typeface="Arial MT"/>
                <a:cs typeface="Arial MT"/>
              </a:rPr>
              <a:t>important	</a:t>
            </a:r>
            <a:r>
              <a:rPr sz="2800" spc="130" dirty="0">
                <a:latin typeface="Arial MT"/>
                <a:cs typeface="Arial MT"/>
              </a:rPr>
              <a:t>to:</a:t>
            </a:r>
            <a:endParaRPr sz="2800">
              <a:latin typeface="Arial MT"/>
              <a:cs typeface="Arial MT"/>
            </a:endParaRPr>
          </a:p>
          <a:p>
            <a:pPr marL="1221105" marR="798195" indent="-605155">
              <a:lnSpc>
                <a:spcPct val="104900"/>
              </a:lnSpc>
              <a:tabLst>
                <a:tab pos="2283460" algn="l"/>
                <a:tab pos="2967355" algn="l"/>
                <a:tab pos="3437254" algn="l"/>
                <a:tab pos="4862195" algn="l"/>
                <a:tab pos="5122545" algn="l"/>
                <a:tab pos="5554980" algn="l"/>
                <a:tab pos="7195184" algn="l"/>
                <a:tab pos="7887970" algn="l"/>
              </a:tabLst>
            </a:pPr>
            <a:r>
              <a:rPr sz="2800" spc="195" dirty="0">
                <a:latin typeface="Arial MT"/>
                <a:cs typeface="Arial MT"/>
              </a:rPr>
              <a:t>Maintai</a:t>
            </a:r>
            <a:r>
              <a:rPr sz="2800" dirty="0">
                <a:latin typeface="Arial MT"/>
                <a:cs typeface="Arial MT"/>
              </a:rPr>
              <a:t>n	</a:t>
            </a:r>
            <a:r>
              <a:rPr sz="2800" spc="195" dirty="0">
                <a:latin typeface="Arial MT"/>
                <a:cs typeface="Arial MT"/>
              </a:rPr>
              <a:t>communicatio</a:t>
            </a:r>
            <a:r>
              <a:rPr sz="2800" dirty="0">
                <a:latin typeface="Arial MT"/>
                <a:cs typeface="Arial MT"/>
              </a:rPr>
              <a:t>n	</a:t>
            </a:r>
            <a:r>
              <a:rPr sz="2800" spc="195" dirty="0">
                <a:latin typeface="Arial MT"/>
                <a:cs typeface="Arial MT"/>
              </a:rPr>
              <a:t>throughou</a:t>
            </a:r>
            <a:r>
              <a:rPr sz="2800" dirty="0">
                <a:latin typeface="Arial MT"/>
                <a:cs typeface="Arial MT"/>
              </a:rPr>
              <a:t>t	</a:t>
            </a:r>
            <a:r>
              <a:rPr sz="2800" spc="195" dirty="0">
                <a:latin typeface="Arial MT"/>
                <a:cs typeface="Arial MT"/>
              </a:rPr>
              <a:t>th</a:t>
            </a:r>
            <a:r>
              <a:rPr sz="2800" dirty="0">
                <a:latin typeface="Arial MT"/>
                <a:cs typeface="Arial MT"/>
              </a:rPr>
              <a:t>e	</a:t>
            </a:r>
            <a:r>
              <a:rPr sz="2800" spc="195" dirty="0">
                <a:latin typeface="Arial MT"/>
                <a:cs typeface="Arial MT"/>
              </a:rPr>
              <a:t>mov</a:t>
            </a:r>
            <a:r>
              <a:rPr sz="2800" dirty="0">
                <a:latin typeface="Arial MT"/>
                <a:cs typeface="Arial MT"/>
              </a:rPr>
              <a:t>e  </a:t>
            </a:r>
            <a:r>
              <a:rPr sz="2800" spc="170" dirty="0">
                <a:latin typeface="Arial MT"/>
                <a:cs typeface="Arial MT"/>
              </a:rPr>
              <a:t>Continue	</a:t>
            </a:r>
            <a:r>
              <a:rPr sz="2800" spc="95" dirty="0">
                <a:latin typeface="Arial MT"/>
                <a:cs typeface="Arial MT"/>
              </a:rPr>
              <a:t>to	</a:t>
            </a:r>
            <a:r>
              <a:rPr sz="2800" spc="165" dirty="0">
                <a:latin typeface="Arial MT"/>
                <a:cs typeface="Arial MT"/>
              </a:rPr>
              <a:t>explain	</a:t>
            </a:r>
            <a:r>
              <a:rPr sz="2800" spc="130" dirty="0">
                <a:latin typeface="Arial MT"/>
                <a:cs typeface="Arial MT"/>
              </a:rPr>
              <a:t>the	</a:t>
            </a:r>
            <a:r>
              <a:rPr sz="2800" spc="170" dirty="0">
                <a:latin typeface="Arial MT"/>
                <a:cs typeface="Arial MT"/>
              </a:rPr>
              <a:t>movement</a:t>
            </a:r>
            <a:endParaRPr sz="2800">
              <a:latin typeface="Arial MT"/>
              <a:cs typeface="Arial MT"/>
            </a:endParaRPr>
          </a:p>
          <a:p>
            <a:pPr marL="616585" marR="5080" indent="604520">
              <a:lnSpc>
                <a:spcPct val="104900"/>
              </a:lnSpc>
              <a:tabLst>
                <a:tab pos="2016125" algn="l"/>
                <a:tab pos="2175510" algn="l"/>
                <a:tab pos="2911475" algn="l"/>
                <a:tab pos="3188970" algn="l"/>
                <a:tab pos="3535679" algn="l"/>
                <a:tab pos="3623945" algn="l"/>
                <a:tab pos="4752340" algn="l"/>
                <a:tab pos="5321300" algn="l"/>
                <a:tab pos="6296025" algn="l"/>
                <a:tab pos="6725920" algn="l"/>
                <a:tab pos="7844155" algn="l"/>
                <a:tab pos="8314055" algn="l"/>
              </a:tabLst>
            </a:pPr>
            <a:r>
              <a:rPr sz="2800" spc="195" dirty="0">
                <a:latin typeface="Arial MT"/>
                <a:cs typeface="Arial MT"/>
              </a:rPr>
              <a:t>Giv</a:t>
            </a:r>
            <a:r>
              <a:rPr sz="2800" dirty="0">
                <a:latin typeface="Arial MT"/>
                <a:cs typeface="Arial MT"/>
              </a:rPr>
              <a:t>e	</a:t>
            </a:r>
            <a:r>
              <a:rPr sz="2800" spc="195" dirty="0">
                <a:latin typeface="Arial MT"/>
                <a:cs typeface="Arial MT"/>
              </a:rPr>
              <a:t>the</a:t>
            </a:r>
            <a:r>
              <a:rPr sz="2800" dirty="0">
                <a:latin typeface="Arial MT"/>
                <a:cs typeface="Arial MT"/>
              </a:rPr>
              <a:t>m	a	</a:t>
            </a:r>
            <a:r>
              <a:rPr sz="2800" spc="195" dirty="0">
                <a:latin typeface="Arial MT"/>
                <a:cs typeface="Arial MT"/>
              </a:rPr>
              <a:t>head</a:t>
            </a:r>
            <a:r>
              <a:rPr sz="2800" dirty="0">
                <a:latin typeface="Arial MT"/>
                <a:cs typeface="Arial MT"/>
              </a:rPr>
              <a:t>s	</a:t>
            </a:r>
            <a:r>
              <a:rPr sz="2800" spc="195" dirty="0">
                <a:latin typeface="Arial MT"/>
                <a:cs typeface="Arial MT"/>
              </a:rPr>
              <a:t>u</a:t>
            </a:r>
            <a:r>
              <a:rPr sz="2800" dirty="0">
                <a:latin typeface="Arial MT"/>
                <a:cs typeface="Arial MT"/>
              </a:rPr>
              <a:t>p	</a:t>
            </a:r>
            <a:r>
              <a:rPr sz="2800" spc="195" dirty="0">
                <a:latin typeface="Arial MT"/>
                <a:cs typeface="Arial MT"/>
              </a:rPr>
              <a:t>wha</a:t>
            </a:r>
            <a:r>
              <a:rPr sz="2800" dirty="0">
                <a:latin typeface="Arial MT"/>
                <a:cs typeface="Arial MT"/>
              </a:rPr>
              <a:t>t	</a:t>
            </a:r>
            <a:r>
              <a:rPr sz="2800" spc="195" dirty="0">
                <a:latin typeface="Arial MT"/>
                <a:cs typeface="Arial MT"/>
              </a:rPr>
              <a:t>i</a:t>
            </a:r>
            <a:r>
              <a:rPr sz="2800" dirty="0">
                <a:latin typeface="Arial MT"/>
                <a:cs typeface="Arial MT"/>
              </a:rPr>
              <a:t>s	</a:t>
            </a:r>
            <a:r>
              <a:rPr sz="2800" spc="195" dirty="0">
                <a:latin typeface="Arial MT"/>
                <a:cs typeface="Arial MT"/>
              </a:rPr>
              <a:t>goin</a:t>
            </a:r>
            <a:r>
              <a:rPr sz="2800" dirty="0">
                <a:latin typeface="Arial MT"/>
                <a:cs typeface="Arial MT"/>
              </a:rPr>
              <a:t>g	</a:t>
            </a:r>
            <a:r>
              <a:rPr sz="2800" spc="195" dirty="0">
                <a:latin typeface="Arial MT"/>
                <a:cs typeface="Arial MT"/>
              </a:rPr>
              <a:t>t</a:t>
            </a:r>
            <a:r>
              <a:rPr sz="2800" dirty="0">
                <a:latin typeface="Arial MT"/>
                <a:cs typeface="Arial MT"/>
              </a:rPr>
              <a:t>o	</a:t>
            </a:r>
            <a:r>
              <a:rPr sz="2800" spc="195" dirty="0">
                <a:latin typeface="Arial MT"/>
                <a:cs typeface="Arial MT"/>
              </a:rPr>
              <a:t>happe</a:t>
            </a:r>
            <a:r>
              <a:rPr sz="2800" dirty="0">
                <a:latin typeface="Arial MT"/>
                <a:cs typeface="Arial MT"/>
              </a:rPr>
              <a:t>n  </a:t>
            </a:r>
            <a:r>
              <a:rPr sz="2800" spc="160" dirty="0">
                <a:latin typeface="Arial MT"/>
                <a:cs typeface="Arial MT"/>
              </a:rPr>
              <a:t>Ensure	</a:t>
            </a:r>
            <a:r>
              <a:rPr sz="2800" spc="145" dirty="0">
                <a:latin typeface="Arial MT"/>
                <a:cs typeface="Arial MT"/>
              </a:rPr>
              <a:t>they	</a:t>
            </a:r>
            <a:r>
              <a:rPr sz="2800" spc="130" dirty="0">
                <a:latin typeface="Arial MT"/>
                <a:cs typeface="Arial MT"/>
              </a:rPr>
              <a:t>are		</a:t>
            </a:r>
            <a:r>
              <a:rPr sz="2800" spc="175" dirty="0">
                <a:latin typeface="Arial MT"/>
                <a:cs typeface="Arial MT"/>
              </a:rPr>
              <a:t>comfortable</a:t>
            </a:r>
            <a:endParaRPr sz="2800">
              <a:latin typeface="Arial MT"/>
              <a:cs typeface="Arial MT"/>
            </a:endParaRPr>
          </a:p>
          <a:p>
            <a:pPr marL="616585">
              <a:lnSpc>
                <a:spcPct val="100000"/>
              </a:lnSpc>
              <a:spcBef>
                <a:spcPts val="165"/>
              </a:spcBef>
              <a:tabLst>
                <a:tab pos="1407795" algn="l"/>
                <a:tab pos="2421255" algn="l"/>
                <a:tab pos="2772410" algn="l"/>
                <a:tab pos="3667760" algn="l"/>
                <a:tab pos="4464685" algn="l"/>
                <a:tab pos="5236210" algn="l"/>
                <a:tab pos="6131560" algn="l"/>
                <a:tab pos="6621145" algn="l"/>
              </a:tabLst>
            </a:pPr>
            <a:r>
              <a:rPr sz="2800" spc="130" dirty="0">
                <a:latin typeface="Arial MT"/>
                <a:cs typeface="Arial MT"/>
              </a:rPr>
              <a:t>Ask	</a:t>
            </a:r>
            <a:r>
              <a:rPr sz="2800" spc="145" dirty="0">
                <a:latin typeface="Arial MT"/>
                <a:cs typeface="Arial MT"/>
              </a:rPr>
              <a:t>them	</a:t>
            </a:r>
            <a:r>
              <a:rPr sz="2800" spc="95" dirty="0">
                <a:latin typeface="Arial MT"/>
                <a:cs typeface="Arial MT"/>
              </a:rPr>
              <a:t>if	</a:t>
            </a:r>
            <a:r>
              <a:rPr sz="2800" spc="145" dirty="0">
                <a:latin typeface="Arial MT"/>
                <a:cs typeface="Arial MT"/>
              </a:rPr>
              <a:t>they	feel	</a:t>
            </a:r>
            <a:r>
              <a:rPr sz="2800" spc="130" dirty="0">
                <a:latin typeface="Arial MT"/>
                <a:cs typeface="Arial MT"/>
              </a:rPr>
              <a:t>any	</a:t>
            </a:r>
            <a:r>
              <a:rPr sz="2800" spc="145" dirty="0">
                <a:latin typeface="Arial MT"/>
                <a:cs typeface="Arial MT"/>
              </a:rPr>
              <a:t>pain	</a:t>
            </a:r>
            <a:r>
              <a:rPr sz="2800" spc="95" dirty="0">
                <a:latin typeface="Arial MT"/>
                <a:cs typeface="Arial MT"/>
              </a:rPr>
              <a:t>or	</a:t>
            </a:r>
            <a:r>
              <a:rPr sz="2800" spc="175" dirty="0">
                <a:latin typeface="Arial MT"/>
                <a:cs typeface="Arial MT"/>
              </a:rPr>
              <a:t>discomfort</a:t>
            </a:r>
            <a:endParaRPr sz="2800">
              <a:latin typeface="Arial MT"/>
              <a:cs typeface="Arial MT"/>
            </a:endParaRPr>
          </a:p>
        </p:txBody>
      </p:sp>
      <p:sp>
        <p:nvSpPr>
          <p:cNvPr id="10" name="object 10"/>
          <p:cNvSpPr txBox="1">
            <a:spLocks noGrp="1"/>
          </p:cNvSpPr>
          <p:nvPr>
            <p:ph type="title"/>
          </p:nvPr>
        </p:nvSpPr>
        <p:spPr>
          <a:xfrm>
            <a:off x="5060022" y="3624330"/>
            <a:ext cx="8342630" cy="1000760"/>
          </a:xfrm>
          <a:prstGeom prst="rect">
            <a:avLst/>
          </a:prstGeom>
        </p:spPr>
        <p:txBody>
          <a:bodyPr vert="horz" wrap="square" lIns="0" tIns="12700" rIns="0" bIns="0" rtlCol="0">
            <a:spAutoFit/>
          </a:bodyPr>
          <a:lstStyle/>
          <a:p>
            <a:pPr marL="12700">
              <a:lnSpc>
                <a:spcPct val="100000"/>
              </a:lnSpc>
              <a:spcBef>
                <a:spcPts val="100"/>
              </a:spcBef>
            </a:pPr>
            <a:r>
              <a:rPr sz="6400" spc="50" dirty="0">
                <a:latin typeface="Tahoma"/>
                <a:cs typeface="Tahoma"/>
              </a:rPr>
              <a:t>A</a:t>
            </a:r>
            <a:r>
              <a:rPr sz="6400" spc="35" dirty="0">
                <a:latin typeface="Tahoma"/>
                <a:cs typeface="Tahoma"/>
              </a:rPr>
              <a:t>ss</a:t>
            </a:r>
            <a:r>
              <a:rPr sz="6400" spc="-90" dirty="0">
                <a:latin typeface="Tahoma"/>
                <a:cs typeface="Tahoma"/>
              </a:rPr>
              <a:t>i</a:t>
            </a:r>
            <a:r>
              <a:rPr sz="6400" spc="35" dirty="0">
                <a:latin typeface="Tahoma"/>
                <a:cs typeface="Tahoma"/>
              </a:rPr>
              <a:t>s</a:t>
            </a:r>
            <a:r>
              <a:rPr sz="6400" spc="-450" dirty="0">
                <a:latin typeface="Tahoma"/>
                <a:cs typeface="Tahoma"/>
              </a:rPr>
              <a:t>t</a:t>
            </a:r>
            <a:r>
              <a:rPr sz="6400" spc="-170" dirty="0">
                <a:latin typeface="Tahoma"/>
                <a:cs typeface="Tahoma"/>
              </a:rPr>
              <a:t> </a:t>
            </a:r>
            <a:r>
              <a:rPr sz="6400" spc="-1015" dirty="0">
                <a:latin typeface="Tahoma"/>
                <a:cs typeface="Tahoma"/>
              </a:rPr>
              <a:t>w</a:t>
            </a:r>
            <a:r>
              <a:rPr sz="6400" spc="-90" dirty="0">
                <a:latin typeface="Tahoma"/>
                <a:cs typeface="Tahoma"/>
              </a:rPr>
              <a:t>i</a:t>
            </a:r>
            <a:r>
              <a:rPr sz="6400" spc="-395" dirty="0">
                <a:latin typeface="Tahoma"/>
                <a:cs typeface="Tahoma"/>
              </a:rPr>
              <a:t>t</a:t>
            </a:r>
            <a:r>
              <a:rPr sz="6400" spc="-475" dirty="0">
                <a:latin typeface="Tahoma"/>
                <a:cs typeface="Tahoma"/>
              </a:rPr>
              <a:t>h</a:t>
            </a:r>
            <a:r>
              <a:rPr sz="6400" spc="-165" dirty="0">
                <a:latin typeface="Tahoma"/>
                <a:cs typeface="Tahoma"/>
              </a:rPr>
              <a:t> </a:t>
            </a:r>
            <a:r>
              <a:rPr sz="6400" spc="-550" dirty="0">
                <a:latin typeface="Tahoma"/>
                <a:cs typeface="Tahoma"/>
              </a:rPr>
              <a:t>m</a:t>
            </a:r>
            <a:r>
              <a:rPr sz="6400" spc="-315" dirty="0">
                <a:latin typeface="Tahoma"/>
                <a:cs typeface="Tahoma"/>
              </a:rPr>
              <a:t>o</a:t>
            </a:r>
            <a:r>
              <a:rPr sz="6400" spc="-310" dirty="0">
                <a:latin typeface="Tahoma"/>
                <a:cs typeface="Tahoma"/>
              </a:rPr>
              <a:t>v</a:t>
            </a:r>
            <a:r>
              <a:rPr sz="6400" spc="-245" dirty="0">
                <a:latin typeface="Tahoma"/>
                <a:cs typeface="Tahoma"/>
              </a:rPr>
              <a:t>e</a:t>
            </a:r>
            <a:r>
              <a:rPr sz="6400" spc="-550" dirty="0">
                <a:latin typeface="Tahoma"/>
                <a:cs typeface="Tahoma"/>
              </a:rPr>
              <a:t>m</a:t>
            </a:r>
            <a:r>
              <a:rPr sz="6400" spc="-245" dirty="0">
                <a:latin typeface="Tahoma"/>
                <a:cs typeface="Tahoma"/>
              </a:rPr>
              <a:t>e</a:t>
            </a:r>
            <a:r>
              <a:rPr sz="6400" spc="-420" dirty="0">
                <a:latin typeface="Tahoma"/>
                <a:cs typeface="Tahoma"/>
              </a:rPr>
              <a:t>n</a:t>
            </a:r>
            <a:r>
              <a:rPr sz="6400" spc="-450" dirty="0">
                <a:latin typeface="Tahoma"/>
                <a:cs typeface="Tahoma"/>
              </a:rPr>
              <a:t>t</a:t>
            </a:r>
            <a:endParaRPr sz="6400">
              <a:latin typeface="Tahoma"/>
              <a:cs typeface="Tahoma"/>
            </a:endParaRPr>
          </a:p>
        </p:txBody>
      </p:sp>
      <p:pic>
        <p:nvPicPr>
          <p:cNvPr id="11" name="object 4">
            <a:hlinkClick r:id="rId6" action="ppaction://hlinksldjump"/>
            <a:extLst>
              <a:ext uri="{FF2B5EF4-FFF2-40B4-BE49-F238E27FC236}">
                <a16:creationId xmlns:a16="http://schemas.microsoft.com/office/drawing/2014/main" id="{A5752876-1EA8-224F-36BB-4AE497C6E9F1}"/>
              </a:ext>
            </a:extLst>
          </p:cNvPr>
          <p:cNvPicPr/>
          <p:nvPr/>
        </p:nvPicPr>
        <p:blipFill>
          <a:blip r:embed="rId7" cstate="print"/>
          <a:stretch>
            <a:fillRect/>
          </a:stretch>
        </p:blipFill>
        <p:spPr>
          <a:xfrm>
            <a:off x="16957087" y="9258301"/>
            <a:ext cx="914399" cy="876298"/>
          </a:xfrm>
          <a:prstGeom prst="rect">
            <a:avLst/>
          </a:prstGeom>
        </p:spPr>
      </p:pic>
      <p:sp>
        <p:nvSpPr>
          <p:cNvPr id="2" name="TextBox 1">
            <a:extLst>
              <a:ext uri="{FF2B5EF4-FFF2-40B4-BE49-F238E27FC236}">
                <a16:creationId xmlns:a16="http://schemas.microsoft.com/office/drawing/2014/main" id="{ED89517B-4BE0-85C8-78BD-F39826BC70F0}"/>
              </a:ext>
            </a:extLst>
          </p:cNvPr>
          <p:cNvSpPr txBox="1"/>
          <p:nvPr/>
        </p:nvSpPr>
        <p:spPr>
          <a:xfrm>
            <a:off x="4495800" y="8375543"/>
            <a:ext cx="10439400" cy="1815882"/>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AU" sz="2800" dirty="0">
                <a:effectLst/>
                <a:latin typeface="Calibri" panose="020F0502020204030204" pitchFamily="34" charset="0"/>
                <a:ea typeface="Calibri" panose="020F0502020204030204" pitchFamily="34" charset="0"/>
                <a:cs typeface="Times New Roman" panose="02020603050405020304" pitchFamily="18" charset="0"/>
              </a:rPr>
              <a:t>Watch all the </a:t>
            </a:r>
            <a:r>
              <a:rPr lang="en-AU" sz="2800" dirty="0" err="1">
                <a:effectLst/>
                <a:latin typeface="Calibri" panose="020F0502020204030204" pitchFamily="34" charset="0"/>
                <a:ea typeface="Calibri" panose="020F0502020204030204" pitchFamily="34" charset="0"/>
                <a:cs typeface="Times New Roman" panose="02020603050405020304" pitchFamily="18" charset="0"/>
              </a:rPr>
              <a:t>iVET</a:t>
            </a:r>
            <a:r>
              <a:rPr lang="en-AU" sz="2800" dirty="0">
                <a:effectLst/>
                <a:latin typeface="Calibri" panose="020F0502020204030204" pitchFamily="34" charset="0"/>
                <a:ea typeface="Calibri" panose="020F0502020204030204" pitchFamily="34" charset="0"/>
                <a:cs typeface="Times New Roman" panose="02020603050405020304" pitchFamily="18" charset="0"/>
              </a:rPr>
              <a:t> super clinic instructional videos </a:t>
            </a:r>
            <a:endParaRPr lang="en-AU" sz="2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https://ivetsuperclinic.ivetinstitute.com.au/instructional-videos/</a:t>
            </a:r>
            <a:endParaRPr lang="en-AU" sz="2800" dirty="0">
              <a:effectLst/>
              <a:latin typeface="Times New Roman" panose="02020603050405020304" pitchFamily="18" charset="0"/>
              <a:ea typeface="Times New Roman" panose="02020603050405020304" pitchFamily="18" charset="0"/>
            </a:endParaRPr>
          </a:p>
          <a:p>
            <a:pPr marL="1143000" lvl="2" indent="-228600">
              <a:spcAft>
                <a:spcPts val="0"/>
              </a:spcAft>
              <a:buFont typeface="Wingdings" panose="05000000000000000000" pitchFamily="2" charset="2"/>
              <a:buChar char=""/>
            </a:pPr>
            <a:r>
              <a:rPr lang="en-AU" sz="2800" dirty="0">
                <a:effectLst/>
                <a:latin typeface="Calibri" panose="020F0502020204030204" pitchFamily="34" charset="0"/>
                <a:ea typeface="Calibri" panose="020F0502020204030204" pitchFamily="34" charset="0"/>
                <a:cs typeface="Times New Roman" panose="02020603050405020304" pitchFamily="18" charset="0"/>
              </a:rPr>
              <a:t>Password: </a:t>
            </a:r>
            <a:r>
              <a:rPr lang="en-AU" sz="2800" dirty="0" err="1">
                <a:effectLst/>
                <a:latin typeface="Calibri" panose="020F0502020204030204" pitchFamily="34" charset="0"/>
                <a:ea typeface="Calibri" panose="020F0502020204030204" pitchFamily="34" charset="0"/>
                <a:cs typeface="Times New Roman" panose="02020603050405020304" pitchFamily="18" charset="0"/>
              </a:rPr>
              <a:t>superIVET</a:t>
            </a:r>
            <a:endParaRPr lang="en-AU" sz="2800" dirty="0">
              <a:effectLst/>
              <a:latin typeface="Times New Roman" panose="02020603050405020304" pitchFamily="18" charset="0"/>
              <a:ea typeface="Times New Roman" panose="02020603050405020304" pitchFamily="18" charset="0"/>
            </a:endParaRPr>
          </a:p>
          <a:p>
            <a:endParaRPr lang="en-AU"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5" name="object 5"/>
          <p:cNvSpPr txBox="1">
            <a:spLocks noGrp="1"/>
          </p:cNvSpPr>
          <p:nvPr>
            <p:ph type="title"/>
          </p:nvPr>
        </p:nvSpPr>
        <p:spPr>
          <a:xfrm>
            <a:off x="1277279" y="3060129"/>
            <a:ext cx="7913370" cy="3039110"/>
          </a:xfrm>
          <a:prstGeom prst="rect">
            <a:avLst/>
          </a:prstGeom>
        </p:spPr>
        <p:txBody>
          <a:bodyPr vert="horz" wrap="square" lIns="0" tIns="0" rIns="0" bIns="0" rtlCol="0">
            <a:spAutoFit/>
          </a:bodyPr>
          <a:lstStyle/>
          <a:p>
            <a:pPr marL="12700" marR="5080" algn="ctr">
              <a:lnSpc>
                <a:spcPts val="8030"/>
              </a:lnSpc>
            </a:pPr>
            <a:r>
              <a:rPr sz="6400" spc="-980" dirty="0">
                <a:solidFill>
                  <a:srgbClr val="FFFFFF"/>
                </a:solidFill>
                <a:latin typeface="Tahoma"/>
                <a:cs typeface="Tahoma"/>
              </a:rPr>
              <a:t>W</a:t>
            </a:r>
            <a:r>
              <a:rPr sz="6400" spc="-415" dirty="0">
                <a:solidFill>
                  <a:srgbClr val="FFFFFF"/>
                </a:solidFill>
                <a:latin typeface="Tahoma"/>
                <a:cs typeface="Tahoma"/>
              </a:rPr>
              <a:t>h</a:t>
            </a:r>
            <a:r>
              <a:rPr sz="6400" spc="-395" dirty="0">
                <a:solidFill>
                  <a:srgbClr val="FFFFFF"/>
                </a:solidFill>
                <a:latin typeface="Tahoma"/>
                <a:cs typeface="Tahoma"/>
              </a:rPr>
              <a:t>a</a:t>
            </a:r>
            <a:r>
              <a:rPr sz="6400" spc="-450" dirty="0">
                <a:solidFill>
                  <a:srgbClr val="FFFFFF"/>
                </a:solidFill>
                <a:latin typeface="Tahoma"/>
                <a:cs typeface="Tahoma"/>
              </a:rPr>
              <a:t>t</a:t>
            </a:r>
            <a:r>
              <a:rPr sz="6400" spc="-170" dirty="0">
                <a:solidFill>
                  <a:srgbClr val="FFFFFF"/>
                </a:solidFill>
                <a:latin typeface="Tahoma"/>
                <a:cs typeface="Tahoma"/>
              </a:rPr>
              <a:t> </a:t>
            </a:r>
            <a:r>
              <a:rPr sz="6400" spc="-395" dirty="0">
                <a:solidFill>
                  <a:srgbClr val="FFFFFF"/>
                </a:solidFill>
                <a:latin typeface="Tahoma"/>
                <a:cs typeface="Tahoma"/>
              </a:rPr>
              <a:t>t</a:t>
            </a:r>
            <a:r>
              <a:rPr sz="6400" spc="-254" dirty="0">
                <a:solidFill>
                  <a:srgbClr val="FFFFFF"/>
                </a:solidFill>
                <a:latin typeface="Tahoma"/>
                <a:cs typeface="Tahoma"/>
              </a:rPr>
              <a:t>r</a:t>
            </a:r>
            <a:r>
              <a:rPr sz="6400" spc="-395" dirty="0">
                <a:solidFill>
                  <a:srgbClr val="FFFFFF"/>
                </a:solidFill>
                <a:latin typeface="Tahoma"/>
                <a:cs typeface="Tahoma"/>
              </a:rPr>
              <a:t>a</a:t>
            </a:r>
            <a:r>
              <a:rPr sz="6400" spc="-420" dirty="0">
                <a:solidFill>
                  <a:srgbClr val="FFFFFF"/>
                </a:solidFill>
                <a:latin typeface="Tahoma"/>
                <a:cs typeface="Tahoma"/>
              </a:rPr>
              <a:t>n</a:t>
            </a:r>
            <a:r>
              <a:rPr sz="6400" spc="35" dirty="0">
                <a:solidFill>
                  <a:srgbClr val="FFFFFF"/>
                </a:solidFill>
                <a:latin typeface="Tahoma"/>
                <a:cs typeface="Tahoma"/>
              </a:rPr>
              <a:t>s</a:t>
            </a:r>
            <a:r>
              <a:rPr sz="6400" spc="-65" dirty="0">
                <a:solidFill>
                  <a:srgbClr val="FFFFFF"/>
                </a:solidFill>
                <a:latin typeface="Tahoma"/>
                <a:cs typeface="Tahoma"/>
              </a:rPr>
              <a:t>f</a:t>
            </a:r>
            <a:r>
              <a:rPr sz="6400" spc="-245" dirty="0">
                <a:solidFill>
                  <a:srgbClr val="FFFFFF"/>
                </a:solidFill>
                <a:latin typeface="Tahoma"/>
                <a:cs typeface="Tahoma"/>
              </a:rPr>
              <a:t>e</a:t>
            </a:r>
            <a:r>
              <a:rPr sz="6400" spc="-254" dirty="0">
                <a:solidFill>
                  <a:srgbClr val="FFFFFF"/>
                </a:solidFill>
                <a:latin typeface="Tahoma"/>
                <a:cs typeface="Tahoma"/>
              </a:rPr>
              <a:t>r</a:t>
            </a:r>
            <a:r>
              <a:rPr sz="6400" spc="-20" dirty="0">
                <a:solidFill>
                  <a:srgbClr val="FFFFFF"/>
                </a:solidFill>
                <a:latin typeface="Tahoma"/>
                <a:cs typeface="Tahoma"/>
              </a:rPr>
              <a:t>s</a:t>
            </a:r>
            <a:r>
              <a:rPr sz="6400" spc="-170" dirty="0">
                <a:solidFill>
                  <a:srgbClr val="FFFFFF"/>
                </a:solidFill>
                <a:latin typeface="Tahoma"/>
                <a:cs typeface="Tahoma"/>
              </a:rPr>
              <a:t> </a:t>
            </a:r>
            <a:r>
              <a:rPr sz="6400" spc="-315" dirty="0">
                <a:solidFill>
                  <a:srgbClr val="FFFFFF"/>
                </a:solidFill>
                <a:latin typeface="Tahoma"/>
                <a:cs typeface="Tahoma"/>
              </a:rPr>
              <a:t>o</a:t>
            </a:r>
            <a:r>
              <a:rPr sz="6400" spc="-245" dirty="0">
                <a:solidFill>
                  <a:srgbClr val="FFFFFF"/>
                </a:solidFill>
                <a:latin typeface="Tahoma"/>
                <a:cs typeface="Tahoma"/>
              </a:rPr>
              <a:t>r  </a:t>
            </a:r>
            <a:r>
              <a:rPr sz="6400" spc="-550" dirty="0">
                <a:solidFill>
                  <a:srgbClr val="FFFFFF"/>
                </a:solidFill>
                <a:latin typeface="Tahoma"/>
                <a:cs typeface="Tahoma"/>
              </a:rPr>
              <a:t>m</a:t>
            </a:r>
            <a:r>
              <a:rPr sz="6400" spc="-315" dirty="0">
                <a:solidFill>
                  <a:srgbClr val="FFFFFF"/>
                </a:solidFill>
                <a:latin typeface="Tahoma"/>
                <a:cs typeface="Tahoma"/>
              </a:rPr>
              <a:t>o</a:t>
            </a:r>
            <a:r>
              <a:rPr sz="6400" spc="-310" dirty="0">
                <a:solidFill>
                  <a:srgbClr val="FFFFFF"/>
                </a:solidFill>
                <a:latin typeface="Tahoma"/>
                <a:cs typeface="Tahoma"/>
              </a:rPr>
              <a:t>v</a:t>
            </a:r>
            <a:r>
              <a:rPr sz="6400" spc="-245" dirty="0">
                <a:solidFill>
                  <a:srgbClr val="FFFFFF"/>
                </a:solidFill>
                <a:latin typeface="Tahoma"/>
                <a:cs typeface="Tahoma"/>
              </a:rPr>
              <a:t>e</a:t>
            </a:r>
            <a:r>
              <a:rPr sz="6400" spc="-550" dirty="0">
                <a:solidFill>
                  <a:srgbClr val="FFFFFF"/>
                </a:solidFill>
                <a:latin typeface="Tahoma"/>
                <a:cs typeface="Tahoma"/>
              </a:rPr>
              <a:t>m</a:t>
            </a:r>
            <a:r>
              <a:rPr sz="6400" spc="-245" dirty="0">
                <a:solidFill>
                  <a:srgbClr val="FFFFFF"/>
                </a:solidFill>
                <a:latin typeface="Tahoma"/>
                <a:cs typeface="Tahoma"/>
              </a:rPr>
              <a:t>e</a:t>
            </a:r>
            <a:r>
              <a:rPr sz="6400" spc="-420" dirty="0">
                <a:solidFill>
                  <a:srgbClr val="FFFFFF"/>
                </a:solidFill>
                <a:latin typeface="Tahoma"/>
                <a:cs typeface="Tahoma"/>
              </a:rPr>
              <a:t>n</a:t>
            </a:r>
            <a:r>
              <a:rPr sz="6400" spc="-395" dirty="0">
                <a:solidFill>
                  <a:srgbClr val="FFFFFF"/>
                </a:solidFill>
                <a:latin typeface="Tahoma"/>
                <a:cs typeface="Tahoma"/>
              </a:rPr>
              <a:t>t</a:t>
            </a:r>
            <a:r>
              <a:rPr sz="6400" spc="-20" dirty="0">
                <a:solidFill>
                  <a:srgbClr val="FFFFFF"/>
                </a:solidFill>
                <a:latin typeface="Tahoma"/>
                <a:cs typeface="Tahoma"/>
              </a:rPr>
              <a:t>s</a:t>
            </a:r>
            <a:r>
              <a:rPr sz="6400" spc="-170" dirty="0">
                <a:solidFill>
                  <a:srgbClr val="FFFFFF"/>
                </a:solidFill>
                <a:latin typeface="Tahoma"/>
                <a:cs typeface="Tahoma"/>
              </a:rPr>
              <a:t> </a:t>
            </a:r>
            <a:r>
              <a:rPr sz="6400" dirty="0">
                <a:solidFill>
                  <a:srgbClr val="FFFFFF"/>
                </a:solidFill>
                <a:latin typeface="Tahoma"/>
                <a:cs typeface="Tahoma"/>
              </a:rPr>
              <a:t>c</a:t>
            </a:r>
            <a:r>
              <a:rPr sz="6400" spc="-395" dirty="0">
                <a:solidFill>
                  <a:srgbClr val="FFFFFF"/>
                </a:solidFill>
                <a:latin typeface="Tahoma"/>
                <a:cs typeface="Tahoma"/>
              </a:rPr>
              <a:t>a</a:t>
            </a:r>
            <a:r>
              <a:rPr sz="6400" spc="-475" dirty="0">
                <a:solidFill>
                  <a:srgbClr val="FFFFFF"/>
                </a:solidFill>
                <a:latin typeface="Tahoma"/>
                <a:cs typeface="Tahoma"/>
              </a:rPr>
              <a:t>n</a:t>
            </a:r>
            <a:r>
              <a:rPr sz="6400" spc="-170" dirty="0">
                <a:solidFill>
                  <a:srgbClr val="FFFFFF"/>
                </a:solidFill>
                <a:latin typeface="Tahoma"/>
                <a:cs typeface="Tahoma"/>
              </a:rPr>
              <a:t> </a:t>
            </a:r>
            <a:r>
              <a:rPr sz="6400" spc="-265" dirty="0">
                <a:solidFill>
                  <a:srgbClr val="FFFFFF"/>
                </a:solidFill>
                <a:latin typeface="Tahoma"/>
                <a:cs typeface="Tahoma"/>
              </a:rPr>
              <a:t>y</a:t>
            </a:r>
            <a:r>
              <a:rPr sz="6400" spc="-315" dirty="0">
                <a:solidFill>
                  <a:srgbClr val="FFFFFF"/>
                </a:solidFill>
                <a:latin typeface="Tahoma"/>
                <a:cs typeface="Tahoma"/>
              </a:rPr>
              <a:t>o</a:t>
            </a:r>
            <a:r>
              <a:rPr sz="6400" spc="-305" dirty="0">
                <a:solidFill>
                  <a:srgbClr val="FFFFFF"/>
                </a:solidFill>
                <a:latin typeface="Tahoma"/>
                <a:cs typeface="Tahoma"/>
              </a:rPr>
              <a:t>u  </a:t>
            </a:r>
            <a:r>
              <a:rPr sz="6400" spc="-395" dirty="0">
                <a:solidFill>
                  <a:srgbClr val="FFFFFF"/>
                </a:solidFill>
                <a:latin typeface="Tahoma"/>
                <a:cs typeface="Tahoma"/>
              </a:rPr>
              <a:t>a</a:t>
            </a:r>
            <a:r>
              <a:rPr sz="6400" spc="35" dirty="0">
                <a:solidFill>
                  <a:srgbClr val="FFFFFF"/>
                </a:solidFill>
                <a:latin typeface="Tahoma"/>
                <a:cs typeface="Tahoma"/>
              </a:rPr>
              <a:t>ss</a:t>
            </a:r>
            <a:r>
              <a:rPr sz="6400" spc="-90" dirty="0">
                <a:solidFill>
                  <a:srgbClr val="FFFFFF"/>
                </a:solidFill>
                <a:latin typeface="Tahoma"/>
                <a:cs typeface="Tahoma"/>
              </a:rPr>
              <a:t>i</a:t>
            </a:r>
            <a:r>
              <a:rPr sz="6400" spc="35" dirty="0">
                <a:solidFill>
                  <a:srgbClr val="FFFFFF"/>
                </a:solidFill>
                <a:latin typeface="Tahoma"/>
                <a:cs typeface="Tahoma"/>
              </a:rPr>
              <a:t>s</a:t>
            </a:r>
            <a:r>
              <a:rPr sz="6400" spc="-450" dirty="0">
                <a:solidFill>
                  <a:srgbClr val="FFFFFF"/>
                </a:solidFill>
                <a:latin typeface="Tahoma"/>
                <a:cs typeface="Tahoma"/>
              </a:rPr>
              <a:t>t</a:t>
            </a:r>
            <a:r>
              <a:rPr sz="6400" spc="-170" dirty="0">
                <a:solidFill>
                  <a:srgbClr val="FFFFFF"/>
                </a:solidFill>
                <a:latin typeface="Tahoma"/>
                <a:cs typeface="Tahoma"/>
              </a:rPr>
              <a:t> </a:t>
            </a:r>
            <a:r>
              <a:rPr sz="6400" spc="-450" dirty="0">
                <a:solidFill>
                  <a:srgbClr val="FFFFFF"/>
                </a:solidFill>
                <a:latin typeface="Tahoma"/>
                <a:cs typeface="Tahoma"/>
              </a:rPr>
              <a:t>a</a:t>
            </a:r>
            <a:r>
              <a:rPr sz="6400" spc="-170" dirty="0">
                <a:solidFill>
                  <a:srgbClr val="FFFFFF"/>
                </a:solidFill>
                <a:latin typeface="Tahoma"/>
                <a:cs typeface="Tahoma"/>
              </a:rPr>
              <a:t> </a:t>
            </a:r>
            <a:r>
              <a:rPr sz="6400" spc="-370" dirty="0">
                <a:solidFill>
                  <a:srgbClr val="FFFFFF"/>
                </a:solidFill>
                <a:latin typeface="Tahoma"/>
                <a:cs typeface="Tahoma"/>
              </a:rPr>
              <a:t>p</a:t>
            </a:r>
            <a:r>
              <a:rPr sz="6400" spc="-245" dirty="0">
                <a:solidFill>
                  <a:srgbClr val="FFFFFF"/>
                </a:solidFill>
                <a:latin typeface="Tahoma"/>
                <a:cs typeface="Tahoma"/>
              </a:rPr>
              <a:t>e</a:t>
            </a:r>
            <a:r>
              <a:rPr sz="6400" spc="-254" dirty="0">
                <a:solidFill>
                  <a:srgbClr val="FFFFFF"/>
                </a:solidFill>
                <a:latin typeface="Tahoma"/>
                <a:cs typeface="Tahoma"/>
              </a:rPr>
              <a:t>r</a:t>
            </a:r>
            <a:r>
              <a:rPr sz="6400" spc="35" dirty="0">
                <a:solidFill>
                  <a:srgbClr val="FFFFFF"/>
                </a:solidFill>
                <a:latin typeface="Tahoma"/>
                <a:cs typeface="Tahoma"/>
              </a:rPr>
              <a:t>s</a:t>
            </a:r>
            <a:r>
              <a:rPr sz="6400" spc="-315" dirty="0">
                <a:solidFill>
                  <a:srgbClr val="FFFFFF"/>
                </a:solidFill>
                <a:latin typeface="Tahoma"/>
                <a:cs typeface="Tahoma"/>
              </a:rPr>
              <a:t>o</a:t>
            </a:r>
            <a:r>
              <a:rPr sz="6400" spc="-475" dirty="0">
                <a:solidFill>
                  <a:srgbClr val="FFFFFF"/>
                </a:solidFill>
                <a:latin typeface="Tahoma"/>
                <a:cs typeface="Tahoma"/>
              </a:rPr>
              <a:t>n</a:t>
            </a:r>
            <a:r>
              <a:rPr sz="6400" spc="-170" dirty="0">
                <a:solidFill>
                  <a:srgbClr val="FFFFFF"/>
                </a:solidFill>
                <a:latin typeface="Tahoma"/>
                <a:cs typeface="Tahoma"/>
              </a:rPr>
              <a:t> </a:t>
            </a:r>
            <a:r>
              <a:rPr sz="6400" spc="-1015" dirty="0">
                <a:solidFill>
                  <a:srgbClr val="FFFFFF"/>
                </a:solidFill>
                <a:latin typeface="Tahoma"/>
                <a:cs typeface="Tahoma"/>
              </a:rPr>
              <a:t>w</a:t>
            </a:r>
            <a:r>
              <a:rPr sz="6400" spc="-90" dirty="0">
                <a:solidFill>
                  <a:srgbClr val="FFFFFF"/>
                </a:solidFill>
                <a:latin typeface="Tahoma"/>
                <a:cs typeface="Tahoma"/>
              </a:rPr>
              <a:t>i</a:t>
            </a:r>
            <a:r>
              <a:rPr sz="6400" spc="-395" dirty="0">
                <a:solidFill>
                  <a:srgbClr val="FFFFFF"/>
                </a:solidFill>
                <a:latin typeface="Tahoma"/>
                <a:cs typeface="Tahoma"/>
              </a:rPr>
              <a:t>t</a:t>
            </a:r>
            <a:r>
              <a:rPr sz="6400" spc="-415" dirty="0">
                <a:solidFill>
                  <a:srgbClr val="FFFFFF"/>
                </a:solidFill>
                <a:latin typeface="Tahoma"/>
                <a:cs typeface="Tahoma"/>
              </a:rPr>
              <a:t>h</a:t>
            </a:r>
            <a:r>
              <a:rPr sz="6400" spc="-335" dirty="0">
                <a:solidFill>
                  <a:srgbClr val="FFFFFF"/>
                </a:solidFill>
                <a:latin typeface="Tahoma"/>
                <a:cs typeface="Tahoma"/>
              </a:rPr>
              <a:t>?</a:t>
            </a:r>
            <a:endParaRPr sz="6400">
              <a:latin typeface="Tahoma"/>
              <a:cs typeface="Tahoma"/>
            </a:endParaRPr>
          </a:p>
        </p:txBody>
      </p:sp>
      <p:pic>
        <p:nvPicPr>
          <p:cNvPr id="6" name="object 4">
            <a:hlinkClick r:id="rId3" action="ppaction://hlinksldjump"/>
            <a:extLst>
              <a:ext uri="{FF2B5EF4-FFF2-40B4-BE49-F238E27FC236}">
                <a16:creationId xmlns:a16="http://schemas.microsoft.com/office/drawing/2014/main" id="{9B461A1C-1EFF-3ADE-D5EE-0422012B602C}"/>
              </a:ext>
            </a:extLst>
          </p:cNvPr>
          <p:cNvPicPr/>
          <p:nvPr/>
        </p:nvPicPr>
        <p:blipFill>
          <a:blip r:embed="rId4" cstate="print"/>
          <a:stretch>
            <a:fillRect/>
          </a:stretch>
        </p:blipFill>
        <p:spPr>
          <a:xfrm>
            <a:off x="16957087" y="9258301"/>
            <a:ext cx="914399" cy="8762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988137" y="762941"/>
            <a:ext cx="3767837" cy="9371469"/>
          </a:xfrm>
          <a:prstGeom prst="rect">
            <a:avLst/>
          </a:prstGeom>
        </p:spPr>
      </p:pic>
      <p:sp>
        <p:nvSpPr>
          <p:cNvPr id="3" name="object 3"/>
          <p:cNvSpPr/>
          <p:nvPr/>
        </p:nvSpPr>
        <p:spPr>
          <a:xfrm>
            <a:off x="0" y="1"/>
            <a:ext cx="11363325" cy="10287000"/>
          </a:xfrm>
          <a:custGeom>
            <a:avLst/>
            <a:gdLst/>
            <a:ahLst/>
            <a:cxnLst/>
            <a:rect l="l" t="t" r="r" b="b"/>
            <a:pathLst>
              <a:path w="11363325" h="10287000">
                <a:moveTo>
                  <a:pt x="11363325" y="10287000"/>
                </a:moveTo>
                <a:lnTo>
                  <a:pt x="0" y="10287000"/>
                </a:lnTo>
                <a:lnTo>
                  <a:pt x="0" y="0"/>
                </a:lnTo>
                <a:lnTo>
                  <a:pt x="11363325" y="0"/>
                </a:lnTo>
                <a:lnTo>
                  <a:pt x="11363325" y="10287000"/>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stretch>
            <a:fillRect/>
          </a:stretch>
        </p:blipFill>
        <p:spPr>
          <a:xfrm>
            <a:off x="1352550" y="1721289"/>
            <a:ext cx="104775" cy="104775"/>
          </a:xfrm>
          <a:prstGeom prst="rect">
            <a:avLst/>
          </a:prstGeom>
        </p:spPr>
      </p:pic>
      <p:pic>
        <p:nvPicPr>
          <p:cNvPr id="6" name="object 6"/>
          <p:cNvPicPr/>
          <p:nvPr/>
        </p:nvPicPr>
        <p:blipFill>
          <a:blip r:embed="rId4" cstate="print"/>
          <a:stretch>
            <a:fillRect/>
          </a:stretch>
        </p:blipFill>
        <p:spPr>
          <a:xfrm>
            <a:off x="1957387" y="2183252"/>
            <a:ext cx="114300" cy="114300"/>
          </a:xfrm>
          <a:prstGeom prst="rect">
            <a:avLst/>
          </a:prstGeom>
        </p:spPr>
      </p:pic>
      <p:pic>
        <p:nvPicPr>
          <p:cNvPr id="7" name="object 7"/>
          <p:cNvPicPr/>
          <p:nvPr/>
        </p:nvPicPr>
        <p:blipFill>
          <a:blip r:embed="rId4" cstate="print"/>
          <a:stretch>
            <a:fillRect/>
          </a:stretch>
        </p:blipFill>
        <p:spPr>
          <a:xfrm>
            <a:off x="1957387" y="2649977"/>
            <a:ext cx="114300" cy="114300"/>
          </a:xfrm>
          <a:prstGeom prst="rect">
            <a:avLst/>
          </a:prstGeom>
        </p:spPr>
      </p:pic>
      <p:pic>
        <p:nvPicPr>
          <p:cNvPr id="8" name="object 8"/>
          <p:cNvPicPr/>
          <p:nvPr/>
        </p:nvPicPr>
        <p:blipFill>
          <a:blip r:embed="rId5" cstate="print"/>
          <a:stretch>
            <a:fillRect/>
          </a:stretch>
        </p:blipFill>
        <p:spPr>
          <a:xfrm>
            <a:off x="1352550" y="3588189"/>
            <a:ext cx="104775" cy="104775"/>
          </a:xfrm>
          <a:prstGeom prst="rect">
            <a:avLst/>
          </a:prstGeom>
        </p:spPr>
      </p:pic>
      <p:pic>
        <p:nvPicPr>
          <p:cNvPr id="9" name="object 9"/>
          <p:cNvPicPr/>
          <p:nvPr/>
        </p:nvPicPr>
        <p:blipFill>
          <a:blip r:embed="rId3" cstate="print"/>
          <a:stretch>
            <a:fillRect/>
          </a:stretch>
        </p:blipFill>
        <p:spPr>
          <a:xfrm>
            <a:off x="1352550" y="4054914"/>
            <a:ext cx="104775" cy="104775"/>
          </a:xfrm>
          <a:prstGeom prst="rect">
            <a:avLst/>
          </a:prstGeom>
        </p:spPr>
      </p:pic>
      <p:pic>
        <p:nvPicPr>
          <p:cNvPr id="10" name="object 10"/>
          <p:cNvPicPr/>
          <p:nvPr/>
        </p:nvPicPr>
        <p:blipFill>
          <a:blip r:embed="rId3" cstate="print"/>
          <a:stretch>
            <a:fillRect/>
          </a:stretch>
        </p:blipFill>
        <p:spPr>
          <a:xfrm>
            <a:off x="1352550" y="4521639"/>
            <a:ext cx="104775" cy="104775"/>
          </a:xfrm>
          <a:prstGeom prst="rect">
            <a:avLst/>
          </a:prstGeom>
        </p:spPr>
      </p:pic>
      <p:pic>
        <p:nvPicPr>
          <p:cNvPr id="11" name="object 11"/>
          <p:cNvPicPr/>
          <p:nvPr/>
        </p:nvPicPr>
        <p:blipFill>
          <a:blip r:embed="rId5" cstate="print"/>
          <a:stretch>
            <a:fillRect/>
          </a:stretch>
        </p:blipFill>
        <p:spPr>
          <a:xfrm>
            <a:off x="1352550" y="4988364"/>
            <a:ext cx="104775" cy="104775"/>
          </a:xfrm>
          <a:prstGeom prst="rect">
            <a:avLst/>
          </a:prstGeom>
        </p:spPr>
      </p:pic>
      <p:pic>
        <p:nvPicPr>
          <p:cNvPr id="12" name="object 12"/>
          <p:cNvPicPr/>
          <p:nvPr/>
        </p:nvPicPr>
        <p:blipFill>
          <a:blip r:embed="rId6" cstate="print"/>
          <a:stretch>
            <a:fillRect/>
          </a:stretch>
        </p:blipFill>
        <p:spPr>
          <a:xfrm>
            <a:off x="1352550" y="5455089"/>
            <a:ext cx="104775" cy="104775"/>
          </a:xfrm>
          <a:prstGeom prst="rect">
            <a:avLst/>
          </a:prstGeom>
        </p:spPr>
      </p:pic>
      <p:pic>
        <p:nvPicPr>
          <p:cNvPr id="13" name="object 13"/>
          <p:cNvPicPr/>
          <p:nvPr/>
        </p:nvPicPr>
        <p:blipFill>
          <a:blip r:embed="rId5" cstate="print"/>
          <a:stretch>
            <a:fillRect/>
          </a:stretch>
        </p:blipFill>
        <p:spPr>
          <a:xfrm>
            <a:off x="1352550" y="5921814"/>
            <a:ext cx="104775" cy="104775"/>
          </a:xfrm>
          <a:prstGeom prst="rect">
            <a:avLst/>
          </a:prstGeom>
        </p:spPr>
      </p:pic>
      <p:pic>
        <p:nvPicPr>
          <p:cNvPr id="14" name="object 14"/>
          <p:cNvPicPr/>
          <p:nvPr/>
        </p:nvPicPr>
        <p:blipFill>
          <a:blip r:embed="rId6" cstate="print"/>
          <a:stretch>
            <a:fillRect/>
          </a:stretch>
        </p:blipFill>
        <p:spPr>
          <a:xfrm>
            <a:off x="1352550" y="6388539"/>
            <a:ext cx="104775" cy="104775"/>
          </a:xfrm>
          <a:prstGeom prst="rect">
            <a:avLst/>
          </a:prstGeom>
        </p:spPr>
      </p:pic>
      <p:pic>
        <p:nvPicPr>
          <p:cNvPr id="15" name="object 15"/>
          <p:cNvPicPr/>
          <p:nvPr/>
        </p:nvPicPr>
        <p:blipFill>
          <a:blip r:embed="rId3" cstate="print"/>
          <a:stretch>
            <a:fillRect/>
          </a:stretch>
        </p:blipFill>
        <p:spPr>
          <a:xfrm>
            <a:off x="1352550" y="7321989"/>
            <a:ext cx="104775" cy="104775"/>
          </a:xfrm>
          <a:prstGeom prst="rect">
            <a:avLst/>
          </a:prstGeom>
        </p:spPr>
      </p:pic>
      <p:pic>
        <p:nvPicPr>
          <p:cNvPr id="16" name="object 16"/>
          <p:cNvPicPr/>
          <p:nvPr/>
        </p:nvPicPr>
        <p:blipFill>
          <a:blip r:embed="rId5" cstate="print"/>
          <a:stretch>
            <a:fillRect/>
          </a:stretch>
        </p:blipFill>
        <p:spPr>
          <a:xfrm>
            <a:off x="1352550" y="7788714"/>
            <a:ext cx="104775" cy="104775"/>
          </a:xfrm>
          <a:prstGeom prst="rect">
            <a:avLst/>
          </a:prstGeom>
        </p:spPr>
      </p:pic>
      <p:pic>
        <p:nvPicPr>
          <p:cNvPr id="17" name="object 17"/>
          <p:cNvPicPr/>
          <p:nvPr/>
        </p:nvPicPr>
        <p:blipFill>
          <a:blip r:embed="rId7" cstate="print"/>
          <a:stretch>
            <a:fillRect/>
          </a:stretch>
        </p:blipFill>
        <p:spPr>
          <a:xfrm>
            <a:off x="1352550" y="8255440"/>
            <a:ext cx="104775" cy="104775"/>
          </a:xfrm>
          <a:prstGeom prst="rect">
            <a:avLst/>
          </a:prstGeom>
        </p:spPr>
      </p:pic>
      <p:sp>
        <p:nvSpPr>
          <p:cNvPr id="18" name="object 18"/>
          <p:cNvSpPr txBox="1"/>
          <p:nvPr/>
        </p:nvSpPr>
        <p:spPr>
          <a:xfrm>
            <a:off x="1620390" y="1465378"/>
            <a:ext cx="9189085" cy="7026275"/>
          </a:xfrm>
          <a:prstGeom prst="rect">
            <a:avLst/>
          </a:prstGeom>
        </p:spPr>
        <p:txBody>
          <a:bodyPr vert="horz" wrap="square" lIns="0" tIns="12700" rIns="0" bIns="0" rtlCol="0">
            <a:spAutoFit/>
          </a:bodyPr>
          <a:lstStyle/>
          <a:p>
            <a:pPr marL="617220" marR="3357245" indent="-605155">
              <a:lnSpc>
                <a:spcPct val="109400"/>
              </a:lnSpc>
              <a:spcBef>
                <a:spcPts val="100"/>
              </a:spcBef>
            </a:pPr>
            <a:r>
              <a:rPr sz="2800" dirty="0">
                <a:solidFill>
                  <a:srgbClr val="FFFFFF"/>
                </a:solidFill>
                <a:latin typeface="Arial MT"/>
                <a:cs typeface="Arial MT"/>
              </a:rPr>
              <a:t>Move</a:t>
            </a:r>
            <a:r>
              <a:rPr sz="2800" spc="-20" dirty="0">
                <a:solidFill>
                  <a:srgbClr val="FFFFFF"/>
                </a:solidFill>
                <a:latin typeface="Arial MT"/>
                <a:cs typeface="Arial MT"/>
              </a:rPr>
              <a:t> </a:t>
            </a:r>
            <a:r>
              <a:rPr sz="2800" dirty="0">
                <a:solidFill>
                  <a:srgbClr val="FFFFFF"/>
                </a:solidFill>
                <a:latin typeface="Arial MT"/>
                <a:cs typeface="Arial MT"/>
              </a:rPr>
              <a:t>a</a:t>
            </a:r>
            <a:r>
              <a:rPr sz="2800" spc="-15" dirty="0">
                <a:solidFill>
                  <a:srgbClr val="FFFFFF"/>
                </a:solidFill>
                <a:latin typeface="Arial MT"/>
                <a:cs typeface="Arial MT"/>
              </a:rPr>
              <a:t> </a:t>
            </a:r>
            <a:r>
              <a:rPr sz="2800" dirty="0">
                <a:solidFill>
                  <a:srgbClr val="FFFFFF"/>
                </a:solidFill>
                <a:latin typeface="Arial MT"/>
                <a:cs typeface="Arial MT"/>
              </a:rPr>
              <a:t>person</a:t>
            </a:r>
            <a:r>
              <a:rPr sz="2800" spc="-15" dirty="0">
                <a:solidFill>
                  <a:srgbClr val="FFFFFF"/>
                </a:solidFill>
                <a:latin typeface="Arial MT"/>
                <a:cs typeface="Arial MT"/>
              </a:rPr>
              <a:t> </a:t>
            </a:r>
            <a:r>
              <a:rPr sz="2800" dirty="0">
                <a:solidFill>
                  <a:srgbClr val="FFFFFF"/>
                </a:solidFill>
                <a:latin typeface="Arial MT"/>
                <a:cs typeface="Arial MT"/>
              </a:rPr>
              <a:t>to</a:t>
            </a:r>
            <a:r>
              <a:rPr sz="2800" spc="-20" dirty="0">
                <a:solidFill>
                  <a:srgbClr val="FFFFFF"/>
                </a:solidFill>
                <a:latin typeface="Arial MT"/>
                <a:cs typeface="Arial MT"/>
              </a:rPr>
              <a:t> </a:t>
            </a:r>
            <a:r>
              <a:rPr sz="2800" dirty="0">
                <a:solidFill>
                  <a:srgbClr val="FFFFFF"/>
                </a:solidFill>
                <a:latin typeface="Arial MT"/>
                <a:cs typeface="Arial MT"/>
              </a:rPr>
              <a:t>a</a:t>
            </a:r>
            <a:r>
              <a:rPr sz="2800" spc="-15" dirty="0">
                <a:solidFill>
                  <a:srgbClr val="FFFFFF"/>
                </a:solidFill>
                <a:latin typeface="Arial MT"/>
                <a:cs typeface="Arial MT"/>
              </a:rPr>
              <a:t> </a:t>
            </a:r>
            <a:r>
              <a:rPr sz="2800" dirty="0">
                <a:solidFill>
                  <a:srgbClr val="FFFFFF"/>
                </a:solidFill>
                <a:latin typeface="Arial MT"/>
                <a:cs typeface="Arial MT"/>
              </a:rPr>
              <a:t>standing</a:t>
            </a:r>
            <a:r>
              <a:rPr sz="2800" spc="-15" dirty="0">
                <a:solidFill>
                  <a:srgbClr val="FFFFFF"/>
                </a:solidFill>
                <a:latin typeface="Arial MT"/>
                <a:cs typeface="Arial MT"/>
              </a:rPr>
              <a:t> </a:t>
            </a:r>
            <a:r>
              <a:rPr sz="2800" dirty="0">
                <a:solidFill>
                  <a:srgbClr val="FFFFFF"/>
                </a:solidFill>
                <a:latin typeface="Arial MT"/>
                <a:cs typeface="Arial MT"/>
              </a:rPr>
              <a:t>position </a:t>
            </a:r>
            <a:r>
              <a:rPr sz="2800" spc="-770" dirty="0">
                <a:solidFill>
                  <a:srgbClr val="FFFFFF"/>
                </a:solidFill>
                <a:latin typeface="Arial MT"/>
                <a:cs typeface="Arial MT"/>
              </a:rPr>
              <a:t> </a:t>
            </a:r>
            <a:r>
              <a:rPr sz="2800" dirty="0">
                <a:solidFill>
                  <a:srgbClr val="FFFFFF"/>
                </a:solidFill>
                <a:latin typeface="Arial MT"/>
                <a:cs typeface="Arial MT"/>
              </a:rPr>
              <a:t>Supervised</a:t>
            </a:r>
            <a:r>
              <a:rPr sz="2800" spc="-5" dirty="0">
                <a:solidFill>
                  <a:srgbClr val="FFFFFF"/>
                </a:solidFill>
                <a:latin typeface="Arial MT"/>
                <a:cs typeface="Arial MT"/>
              </a:rPr>
              <a:t> </a:t>
            </a:r>
            <a:r>
              <a:rPr sz="2800" dirty="0">
                <a:solidFill>
                  <a:srgbClr val="FFFFFF"/>
                </a:solidFill>
                <a:latin typeface="Arial MT"/>
                <a:cs typeface="Arial MT"/>
              </a:rPr>
              <a:t>Stand</a:t>
            </a:r>
            <a:endParaRPr sz="2800">
              <a:latin typeface="Arial MT"/>
              <a:cs typeface="Arial MT"/>
            </a:endParaRPr>
          </a:p>
          <a:p>
            <a:pPr marL="617220" marR="5080">
              <a:lnSpc>
                <a:spcPct val="109400"/>
              </a:lnSpc>
            </a:pPr>
            <a:r>
              <a:rPr sz="2800" dirty="0">
                <a:solidFill>
                  <a:srgbClr val="FFFFFF"/>
                </a:solidFill>
                <a:latin typeface="Arial MT"/>
                <a:cs typeface="Arial MT"/>
              </a:rPr>
              <a:t>Supervising</a:t>
            </a:r>
            <a:r>
              <a:rPr sz="2800" spc="-10" dirty="0">
                <a:solidFill>
                  <a:srgbClr val="FFFFFF"/>
                </a:solidFill>
                <a:latin typeface="Arial MT"/>
                <a:cs typeface="Arial MT"/>
              </a:rPr>
              <a:t> </a:t>
            </a:r>
            <a:r>
              <a:rPr sz="2800" dirty="0">
                <a:solidFill>
                  <a:srgbClr val="FFFFFF"/>
                </a:solidFill>
                <a:latin typeface="Arial MT"/>
                <a:cs typeface="Arial MT"/>
              </a:rPr>
              <a:t>a</a:t>
            </a:r>
            <a:r>
              <a:rPr sz="2800" spc="-10" dirty="0">
                <a:solidFill>
                  <a:srgbClr val="FFFFFF"/>
                </a:solidFill>
                <a:latin typeface="Arial MT"/>
                <a:cs typeface="Arial MT"/>
              </a:rPr>
              <a:t> </a:t>
            </a:r>
            <a:r>
              <a:rPr sz="2800" dirty="0">
                <a:solidFill>
                  <a:srgbClr val="FFFFFF"/>
                </a:solidFill>
                <a:latin typeface="Arial MT"/>
                <a:cs typeface="Arial MT"/>
              </a:rPr>
              <a:t>patient</a:t>
            </a:r>
            <a:r>
              <a:rPr sz="2800" spc="-10" dirty="0">
                <a:solidFill>
                  <a:srgbClr val="FFFFFF"/>
                </a:solidFill>
                <a:latin typeface="Arial MT"/>
                <a:cs typeface="Arial MT"/>
              </a:rPr>
              <a:t> </a:t>
            </a:r>
            <a:r>
              <a:rPr sz="2800" dirty="0">
                <a:solidFill>
                  <a:srgbClr val="FFFFFF"/>
                </a:solidFill>
                <a:latin typeface="Arial MT"/>
                <a:cs typeface="Arial MT"/>
              </a:rPr>
              <a:t>who</a:t>
            </a:r>
            <a:r>
              <a:rPr sz="2800" spc="-10" dirty="0">
                <a:solidFill>
                  <a:srgbClr val="FFFFFF"/>
                </a:solidFill>
                <a:latin typeface="Arial MT"/>
                <a:cs typeface="Arial MT"/>
              </a:rPr>
              <a:t> </a:t>
            </a:r>
            <a:r>
              <a:rPr sz="2800" dirty="0">
                <a:solidFill>
                  <a:srgbClr val="FFFFFF"/>
                </a:solidFill>
                <a:latin typeface="Arial MT"/>
                <a:cs typeface="Arial MT"/>
              </a:rPr>
              <a:t>is</a:t>
            </a:r>
            <a:r>
              <a:rPr sz="2800" spc="-10" dirty="0">
                <a:solidFill>
                  <a:srgbClr val="FFFFFF"/>
                </a:solidFill>
                <a:latin typeface="Arial MT"/>
                <a:cs typeface="Arial MT"/>
              </a:rPr>
              <a:t> </a:t>
            </a:r>
            <a:r>
              <a:rPr sz="2800" dirty="0">
                <a:solidFill>
                  <a:srgbClr val="FFFFFF"/>
                </a:solidFill>
                <a:latin typeface="Arial MT"/>
                <a:cs typeface="Arial MT"/>
              </a:rPr>
              <a:t>uninjured</a:t>
            </a:r>
            <a:r>
              <a:rPr sz="2800" spc="-10" dirty="0">
                <a:solidFill>
                  <a:srgbClr val="FFFFFF"/>
                </a:solidFill>
                <a:latin typeface="Arial MT"/>
                <a:cs typeface="Arial MT"/>
              </a:rPr>
              <a:t> </a:t>
            </a:r>
            <a:r>
              <a:rPr sz="2800" dirty="0">
                <a:solidFill>
                  <a:srgbClr val="FFFFFF"/>
                </a:solidFill>
                <a:latin typeface="Arial MT"/>
                <a:cs typeface="Arial MT"/>
              </a:rPr>
              <a:t>to</a:t>
            </a:r>
            <a:r>
              <a:rPr sz="2800" spc="-10" dirty="0">
                <a:solidFill>
                  <a:srgbClr val="FFFFFF"/>
                </a:solidFill>
                <a:latin typeface="Arial MT"/>
                <a:cs typeface="Arial MT"/>
              </a:rPr>
              <a:t> </a:t>
            </a:r>
            <a:r>
              <a:rPr sz="2800" dirty="0">
                <a:solidFill>
                  <a:srgbClr val="FFFFFF"/>
                </a:solidFill>
                <a:latin typeface="Arial MT"/>
                <a:cs typeface="Arial MT"/>
              </a:rPr>
              <a:t>get</a:t>
            </a:r>
            <a:r>
              <a:rPr sz="2800" spc="-10" dirty="0">
                <a:solidFill>
                  <a:srgbClr val="FFFFFF"/>
                </a:solidFill>
                <a:latin typeface="Arial MT"/>
                <a:cs typeface="Arial MT"/>
              </a:rPr>
              <a:t> </a:t>
            </a:r>
            <a:r>
              <a:rPr sz="2800" dirty="0">
                <a:solidFill>
                  <a:srgbClr val="FFFFFF"/>
                </a:solidFill>
                <a:latin typeface="Arial MT"/>
                <a:cs typeface="Arial MT"/>
              </a:rPr>
              <a:t>up</a:t>
            </a:r>
            <a:r>
              <a:rPr sz="2800" spc="-10" dirty="0">
                <a:solidFill>
                  <a:srgbClr val="FFFFFF"/>
                </a:solidFill>
                <a:latin typeface="Arial MT"/>
                <a:cs typeface="Arial MT"/>
              </a:rPr>
              <a:t> </a:t>
            </a:r>
            <a:r>
              <a:rPr sz="2800" dirty="0">
                <a:solidFill>
                  <a:srgbClr val="FFFFFF"/>
                </a:solidFill>
                <a:latin typeface="Arial MT"/>
                <a:cs typeface="Arial MT"/>
              </a:rPr>
              <a:t>off</a:t>
            </a:r>
            <a:r>
              <a:rPr sz="2800" spc="-10" dirty="0">
                <a:solidFill>
                  <a:srgbClr val="FFFFFF"/>
                </a:solidFill>
                <a:latin typeface="Arial MT"/>
                <a:cs typeface="Arial MT"/>
              </a:rPr>
              <a:t> </a:t>
            </a:r>
            <a:r>
              <a:rPr sz="2800" dirty="0">
                <a:solidFill>
                  <a:srgbClr val="FFFFFF"/>
                </a:solidFill>
                <a:latin typeface="Arial MT"/>
                <a:cs typeface="Arial MT"/>
              </a:rPr>
              <a:t>the  floor</a:t>
            </a:r>
            <a:endParaRPr sz="2800">
              <a:latin typeface="Arial MT"/>
              <a:cs typeface="Arial MT"/>
            </a:endParaRPr>
          </a:p>
          <a:p>
            <a:pPr marL="12700">
              <a:lnSpc>
                <a:spcPct val="100000"/>
              </a:lnSpc>
              <a:spcBef>
                <a:spcPts val="310"/>
              </a:spcBef>
            </a:pPr>
            <a:r>
              <a:rPr sz="2800" dirty="0">
                <a:solidFill>
                  <a:srgbClr val="FFFFFF"/>
                </a:solidFill>
                <a:latin typeface="Arial MT"/>
                <a:cs typeface="Arial MT"/>
              </a:rPr>
              <a:t>Assisting</a:t>
            </a:r>
            <a:r>
              <a:rPr sz="2800" spc="-20" dirty="0">
                <a:solidFill>
                  <a:srgbClr val="FFFFFF"/>
                </a:solidFill>
                <a:latin typeface="Arial MT"/>
                <a:cs typeface="Arial MT"/>
              </a:rPr>
              <a:t> </a:t>
            </a:r>
            <a:r>
              <a:rPr sz="2800" dirty="0">
                <a:solidFill>
                  <a:srgbClr val="FFFFFF"/>
                </a:solidFill>
                <a:latin typeface="Arial MT"/>
                <a:cs typeface="Arial MT"/>
              </a:rPr>
              <a:t>a</a:t>
            </a:r>
            <a:r>
              <a:rPr sz="2800" spc="-15" dirty="0">
                <a:solidFill>
                  <a:srgbClr val="FFFFFF"/>
                </a:solidFill>
                <a:latin typeface="Arial MT"/>
                <a:cs typeface="Arial MT"/>
              </a:rPr>
              <a:t> </a:t>
            </a:r>
            <a:r>
              <a:rPr sz="2800" dirty="0">
                <a:solidFill>
                  <a:srgbClr val="FFFFFF"/>
                </a:solidFill>
                <a:latin typeface="Arial MT"/>
                <a:cs typeface="Arial MT"/>
              </a:rPr>
              <a:t>person</a:t>
            </a:r>
            <a:r>
              <a:rPr sz="2800" spc="-15" dirty="0">
                <a:solidFill>
                  <a:srgbClr val="FFFFFF"/>
                </a:solidFill>
                <a:latin typeface="Arial MT"/>
                <a:cs typeface="Arial MT"/>
              </a:rPr>
              <a:t> </a:t>
            </a:r>
            <a:r>
              <a:rPr sz="2800" dirty="0">
                <a:solidFill>
                  <a:srgbClr val="FFFFFF"/>
                </a:solidFill>
                <a:latin typeface="Arial MT"/>
                <a:cs typeface="Arial MT"/>
              </a:rPr>
              <a:t>in</a:t>
            </a:r>
            <a:r>
              <a:rPr sz="2800" spc="-15" dirty="0">
                <a:solidFill>
                  <a:srgbClr val="FFFFFF"/>
                </a:solidFill>
                <a:latin typeface="Arial MT"/>
                <a:cs typeface="Arial MT"/>
              </a:rPr>
              <a:t> </a:t>
            </a:r>
            <a:r>
              <a:rPr sz="2800" dirty="0">
                <a:solidFill>
                  <a:srgbClr val="FFFFFF"/>
                </a:solidFill>
                <a:latin typeface="Arial MT"/>
                <a:cs typeface="Arial MT"/>
              </a:rPr>
              <a:t>an</a:t>
            </a:r>
            <a:r>
              <a:rPr sz="2800" spc="-20" dirty="0">
                <a:solidFill>
                  <a:srgbClr val="FFFFFF"/>
                </a:solidFill>
                <a:latin typeface="Arial MT"/>
                <a:cs typeface="Arial MT"/>
              </a:rPr>
              <a:t> </a:t>
            </a:r>
            <a:r>
              <a:rPr sz="2800" dirty="0">
                <a:solidFill>
                  <a:srgbClr val="FFFFFF"/>
                </a:solidFill>
                <a:latin typeface="Arial MT"/>
                <a:cs typeface="Arial MT"/>
              </a:rPr>
              <a:t>emergency</a:t>
            </a:r>
            <a:endParaRPr sz="2800">
              <a:latin typeface="Arial MT"/>
              <a:cs typeface="Arial MT"/>
            </a:endParaRPr>
          </a:p>
          <a:p>
            <a:pPr marL="12700" marR="2014855">
              <a:lnSpc>
                <a:spcPct val="109400"/>
              </a:lnSpc>
            </a:pPr>
            <a:r>
              <a:rPr sz="2800" dirty="0">
                <a:solidFill>
                  <a:srgbClr val="FFFFFF"/>
                </a:solidFill>
                <a:latin typeface="Arial MT"/>
                <a:cs typeface="Arial MT"/>
              </a:rPr>
              <a:t>Use</a:t>
            </a:r>
            <a:r>
              <a:rPr sz="2800" spc="-15" dirty="0">
                <a:solidFill>
                  <a:srgbClr val="FFFFFF"/>
                </a:solidFill>
                <a:latin typeface="Arial MT"/>
                <a:cs typeface="Arial MT"/>
              </a:rPr>
              <a:t> </a:t>
            </a:r>
            <a:r>
              <a:rPr sz="2800" dirty="0">
                <a:solidFill>
                  <a:srgbClr val="FFFFFF"/>
                </a:solidFill>
                <a:latin typeface="Arial MT"/>
                <a:cs typeface="Arial MT"/>
              </a:rPr>
              <a:t>a</a:t>
            </a:r>
            <a:r>
              <a:rPr sz="2800" spc="-10" dirty="0">
                <a:solidFill>
                  <a:srgbClr val="FFFFFF"/>
                </a:solidFill>
                <a:latin typeface="Arial MT"/>
                <a:cs typeface="Arial MT"/>
              </a:rPr>
              <a:t> </a:t>
            </a:r>
            <a:r>
              <a:rPr sz="2800" dirty="0">
                <a:solidFill>
                  <a:srgbClr val="FFFFFF"/>
                </a:solidFill>
                <a:latin typeface="Arial MT"/>
                <a:cs typeface="Arial MT"/>
              </a:rPr>
              <a:t>hoist</a:t>
            </a:r>
            <a:r>
              <a:rPr sz="2800" spc="-15" dirty="0">
                <a:solidFill>
                  <a:srgbClr val="FFFFFF"/>
                </a:solidFill>
                <a:latin typeface="Arial MT"/>
                <a:cs typeface="Arial MT"/>
              </a:rPr>
              <a:t> </a:t>
            </a:r>
            <a:r>
              <a:rPr sz="2800" dirty="0">
                <a:solidFill>
                  <a:srgbClr val="FFFFFF"/>
                </a:solidFill>
                <a:latin typeface="Arial MT"/>
                <a:cs typeface="Arial MT"/>
              </a:rPr>
              <a:t>or</a:t>
            </a:r>
            <a:r>
              <a:rPr sz="2800" spc="-10" dirty="0">
                <a:solidFill>
                  <a:srgbClr val="FFFFFF"/>
                </a:solidFill>
                <a:latin typeface="Arial MT"/>
                <a:cs typeface="Arial MT"/>
              </a:rPr>
              <a:t> </a:t>
            </a:r>
            <a:r>
              <a:rPr sz="2800" dirty="0">
                <a:solidFill>
                  <a:srgbClr val="FFFFFF"/>
                </a:solidFill>
                <a:latin typeface="Arial MT"/>
                <a:cs typeface="Arial MT"/>
              </a:rPr>
              <a:t>a</a:t>
            </a:r>
            <a:r>
              <a:rPr sz="2800" spc="-15" dirty="0">
                <a:solidFill>
                  <a:srgbClr val="FFFFFF"/>
                </a:solidFill>
                <a:latin typeface="Arial MT"/>
                <a:cs typeface="Arial MT"/>
              </a:rPr>
              <a:t> </a:t>
            </a:r>
            <a:r>
              <a:rPr sz="2800" dirty="0">
                <a:solidFill>
                  <a:srgbClr val="FFFFFF"/>
                </a:solidFill>
                <a:latin typeface="Arial MT"/>
                <a:cs typeface="Arial MT"/>
              </a:rPr>
              <a:t>mechanical</a:t>
            </a:r>
            <a:r>
              <a:rPr sz="2800" spc="-10" dirty="0">
                <a:solidFill>
                  <a:srgbClr val="FFFFFF"/>
                </a:solidFill>
                <a:latin typeface="Arial MT"/>
                <a:cs typeface="Arial MT"/>
              </a:rPr>
              <a:t> </a:t>
            </a:r>
            <a:r>
              <a:rPr sz="2800" dirty="0">
                <a:solidFill>
                  <a:srgbClr val="FFFFFF"/>
                </a:solidFill>
                <a:latin typeface="Arial MT"/>
                <a:cs typeface="Arial MT"/>
              </a:rPr>
              <a:t>lifter</a:t>
            </a:r>
            <a:r>
              <a:rPr sz="2800" spc="-15" dirty="0">
                <a:solidFill>
                  <a:srgbClr val="FFFFFF"/>
                </a:solidFill>
                <a:latin typeface="Arial MT"/>
                <a:cs typeface="Arial MT"/>
              </a:rPr>
              <a:t> </a:t>
            </a:r>
            <a:r>
              <a:rPr sz="2800" dirty="0">
                <a:solidFill>
                  <a:srgbClr val="FFFFFF"/>
                </a:solidFill>
                <a:latin typeface="Arial MT"/>
                <a:cs typeface="Arial MT"/>
              </a:rPr>
              <a:t>for</a:t>
            </a:r>
            <a:r>
              <a:rPr sz="2800" spc="-10" dirty="0">
                <a:solidFill>
                  <a:srgbClr val="FFFFFF"/>
                </a:solidFill>
                <a:latin typeface="Arial MT"/>
                <a:cs typeface="Arial MT"/>
              </a:rPr>
              <a:t> </a:t>
            </a:r>
            <a:r>
              <a:rPr sz="2800" dirty="0">
                <a:solidFill>
                  <a:srgbClr val="FFFFFF"/>
                </a:solidFill>
                <a:latin typeface="Arial MT"/>
                <a:cs typeface="Arial MT"/>
              </a:rPr>
              <a:t>transfers  Assist</a:t>
            </a:r>
            <a:r>
              <a:rPr sz="2800" spc="-5" dirty="0">
                <a:solidFill>
                  <a:srgbClr val="FFFFFF"/>
                </a:solidFill>
                <a:latin typeface="Arial MT"/>
                <a:cs typeface="Arial MT"/>
              </a:rPr>
              <a:t> </a:t>
            </a:r>
            <a:r>
              <a:rPr sz="2800" dirty="0">
                <a:solidFill>
                  <a:srgbClr val="FFFFFF"/>
                </a:solidFill>
                <a:latin typeface="Arial MT"/>
                <a:cs typeface="Arial MT"/>
              </a:rPr>
              <a:t>with</a:t>
            </a:r>
            <a:r>
              <a:rPr sz="2800" spc="-5" dirty="0">
                <a:solidFill>
                  <a:srgbClr val="FFFFFF"/>
                </a:solidFill>
                <a:latin typeface="Arial MT"/>
                <a:cs typeface="Arial MT"/>
              </a:rPr>
              <a:t> </a:t>
            </a:r>
            <a:r>
              <a:rPr sz="2800" dirty="0">
                <a:solidFill>
                  <a:srgbClr val="FFFFFF"/>
                </a:solidFill>
                <a:latin typeface="Arial MT"/>
                <a:cs typeface="Arial MT"/>
              </a:rPr>
              <a:t>repositioning</a:t>
            </a:r>
            <a:endParaRPr sz="2800">
              <a:latin typeface="Arial MT"/>
              <a:cs typeface="Arial MT"/>
            </a:endParaRPr>
          </a:p>
          <a:p>
            <a:pPr marL="12700" marR="334010">
              <a:lnSpc>
                <a:spcPct val="109400"/>
              </a:lnSpc>
            </a:pPr>
            <a:r>
              <a:rPr sz="2800" dirty="0">
                <a:solidFill>
                  <a:srgbClr val="FFFFFF"/>
                </a:solidFill>
                <a:latin typeface="Arial MT"/>
                <a:cs typeface="Arial MT"/>
              </a:rPr>
              <a:t>Assisting</a:t>
            </a:r>
            <a:r>
              <a:rPr sz="2800" spc="-15" dirty="0">
                <a:solidFill>
                  <a:srgbClr val="FFFFFF"/>
                </a:solidFill>
                <a:latin typeface="Arial MT"/>
                <a:cs typeface="Arial MT"/>
              </a:rPr>
              <a:t> </a:t>
            </a:r>
            <a:r>
              <a:rPr sz="2800" dirty="0">
                <a:solidFill>
                  <a:srgbClr val="FFFFFF"/>
                </a:solidFill>
                <a:latin typeface="Arial MT"/>
                <a:cs typeface="Arial MT"/>
              </a:rPr>
              <a:t>a</a:t>
            </a:r>
            <a:r>
              <a:rPr sz="2800" spc="-10" dirty="0">
                <a:solidFill>
                  <a:srgbClr val="FFFFFF"/>
                </a:solidFill>
                <a:latin typeface="Arial MT"/>
                <a:cs typeface="Arial MT"/>
              </a:rPr>
              <a:t> </a:t>
            </a:r>
            <a:r>
              <a:rPr sz="2800" dirty="0">
                <a:solidFill>
                  <a:srgbClr val="FFFFFF"/>
                </a:solidFill>
                <a:latin typeface="Arial MT"/>
                <a:cs typeface="Arial MT"/>
              </a:rPr>
              <a:t>person</a:t>
            </a:r>
            <a:r>
              <a:rPr sz="2800" spc="-10" dirty="0">
                <a:solidFill>
                  <a:srgbClr val="FFFFFF"/>
                </a:solidFill>
                <a:latin typeface="Arial MT"/>
                <a:cs typeface="Arial MT"/>
              </a:rPr>
              <a:t> </a:t>
            </a:r>
            <a:r>
              <a:rPr sz="2800" dirty="0">
                <a:solidFill>
                  <a:srgbClr val="FFFFFF"/>
                </a:solidFill>
                <a:latin typeface="Arial MT"/>
                <a:cs typeface="Arial MT"/>
              </a:rPr>
              <a:t>to</a:t>
            </a:r>
            <a:r>
              <a:rPr sz="2800" spc="-10" dirty="0">
                <a:solidFill>
                  <a:srgbClr val="FFFFFF"/>
                </a:solidFill>
                <a:latin typeface="Arial MT"/>
                <a:cs typeface="Arial MT"/>
              </a:rPr>
              <a:t> </a:t>
            </a:r>
            <a:r>
              <a:rPr sz="2800" dirty="0">
                <a:solidFill>
                  <a:srgbClr val="FFFFFF"/>
                </a:solidFill>
                <a:latin typeface="Arial MT"/>
                <a:cs typeface="Arial MT"/>
              </a:rPr>
              <a:t>use</a:t>
            </a:r>
            <a:r>
              <a:rPr sz="2800" spc="-15" dirty="0">
                <a:solidFill>
                  <a:srgbClr val="FFFFFF"/>
                </a:solidFill>
                <a:latin typeface="Arial MT"/>
                <a:cs typeface="Arial MT"/>
              </a:rPr>
              <a:t> </a:t>
            </a:r>
            <a:r>
              <a:rPr sz="2800" dirty="0">
                <a:solidFill>
                  <a:srgbClr val="FFFFFF"/>
                </a:solidFill>
                <a:latin typeface="Arial MT"/>
                <a:cs typeface="Arial MT"/>
              </a:rPr>
              <a:t>crutches</a:t>
            </a:r>
            <a:r>
              <a:rPr sz="2800" spc="-10" dirty="0">
                <a:solidFill>
                  <a:srgbClr val="FFFFFF"/>
                </a:solidFill>
                <a:latin typeface="Arial MT"/>
                <a:cs typeface="Arial MT"/>
              </a:rPr>
              <a:t> </a:t>
            </a:r>
            <a:r>
              <a:rPr sz="2800" dirty="0">
                <a:solidFill>
                  <a:srgbClr val="FFFFFF"/>
                </a:solidFill>
                <a:latin typeface="Arial MT"/>
                <a:cs typeface="Arial MT"/>
              </a:rPr>
              <a:t>and</a:t>
            </a:r>
            <a:r>
              <a:rPr sz="2800" spc="-10" dirty="0">
                <a:solidFill>
                  <a:srgbClr val="FFFFFF"/>
                </a:solidFill>
                <a:latin typeface="Arial MT"/>
                <a:cs typeface="Arial MT"/>
              </a:rPr>
              <a:t> </a:t>
            </a:r>
            <a:r>
              <a:rPr sz="2800" dirty="0">
                <a:solidFill>
                  <a:srgbClr val="FFFFFF"/>
                </a:solidFill>
                <a:latin typeface="Arial MT"/>
                <a:cs typeface="Arial MT"/>
              </a:rPr>
              <a:t>a</a:t>
            </a:r>
            <a:r>
              <a:rPr sz="2800" spc="-10" dirty="0">
                <a:solidFill>
                  <a:srgbClr val="FFFFFF"/>
                </a:solidFill>
                <a:latin typeface="Arial MT"/>
                <a:cs typeface="Arial MT"/>
              </a:rPr>
              <a:t> </a:t>
            </a:r>
            <a:r>
              <a:rPr sz="2800" dirty="0">
                <a:solidFill>
                  <a:srgbClr val="FFFFFF"/>
                </a:solidFill>
                <a:latin typeface="Arial MT"/>
                <a:cs typeface="Arial MT"/>
              </a:rPr>
              <a:t>mobility</a:t>
            </a:r>
            <a:r>
              <a:rPr sz="2800" spc="-10" dirty="0">
                <a:solidFill>
                  <a:srgbClr val="FFFFFF"/>
                </a:solidFill>
                <a:latin typeface="Arial MT"/>
                <a:cs typeface="Arial MT"/>
              </a:rPr>
              <a:t> </a:t>
            </a:r>
            <a:r>
              <a:rPr sz="2800" dirty="0">
                <a:solidFill>
                  <a:srgbClr val="FFFFFF"/>
                </a:solidFill>
                <a:latin typeface="Arial MT"/>
                <a:cs typeface="Arial MT"/>
              </a:rPr>
              <a:t>walker  Assisting</a:t>
            </a:r>
            <a:r>
              <a:rPr sz="2800" spc="-5" dirty="0">
                <a:solidFill>
                  <a:srgbClr val="FFFFFF"/>
                </a:solidFill>
                <a:latin typeface="Arial MT"/>
                <a:cs typeface="Arial MT"/>
              </a:rPr>
              <a:t> </a:t>
            </a:r>
            <a:r>
              <a:rPr sz="2800" dirty="0">
                <a:solidFill>
                  <a:srgbClr val="FFFFFF"/>
                </a:solidFill>
                <a:latin typeface="Arial MT"/>
                <a:cs typeface="Arial MT"/>
              </a:rPr>
              <a:t>a person</a:t>
            </a:r>
            <a:r>
              <a:rPr sz="2800" spc="-5" dirty="0">
                <a:solidFill>
                  <a:srgbClr val="FFFFFF"/>
                </a:solidFill>
                <a:latin typeface="Arial MT"/>
                <a:cs typeface="Arial MT"/>
              </a:rPr>
              <a:t> </a:t>
            </a:r>
            <a:r>
              <a:rPr sz="2800" dirty="0">
                <a:solidFill>
                  <a:srgbClr val="FFFFFF"/>
                </a:solidFill>
                <a:latin typeface="Arial MT"/>
                <a:cs typeface="Arial MT"/>
              </a:rPr>
              <a:t>to walk</a:t>
            </a:r>
            <a:endParaRPr sz="2800">
              <a:latin typeface="Arial MT"/>
              <a:cs typeface="Arial MT"/>
            </a:endParaRPr>
          </a:p>
          <a:p>
            <a:pPr marL="12700">
              <a:lnSpc>
                <a:spcPct val="100000"/>
              </a:lnSpc>
              <a:spcBef>
                <a:spcPts val="315"/>
              </a:spcBef>
            </a:pPr>
            <a:r>
              <a:rPr sz="2800" dirty="0">
                <a:solidFill>
                  <a:srgbClr val="FFFFFF"/>
                </a:solidFill>
                <a:latin typeface="Arial MT"/>
                <a:cs typeface="Arial MT"/>
              </a:rPr>
              <a:t>Move</a:t>
            </a:r>
            <a:r>
              <a:rPr sz="2800" spc="-15" dirty="0">
                <a:solidFill>
                  <a:srgbClr val="FFFFFF"/>
                </a:solidFill>
                <a:latin typeface="Arial MT"/>
                <a:cs typeface="Arial MT"/>
              </a:rPr>
              <a:t> </a:t>
            </a:r>
            <a:r>
              <a:rPr sz="2800" dirty="0">
                <a:solidFill>
                  <a:srgbClr val="FFFFFF"/>
                </a:solidFill>
                <a:latin typeface="Arial MT"/>
                <a:cs typeface="Arial MT"/>
              </a:rPr>
              <a:t>a</a:t>
            </a:r>
            <a:r>
              <a:rPr sz="2800" spc="-15" dirty="0">
                <a:solidFill>
                  <a:srgbClr val="FFFFFF"/>
                </a:solidFill>
                <a:latin typeface="Arial MT"/>
                <a:cs typeface="Arial MT"/>
              </a:rPr>
              <a:t> </a:t>
            </a:r>
            <a:r>
              <a:rPr sz="2800" dirty="0">
                <a:solidFill>
                  <a:srgbClr val="FFFFFF"/>
                </a:solidFill>
                <a:latin typeface="Arial MT"/>
                <a:cs typeface="Arial MT"/>
              </a:rPr>
              <a:t>person</a:t>
            </a:r>
            <a:r>
              <a:rPr sz="2800" spc="-15" dirty="0">
                <a:solidFill>
                  <a:srgbClr val="FFFFFF"/>
                </a:solidFill>
                <a:latin typeface="Arial MT"/>
                <a:cs typeface="Arial MT"/>
              </a:rPr>
              <a:t> </a:t>
            </a:r>
            <a:r>
              <a:rPr sz="2800" dirty="0">
                <a:solidFill>
                  <a:srgbClr val="FFFFFF"/>
                </a:solidFill>
                <a:latin typeface="Arial MT"/>
                <a:cs typeface="Arial MT"/>
              </a:rPr>
              <a:t>to</a:t>
            </a:r>
            <a:r>
              <a:rPr sz="2800" spc="-15" dirty="0">
                <a:solidFill>
                  <a:srgbClr val="FFFFFF"/>
                </a:solidFill>
                <a:latin typeface="Arial MT"/>
                <a:cs typeface="Arial MT"/>
              </a:rPr>
              <a:t> </a:t>
            </a:r>
            <a:r>
              <a:rPr sz="2800" dirty="0">
                <a:solidFill>
                  <a:srgbClr val="FFFFFF"/>
                </a:solidFill>
                <a:latin typeface="Arial MT"/>
                <a:cs typeface="Arial MT"/>
              </a:rPr>
              <a:t>a</a:t>
            </a:r>
            <a:r>
              <a:rPr sz="2800" spc="-10" dirty="0">
                <a:solidFill>
                  <a:srgbClr val="FFFFFF"/>
                </a:solidFill>
                <a:latin typeface="Arial MT"/>
                <a:cs typeface="Arial MT"/>
              </a:rPr>
              <a:t> </a:t>
            </a:r>
            <a:r>
              <a:rPr sz="2800" dirty="0">
                <a:solidFill>
                  <a:srgbClr val="FFFFFF"/>
                </a:solidFill>
                <a:latin typeface="Arial MT"/>
                <a:cs typeface="Arial MT"/>
              </a:rPr>
              <a:t>seated</a:t>
            </a:r>
            <a:r>
              <a:rPr sz="2800" spc="-15" dirty="0">
                <a:solidFill>
                  <a:srgbClr val="FFFFFF"/>
                </a:solidFill>
                <a:latin typeface="Arial MT"/>
                <a:cs typeface="Arial MT"/>
              </a:rPr>
              <a:t> </a:t>
            </a:r>
            <a:r>
              <a:rPr sz="2800" dirty="0">
                <a:solidFill>
                  <a:srgbClr val="FFFFFF"/>
                </a:solidFill>
                <a:latin typeface="Arial MT"/>
                <a:cs typeface="Arial MT"/>
              </a:rPr>
              <a:t>position</a:t>
            </a:r>
            <a:endParaRPr sz="2800">
              <a:latin typeface="Arial MT"/>
              <a:cs typeface="Arial MT"/>
            </a:endParaRPr>
          </a:p>
          <a:p>
            <a:pPr marL="12700" marR="255270">
              <a:lnSpc>
                <a:spcPct val="109400"/>
              </a:lnSpc>
            </a:pPr>
            <a:r>
              <a:rPr sz="2800" dirty="0">
                <a:solidFill>
                  <a:srgbClr val="FFFFFF"/>
                </a:solidFill>
                <a:latin typeface="Arial MT"/>
                <a:cs typeface="Arial MT"/>
              </a:rPr>
              <a:t>Transfer</a:t>
            </a:r>
            <a:r>
              <a:rPr sz="2800" spc="-15" dirty="0">
                <a:solidFill>
                  <a:srgbClr val="FFFFFF"/>
                </a:solidFill>
                <a:latin typeface="Arial MT"/>
                <a:cs typeface="Arial MT"/>
              </a:rPr>
              <a:t> </a:t>
            </a:r>
            <a:r>
              <a:rPr sz="2800" dirty="0">
                <a:solidFill>
                  <a:srgbClr val="FFFFFF"/>
                </a:solidFill>
                <a:latin typeface="Arial MT"/>
                <a:cs typeface="Arial MT"/>
              </a:rPr>
              <a:t>a</a:t>
            </a:r>
            <a:r>
              <a:rPr sz="2800" spc="-10" dirty="0">
                <a:solidFill>
                  <a:srgbClr val="FFFFFF"/>
                </a:solidFill>
                <a:latin typeface="Arial MT"/>
                <a:cs typeface="Arial MT"/>
              </a:rPr>
              <a:t> </a:t>
            </a:r>
            <a:r>
              <a:rPr sz="2800" dirty="0">
                <a:solidFill>
                  <a:srgbClr val="FFFFFF"/>
                </a:solidFill>
                <a:latin typeface="Arial MT"/>
                <a:cs typeface="Arial MT"/>
              </a:rPr>
              <a:t>person</a:t>
            </a:r>
            <a:r>
              <a:rPr sz="2800" spc="-10" dirty="0">
                <a:solidFill>
                  <a:srgbClr val="FFFFFF"/>
                </a:solidFill>
                <a:latin typeface="Arial MT"/>
                <a:cs typeface="Arial MT"/>
              </a:rPr>
              <a:t> </a:t>
            </a:r>
            <a:r>
              <a:rPr sz="2800" dirty="0">
                <a:solidFill>
                  <a:srgbClr val="FFFFFF"/>
                </a:solidFill>
                <a:latin typeface="Arial MT"/>
                <a:cs typeface="Arial MT"/>
              </a:rPr>
              <a:t>from</a:t>
            </a:r>
            <a:r>
              <a:rPr sz="2800" spc="-10" dirty="0">
                <a:solidFill>
                  <a:srgbClr val="FFFFFF"/>
                </a:solidFill>
                <a:latin typeface="Arial MT"/>
                <a:cs typeface="Arial MT"/>
              </a:rPr>
              <a:t> </a:t>
            </a:r>
            <a:r>
              <a:rPr sz="2800" dirty="0">
                <a:solidFill>
                  <a:srgbClr val="FFFFFF"/>
                </a:solidFill>
                <a:latin typeface="Arial MT"/>
                <a:cs typeface="Arial MT"/>
              </a:rPr>
              <a:t>a</a:t>
            </a:r>
            <a:r>
              <a:rPr sz="2800" spc="-15" dirty="0">
                <a:solidFill>
                  <a:srgbClr val="FFFFFF"/>
                </a:solidFill>
                <a:latin typeface="Arial MT"/>
                <a:cs typeface="Arial MT"/>
              </a:rPr>
              <a:t> </a:t>
            </a:r>
            <a:r>
              <a:rPr sz="2800" dirty="0">
                <a:solidFill>
                  <a:srgbClr val="FFFFFF"/>
                </a:solidFill>
                <a:latin typeface="Arial MT"/>
                <a:cs typeface="Arial MT"/>
              </a:rPr>
              <a:t>wheelchair</a:t>
            </a:r>
            <a:r>
              <a:rPr sz="2800" spc="-10" dirty="0">
                <a:solidFill>
                  <a:srgbClr val="FFFFFF"/>
                </a:solidFill>
                <a:latin typeface="Arial MT"/>
                <a:cs typeface="Arial MT"/>
              </a:rPr>
              <a:t> </a:t>
            </a:r>
            <a:r>
              <a:rPr sz="2800" dirty="0">
                <a:solidFill>
                  <a:srgbClr val="FFFFFF"/>
                </a:solidFill>
                <a:latin typeface="Arial MT"/>
                <a:cs typeface="Arial MT"/>
              </a:rPr>
              <a:t>to</a:t>
            </a:r>
            <a:r>
              <a:rPr sz="2800" spc="-10" dirty="0">
                <a:solidFill>
                  <a:srgbClr val="FFFFFF"/>
                </a:solidFill>
                <a:latin typeface="Arial MT"/>
                <a:cs typeface="Arial MT"/>
              </a:rPr>
              <a:t> </a:t>
            </a:r>
            <a:r>
              <a:rPr sz="2800" dirty="0">
                <a:solidFill>
                  <a:srgbClr val="FFFFFF"/>
                </a:solidFill>
                <a:latin typeface="Arial MT"/>
                <a:cs typeface="Arial MT"/>
              </a:rPr>
              <a:t>a</a:t>
            </a:r>
            <a:r>
              <a:rPr sz="2800" spc="-10" dirty="0">
                <a:solidFill>
                  <a:srgbClr val="FFFFFF"/>
                </a:solidFill>
                <a:latin typeface="Arial MT"/>
                <a:cs typeface="Arial MT"/>
              </a:rPr>
              <a:t> </a:t>
            </a:r>
            <a:r>
              <a:rPr sz="2800" dirty="0">
                <a:solidFill>
                  <a:srgbClr val="FFFFFF"/>
                </a:solidFill>
                <a:latin typeface="Arial MT"/>
                <a:cs typeface="Arial MT"/>
              </a:rPr>
              <a:t>stationary</a:t>
            </a:r>
            <a:r>
              <a:rPr sz="2800" spc="-10" dirty="0">
                <a:solidFill>
                  <a:srgbClr val="FFFFFF"/>
                </a:solidFill>
                <a:latin typeface="Arial MT"/>
                <a:cs typeface="Arial MT"/>
              </a:rPr>
              <a:t> </a:t>
            </a:r>
            <a:r>
              <a:rPr sz="2800" dirty="0">
                <a:solidFill>
                  <a:srgbClr val="FFFFFF"/>
                </a:solidFill>
                <a:latin typeface="Arial MT"/>
                <a:cs typeface="Arial MT"/>
              </a:rPr>
              <a:t>chair  and</a:t>
            </a:r>
            <a:r>
              <a:rPr sz="2800" spc="-5" dirty="0">
                <a:solidFill>
                  <a:srgbClr val="FFFFFF"/>
                </a:solidFill>
                <a:latin typeface="Arial MT"/>
                <a:cs typeface="Arial MT"/>
              </a:rPr>
              <a:t> </a:t>
            </a:r>
            <a:r>
              <a:rPr sz="2800" dirty="0">
                <a:solidFill>
                  <a:srgbClr val="FFFFFF"/>
                </a:solidFill>
                <a:latin typeface="Arial MT"/>
                <a:cs typeface="Arial MT"/>
              </a:rPr>
              <a:t>shower chair</a:t>
            </a:r>
            <a:endParaRPr sz="2800">
              <a:latin typeface="Arial MT"/>
              <a:cs typeface="Arial MT"/>
            </a:endParaRPr>
          </a:p>
          <a:p>
            <a:pPr marL="12700" marR="4048760">
              <a:lnSpc>
                <a:spcPct val="109400"/>
              </a:lnSpc>
            </a:pPr>
            <a:r>
              <a:rPr sz="2800" dirty="0">
                <a:solidFill>
                  <a:srgbClr val="FFFFFF"/>
                </a:solidFill>
                <a:latin typeface="Arial MT"/>
                <a:cs typeface="Arial MT"/>
              </a:rPr>
              <a:t>Placing</a:t>
            </a:r>
            <a:r>
              <a:rPr sz="2800" spc="-20" dirty="0">
                <a:solidFill>
                  <a:srgbClr val="FFFFFF"/>
                </a:solidFill>
                <a:latin typeface="Arial MT"/>
                <a:cs typeface="Arial MT"/>
              </a:rPr>
              <a:t> </a:t>
            </a:r>
            <a:r>
              <a:rPr sz="2800" dirty="0">
                <a:solidFill>
                  <a:srgbClr val="FFFFFF"/>
                </a:solidFill>
                <a:latin typeface="Arial MT"/>
                <a:cs typeface="Arial MT"/>
              </a:rPr>
              <a:t>a</a:t>
            </a:r>
            <a:r>
              <a:rPr sz="2800" spc="-20" dirty="0">
                <a:solidFill>
                  <a:srgbClr val="FFFFFF"/>
                </a:solidFill>
                <a:latin typeface="Arial MT"/>
                <a:cs typeface="Arial MT"/>
              </a:rPr>
              <a:t> </a:t>
            </a:r>
            <a:r>
              <a:rPr sz="2800" dirty="0">
                <a:solidFill>
                  <a:srgbClr val="FFFFFF"/>
                </a:solidFill>
                <a:latin typeface="Arial MT"/>
                <a:cs typeface="Arial MT"/>
              </a:rPr>
              <a:t>person</a:t>
            </a:r>
            <a:r>
              <a:rPr sz="2800" spc="-20" dirty="0">
                <a:solidFill>
                  <a:srgbClr val="FFFFFF"/>
                </a:solidFill>
                <a:latin typeface="Arial MT"/>
                <a:cs typeface="Arial MT"/>
              </a:rPr>
              <a:t> </a:t>
            </a:r>
            <a:r>
              <a:rPr sz="2800" dirty="0">
                <a:solidFill>
                  <a:srgbClr val="FFFFFF"/>
                </a:solidFill>
                <a:latin typeface="Arial MT"/>
                <a:cs typeface="Arial MT"/>
              </a:rPr>
              <a:t>in</a:t>
            </a:r>
            <a:r>
              <a:rPr sz="2800" spc="-20" dirty="0">
                <a:solidFill>
                  <a:srgbClr val="FFFFFF"/>
                </a:solidFill>
                <a:latin typeface="Arial MT"/>
                <a:cs typeface="Arial MT"/>
              </a:rPr>
              <a:t> </a:t>
            </a:r>
            <a:r>
              <a:rPr sz="2800" dirty="0">
                <a:solidFill>
                  <a:srgbClr val="FFFFFF"/>
                </a:solidFill>
                <a:latin typeface="Arial MT"/>
                <a:cs typeface="Arial MT"/>
              </a:rPr>
              <a:t>a</a:t>
            </a:r>
            <a:r>
              <a:rPr sz="2800" spc="-20" dirty="0">
                <a:solidFill>
                  <a:srgbClr val="FFFFFF"/>
                </a:solidFill>
                <a:latin typeface="Arial MT"/>
                <a:cs typeface="Arial MT"/>
              </a:rPr>
              <a:t> </a:t>
            </a:r>
            <a:r>
              <a:rPr sz="2800" dirty="0">
                <a:solidFill>
                  <a:srgbClr val="FFFFFF"/>
                </a:solidFill>
                <a:latin typeface="Arial MT"/>
                <a:cs typeface="Arial MT"/>
              </a:rPr>
              <a:t>wheelchair </a:t>
            </a:r>
            <a:r>
              <a:rPr sz="2800" spc="-770" dirty="0">
                <a:solidFill>
                  <a:srgbClr val="FFFFFF"/>
                </a:solidFill>
                <a:latin typeface="Arial MT"/>
                <a:cs typeface="Arial MT"/>
              </a:rPr>
              <a:t> </a:t>
            </a:r>
            <a:r>
              <a:rPr sz="2800" dirty="0">
                <a:solidFill>
                  <a:srgbClr val="FFFFFF"/>
                </a:solidFill>
                <a:latin typeface="Arial MT"/>
                <a:cs typeface="Arial MT"/>
              </a:rPr>
              <a:t>Moving</a:t>
            </a:r>
            <a:r>
              <a:rPr sz="2800" spc="-10" dirty="0">
                <a:solidFill>
                  <a:srgbClr val="FFFFFF"/>
                </a:solidFill>
                <a:latin typeface="Arial MT"/>
                <a:cs typeface="Arial MT"/>
              </a:rPr>
              <a:t> </a:t>
            </a:r>
            <a:r>
              <a:rPr sz="2800" dirty="0">
                <a:solidFill>
                  <a:srgbClr val="FFFFFF"/>
                </a:solidFill>
                <a:latin typeface="Arial MT"/>
                <a:cs typeface="Arial MT"/>
              </a:rPr>
              <a:t>by</a:t>
            </a:r>
            <a:r>
              <a:rPr sz="2800" spc="-5" dirty="0">
                <a:solidFill>
                  <a:srgbClr val="FFFFFF"/>
                </a:solidFill>
                <a:latin typeface="Arial MT"/>
                <a:cs typeface="Arial MT"/>
              </a:rPr>
              <a:t> </a:t>
            </a:r>
            <a:r>
              <a:rPr sz="2800" dirty="0">
                <a:solidFill>
                  <a:srgbClr val="FFFFFF"/>
                </a:solidFill>
                <a:latin typeface="Arial MT"/>
                <a:cs typeface="Arial MT"/>
              </a:rPr>
              <a:t>wheelchair</a:t>
            </a:r>
            <a:endParaRPr sz="2800">
              <a:latin typeface="Arial MT"/>
              <a:cs typeface="Arial MT"/>
            </a:endParaRPr>
          </a:p>
          <a:p>
            <a:pPr marL="12700">
              <a:lnSpc>
                <a:spcPct val="100000"/>
              </a:lnSpc>
              <a:spcBef>
                <a:spcPts val="315"/>
              </a:spcBef>
            </a:pPr>
            <a:r>
              <a:rPr sz="2800" dirty="0">
                <a:solidFill>
                  <a:srgbClr val="FFFFFF"/>
                </a:solidFill>
                <a:latin typeface="Arial MT"/>
                <a:cs typeface="Arial MT"/>
              </a:rPr>
              <a:t>Assisting</a:t>
            </a:r>
            <a:r>
              <a:rPr sz="2800" spc="-20" dirty="0">
                <a:solidFill>
                  <a:srgbClr val="FFFFFF"/>
                </a:solidFill>
                <a:latin typeface="Arial MT"/>
                <a:cs typeface="Arial MT"/>
              </a:rPr>
              <a:t> </a:t>
            </a:r>
            <a:r>
              <a:rPr sz="2800" dirty="0">
                <a:solidFill>
                  <a:srgbClr val="FFFFFF"/>
                </a:solidFill>
                <a:latin typeface="Arial MT"/>
                <a:cs typeface="Arial MT"/>
              </a:rPr>
              <a:t>with</a:t>
            </a:r>
            <a:r>
              <a:rPr sz="2800" spc="-15" dirty="0">
                <a:solidFill>
                  <a:srgbClr val="FFFFFF"/>
                </a:solidFill>
                <a:latin typeface="Arial MT"/>
                <a:cs typeface="Arial MT"/>
              </a:rPr>
              <a:t> </a:t>
            </a:r>
            <a:r>
              <a:rPr sz="2800" dirty="0">
                <a:solidFill>
                  <a:srgbClr val="FFFFFF"/>
                </a:solidFill>
                <a:latin typeface="Arial MT"/>
                <a:cs typeface="Arial MT"/>
              </a:rPr>
              <a:t>active</a:t>
            </a:r>
            <a:r>
              <a:rPr sz="2800" spc="-15" dirty="0">
                <a:solidFill>
                  <a:srgbClr val="FFFFFF"/>
                </a:solidFill>
                <a:latin typeface="Arial MT"/>
                <a:cs typeface="Arial MT"/>
              </a:rPr>
              <a:t> </a:t>
            </a:r>
            <a:r>
              <a:rPr sz="2800" dirty="0">
                <a:solidFill>
                  <a:srgbClr val="FFFFFF"/>
                </a:solidFill>
                <a:latin typeface="Arial MT"/>
                <a:cs typeface="Arial MT"/>
              </a:rPr>
              <a:t>and</a:t>
            </a:r>
            <a:r>
              <a:rPr sz="2800" spc="-15" dirty="0">
                <a:solidFill>
                  <a:srgbClr val="FFFFFF"/>
                </a:solidFill>
                <a:latin typeface="Arial MT"/>
                <a:cs typeface="Arial MT"/>
              </a:rPr>
              <a:t> </a:t>
            </a:r>
            <a:r>
              <a:rPr sz="2800" dirty="0">
                <a:solidFill>
                  <a:srgbClr val="FFFFFF"/>
                </a:solidFill>
                <a:latin typeface="Arial MT"/>
                <a:cs typeface="Arial MT"/>
              </a:rPr>
              <a:t>passive</a:t>
            </a:r>
            <a:r>
              <a:rPr sz="2800" spc="-20" dirty="0">
                <a:solidFill>
                  <a:srgbClr val="FFFFFF"/>
                </a:solidFill>
                <a:latin typeface="Arial MT"/>
                <a:cs typeface="Arial MT"/>
              </a:rPr>
              <a:t> </a:t>
            </a:r>
            <a:r>
              <a:rPr sz="2800" dirty="0">
                <a:solidFill>
                  <a:srgbClr val="FFFFFF"/>
                </a:solidFill>
                <a:latin typeface="Arial MT"/>
                <a:cs typeface="Arial MT"/>
              </a:rPr>
              <a:t>movement</a:t>
            </a:r>
            <a:endParaRPr sz="2800">
              <a:latin typeface="Arial MT"/>
              <a:cs typeface="Arial MT"/>
            </a:endParaRPr>
          </a:p>
        </p:txBody>
      </p:sp>
      <p:pic>
        <p:nvPicPr>
          <p:cNvPr id="19" name="object 4">
            <a:hlinkClick r:id="rId8" action="ppaction://hlinksldjump"/>
            <a:extLst>
              <a:ext uri="{FF2B5EF4-FFF2-40B4-BE49-F238E27FC236}">
                <a16:creationId xmlns:a16="http://schemas.microsoft.com/office/drawing/2014/main" id="{9BA3801D-E312-48EC-4FEC-C5DD5701E1B8}"/>
              </a:ext>
            </a:extLst>
          </p:cNvPr>
          <p:cNvPicPr/>
          <p:nvPr/>
        </p:nvPicPr>
        <p:blipFill>
          <a:blip r:embed="rId9" cstate="print"/>
          <a:stretch>
            <a:fillRect/>
          </a:stretch>
        </p:blipFill>
        <p:spPr>
          <a:xfrm>
            <a:off x="16957087" y="9258301"/>
            <a:ext cx="914399" cy="8762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39885"/>
          </a:xfrm>
          <a:custGeom>
            <a:avLst/>
            <a:gdLst/>
            <a:ahLst/>
            <a:cxnLst/>
            <a:rect l="l" t="t" r="r" b="b"/>
            <a:pathLst>
              <a:path w="18288000" h="9239885">
                <a:moveTo>
                  <a:pt x="0" y="9239564"/>
                </a:moveTo>
                <a:lnTo>
                  <a:pt x="18288000" y="9239564"/>
                </a:lnTo>
                <a:lnTo>
                  <a:pt x="18288000" y="0"/>
                </a:lnTo>
                <a:lnTo>
                  <a:pt x="0" y="0"/>
                </a:lnTo>
                <a:lnTo>
                  <a:pt x="0" y="9239564"/>
                </a:lnTo>
                <a:close/>
              </a:path>
            </a:pathLst>
          </a:custGeom>
          <a:solidFill>
            <a:srgbClr val="08090F"/>
          </a:solidFill>
        </p:spPr>
        <p:txBody>
          <a:bodyPr wrap="square" lIns="0" tIns="0" rIns="0" bIns="0" rtlCol="0"/>
          <a:lstStyle/>
          <a:p>
            <a:endParaRPr/>
          </a:p>
        </p:txBody>
      </p:sp>
      <p:grpSp>
        <p:nvGrpSpPr>
          <p:cNvPr id="3" name="object 3"/>
          <p:cNvGrpSpPr/>
          <p:nvPr/>
        </p:nvGrpSpPr>
        <p:grpSpPr>
          <a:xfrm>
            <a:off x="0" y="9239564"/>
            <a:ext cx="18288000" cy="1047750"/>
            <a:chOff x="0" y="9239564"/>
            <a:chExt cx="18288000" cy="1047750"/>
          </a:xfrm>
        </p:grpSpPr>
        <p:sp>
          <p:nvSpPr>
            <p:cNvPr id="4" name="object 4"/>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6957087" y="9258300"/>
              <a:ext cx="914399" cy="876299"/>
            </a:xfrm>
            <a:prstGeom prst="rect">
              <a:avLst/>
            </a:prstGeom>
          </p:spPr>
        </p:pic>
      </p:grpSp>
      <p:grpSp>
        <p:nvGrpSpPr>
          <p:cNvPr id="7" name="object 7"/>
          <p:cNvGrpSpPr/>
          <p:nvPr/>
        </p:nvGrpSpPr>
        <p:grpSpPr>
          <a:xfrm>
            <a:off x="0" y="0"/>
            <a:ext cx="18288000" cy="3190875"/>
            <a:chOff x="0" y="0"/>
            <a:chExt cx="18288000" cy="3190875"/>
          </a:xfrm>
        </p:grpSpPr>
        <p:pic>
          <p:nvPicPr>
            <p:cNvPr id="8" name="object 8"/>
            <p:cNvPicPr/>
            <p:nvPr/>
          </p:nvPicPr>
          <p:blipFill>
            <a:blip r:embed="rId3" cstate="print"/>
            <a:stretch>
              <a:fillRect/>
            </a:stretch>
          </p:blipFill>
          <p:spPr>
            <a:xfrm>
              <a:off x="13749112" y="0"/>
              <a:ext cx="4538886" cy="3190874"/>
            </a:xfrm>
            <a:prstGeom prst="rect">
              <a:avLst/>
            </a:prstGeom>
          </p:spPr>
        </p:pic>
        <p:pic>
          <p:nvPicPr>
            <p:cNvPr id="9" name="object 9"/>
            <p:cNvPicPr/>
            <p:nvPr/>
          </p:nvPicPr>
          <p:blipFill>
            <a:blip r:embed="rId4" cstate="print"/>
            <a:stretch>
              <a:fillRect/>
            </a:stretch>
          </p:blipFill>
          <p:spPr>
            <a:xfrm>
              <a:off x="0" y="0"/>
              <a:ext cx="14136712" cy="3190874"/>
            </a:xfrm>
            <a:prstGeom prst="rect">
              <a:avLst/>
            </a:prstGeom>
          </p:spPr>
        </p:pic>
      </p:grpSp>
      <p:sp>
        <p:nvSpPr>
          <p:cNvPr id="10" name="object 10"/>
          <p:cNvSpPr txBox="1"/>
          <p:nvPr/>
        </p:nvSpPr>
        <p:spPr>
          <a:xfrm>
            <a:off x="13468884" y="6180094"/>
            <a:ext cx="4638675" cy="1000760"/>
          </a:xfrm>
          <a:prstGeom prst="rect">
            <a:avLst/>
          </a:prstGeom>
        </p:spPr>
        <p:txBody>
          <a:bodyPr vert="horz" wrap="square" lIns="0" tIns="12700" rIns="0" bIns="0" rtlCol="0">
            <a:spAutoFit/>
          </a:bodyPr>
          <a:lstStyle/>
          <a:p>
            <a:pPr marL="12700">
              <a:lnSpc>
                <a:spcPct val="100000"/>
              </a:lnSpc>
              <a:spcBef>
                <a:spcPts val="100"/>
              </a:spcBef>
            </a:pPr>
            <a:r>
              <a:rPr sz="6400" b="1" spc="-195" dirty="0">
                <a:solidFill>
                  <a:srgbClr val="FFFFFF"/>
                </a:solidFill>
                <a:latin typeface="Arial"/>
                <a:cs typeface="Arial"/>
              </a:rPr>
              <a:t>A</a:t>
            </a:r>
            <a:r>
              <a:rPr sz="6400" b="1" spc="-229" dirty="0">
                <a:solidFill>
                  <a:srgbClr val="FFFFFF"/>
                </a:solidFill>
                <a:latin typeface="Arial"/>
                <a:cs typeface="Arial"/>
              </a:rPr>
              <a:t>ss</a:t>
            </a:r>
            <a:r>
              <a:rPr sz="6400" b="1" spc="-5" dirty="0">
                <a:solidFill>
                  <a:srgbClr val="FFFFFF"/>
                </a:solidFill>
                <a:latin typeface="Arial"/>
                <a:cs typeface="Arial"/>
              </a:rPr>
              <a:t>e</a:t>
            </a:r>
            <a:r>
              <a:rPr sz="6400" b="1" spc="-229" dirty="0">
                <a:solidFill>
                  <a:srgbClr val="FFFFFF"/>
                </a:solidFill>
                <a:latin typeface="Arial"/>
                <a:cs typeface="Arial"/>
              </a:rPr>
              <a:t>ss</a:t>
            </a:r>
            <a:r>
              <a:rPr sz="6400" b="1" spc="-140" dirty="0">
                <a:solidFill>
                  <a:srgbClr val="FFFFFF"/>
                </a:solidFill>
                <a:latin typeface="Arial"/>
                <a:cs typeface="Arial"/>
              </a:rPr>
              <a:t>m</a:t>
            </a:r>
            <a:r>
              <a:rPr sz="6400" b="1" spc="-5" dirty="0">
                <a:solidFill>
                  <a:srgbClr val="FFFFFF"/>
                </a:solidFill>
                <a:latin typeface="Arial"/>
                <a:cs typeface="Arial"/>
              </a:rPr>
              <a:t>e</a:t>
            </a:r>
            <a:r>
              <a:rPr sz="6400" b="1" spc="-235" dirty="0">
                <a:solidFill>
                  <a:srgbClr val="FFFFFF"/>
                </a:solidFill>
                <a:latin typeface="Arial"/>
                <a:cs typeface="Arial"/>
              </a:rPr>
              <a:t>n</a:t>
            </a:r>
            <a:r>
              <a:rPr sz="6400" b="1" spc="80" dirty="0">
                <a:solidFill>
                  <a:srgbClr val="FFFFFF"/>
                </a:solidFill>
                <a:latin typeface="Arial"/>
                <a:cs typeface="Arial"/>
              </a:rPr>
              <a:t>t</a:t>
            </a:r>
            <a:endParaRPr sz="6400" dirty="0">
              <a:latin typeface="Arial"/>
              <a:cs typeface="Arial"/>
            </a:endParaRPr>
          </a:p>
        </p:txBody>
      </p:sp>
      <p:pic>
        <p:nvPicPr>
          <p:cNvPr id="11" name="object 11"/>
          <p:cNvPicPr/>
          <p:nvPr/>
        </p:nvPicPr>
        <p:blipFill>
          <a:blip r:embed="rId5" cstate="print"/>
          <a:stretch>
            <a:fillRect/>
          </a:stretch>
        </p:blipFill>
        <p:spPr>
          <a:xfrm>
            <a:off x="9244892" y="5244047"/>
            <a:ext cx="104775" cy="104775"/>
          </a:xfrm>
          <a:prstGeom prst="rect">
            <a:avLst/>
          </a:prstGeom>
        </p:spPr>
      </p:pic>
      <p:pic>
        <p:nvPicPr>
          <p:cNvPr id="12" name="object 12"/>
          <p:cNvPicPr/>
          <p:nvPr/>
        </p:nvPicPr>
        <p:blipFill>
          <a:blip r:embed="rId6" cstate="print"/>
          <a:stretch>
            <a:fillRect/>
          </a:stretch>
        </p:blipFill>
        <p:spPr>
          <a:xfrm>
            <a:off x="9849729" y="5839360"/>
            <a:ext cx="114300" cy="114300"/>
          </a:xfrm>
          <a:prstGeom prst="rect">
            <a:avLst/>
          </a:prstGeom>
        </p:spPr>
      </p:pic>
      <p:pic>
        <p:nvPicPr>
          <p:cNvPr id="13" name="object 13"/>
          <p:cNvPicPr/>
          <p:nvPr/>
        </p:nvPicPr>
        <p:blipFill>
          <a:blip r:embed="rId5" cstate="print"/>
          <a:stretch>
            <a:fillRect/>
          </a:stretch>
        </p:blipFill>
        <p:spPr>
          <a:xfrm>
            <a:off x="9244892" y="6444197"/>
            <a:ext cx="104775" cy="104775"/>
          </a:xfrm>
          <a:prstGeom prst="rect">
            <a:avLst/>
          </a:prstGeom>
        </p:spPr>
      </p:pic>
      <p:pic>
        <p:nvPicPr>
          <p:cNvPr id="14" name="object 14"/>
          <p:cNvPicPr/>
          <p:nvPr/>
        </p:nvPicPr>
        <p:blipFill>
          <a:blip r:embed="rId7" cstate="print"/>
          <a:stretch>
            <a:fillRect/>
          </a:stretch>
        </p:blipFill>
        <p:spPr>
          <a:xfrm>
            <a:off x="9849729" y="7039509"/>
            <a:ext cx="114300" cy="114300"/>
          </a:xfrm>
          <a:prstGeom prst="rect">
            <a:avLst/>
          </a:prstGeom>
        </p:spPr>
      </p:pic>
      <p:sp>
        <p:nvSpPr>
          <p:cNvPr id="15" name="object 15"/>
          <p:cNvSpPr txBox="1"/>
          <p:nvPr/>
        </p:nvSpPr>
        <p:spPr>
          <a:xfrm>
            <a:off x="9512733" y="4854785"/>
            <a:ext cx="3775710" cy="2425700"/>
          </a:xfrm>
          <a:prstGeom prst="rect">
            <a:avLst/>
          </a:prstGeom>
        </p:spPr>
        <p:txBody>
          <a:bodyPr vert="horz" wrap="square" lIns="0" tIns="186055" rIns="0" bIns="0" rtlCol="0">
            <a:spAutoFit/>
          </a:bodyPr>
          <a:lstStyle/>
          <a:p>
            <a:pPr marL="12700">
              <a:lnSpc>
                <a:spcPct val="100000"/>
              </a:lnSpc>
              <a:spcBef>
                <a:spcPts val="1465"/>
              </a:spcBef>
              <a:tabLst>
                <a:tab pos="2321560" algn="l"/>
              </a:tabLst>
            </a:pPr>
            <a:r>
              <a:rPr sz="2800" spc="175" dirty="0">
                <a:solidFill>
                  <a:srgbClr val="FFFFFF"/>
                </a:solidFill>
                <a:latin typeface="Arial MT"/>
                <a:cs typeface="Arial MT"/>
                <a:hlinkClick r:id="rId8" action="ppaction://hlinksldjump"/>
              </a:rPr>
              <a:t>Assessment	</a:t>
            </a:r>
            <a:r>
              <a:rPr sz="2800" dirty="0">
                <a:solidFill>
                  <a:srgbClr val="FFFFFF"/>
                </a:solidFill>
                <a:latin typeface="Arial MT"/>
                <a:cs typeface="Arial MT"/>
                <a:hlinkClick r:id="rId8" action="ppaction://hlinksldjump"/>
              </a:rPr>
              <a:t>1</a:t>
            </a:r>
            <a:endParaRPr sz="2800" dirty="0">
              <a:latin typeface="Arial MT"/>
              <a:cs typeface="Arial MT"/>
              <a:hlinkClick r:id="rId8" action="ppaction://hlinksldjump"/>
            </a:endParaRPr>
          </a:p>
          <a:p>
            <a:pPr marL="12700" marR="5080" indent="604520">
              <a:lnSpc>
                <a:spcPct val="140600"/>
              </a:lnSpc>
              <a:tabLst>
                <a:tab pos="2040889" algn="l"/>
                <a:tab pos="2321560" algn="l"/>
              </a:tabLst>
            </a:pPr>
            <a:r>
              <a:rPr sz="2800" spc="195" dirty="0">
                <a:solidFill>
                  <a:srgbClr val="FFFFFF"/>
                </a:solidFill>
                <a:latin typeface="Arial MT"/>
                <a:cs typeface="Arial MT"/>
                <a:hlinkClick r:id="rId8" action="ppaction://hlinksldjump"/>
              </a:rPr>
              <a:t>Writte</a:t>
            </a:r>
            <a:r>
              <a:rPr sz="2800" dirty="0">
                <a:solidFill>
                  <a:srgbClr val="FFFFFF"/>
                </a:solidFill>
                <a:latin typeface="Arial MT"/>
                <a:cs typeface="Arial MT"/>
                <a:hlinkClick r:id="rId8" action="ppaction://hlinksldjump"/>
              </a:rPr>
              <a:t>n	</a:t>
            </a:r>
            <a:r>
              <a:rPr sz="2800" spc="195" dirty="0">
                <a:solidFill>
                  <a:srgbClr val="FFFFFF"/>
                </a:solidFill>
                <a:latin typeface="Arial MT"/>
                <a:cs typeface="Arial MT"/>
                <a:hlinkClick r:id="rId8" action="ppaction://hlinksldjump"/>
              </a:rPr>
              <a:t>question</a:t>
            </a:r>
            <a:r>
              <a:rPr sz="2800" dirty="0">
                <a:solidFill>
                  <a:srgbClr val="FFFFFF"/>
                </a:solidFill>
                <a:latin typeface="Arial MT"/>
                <a:cs typeface="Arial MT"/>
                <a:hlinkClick r:id="rId8" action="ppaction://hlinksldjump"/>
              </a:rPr>
              <a:t>s  </a:t>
            </a:r>
            <a:r>
              <a:rPr sz="2800" spc="175" dirty="0">
                <a:solidFill>
                  <a:srgbClr val="FFFFFF"/>
                </a:solidFill>
                <a:latin typeface="Arial MT"/>
                <a:cs typeface="Arial MT"/>
                <a:hlinkClick r:id="rId9" action="ppaction://hlinksldjump"/>
              </a:rPr>
              <a:t>Assessment	</a:t>
            </a:r>
            <a:r>
              <a:rPr sz="2800" dirty="0">
                <a:solidFill>
                  <a:srgbClr val="FFFFFF"/>
                </a:solidFill>
                <a:latin typeface="Arial MT"/>
                <a:cs typeface="Arial MT"/>
                <a:hlinkClick r:id="rId9" action="ppaction://hlinksldjump"/>
              </a:rPr>
              <a:t>2</a:t>
            </a:r>
            <a:endParaRPr sz="2800" dirty="0">
              <a:latin typeface="Arial MT"/>
              <a:cs typeface="Arial MT"/>
              <a:hlinkClick r:id="rId9" action="ppaction://hlinksldjump"/>
            </a:endParaRPr>
          </a:p>
          <a:p>
            <a:pPr marL="617220">
              <a:lnSpc>
                <a:spcPct val="100000"/>
              </a:lnSpc>
              <a:spcBef>
                <a:spcPts val="1365"/>
              </a:spcBef>
            </a:pPr>
            <a:r>
              <a:rPr sz="2800" spc="175" dirty="0">
                <a:solidFill>
                  <a:srgbClr val="FFFFFF"/>
                </a:solidFill>
                <a:latin typeface="Arial MT"/>
                <a:cs typeface="Arial MT"/>
                <a:hlinkClick r:id="rId9" action="ppaction://hlinksldjump"/>
              </a:rPr>
              <a:t>Observations</a:t>
            </a:r>
            <a:endParaRPr sz="2800" dirty="0">
              <a:latin typeface="Arial MT"/>
              <a:cs typeface="Arial MT"/>
            </a:endParaRPr>
          </a:p>
        </p:txBody>
      </p:sp>
      <p:sp>
        <p:nvSpPr>
          <p:cNvPr id="16" name="object 16"/>
          <p:cNvSpPr txBox="1">
            <a:spLocks noGrp="1"/>
          </p:cNvSpPr>
          <p:nvPr>
            <p:ph type="title"/>
          </p:nvPr>
        </p:nvSpPr>
        <p:spPr>
          <a:xfrm>
            <a:off x="8908339" y="3654635"/>
            <a:ext cx="7449820" cy="1225550"/>
          </a:xfrm>
          <a:prstGeom prst="rect">
            <a:avLst/>
          </a:prstGeom>
        </p:spPr>
        <p:txBody>
          <a:bodyPr vert="horz" wrap="square" lIns="0" tIns="12700" rIns="0" bIns="0" rtlCol="0">
            <a:spAutoFit/>
          </a:bodyPr>
          <a:lstStyle/>
          <a:p>
            <a:pPr marL="12700" marR="5080">
              <a:lnSpc>
                <a:spcPct val="140600"/>
              </a:lnSpc>
              <a:spcBef>
                <a:spcPts val="100"/>
              </a:spcBef>
              <a:tabLst>
                <a:tab pos="744220" algn="l"/>
                <a:tab pos="1520190" algn="l"/>
                <a:tab pos="2440940" algn="l"/>
                <a:tab pos="3212465" algn="l"/>
                <a:tab pos="3929379" algn="l"/>
                <a:tab pos="4498340" algn="l"/>
                <a:tab pos="6323330" algn="l"/>
                <a:tab pos="6892290" algn="l"/>
              </a:tabLst>
            </a:pPr>
            <a:r>
              <a:rPr sz="2800" b="0" spc="195" dirty="0">
                <a:solidFill>
                  <a:srgbClr val="FFFFFF"/>
                </a:solidFill>
                <a:latin typeface="Arial MT"/>
                <a:cs typeface="Arial MT"/>
              </a:rPr>
              <a:t>Fo</a:t>
            </a:r>
            <a:r>
              <a:rPr sz="2800" b="0" dirty="0">
                <a:solidFill>
                  <a:srgbClr val="FFFFFF"/>
                </a:solidFill>
                <a:latin typeface="Arial MT"/>
                <a:cs typeface="Arial MT"/>
              </a:rPr>
              <a:t>r	</a:t>
            </a:r>
            <a:r>
              <a:rPr sz="2800" b="0" spc="195" dirty="0">
                <a:solidFill>
                  <a:srgbClr val="FFFFFF"/>
                </a:solidFill>
                <a:latin typeface="Arial MT"/>
                <a:cs typeface="Arial MT"/>
              </a:rPr>
              <a:t>thi</a:t>
            </a:r>
            <a:r>
              <a:rPr sz="2800" b="0" dirty="0">
                <a:solidFill>
                  <a:srgbClr val="FFFFFF"/>
                </a:solidFill>
                <a:latin typeface="Arial MT"/>
                <a:cs typeface="Arial MT"/>
              </a:rPr>
              <a:t>s	</a:t>
            </a:r>
            <a:r>
              <a:rPr sz="2800" b="0" spc="195" dirty="0">
                <a:solidFill>
                  <a:srgbClr val="FFFFFF"/>
                </a:solidFill>
                <a:latin typeface="Arial MT"/>
                <a:cs typeface="Arial MT"/>
              </a:rPr>
              <a:t>unit</a:t>
            </a:r>
            <a:r>
              <a:rPr sz="2800" b="0" dirty="0">
                <a:solidFill>
                  <a:srgbClr val="FFFFFF"/>
                </a:solidFill>
                <a:latin typeface="Arial MT"/>
                <a:cs typeface="Arial MT"/>
              </a:rPr>
              <a:t>,	</a:t>
            </a:r>
            <a:r>
              <a:rPr sz="2800" b="0" spc="195" dirty="0">
                <a:solidFill>
                  <a:srgbClr val="FFFFFF"/>
                </a:solidFill>
                <a:latin typeface="Arial MT"/>
                <a:cs typeface="Arial MT"/>
              </a:rPr>
              <a:t>yo</a:t>
            </a:r>
            <a:r>
              <a:rPr sz="2800" b="0" dirty="0">
                <a:solidFill>
                  <a:srgbClr val="FFFFFF"/>
                </a:solidFill>
                <a:latin typeface="Arial MT"/>
                <a:cs typeface="Arial MT"/>
              </a:rPr>
              <a:t>u	</a:t>
            </a:r>
            <a:r>
              <a:rPr sz="2800" b="0" spc="195" dirty="0">
                <a:solidFill>
                  <a:srgbClr val="FFFFFF"/>
                </a:solidFill>
                <a:latin typeface="Arial MT"/>
                <a:cs typeface="Arial MT"/>
              </a:rPr>
              <a:t>wil</a:t>
            </a:r>
            <a:r>
              <a:rPr sz="2800" b="0" dirty="0">
                <a:solidFill>
                  <a:srgbClr val="FFFFFF"/>
                </a:solidFill>
                <a:latin typeface="Arial MT"/>
                <a:cs typeface="Arial MT"/>
              </a:rPr>
              <a:t>l	</a:t>
            </a:r>
            <a:r>
              <a:rPr sz="2800" b="0" spc="195" dirty="0">
                <a:solidFill>
                  <a:srgbClr val="FFFFFF"/>
                </a:solidFill>
                <a:latin typeface="Arial MT"/>
                <a:cs typeface="Arial MT"/>
              </a:rPr>
              <a:t>b</a:t>
            </a:r>
            <a:r>
              <a:rPr sz="2800" b="0" dirty="0">
                <a:solidFill>
                  <a:srgbClr val="FFFFFF"/>
                </a:solidFill>
                <a:latin typeface="Arial MT"/>
                <a:cs typeface="Arial MT"/>
              </a:rPr>
              <a:t>e	</a:t>
            </a:r>
            <a:r>
              <a:rPr sz="2800" b="0" spc="195" dirty="0">
                <a:solidFill>
                  <a:srgbClr val="FFFFFF"/>
                </a:solidFill>
                <a:latin typeface="Arial MT"/>
                <a:cs typeface="Arial MT"/>
              </a:rPr>
              <a:t>assesse</a:t>
            </a:r>
            <a:r>
              <a:rPr sz="2800" b="0" dirty="0">
                <a:solidFill>
                  <a:srgbClr val="FFFFFF"/>
                </a:solidFill>
                <a:latin typeface="Arial MT"/>
                <a:cs typeface="Arial MT"/>
              </a:rPr>
              <a:t>d	</a:t>
            </a:r>
            <a:r>
              <a:rPr sz="2800" b="0" spc="195" dirty="0">
                <a:solidFill>
                  <a:srgbClr val="FFFFFF"/>
                </a:solidFill>
                <a:latin typeface="Arial MT"/>
                <a:cs typeface="Arial MT"/>
              </a:rPr>
              <a:t>o</a:t>
            </a:r>
            <a:r>
              <a:rPr sz="2800" b="0" dirty="0">
                <a:solidFill>
                  <a:srgbClr val="FFFFFF"/>
                </a:solidFill>
                <a:latin typeface="Arial MT"/>
                <a:cs typeface="Arial MT"/>
              </a:rPr>
              <a:t>n	</a:t>
            </a:r>
            <a:r>
              <a:rPr sz="2800" b="0" spc="195" dirty="0">
                <a:solidFill>
                  <a:srgbClr val="FFFFFF"/>
                </a:solidFill>
                <a:latin typeface="Arial MT"/>
                <a:cs typeface="Arial MT"/>
              </a:rPr>
              <a:t>th</a:t>
            </a:r>
            <a:r>
              <a:rPr sz="2800" b="0" dirty="0">
                <a:solidFill>
                  <a:srgbClr val="FFFFFF"/>
                </a:solidFill>
                <a:latin typeface="Arial MT"/>
                <a:cs typeface="Arial MT"/>
              </a:rPr>
              <a:t>e  </a:t>
            </a:r>
            <a:r>
              <a:rPr sz="2800" b="0" spc="175" dirty="0">
                <a:solidFill>
                  <a:srgbClr val="FFFFFF"/>
                </a:solidFill>
                <a:latin typeface="Arial MT"/>
                <a:cs typeface="Arial MT"/>
              </a:rPr>
              <a:t>following:</a:t>
            </a:r>
            <a:endParaRPr sz="2800">
              <a:latin typeface="Arial MT"/>
              <a:cs typeface="Arial MT"/>
            </a:endParaRPr>
          </a:p>
        </p:txBody>
      </p:sp>
      <p:sp>
        <p:nvSpPr>
          <p:cNvPr id="17" name="TextBox 16">
            <a:extLst>
              <a:ext uri="{FF2B5EF4-FFF2-40B4-BE49-F238E27FC236}">
                <a16:creationId xmlns:a16="http://schemas.microsoft.com/office/drawing/2014/main" id="{C8166EE4-E870-4721-ABC6-924FE831ECDB}"/>
              </a:ext>
            </a:extLst>
          </p:cNvPr>
          <p:cNvSpPr txBox="1"/>
          <p:nvPr/>
        </p:nvSpPr>
        <p:spPr>
          <a:xfrm>
            <a:off x="685800" y="4715975"/>
            <a:ext cx="2305050" cy="2677656"/>
          </a:xfrm>
          <a:prstGeom prst="rect">
            <a:avLst/>
          </a:prstGeom>
          <a:noFill/>
        </p:spPr>
        <p:txBody>
          <a:bodyPr wrap="square" rtlCol="0">
            <a:spAutoFit/>
          </a:bodyPr>
          <a:lstStyle/>
          <a:p>
            <a:r>
              <a:rPr lang="en-AU" sz="2800" dirty="0">
                <a:solidFill>
                  <a:schemeClr val="bg1"/>
                </a:solidFill>
                <a:hlinkClick r:id="rId10" action="ppaction://hlinksldjump"/>
              </a:rPr>
              <a:t>Activity 1</a:t>
            </a:r>
            <a:endParaRPr lang="en-AU" sz="2800" dirty="0">
              <a:solidFill>
                <a:schemeClr val="bg1"/>
              </a:solidFill>
            </a:endParaRPr>
          </a:p>
          <a:p>
            <a:r>
              <a:rPr lang="en-AU" sz="2800" dirty="0">
                <a:solidFill>
                  <a:schemeClr val="bg1"/>
                </a:solidFill>
                <a:hlinkClick r:id="rId11" action="ppaction://hlinksldjump"/>
              </a:rPr>
              <a:t>Activity 2</a:t>
            </a:r>
            <a:endParaRPr lang="en-AU" sz="2800" dirty="0">
              <a:solidFill>
                <a:schemeClr val="bg1"/>
              </a:solidFill>
            </a:endParaRPr>
          </a:p>
          <a:p>
            <a:r>
              <a:rPr lang="en-AU" sz="2800" dirty="0">
                <a:solidFill>
                  <a:schemeClr val="bg1"/>
                </a:solidFill>
                <a:hlinkClick r:id="rId12" action="ppaction://hlinksldjump"/>
              </a:rPr>
              <a:t>Activity 3</a:t>
            </a:r>
            <a:endParaRPr lang="en-AU" sz="2800" dirty="0">
              <a:solidFill>
                <a:schemeClr val="bg1"/>
              </a:solidFill>
            </a:endParaRPr>
          </a:p>
          <a:p>
            <a:r>
              <a:rPr lang="en-AU" sz="2800" dirty="0">
                <a:solidFill>
                  <a:schemeClr val="bg1"/>
                </a:solidFill>
                <a:hlinkClick r:id="rId13" action="ppaction://hlinksldjump"/>
              </a:rPr>
              <a:t>Activity 4</a:t>
            </a:r>
            <a:endParaRPr lang="en-AU" sz="2800" dirty="0">
              <a:solidFill>
                <a:schemeClr val="bg1"/>
              </a:solidFill>
            </a:endParaRPr>
          </a:p>
          <a:p>
            <a:r>
              <a:rPr lang="en-AU" sz="2800" dirty="0">
                <a:solidFill>
                  <a:schemeClr val="bg1"/>
                </a:solidFill>
                <a:hlinkClick r:id="rId14" action="ppaction://hlinksldjump"/>
              </a:rPr>
              <a:t>Activity 5</a:t>
            </a:r>
            <a:endParaRPr lang="en-AU" sz="2800" dirty="0">
              <a:solidFill>
                <a:schemeClr val="bg1"/>
              </a:solidFill>
            </a:endParaRPr>
          </a:p>
          <a:p>
            <a:r>
              <a:rPr lang="en-AU" sz="2800" dirty="0">
                <a:solidFill>
                  <a:schemeClr val="bg1"/>
                </a:solidFill>
                <a:hlinkClick r:id="rId15" action="ppaction://hlinksldjump"/>
              </a:rPr>
              <a:t>Activity 6</a:t>
            </a:r>
            <a:endParaRPr lang="en-AU" sz="2800" dirty="0">
              <a:solidFill>
                <a:schemeClr val="bg1"/>
              </a:solidFill>
            </a:endParaRPr>
          </a:p>
        </p:txBody>
      </p:sp>
      <p:sp>
        <p:nvSpPr>
          <p:cNvPr id="18" name="TextBox 17">
            <a:extLst>
              <a:ext uri="{FF2B5EF4-FFF2-40B4-BE49-F238E27FC236}">
                <a16:creationId xmlns:a16="http://schemas.microsoft.com/office/drawing/2014/main" id="{432D32AB-309E-6D32-0568-F4E1A90E4F75}"/>
              </a:ext>
            </a:extLst>
          </p:cNvPr>
          <p:cNvSpPr txBox="1"/>
          <p:nvPr/>
        </p:nvSpPr>
        <p:spPr>
          <a:xfrm>
            <a:off x="3595244" y="5080637"/>
            <a:ext cx="4225290" cy="1384995"/>
          </a:xfrm>
          <a:prstGeom prst="rect">
            <a:avLst/>
          </a:prstGeom>
          <a:noFill/>
        </p:spPr>
        <p:txBody>
          <a:bodyPr wrap="square" rtlCol="0">
            <a:spAutoFit/>
          </a:bodyPr>
          <a:lstStyle/>
          <a:p>
            <a:r>
              <a:rPr lang="en-AU" sz="2800" dirty="0">
                <a:solidFill>
                  <a:schemeClr val="bg1"/>
                </a:solidFill>
                <a:hlinkClick r:id="rId16" action="ppaction://hlinksldjump"/>
              </a:rPr>
              <a:t>Learning Checkpoint 1</a:t>
            </a:r>
            <a:endParaRPr lang="en-AU" sz="2800" dirty="0">
              <a:solidFill>
                <a:schemeClr val="bg1"/>
              </a:solidFill>
            </a:endParaRPr>
          </a:p>
          <a:p>
            <a:r>
              <a:rPr lang="en-AU" sz="2800" dirty="0">
                <a:solidFill>
                  <a:schemeClr val="bg1"/>
                </a:solidFill>
                <a:hlinkClick r:id="rId17" action="ppaction://hlinksldjump"/>
              </a:rPr>
              <a:t>Learning Checkpoint 2</a:t>
            </a:r>
            <a:endParaRPr lang="en-AU" sz="2800" dirty="0">
              <a:solidFill>
                <a:schemeClr val="bg1"/>
              </a:solidFill>
            </a:endParaRPr>
          </a:p>
          <a:p>
            <a:r>
              <a:rPr lang="en-AU" sz="2800" dirty="0">
                <a:solidFill>
                  <a:schemeClr val="bg1"/>
                </a:solidFill>
                <a:hlinkClick r:id="rId18" action="ppaction://hlinksldjump"/>
              </a:rPr>
              <a:t>Learning Checkpoint 3</a:t>
            </a:r>
            <a:endParaRPr lang="en-AU"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324" y="57150"/>
            <a:ext cx="1371476" cy="1047750"/>
          </a:xfrm>
          <a:prstGeom prst="rect">
            <a:avLst/>
          </a:prstGeom>
        </p:spPr>
      </p:pic>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4BFB22C-1C2B-4C54-4ABE-AFFB07F81DF5}"/>
              </a:ext>
            </a:extLst>
          </p:cNvPr>
          <p:cNvSpPr txBox="1"/>
          <p:nvPr/>
        </p:nvSpPr>
        <p:spPr>
          <a:xfrm>
            <a:off x="1231449" y="266700"/>
            <a:ext cx="17056551" cy="707886"/>
          </a:xfrm>
          <a:prstGeom prst="rect">
            <a:avLst/>
          </a:prstGeom>
          <a:noFill/>
        </p:spPr>
        <p:txBody>
          <a:bodyPr wrap="square" rtlCol="0">
            <a:spAutoFit/>
          </a:bodyPr>
          <a:lstStyle/>
          <a:p>
            <a:r>
              <a:rPr lang="en-US" sz="4000" dirty="0"/>
              <a:t>Learning Activity 3 Practical – Sit to Stand</a:t>
            </a:r>
            <a:endParaRPr lang="en-AU" sz="4000" dirty="0"/>
          </a:p>
        </p:txBody>
      </p:sp>
      <p:sp>
        <p:nvSpPr>
          <p:cNvPr id="5" name="TextBox 4">
            <a:extLst>
              <a:ext uri="{FF2B5EF4-FFF2-40B4-BE49-F238E27FC236}">
                <a16:creationId xmlns:a16="http://schemas.microsoft.com/office/drawing/2014/main" id="{2CC0E813-B221-B529-91EF-AF2315BB1950}"/>
              </a:ext>
            </a:extLst>
          </p:cNvPr>
          <p:cNvSpPr txBox="1"/>
          <p:nvPr/>
        </p:nvSpPr>
        <p:spPr>
          <a:xfrm>
            <a:off x="76324" y="1104900"/>
            <a:ext cx="18135352" cy="2677656"/>
          </a:xfrm>
          <a:prstGeom prst="rect">
            <a:avLst/>
          </a:prstGeom>
          <a:noFill/>
        </p:spPr>
        <p:txBody>
          <a:bodyPr wrap="square" rtlCol="0">
            <a:spAutoFit/>
          </a:bodyPr>
          <a:lstStyle/>
          <a:p>
            <a:r>
              <a:rPr lang="en-US" sz="2800" dirty="0"/>
              <a:t>With a partner, have a go each at being the patient and the carer. Practice getting the patient from a sit to a stand for the following:</a:t>
            </a:r>
          </a:p>
          <a:p>
            <a:r>
              <a:rPr lang="en-US" sz="2800" dirty="0"/>
              <a:t>• A supervised stand</a:t>
            </a:r>
          </a:p>
          <a:p>
            <a:r>
              <a:rPr lang="en-US" sz="2800" dirty="0"/>
              <a:t>• Stand with 1 carer</a:t>
            </a:r>
          </a:p>
          <a:p>
            <a:r>
              <a:rPr lang="en-US" sz="2800" dirty="0"/>
              <a:t>Discuss with your partner the approach you might take with an individual who might be elderly and have poor balance or strength. What would you change?</a:t>
            </a:r>
            <a:endParaRPr lang="en-AU" sz="2800" dirty="0"/>
          </a:p>
        </p:txBody>
      </p:sp>
      <p:pic>
        <p:nvPicPr>
          <p:cNvPr id="6" name="object 4">
            <a:hlinkClick r:id="rId3" action="ppaction://hlinksldjump"/>
            <a:extLst>
              <a:ext uri="{FF2B5EF4-FFF2-40B4-BE49-F238E27FC236}">
                <a16:creationId xmlns:a16="http://schemas.microsoft.com/office/drawing/2014/main" id="{C2FE9D5C-00E6-03BA-2D39-47C04764D457}"/>
              </a:ext>
            </a:extLst>
          </p:cNvPr>
          <p:cNvPicPr/>
          <p:nvPr/>
        </p:nvPicPr>
        <p:blipFill>
          <a:blip r:embed="rId4" cstate="print"/>
          <a:stretch>
            <a:fillRect/>
          </a:stretch>
        </p:blipFill>
        <p:spPr>
          <a:xfrm>
            <a:off x="16957087" y="9258301"/>
            <a:ext cx="914399" cy="8762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8100"/>
            <a:ext cx="1358449" cy="1047750"/>
          </a:xfrm>
          <a:prstGeom prst="rect">
            <a:avLst/>
          </a:prstGeom>
        </p:spPr>
      </p:pic>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93C223D4-5CD4-9824-DAAD-51CE4D819ACB}"/>
              </a:ext>
            </a:extLst>
          </p:cNvPr>
          <p:cNvSpPr txBox="1"/>
          <p:nvPr/>
        </p:nvSpPr>
        <p:spPr>
          <a:xfrm>
            <a:off x="1231449" y="266700"/>
            <a:ext cx="17056551" cy="707886"/>
          </a:xfrm>
          <a:prstGeom prst="rect">
            <a:avLst/>
          </a:prstGeom>
          <a:noFill/>
        </p:spPr>
        <p:txBody>
          <a:bodyPr wrap="square" rtlCol="0">
            <a:spAutoFit/>
          </a:bodyPr>
          <a:lstStyle/>
          <a:p>
            <a:r>
              <a:rPr lang="en-US" sz="4000" dirty="0"/>
              <a:t>Learning Activity 4 Case Study – What to Do</a:t>
            </a:r>
            <a:endParaRPr lang="en-AU" sz="4000" dirty="0"/>
          </a:p>
        </p:txBody>
      </p:sp>
      <p:sp>
        <p:nvSpPr>
          <p:cNvPr id="5" name="TextBox 4">
            <a:extLst>
              <a:ext uri="{FF2B5EF4-FFF2-40B4-BE49-F238E27FC236}">
                <a16:creationId xmlns:a16="http://schemas.microsoft.com/office/drawing/2014/main" id="{0929FD09-72E0-D58D-B1FE-A2F036909B31}"/>
              </a:ext>
            </a:extLst>
          </p:cNvPr>
          <p:cNvSpPr txBox="1"/>
          <p:nvPr/>
        </p:nvSpPr>
        <p:spPr>
          <a:xfrm>
            <a:off x="152400" y="1085850"/>
            <a:ext cx="17830800" cy="4401205"/>
          </a:xfrm>
          <a:prstGeom prst="rect">
            <a:avLst/>
          </a:prstGeom>
          <a:noFill/>
        </p:spPr>
        <p:txBody>
          <a:bodyPr wrap="square" rtlCol="0">
            <a:spAutoFit/>
          </a:bodyPr>
          <a:lstStyle/>
          <a:p>
            <a:r>
              <a:rPr lang="en-US" sz="2800" dirty="0">
                <a:solidFill>
                  <a:schemeClr val="tx2"/>
                </a:solidFill>
              </a:rPr>
              <a:t>Lorna is a patient requiring assistance to stand up from a seated position. She has very limited mobility and is a larger woman. She will require the assistance of two carers to stand up.</a:t>
            </a:r>
          </a:p>
          <a:p>
            <a:r>
              <a:rPr lang="en-US" sz="2800" dirty="0">
                <a:solidFill>
                  <a:schemeClr val="tx2"/>
                </a:solidFill>
              </a:rPr>
              <a:t>List at least five (5) steps involved to carry out the movement using an appropriate safe handling technique.</a:t>
            </a:r>
          </a:p>
          <a:p>
            <a:r>
              <a:rPr lang="en-US" sz="2800" dirty="0"/>
              <a:t>• Patient to place hands on the arm rests and look straight ahead Patient to lean forward and move or shuffle to the front the chair.</a:t>
            </a:r>
          </a:p>
          <a:p>
            <a:r>
              <a:rPr lang="en-US" sz="2800" dirty="0"/>
              <a:t>• The patient's upper body should be over the top of their knees.</a:t>
            </a:r>
          </a:p>
          <a:p>
            <a:r>
              <a:rPr lang="en-US" sz="2800" dirty="0"/>
              <a:t>• Carers should stand on either side of the patient in the lunge position.</a:t>
            </a:r>
          </a:p>
          <a:p>
            <a:r>
              <a:rPr lang="en-US" sz="2800" dirty="0"/>
              <a:t>• Carers are to place their inside arm on the patient's opposite hip (forming a cross on the patient's back) and other hand on their shoulder.</a:t>
            </a:r>
          </a:p>
          <a:p>
            <a:r>
              <a:rPr lang="en-US" sz="2800" dirty="0"/>
              <a:t>• Instruct the patient to rock gently back and forward, counting 1,2 and on 3 the patient should stand.</a:t>
            </a:r>
            <a:endParaRPr lang="en-AU" sz="2800" dirty="0"/>
          </a:p>
        </p:txBody>
      </p:sp>
      <p:pic>
        <p:nvPicPr>
          <p:cNvPr id="6" name="Picture 5">
            <a:extLst>
              <a:ext uri="{FF2B5EF4-FFF2-40B4-BE49-F238E27FC236}">
                <a16:creationId xmlns:a16="http://schemas.microsoft.com/office/drawing/2014/main" id="{DF6CAD93-C77A-ED76-3C9D-6C96A7FD4E95}"/>
              </a:ext>
            </a:extLst>
          </p:cNvPr>
          <p:cNvPicPr>
            <a:picLocks noChangeAspect="1"/>
          </p:cNvPicPr>
          <p:nvPr/>
        </p:nvPicPr>
        <p:blipFill>
          <a:blip r:embed="rId3"/>
          <a:stretch>
            <a:fillRect/>
          </a:stretch>
        </p:blipFill>
        <p:spPr>
          <a:xfrm>
            <a:off x="76200" y="2476500"/>
            <a:ext cx="18059400" cy="3276600"/>
          </a:xfrm>
          <a:prstGeom prst="rect">
            <a:avLst/>
          </a:prstGeom>
        </p:spPr>
      </p:pic>
      <p:pic>
        <p:nvPicPr>
          <p:cNvPr id="7" name="object 4">
            <a:hlinkClick r:id="rId4" action="ppaction://hlinksldjump"/>
            <a:extLst>
              <a:ext uri="{FF2B5EF4-FFF2-40B4-BE49-F238E27FC236}">
                <a16:creationId xmlns:a16="http://schemas.microsoft.com/office/drawing/2014/main" id="{1063A6A3-6FB9-0A9E-9EC0-E07D08D3C0D8}"/>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8100"/>
            <a:ext cx="1446693" cy="1295400"/>
          </a:xfrm>
          <a:prstGeom prst="rect">
            <a:avLst/>
          </a:prstGeom>
        </p:spPr>
      </p:pic>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0F2EDBF2-087E-E181-E0BE-C4DCF0CCDB10}"/>
              </a:ext>
            </a:extLst>
          </p:cNvPr>
          <p:cNvSpPr txBox="1"/>
          <p:nvPr/>
        </p:nvSpPr>
        <p:spPr>
          <a:xfrm>
            <a:off x="1231449" y="266700"/>
            <a:ext cx="17056551" cy="707886"/>
          </a:xfrm>
          <a:prstGeom prst="rect">
            <a:avLst/>
          </a:prstGeom>
          <a:noFill/>
        </p:spPr>
        <p:txBody>
          <a:bodyPr wrap="square" rtlCol="0">
            <a:spAutoFit/>
          </a:bodyPr>
          <a:lstStyle/>
          <a:p>
            <a:r>
              <a:rPr lang="en-US" sz="4000" dirty="0"/>
              <a:t>Learning Activity 5 Case Study – Making a Moven</a:t>
            </a:r>
            <a:endParaRPr lang="en-AU" sz="4000" dirty="0"/>
          </a:p>
        </p:txBody>
      </p:sp>
      <p:sp>
        <p:nvSpPr>
          <p:cNvPr id="5" name="TextBox 4">
            <a:extLst>
              <a:ext uri="{FF2B5EF4-FFF2-40B4-BE49-F238E27FC236}">
                <a16:creationId xmlns:a16="http://schemas.microsoft.com/office/drawing/2014/main" id="{EB41AD52-D9FE-9D44-4942-1E8AE36C82DE}"/>
              </a:ext>
            </a:extLst>
          </p:cNvPr>
          <p:cNvSpPr txBox="1"/>
          <p:nvPr/>
        </p:nvSpPr>
        <p:spPr>
          <a:xfrm>
            <a:off x="0" y="1333500"/>
            <a:ext cx="18135600" cy="3970318"/>
          </a:xfrm>
          <a:prstGeom prst="rect">
            <a:avLst/>
          </a:prstGeom>
          <a:noFill/>
        </p:spPr>
        <p:txBody>
          <a:bodyPr wrap="square" rtlCol="0">
            <a:spAutoFit/>
          </a:bodyPr>
          <a:lstStyle/>
          <a:p>
            <a:r>
              <a:rPr lang="en-US" sz="2800" dirty="0">
                <a:solidFill>
                  <a:schemeClr val="tx2"/>
                </a:solidFill>
              </a:rPr>
              <a:t>Harry is a patient requiring assistance to transfer from bed to the toilet. He is a very tall man, taller than most. He uses a mobility walker to get around the aged care facility.</a:t>
            </a:r>
          </a:p>
          <a:p>
            <a:r>
              <a:rPr lang="en-US" sz="2800" dirty="0">
                <a:solidFill>
                  <a:schemeClr val="tx2"/>
                </a:solidFill>
              </a:rPr>
              <a:t>What transfer would you need to perform to help Harry to get to toilet?</a:t>
            </a:r>
          </a:p>
          <a:p>
            <a:r>
              <a:rPr lang="en-US" sz="2800" dirty="0"/>
              <a:t>Answers may vary depending on how mobile the students think Harry is.</a:t>
            </a:r>
          </a:p>
          <a:p>
            <a:r>
              <a:rPr lang="en-US" sz="2800" dirty="0"/>
              <a:t>They should include:</a:t>
            </a:r>
          </a:p>
          <a:p>
            <a:r>
              <a:rPr lang="en-US" sz="2800" dirty="0"/>
              <a:t>• Bed to stand</a:t>
            </a:r>
          </a:p>
          <a:p>
            <a:r>
              <a:rPr lang="en-US" sz="2800" dirty="0"/>
              <a:t>• Assisting with mobility walker</a:t>
            </a:r>
          </a:p>
          <a:p>
            <a:r>
              <a:rPr lang="en-US" sz="2800" dirty="0"/>
              <a:t>• Stand to sit (on the toilet)</a:t>
            </a:r>
          </a:p>
          <a:p>
            <a:r>
              <a:rPr lang="en-US" sz="2800" dirty="0"/>
              <a:t>• Students may include that Harry needs to go from lying in bed to seated in bed.</a:t>
            </a:r>
            <a:endParaRPr lang="en-AU" sz="2800" dirty="0"/>
          </a:p>
        </p:txBody>
      </p:sp>
      <p:pic>
        <p:nvPicPr>
          <p:cNvPr id="6" name="Picture 5">
            <a:extLst>
              <a:ext uri="{FF2B5EF4-FFF2-40B4-BE49-F238E27FC236}">
                <a16:creationId xmlns:a16="http://schemas.microsoft.com/office/drawing/2014/main" id="{4506E4BB-4F0F-CED1-A57F-DC4D69E5DC88}"/>
              </a:ext>
            </a:extLst>
          </p:cNvPr>
          <p:cNvPicPr>
            <a:picLocks noChangeAspect="1"/>
          </p:cNvPicPr>
          <p:nvPr/>
        </p:nvPicPr>
        <p:blipFill>
          <a:blip r:embed="rId3"/>
          <a:stretch>
            <a:fillRect/>
          </a:stretch>
        </p:blipFill>
        <p:spPr>
          <a:xfrm>
            <a:off x="76200" y="2628900"/>
            <a:ext cx="18059400" cy="3276600"/>
          </a:xfrm>
          <a:prstGeom prst="rect">
            <a:avLst/>
          </a:prstGeom>
        </p:spPr>
      </p:pic>
      <p:pic>
        <p:nvPicPr>
          <p:cNvPr id="7" name="object 4">
            <a:hlinkClick r:id="rId4" action="ppaction://hlinksldjump"/>
            <a:extLst>
              <a:ext uri="{FF2B5EF4-FFF2-40B4-BE49-F238E27FC236}">
                <a16:creationId xmlns:a16="http://schemas.microsoft.com/office/drawing/2014/main" id="{582F2C75-6CE4-138D-D881-5C802DFDEB92}"/>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pic>
        <p:nvPicPr>
          <p:cNvPr id="5" name="object 5"/>
          <p:cNvPicPr/>
          <p:nvPr/>
        </p:nvPicPr>
        <p:blipFill>
          <a:blip r:embed="rId2" cstate="print"/>
          <a:stretch>
            <a:fillRect/>
          </a:stretch>
        </p:blipFill>
        <p:spPr>
          <a:xfrm>
            <a:off x="0" y="38100"/>
            <a:ext cx="1266807" cy="1374903"/>
          </a:xfrm>
          <a:prstGeom prst="rect">
            <a:avLst/>
          </a:prstGeom>
        </p:spPr>
      </p:pic>
      <p:sp>
        <p:nvSpPr>
          <p:cNvPr id="6" name="object 6"/>
          <p:cNvSpPr txBox="1">
            <a:spLocks noGrp="1"/>
          </p:cNvSpPr>
          <p:nvPr>
            <p:ph type="title"/>
          </p:nvPr>
        </p:nvSpPr>
        <p:spPr>
          <a:xfrm>
            <a:off x="1371600" y="38100"/>
            <a:ext cx="9477375" cy="1000760"/>
          </a:xfrm>
          <a:prstGeom prst="rect">
            <a:avLst/>
          </a:prstGeom>
        </p:spPr>
        <p:txBody>
          <a:bodyPr vert="horz" wrap="square" lIns="0" tIns="12700" rIns="0" bIns="0" rtlCol="0">
            <a:spAutoFit/>
          </a:bodyPr>
          <a:lstStyle/>
          <a:p>
            <a:pPr marL="12700">
              <a:lnSpc>
                <a:spcPct val="100000"/>
              </a:lnSpc>
              <a:spcBef>
                <a:spcPts val="100"/>
              </a:spcBef>
            </a:pPr>
            <a:r>
              <a:rPr sz="6400" spc="55" dirty="0">
                <a:latin typeface="Tahoma"/>
                <a:cs typeface="Tahoma"/>
              </a:rPr>
              <a:t>Learning</a:t>
            </a:r>
            <a:r>
              <a:rPr sz="6400" spc="585" dirty="0">
                <a:latin typeface="Tahoma"/>
                <a:cs typeface="Tahoma"/>
              </a:rPr>
              <a:t> </a:t>
            </a:r>
            <a:r>
              <a:rPr sz="6400" spc="90" dirty="0">
                <a:latin typeface="Tahoma"/>
                <a:cs typeface="Tahoma"/>
              </a:rPr>
              <a:t>Checkpoint</a:t>
            </a:r>
            <a:r>
              <a:rPr sz="6400" spc="590" dirty="0">
                <a:latin typeface="Tahoma"/>
                <a:cs typeface="Tahoma"/>
              </a:rPr>
              <a:t> </a:t>
            </a:r>
            <a:r>
              <a:rPr sz="6400" spc="-350" dirty="0">
                <a:latin typeface="Tahoma"/>
                <a:cs typeface="Tahoma"/>
              </a:rPr>
              <a:t>2</a:t>
            </a:r>
            <a:endParaRPr sz="6400" dirty="0">
              <a:latin typeface="Tahoma"/>
              <a:cs typeface="Tahoma"/>
            </a:endParaRPr>
          </a:p>
        </p:txBody>
      </p:sp>
      <p:sp>
        <p:nvSpPr>
          <p:cNvPr id="7" name="TextBox 6">
            <a:extLst>
              <a:ext uri="{FF2B5EF4-FFF2-40B4-BE49-F238E27FC236}">
                <a16:creationId xmlns:a16="http://schemas.microsoft.com/office/drawing/2014/main" id="{06EDA11C-6E19-20E6-9C13-B0A3C06D500D}"/>
              </a:ext>
            </a:extLst>
          </p:cNvPr>
          <p:cNvSpPr txBox="1"/>
          <p:nvPr/>
        </p:nvSpPr>
        <p:spPr>
          <a:xfrm>
            <a:off x="0" y="1413003"/>
            <a:ext cx="18288000" cy="6370975"/>
          </a:xfrm>
          <a:prstGeom prst="rect">
            <a:avLst/>
          </a:prstGeom>
          <a:noFill/>
        </p:spPr>
        <p:txBody>
          <a:bodyPr wrap="square" rtlCol="0">
            <a:spAutoFit/>
          </a:bodyPr>
          <a:lstStyle/>
          <a:p>
            <a:r>
              <a:rPr lang="en-US" sz="2400" dirty="0">
                <a:solidFill>
                  <a:schemeClr val="tx2"/>
                </a:solidFill>
              </a:rPr>
              <a:t>1. Identify three (3) important factors which should be considered when selecting a sling to be used with a mechanical lifting device.</a:t>
            </a:r>
          </a:p>
          <a:p>
            <a:r>
              <a:rPr lang="en-US" sz="2400" dirty="0"/>
              <a:t>• What movement or transfer is it being used for?</a:t>
            </a:r>
          </a:p>
          <a:p>
            <a:r>
              <a:rPr lang="en-US" sz="2400" dirty="0"/>
              <a:t>• The size of the patient i.e., their height, weight, and hip size.</a:t>
            </a:r>
          </a:p>
          <a:p>
            <a:r>
              <a:rPr lang="en-US" sz="2400" dirty="0"/>
              <a:t>• The medical condition of the patient and the amount of support required.</a:t>
            </a:r>
          </a:p>
          <a:p>
            <a:r>
              <a:rPr lang="en-US" sz="2400" dirty="0">
                <a:solidFill>
                  <a:schemeClr val="tx2"/>
                </a:solidFill>
              </a:rPr>
              <a:t>2. What is a slide sheet? Identify three (3) instances where a slide sheet could be used.</a:t>
            </a:r>
          </a:p>
          <a:p>
            <a:r>
              <a:rPr lang="en-US" sz="2400" dirty="0"/>
              <a:t>A slide sheet is a piece of fabric with a silicon coating that has minimal friction. It is used to transfer and move patients easily without the need for manual handling. It can be used to:</a:t>
            </a:r>
          </a:p>
          <a:p>
            <a:r>
              <a:rPr lang="en-US" sz="2400" dirty="0"/>
              <a:t>• Pull a patient out of a confined space after a fall where a hoist cannot be used.</a:t>
            </a:r>
          </a:p>
          <a:p>
            <a:r>
              <a:rPr lang="en-US" sz="2400" dirty="0"/>
              <a:t>• Transfer patents onto beds</a:t>
            </a:r>
          </a:p>
          <a:p>
            <a:r>
              <a:rPr lang="en-US" sz="2400" dirty="0"/>
              <a:t>• Reposition a patient in a chair.</a:t>
            </a:r>
          </a:p>
          <a:p>
            <a:r>
              <a:rPr lang="en-US" sz="2400" dirty="0">
                <a:solidFill>
                  <a:schemeClr val="tx2"/>
                </a:solidFill>
              </a:rPr>
              <a:t>3. Identify two (2) advantages and disadvantages of using slide sheets to assist with movement.</a:t>
            </a:r>
          </a:p>
          <a:p>
            <a:r>
              <a:rPr lang="en-US" sz="2400" dirty="0"/>
              <a:t>Advantages: • Simple and easy to use. • Effective in assisting patients to move. • Can be used in a range of different ways to assist with a variety of movements. • Relatively cheap and be disposable. Complying with infection prevention and control. • Decreases the needs for manual handling. Reducing the incidence of injury.</a:t>
            </a:r>
          </a:p>
          <a:p>
            <a:r>
              <a:rPr lang="en-US" sz="2400" dirty="0"/>
              <a:t>Disadvantages: • Not suitable for all movements. • Requires an appropriate level of training and competency to be able to use them safely and effectively. • If used on patients with pressure sores it could be quite painful. • Patients who are heavy will require additional manual handling which has the potential to cause serious injury. • If the same sheet is used for another patient it has the potential to cause infection control issues.</a:t>
            </a:r>
          </a:p>
        </p:txBody>
      </p:sp>
      <p:pic>
        <p:nvPicPr>
          <p:cNvPr id="8" name="Picture 7">
            <a:extLst>
              <a:ext uri="{FF2B5EF4-FFF2-40B4-BE49-F238E27FC236}">
                <a16:creationId xmlns:a16="http://schemas.microsoft.com/office/drawing/2014/main" id="{01EE8AB4-C10A-6DDF-4E38-AFD061A8A527}"/>
              </a:ext>
            </a:extLst>
          </p:cNvPr>
          <p:cNvPicPr>
            <a:picLocks noChangeAspect="1"/>
          </p:cNvPicPr>
          <p:nvPr/>
        </p:nvPicPr>
        <p:blipFill>
          <a:blip r:embed="rId3"/>
          <a:stretch>
            <a:fillRect/>
          </a:stretch>
        </p:blipFill>
        <p:spPr>
          <a:xfrm>
            <a:off x="114300" y="1881485"/>
            <a:ext cx="18059400" cy="1052215"/>
          </a:xfrm>
          <a:prstGeom prst="rect">
            <a:avLst/>
          </a:prstGeom>
        </p:spPr>
      </p:pic>
      <p:pic>
        <p:nvPicPr>
          <p:cNvPr id="9" name="Picture 8">
            <a:extLst>
              <a:ext uri="{FF2B5EF4-FFF2-40B4-BE49-F238E27FC236}">
                <a16:creationId xmlns:a16="http://schemas.microsoft.com/office/drawing/2014/main" id="{05CB0295-240B-99AA-13AD-B4CFBFC99D8C}"/>
              </a:ext>
            </a:extLst>
          </p:cNvPr>
          <p:cNvPicPr>
            <a:picLocks noChangeAspect="1"/>
          </p:cNvPicPr>
          <p:nvPr/>
        </p:nvPicPr>
        <p:blipFill>
          <a:blip r:embed="rId3"/>
          <a:stretch>
            <a:fillRect/>
          </a:stretch>
        </p:blipFill>
        <p:spPr>
          <a:xfrm>
            <a:off x="0" y="3318335"/>
            <a:ext cx="18059400" cy="1825165"/>
          </a:xfrm>
          <a:prstGeom prst="rect">
            <a:avLst/>
          </a:prstGeom>
        </p:spPr>
      </p:pic>
      <p:pic>
        <p:nvPicPr>
          <p:cNvPr id="10" name="Picture 9">
            <a:extLst>
              <a:ext uri="{FF2B5EF4-FFF2-40B4-BE49-F238E27FC236}">
                <a16:creationId xmlns:a16="http://schemas.microsoft.com/office/drawing/2014/main" id="{06CBA032-101B-27E9-11F1-D600720A6319}"/>
              </a:ext>
            </a:extLst>
          </p:cNvPr>
          <p:cNvPicPr>
            <a:picLocks noChangeAspect="1"/>
          </p:cNvPicPr>
          <p:nvPr/>
        </p:nvPicPr>
        <p:blipFill>
          <a:blip r:embed="rId3"/>
          <a:stretch>
            <a:fillRect/>
          </a:stretch>
        </p:blipFill>
        <p:spPr>
          <a:xfrm>
            <a:off x="68580" y="5524500"/>
            <a:ext cx="18059400" cy="2278214"/>
          </a:xfrm>
          <a:prstGeom prst="rect">
            <a:avLst/>
          </a:prstGeom>
        </p:spPr>
      </p:pic>
      <p:pic>
        <p:nvPicPr>
          <p:cNvPr id="11" name="object 4">
            <a:hlinkClick r:id="rId4" action="ppaction://hlinksldjump"/>
            <a:extLst>
              <a:ext uri="{FF2B5EF4-FFF2-40B4-BE49-F238E27FC236}">
                <a16:creationId xmlns:a16="http://schemas.microsoft.com/office/drawing/2014/main" id="{27701A4E-A83F-B09E-9040-7BA44D481BFB}"/>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pic>
        <p:nvPicPr>
          <p:cNvPr id="5" name="object 5"/>
          <p:cNvPicPr/>
          <p:nvPr/>
        </p:nvPicPr>
        <p:blipFill>
          <a:blip r:embed="rId2" cstate="print"/>
          <a:stretch>
            <a:fillRect/>
          </a:stretch>
        </p:blipFill>
        <p:spPr>
          <a:xfrm>
            <a:off x="0" y="38100"/>
            <a:ext cx="1266807" cy="1374903"/>
          </a:xfrm>
          <a:prstGeom prst="rect">
            <a:avLst/>
          </a:prstGeom>
        </p:spPr>
      </p:pic>
      <p:sp>
        <p:nvSpPr>
          <p:cNvPr id="6" name="object 6"/>
          <p:cNvSpPr txBox="1">
            <a:spLocks noGrp="1"/>
          </p:cNvSpPr>
          <p:nvPr>
            <p:ph type="title"/>
          </p:nvPr>
        </p:nvSpPr>
        <p:spPr>
          <a:xfrm>
            <a:off x="1371600" y="38100"/>
            <a:ext cx="9477375" cy="1000760"/>
          </a:xfrm>
          <a:prstGeom prst="rect">
            <a:avLst/>
          </a:prstGeom>
        </p:spPr>
        <p:txBody>
          <a:bodyPr vert="horz" wrap="square" lIns="0" tIns="12700" rIns="0" bIns="0" rtlCol="0">
            <a:spAutoFit/>
          </a:bodyPr>
          <a:lstStyle/>
          <a:p>
            <a:pPr marL="12700">
              <a:lnSpc>
                <a:spcPct val="100000"/>
              </a:lnSpc>
              <a:spcBef>
                <a:spcPts val="100"/>
              </a:spcBef>
            </a:pPr>
            <a:r>
              <a:rPr sz="6400" spc="55" dirty="0">
                <a:latin typeface="Tahoma"/>
                <a:cs typeface="Tahoma"/>
              </a:rPr>
              <a:t>Learning</a:t>
            </a:r>
            <a:r>
              <a:rPr sz="6400" spc="585" dirty="0">
                <a:latin typeface="Tahoma"/>
                <a:cs typeface="Tahoma"/>
              </a:rPr>
              <a:t> </a:t>
            </a:r>
            <a:r>
              <a:rPr sz="6400" spc="90" dirty="0">
                <a:latin typeface="Tahoma"/>
                <a:cs typeface="Tahoma"/>
              </a:rPr>
              <a:t>Checkpoint</a:t>
            </a:r>
            <a:r>
              <a:rPr sz="6400" spc="590" dirty="0">
                <a:latin typeface="Tahoma"/>
                <a:cs typeface="Tahoma"/>
              </a:rPr>
              <a:t> </a:t>
            </a:r>
            <a:r>
              <a:rPr sz="6400" spc="-350" dirty="0">
                <a:latin typeface="Tahoma"/>
                <a:cs typeface="Tahoma"/>
              </a:rPr>
              <a:t>2</a:t>
            </a:r>
            <a:endParaRPr sz="6400" dirty="0">
              <a:latin typeface="Tahoma"/>
              <a:cs typeface="Tahoma"/>
            </a:endParaRPr>
          </a:p>
        </p:txBody>
      </p:sp>
      <p:sp>
        <p:nvSpPr>
          <p:cNvPr id="7" name="TextBox 6">
            <a:extLst>
              <a:ext uri="{FF2B5EF4-FFF2-40B4-BE49-F238E27FC236}">
                <a16:creationId xmlns:a16="http://schemas.microsoft.com/office/drawing/2014/main" id="{06EDA11C-6E19-20E6-9C13-B0A3C06D500D}"/>
              </a:ext>
            </a:extLst>
          </p:cNvPr>
          <p:cNvSpPr txBox="1"/>
          <p:nvPr/>
        </p:nvSpPr>
        <p:spPr>
          <a:xfrm>
            <a:off x="0" y="1413003"/>
            <a:ext cx="18288000" cy="6740307"/>
          </a:xfrm>
          <a:prstGeom prst="rect">
            <a:avLst/>
          </a:prstGeom>
          <a:noFill/>
        </p:spPr>
        <p:txBody>
          <a:bodyPr wrap="square" rtlCol="0">
            <a:spAutoFit/>
          </a:bodyPr>
          <a:lstStyle/>
          <a:p>
            <a:r>
              <a:rPr lang="en-US" sz="2400" dirty="0">
                <a:solidFill>
                  <a:schemeClr val="tx2"/>
                </a:solidFill>
              </a:rPr>
              <a:t>4. Choose two (2) pieces of equipment that may be used in a healthcare setting and highlight three guidelines that should be followed to ensure that they are used safely.</a:t>
            </a:r>
          </a:p>
          <a:p>
            <a:r>
              <a:rPr lang="en-US" sz="2400" dirty="0"/>
              <a:t>Teacher discretion required as student answers will vary.</a:t>
            </a:r>
          </a:p>
          <a:p>
            <a:r>
              <a:rPr lang="en-US" sz="2400" dirty="0"/>
              <a:t>Chairs with armrests</a:t>
            </a:r>
          </a:p>
          <a:p>
            <a:r>
              <a:rPr lang="en-US" sz="2400" dirty="0"/>
              <a:t>• The chair should be sturdy and stable. The patient should be able to put weight on the chair through either of the armrests without affecting its stability.</a:t>
            </a:r>
          </a:p>
          <a:p>
            <a:r>
              <a:rPr lang="en-US" sz="2400" dirty="0"/>
              <a:t>• The height of the chair should be adjusted so that the patient is able to put their feet flat on the floor.</a:t>
            </a:r>
          </a:p>
          <a:p>
            <a:r>
              <a:rPr lang="en-US" sz="2400" dirty="0"/>
              <a:t>• If the chair is being used in a transfer it should always be positioned in close proximity to the patient and on the side of their body that is strongest or where it feels most natural.</a:t>
            </a:r>
          </a:p>
          <a:p>
            <a:r>
              <a:rPr lang="en-US" sz="2400" dirty="0"/>
              <a:t>Wheelchair</a:t>
            </a:r>
          </a:p>
          <a:p>
            <a:r>
              <a:rPr lang="en-US" sz="2400" dirty="0"/>
              <a:t>• Inspect the wheelchair prior to use to ensure that it is in good working order. Check any stitching, straps and fabric to sure that it is not broken or has obvious signs or wear and tear that could affect its use.</a:t>
            </a:r>
          </a:p>
          <a:p>
            <a:r>
              <a:rPr lang="en-US" sz="2400" dirty="0"/>
              <a:t>• Ensure that the wheelchair is sturdy, has an appropriate range of movement and can be manoeuvred easily.</a:t>
            </a:r>
          </a:p>
          <a:p>
            <a:r>
              <a:rPr lang="en-US" sz="2400" dirty="0"/>
              <a:t>• If the wheelchair is being used in a transfer it should always be positioned in close proximity to the patient and on the side of their body that is strongest or where it feels most natural.</a:t>
            </a:r>
          </a:p>
          <a:p>
            <a:r>
              <a:rPr lang="en-US" sz="2400" dirty="0"/>
              <a:t>• Once the wheelchair is in the correct position the brakes should be engaged. You should also move the footrests up to ensure that the path to the chair for the patient is safe and easy.</a:t>
            </a:r>
          </a:p>
          <a:p>
            <a:r>
              <a:rPr lang="en-US" sz="2400" dirty="0"/>
              <a:t>• Once the transfer is complete make sure that you replace the footrests to their correct position.</a:t>
            </a:r>
          </a:p>
        </p:txBody>
      </p:sp>
      <p:pic>
        <p:nvPicPr>
          <p:cNvPr id="11" name="Picture 10">
            <a:extLst>
              <a:ext uri="{FF2B5EF4-FFF2-40B4-BE49-F238E27FC236}">
                <a16:creationId xmlns:a16="http://schemas.microsoft.com/office/drawing/2014/main" id="{C99E2C37-B0CA-59A0-C231-98403FC7AE59}"/>
              </a:ext>
            </a:extLst>
          </p:cNvPr>
          <p:cNvPicPr>
            <a:picLocks noChangeAspect="1"/>
          </p:cNvPicPr>
          <p:nvPr/>
        </p:nvPicPr>
        <p:blipFill>
          <a:blip r:embed="rId3"/>
          <a:stretch>
            <a:fillRect/>
          </a:stretch>
        </p:blipFill>
        <p:spPr>
          <a:xfrm>
            <a:off x="0" y="2141310"/>
            <a:ext cx="18059400" cy="6012000"/>
          </a:xfrm>
          <a:prstGeom prst="rect">
            <a:avLst/>
          </a:prstGeom>
        </p:spPr>
      </p:pic>
      <p:pic>
        <p:nvPicPr>
          <p:cNvPr id="12" name="object 4">
            <a:hlinkClick r:id="rId4" action="ppaction://hlinksldjump"/>
            <a:extLst>
              <a:ext uri="{FF2B5EF4-FFF2-40B4-BE49-F238E27FC236}">
                <a16:creationId xmlns:a16="http://schemas.microsoft.com/office/drawing/2014/main" id="{790EC039-526E-6EE3-D895-CFD3ECB6C19E}"/>
              </a:ext>
            </a:extLst>
          </p:cNvPr>
          <p:cNvPicPr/>
          <p:nvPr/>
        </p:nvPicPr>
        <p:blipFill>
          <a:blip r:embed="rId5"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91446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771" y="9201150"/>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pic>
        <p:nvPicPr>
          <p:cNvPr id="5" name="object 5"/>
          <p:cNvPicPr/>
          <p:nvPr/>
        </p:nvPicPr>
        <p:blipFill>
          <a:blip r:embed="rId2" cstate="print"/>
          <a:stretch>
            <a:fillRect/>
          </a:stretch>
        </p:blipFill>
        <p:spPr>
          <a:xfrm>
            <a:off x="0" y="38100"/>
            <a:ext cx="1266807" cy="1374903"/>
          </a:xfrm>
          <a:prstGeom prst="rect">
            <a:avLst/>
          </a:prstGeom>
        </p:spPr>
      </p:pic>
      <p:sp>
        <p:nvSpPr>
          <p:cNvPr id="6" name="object 6"/>
          <p:cNvSpPr txBox="1">
            <a:spLocks noGrp="1"/>
          </p:cNvSpPr>
          <p:nvPr>
            <p:ph type="title"/>
          </p:nvPr>
        </p:nvSpPr>
        <p:spPr>
          <a:xfrm>
            <a:off x="1371600" y="38100"/>
            <a:ext cx="9477375" cy="1000760"/>
          </a:xfrm>
          <a:prstGeom prst="rect">
            <a:avLst/>
          </a:prstGeom>
        </p:spPr>
        <p:txBody>
          <a:bodyPr vert="horz" wrap="square" lIns="0" tIns="12700" rIns="0" bIns="0" rtlCol="0">
            <a:spAutoFit/>
          </a:bodyPr>
          <a:lstStyle/>
          <a:p>
            <a:pPr marL="12700">
              <a:lnSpc>
                <a:spcPct val="100000"/>
              </a:lnSpc>
              <a:spcBef>
                <a:spcPts val="100"/>
              </a:spcBef>
            </a:pPr>
            <a:r>
              <a:rPr sz="6400" spc="55" dirty="0">
                <a:latin typeface="Tahoma"/>
                <a:cs typeface="Tahoma"/>
              </a:rPr>
              <a:t>Learning</a:t>
            </a:r>
            <a:r>
              <a:rPr sz="6400" spc="585" dirty="0">
                <a:latin typeface="Tahoma"/>
                <a:cs typeface="Tahoma"/>
              </a:rPr>
              <a:t> </a:t>
            </a:r>
            <a:r>
              <a:rPr sz="6400" spc="90" dirty="0">
                <a:latin typeface="Tahoma"/>
                <a:cs typeface="Tahoma"/>
              </a:rPr>
              <a:t>Checkpoint</a:t>
            </a:r>
            <a:r>
              <a:rPr sz="6400" spc="590" dirty="0">
                <a:latin typeface="Tahoma"/>
                <a:cs typeface="Tahoma"/>
              </a:rPr>
              <a:t> </a:t>
            </a:r>
            <a:r>
              <a:rPr sz="6400" spc="-350" dirty="0">
                <a:latin typeface="Tahoma"/>
                <a:cs typeface="Tahoma"/>
              </a:rPr>
              <a:t>2</a:t>
            </a:r>
            <a:endParaRPr sz="6400" dirty="0">
              <a:latin typeface="Tahoma"/>
              <a:cs typeface="Tahoma"/>
            </a:endParaRPr>
          </a:p>
        </p:txBody>
      </p:sp>
      <p:sp>
        <p:nvSpPr>
          <p:cNvPr id="7" name="TextBox 6">
            <a:extLst>
              <a:ext uri="{FF2B5EF4-FFF2-40B4-BE49-F238E27FC236}">
                <a16:creationId xmlns:a16="http://schemas.microsoft.com/office/drawing/2014/main" id="{06EDA11C-6E19-20E6-9C13-B0A3C06D500D}"/>
              </a:ext>
            </a:extLst>
          </p:cNvPr>
          <p:cNvSpPr txBox="1"/>
          <p:nvPr/>
        </p:nvSpPr>
        <p:spPr>
          <a:xfrm>
            <a:off x="0" y="1413003"/>
            <a:ext cx="18288000" cy="5262979"/>
          </a:xfrm>
          <a:prstGeom prst="rect">
            <a:avLst/>
          </a:prstGeom>
          <a:noFill/>
        </p:spPr>
        <p:txBody>
          <a:bodyPr wrap="square" rtlCol="0">
            <a:spAutoFit/>
          </a:bodyPr>
          <a:lstStyle/>
          <a:p>
            <a:r>
              <a:rPr lang="en-US" sz="2400" dirty="0">
                <a:solidFill>
                  <a:schemeClr val="tx2"/>
                </a:solidFill>
              </a:rPr>
              <a:t>5. Suggest three (3) ways to prepare the environment prior to assisting with movement.</a:t>
            </a:r>
          </a:p>
          <a:p>
            <a:r>
              <a:rPr lang="en-US" sz="2400" dirty="0"/>
              <a:t>• Ensuring that all equipment is in the required place. Making it both accessible and easy to use. For example, if performing a transfer from a wheelchair to a stationary chair ensure that the chair is at a right angle to the patient’s position, on their strong side and as close as possible to them without interfering with their ability to move safely.</a:t>
            </a:r>
          </a:p>
          <a:p>
            <a:r>
              <a:rPr lang="en-US" sz="2400" dirty="0"/>
              <a:t>• Clearing the room of clutter such as tables, chair, food trays and any clothing lying around to ensure that the movement can be conduct smoothly without obstacles.</a:t>
            </a:r>
          </a:p>
          <a:p>
            <a:r>
              <a:rPr lang="en-US" sz="2400" dirty="0"/>
              <a:t>• Ensuring that the room is quiet so that any noises or sounds don’t interfere with the carers ability to communicate with one another and their patient.</a:t>
            </a:r>
          </a:p>
          <a:p>
            <a:r>
              <a:rPr lang="en-US" sz="2400" dirty="0"/>
              <a:t>• Ensuring that the room is clean. Dust and dirt on surfaces and the floor could cause a patient to trip and fall during movement. Maintaining a clean environment is essential for patient safety.</a:t>
            </a:r>
          </a:p>
          <a:p>
            <a:r>
              <a:rPr lang="en-US" sz="2400" dirty="0">
                <a:solidFill>
                  <a:schemeClr val="tx2"/>
                </a:solidFill>
              </a:rPr>
              <a:t>6. Suggest three (3) things that you should do when explaining the movement to a patient or client.</a:t>
            </a:r>
          </a:p>
          <a:p>
            <a:r>
              <a:rPr lang="en-US" sz="2400" dirty="0"/>
              <a:t>• Do so slowly, clearly, and precisely.</a:t>
            </a:r>
          </a:p>
          <a:p>
            <a:r>
              <a:rPr lang="en-US" sz="2400" dirty="0"/>
              <a:t>• Make sure that the patient can hear you and that the environment is not too noisy.</a:t>
            </a:r>
          </a:p>
          <a:p>
            <a:r>
              <a:rPr lang="en-US" sz="2400" dirty="0"/>
              <a:t>• Clarify their understanding.</a:t>
            </a:r>
          </a:p>
        </p:txBody>
      </p:sp>
      <p:pic>
        <p:nvPicPr>
          <p:cNvPr id="8" name="Picture 7">
            <a:extLst>
              <a:ext uri="{FF2B5EF4-FFF2-40B4-BE49-F238E27FC236}">
                <a16:creationId xmlns:a16="http://schemas.microsoft.com/office/drawing/2014/main" id="{71E5DF5A-863D-94CE-A3DA-D0D50D164810}"/>
              </a:ext>
            </a:extLst>
          </p:cNvPr>
          <p:cNvPicPr>
            <a:picLocks noChangeAspect="1"/>
          </p:cNvPicPr>
          <p:nvPr/>
        </p:nvPicPr>
        <p:blipFill>
          <a:blip r:embed="rId3"/>
          <a:stretch>
            <a:fillRect/>
          </a:stretch>
        </p:blipFill>
        <p:spPr>
          <a:xfrm>
            <a:off x="-7620" y="1820311"/>
            <a:ext cx="18059400" cy="3323189"/>
          </a:xfrm>
          <a:prstGeom prst="rect">
            <a:avLst/>
          </a:prstGeom>
        </p:spPr>
      </p:pic>
      <p:pic>
        <p:nvPicPr>
          <p:cNvPr id="9" name="Picture 8">
            <a:extLst>
              <a:ext uri="{FF2B5EF4-FFF2-40B4-BE49-F238E27FC236}">
                <a16:creationId xmlns:a16="http://schemas.microsoft.com/office/drawing/2014/main" id="{FCD57978-38CD-C43E-EF69-20354090BF48}"/>
              </a:ext>
            </a:extLst>
          </p:cNvPr>
          <p:cNvPicPr>
            <a:picLocks noChangeAspect="1"/>
          </p:cNvPicPr>
          <p:nvPr/>
        </p:nvPicPr>
        <p:blipFill>
          <a:blip r:embed="rId3"/>
          <a:stretch>
            <a:fillRect/>
          </a:stretch>
        </p:blipFill>
        <p:spPr>
          <a:xfrm>
            <a:off x="0" y="5550808"/>
            <a:ext cx="18059400" cy="1825165"/>
          </a:xfrm>
          <a:prstGeom prst="rect">
            <a:avLst/>
          </a:prstGeom>
        </p:spPr>
      </p:pic>
      <p:pic>
        <p:nvPicPr>
          <p:cNvPr id="10" name="object 4">
            <a:hlinkClick r:id="rId4" action="ppaction://hlinksldjump"/>
            <a:extLst>
              <a:ext uri="{FF2B5EF4-FFF2-40B4-BE49-F238E27FC236}">
                <a16:creationId xmlns:a16="http://schemas.microsoft.com/office/drawing/2014/main" id="{D28FC2EB-2CAF-5B92-5678-4E89887C427F}"/>
              </a:ext>
            </a:extLst>
          </p:cNvPr>
          <p:cNvPicPr/>
          <p:nvPr/>
        </p:nvPicPr>
        <p:blipFill>
          <a:blip r:embed="rId5"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1208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1"/>
            <a:chOff x="0" y="0"/>
            <a:chExt cx="18288000" cy="10287001"/>
          </a:xfrm>
        </p:grpSpPr>
        <p:pic>
          <p:nvPicPr>
            <p:cNvPr id="3" name="object 3"/>
            <p:cNvPicPr/>
            <p:nvPr/>
          </p:nvPicPr>
          <p:blipFill>
            <a:blip r:embed="rId2" cstate="print"/>
            <a:stretch>
              <a:fillRect/>
            </a:stretch>
          </p:blipFill>
          <p:spPr>
            <a:xfrm>
              <a:off x="0" y="0"/>
              <a:ext cx="18288000" cy="10287001"/>
            </a:xfrm>
            <a:prstGeom prst="rect">
              <a:avLst/>
            </a:prstGeom>
          </p:spPr>
        </p:pic>
        <p:sp>
          <p:nvSpPr>
            <p:cNvPr id="5" name="object 5"/>
            <p:cNvSpPr/>
            <p:nvPr/>
          </p:nvSpPr>
          <p:spPr>
            <a:xfrm>
              <a:off x="8553907" y="2916197"/>
              <a:ext cx="1419225" cy="95250"/>
            </a:xfrm>
            <a:custGeom>
              <a:avLst/>
              <a:gdLst/>
              <a:ahLst/>
              <a:cxnLst/>
              <a:rect l="l" t="t" r="r" b="b"/>
              <a:pathLst>
                <a:path w="1419225" h="95250">
                  <a:moveTo>
                    <a:pt x="1419225" y="95250"/>
                  </a:moveTo>
                  <a:lnTo>
                    <a:pt x="0" y="95250"/>
                  </a:lnTo>
                  <a:lnTo>
                    <a:pt x="0" y="0"/>
                  </a:lnTo>
                  <a:lnTo>
                    <a:pt x="1419225" y="0"/>
                  </a:lnTo>
                  <a:lnTo>
                    <a:pt x="1419225" y="9525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0" y="1"/>
              <a:ext cx="7953374" cy="10286998"/>
            </a:xfrm>
            <a:prstGeom prst="rect">
              <a:avLst/>
            </a:prstGeom>
          </p:spPr>
        </p:pic>
      </p:grpSp>
      <p:sp>
        <p:nvSpPr>
          <p:cNvPr id="7" name="object 7"/>
          <p:cNvSpPr txBox="1">
            <a:spLocks noGrp="1"/>
          </p:cNvSpPr>
          <p:nvPr>
            <p:ph type="body" idx="1"/>
          </p:nvPr>
        </p:nvSpPr>
        <p:spPr>
          <a:xfrm>
            <a:off x="609778" y="3880127"/>
            <a:ext cx="17068444" cy="4140200"/>
          </a:xfrm>
          <a:prstGeom prst="rect">
            <a:avLst/>
          </a:prstGeom>
        </p:spPr>
        <p:txBody>
          <a:bodyPr vert="horz" wrap="square" lIns="0" tIns="12700" rIns="0" bIns="0" rtlCol="0">
            <a:spAutoFit/>
          </a:bodyPr>
          <a:lstStyle/>
          <a:p>
            <a:pPr marL="7943850" marR="5080">
              <a:lnSpc>
                <a:spcPct val="120500"/>
              </a:lnSpc>
              <a:spcBef>
                <a:spcPts val="100"/>
              </a:spcBef>
              <a:tabLst>
                <a:tab pos="8616950" algn="l"/>
                <a:tab pos="9966325" algn="l"/>
                <a:tab pos="10440035" algn="l"/>
                <a:tab pos="10460990" algn="l"/>
                <a:tab pos="10935335" algn="l"/>
                <a:tab pos="10999470" algn="l"/>
                <a:tab pos="12615545" algn="l"/>
                <a:tab pos="13127990" algn="l"/>
                <a:tab pos="13313410" algn="l"/>
                <a:tab pos="14195425" algn="l"/>
                <a:tab pos="14992350" algn="l"/>
                <a:tab pos="15434310" algn="l"/>
                <a:tab pos="16099155" algn="l"/>
                <a:tab pos="16645890" algn="l"/>
              </a:tabLst>
            </a:pPr>
            <a:r>
              <a:rPr spc="204" dirty="0"/>
              <a:t>It'</a:t>
            </a:r>
            <a:r>
              <a:rPr dirty="0"/>
              <a:t>s	</a:t>
            </a:r>
            <a:r>
              <a:rPr spc="204" dirty="0"/>
              <a:t>importan</a:t>
            </a:r>
            <a:r>
              <a:rPr dirty="0"/>
              <a:t>t		</a:t>
            </a:r>
            <a:r>
              <a:rPr spc="204" dirty="0"/>
              <a:t>t</a:t>
            </a:r>
            <a:r>
              <a:rPr dirty="0"/>
              <a:t>o	</a:t>
            </a:r>
            <a:r>
              <a:rPr spc="204" dirty="0"/>
              <a:t>evaluat</a:t>
            </a:r>
            <a:r>
              <a:rPr dirty="0"/>
              <a:t>e	</a:t>
            </a:r>
            <a:r>
              <a:rPr spc="204" dirty="0"/>
              <a:t>th</a:t>
            </a:r>
            <a:r>
              <a:rPr dirty="0"/>
              <a:t>e	</a:t>
            </a:r>
            <a:r>
              <a:rPr spc="204" dirty="0"/>
              <a:t>movement</a:t>
            </a:r>
            <a:r>
              <a:rPr dirty="0"/>
              <a:t>,	</a:t>
            </a:r>
            <a:r>
              <a:rPr spc="204" dirty="0"/>
              <a:t>retur</a:t>
            </a:r>
            <a:r>
              <a:rPr dirty="0"/>
              <a:t>n	</a:t>
            </a:r>
            <a:r>
              <a:rPr spc="204" dirty="0"/>
              <a:t>al</a:t>
            </a:r>
            <a:r>
              <a:rPr dirty="0"/>
              <a:t>l  </a:t>
            </a:r>
            <a:r>
              <a:rPr spc="180" dirty="0"/>
              <a:t>equipment	</a:t>
            </a:r>
            <a:r>
              <a:rPr spc="100" dirty="0"/>
              <a:t>to	</a:t>
            </a:r>
            <a:r>
              <a:rPr spc="135" dirty="0"/>
              <a:t>its		</a:t>
            </a:r>
            <a:r>
              <a:rPr spc="180" dirty="0"/>
              <a:t>designated	</a:t>
            </a:r>
            <a:r>
              <a:rPr spc="160" dirty="0"/>
              <a:t>area,	</a:t>
            </a:r>
            <a:r>
              <a:rPr spc="135" dirty="0"/>
              <a:t>and	</a:t>
            </a:r>
            <a:r>
              <a:rPr spc="160" dirty="0"/>
              <a:t>clean	</a:t>
            </a:r>
            <a:r>
              <a:rPr spc="135" dirty="0"/>
              <a:t>the</a:t>
            </a:r>
          </a:p>
          <a:p>
            <a:pPr marL="7943850" marR="55244">
              <a:lnSpc>
                <a:spcPct val="120500"/>
              </a:lnSpc>
              <a:tabLst>
                <a:tab pos="8562340" algn="l"/>
                <a:tab pos="9135745" algn="l"/>
                <a:tab pos="10091420" algn="l"/>
                <a:tab pos="10393680" algn="l"/>
                <a:tab pos="11190605" algn="l"/>
                <a:tab pos="11500485" algn="l"/>
                <a:tab pos="12402820" algn="l"/>
                <a:tab pos="12800330" algn="l"/>
                <a:tab pos="14434185" algn="l"/>
                <a:tab pos="15132685" algn="l"/>
              </a:tabLst>
            </a:pPr>
            <a:r>
              <a:rPr spc="204" dirty="0"/>
              <a:t>equipment</a:t>
            </a:r>
            <a:r>
              <a:rPr dirty="0"/>
              <a:t>.	</a:t>
            </a:r>
            <a:r>
              <a:rPr spc="204" dirty="0"/>
              <a:t>Ensur</a:t>
            </a:r>
            <a:r>
              <a:rPr dirty="0"/>
              <a:t>e	</a:t>
            </a:r>
            <a:r>
              <a:rPr spc="204" dirty="0"/>
              <a:t>you'v</a:t>
            </a:r>
            <a:r>
              <a:rPr dirty="0"/>
              <a:t>e	</a:t>
            </a:r>
            <a:r>
              <a:rPr spc="204" dirty="0"/>
              <a:t>checke</a:t>
            </a:r>
            <a:r>
              <a:rPr dirty="0"/>
              <a:t>d	</a:t>
            </a:r>
            <a:r>
              <a:rPr spc="204" dirty="0"/>
              <a:t>th</a:t>
            </a:r>
            <a:r>
              <a:rPr dirty="0"/>
              <a:t>e	</a:t>
            </a:r>
            <a:r>
              <a:rPr spc="204" dirty="0"/>
              <a:t>equipmen</a:t>
            </a:r>
            <a:r>
              <a:rPr dirty="0"/>
              <a:t>t  </a:t>
            </a:r>
            <a:r>
              <a:rPr spc="135" dirty="0"/>
              <a:t>for	</a:t>
            </a:r>
            <a:r>
              <a:rPr spc="100" dirty="0"/>
              <a:t>an	</a:t>
            </a:r>
            <a:r>
              <a:rPr spc="175" dirty="0"/>
              <a:t>faults,	</a:t>
            </a:r>
            <a:r>
              <a:rPr spc="135" dirty="0"/>
              <a:t>and	</a:t>
            </a:r>
            <a:r>
              <a:rPr spc="170" dirty="0"/>
              <a:t>report	</a:t>
            </a:r>
            <a:r>
              <a:rPr spc="185" dirty="0"/>
              <a:t>accordingly.</a:t>
            </a:r>
          </a:p>
          <a:p>
            <a:pPr marL="7931150">
              <a:lnSpc>
                <a:spcPct val="100000"/>
              </a:lnSpc>
              <a:spcBef>
                <a:spcPts val="25"/>
              </a:spcBef>
            </a:pPr>
            <a:endParaRPr sz="4100" dirty="0"/>
          </a:p>
          <a:p>
            <a:pPr marL="7943850">
              <a:lnSpc>
                <a:spcPct val="100000"/>
              </a:lnSpc>
              <a:tabLst>
                <a:tab pos="9069705" algn="l"/>
                <a:tab pos="10215880" algn="l"/>
                <a:tab pos="10914380" algn="l"/>
                <a:tab pos="12910185" algn="l"/>
                <a:tab pos="13924280" algn="l"/>
                <a:tab pos="14721205" algn="l"/>
                <a:tab pos="15998825" algn="l"/>
              </a:tabLst>
            </a:pPr>
            <a:r>
              <a:rPr spc="160" dirty="0"/>
              <a:t>Think	about	</a:t>
            </a:r>
            <a:r>
              <a:rPr spc="135" dirty="0"/>
              <a:t>the	</a:t>
            </a:r>
            <a:r>
              <a:rPr spc="175" dirty="0"/>
              <a:t>movement	</a:t>
            </a:r>
            <a:r>
              <a:rPr spc="170" dirty="0"/>
              <a:t>itself	</a:t>
            </a:r>
            <a:r>
              <a:rPr spc="135" dirty="0"/>
              <a:t>and	</a:t>
            </a:r>
            <a:r>
              <a:rPr spc="175" dirty="0"/>
              <a:t>reflect	</a:t>
            </a:r>
            <a:r>
              <a:rPr spc="100" dirty="0"/>
              <a:t>on</a:t>
            </a:r>
          </a:p>
          <a:p>
            <a:pPr marL="7943850" marR="237490">
              <a:lnSpc>
                <a:spcPct val="120500"/>
              </a:lnSpc>
              <a:spcBef>
                <a:spcPts val="5"/>
              </a:spcBef>
              <a:tabLst>
                <a:tab pos="8799830" algn="l"/>
                <a:tab pos="8858885" algn="l"/>
                <a:tab pos="9274175" algn="l"/>
                <a:tab pos="10045065" algn="l"/>
                <a:tab pos="10373995" algn="l"/>
                <a:tab pos="10729595" algn="l"/>
                <a:tab pos="10822305" algn="l"/>
                <a:tab pos="11776710" algn="l"/>
                <a:tab pos="12272010" algn="l"/>
                <a:tab pos="12626975" algn="l"/>
                <a:tab pos="12816840" algn="l"/>
                <a:tab pos="13246100" algn="l"/>
                <a:tab pos="13595350" algn="l"/>
                <a:tab pos="14502765" algn="l"/>
                <a:tab pos="14957425" algn="l"/>
                <a:tab pos="15241905" algn="l"/>
                <a:tab pos="15655925" algn="l"/>
              </a:tabLst>
            </a:pPr>
            <a:r>
              <a:rPr spc="204" dirty="0"/>
              <a:t>ho</a:t>
            </a:r>
            <a:r>
              <a:rPr dirty="0"/>
              <a:t>w	</a:t>
            </a:r>
            <a:r>
              <a:rPr spc="204" dirty="0"/>
              <a:t>t</a:t>
            </a:r>
            <a:r>
              <a:rPr dirty="0"/>
              <a:t>o	</a:t>
            </a:r>
            <a:r>
              <a:rPr spc="204" dirty="0"/>
              <a:t>mak</a:t>
            </a:r>
            <a:r>
              <a:rPr dirty="0"/>
              <a:t>e	</a:t>
            </a:r>
            <a:r>
              <a:rPr spc="204" dirty="0"/>
              <a:t>i</a:t>
            </a:r>
            <a:r>
              <a:rPr dirty="0"/>
              <a:t>t	</a:t>
            </a:r>
            <a:r>
              <a:rPr spc="204" dirty="0"/>
              <a:t>safe</a:t>
            </a:r>
            <a:r>
              <a:rPr dirty="0"/>
              <a:t>r	</a:t>
            </a:r>
            <a:r>
              <a:rPr spc="204" dirty="0"/>
              <a:t>mor</a:t>
            </a:r>
            <a:r>
              <a:rPr dirty="0"/>
              <a:t>e	</a:t>
            </a:r>
            <a:r>
              <a:rPr spc="204" dirty="0"/>
              <a:t>effectiv</a:t>
            </a:r>
            <a:r>
              <a:rPr dirty="0"/>
              <a:t>e	</a:t>
            </a:r>
            <a:r>
              <a:rPr spc="204" dirty="0"/>
              <a:t>i</a:t>
            </a:r>
            <a:r>
              <a:rPr dirty="0"/>
              <a:t>n	</a:t>
            </a:r>
            <a:r>
              <a:rPr spc="204" dirty="0"/>
              <a:t>th</a:t>
            </a:r>
            <a:r>
              <a:rPr dirty="0"/>
              <a:t>e	</a:t>
            </a:r>
            <a:r>
              <a:rPr spc="204" dirty="0"/>
              <a:t>future</a:t>
            </a:r>
            <a:r>
              <a:rPr dirty="0"/>
              <a:t>.  </a:t>
            </a:r>
            <a:r>
              <a:rPr spc="135" dirty="0"/>
              <a:t>How		</a:t>
            </a:r>
            <a:r>
              <a:rPr spc="160" dirty="0"/>
              <a:t>would	</a:t>
            </a:r>
            <a:r>
              <a:rPr spc="135" dirty="0"/>
              <a:t>you		</a:t>
            </a:r>
            <a:r>
              <a:rPr spc="170" dirty="0"/>
              <a:t>change	</a:t>
            </a:r>
            <a:r>
              <a:rPr spc="100" dirty="0"/>
              <a:t>it	</a:t>
            </a:r>
            <a:r>
              <a:rPr spc="135" dirty="0"/>
              <a:t>for	</a:t>
            </a:r>
            <a:r>
              <a:rPr dirty="0"/>
              <a:t>a	</a:t>
            </a:r>
            <a:r>
              <a:rPr spc="180" dirty="0"/>
              <a:t>different	</a:t>
            </a:r>
            <a:r>
              <a:rPr spc="175" dirty="0"/>
              <a:t>patient?</a:t>
            </a:r>
          </a:p>
        </p:txBody>
      </p:sp>
      <p:sp>
        <p:nvSpPr>
          <p:cNvPr id="8" name="object 8"/>
          <p:cNvSpPr txBox="1">
            <a:spLocks noGrp="1"/>
          </p:cNvSpPr>
          <p:nvPr>
            <p:ph type="title"/>
          </p:nvPr>
        </p:nvSpPr>
        <p:spPr>
          <a:xfrm>
            <a:off x="10334628" y="566298"/>
            <a:ext cx="7842250" cy="2019935"/>
          </a:xfrm>
          <a:prstGeom prst="rect">
            <a:avLst/>
          </a:prstGeom>
        </p:spPr>
        <p:txBody>
          <a:bodyPr vert="horz" wrap="square" lIns="0" tIns="0" rIns="0" bIns="0" rtlCol="0">
            <a:spAutoFit/>
          </a:bodyPr>
          <a:lstStyle/>
          <a:p>
            <a:pPr marL="12700" marR="5080">
              <a:lnSpc>
                <a:spcPts val="8030"/>
              </a:lnSpc>
            </a:pPr>
            <a:r>
              <a:rPr sz="6400" spc="-15" dirty="0">
                <a:solidFill>
                  <a:srgbClr val="FFFFFF"/>
                </a:solidFill>
                <a:latin typeface="Tahoma"/>
                <a:cs typeface="Tahoma"/>
              </a:rPr>
              <a:t>C</a:t>
            </a:r>
            <a:r>
              <a:rPr sz="6400" spc="-315" dirty="0">
                <a:solidFill>
                  <a:srgbClr val="FFFFFF"/>
                </a:solidFill>
                <a:latin typeface="Tahoma"/>
                <a:cs typeface="Tahoma"/>
              </a:rPr>
              <a:t>o</a:t>
            </a:r>
            <a:r>
              <a:rPr sz="6400" spc="-550" dirty="0">
                <a:solidFill>
                  <a:srgbClr val="FFFFFF"/>
                </a:solidFill>
                <a:latin typeface="Tahoma"/>
                <a:cs typeface="Tahoma"/>
              </a:rPr>
              <a:t>m</a:t>
            </a:r>
            <a:r>
              <a:rPr sz="6400" spc="-370" dirty="0">
                <a:solidFill>
                  <a:srgbClr val="FFFFFF"/>
                </a:solidFill>
                <a:latin typeface="Tahoma"/>
                <a:cs typeface="Tahoma"/>
              </a:rPr>
              <a:t>p</a:t>
            </a:r>
            <a:r>
              <a:rPr sz="6400" spc="-90" dirty="0">
                <a:solidFill>
                  <a:srgbClr val="FFFFFF"/>
                </a:solidFill>
                <a:latin typeface="Tahoma"/>
                <a:cs typeface="Tahoma"/>
              </a:rPr>
              <a:t>l</a:t>
            </a:r>
            <a:r>
              <a:rPr sz="6400" spc="-245" dirty="0">
                <a:solidFill>
                  <a:srgbClr val="FFFFFF"/>
                </a:solidFill>
                <a:latin typeface="Tahoma"/>
                <a:cs typeface="Tahoma"/>
              </a:rPr>
              <a:t>e</a:t>
            </a:r>
            <a:r>
              <a:rPr sz="6400" spc="-395" dirty="0">
                <a:solidFill>
                  <a:srgbClr val="FFFFFF"/>
                </a:solidFill>
                <a:latin typeface="Tahoma"/>
                <a:cs typeface="Tahoma"/>
              </a:rPr>
              <a:t>t</a:t>
            </a:r>
            <a:r>
              <a:rPr sz="6400" spc="-305" dirty="0">
                <a:solidFill>
                  <a:srgbClr val="FFFFFF"/>
                </a:solidFill>
                <a:latin typeface="Tahoma"/>
                <a:cs typeface="Tahoma"/>
              </a:rPr>
              <a:t>e</a:t>
            </a:r>
            <a:r>
              <a:rPr sz="6400" spc="-165" dirty="0">
                <a:solidFill>
                  <a:srgbClr val="FFFFFF"/>
                </a:solidFill>
                <a:latin typeface="Tahoma"/>
                <a:cs typeface="Tahoma"/>
              </a:rPr>
              <a:t> </a:t>
            </a:r>
            <a:r>
              <a:rPr sz="6400" spc="-395" dirty="0">
                <a:solidFill>
                  <a:srgbClr val="FFFFFF"/>
                </a:solidFill>
                <a:latin typeface="Tahoma"/>
                <a:cs typeface="Tahoma"/>
              </a:rPr>
              <a:t>a</a:t>
            </a:r>
            <a:r>
              <a:rPr sz="6400" spc="35" dirty="0">
                <a:solidFill>
                  <a:srgbClr val="FFFFFF"/>
                </a:solidFill>
                <a:latin typeface="Tahoma"/>
                <a:cs typeface="Tahoma"/>
              </a:rPr>
              <a:t>ss</a:t>
            </a:r>
            <a:r>
              <a:rPr sz="6400" spc="-90" dirty="0">
                <a:solidFill>
                  <a:srgbClr val="FFFFFF"/>
                </a:solidFill>
                <a:latin typeface="Tahoma"/>
                <a:cs typeface="Tahoma"/>
              </a:rPr>
              <a:t>i</a:t>
            </a:r>
            <a:r>
              <a:rPr sz="6400" spc="35" dirty="0">
                <a:solidFill>
                  <a:srgbClr val="FFFFFF"/>
                </a:solidFill>
                <a:latin typeface="Tahoma"/>
                <a:cs typeface="Tahoma"/>
              </a:rPr>
              <a:t>s</a:t>
            </a:r>
            <a:r>
              <a:rPr sz="6400" spc="-395" dirty="0">
                <a:solidFill>
                  <a:srgbClr val="FFFFFF"/>
                </a:solidFill>
                <a:latin typeface="Tahoma"/>
                <a:cs typeface="Tahoma"/>
              </a:rPr>
              <a:t>ta</a:t>
            </a:r>
            <a:r>
              <a:rPr sz="6400" spc="-420" dirty="0">
                <a:solidFill>
                  <a:srgbClr val="FFFFFF"/>
                </a:solidFill>
                <a:latin typeface="Tahoma"/>
                <a:cs typeface="Tahoma"/>
              </a:rPr>
              <a:t>n</a:t>
            </a:r>
            <a:r>
              <a:rPr sz="6400" dirty="0">
                <a:solidFill>
                  <a:srgbClr val="FFFFFF"/>
                </a:solidFill>
                <a:latin typeface="Tahoma"/>
                <a:cs typeface="Tahoma"/>
              </a:rPr>
              <a:t>c</a:t>
            </a:r>
            <a:r>
              <a:rPr sz="6400" spc="-204" dirty="0">
                <a:solidFill>
                  <a:srgbClr val="FFFFFF"/>
                </a:solidFill>
                <a:latin typeface="Tahoma"/>
                <a:cs typeface="Tahoma"/>
              </a:rPr>
              <a:t>e  </a:t>
            </a:r>
            <a:r>
              <a:rPr sz="6400" spc="-1015" dirty="0">
                <a:solidFill>
                  <a:srgbClr val="FFFFFF"/>
                </a:solidFill>
                <a:latin typeface="Tahoma"/>
                <a:cs typeface="Tahoma"/>
              </a:rPr>
              <a:t>w</a:t>
            </a:r>
            <a:r>
              <a:rPr sz="6400" spc="-90" dirty="0">
                <a:solidFill>
                  <a:srgbClr val="FFFFFF"/>
                </a:solidFill>
                <a:latin typeface="Tahoma"/>
                <a:cs typeface="Tahoma"/>
              </a:rPr>
              <a:t>i</a:t>
            </a:r>
            <a:r>
              <a:rPr sz="6400" spc="-395" dirty="0">
                <a:solidFill>
                  <a:srgbClr val="FFFFFF"/>
                </a:solidFill>
                <a:latin typeface="Tahoma"/>
                <a:cs typeface="Tahoma"/>
              </a:rPr>
              <a:t>t</a:t>
            </a:r>
            <a:r>
              <a:rPr sz="6400" spc="-475" dirty="0">
                <a:solidFill>
                  <a:srgbClr val="FFFFFF"/>
                </a:solidFill>
                <a:latin typeface="Tahoma"/>
                <a:cs typeface="Tahoma"/>
              </a:rPr>
              <a:t>h</a:t>
            </a:r>
            <a:r>
              <a:rPr sz="6400" spc="-165" dirty="0">
                <a:solidFill>
                  <a:srgbClr val="FFFFFF"/>
                </a:solidFill>
                <a:latin typeface="Tahoma"/>
                <a:cs typeface="Tahoma"/>
              </a:rPr>
              <a:t> </a:t>
            </a:r>
            <a:r>
              <a:rPr sz="6400" spc="-550" dirty="0">
                <a:solidFill>
                  <a:srgbClr val="FFFFFF"/>
                </a:solidFill>
                <a:latin typeface="Tahoma"/>
                <a:cs typeface="Tahoma"/>
              </a:rPr>
              <a:t>m</a:t>
            </a:r>
            <a:r>
              <a:rPr sz="6400" spc="-315" dirty="0">
                <a:solidFill>
                  <a:srgbClr val="FFFFFF"/>
                </a:solidFill>
                <a:latin typeface="Tahoma"/>
                <a:cs typeface="Tahoma"/>
              </a:rPr>
              <a:t>o</a:t>
            </a:r>
            <a:r>
              <a:rPr sz="6400" spc="-310" dirty="0">
                <a:solidFill>
                  <a:srgbClr val="FFFFFF"/>
                </a:solidFill>
                <a:latin typeface="Tahoma"/>
                <a:cs typeface="Tahoma"/>
              </a:rPr>
              <a:t>v</a:t>
            </a:r>
            <a:r>
              <a:rPr sz="6400" spc="-245" dirty="0">
                <a:solidFill>
                  <a:srgbClr val="FFFFFF"/>
                </a:solidFill>
                <a:latin typeface="Tahoma"/>
                <a:cs typeface="Tahoma"/>
              </a:rPr>
              <a:t>e</a:t>
            </a:r>
            <a:r>
              <a:rPr sz="6400" spc="-550" dirty="0">
                <a:solidFill>
                  <a:srgbClr val="FFFFFF"/>
                </a:solidFill>
                <a:latin typeface="Tahoma"/>
                <a:cs typeface="Tahoma"/>
              </a:rPr>
              <a:t>m</a:t>
            </a:r>
            <a:r>
              <a:rPr sz="6400" spc="-245" dirty="0">
                <a:solidFill>
                  <a:srgbClr val="FFFFFF"/>
                </a:solidFill>
                <a:latin typeface="Tahoma"/>
                <a:cs typeface="Tahoma"/>
              </a:rPr>
              <a:t>e</a:t>
            </a:r>
            <a:r>
              <a:rPr sz="6400" spc="-420" dirty="0">
                <a:solidFill>
                  <a:srgbClr val="FFFFFF"/>
                </a:solidFill>
                <a:latin typeface="Tahoma"/>
                <a:cs typeface="Tahoma"/>
              </a:rPr>
              <a:t>n</a:t>
            </a:r>
            <a:r>
              <a:rPr sz="6400" spc="-450" dirty="0">
                <a:solidFill>
                  <a:srgbClr val="FFFFFF"/>
                </a:solidFill>
                <a:latin typeface="Tahoma"/>
                <a:cs typeface="Tahoma"/>
              </a:rPr>
              <a:t>t</a:t>
            </a:r>
            <a:endParaRPr sz="6400" dirty="0">
              <a:latin typeface="Tahoma"/>
              <a:cs typeface="Tahoma"/>
            </a:endParaRPr>
          </a:p>
        </p:txBody>
      </p:sp>
      <p:pic>
        <p:nvPicPr>
          <p:cNvPr id="9" name="object 4">
            <a:hlinkClick r:id="rId4" action="ppaction://hlinksldjump"/>
            <a:extLst>
              <a:ext uri="{FF2B5EF4-FFF2-40B4-BE49-F238E27FC236}">
                <a16:creationId xmlns:a16="http://schemas.microsoft.com/office/drawing/2014/main" id="{516C6066-1ECB-307D-67E2-1D54B1F5FF4A}"/>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8100"/>
            <a:ext cx="1435345" cy="1334044"/>
          </a:xfrm>
          <a:prstGeom prst="rect">
            <a:avLst/>
          </a:prstGeom>
        </p:spPr>
      </p:pic>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AD518E09-656F-93CA-DA87-460F9B2972BD}"/>
              </a:ext>
            </a:extLst>
          </p:cNvPr>
          <p:cNvSpPr txBox="1"/>
          <p:nvPr/>
        </p:nvSpPr>
        <p:spPr>
          <a:xfrm>
            <a:off x="1231449" y="266700"/>
            <a:ext cx="17056551" cy="707886"/>
          </a:xfrm>
          <a:prstGeom prst="rect">
            <a:avLst/>
          </a:prstGeom>
          <a:noFill/>
        </p:spPr>
        <p:txBody>
          <a:bodyPr wrap="square" rtlCol="0">
            <a:spAutoFit/>
          </a:bodyPr>
          <a:lstStyle/>
          <a:p>
            <a:r>
              <a:rPr lang="en-US" sz="4000" dirty="0"/>
              <a:t>Learning Activity 6 Reflecting</a:t>
            </a:r>
            <a:endParaRPr lang="en-AU" sz="4000" dirty="0"/>
          </a:p>
        </p:txBody>
      </p:sp>
      <p:sp>
        <p:nvSpPr>
          <p:cNvPr id="5" name="TextBox 4">
            <a:extLst>
              <a:ext uri="{FF2B5EF4-FFF2-40B4-BE49-F238E27FC236}">
                <a16:creationId xmlns:a16="http://schemas.microsoft.com/office/drawing/2014/main" id="{C9112599-11A4-48AD-97DA-91ED43FF3B89}"/>
              </a:ext>
            </a:extLst>
          </p:cNvPr>
          <p:cNvSpPr txBox="1"/>
          <p:nvPr/>
        </p:nvSpPr>
        <p:spPr>
          <a:xfrm>
            <a:off x="0" y="1372144"/>
            <a:ext cx="18288000" cy="2677656"/>
          </a:xfrm>
          <a:prstGeom prst="rect">
            <a:avLst/>
          </a:prstGeom>
          <a:noFill/>
        </p:spPr>
        <p:txBody>
          <a:bodyPr wrap="square" rtlCol="0">
            <a:spAutoFit/>
          </a:bodyPr>
          <a:lstStyle/>
          <a:p>
            <a:r>
              <a:rPr lang="en-US" sz="2800" dirty="0"/>
              <a:t>Reflect how you went with your sit to stand technique in the previous activity. Consider answer the following questions:</a:t>
            </a:r>
          </a:p>
          <a:p>
            <a:r>
              <a:rPr lang="en-US" sz="2800" dirty="0"/>
              <a:t>• The technique that was used and if it was effective.</a:t>
            </a:r>
          </a:p>
          <a:p>
            <a:r>
              <a:rPr lang="en-US" sz="2800" dirty="0"/>
              <a:t>• Were you prepared for the movement, or were there elements that you could have been better prepared for?</a:t>
            </a:r>
          </a:p>
          <a:p>
            <a:r>
              <a:rPr lang="en-US" sz="2800" dirty="0"/>
              <a:t>• Did you select the best equipment for the movement, or should have you used equipment?</a:t>
            </a:r>
          </a:p>
          <a:p>
            <a:r>
              <a:rPr lang="en-US" sz="2800" dirty="0"/>
              <a:t>• How well did you perform the movement?</a:t>
            </a:r>
          </a:p>
          <a:p>
            <a:r>
              <a:rPr lang="en-US" sz="2800" dirty="0"/>
              <a:t>• Were there any problems that you encountered, and how best they could be avoided in the future?</a:t>
            </a:r>
            <a:endParaRPr lang="en-AU" sz="2800" dirty="0"/>
          </a:p>
        </p:txBody>
      </p:sp>
      <p:pic>
        <p:nvPicPr>
          <p:cNvPr id="6" name="object 4">
            <a:hlinkClick r:id="rId3" action="ppaction://hlinksldjump"/>
            <a:extLst>
              <a:ext uri="{FF2B5EF4-FFF2-40B4-BE49-F238E27FC236}">
                <a16:creationId xmlns:a16="http://schemas.microsoft.com/office/drawing/2014/main" id="{DE32F5A0-6FEC-315A-868A-E43381C8593D}"/>
              </a:ext>
            </a:extLst>
          </p:cNvPr>
          <p:cNvPicPr/>
          <p:nvPr/>
        </p:nvPicPr>
        <p:blipFill>
          <a:blip r:embed="rId4" cstate="print"/>
          <a:stretch>
            <a:fillRect/>
          </a:stretch>
        </p:blipFill>
        <p:spPr>
          <a:xfrm>
            <a:off x="16957087" y="9258301"/>
            <a:ext cx="914399" cy="87629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pic>
        <p:nvPicPr>
          <p:cNvPr id="5" name="object 5"/>
          <p:cNvPicPr/>
          <p:nvPr/>
        </p:nvPicPr>
        <p:blipFill>
          <a:blip r:embed="rId2" cstate="print"/>
          <a:stretch>
            <a:fillRect/>
          </a:stretch>
        </p:blipFill>
        <p:spPr>
          <a:xfrm>
            <a:off x="0" y="38100"/>
            <a:ext cx="1266807" cy="1374900"/>
          </a:xfrm>
          <a:prstGeom prst="rect">
            <a:avLst/>
          </a:prstGeom>
        </p:spPr>
      </p:pic>
      <p:sp>
        <p:nvSpPr>
          <p:cNvPr id="6" name="object 6"/>
          <p:cNvSpPr txBox="1">
            <a:spLocks noGrp="1"/>
          </p:cNvSpPr>
          <p:nvPr>
            <p:ph type="title"/>
          </p:nvPr>
        </p:nvSpPr>
        <p:spPr>
          <a:xfrm>
            <a:off x="1266807" y="38100"/>
            <a:ext cx="9477375" cy="1000760"/>
          </a:xfrm>
          <a:prstGeom prst="rect">
            <a:avLst/>
          </a:prstGeom>
        </p:spPr>
        <p:txBody>
          <a:bodyPr vert="horz" wrap="square" lIns="0" tIns="12700" rIns="0" bIns="0" rtlCol="0">
            <a:spAutoFit/>
          </a:bodyPr>
          <a:lstStyle/>
          <a:p>
            <a:pPr marL="12700">
              <a:lnSpc>
                <a:spcPct val="100000"/>
              </a:lnSpc>
              <a:spcBef>
                <a:spcPts val="100"/>
              </a:spcBef>
            </a:pPr>
            <a:r>
              <a:rPr sz="6400" spc="55" dirty="0">
                <a:latin typeface="Tahoma"/>
                <a:cs typeface="Tahoma"/>
              </a:rPr>
              <a:t>Learning</a:t>
            </a:r>
            <a:r>
              <a:rPr sz="6400" spc="585" dirty="0">
                <a:latin typeface="Tahoma"/>
                <a:cs typeface="Tahoma"/>
              </a:rPr>
              <a:t> </a:t>
            </a:r>
            <a:r>
              <a:rPr sz="6400" spc="90" dirty="0">
                <a:latin typeface="Tahoma"/>
                <a:cs typeface="Tahoma"/>
              </a:rPr>
              <a:t>Checkpoint</a:t>
            </a:r>
            <a:r>
              <a:rPr sz="6400" spc="590" dirty="0">
                <a:latin typeface="Tahoma"/>
                <a:cs typeface="Tahoma"/>
              </a:rPr>
              <a:t> </a:t>
            </a:r>
            <a:r>
              <a:rPr sz="6400" spc="-350" dirty="0">
                <a:latin typeface="Tahoma"/>
                <a:cs typeface="Tahoma"/>
              </a:rPr>
              <a:t>3</a:t>
            </a:r>
            <a:endParaRPr sz="6400" dirty="0">
              <a:latin typeface="Tahoma"/>
              <a:cs typeface="Tahoma"/>
            </a:endParaRPr>
          </a:p>
        </p:txBody>
      </p:sp>
      <p:sp>
        <p:nvSpPr>
          <p:cNvPr id="7" name="TextBox 6">
            <a:extLst>
              <a:ext uri="{FF2B5EF4-FFF2-40B4-BE49-F238E27FC236}">
                <a16:creationId xmlns:a16="http://schemas.microsoft.com/office/drawing/2014/main" id="{87541A3D-009C-02EC-DCD1-CF226172D61C}"/>
              </a:ext>
            </a:extLst>
          </p:cNvPr>
          <p:cNvSpPr txBox="1"/>
          <p:nvPr/>
        </p:nvSpPr>
        <p:spPr>
          <a:xfrm>
            <a:off x="0" y="1413000"/>
            <a:ext cx="18288000" cy="7848302"/>
          </a:xfrm>
          <a:prstGeom prst="rect">
            <a:avLst/>
          </a:prstGeom>
          <a:noFill/>
        </p:spPr>
        <p:txBody>
          <a:bodyPr wrap="square" rtlCol="0">
            <a:spAutoFit/>
          </a:bodyPr>
          <a:lstStyle/>
          <a:p>
            <a:r>
              <a:rPr lang="en-US" sz="2400" dirty="0">
                <a:solidFill>
                  <a:schemeClr val="tx2"/>
                </a:solidFill>
              </a:rPr>
              <a:t>1. What is consent? How could you obtain consent from a patient or client prior to assisting them with movement?</a:t>
            </a:r>
          </a:p>
          <a:p>
            <a:r>
              <a:rPr lang="en-US" sz="2400" dirty="0"/>
              <a:t>Consent is where a person agrees for you to assist them, giving you permission. You can obtain consent simply by asking the patient if it is okay for you to touch them and assist them with the movement.</a:t>
            </a:r>
          </a:p>
          <a:p>
            <a:r>
              <a:rPr lang="en-US" sz="2400" dirty="0">
                <a:solidFill>
                  <a:schemeClr val="tx2"/>
                </a:solidFill>
              </a:rPr>
              <a:t>2. How can you ensure that a patient or client’s consent it valid?</a:t>
            </a:r>
          </a:p>
          <a:p>
            <a:r>
              <a:rPr lang="en-US" sz="2400" dirty="0"/>
              <a:t>• By providing them with enough information to make the decision.</a:t>
            </a:r>
          </a:p>
          <a:p>
            <a:r>
              <a:rPr lang="en-US" sz="2400" dirty="0"/>
              <a:t>• Ensuring that they are capable of making the decision.</a:t>
            </a:r>
          </a:p>
          <a:p>
            <a:r>
              <a:rPr lang="en-US" sz="2400" dirty="0"/>
              <a:t>• Making sure that they are acting voluntarily.</a:t>
            </a:r>
          </a:p>
          <a:p>
            <a:r>
              <a:rPr lang="en-US" sz="2400" dirty="0">
                <a:solidFill>
                  <a:schemeClr val="tx2"/>
                </a:solidFill>
              </a:rPr>
              <a:t>3. In the instance where a person does not have a capacity to provide consent, how can consent be obtained?</a:t>
            </a:r>
          </a:p>
          <a:p>
            <a:r>
              <a:rPr lang="en-US" sz="2400" dirty="0"/>
              <a:t>Consent is implied if it is considered to be in the “best interest” of the person. Any movement should be discussed with the person’s family and healthcare professional to determine if the movement is in the client’s best interest.</a:t>
            </a:r>
          </a:p>
          <a:p>
            <a:r>
              <a:rPr lang="en-US" sz="2400" dirty="0">
                <a:solidFill>
                  <a:schemeClr val="tx2"/>
                </a:solidFill>
              </a:rPr>
              <a:t>4. Why is it important to gain a person’s cooperation prior to assisting with movement?</a:t>
            </a:r>
          </a:p>
          <a:p>
            <a:r>
              <a:rPr lang="en-US" sz="2400" dirty="0"/>
              <a:t>Cooperation is imperative to executing a successful and safe movement. If a person fails to cooperate during a movement it could cause injury to them or to your as the carer assisting them.</a:t>
            </a:r>
          </a:p>
          <a:p>
            <a:r>
              <a:rPr lang="en-US" sz="2400" dirty="0">
                <a:solidFill>
                  <a:schemeClr val="tx2"/>
                </a:solidFill>
              </a:rPr>
              <a:t>5. Identify three (3) ways you could ensure that a patient is comfortable and safe during a movement or transfer.</a:t>
            </a:r>
          </a:p>
          <a:p>
            <a:r>
              <a:rPr lang="en-US" sz="2400" dirty="0"/>
              <a:t>• Using pillows to support and prop a person up.</a:t>
            </a:r>
          </a:p>
          <a:p>
            <a:r>
              <a:rPr lang="en-US" sz="2400" dirty="0"/>
              <a:t>• Where possible use slide sheets underneath a bed sheet to avoid friction burns.</a:t>
            </a:r>
          </a:p>
          <a:p>
            <a:r>
              <a:rPr lang="en-US" sz="2400" dirty="0"/>
              <a:t>• Re-checking the size of the sling to ensure that it is appropriate.</a:t>
            </a:r>
          </a:p>
          <a:p>
            <a:r>
              <a:rPr lang="en-US" sz="2400" dirty="0"/>
              <a:t>• Encourage the patient to move around in the sling and get comfortable before you hoist and move them.</a:t>
            </a:r>
          </a:p>
          <a:p>
            <a:r>
              <a:rPr lang="en-US" sz="2400" dirty="0"/>
              <a:t>• Use slings with attached comfort supports. A number of slings come with headrests and leg supports.</a:t>
            </a:r>
          </a:p>
          <a:p>
            <a:r>
              <a:rPr lang="en-US" sz="2400" dirty="0">
                <a:solidFill>
                  <a:schemeClr val="tx2"/>
                </a:solidFill>
              </a:rPr>
              <a:t>6. Explain how you could encourage a patient to assist during a move or transfer.</a:t>
            </a:r>
          </a:p>
          <a:p>
            <a:r>
              <a:rPr lang="en-US" sz="2400" dirty="0"/>
              <a:t>You can encourage someone by making positive comments and praising their efforts, not matter how small they are.</a:t>
            </a:r>
          </a:p>
        </p:txBody>
      </p:sp>
      <p:pic>
        <p:nvPicPr>
          <p:cNvPr id="8" name="Picture 7">
            <a:extLst>
              <a:ext uri="{FF2B5EF4-FFF2-40B4-BE49-F238E27FC236}">
                <a16:creationId xmlns:a16="http://schemas.microsoft.com/office/drawing/2014/main" id="{96FC8BE3-D15B-172F-6B61-C7EA29710A3C}"/>
              </a:ext>
            </a:extLst>
          </p:cNvPr>
          <p:cNvPicPr>
            <a:picLocks noChangeAspect="1"/>
          </p:cNvPicPr>
          <p:nvPr/>
        </p:nvPicPr>
        <p:blipFill>
          <a:blip r:embed="rId3"/>
          <a:stretch>
            <a:fillRect/>
          </a:stretch>
        </p:blipFill>
        <p:spPr>
          <a:xfrm>
            <a:off x="0" y="1875317"/>
            <a:ext cx="18059400" cy="677383"/>
          </a:xfrm>
          <a:prstGeom prst="rect">
            <a:avLst/>
          </a:prstGeom>
        </p:spPr>
      </p:pic>
      <p:pic>
        <p:nvPicPr>
          <p:cNvPr id="9" name="Picture 8">
            <a:extLst>
              <a:ext uri="{FF2B5EF4-FFF2-40B4-BE49-F238E27FC236}">
                <a16:creationId xmlns:a16="http://schemas.microsoft.com/office/drawing/2014/main" id="{1866E2F5-E0B2-EBC4-88A6-AB55554FF3CF}"/>
              </a:ext>
            </a:extLst>
          </p:cNvPr>
          <p:cNvPicPr>
            <a:picLocks noChangeAspect="1"/>
          </p:cNvPicPr>
          <p:nvPr/>
        </p:nvPicPr>
        <p:blipFill>
          <a:blip r:embed="rId3"/>
          <a:stretch>
            <a:fillRect/>
          </a:stretch>
        </p:blipFill>
        <p:spPr>
          <a:xfrm>
            <a:off x="114300" y="2926839"/>
            <a:ext cx="18059400" cy="1141283"/>
          </a:xfrm>
          <a:prstGeom prst="rect">
            <a:avLst/>
          </a:prstGeom>
        </p:spPr>
      </p:pic>
      <p:pic>
        <p:nvPicPr>
          <p:cNvPr id="10" name="Picture 9">
            <a:extLst>
              <a:ext uri="{FF2B5EF4-FFF2-40B4-BE49-F238E27FC236}">
                <a16:creationId xmlns:a16="http://schemas.microsoft.com/office/drawing/2014/main" id="{8CFBC691-7B06-E921-DF69-37148A294C72}"/>
              </a:ext>
            </a:extLst>
          </p:cNvPr>
          <p:cNvPicPr>
            <a:picLocks noChangeAspect="1"/>
          </p:cNvPicPr>
          <p:nvPr/>
        </p:nvPicPr>
        <p:blipFill>
          <a:blip r:embed="rId3"/>
          <a:stretch>
            <a:fillRect/>
          </a:stretch>
        </p:blipFill>
        <p:spPr>
          <a:xfrm>
            <a:off x="15240" y="4417740"/>
            <a:ext cx="18059400" cy="677383"/>
          </a:xfrm>
          <a:prstGeom prst="rect">
            <a:avLst/>
          </a:prstGeom>
        </p:spPr>
      </p:pic>
      <p:pic>
        <p:nvPicPr>
          <p:cNvPr id="11" name="Picture 10">
            <a:extLst>
              <a:ext uri="{FF2B5EF4-FFF2-40B4-BE49-F238E27FC236}">
                <a16:creationId xmlns:a16="http://schemas.microsoft.com/office/drawing/2014/main" id="{80383A95-5FE4-35AA-AB40-60BEF0A63C73}"/>
              </a:ext>
            </a:extLst>
          </p:cNvPr>
          <p:cNvPicPr>
            <a:picLocks noChangeAspect="1"/>
          </p:cNvPicPr>
          <p:nvPr/>
        </p:nvPicPr>
        <p:blipFill>
          <a:blip r:embed="rId3"/>
          <a:stretch>
            <a:fillRect/>
          </a:stretch>
        </p:blipFill>
        <p:spPr>
          <a:xfrm>
            <a:off x="15240" y="5532917"/>
            <a:ext cx="18059400" cy="677383"/>
          </a:xfrm>
          <a:prstGeom prst="rect">
            <a:avLst/>
          </a:prstGeom>
        </p:spPr>
      </p:pic>
      <p:pic>
        <p:nvPicPr>
          <p:cNvPr id="12" name="Picture 11">
            <a:extLst>
              <a:ext uri="{FF2B5EF4-FFF2-40B4-BE49-F238E27FC236}">
                <a16:creationId xmlns:a16="http://schemas.microsoft.com/office/drawing/2014/main" id="{4B34DC7A-8B5E-7DDF-6DBB-07D2D29BAD65}"/>
              </a:ext>
            </a:extLst>
          </p:cNvPr>
          <p:cNvPicPr>
            <a:picLocks noChangeAspect="1"/>
          </p:cNvPicPr>
          <p:nvPr/>
        </p:nvPicPr>
        <p:blipFill>
          <a:blip r:embed="rId3"/>
          <a:stretch>
            <a:fillRect/>
          </a:stretch>
        </p:blipFill>
        <p:spPr>
          <a:xfrm>
            <a:off x="-15240" y="6638277"/>
            <a:ext cx="18059400" cy="1781823"/>
          </a:xfrm>
          <a:prstGeom prst="rect">
            <a:avLst/>
          </a:prstGeom>
        </p:spPr>
      </p:pic>
      <p:pic>
        <p:nvPicPr>
          <p:cNvPr id="13" name="Picture 12">
            <a:extLst>
              <a:ext uri="{FF2B5EF4-FFF2-40B4-BE49-F238E27FC236}">
                <a16:creationId xmlns:a16="http://schemas.microsoft.com/office/drawing/2014/main" id="{6CC006D5-79C9-233C-7D29-E93A62DB453A}"/>
              </a:ext>
            </a:extLst>
          </p:cNvPr>
          <p:cNvPicPr>
            <a:picLocks noChangeAspect="1"/>
          </p:cNvPicPr>
          <p:nvPr/>
        </p:nvPicPr>
        <p:blipFill>
          <a:blip r:embed="rId3"/>
          <a:stretch>
            <a:fillRect/>
          </a:stretch>
        </p:blipFill>
        <p:spPr>
          <a:xfrm>
            <a:off x="-15240" y="8731004"/>
            <a:ext cx="18059400" cy="527300"/>
          </a:xfrm>
          <a:prstGeom prst="rect">
            <a:avLst/>
          </a:prstGeom>
        </p:spPr>
      </p:pic>
      <p:pic>
        <p:nvPicPr>
          <p:cNvPr id="14" name="object 4">
            <a:hlinkClick r:id="rId4" action="ppaction://hlinksldjump"/>
            <a:extLst>
              <a:ext uri="{FF2B5EF4-FFF2-40B4-BE49-F238E27FC236}">
                <a16:creationId xmlns:a16="http://schemas.microsoft.com/office/drawing/2014/main" id="{98D71CBB-8ED8-02DF-D724-F182BA27F031}"/>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pic>
        <p:nvPicPr>
          <p:cNvPr id="5" name="object 5"/>
          <p:cNvPicPr/>
          <p:nvPr/>
        </p:nvPicPr>
        <p:blipFill>
          <a:blip r:embed="rId2" cstate="print"/>
          <a:stretch>
            <a:fillRect/>
          </a:stretch>
        </p:blipFill>
        <p:spPr>
          <a:xfrm>
            <a:off x="0" y="38100"/>
            <a:ext cx="1266807" cy="1374900"/>
          </a:xfrm>
          <a:prstGeom prst="rect">
            <a:avLst/>
          </a:prstGeom>
        </p:spPr>
      </p:pic>
      <p:sp>
        <p:nvSpPr>
          <p:cNvPr id="6" name="object 6"/>
          <p:cNvSpPr txBox="1">
            <a:spLocks noGrp="1"/>
          </p:cNvSpPr>
          <p:nvPr>
            <p:ph type="title"/>
          </p:nvPr>
        </p:nvSpPr>
        <p:spPr>
          <a:xfrm>
            <a:off x="1266807" y="38100"/>
            <a:ext cx="9477375" cy="1000760"/>
          </a:xfrm>
          <a:prstGeom prst="rect">
            <a:avLst/>
          </a:prstGeom>
        </p:spPr>
        <p:txBody>
          <a:bodyPr vert="horz" wrap="square" lIns="0" tIns="12700" rIns="0" bIns="0" rtlCol="0">
            <a:spAutoFit/>
          </a:bodyPr>
          <a:lstStyle/>
          <a:p>
            <a:pPr marL="12700">
              <a:lnSpc>
                <a:spcPct val="100000"/>
              </a:lnSpc>
              <a:spcBef>
                <a:spcPts val="100"/>
              </a:spcBef>
            </a:pPr>
            <a:r>
              <a:rPr sz="6400" spc="55" dirty="0">
                <a:latin typeface="Tahoma"/>
                <a:cs typeface="Tahoma"/>
              </a:rPr>
              <a:t>Learning</a:t>
            </a:r>
            <a:r>
              <a:rPr sz="6400" spc="585" dirty="0">
                <a:latin typeface="Tahoma"/>
                <a:cs typeface="Tahoma"/>
              </a:rPr>
              <a:t> </a:t>
            </a:r>
            <a:r>
              <a:rPr sz="6400" spc="90" dirty="0">
                <a:latin typeface="Tahoma"/>
                <a:cs typeface="Tahoma"/>
              </a:rPr>
              <a:t>Checkpoint</a:t>
            </a:r>
            <a:r>
              <a:rPr sz="6400" spc="590" dirty="0">
                <a:latin typeface="Tahoma"/>
                <a:cs typeface="Tahoma"/>
              </a:rPr>
              <a:t> </a:t>
            </a:r>
            <a:r>
              <a:rPr sz="6400" spc="-350" dirty="0">
                <a:latin typeface="Tahoma"/>
                <a:cs typeface="Tahoma"/>
              </a:rPr>
              <a:t>3</a:t>
            </a:r>
            <a:endParaRPr sz="6400" dirty="0">
              <a:latin typeface="Tahoma"/>
              <a:cs typeface="Tahoma"/>
            </a:endParaRPr>
          </a:p>
        </p:txBody>
      </p:sp>
      <p:sp>
        <p:nvSpPr>
          <p:cNvPr id="7" name="TextBox 6">
            <a:extLst>
              <a:ext uri="{FF2B5EF4-FFF2-40B4-BE49-F238E27FC236}">
                <a16:creationId xmlns:a16="http://schemas.microsoft.com/office/drawing/2014/main" id="{87541A3D-009C-02EC-DCD1-CF226172D61C}"/>
              </a:ext>
            </a:extLst>
          </p:cNvPr>
          <p:cNvSpPr txBox="1"/>
          <p:nvPr/>
        </p:nvSpPr>
        <p:spPr>
          <a:xfrm>
            <a:off x="0" y="1413000"/>
            <a:ext cx="18288000" cy="7478970"/>
          </a:xfrm>
          <a:prstGeom prst="rect">
            <a:avLst/>
          </a:prstGeom>
          <a:noFill/>
        </p:spPr>
        <p:txBody>
          <a:bodyPr wrap="square" rtlCol="0">
            <a:spAutoFit/>
          </a:bodyPr>
          <a:lstStyle/>
          <a:p>
            <a:r>
              <a:rPr lang="en-US" sz="2400" dirty="0">
                <a:solidFill>
                  <a:schemeClr val="tx2"/>
                </a:solidFill>
              </a:rPr>
              <a:t>7. Why would it be important to evaluate a movement after completing it? List three (3) elements that should be considered when evaluating it.</a:t>
            </a:r>
          </a:p>
          <a:p>
            <a:r>
              <a:rPr lang="en-US" sz="2400" dirty="0">
                <a:solidFill>
                  <a:schemeClr val="tx2"/>
                </a:solidFill>
              </a:rPr>
              <a:t>Evaluating the movement allows you to reflect on the movement and how to make it safer or more effective in the future.</a:t>
            </a:r>
          </a:p>
          <a:p>
            <a:r>
              <a:rPr lang="en-US" sz="2400" dirty="0"/>
              <a:t>When evaluating the movement you should consider:</a:t>
            </a:r>
          </a:p>
          <a:p>
            <a:r>
              <a:rPr lang="en-US" sz="2400" dirty="0"/>
              <a:t>• The technique that was used and if it was effective?</a:t>
            </a:r>
          </a:p>
          <a:p>
            <a:r>
              <a:rPr lang="en-US" sz="2400" dirty="0"/>
              <a:t>• Whether you were prepared for the movement or were their elements that you could have been better prepared for?</a:t>
            </a:r>
          </a:p>
          <a:p>
            <a:r>
              <a:rPr lang="en-US" sz="2400" dirty="0"/>
              <a:t>• Whether you selected the best equipment for the movement.</a:t>
            </a:r>
          </a:p>
          <a:p>
            <a:r>
              <a:rPr lang="en-US" sz="2400" dirty="0"/>
              <a:t>• Whether the movement could have been done better and if so how.</a:t>
            </a:r>
          </a:p>
          <a:p>
            <a:r>
              <a:rPr lang="en-US" sz="2400" dirty="0"/>
              <a:t>• Whether your assessment of the patient’s abilities was accurate.</a:t>
            </a:r>
          </a:p>
          <a:p>
            <a:r>
              <a:rPr lang="en-US" sz="2400" dirty="0"/>
              <a:t>• Was the patient’s individualised movement plan accurate or does it need to be updated?</a:t>
            </a:r>
          </a:p>
          <a:p>
            <a:r>
              <a:rPr lang="en-US" sz="2400" dirty="0"/>
              <a:t>• Whether there were any problems that you encountered and how best they could be avoided in the future.</a:t>
            </a:r>
          </a:p>
          <a:p>
            <a:r>
              <a:rPr lang="en-US" sz="2400" dirty="0">
                <a:solidFill>
                  <a:schemeClr val="tx2"/>
                </a:solidFill>
              </a:rPr>
              <a:t>8. Identify two (2) reasons why it is important to return equipment to its appropriate place as soon as the movement has been completed.</a:t>
            </a:r>
          </a:p>
          <a:p>
            <a:r>
              <a:rPr lang="en-US" sz="2400" dirty="0"/>
              <a:t>• So that it does not become a hazard that someone could trip or fall over.</a:t>
            </a:r>
          </a:p>
          <a:p>
            <a:r>
              <a:rPr lang="en-US" sz="2400" dirty="0"/>
              <a:t>• So that the next person who needs to use it can easily locate it.</a:t>
            </a:r>
          </a:p>
          <a:p>
            <a:r>
              <a:rPr lang="en-US" sz="2400" dirty="0"/>
              <a:t>• To ensure that is it not damaged, misused or misplaced.</a:t>
            </a:r>
          </a:p>
          <a:p>
            <a:r>
              <a:rPr lang="en-US" sz="2400" dirty="0">
                <a:solidFill>
                  <a:schemeClr val="tx2"/>
                </a:solidFill>
              </a:rPr>
              <a:t>9. Identify two (2) things that should be considered when designating a storage area for equipment.</a:t>
            </a:r>
          </a:p>
          <a:p>
            <a:r>
              <a:rPr lang="en-US" sz="2400" dirty="0"/>
              <a:t>• Where the equipment will most likely be used and how the storage area should be in close proximity.</a:t>
            </a:r>
          </a:p>
          <a:p>
            <a:r>
              <a:rPr lang="en-US" sz="2400" dirty="0"/>
              <a:t>• Where the storage area is suitable for the type and size of the equipment.</a:t>
            </a:r>
          </a:p>
          <a:p>
            <a:r>
              <a:rPr lang="en-US" sz="2400" dirty="0">
                <a:solidFill>
                  <a:schemeClr val="tx2"/>
                </a:solidFill>
              </a:rPr>
              <a:t>10. Identify two (2) ways that equipment in a healthcare setting may be cleaned.</a:t>
            </a:r>
          </a:p>
          <a:p>
            <a:r>
              <a:rPr lang="en-US" sz="2400" dirty="0"/>
              <a:t>• Washed in a washing machine.</a:t>
            </a:r>
          </a:p>
          <a:p>
            <a:r>
              <a:rPr lang="en-US" sz="2400" dirty="0"/>
              <a:t>• Wiped down with hospital grade disinfectant.</a:t>
            </a:r>
          </a:p>
        </p:txBody>
      </p:sp>
      <p:pic>
        <p:nvPicPr>
          <p:cNvPr id="8" name="Picture 7">
            <a:extLst>
              <a:ext uri="{FF2B5EF4-FFF2-40B4-BE49-F238E27FC236}">
                <a16:creationId xmlns:a16="http://schemas.microsoft.com/office/drawing/2014/main" id="{76F6E34E-9474-974A-AE50-8848C7502066}"/>
              </a:ext>
            </a:extLst>
          </p:cNvPr>
          <p:cNvPicPr>
            <a:picLocks noChangeAspect="1"/>
          </p:cNvPicPr>
          <p:nvPr/>
        </p:nvPicPr>
        <p:blipFill>
          <a:blip r:embed="rId3"/>
          <a:stretch>
            <a:fillRect/>
          </a:stretch>
        </p:blipFill>
        <p:spPr>
          <a:xfrm>
            <a:off x="0" y="2110517"/>
            <a:ext cx="18059400" cy="3032983"/>
          </a:xfrm>
          <a:prstGeom prst="rect">
            <a:avLst/>
          </a:prstGeom>
        </p:spPr>
      </p:pic>
      <p:pic>
        <p:nvPicPr>
          <p:cNvPr id="9" name="Picture 8">
            <a:extLst>
              <a:ext uri="{FF2B5EF4-FFF2-40B4-BE49-F238E27FC236}">
                <a16:creationId xmlns:a16="http://schemas.microsoft.com/office/drawing/2014/main" id="{B68E2AB6-7474-E78E-9DF2-ABF2631D9ED2}"/>
              </a:ext>
            </a:extLst>
          </p:cNvPr>
          <p:cNvPicPr>
            <a:picLocks noChangeAspect="1"/>
          </p:cNvPicPr>
          <p:nvPr/>
        </p:nvPicPr>
        <p:blipFill>
          <a:blip r:embed="rId3"/>
          <a:stretch>
            <a:fillRect/>
          </a:stretch>
        </p:blipFill>
        <p:spPr>
          <a:xfrm>
            <a:off x="0" y="5491093"/>
            <a:ext cx="18059400" cy="1027307"/>
          </a:xfrm>
          <a:prstGeom prst="rect">
            <a:avLst/>
          </a:prstGeom>
        </p:spPr>
      </p:pic>
      <p:pic>
        <p:nvPicPr>
          <p:cNvPr id="10" name="Picture 9">
            <a:extLst>
              <a:ext uri="{FF2B5EF4-FFF2-40B4-BE49-F238E27FC236}">
                <a16:creationId xmlns:a16="http://schemas.microsoft.com/office/drawing/2014/main" id="{06721EBB-1D87-2C5C-5F1E-10D91EE851B3}"/>
              </a:ext>
            </a:extLst>
          </p:cNvPr>
          <p:cNvPicPr>
            <a:picLocks noChangeAspect="1"/>
          </p:cNvPicPr>
          <p:nvPr/>
        </p:nvPicPr>
        <p:blipFill>
          <a:blip r:embed="rId3"/>
          <a:stretch>
            <a:fillRect/>
          </a:stretch>
        </p:blipFill>
        <p:spPr>
          <a:xfrm>
            <a:off x="0" y="6980717"/>
            <a:ext cx="18059400" cy="677383"/>
          </a:xfrm>
          <a:prstGeom prst="rect">
            <a:avLst/>
          </a:prstGeom>
        </p:spPr>
      </p:pic>
      <p:pic>
        <p:nvPicPr>
          <p:cNvPr id="11" name="Picture 10">
            <a:extLst>
              <a:ext uri="{FF2B5EF4-FFF2-40B4-BE49-F238E27FC236}">
                <a16:creationId xmlns:a16="http://schemas.microsoft.com/office/drawing/2014/main" id="{36E12934-1C72-C3DE-C174-9528AA7A6EB9}"/>
              </a:ext>
            </a:extLst>
          </p:cNvPr>
          <p:cNvPicPr>
            <a:picLocks noChangeAspect="1"/>
          </p:cNvPicPr>
          <p:nvPr/>
        </p:nvPicPr>
        <p:blipFill>
          <a:blip r:embed="rId3"/>
          <a:stretch>
            <a:fillRect/>
          </a:stretch>
        </p:blipFill>
        <p:spPr>
          <a:xfrm>
            <a:off x="0" y="8046720"/>
            <a:ext cx="18059400" cy="677383"/>
          </a:xfrm>
          <a:prstGeom prst="rect">
            <a:avLst/>
          </a:prstGeom>
        </p:spPr>
      </p:pic>
      <p:pic>
        <p:nvPicPr>
          <p:cNvPr id="12" name="object 4">
            <a:hlinkClick r:id="rId4" action="ppaction://hlinksldjump"/>
            <a:extLst>
              <a:ext uri="{FF2B5EF4-FFF2-40B4-BE49-F238E27FC236}">
                <a16:creationId xmlns:a16="http://schemas.microsoft.com/office/drawing/2014/main" id="{5B12D1BE-1A1C-671D-9007-395A18336FDC}"/>
              </a:ext>
            </a:extLst>
          </p:cNvPr>
          <p:cNvPicPr/>
          <p:nvPr/>
        </p:nvPicPr>
        <p:blipFill>
          <a:blip r:embed="rId5"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0383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7999" cy="10286999"/>
            <a:chOff x="0" y="0"/>
            <a:chExt cx="18287999" cy="10286999"/>
          </a:xfrm>
        </p:grpSpPr>
        <p:pic>
          <p:nvPicPr>
            <p:cNvPr id="3" name="object 3"/>
            <p:cNvPicPr/>
            <p:nvPr/>
          </p:nvPicPr>
          <p:blipFill>
            <a:blip r:embed="rId3" cstate="print"/>
            <a:stretch>
              <a:fillRect/>
            </a:stretch>
          </p:blipFill>
          <p:spPr>
            <a:xfrm>
              <a:off x="0" y="0"/>
              <a:ext cx="18287999" cy="10286999"/>
            </a:xfrm>
            <a:prstGeom prst="rect">
              <a:avLst/>
            </a:prstGeom>
          </p:spPr>
        </p:pic>
        <p:pic>
          <p:nvPicPr>
            <p:cNvPr id="4" name="object 4">
              <a:hlinkClick r:id="rId4" action="ppaction://hlinksldjump"/>
            </p:cNvPr>
            <p:cNvPicPr/>
            <p:nvPr/>
          </p:nvPicPr>
          <p:blipFill>
            <a:blip r:embed="rId5" cstate="print"/>
            <a:stretch>
              <a:fillRect/>
            </a:stretch>
          </p:blipFill>
          <p:spPr>
            <a:xfrm>
              <a:off x="16957087" y="9258301"/>
              <a:ext cx="914399" cy="876298"/>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marR="5080" indent="1370330">
              <a:lnSpc>
                <a:spcPct val="134100"/>
              </a:lnSpc>
              <a:spcBef>
                <a:spcPts val="100"/>
              </a:spcBef>
            </a:pPr>
            <a:r>
              <a:rPr spc="-30" dirty="0">
                <a:latin typeface="Arial"/>
                <a:cs typeface="Arial"/>
              </a:rPr>
              <a:t>WHAT </a:t>
            </a:r>
            <a:r>
              <a:rPr spc="-250" dirty="0">
                <a:latin typeface="Arial"/>
                <a:cs typeface="Arial"/>
              </a:rPr>
              <a:t>ARE</a:t>
            </a:r>
            <a:r>
              <a:rPr spc="-245" dirty="0">
                <a:latin typeface="Arial"/>
                <a:cs typeface="Arial"/>
              </a:rPr>
              <a:t> </a:t>
            </a:r>
            <a:r>
              <a:rPr spc="-80" dirty="0">
                <a:latin typeface="Arial"/>
                <a:cs typeface="Arial"/>
              </a:rPr>
              <a:t>RISK </a:t>
            </a:r>
            <a:r>
              <a:rPr spc="-110" dirty="0">
                <a:latin typeface="Arial"/>
                <a:cs typeface="Arial"/>
              </a:rPr>
              <a:t>FACTORS </a:t>
            </a:r>
            <a:r>
              <a:rPr spc="-175" dirty="0">
                <a:latin typeface="Arial"/>
                <a:cs typeface="Arial"/>
              </a:rPr>
              <a:t>WHEN </a:t>
            </a:r>
            <a:r>
              <a:rPr spc="-170" dirty="0">
                <a:latin typeface="Arial"/>
                <a:cs typeface="Arial"/>
              </a:rPr>
              <a:t> </a:t>
            </a:r>
            <a:r>
              <a:rPr spc="25" dirty="0">
                <a:latin typeface="Arial"/>
                <a:cs typeface="Arial"/>
              </a:rPr>
              <a:t>ASSISTING</a:t>
            </a:r>
            <a:r>
              <a:rPr spc="135" dirty="0">
                <a:latin typeface="Arial"/>
                <a:cs typeface="Arial"/>
              </a:rPr>
              <a:t> </a:t>
            </a:r>
            <a:r>
              <a:rPr spc="-185" dirty="0">
                <a:latin typeface="Arial"/>
                <a:cs typeface="Arial"/>
              </a:rPr>
              <a:t>A</a:t>
            </a:r>
            <a:r>
              <a:rPr spc="130" dirty="0">
                <a:latin typeface="Arial"/>
                <a:cs typeface="Arial"/>
              </a:rPr>
              <a:t> </a:t>
            </a:r>
            <a:r>
              <a:rPr spc="-150" dirty="0">
                <a:latin typeface="Arial"/>
                <a:cs typeface="Arial"/>
              </a:rPr>
              <a:t>PERSON</a:t>
            </a:r>
            <a:r>
              <a:rPr spc="130" dirty="0">
                <a:latin typeface="Arial"/>
                <a:cs typeface="Arial"/>
              </a:rPr>
              <a:t> </a:t>
            </a:r>
            <a:r>
              <a:rPr spc="45" dirty="0">
                <a:latin typeface="Arial"/>
                <a:cs typeface="Arial"/>
              </a:rPr>
              <a:t>WITH</a:t>
            </a:r>
            <a:r>
              <a:rPr spc="135" dirty="0">
                <a:latin typeface="Arial"/>
                <a:cs typeface="Arial"/>
              </a:rPr>
              <a:t> </a:t>
            </a:r>
            <a:r>
              <a:rPr spc="-50" dirty="0">
                <a:latin typeface="Arial"/>
                <a:cs typeface="Arial"/>
              </a:rPr>
              <a:t>MOVEMENT?</a:t>
            </a:r>
          </a:p>
        </p:txBody>
      </p:sp>
      <p:sp>
        <p:nvSpPr>
          <p:cNvPr id="6" name="TextBox 5">
            <a:extLst>
              <a:ext uri="{FF2B5EF4-FFF2-40B4-BE49-F238E27FC236}">
                <a16:creationId xmlns:a16="http://schemas.microsoft.com/office/drawing/2014/main" id="{59BCBD80-6FC1-FF01-3954-6E7B646D512E}"/>
              </a:ext>
            </a:extLst>
          </p:cNvPr>
          <p:cNvSpPr txBox="1"/>
          <p:nvPr/>
        </p:nvSpPr>
        <p:spPr>
          <a:xfrm>
            <a:off x="685800" y="302795"/>
            <a:ext cx="6705600" cy="381000"/>
          </a:xfrm>
          <a:prstGeom prst="rect">
            <a:avLst/>
          </a:prstGeom>
          <a:noFill/>
        </p:spPr>
        <p:txBody>
          <a:bodyPr wrap="square" rtlCol="0">
            <a:spAutoFit/>
          </a:bodyPr>
          <a:lstStyle/>
          <a:p>
            <a:r>
              <a:rPr lang="en-AU" sz="1800" dirty="0">
                <a:effectLst/>
                <a:latin typeface="Calibri" panose="020F0502020204030204" pitchFamily="34" charset="0"/>
                <a:ea typeface="Times New Roman" panose="02020603050405020304" pitchFamily="18" charset="0"/>
              </a:rPr>
              <a:t>Watch </a:t>
            </a:r>
            <a:r>
              <a:rPr lang="en-AU" sz="1800" u="sng" dirty="0">
                <a:solidFill>
                  <a:srgbClr val="0563C1"/>
                </a:solidFill>
                <a:effectLst/>
                <a:latin typeface="Calibri" panose="020F0502020204030204" pitchFamily="34" charset="0"/>
                <a:ea typeface="Times New Roman" panose="02020603050405020304" pitchFamily="18" charset="0"/>
                <a:hlinkClick r:id="rId6"/>
              </a:rPr>
              <a:t>video</a:t>
            </a:r>
            <a:r>
              <a:rPr lang="en-AU" sz="1800" dirty="0">
                <a:effectLst/>
                <a:latin typeface="Calibri" panose="020F0502020204030204" pitchFamily="34" charset="0"/>
                <a:ea typeface="Times New Roman" panose="02020603050405020304" pitchFamily="18" charset="0"/>
              </a:rPr>
              <a:t> of hand washing video</a:t>
            </a:r>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pic>
        <p:nvPicPr>
          <p:cNvPr id="5" name="object 5"/>
          <p:cNvPicPr/>
          <p:nvPr/>
        </p:nvPicPr>
        <p:blipFill>
          <a:blip r:embed="rId2" cstate="print"/>
          <a:stretch>
            <a:fillRect/>
          </a:stretch>
        </p:blipFill>
        <p:spPr>
          <a:xfrm>
            <a:off x="0" y="38100"/>
            <a:ext cx="1266807" cy="1374900"/>
          </a:xfrm>
          <a:prstGeom prst="rect">
            <a:avLst/>
          </a:prstGeom>
        </p:spPr>
      </p:pic>
      <p:sp>
        <p:nvSpPr>
          <p:cNvPr id="6" name="object 6"/>
          <p:cNvSpPr txBox="1">
            <a:spLocks noGrp="1"/>
          </p:cNvSpPr>
          <p:nvPr>
            <p:ph type="title"/>
          </p:nvPr>
        </p:nvSpPr>
        <p:spPr>
          <a:xfrm>
            <a:off x="1266807" y="38100"/>
            <a:ext cx="9477375" cy="1000760"/>
          </a:xfrm>
          <a:prstGeom prst="rect">
            <a:avLst/>
          </a:prstGeom>
        </p:spPr>
        <p:txBody>
          <a:bodyPr vert="horz" wrap="square" lIns="0" tIns="12700" rIns="0" bIns="0" rtlCol="0">
            <a:spAutoFit/>
          </a:bodyPr>
          <a:lstStyle/>
          <a:p>
            <a:pPr marL="12700">
              <a:lnSpc>
                <a:spcPct val="100000"/>
              </a:lnSpc>
              <a:spcBef>
                <a:spcPts val="100"/>
              </a:spcBef>
            </a:pPr>
            <a:r>
              <a:rPr sz="6400" spc="55" dirty="0">
                <a:latin typeface="Tahoma"/>
                <a:cs typeface="Tahoma"/>
              </a:rPr>
              <a:t>Learning</a:t>
            </a:r>
            <a:r>
              <a:rPr sz="6400" spc="585" dirty="0">
                <a:latin typeface="Tahoma"/>
                <a:cs typeface="Tahoma"/>
              </a:rPr>
              <a:t> </a:t>
            </a:r>
            <a:r>
              <a:rPr sz="6400" spc="90" dirty="0">
                <a:latin typeface="Tahoma"/>
                <a:cs typeface="Tahoma"/>
              </a:rPr>
              <a:t>Checkpoint</a:t>
            </a:r>
            <a:r>
              <a:rPr sz="6400" spc="590" dirty="0">
                <a:latin typeface="Tahoma"/>
                <a:cs typeface="Tahoma"/>
              </a:rPr>
              <a:t> </a:t>
            </a:r>
            <a:r>
              <a:rPr sz="6400" spc="-350" dirty="0">
                <a:latin typeface="Tahoma"/>
                <a:cs typeface="Tahoma"/>
              </a:rPr>
              <a:t>3</a:t>
            </a:r>
            <a:endParaRPr sz="6400" dirty="0">
              <a:latin typeface="Tahoma"/>
              <a:cs typeface="Tahoma"/>
            </a:endParaRPr>
          </a:p>
        </p:txBody>
      </p:sp>
      <p:sp>
        <p:nvSpPr>
          <p:cNvPr id="7" name="TextBox 6">
            <a:extLst>
              <a:ext uri="{FF2B5EF4-FFF2-40B4-BE49-F238E27FC236}">
                <a16:creationId xmlns:a16="http://schemas.microsoft.com/office/drawing/2014/main" id="{87541A3D-009C-02EC-DCD1-CF226172D61C}"/>
              </a:ext>
            </a:extLst>
          </p:cNvPr>
          <p:cNvSpPr txBox="1"/>
          <p:nvPr/>
        </p:nvSpPr>
        <p:spPr>
          <a:xfrm>
            <a:off x="0" y="1413000"/>
            <a:ext cx="18288000" cy="1569660"/>
          </a:xfrm>
          <a:prstGeom prst="rect">
            <a:avLst/>
          </a:prstGeom>
          <a:noFill/>
        </p:spPr>
        <p:txBody>
          <a:bodyPr wrap="square" rtlCol="0">
            <a:spAutoFit/>
          </a:bodyPr>
          <a:lstStyle/>
          <a:p>
            <a:r>
              <a:rPr lang="en-US" sz="2400" dirty="0">
                <a:solidFill>
                  <a:schemeClr val="tx2"/>
                </a:solidFill>
              </a:rPr>
              <a:t>11. Suggest three (3) things that you should do when you identify an equipment fault.</a:t>
            </a:r>
          </a:p>
          <a:p>
            <a:r>
              <a:rPr lang="en-US" sz="2400" dirty="0"/>
              <a:t>• Report the fault in accordance with your organisation’s policies and procedures.</a:t>
            </a:r>
          </a:p>
          <a:p>
            <a:r>
              <a:rPr lang="en-US" sz="2400" dirty="0"/>
              <a:t>• Complete an incident report form.</a:t>
            </a:r>
          </a:p>
          <a:p>
            <a:r>
              <a:rPr lang="en-US" sz="2400" dirty="0"/>
              <a:t>• Tag and isolate the equipment so that is it not accidently used by another staff member who is not aware of the fault.</a:t>
            </a:r>
            <a:endParaRPr lang="en-AU" sz="2400" dirty="0"/>
          </a:p>
        </p:txBody>
      </p:sp>
      <p:pic>
        <p:nvPicPr>
          <p:cNvPr id="8" name="Picture 7">
            <a:extLst>
              <a:ext uri="{FF2B5EF4-FFF2-40B4-BE49-F238E27FC236}">
                <a16:creationId xmlns:a16="http://schemas.microsoft.com/office/drawing/2014/main" id="{0B364FDC-93C5-6818-8F53-A306ABD4EEFF}"/>
              </a:ext>
            </a:extLst>
          </p:cNvPr>
          <p:cNvPicPr>
            <a:picLocks noChangeAspect="1"/>
          </p:cNvPicPr>
          <p:nvPr/>
        </p:nvPicPr>
        <p:blipFill>
          <a:blip r:embed="rId3"/>
          <a:stretch>
            <a:fillRect/>
          </a:stretch>
        </p:blipFill>
        <p:spPr>
          <a:xfrm>
            <a:off x="0" y="1875317"/>
            <a:ext cx="18059400" cy="1126083"/>
          </a:xfrm>
          <a:prstGeom prst="rect">
            <a:avLst/>
          </a:prstGeom>
        </p:spPr>
      </p:pic>
      <p:pic>
        <p:nvPicPr>
          <p:cNvPr id="9" name="object 4">
            <a:hlinkClick r:id="rId4" action="ppaction://hlinksldjump"/>
            <a:extLst>
              <a:ext uri="{FF2B5EF4-FFF2-40B4-BE49-F238E27FC236}">
                <a16:creationId xmlns:a16="http://schemas.microsoft.com/office/drawing/2014/main" id="{04BD0980-E6BC-8209-A362-CDFD8C5B3371}"/>
              </a:ext>
            </a:extLst>
          </p:cNvPr>
          <p:cNvPicPr/>
          <p:nvPr/>
        </p:nvPicPr>
        <p:blipFill>
          <a:blip r:embed="rId5"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29682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6" name="object 6"/>
          <p:cNvSpPr txBox="1">
            <a:spLocks noGrp="1"/>
          </p:cNvSpPr>
          <p:nvPr>
            <p:ph type="title"/>
          </p:nvPr>
        </p:nvSpPr>
        <p:spPr>
          <a:xfrm>
            <a:off x="1752601" y="79152"/>
            <a:ext cx="15392400" cy="843821"/>
          </a:xfrm>
          <a:prstGeom prst="rect">
            <a:avLst/>
          </a:prstGeom>
        </p:spPr>
        <p:txBody>
          <a:bodyPr vert="horz" wrap="square" lIns="0" tIns="12700" rIns="0" bIns="0" rtlCol="0">
            <a:spAutoFit/>
          </a:bodyPr>
          <a:lstStyle/>
          <a:p>
            <a:pPr marL="12700">
              <a:lnSpc>
                <a:spcPct val="100000"/>
              </a:lnSpc>
              <a:spcBef>
                <a:spcPts val="100"/>
              </a:spcBef>
            </a:pPr>
            <a:r>
              <a:rPr lang="en-AU" sz="5400" spc="55" dirty="0">
                <a:latin typeface="Tahoma"/>
                <a:cs typeface="Tahoma"/>
              </a:rPr>
              <a:t>Assessment Task 1: Knowledge Questions</a:t>
            </a:r>
            <a:endParaRPr sz="5400" dirty="0">
              <a:latin typeface="Tahoma"/>
              <a:cs typeface="Tahoma"/>
            </a:endParaRPr>
          </a:p>
        </p:txBody>
      </p:sp>
      <p:sp>
        <p:nvSpPr>
          <p:cNvPr id="7" name="TextBox 6">
            <a:extLst>
              <a:ext uri="{FF2B5EF4-FFF2-40B4-BE49-F238E27FC236}">
                <a16:creationId xmlns:a16="http://schemas.microsoft.com/office/drawing/2014/main" id="{87541A3D-009C-02EC-DCD1-CF226172D61C}"/>
              </a:ext>
            </a:extLst>
          </p:cNvPr>
          <p:cNvSpPr txBox="1"/>
          <p:nvPr/>
        </p:nvSpPr>
        <p:spPr>
          <a:xfrm>
            <a:off x="0" y="800100"/>
            <a:ext cx="18288000" cy="8586966"/>
          </a:xfrm>
          <a:prstGeom prst="rect">
            <a:avLst/>
          </a:prstGeom>
          <a:noFill/>
        </p:spPr>
        <p:txBody>
          <a:bodyPr wrap="square" rtlCol="0">
            <a:spAutoFit/>
          </a:bodyPr>
          <a:lstStyle/>
          <a:p>
            <a:r>
              <a:rPr lang="en-US" sz="2400" dirty="0">
                <a:solidFill>
                  <a:schemeClr val="tx2"/>
                </a:solidFill>
              </a:rPr>
              <a:t>1. Why is understanding biomechanics and soft tissue joint structure important when assisting to move a person?</a:t>
            </a:r>
          </a:p>
          <a:p>
            <a:r>
              <a:rPr lang="en-US" sz="2400" dirty="0"/>
              <a:t>Students should identify that they need to have a basic understanding of how the body works.</a:t>
            </a:r>
          </a:p>
          <a:p>
            <a:r>
              <a:rPr lang="en-US" sz="2400" dirty="0"/>
              <a:t>The ways in which the joint is able to move is important when moving someone from one position to another.</a:t>
            </a:r>
          </a:p>
          <a:p>
            <a:r>
              <a:rPr lang="en-US" sz="2400" dirty="0">
                <a:solidFill>
                  <a:schemeClr val="tx2"/>
                </a:solidFill>
              </a:rPr>
              <a:t>2. When moving a person with a slide sheet, what do you need to be careful of with the patient’s skin?</a:t>
            </a:r>
          </a:p>
          <a:p>
            <a:r>
              <a:rPr lang="en-US" sz="2400" dirty="0"/>
              <a:t>When moving someone you need to ensure that you are not harming their skin. When using a slide sheet, you should ensure the sheet is not in direct contact with their skin. They should be protected by their clothing, or a normal bedsheet placed between them and the slide sheet.</a:t>
            </a:r>
          </a:p>
          <a:p>
            <a:r>
              <a:rPr lang="en-US" sz="2400" dirty="0">
                <a:solidFill>
                  <a:schemeClr val="tx2"/>
                </a:solidFill>
              </a:rPr>
              <a:t>3. Why would you need to be across infection control procedures while assisting with movement?</a:t>
            </a:r>
          </a:p>
          <a:p>
            <a:r>
              <a:rPr lang="en-US" sz="2400" dirty="0"/>
              <a:t>You need to ensure you are protecting yourself from any infection the patient may have.</a:t>
            </a:r>
          </a:p>
          <a:p>
            <a:r>
              <a:rPr lang="en-US" sz="2400" dirty="0"/>
              <a:t>Students may also answer with ‘to prevent the spread of infection’.</a:t>
            </a:r>
          </a:p>
          <a:p>
            <a:r>
              <a:rPr lang="en-US" sz="2400" dirty="0">
                <a:solidFill>
                  <a:schemeClr val="tx2"/>
                </a:solidFill>
              </a:rPr>
              <a:t>4. If a patient has a fall while you are assisting them to move from the bed to the chair, would you need to report this? Who would you report this to?</a:t>
            </a:r>
          </a:p>
          <a:p>
            <a:r>
              <a:rPr lang="en-US" sz="2400" dirty="0"/>
              <a:t>Yes. You would need to report this incident to your supervisor or manager.</a:t>
            </a:r>
          </a:p>
          <a:p>
            <a:r>
              <a:rPr lang="en-US" sz="2400" dirty="0">
                <a:solidFill>
                  <a:schemeClr val="tx2"/>
                </a:solidFill>
              </a:rPr>
              <a:t>5. How would you apply duty of care in the workplace?</a:t>
            </a:r>
          </a:p>
          <a:p>
            <a:r>
              <a:rPr lang="en-US" sz="2400" dirty="0"/>
              <a:t>When assisting a patient, you have the responsibility for that individual to foresee any harm or injury and try to reduce or limit appropriately.</a:t>
            </a:r>
          </a:p>
          <a:p>
            <a:r>
              <a:rPr lang="en-US" sz="2400" dirty="0">
                <a:solidFill>
                  <a:schemeClr val="tx2"/>
                </a:solidFill>
              </a:rPr>
              <a:t>6. While working in a health care setting, you are privy to confidential information. Why do you need to ensure the privacy and confidentiality of a patient’s information?</a:t>
            </a:r>
          </a:p>
          <a:p>
            <a:r>
              <a:rPr lang="en-US" sz="2400" dirty="0"/>
              <a:t>By law, you must ensure all information about a patient is kept confidential</a:t>
            </a:r>
            <a:r>
              <a:rPr lang="en-US" sz="2400" dirty="0">
                <a:solidFill>
                  <a:schemeClr val="tx2"/>
                </a:solidFill>
              </a:rPr>
              <a:t>.</a:t>
            </a:r>
          </a:p>
          <a:p>
            <a:r>
              <a:rPr lang="en-US" sz="2400" dirty="0">
                <a:solidFill>
                  <a:schemeClr val="tx2"/>
                </a:solidFill>
              </a:rPr>
              <a:t>7. When can you disclose information about a patient?</a:t>
            </a:r>
          </a:p>
          <a:p>
            <a:r>
              <a:rPr lang="en-US" sz="2400" dirty="0"/>
              <a:t>You can disclose information to another health provider within the organisation you are working for and directly to the individual.</a:t>
            </a:r>
          </a:p>
          <a:p>
            <a:r>
              <a:rPr lang="en-US" sz="2400" dirty="0">
                <a:solidFill>
                  <a:schemeClr val="tx2"/>
                </a:solidFill>
              </a:rPr>
              <a:t>8. You are working in an aged care facility, and you need to move a resident from their bed to the toilet. They normally require a wheelchair to be moved, but there are no wheelchairs available now. Identify one (1) risk factor with moving this individual without a wheelchair.</a:t>
            </a:r>
          </a:p>
          <a:p>
            <a:r>
              <a:rPr lang="en-US" sz="2400" dirty="0"/>
              <a:t>• Risk of falls for the individual</a:t>
            </a:r>
          </a:p>
          <a:p>
            <a:r>
              <a:rPr lang="en-US" sz="2400" dirty="0"/>
              <a:t>• Manual handling risk of harm for yourself</a:t>
            </a:r>
          </a:p>
        </p:txBody>
      </p:sp>
      <p:pic>
        <p:nvPicPr>
          <p:cNvPr id="1026" name="Picture 2" descr="Assessing Student Learning: 6 Types of ...">
            <a:extLst>
              <a:ext uri="{FF2B5EF4-FFF2-40B4-BE49-F238E27FC236}">
                <a16:creationId xmlns:a16="http://schemas.microsoft.com/office/drawing/2014/main" id="{9C794893-1D79-CF03-713C-B50E9CF4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2121" cy="928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62C8D3F-EBB7-82F7-8852-81BD8343B895}"/>
              </a:ext>
            </a:extLst>
          </p:cNvPr>
          <p:cNvPicPr>
            <a:picLocks noChangeAspect="1"/>
          </p:cNvPicPr>
          <p:nvPr/>
        </p:nvPicPr>
        <p:blipFill>
          <a:blip r:embed="rId3"/>
          <a:stretch>
            <a:fillRect/>
          </a:stretch>
        </p:blipFill>
        <p:spPr>
          <a:xfrm>
            <a:off x="0" y="1160031"/>
            <a:ext cx="18059400" cy="843821"/>
          </a:xfrm>
          <a:prstGeom prst="rect">
            <a:avLst/>
          </a:prstGeom>
        </p:spPr>
      </p:pic>
      <p:pic>
        <p:nvPicPr>
          <p:cNvPr id="10" name="Picture 9">
            <a:extLst>
              <a:ext uri="{FF2B5EF4-FFF2-40B4-BE49-F238E27FC236}">
                <a16:creationId xmlns:a16="http://schemas.microsoft.com/office/drawing/2014/main" id="{7063ECDD-0383-085C-F186-4269B2EC2DC6}"/>
              </a:ext>
            </a:extLst>
          </p:cNvPr>
          <p:cNvPicPr>
            <a:picLocks noChangeAspect="1"/>
          </p:cNvPicPr>
          <p:nvPr/>
        </p:nvPicPr>
        <p:blipFill>
          <a:blip r:embed="rId3"/>
          <a:stretch>
            <a:fillRect/>
          </a:stretch>
        </p:blipFill>
        <p:spPr>
          <a:xfrm>
            <a:off x="0" y="2341017"/>
            <a:ext cx="18059400" cy="668883"/>
          </a:xfrm>
          <a:prstGeom prst="rect">
            <a:avLst/>
          </a:prstGeom>
        </p:spPr>
      </p:pic>
      <p:pic>
        <p:nvPicPr>
          <p:cNvPr id="11" name="Picture 10">
            <a:extLst>
              <a:ext uri="{FF2B5EF4-FFF2-40B4-BE49-F238E27FC236}">
                <a16:creationId xmlns:a16="http://schemas.microsoft.com/office/drawing/2014/main" id="{A1CE2562-3BCC-F087-5F79-318A2334DEB9}"/>
              </a:ext>
            </a:extLst>
          </p:cNvPr>
          <p:cNvPicPr>
            <a:picLocks noChangeAspect="1"/>
          </p:cNvPicPr>
          <p:nvPr/>
        </p:nvPicPr>
        <p:blipFill>
          <a:blip r:embed="rId3"/>
          <a:stretch>
            <a:fillRect/>
          </a:stretch>
        </p:blipFill>
        <p:spPr>
          <a:xfrm>
            <a:off x="0" y="3429559"/>
            <a:ext cx="18059400" cy="668883"/>
          </a:xfrm>
          <a:prstGeom prst="rect">
            <a:avLst/>
          </a:prstGeom>
        </p:spPr>
      </p:pic>
      <p:pic>
        <p:nvPicPr>
          <p:cNvPr id="12" name="Picture 11">
            <a:extLst>
              <a:ext uri="{FF2B5EF4-FFF2-40B4-BE49-F238E27FC236}">
                <a16:creationId xmlns:a16="http://schemas.microsoft.com/office/drawing/2014/main" id="{673600D5-E62E-80D0-A192-27572262DBB6}"/>
              </a:ext>
            </a:extLst>
          </p:cNvPr>
          <p:cNvPicPr>
            <a:picLocks noChangeAspect="1"/>
          </p:cNvPicPr>
          <p:nvPr/>
        </p:nvPicPr>
        <p:blipFill>
          <a:blip r:embed="rId3"/>
          <a:stretch>
            <a:fillRect/>
          </a:stretch>
        </p:blipFill>
        <p:spPr>
          <a:xfrm>
            <a:off x="76200" y="4914900"/>
            <a:ext cx="18059400" cy="332141"/>
          </a:xfrm>
          <a:prstGeom prst="rect">
            <a:avLst/>
          </a:prstGeom>
        </p:spPr>
      </p:pic>
      <p:pic>
        <p:nvPicPr>
          <p:cNvPr id="13" name="Picture 12">
            <a:extLst>
              <a:ext uri="{FF2B5EF4-FFF2-40B4-BE49-F238E27FC236}">
                <a16:creationId xmlns:a16="http://schemas.microsoft.com/office/drawing/2014/main" id="{DE70110E-A74C-C17C-3624-253918F82877}"/>
              </a:ext>
            </a:extLst>
          </p:cNvPr>
          <p:cNvPicPr>
            <a:picLocks noChangeAspect="1"/>
          </p:cNvPicPr>
          <p:nvPr/>
        </p:nvPicPr>
        <p:blipFill>
          <a:blip r:embed="rId3"/>
          <a:stretch>
            <a:fillRect/>
          </a:stretch>
        </p:blipFill>
        <p:spPr>
          <a:xfrm>
            <a:off x="99060" y="5637665"/>
            <a:ext cx="18059400" cy="332141"/>
          </a:xfrm>
          <a:prstGeom prst="rect">
            <a:avLst/>
          </a:prstGeom>
        </p:spPr>
      </p:pic>
      <p:pic>
        <p:nvPicPr>
          <p:cNvPr id="14" name="Picture 13">
            <a:extLst>
              <a:ext uri="{FF2B5EF4-FFF2-40B4-BE49-F238E27FC236}">
                <a16:creationId xmlns:a16="http://schemas.microsoft.com/office/drawing/2014/main" id="{36C94E38-89FB-1A03-33CE-D6F3CFA98ED9}"/>
              </a:ext>
            </a:extLst>
          </p:cNvPr>
          <p:cNvPicPr>
            <a:picLocks noChangeAspect="1"/>
          </p:cNvPicPr>
          <p:nvPr/>
        </p:nvPicPr>
        <p:blipFill>
          <a:blip r:embed="rId3"/>
          <a:stretch>
            <a:fillRect/>
          </a:stretch>
        </p:blipFill>
        <p:spPr>
          <a:xfrm>
            <a:off x="99060" y="6716359"/>
            <a:ext cx="18059400" cy="332141"/>
          </a:xfrm>
          <a:prstGeom prst="rect">
            <a:avLst/>
          </a:prstGeom>
        </p:spPr>
      </p:pic>
      <p:pic>
        <p:nvPicPr>
          <p:cNvPr id="15" name="Picture 14">
            <a:extLst>
              <a:ext uri="{FF2B5EF4-FFF2-40B4-BE49-F238E27FC236}">
                <a16:creationId xmlns:a16="http://schemas.microsoft.com/office/drawing/2014/main" id="{B729D7FA-5A54-595D-F7D9-EBA450121BBC}"/>
              </a:ext>
            </a:extLst>
          </p:cNvPr>
          <p:cNvPicPr>
            <a:picLocks noChangeAspect="1"/>
          </p:cNvPicPr>
          <p:nvPr/>
        </p:nvPicPr>
        <p:blipFill>
          <a:blip r:embed="rId3"/>
          <a:stretch>
            <a:fillRect/>
          </a:stretch>
        </p:blipFill>
        <p:spPr>
          <a:xfrm>
            <a:off x="0" y="7478359"/>
            <a:ext cx="18059400" cy="332141"/>
          </a:xfrm>
          <a:prstGeom prst="rect">
            <a:avLst/>
          </a:prstGeom>
        </p:spPr>
      </p:pic>
      <p:pic>
        <p:nvPicPr>
          <p:cNvPr id="16" name="Picture 15">
            <a:extLst>
              <a:ext uri="{FF2B5EF4-FFF2-40B4-BE49-F238E27FC236}">
                <a16:creationId xmlns:a16="http://schemas.microsoft.com/office/drawing/2014/main" id="{7337101C-4FA2-2FA6-3F7D-56AF2BD10EEA}"/>
              </a:ext>
            </a:extLst>
          </p:cNvPr>
          <p:cNvPicPr>
            <a:picLocks noChangeAspect="1"/>
          </p:cNvPicPr>
          <p:nvPr/>
        </p:nvPicPr>
        <p:blipFill>
          <a:blip r:embed="rId3"/>
          <a:stretch>
            <a:fillRect/>
          </a:stretch>
        </p:blipFill>
        <p:spPr>
          <a:xfrm>
            <a:off x="53340" y="8603866"/>
            <a:ext cx="18059400" cy="654437"/>
          </a:xfrm>
          <a:prstGeom prst="rect">
            <a:avLst/>
          </a:prstGeom>
        </p:spPr>
      </p:pic>
      <p:pic>
        <p:nvPicPr>
          <p:cNvPr id="17" name="object 4">
            <a:hlinkClick r:id="rId4" action="ppaction://hlinksldjump"/>
            <a:extLst>
              <a:ext uri="{FF2B5EF4-FFF2-40B4-BE49-F238E27FC236}">
                <a16:creationId xmlns:a16="http://schemas.microsoft.com/office/drawing/2014/main" id="{6581A6E0-AAA7-0839-B0D6-8382647F00FB}"/>
              </a:ext>
            </a:extLst>
          </p:cNvPr>
          <p:cNvPicPr/>
          <p:nvPr/>
        </p:nvPicPr>
        <p:blipFill>
          <a:blip r:embed="rId5"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36681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6" name="object 6"/>
          <p:cNvSpPr txBox="1">
            <a:spLocks noGrp="1"/>
          </p:cNvSpPr>
          <p:nvPr>
            <p:ph type="title"/>
          </p:nvPr>
        </p:nvSpPr>
        <p:spPr>
          <a:xfrm>
            <a:off x="1752601" y="79152"/>
            <a:ext cx="15392400" cy="843821"/>
          </a:xfrm>
          <a:prstGeom prst="rect">
            <a:avLst/>
          </a:prstGeom>
        </p:spPr>
        <p:txBody>
          <a:bodyPr vert="horz" wrap="square" lIns="0" tIns="12700" rIns="0" bIns="0" rtlCol="0">
            <a:spAutoFit/>
          </a:bodyPr>
          <a:lstStyle/>
          <a:p>
            <a:pPr marL="12700">
              <a:lnSpc>
                <a:spcPct val="100000"/>
              </a:lnSpc>
              <a:spcBef>
                <a:spcPts val="100"/>
              </a:spcBef>
            </a:pPr>
            <a:r>
              <a:rPr lang="en-AU" sz="5400" spc="55" dirty="0">
                <a:latin typeface="Tahoma"/>
                <a:cs typeface="Tahoma"/>
              </a:rPr>
              <a:t>Assessment Task 1: Knowledge Questions</a:t>
            </a:r>
            <a:endParaRPr sz="5400" dirty="0">
              <a:latin typeface="Tahoma"/>
              <a:cs typeface="Tahoma"/>
            </a:endParaRPr>
          </a:p>
        </p:txBody>
      </p:sp>
      <p:sp>
        <p:nvSpPr>
          <p:cNvPr id="7" name="TextBox 6">
            <a:extLst>
              <a:ext uri="{FF2B5EF4-FFF2-40B4-BE49-F238E27FC236}">
                <a16:creationId xmlns:a16="http://schemas.microsoft.com/office/drawing/2014/main" id="{87541A3D-009C-02EC-DCD1-CF226172D61C}"/>
              </a:ext>
            </a:extLst>
          </p:cNvPr>
          <p:cNvSpPr txBox="1"/>
          <p:nvPr/>
        </p:nvSpPr>
        <p:spPr>
          <a:xfrm>
            <a:off x="0" y="922973"/>
            <a:ext cx="18288000" cy="7848302"/>
          </a:xfrm>
          <a:prstGeom prst="rect">
            <a:avLst/>
          </a:prstGeom>
          <a:noFill/>
        </p:spPr>
        <p:txBody>
          <a:bodyPr wrap="square" rtlCol="0">
            <a:spAutoFit/>
          </a:bodyPr>
          <a:lstStyle/>
          <a:p>
            <a:r>
              <a:rPr lang="en-US" sz="2400" dirty="0">
                <a:solidFill>
                  <a:schemeClr val="tx2"/>
                </a:solidFill>
              </a:rPr>
              <a:t>9. You have come across a patient that has had a fall in the bathroom. It is a very tight room with little space. They appear to be okay, but they are unable to get up themselves. There is not enough room to put a hoist into the room. Identify one (1) way you adjust your technique to</a:t>
            </a:r>
          </a:p>
          <a:p>
            <a:r>
              <a:rPr lang="en-US" sz="2400" dirty="0">
                <a:solidFill>
                  <a:schemeClr val="tx2"/>
                </a:solidFill>
              </a:rPr>
              <a:t>help this person?</a:t>
            </a:r>
          </a:p>
          <a:p>
            <a:r>
              <a:rPr lang="en-US" sz="2400" dirty="0"/>
              <a:t>Answers will vary but may include:</a:t>
            </a:r>
          </a:p>
          <a:p>
            <a:r>
              <a:rPr lang="en-US" sz="2400" dirty="0"/>
              <a:t>• Ask them to move themselves.</a:t>
            </a:r>
          </a:p>
          <a:p>
            <a:r>
              <a:rPr lang="en-US" sz="2400" dirty="0"/>
              <a:t>• Get another carer.</a:t>
            </a:r>
          </a:p>
          <a:p>
            <a:r>
              <a:rPr lang="en-US" sz="2400" dirty="0"/>
              <a:t>• Using a slide sheet.</a:t>
            </a:r>
          </a:p>
          <a:p>
            <a:r>
              <a:rPr lang="en-US" sz="2400" dirty="0">
                <a:solidFill>
                  <a:schemeClr val="tx2"/>
                </a:solidFill>
              </a:rPr>
              <a:t>10. What should you do if a patient is falling?</a:t>
            </a:r>
          </a:p>
          <a:p>
            <a:r>
              <a:rPr lang="en-US" sz="2400" dirty="0"/>
              <a:t>Do not try to stop them from falling.</a:t>
            </a:r>
          </a:p>
          <a:p>
            <a:r>
              <a:rPr lang="en-US" sz="2400" dirty="0">
                <a:solidFill>
                  <a:schemeClr val="tx2"/>
                </a:solidFill>
              </a:rPr>
              <a:t>11. What are two (2) places you might assist a patient with active and passive movement?</a:t>
            </a:r>
          </a:p>
          <a:p>
            <a:r>
              <a:rPr lang="en-US" sz="2400" dirty="0"/>
              <a:t>• Hospital rehabilitation setting</a:t>
            </a:r>
          </a:p>
          <a:p>
            <a:r>
              <a:rPr lang="en-US" sz="2400" dirty="0"/>
              <a:t>• Aged care facility</a:t>
            </a:r>
          </a:p>
          <a:p>
            <a:r>
              <a:rPr lang="en-US" sz="2400" dirty="0">
                <a:solidFill>
                  <a:schemeClr val="tx2"/>
                </a:solidFill>
              </a:rPr>
              <a:t>12. What piece of equipment might you use to reposition a patient while they are in bed?</a:t>
            </a:r>
          </a:p>
          <a:p>
            <a:r>
              <a:rPr lang="en-US" sz="2400" dirty="0"/>
              <a:t>Slide sheet</a:t>
            </a:r>
          </a:p>
          <a:p>
            <a:r>
              <a:rPr lang="en-US" sz="2400" dirty="0">
                <a:solidFill>
                  <a:schemeClr val="tx2"/>
                </a:solidFill>
              </a:rPr>
              <a:t>13. In the situation where an emergency has occurred, and you need to move a patient off the floor into a wheelchair, what should you do first?</a:t>
            </a:r>
          </a:p>
          <a:p>
            <a:r>
              <a:rPr lang="en-US" sz="2400" dirty="0">
                <a:solidFill>
                  <a:schemeClr val="tx2"/>
                </a:solidFill>
              </a:rPr>
              <a:t>a) Move the individual</a:t>
            </a:r>
          </a:p>
          <a:p>
            <a:r>
              <a:rPr lang="en-US" sz="2400" dirty="0">
                <a:solidFill>
                  <a:schemeClr val="tx2"/>
                </a:solidFill>
              </a:rPr>
              <a:t>b) Just wait for an emergency worker</a:t>
            </a:r>
          </a:p>
          <a:p>
            <a:r>
              <a:rPr lang="en-US" sz="2400" dirty="0">
                <a:solidFill>
                  <a:schemeClr val="tx2"/>
                </a:solidFill>
              </a:rPr>
              <a:t>c) Follow DRSABCD</a:t>
            </a:r>
          </a:p>
          <a:p>
            <a:r>
              <a:rPr lang="en-US" sz="2400" dirty="0">
                <a:solidFill>
                  <a:schemeClr val="tx2"/>
                </a:solidFill>
              </a:rPr>
              <a:t>d) Ask someone else to do it</a:t>
            </a:r>
          </a:p>
          <a:p>
            <a:r>
              <a:rPr lang="en-US" sz="2400" dirty="0"/>
              <a:t>DEFAULT QUESTION: What step should you take to ensure your safety in an emergency situation?</a:t>
            </a:r>
          </a:p>
          <a:p>
            <a:r>
              <a:rPr lang="en-US" sz="2400" dirty="0"/>
              <a:t>Watch out for danger so C)</a:t>
            </a:r>
          </a:p>
        </p:txBody>
      </p:sp>
      <p:pic>
        <p:nvPicPr>
          <p:cNvPr id="1026" name="Picture 2" descr="Assessing Student Learning: 6 Types of ...">
            <a:extLst>
              <a:ext uri="{FF2B5EF4-FFF2-40B4-BE49-F238E27FC236}">
                <a16:creationId xmlns:a16="http://schemas.microsoft.com/office/drawing/2014/main" id="{9C794893-1D79-CF03-713C-B50E9CF4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2121" cy="928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8BD9278-DCB2-DD94-FAA0-AA3C2A3E6EE2}"/>
              </a:ext>
            </a:extLst>
          </p:cNvPr>
          <p:cNvPicPr>
            <a:picLocks noChangeAspect="1"/>
          </p:cNvPicPr>
          <p:nvPr/>
        </p:nvPicPr>
        <p:blipFill>
          <a:blip r:embed="rId3"/>
          <a:stretch>
            <a:fillRect/>
          </a:stretch>
        </p:blipFill>
        <p:spPr>
          <a:xfrm>
            <a:off x="15240" y="2022486"/>
            <a:ext cx="18059400" cy="1520814"/>
          </a:xfrm>
          <a:prstGeom prst="rect">
            <a:avLst/>
          </a:prstGeom>
        </p:spPr>
      </p:pic>
      <p:pic>
        <p:nvPicPr>
          <p:cNvPr id="8" name="Picture 7">
            <a:extLst>
              <a:ext uri="{FF2B5EF4-FFF2-40B4-BE49-F238E27FC236}">
                <a16:creationId xmlns:a16="http://schemas.microsoft.com/office/drawing/2014/main" id="{C75D7DD6-8EE7-B165-B0CF-665E7CA89EFA}"/>
              </a:ext>
            </a:extLst>
          </p:cNvPr>
          <p:cNvPicPr>
            <a:picLocks noChangeAspect="1"/>
          </p:cNvPicPr>
          <p:nvPr/>
        </p:nvPicPr>
        <p:blipFill>
          <a:blip r:embed="rId3"/>
          <a:stretch>
            <a:fillRect/>
          </a:stretch>
        </p:blipFill>
        <p:spPr>
          <a:xfrm>
            <a:off x="114300" y="3935388"/>
            <a:ext cx="18059400" cy="332141"/>
          </a:xfrm>
          <a:prstGeom prst="rect">
            <a:avLst/>
          </a:prstGeom>
        </p:spPr>
      </p:pic>
      <p:pic>
        <p:nvPicPr>
          <p:cNvPr id="9" name="Picture 8">
            <a:extLst>
              <a:ext uri="{FF2B5EF4-FFF2-40B4-BE49-F238E27FC236}">
                <a16:creationId xmlns:a16="http://schemas.microsoft.com/office/drawing/2014/main" id="{70A0CD16-F8DA-8605-0012-EB207AB8C83D}"/>
              </a:ext>
            </a:extLst>
          </p:cNvPr>
          <p:cNvPicPr>
            <a:picLocks noChangeAspect="1"/>
          </p:cNvPicPr>
          <p:nvPr/>
        </p:nvPicPr>
        <p:blipFill>
          <a:blip r:embed="rId3"/>
          <a:stretch>
            <a:fillRect/>
          </a:stretch>
        </p:blipFill>
        <p:spPr>
          <a:xfrm>
            <a:off x="83820" y="4674574"/>
            <a:ext cx="18059400" cy="697526"/>
          </a:xfrm>
          <a:prstGeom prst="rect">
            <a:avLst/>
          </a:prstGeom>
        </p:spPr>
      </p:pic>
      <p:pic>
        <p:nvPicPr>
          <p:cNvPr id="10" name="Picture 9">
            <a:extLst>
              <a:ext uri="{FF2B5EF4-FFF2-40B4-BE49-F238E27FC236}">
                <a16:creationId xmlns:a16="http://schemas.microsoft.com/office/drawing/2014/main" id="{E260956C-3182-48A8-3CB1-9AD24AA43843}"/>
              </a:ext>
            </a:extLst>
          </p:cNvPr>
          <p:cNvPicPr>
            <a:picLocks noChangeAspect="1"/>
          </p:cNvPicPr>
          <p:nvPr/>
        </p:nvPicPr>
        <p:blipFill>
          <a:blip r:embed="rId3"/>
          <a:stretch>
            <a:fillRect/>
          </a:stretch>
        </p:blipFill>
        <p:spPr>
          <a:xfrm>
            <a:off x="0" y="5787046"/>
            <a:ext cx="18059400" cy="332141"/>
          </a:xfrm>
          <a:prstGeom prst="rect">
            <a:avLst/>
          </a:prstGeom>
        </p:spPr>
      </p:pic>
      <p:pic>
        <p:nvPicPr>
          <p:cNvPr id="11" name="Picture 10">
            <a:extLst>
              <a:ext uri="{FF2B5EF4-FFF2-40B4-BE49-F238E27FC236}">
                <a16:creationId xmlns:a16="http://schemas.microsoft.com/office/drawing/2014/main" id="{5D57CBA1-0915-13EA-D725-08E8F6B2CD36}"/>
              </a:ext>
            </a:extLst>
          </p:cNvPr>
          <p:cNvPicPr>
            <a:picLocks noChangeAspect="1"/>
          </p:cNvPicPr>
          <p:nvPr/>
        </p:nvPicPr>
        <p:blipFill>
          <a:blip r:embed="rId3"/>
          <a:stretch>
            <a:fillRect/>
          </a:stretch>
        </p:blipFill>
        <p:spPr>
          <a:xfrm>
            <a:off x="83820" y="7859359"/>
            <a:ext cx="18059400" cy="930656"/>
          </a:xfrm>
          <a:prstGeom prst="rect">
            <a:avLst/>
          </a:prstGeom>
        </p:spPr>
      </p:pic>
      <p:pic>
        <p:nvPicPr>
          <p:cNvPr id="12" name="object 4">
            <a:hlinkClick r:id="rId4" action="ppaction://hlinksldjump"/>
            <a:extLst>
              <a:ext uri="{FF2B5EF4-FFF2-40B4-BE49-F238E27FC236}">
                <a16:creationId xmlns:a16="http://schemas.microsoft.com/office/drawing/2014/main" id="{3F205A23-4F99-1D37-FDC4-272DB5FD9244}"/>
              </a:ext>
            </a:extLst>
          </p:cNvPr>
          <p:cNvPicPr/>
          <p:nvPr/>
        </p:nvPicPr>
        <p:blipFill>
          <a:blip r:embed="rId5"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5386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6" name="object 6"/>
          <p:cNvSpPr txBox="1">
            <a:spLocks noGrp="1"/>
          </p:cNvSpPr>
          <p:nvPr>
            <p:ph type="title"/>
          </p:nvPr>
        </p:nvSpPr>
        <p:spPr>
          <a:xfrm>
            <a:off x="1752601" y="79152"/>
            <a:ext cx="15392400" cy="843821"/>
          </a:xfrm>
          <a:prstGeom prst="rect">
            <a:avLst/>
          </a:prstGeom>
        </p:spPr>
        <p:txBody>
          <a:bodyPr vert="horz" wrap="square" lIns="0" tIns="12700" rIns="0" bIns="0" rtlCol="0">
            <a:spAutoFit/>
          </a:bodyPr>
          <a:lstStyle/>
          <a:p>
            <a:pPr marL="12700">
              <a:lnSpc>
                <a:spcPct val="100000"/>
              </a:lnSpc>
              <a:spcBef>
                <a:spcPts val="100"/>
              </a:spcBef>
            </a:pPr>
            <a:r>
              <a:rPr lang="en-AU" sz="5400" spc="55" dirty="0">
                <a:latin typeface="Tahoma"/>
                <a:cs typeface="Tahoma"/>
              </a:rPr>
              <a:t>Assessment Task 1: Knowledge Questions</a:t>
            </a:r>
            <a:endParaRPr sz="5400" dirty="0">
              <a:latin typeface="Tahoma"/>
              <a:cs typeface="Tahoma"/>
            </a:endParaRPr>
          </a:p>
        </p:txBody>
      </p:sp>
      <p:sp>
        <p:nvSpPr>
          <p:cNvPr id="7" name="TextBox 6">
            <a:extLst>
              <a:ext uri="{FF2B5EF4-FFF2-40B4-BE49-F238E27FC236}">
                <a16:creationId xmlns:a16="http://schemas.microsoft.com/office/drawing/2014/main" id="{87541A3D-009C-02EC-DCD1-CF226172D61C}"/>
              </a:ext>
            </a:extLst>
          </p:cNvPr>
          <p:cNvSpPr txBox="1"/>
          <p:nvPr/>
        </p:nvSpPr>
        <p:spPr>
          <a:xfrm>
            <a:off x="0" y="922973"/>
            <a:ext cx="18288000" cy="7109639"/>
          </a:xfrm>
          <a:prstGeom prst="rect">
            <a:avLst/>
          </a:prstGeom>
          <a:noFill/>
        </p:spPr>
        <p:txBody>
          <a:bodyPr wrap="square" rtlCol="0">
            <a:spAutoFit/>
          </a:bodyPr>
          <a:lstStyle/>
          <a:p>
            <a:r>
              <a:rPr lang="en-US" sz="2400" dirty="0">
                <a:solidFill>
                  <a:schemeClr val="tx2"/>
                </a:solidFill>
              </a:rPr>
              <a:t>14. A patient is needing to be weighed on a chair scale. They currently require assistance when walking. What mobility aid might you use to help them get to get to the chair scale?</a:t>
            </a:r>
          </a:p>
          <a:p>
            <a:r>
              <a:rPr lang="en-US" sz="2400" dirty="0"/>
              <a:t>Mechanical hoist, wheelchair, or mobility aid.</a:t>
            </a:r>
          </a:p>
          <a:p>
            <a:r>
              <a:rPr lang="en-US" sz="2400" dirty="0">
                <a:solidFill>
                  <a:schemeClr val="tx2"/>
                </a:solidFill>
              </a:rPr>
              <a:t>15. When using crutches, how high should the handgrips be for a patient?</a:t>
            </a:r>
          </a:p>
          <a:p>
            <a:r>
              <a:rPr lang="en-US" sz="2400" dirty="0"/>
              <a:t>They should be in line with the top of their hips</a:t>
            </a:r>
          </a:p>
          <a:p>
            <a:r>
              <a:rPr lang="en-US" sz="2400" dirty="0">
                <a:solidFill>
                  <a:schemeClr val="tx2"/>
                </a:solidFill>
              </a:rPr>
              <a:t>16. What is one (1) way you can assist a patient to walk?</a:t>
            </a:r>
          </a:p>
          <a:p>
            <a:r>
              <a:rPr lang="en-US" sz="2400" dirty="0">
                <a:solidFill>
                  <a:schemeClr val="tx2"/>
                </a:solidFill>
              </a:rPr>
              <a:t>a) Letting them lean on you.</a:t>
            </a:r>
          </a:p>
          <a:p>
            <a:r>
              <a:rPr lang="en-US" sz="2400" dirty="0">
                <a:solidFill>
                  <a:schemeClr val="tx2"/>
                </a:solidFill>
              </a:rPr>
              <a:t>b) Holding hands.</a:t>
            </a:r>
          </a:p>
          <a:p>
            <a:r>
              <a:rPr lang="en-US" sz="2400" dirty="0">
                <a:solidFill>
                  <a:schemeClr val="tx2"/>
                </a:solidFill>
              </a:rPr>
              <a:t>c) Standing in front of them while holding both their hands.</a:t>
            </a:r>
          </a:p>
          <a:p>
            <a:r>
              <a:rPr lang="en-US" sz="2400" dirty="0">
                <a:solidFill>
                  <a:schemeClr val="tx2"/>
                </a:solidFill>
              </a:rPr>
              <a:t>d) Standing next to them, with your hand in a fist and minimal weight-bearing.</a:t>
            </a:r>
          </a:p>
          <a:p>
            <a:r>
              <a:rPr lang="en-US" sz="2400" dirty="0"/>
              <a:t>DEFAULT QUESTION: What is a safe way to assist a patient to walk?</a:t>
            </a:r>
          </a:p>
          <a:p>
            <a:r>
              <a:rPr lang="en-US" sz="2400" dirty="0"/>
              <a:t>Standing next to them, with your hand in a fist and minimal weight-bearing.</a:t>
            </a:r>
          </a:p>
          <a:p>
            <a:r>
              <a:rPr lang="en-US" sz="2400" dirty="0">
                <a:solidFill>
                  <a:schemeClr val="tx2"/>
                </a:solidFill>
              </a:rPr>
              <a:t>17. When might you be required to use a mechanical hoist?</a:t>
            </a:r>
          </a:p>
          <a:p>
            <a:r>
              <a:rPr lang="en-US" sz="2400" dirty="0"/>
              <a:t>If a patient’s individualised movement plan requires them to be transferred via a hoist.</a:t>
            </a:r>
          </a:p>
          <a:p>
            <a:r>
              <a:rPr lang="en-US" sz="2400" dirty="0">
                <a:solidFill>
                  <a:schemeClr val="tx2"/>
                </a:solidFill>
              </a:rPr>
              <a:t>18. You are assisting a patient who’s unable to walk due to recent surgery how might you transfer them safely from their rehabilitation session back to their room?</a:t>
            </a:r>
          </a:p>
          <a:p>
            <a:r>
              <a:rPr lang="en-US" sz="2400" dirty="0"/>
              <a:t>By using a wheelchair or trolley.</a:t>
            </a:r>
          </a:p>
          <a:p>
            <a:r>
              <a:rPr lang="en-US" sz="2400" dirty="0">
                <a:solidFill>
                  <a:schemeClr val="tx2"/>
                </a:solidFill>
              </a:rPr>
              <a:t>19. What would you do first when moving a patient from a wheelchair to a chair or bed?</a:t>
            </a:r>
          </a:p>
          <a:p>
            <a:r>
              <a:rPr lang="en-US" sz="2400" dirty="0"/>
              <a:t>The position of the wheelchair next to the bed or chair as close as possible.</a:t>
            </a:r>
          </a:p>
        </p:txBody>
      </p:sp>
      <p:pic>
        <p:nvPicPr>
          <p:cNvPr id="1026" name="Picture 2" descr="Assessing Student Learning: 6 Types of ...">
            <a:extLst>
              <a:ext uri="{FF2B5EF4-FFF2-40B4-BE49-F238E27FC236}">
                <a16:creationId xmlns:a16="http://schemas.microsoft.com/office/drawing/2014/main" id="{9C794893-1D79-CF03-713C-B50E9CF4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2121" cy="928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0CBAF5-8194-F5D5-3C4B-66C05BC40800}"/>
              </a:ext>
            </a:extLst>
          </p:cNvPr>
          <p:cNvPicPr>
            <a:picLocks noChangeAspect="1"/>
          </p:cNvPicPr>
          <p:nvPr/>
        </p:nvPicPr>
        <p:blipFill>
          <a:blip r:embed="rId3"/>
          <a:stretch>
            <a:fillRect/>
          </a:stretch>
        </p:blipFill>
        <p:spPr>
          <a:xfrm>
            <a:off x="114300" y="1714500"/>
            <a:ext cx="18059400" cy="332141"/>
          </a:xfrm>
          <a:prstGeom prst="rect">
            <a:avLst/>
          </a:prstGeom>
        </p:spPr>
      </p:pic>
      <p:pic>
        <p:nvPicPr>
          <p:cNvPr id="8" name="Picture 7">
            <a:extLst>
              <a:ext uri="{FF2B5EF4-FFF2-40B4-BE49-F238E27FC236}">
                <a16:creationId xmlns:a16="http://schemas.microsoft.com/office/drawing/2014/main" id="{3B386B32-CD2B-ADE5-626E-C2A81E5C7D36}"/>
              </a:ext>
            </a:extLst>
          </p:cNvPr>
          <p:cNvPicPr>
            <a:picLocks noChangeAspect="1"/>
          </p:cNvPicPr>
          <p:nvPr/>
        </p:nvPicPr>
        <p:blipFill>
          <a:blip r:embed="rId3"/>
          <a:stretch>
            <a:fillRect/>
          </a:stretch>
        </p:blipFill>
        <p:spPr>
          <a:xfrm>
            <a:off x="0" y="2461186"/>
            <a:ext cx="18059400" cy="332141"/>
          </a:xfrm>
          <a:prstGeom prst="rect">
            <a:avLst/>
          </a:prstGeom>
        </p:spPr>
      </p:pic>
      <p:pic>
        <p:nvPicPr>
          <p:cNvPr id="9" name="Picture 8">
            <a:extLst>
              <a:ext uri="{FF2B5EF4-FFF2-40B4-BE49-F238E27FC236}">
                <a16:creationId xmlns:a16="http://schemas.microsoft.com/office/drawing/2014/main" id="{34A6D928-BCB0-38EF-D2C4-23AA0DE5513C}"/>
              </a:ext>
            </a:extLst>
          </p:cNvPr>
          <p:cNvPicPr>
            <a:picLocks noChangeAspect="1"/>
          </p:cNvPicPr>
          <p:nvPr/>
        </p:nvPicPr>
        <p:blipFill>
          <a:blip r:embed="rId3"/>
          <a:stretch>
            <a:fillRect/>
          </a:stretch>
        </p:blipFill>
        <p:spPr>
          <a:xfrm>
            <a:off x="99060" y="4610100"/>
            <a:ext cx="18059400" cy="762000"/>
          </a:xfrm>
          <a:prstGeom prst="rect">
            <a:avLst/>
          </a:prstGeom>
        </p:spPr>
      </p:pic>
      <p:pic>
        <p:nvPicPr>
          <p:cNvPr id="10" name="Picture 9">
            <a:extLst>
              <a:ext uri="{FF2B5EF4-FFF2-40B4-BE49-F238E27FC236}">
                <a16:creationId xmlns:a16="http://schemas.microsoft.com/office/drawing/2014/main" id="{D21DE303-B035-6903-B173-7A9FFA9E990B}"/>
              </a:ext>
            </a:extLst>
          </p:cNvPr>
          <p:cNvPicPr>
            <a:picLocks noChangeAspect="1"/>
          </p:cNvPicPr>
          <p:nvPr/>
        </p:nvPicPr>
        <p:blipFill>
          <a:blip r:embed="rId3"/>
          <a:stretch>
            <a:fillRect/>
          </a:stretch>
        </p:blipFill>
        <p:spPr>
          <a:xfrm>
            <a:off x="0" y="5756165"/>
            <a:ext cx="18059400" cy="332141"/>
          </a:xfrm>
          <a:prstGeom prst="rect">
            <a:avLst/>
          </a:prstGeom>
        </p:spPr>
      </p:pic>
      <p:pic>
        <p:nvPicPr>
          <p:cNvPr id="11" name="Picture 10">
            <a:extLst>
              <a:ext uri="{FF2B5EF4-FFF2-40B4-BE49-F238E27FC236}">
                <a16:creationId xmlns:a16="http://schemas.microsoft.com/office/drawing/2014/main" id="{0BD1F78A-3BA3-FDBA-A720-579DFE472155}"/>
              </a:ext>
            </a:extLst>
          </p:cNvPr>
          <p:cNvPicPr>
            <a:picLocks noChangeAspect="1"/>
          </p:cNvPicPr>
          <p:nvPr/>
        </p:nvPicPr>
        <p:blipFill>
          <a:blip r:embed="rId3"/>
          <a:stretch>
            <a:fillRect/>
          </a:stretch>
        </p:blipFill>
        <p:spPr>
          <a:xfrm>
            <a:off x="0" y="6845208"/>
            <a:ext cx="18059400" cy="332141"/>
          </a:xfrm>
          <a:prstGeom prst="rect">
            <a:avLst/>
          </a:prstGeom>
        </p:spPr>
      </p:pic>
      <p:pic>
        <p:nvPicPr>
          <p:cNvPr id="12" name="Picture 11">
            <a:extLst>
              <a:ext uri="{FF2B5EF4-FFF2-40B4-BE49-F238E27FC236}">
                <a16:creationId xmlns:a16="http://schemas.microsoft.com/office/drawing/2014/main" id="{19B75A46-E2C3-EB17-68F8-4374ABCDCE8A}"/>
              </a:ext>
            </a:extLst>
          </p:cNvPr>
          <p:cNvPicPr>
            <a:picLocks noChangeAspect="1"/>
          </p:cNvPicPr>
          <p:nvPr/>
        </p:nvPicPr>
        <p:blipFill>
          <a:blip r:embed="rId3"/>
          <a:stretch>
            <a:fillRect/>
          </a:stretch>
        </p:blipFill>
        <p:spPr>
          <a:xfrm>
            <a:off x="99060" y="7602110"/>
            <a:ext cx="18059400" cy="332141"/>
          </a:xfrm>
          <a:prstGeom prst="rect">
            <a:avLst/>
          </a:prstGeom>
        </p:spPr>
      </p:pic>
      <p:pic>
        <p:nvPicPr>
          <p:cNvPr id="13" name="object 4">
            <a:hlinkClick r:id="rId4" action="ppaction://hlinksldjump"/>
            <a:extLst>
              <a:ext uri="{FF2B5EF4-FFF2-40B4-BE49-F238E27FC236}">
                <a16:creationId xmlns:a16="http://schemas.microsoft.com/office/drawing/2014/main" id="{C034BA01-3581-3FF4-0FD7-CF45289C1539}"/>
              </a:ext>
            </a:extLst>
          </p:cNvPr>
          <p:cNvPicPr/>
          <p:nvPr/>
        </p:nvPicPr>
        <p:blipFill>
          <a:blip r:embed="rId5"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40705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6" name="object 6"/>
          <p:cNvSpPr txBox="1">
            <a:spLocks noGrp="1"/>
          </p:cNvSpPr>
          <p:nvPr>
            <p:ph type="title"/>
          </p:nvPr>
        </p:nvSpPr>
        <p:spPr>
          <a:xfrm>
            <a:off x="1752601" y="79152"/>
            <a:ext cx="15392400" cy="843821"/>
          </a:xfrm>
          <a:prstGeom prst="rect">
            <a:avLst/>
          </a:prstGeom>
        </p:spPr>
        <p:txBody>
          <a:bodyPr vert="horz" wrap="square" lIns="0" tIns="12700" rIns="0" bIns="0" rtlCol="0">
            <a:spAutoFit/>
          </a:bodyPr>
          <a:lstStyle/>
          <a:p>
            <a:pPr marL="12700">
              <a:lnSpc>
                <a:spcPct val="100000"/>
              </a:lnSpc>
              <a:spcBef>
                <a:spcPts val="100"/>
              </a:spcBef>
            </a:pPr>
            <a:r>
              <a:rPr lang="en-AU" sz="5400" spc="55" dirty="0">
                <a:latin typeface="Tahoma"/>
                <a:cs typeface="Tahoma"/>
              </a:rPr>
              <a:t>Assessment Task 1: Knowledge Questions</a:t>
            </a:r>
            <a:endParaRPr sz="5400" dirty="0">
              <a:latin typeface="Tahoma"/>
              <a:cs typeface="Tahoma"/>
            </a:endParaRPr>
          </a:p>
        </p:txBody>
      </p:sp>
      <p:sp>
        <p:nvSpPr>
          <p:cNvPr id="7" name="TextBox 6">
            <a:extLst>
              <a:ext uri="{FF2B5EF4-FFF2-40B4-BE49-F238E27FC236}">
                <a16:creationId xmlns:a16="http://schemas.microsoft.com/office/drawing/2014/main" id="{87541A3D-009C-02EC-DCD1-CF226172D61C}"/>
              </a:ext>
            </a:extLst>
          </p:cNvPr>
          <p:cNvSpPr txBox="1"/>
          <p:nvPr/>
        </p:nvSpPr>
        <p:spPr>
          <a:xfrm>
            <a:off x="0" y="922973"/>
            <a:ext cx="18288000" cy="6740307"/>
          </a:xfrm>
          <a:prstGeom prst="rect">
            <a:avLst/>
          </a:prstGeom>
          <a:noFill/>
        </p:spPr>
        <p:txBody>
          <a:bodyPr wrap="square" rtlCol="0">
            <a:spAutoFit/>
          </a:bodyPr>
          <a:lstStyle/>
          <a:p>
            <a:r>
              <a:rPr lang="en-US" sz="2400" dirty="0">
                <a:solidFill>
                  <a:schemeClr val="tx2"/>
                </a:solidFill>
              </a:rPr>
              <a:t>20. What are the steps to assist a patient from sit to stand that requires just supervision?</a:t>
            </a:r>
          </a:p>
          <a:p>
            <a:r>
              <a:rPr lang="en-US" sz="2400" dirty="0"/>
              <a:t>1. Ensure the chair is a suitable height and has arm rests.</a:t>
            </a:r>
          </a:p>
          <a:p>
            <a:r>
              <a:rPr lang="en-US" sz="2400" dirty="0"/>
              <a:t>2. Patient to lean forward and shuffle to the front of the chair.</a:t>
            </a:r>
          </a:p>
          <a:p>
            <a:r>
              <a:rPr lang="en-US" sz="2400" dirty="0"/>
              <a:t>3. Ensure the patient’s body is over their knees and their feet are shoulder width</a:t>
            </a:r>
          </a:p>
          <a:p>
            <a:r>
              <a:rPr lang="en-US" sz="2400" dirty="0"/>
              <a:t>apart.</a:t>
            </a:r>
          </a:p>
          <a:p>
            <a:r>
              <a:rPr lang="en-US" sz="2400" dirty="0"/>
              <a:t>4. Instruct patient to gently to back and forward. On the count of 3 push themselves to stand.</a:t>
            </a:r>
          </a:p>
          <a:p>
            <a:r>
              <a:rPr lang="en-US" sz="2400" dirty="0">
                <a:solidFill>
                  <a:schemeClr val="tx2"/>
                </a:solidFill>
              </a:rPr>
              <a:t>21. You are assisting to move a patient into a wheelchair. You have placed it as close as you can to them. What is the next step?</a:t>
            </a:r>
          </a:p>
          <a:p>
            <a:r>
              <a:rPr lang="en-US" sz="2400" dirty="0"/>
              <a:t>Put on the breaks.</a:t>
            </a:r>
          </a:p>
          <a:p>
            <a:r>
              <a:rPr lang="en-US" sz="2400" dirty="0">
                <a:solidFill>
                  <a:schemeClr val="tx2"/>
                </a:solidFill>
              </a:rPr>
              <a:t>22. When transferring a patient from a wheelchair to a shower, what else do you need to be careful of outside assisting with the movement?</a:t>
            </a:r>
          </a:p>
          <a:p>
            <a:r>
              <a:rPr lang="en-US" sz="2400" dirty="0">
                <a:solidFill>
                  <a:schemeClr val="tx2"/>
                </a:solidFill>
              </a:rPr>
              <a:t>a) How large the shower is?</a:t>
            </a:r>
          </a:p>
          <a:p>
            <a:r>
              <a:rPr lang="en-US" sz="2400" dirty="0">
                <a:solidFill>
                  <a:schemeClr val="tx2"/>
                </a:solidFill>
              </a:rPr>
              <a:t>b) Water on the floor.</a:t>
            </a:r>
          </a:p>
          <a:p>
            <a:r>
              <a:rPr lang="en-US" sz="2400" dirty="0">
                <a:solidFill>
                  <a:schemeClr val="tx2"/>
                </a:solidFill>
              </a:rPr>
              <a:t>c) What shampoo to use?</a:t>
            </a:r>
          </a:p>
          <a:p>
            <a:r>
              <a:rPr lang="en-US" sz="2400" dirty="0">
                <a:solidFill>
                  <a:schemeClr val="tx2"/>
                </a:solidFill>
              </a:rPr>
              <a:t>d) Do they need a shower cap?</a:t>
            </a:r>
          </a:p>
          <a:p>
            <a:r>
              <a:rPr lang="en-US" sz="2400" dirty="0"/>
              <a:t>DEFAULT QUESTION: What is one (1) risk of a transfer from a wheelchair to the shower?</a:t>
            </a:r>
          </a:p>
          <a:p>
            <a:r>
              <a:rPr lang="en-US" sz="2400" dirty="0"/>
              <a:t>Risk of trips or falling on water on the floor.</a:t>
            </a:r>
          </a:p>
          <a:p>
            <a:r>
              <a:rPr lang="en-US" sz="2400" dirty="0">
                <a:solidFill>
                  <a:schemeClr val="tx2"/>
                </a:solidFill>
              </a:rPr>
              <a:t>23. An individual has suffered a sprained ankle while playing soccer. What type of mobility aid might you get them to use to assist them with movement?</a:t>
            </a:r>
          </a:p>
          <a:p>
            <a:r>
              <a:rPr lang="en-US" sz="2400" dirty="0"/>
              <a:t>Crutches</a:t>
            </a:r>
            <a:endParaRPr lang="en-AU" sz="2400" dirty="0"/>
          </a:p>
        </p:txBody>
      </p:sp>
      <p:pic>
        <p:nvPicPr>
          <p:cNvPr id="1026" name="Picture 2" descr="Assessing Student Learning: 6 Types of ...">
            <a:extLst>
              <a:ext uri="{FF2B5EF4-FFF2-40B4-BE49-F238E27FC236}">
                <a16:creationId xmlns:a16="http://schemas.microsoft.com/office/drawing/2014/main" id="{9C794893-1D79-CF03-713C-B50E9CF4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2121" cy="928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5BC220-7E54-0740-50D1-C9DA0AF3831E}"/>
              </a:ext>
            </a:extLst>
          </p:cNvPr>
          <p:cNvPicPr>
            <a:picLocks noChangeAspect="1"/>
          </p:cNvPicPr>
          <p:nvPr/>
        </p:nvPicPr>
        <p:blipFill>
          <a:blip r:embed="rId3"/>
          <a:stretch>
            <a:fillRect/>
          </a:stretch>
        </p:blipFill>
        <p:spPr>
          <a:xfrm>
            <a:off x="76200" y="1333501"/>
            <a:ext cx="18059400" cy="1828800"/>
          </a:xfrm>
          <a:prstGeom prst="rect">
            <a:avLst/>
          </a:prstGeom>
        </p:spPr>
      </p:pic>
      <p:pic>
        <p:nvPicPr>
          <p:cNvPr id="8" name="Picture 7">
            <a:extLst>
              <a:ext uri="{FF2B5EF4-FFF2-40B4-BE49-F238E27FC236}">
                <a16:creationId xmlns:a16="http://schemas.microsoft.com/office/drawing/2014/main" id="{96355EB4-ECD2-0524-E7E8-C9D7B1A8CC2F}"/>
              </a:ext>
            </a:extLst>
          </p:cNvPr>
          <p:cNvPicPr>
            <a:picLocks noChangeAspect="1"/>
          </p:cNvPicPr>
          <p:nvPr/>
        </p:nvPicPr>
        <p:blipFill>
          <a:blip r:embed="rId3"/>
          <a:stretch>
            <a:fillRect/>
          </a:stretch>
        </p:blipFill>
        <p:spPr>
          <a:xfrm>
            <a:off x="0" y="3542100"/>
            <a:ext cx="18059400" cy="332141"/>
          </a:xfrm>
          <a:prstGeom prst="rect">
            <a:avLst/>
          </a:prstGeom>
        </p:spPr>
      </p:pic>
      <p:pic>
        <p:nvPicPr>
          <p:cNvPr id="9" name="Picture 8">
            <a:extLst>
              <a:ext uri="{FF2B5EF4-FFF2-40B4-BE49-F238E27FC236}">
                <a16:creationId xmlns:a16="http://schemas.microsoft.com/office/drawing/2014/main" id="{A76AB5B7-9F44-6B85-2CC6-B2A2E9A0127C}"/>
              </a:ext>
            </a:extLst>
          </p:cNvPr>
          <p:cNvPicPr>
            <a:picLocks noChangeAspect="1"/>
          </p:cNvPicPr>
          <p:nvPr/>
        </p:nvPicPr>
        <p:blipFill>
          <a:blip r:embed="rId3"/>
          <a:stretch>
            <a:fillRect/>
          </a:stretch>
        </p:blipFill>
        <p:spPr>
          <a:xfrm>
            <a:off x="91440" y="5729298"/>
            <a:ext cx="18059400" cy="709602"/>
          </a:xfrm>
          <a:prstGeom prst="rect">
            <a:avLst/>
          </a:prstGeom>
        </p:spPr>
      </p:pic>
      <p:pic>
        <p:nvPicPr>
          <p:cNvPr id="10" name="Picture 9">
            <a:extLst>
              <a:ext uri="{FF2B5EF4-FFF2-40B4-BE49-F238E27FC236}">
                <a16:creationId xmlns:a16="http://schemas.microsoft.com/office/drawing/2014/main" id="{8E5F3614-8DA3-FBAC-F1F6-6B7C2C113A96}"/>
              </a:ext>
            </a:extLst>
          </p:cNvPr>
          <p:cNvPicPr>
            <a:picLocks noChangeAspect="1"/>
          </p:cNvPicPr>
          <p:nvPr/>
        </p:nvPicPr>
        <p:blipFill>
          <a:blip r:embed="rId3"/>
          <a:stretch>
            <a:fillRect/>
          </a:stretch>
        </p:blipFill>
        <p:spPr>
          <a:xfrm>
            <a:off x="7620" y="7279441"/>
            <a:ext cx="18059400" cy="332141"/>
          </a:xfrm>
          <a:prstGeom prst="rect">
            <a:avLst/>
          </a:prstGeom>
        </p:spPr>
      </p:pic>
      <p:pic>
        <p:nvPicPr>
          <p:cNvPr id="11" name="object 4">
            <a:hlinkClick r:id="rId4" action="ppaction://hlinksldjump"/>
            <a:extLst>
              <a:ext uri="{FF2B5EF4-FFF2-40B4-BE49-F238E27FC236}">
                <a16:creationId xmlns:a16="http://schemas.microsoft.com/office/drawing/2014/main" id="{CEAB30D9-402B-BB4C-46F9-9FAF30A8BFFD}"/>
              </a:ext>
            </a:extLst>
          </p:cNvPr>
          <p:cNvPicPr/>
          <p:nvPr/>
        </p:nvPicPr>
        <p:blipFill>
          <a:blip r:embed="rId5"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42551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6" name="object 6"/>
          <p:cNvSpPr txBox="1">
            <a:spLocks noGrp="1"/>
          </p:cNvSpPr>
          <p:nvPr>
            <p:ph type="title"/>
          </p:nvPr>
        </p:nvSpPr>
        <p:spPr>
          <a:xfrm>
            <a:off x="1752600" y="79152"/>
            <a:ext cx="16535399" cy="751488"/>
          </a:xfrm>
          <a:prstGeom prst="rect">
            <a:avLst/>
          </a:prstGeom>
        </p:spPr>
        <p:txBody>
          <a:bodyPr vert="horz" wrap="square" lIns="0" tIns="12700" rIns="0" bIns="0" rtlCol="0">
            <a:spAutoFit/>
          </a:bodyPr>
          <a:lstStyle/>
          <a:p>
            <a:pPr marL="12700">
              <a:lnSpc>
                <a:spcPct val="100000"/>
              </a:lnSpc>
              <a:spcBef>
                <a:spcPts val="100"/>
              </a:spcBef>
            </a:pPr>
            <a:r>
              <a:rPr lang="en-AU" spc="55" dirty="0">
                <a:latin typeface="Tahoma"/>
                <a:cs typeface="Tahoma"/>
              </a:rPr>
              <a:t>Assessment Task 2: Performance Demonstration</a:t>
            </a:r>
            <a:endParaRPr dirty="0">
              <a:latin typeface="Tahoma"/>
              <a:cs typeface="Tahoma"/>
            </a:endParaRPr>
          </a:p>
        </p:txBody>
      </p:sp>
      <p:sp>
        <p:nvSpPr>
          <p:cNvPr id="7" name="TextBox 6">
            <a:extLst>
              <a:ext uri="{FF2B5EF4-FFF2-40B4-BE49-F238E27FC236}">
                <a16:creationId xmlns:a16="http://schemas.microsoft.com/office/drawing/2014/main" id="{87541A3D-009C-02EC-DCD1-CF226172D61C}"/>
              </a:ext>
            </a:extLst>
          </p:cNvPr>
          <p:cNvSpPr txBox="1"/>
          <p:nvPr/>
        </p:nvSpPr>
        <p:spPr>
          <a:xfrm>
            <a:off x="0" y="922973"/>
            <a:ext cx="18288000" cy="6740307"/>
          </a:xfrm>
          <a:prstGeom prst="rect">
            <a:avLst/>
          </a:prstGeom>
          <a:noFill/>
        </p:spPr>
        <p:txBody>
          <a:bodyPr wrap="square" rtlCol="0">
            <a:spAutoFit/>
          </a:bodyPr>
          <a:lstStyle/>
          <a:p>
            <a:r>
              <a:rPr lang="en-US" sz="2400" dirty="0"/>
              <a:t>During this demonstration, your Assessor will be specifically observing your ability to:</a:t>
            </a:r>
          </a:p>
          <a:p>
            <a:r>
              <a:rPr lang="en-US" sz="2400" dirty="0"/>
              <a:t>• Prepare to assist a person with movement.</a:t>
            </a:r>
          </a:p>
          <a:p>
            <a:r>
              <a:rPr lang="en-US" sz="2400" dirty="0"/>
              <a:t>• Assist with movement.</a:t>
            </a:r>
          </a:p>
          <a:p>
            <a:r>
              <a:rPr lang="en-US" sz="2400" dirty="0"/>
              <a:t>• Complete assistance with movement.</a:t>
            </a:r>
          </a:p>
          <a:p>
            <a:r>
              <a:rPr lang="en-US" sz="2400" dirty="0"/>
              <a:t>For the following, you will be required to complete one the following role play. You’ll play the role of the allied health assistant.</a:t>
            </a:r>
          </a:p>
          <a:p>
            <a:r>
              <a:rPr lang="en-US" sz="2400" dirty="0"/>
              <a:t>Refer to the handouts with the role plays and the individualised movement plans for Bill or Alice.</a:t>
            </a:r>
          </a:p>
          <a:p>
            <a:r>
              <a:rPr lang="en-US" sz="2400" dirty="0"/>
              <a:t>You will also need to familiarise yourself with the workplace policies and procedures. You are required to complete six (6) transfers or assisting with movement. You may wish to use the following table to mark of the movements you’ll be completing with your patient. Your assessor will inform you of what equipment is available. </a:t>
            </a:r>
          </a:p>
          <a:p>
            <a:endParaRPr lang="en-US" sz="2400" dirty="0"/>
          </a:p>
          <a:p>
            <a:r>
              <a:rPr lang="en-US" sz="2400" dirty="0"/>
              <a:t>Prior to the movement, you’ll need to:</a:t>
            </a:r>
          </a:p>
          <a:p>
            <a:r>
              <a:rPr lang="en-US" sz="2400" dirty="0"/>
              <a:t>• Access the individualised movement plan for your patient.</a:t>
            </a:r>
          </a:p>
          <a:p>
            <a:r>
              <a:rPr lang="en-US" sz="2400" dirty="0"/>
              <a:t>• Refer to iVet Superclinic Policies and Procedures.</a:t>
            </a:r>
          </a:p>
          <a:p>
            <a:r>
              <a:rPr lang="en-US" sz="2400" dirty="0"/>
              <a:t>• Confirm the requirements and risk factors of moving the patient with your supervisor.</a:t>
            </a:r>
          </a:p>
          <a:p>
            <a:r>
              <a:rPr lang="en-US" sz="2400" dirty="0"/>
              <a:t>• Select, prepare, and adjust the equipment ready to transfer</a:t>
            </a:r>
          </a:p>
          <a:p>
            <a:r>
              <a:rPr lang="en-US" sz="2400" dirty="0"/>
              <a:t>• Ensure the environment is ready for transfer.</a:t>
            </a:r>
          </a:p>
          <a:p>
            <a:r>
              <a:rPr lang="en-US" sz="2400" dirty="0"/>
              <a:t>• Explain the transfer procedure and answer any questions if asked.</a:t>
            </a:r>
          </a:p>
          <a:p>
            <a:r>
              <a:rPr lang="en-US" sz="2400" dirty="0"/>
              <a:t>• Ensure consent and cooperation have been given by the patient </a:t>
            </a:r>
          </a:p>
        </p:txBody>
      </p:sp>
      <p:pic>
        <p:nvPicPr>
          <p:cNvPr id="1026" name="Picture 2" descr="Assessing Student Learning: 6 Types of ...">
            <a:extLst>
              <a:ext uri="{FF2B5EF4-FFF2-40B4-BE49-F238E27FC236}">
                <a16:creationId xmlns:a16="http://schemas.microsoft.com/office/drawing/2014/main" id="{9C794893-1D79-CF03-713C-B50E9CF4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2121" cy="928595"/>
          </a:xfrm>
          <a:prstGeom prst="rect">
            <a:avLst/>
          </a:prstGeom>
          <a:noFill/>
          <a:extLst>
            <a:ext uri="{909E8E84-426E-40DD-AFC4-6F175D3DCCD1}">
              <a14:hiddenFill xmlns:a14="http://schemas.microsoft.com/office/drawing/2010/main">
                <a:solidFill>
                  <a:srgbClr val="FFFFFF"/>
                </a:solidFill>
              </a14:hiddenFill>
            </a:ext>
          </a:extLst>
        </p:spPr>
      </p:pic>
      <p:pic>
        <p:nvPicPr>
          <p:cNvPr id="11" name="object 4">
            <a:hlinkClick r:id="rId3" action="ppaction://hlinksldjump"/>
            <a:extLst>
              <a:ext uri="{FF2B5EF4-FFF2-40B4-BE49-F238E27FC236}">
                <a16:creationId xmlns:a16="http://schemas.microsoft.com/office/drawing/2014/main" id="{8820BAA7-6AFF-FEF9-4A5A-666BF87AD19B}"/>
              </a:ext>
            </a:extLst>
          </p:cNvPr>
          <p:cNvPicPr/>
          <p:nvPr/>
        </p:nvPicPr>
        <p:blipFill>
          <a:blip r:embed="rId4"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750762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6" name="object 6"/>
          <p:cNvSpPr txBox="1">
            <a:spLocks noGrp="1"/>
          </p:cNvSpPr>
          <p:nvPr>
            <p:ph type="title"/>
          </p:nvPr>
        </p:nvSpPr>
        <p:spPr>
          <a:xfrm>
            <a:off x="1752600" y="79152"/>
            <a:ext cx="16535399" cy="751488"/>
          </a:xfrm>
          <a:prstGeom prst="rect">
            <a:avLst/>
          </a:prstGeom>
        </p:spPr>
        <p:txBody>
          <a:bodyPr vert="horz" wrap="square" lIns="0" tIns="12700" rIns="0" bIns="0" rtlCol="0">
            <a:spAutoFit/>
          </a:bodyPr>
          <a:lstStyle/>
          <a:p>
            <a:pPr marL="12700">
              <a:lnSpc>
                <a:spcPct val="100000"/>
              </a:lnSpc>
              <a:spcBef>
                <a:spcPts val="100"/>
              </a:spcBef>
            </a:pPr>
            <a:r>
              <a:rPr lang="en-AU" spc="55" dirty="0">
                <a:latin typeface="Tahoma"/>
                <a:cs typeface="Tahoma"/>
              </a:rPr>
              <a:t>Assessment Task 2: Performance Demonstration</a:t>
            </a:r>
            <a:endParaRPr dirty="0">
              <a:latin typeface="Tahoma"/>
              <a:cs typeface="Tahoma"/>
            </a:endParaRPr>
          </a:p>
        </p:txBody>
      </p:sp>
      <p:sp>
        <p:nvSpPr>
          <p:cNvPr id="7" name="TextBox 6">
            <a:extLst>
              <a:ext uri="{FF2B5EF4-FFF2-40B4-BE49-F238E27FC236}">
                <a16:creationId xmlns:a16="http://schemas.microsoft.com/office/drawing/2014/main" id="{87541A3D-009C-02EC-DCD1-CF226172D61C}"/>
              </a:ext>
            </a:extLst>
          </p:cNvPr>
          <p:cNvSpPr txBox="1"/>
          <p:nvPr/>
        </p:nvSpPr>
        <p:spPr>
          <a:xfrm>
            <a:off x="0" y="922973"/>
            <a:ext cx="18288000" cy="8217634"/>
          </a:xfrm>
          <a:prstGeom prst="rect">
            <a:avLst/>
          </a:prstGeom>
          <a:noFill/>
        </p:spPr>
        <p:txBody>
          <a:bodyPr wrap="square" rtlCol="0">
            <a:spAutoFit/>
          </a:bodyPr>
          <a:lstStyle/>
          <a:p>
            <a:r>
              <a:rPr lang="en-US" sz="2400" dirty="0"/>
              <a:t>During the transfer you’ll need to:</a:t>
            </a:r>
          </a:p>
          <a:p>
            <a:r>
              <a:rPr lang="en-US" sz="2400" dirty="0"/>
              <a:t>• Ensure transfer is conducted according to safe working practices</a:t>
            </a:r>
          </a:p>
          <a:p>
            <a:r>
              <a:rPr lang="en-US" sz="2400" dirty="0"/>
              <a:t>• Complete the transfer using safe handling methods and equipment</a:t>
            </a:r>
          </a:p>
          <a:p>
            <a:r>
              <a:rPr lang="en-US" sz="2400" dirty="0"/>
              <a:t>• Ensure the patient is comfortable and safe during the transfer</a:t>
            </a:r>
          </a:p>
          <a:p>
            <a:r>
              <a:rPr lang="en-US" sz="2400" dirty="0"/>
              <a:t>• Encourage patient to assist with the movement where possible</a:t>
            </a:r>
          </a:p>
          <a:p>
            <a:r>
              <a:rPr lang="en-US" sz="2400" dirty="0"/>
              <a:t>• Encourage patient to assist with the movement where possible</a:t>
            </a:r>
          </a:p>
          <a:p>
            <a:r>
              <a:rPr lang="en-US" sz="2400" dirty="0"/>
              <a:t>• Communicate with patient throughout the duration of the movement</a:t>
            </a:r>
          </a:p>
          <a:p>
            <a:r>
              <a:rPr lang="en-US" sz="2400" dirty="0"/>
              <a:t>After the transfer</a:t>
            </a:r>
          </a:p>
          <a:p>
            <a:r>
              <a:rPr lang="en-US" sz="2400" dirty="0"/>
              <a:t>• Ensure all equipment is returned to its appropriate space/storage location</a:t>
            </a:r>
          </a:p>
          <a:p>
            <a:r>
              <a:rPr lang="en-US" sz="2400" dirty="0"/>
              <a:t>• Clean equipment according to organisation policy and procedures</a:t>
            </a:r>
          </a:p>
          <a:p>
            <a:r>
              <a:rPr lang="en-US" sz="2400" dirty="0"/>
              <a:t>• Report any equipment faults immediately in accordance with organisation procedures, industry standards and guidelines Resources</a:t>
            </a:r>
          </a:p>
          <a:p>
            <a:r>
              <a:rPr lang="en-US" sz="2400" dirty="0"/>
              <a:t>• Individualised Movement Plan – Bill</a:t>
            </a:r>
          </a:p>
          <a:p>
            <a:r>
              <a:rPr lang="en-US" sz="2400" dirty="0"/>
              <a:t>• Individualised Movement Plan – Alice</a:t>
            </a:r>
          </a:p>
          <a:p>
            <a:r>
              <a:rPr lang="en-US" sz="2400" dirty="0"/>
              <a:t>• Role Play Scenario’s </a:t>
            </a:r>
          </a:p>
          <a:p>
            <a:endParaRPr lang="en-US" sz="2400" b="1" dirty="0"/>
          </a:p>
          <a:p>
            <a:r>
              <a:rPr lang="en-US" sz="2400" b="1" dirty="0"/>
              <a:t>Resources</a:t>
            </a:r>
          </a:p>
          <a:p>
            <a:r>
              <a:rPr lang="en-US" sz="2400" dirty="0"/>
              <a:t>• </a:t>
            </a:r>
            <a:r>
              <a:rPr lang="en-US" sz="2400" dirty="0">
                <a:hlinkClick r:id="rId2" action="ppaction://hlinkfile"/>
              </a:rPr>
              <a:t>Individualised Movement Plan – Bill</a:t>
            </a:r>
            <a:endParaRPr lang="en-US" sz="2400" dirty="0"/>
          </a:p>
          <a:p>
            <a:r>
              <a:rPr lang="en-US" sz="2400" dirty="0">
                <a:hlinkClick r:id="rId3" action="ppaction://hlinkfile"/>
              </a:rPr>
              <a:t>• Individualised Movement Plan – Alice</a:t>
            </a:r>
            <a:endParaRPr lang="en-US" sz="2400" dirty="0"/>
          </a:p>
          <a:p>
            <a:r>
              <a:rPr lang="en-US" sz="2400" dirty="0"/>
              <a:t>• Role Play Scenario’s</a:t>
            </a:r>
          </a:p>
          <a:p>
            <a:r>
              <a:rPr lang="en-US" sz="2400" dirty="0"/>
              <a:t>• iVet Superclinic Policies and Procedures</a:t>
            </a:r>
          </a:p>
          <a:p>
            <a:pPr lvl="1"/>
            <a:r>
              <a:rPr lang="en-US" sz="2400" dirty="0"/>
              <a:t>o Incident Injury and Hazard Reporting Procedure</a:t>
            </a:r>
          </a:p>
          <a:p>
            <a:pPr lvl="1"/>
            <a:r>
              <a:rPr lang="en-US" sz="2400" dirty="0"/>
              <a:t>o Cleaning and Disinfecting Equipment Procedure</a:t>
            </a:r>
            <a:endParaRPr lang="en-AU" sz="2400" dirty="0"/>
          </a:p>
        </p:txBody>
      </p:sp>
      <p:pic>
        <p:nvPicPr>
          <p:cNvPr id="1026" name="Picture 2" descr="Assessing Student Learning: 6 Types of ...">
            <a:extLst>
              <a:ext uri="{FF2B5EF4-FFF2-40B4-BE49-F238E27FC236}">
                <a16:creationId xmlns:a16="http://schemas.microsoft.com/office/drawing/2014/main" id="{9C794893-1D79-CF03-713C-B50E9CF4A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22121" cy="928595"/>
          </a:xfrm>
          <a:prstGeom prst="rect">
            <a:avLst/>
          </a:prstGeom>
          <a:noFill/>
          <a:extLst>
            <a:ext uri="{909E8E84-426E-40DD-AFC4-6F175D3DCCD1}">
              <a14:hiddenFill xmlns:a14="http://schemas.microsoft.com/office/drawing/2010/main">
                <a:solidFill>
                  <a:srgbClr val="FFFFFF"/>
                </a:solidFill>
              </a14:hiddenFill>
            </a:ext>
          </a:extLst>
        </p:spPr>
      </p:pic>
      <p:pic>
        <p:nvPicPr>
          <p:cNvPr id="5" name="object 4">
            <a:hlinkClick r:id="rId5" action="ppaction://hlinksldjump"/>
            <a:extLst>
              <a:ext uri="{FF2B5EF4-FFF2-40B4-BE49-F238E27FC236}">
                <a16:creationId xmlns:a16="http://schemas.microsoft.com/office/drawing/2014/main" id="{CF4F3E2C-D0E7-F726-8671-4CF6D0EFAFF3}"/>
              </a:ext>
            </a:extLst>
          </p:cNvPr>
          <p:cNvPicPr/>
          <p:nvPr/>
        </p:nvPicPr>
        <p:blipFill>
          <a:blip r:embed="rId6" cstate="print"/>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693470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209C91"/>
          </a:solidFill>
        </p:spPr>
        <p:txBody>
          <a:bodyPr wrap="square" lIns="0" tIns="0" rIns="0" bIns="0" rtlCol="0"/>
          <a:lstStyle/>
          <a:p>
            <a:endParaRPr/>
          </a:p>
        </p:txBody>
      </p:sp>
      <p:sp>
        <p:nvSpPr>
          <p:cNvPr id="6" name="object 6"/>
          <p:cNvSpPr txBox="1">
            <a:spLocks noGrp="1"/>
          </p:cNvSpPr>
          <p:nvPr>
            <p:ph type="title"/>
          </p:nvPr>
        </p:nvSpPr>
        <p:spPr>
          <a:xfrm>
            <a:off x="1752600" y="79152"/>
            <a:ext cx="16535399" cy="751488"/>
          </a:xfrm>
          <a:prstGeom prst="rect">
            <a:avLst/>
          </a:prstGeom>
        </p:spPr>
        <p:txBody>
          <a:bodyPr vert="horz" wrap="square" lIns="0" tIns="12700" rIns="0" bIns="0" rtlCol="0">
            <a:spAutoFit/>
          </a:bodyPr>
          <a:lstStyle/>
          <a:p>
            <a:pPr marL="12700">
              <a:lnSpc>
                <a:spcPct val="100000"/>
              </a:lnSpc>
              <a:spcBef>
                <a:spcPts val="100"/>
              </a:spcBef>
            </a:pPr>
            <a:r>
              <a:rPr lang="en-AU" spc="55" dirty="0">
                <a:latin typeface="Tahoma"/>
                <a:cs typeface="Tahoma"/>
              </a:rPr>
              <a:t>Assessment Task 2: Performance Demonstration</a:t>
            </a:r>
            <a:endParaRPr dirty="0">
              <a:latin typeface="Tahoma"/>
              <a:cs typeface="Tahoma"/>
            </a:endParaRPr>
          </a:p>
        </p:txBody>
      </p:sp>
      <p:pic>
        <p:nvPicPr>
          <p:cNvPr id="1026" name="Picture 2" descr="Assessing Student Learning: 6 Types of ...">
            <a:extLst>
              <a:ext uri="{FF2B5EF4-FFF2-40B4-BE49-F238E27FC236}">
                <a16:creationId xmlns:a16="http://schemas.microsoft.com/office/drawing/2014/main" id="{9C794893-1D79-CF03-713C-B50E9CF4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2121" cy="9285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318B8A17-087E-051A-FC13-86FCE4746C7D}"/>
              </a:ext>
            </a:extLst>
          </p:cNvPr>
          <p:cNvGraphicFramePr>
            <a:graphicFrameLocks noGrp="1"/>
          </p:cNvGraphicFramePr>
          <p:nvPr>
            <p:extLst>
              <p:ext uri="{D42A27DB-BD31-4B8C-83A1-F6EECF244321}">
                <p14:modId xmlns:p14="http://schemas.microsoft.com/office/powerpoint/2010/main" val="1315057858"/>
              </p:ext>
            </p:extLst>
          </p:nvPr>
        </p:nvGraphicFramePr>
        <p:xfrm>
          <a:off x="-1" y="930593"/>
          <a:ext cx="18288000" cy="5852160"/>
        </p:xfrm>
        <a:graphic>
          <a:graphicData uri="http://schemas.openxmlformats.org/drawingml/2006/table">
            <a:tbl>
              <a:tblPr firstRow="1" bandRow="1">
                <a:tableStyleId>{5C22544A-7EE6-4342-B048-85BDC9FD1C3A}</a:tableStyleId>
              </a:tblPr>
              <a:tblGrid>
                <a:gridCol w="14401801">
                  <a:extLst>
                    <a:ext uri="{9D8B030D-6E8A-4147-A177-3AD203B41FA5}">
                      <a16:colId xmlns:a16="http://schemas.microsoft.com/office/drawing/2014/main" val="68107463"/>
                    </a:ext>
                  </a:extLst>
                </a:gridCol>
                <a:gridCol w="2057400">
                  <a:extLst>
                    <a:ext uri="{9D8B030D-6E8A-4147-A177-3AD203B41FA5}">
                      <a16:colId xmlns:a16="http://schemas.microsoft.com/office/drawing/2014/main" val="3154961426"/>
                    </a:ext>
                  </a:extLst>
                </a:gridCol>
                <a:gridCol w="1828799">
                  <a:extLst>
                    <a:ext uri="{9D8B030D-6E8A-4147-A177-3AD203B41FA5}">
                      <a16:colId xmlns:a16="http://schemas.microsoft.com/office/drawing/2014/main" val="1601829849"/>
                    </a:ext>
                  </a:extLst>
                </a:gridCol>
              </a:tblGrid>
              <a:tr h="370840">
                <a:tc>
                  <a:txBody>
                    <a:bodyPr/>
                    <a:lstStyle/>
                    <a:p>
                      <a:r>
                        <a:rPr lang="en-US" sz="2400" dirty="0">
                          <a:solidFill>
                            <a:schemeClr val="tx1"/>
                          </a:solidFill>
                        </a:rPr>
                        <a:t>Situation</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Role Play 1</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Role Play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613346"/>
                  </a:ext>
                </a:extLst>
              </a:tr>
              <a:tr h="370840">
                <a:tc>
                  <a:txBody>
                    <a:bodyPr/>
                    <a:lstStyle/>
                    <a:p>
                      <a:r>
                        <a:rPr lang="en-US" sz="2400" dirty="0">
                          <a:solidFill>
                            <a:schemeClr val="tx1"/>
                          </a:solidFill>
                        </a:rPr>
                        <a:t>1. assisting a person up off the floor </a:t>
                      </a:r>
                      <a:r>
                        <a:rPr lang="en-US" sz="2400" dirty="0">
                          <a:solidFill>
                            <a:schemeClr val="tx1"/>
                          </a:solidFill>
                          <a:hlinkClick r:id="rId3"/>
                        </a:rPr>
                        <a:t>https://www.youtube.com/watch?v=QPlVYE8BGmM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155756"/>
                  </a:ext>
                </a:extLst>
              </a:tr>
              <a:tr h="370840">
                <a:tc>
                  <a:txBody>
                    <a:bodyPr/>
                    <a:lstStyle/>
                    <a:p>
                      <a:r>
                        <a:rPr lang="en-US" sz="2400" dirty="0">
                          <a:solidFill>
                            <a:schemeClr val="tx1"/>
                          </a:solidFill>
                        </a:rPr>
                        <a:t>2. assisting a person to be weighed on chair weighing scales </a:t>
                      </a:r>
                      <a:r>
                        <a:rPr lang="en-US" sz="2400" dirty="0">
                          <a:solidFill>
                            <a:schemeClr val="tx1"/>
                          </a:solidFill>
                          <a:hlinkClick r:id="rId4"/>
                        </a:rPr>
                        <a:t>https://www.youtube.com/watch?v=ZXFGzJkqWkA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6973395"/>
                  </a:ext>
                </a:extLst>
              </a:tr>
              <a:tr h="370840">
                <a:tc>
                  <a:txBody>
                    <a:bodyPr/>
                    <a:lstStyle/>
                    <a:p>
                      <a:r>
                        <a:rPr lang="en-US" sz="2400" dirty="0">
                          <a:solidFill>
                            <a:schemeClr val="tx1"/>
                          </a:solidFill>
                        </a:rPr>
                        <a:t>3. Assisting a person to change position in bed </a:t>
                      </a:r>
                      <a:r>
                        <a:rPr lang="en-US" sz="2400" dirty="0">
                          <a:solidFill>
                            <a:schemeClr val="tx1"/>
                          </a:solidFill>
                          <a:hlinkClick r:id="rId5"/>
                        </a:rPr>
                        <a:t>https://www.youtube.com/watch?v=arqG_2ftfOY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735280"/>
                  </a:ext>
                </a:extLst>
              </a:tr>
              <a:tr h="370840">
                <a:tc>
                  <a:txBody>
                    <a:bodyPr/>
                    <a:lstStyle/>
                    <a:p>
                      <a:r>
                        <a:rPr lang="en-US" sz="2400" dirty="0">
                          <a:solidFill>
                            <a:schemeClr val="tx1"/>
                          </a:solidFill>
                        </a:rPr>
                        <a:t>4. assisting a person to use crutches or other walking aids </a:t>
                      </a:r>
                      <a:r>
                        <a:rPr lang="en-US" sz="2400" dirty="0">
                          <a:solidFill>
                            <a:schemeClr val="tx1"/>
                          </a:solidFill>
                          <a:hlinkClick r:id="rId6"/>
                        </a:rPr>
                        <a:t>https://www.youtube.com/watch?v=71jgM2lHRK4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162569"/>
                  </a:ext>
                </a:extLst>
              </a:tr>
              <a:tr h="370840">
                <a:tc>
                  <a:txBody>
                    <a:bodyPr/>
                    <a:lstStyle/>
                    <a:p>
                      <a:r>
                        <a:rPr lang="en-US" sz="2400" dirty="0">
                          <a:solidFill>
                            <a:schemeClr val="tx1"/>
                          </a:solidFill>
                        </a:rPr>
                        <a:t>5. assisting a person or coworker to use a hoist or mechanical lifter for transfers </a:t>
                      </a:r>
                      <a:r>
                        <a:rPr lang="en-US" sz="2400" dirty="0">
                          <a:solidFill>
                            <a:schemeClr val="tx1"/>
                          </a:solidFill>
                          <a:hlinkClick r:id="rId7"/>
                        </a:rPr>
                        <a:t>https://www.youtube.com/watch?v=EZ6FptTLc08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1063242"/>
                  </a:ext>
                </a:extLst>
              </a:tr>
              <a:tr h="370840">
                <a:tc>
                  <a:txBody>
                    <a:bodyPr/>
                    <a:lstStyle/>
                    <a:p>
                      <a:r>
                        <a:rPr lang="en-US" sz="2400" dirty="0">
                          <a:solidFill>
                            <a:schemeClr val="tx1"/>
                          </a:solidFill>
                        </a:rPr>
                        <a:t>6. moving a person to a seated position </a:t>
                      </a:r>
                      <a:r>
                        <a:rPr lang="en-US" sz="2400" dirty="0">
                          <a:solidFill>
                            <a:schemeClr val="tx1"/>
                          </a:solidFill>
                          <a:hlinkClick r:id="rId8"/>
                        </a:rPr>
                        <a:t>https://www.youtube.com/watch?v=5aveve6g-RA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98209"/>
                  </a:ext>
                </a:extLst>
              </a:tr>
              <a:tr h="370840">
                <a:tc>
                  <a:txBody>
                    <a:bodyPr/>
                    <a:lstStyle/>
                    <a:p>
                      <a:r>
                        <a:rPr lang="en-US" sz="2400" dirty="0">
                          <a:solidFill>
                            <a:schemeClr val="tx1"/>
                          </a:solidFill>
                        </a:rPr>
                        <a:t>7. moving a person by wheelchair or trolley </a:t>
                      </a:r>
                      <a:r>
                        <a:rPr lang="en-US" sz="2400" dirty="0">
                          <a:solidFill>
                            <a:schemeClr val="tx1"/>
                          </a:solidFill>
                          <a:hlinkClick r:id="rId9"/>
                        </a:rPr>
                        <a:t>https://www.youtube.com/watch?v=Ykfa-__4qx0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0136851"/>
                  </a:ext>
                </a:extLst>
              </a:tr>
              <a:tr h="370840">
                <a:tc>
                  <a:txBody>
                    <a:bodyPr/>
                    <a:lstStyle/>
                    <a:p>
                      <a:r>
                        <a:rPr lang="en-US" sz="2400" dirty="0">
                          <a:solidFill>
                            <a:schemeClr val="tx1"/>
                          </a:solidFill>
                        </a:rPr>
                        <a:t>8. moving a person between wheelchair or trolley and bed </a:t>
                      </a:r>
                      <a:r>
                        <a:rPr lang="en-US" sz="2400" dirty="0">
                          <a:solidFill>
                            <a:schemeClr val="tx1"/>
                          </a:solidFill>
                          <a:hlinkClick r:id="rId10"/>
                        </a:rPr>
                        <a:t>https://www.youtube.com/watch?v=-dpSup2Tcas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34253"/>
                  </a:ext>
                </a:extLst>
              </a:tr>
              <a:tr h="370840">
                <a:tc>
                  <a:txBody>
                    <a:bodyPr/>
                    <a:lstStyle/>
                    <a:p>
                      <a:r>
                        <a:rPr lang="en-US" sz="2400" dirty="0">
                          <a:solidFill>
                            <a:schemeClr val="tx1"/>
                          </a:solidFill>
                        </a:rPr>
                        <a:t>9. moving a person to a standing position </a:t>
                      </a:r>
                      <a:r>
                        <a:rPr lang="en-US" sz="2400" dirty="0">
                          <a:solidFill>
                            <a:schemeClr val="tx1"/>
                          </a:solidFill>
                          <a:hlinkClick r:id="rId11"/>
                        </a:rPr>
                        <a:t>https://www.youtube.com/watch?v=91dt6RQTBnY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0230038"/>
                  </a:ext>
                </a:extLst>
              </a:tr>
              <a:tr h="370840">
                <a:tc>
                  <a:txBody>
                    <a:bodyPr/>
                    <a:lstStyle/>
                    <a:p>
                      <a:r>
                        <a:rPr lang="en-US" sz="2400" dirty="0">
                          <a:solidFill>
                            <a:schemeClr val="tx1"/>
                          </a:solidFill>
                        </a:rPr>
                        <a:t>10. transfers from wheelchair to shower chair and toilet </a:t>
                      </a:r>
                      <a:r>
                        <a:rPr lang="en-US" sz="2400" dirty="0">
                          <a:solidFill>
                            <a:schemeClr val="tx1"/>
                          </a:solidFill>
                          <a:hlinkClick r:id="rId12"/>
                        </a:rPr>
                        <a:t>https://www.youtube.com/watch?v=oOVOtHFz8rY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3912961"/>
                  </a:ext>
                </a:extLst>
              </a:tr>
              <a:tr h="370840">
                <a:tc>
                  <a:txBody>
                    <a:bodyPr/>
                    <a:lstStyle/>
                    <a:p>
                      <a:r>
                        <a:rPr lang="en-US" sz="2400" dirty="0">
                          <a:solidFill>
                            <a:schemeClr val="tx1"/>
                          </a:solidFill>
                        </a:rPr>
                        <a:t>11. assisting a person who is falling </a:t>
                      </a:r>
                      <a:r>
                        <a:rPr lang="en-US" sz="2400" dirty="0">
                          <a:solidFill>
                            <a:schemeClr val="tx1"/>
                          </a:solidFill>
                          <a:hlinkClick r:id="rId13"/>
                        </a:rPr>
                        <a:t>https://www.youtube.com/watch?v=o6PRQ0CRn5w</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3006489"/>
                  </a:ext>
                </a:extLst>
              </a:tr>
            </a:tbl>
          </a:graphicData>
        </a:graphic>
      </p:graphicFrame>
      <p:pic>
        <p:nvPicPr>
          <p:cNvPr id="8" name="object 4">
            <a:hlinkClick r:id="rId14" action="ppaction://hlinksldjump"/>
            <a:extLst>
              <a:ext uri="{FF2B5EF4-FFF2-40B4-BE49-F238E27FC236}">
                <a16:creationId xmlns:a16="http://schemas.microsoft.com/office/drawing/2014/main" id="{7FFC6300-1B74-E319-AE20-FD0291D9CA4A}"/>
              </a:ext>
            </a:extLst>
          </p:cNvPr>
          <p:cNvPicPr/>
          <p:nvPr/>
        </p:nvPicPr>
        <p:blipFill>
          <a:blip r:embed="rId15" cstate="print"/>
          <a:stretch>
            <a:fillRect/>
          </a:stretch>
        </p:blipFill>
        <p:spPr>
          <a:xfrm>
            <a:off x="16957087" y="9258301"/>
            <a:ext cx="914399" cy="876298"/>
          </a:xfrm>
          <a:prstGeom prst="rect">
            <a:avLst/>
          </a:prstGeom>
        </p:spPr>
      </p:pic>
      <p:sp>
        <p:nvSpPr>
          <p:cNvPr id="4" name="TextBox 3">
            <a:extLst>
              <a:ext uri="{FF2B5EF4-FFF2-40B4-BE49-F238E27FC236}">
                <a16:creationId xmlns:a16="http://schemas.microsoft.com/office/drawing/2014/main" id="{E5E987AD-9285-D8F6-1303-7CAE414935EA}"/>
              </a:ext>
            </a:extLst>
          </p:cNvPr>
          <p:cNvSpPr txBox="1"/>
          <p:nvPr/>
        </p:nvSpPr>
        <p:spPr>
          <a:xfrm>
            <a:off x="861060" y="7581900"/>
            <a:ext cx="12024361" cy="1384995"/>
          </a:xfrm>
          <a:prstGeom prst="rect">
            <a:avLst/>
          </a:prstGeom>
          <a:noFill/>
        </p:spPr>
        <p:txBody>
          <a:bodyPr wrap="square">
            <a:spAutoFit/>
          </a:bodyPr>
          <a:lstStyle/>
          <a:p>
            <a:pPr marL="342900" lvl="0" indent="-342900">
              <a:spcAft>
                <a:spcPts val="0"/>
              </a:spcAft>
              <a:buFont typeface="Symbol" panose="05050102010706020507" pitchFamily="18" charset="2"/>
              <a:buChar char=""/>
            </a:pPr>
            <a:r>
              <a:rPr lang="en-AU" sz="2800" dirty="0">
                <a:effectLst/>
                <a:latin typeface="Calibri" panose="020F0502020204030204" pitchFamily="34" charset="0"/>
                <a:ea typeface="Calibri" panose="020F0502020204030204" pitchFamily="34" charset="0"/>
                <a:cs typeface="Times New Roman" panose="02020603050405020304" pitchFamily="18" charset="0"/>
              </a:rPr>
              <a:t>Watch all the </a:t>
            </a:r>
            <a:r>
              <a:rPr lang="en-AU" sz="2800" dirty="0" err="1">
                <a:effectLst/>
                <a:latin typeface="Calibri" panose="020F0502020204030204" pitchFamily="34" charset="0"/>
                <a:ea typeface="Calibri" panose="020F0502020204030204" pitchFamily="34" charset="0"/>
                <a:cs typeface="Times New Roman" panose="02020603050405020304" pitchFamily="18" charset="0"/>
              </a:rPr>
              <a:t>iVET</a:t>
            </a:r>
            <a:r>
              <a:rPr lang="en-AU" sz="2800" dirty="0">
                <a:effectLst/>
                <a:latin typeface="Calibri" panose="020F0502020204030204" pitchFamily="34" charset="0"/>
                <a:ea typeface="Calibri" panose="020F0502020204030204" pitchFamily="34" charset="0"/>
                <a:cs typeface="Times New Roman" panose="02020603050405020304" pitchFamily="18" charset="0"/>
              </a:rPr>
              <a:t> super clinic instructional videos </a:t>
            </a:r>
            <a:endParaRPr lang="en-AU" sz="2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https://ivetsuperclinic.ivetinstitute.com.au/instructional-videos/</a:t>
            </a:r>
            <a:endParaRPr lang="en-AU" sz="2800" dirty="0">
              <a:effectLst/>
              <a:latin typeface="Times New Roman" panose="02020603050405020304" pitchFamily="18" charset="0"/>
              <a:ea typeface="Times New Roman" panose="02020603050405020304" pitchFamily="18" charset="0"/>
            </a:endParaRPr>
          </a:p>
          <a:p>
            <a:pPr marL="1143000" lvl="2" indent="-228600">
              <a:spcAft>
                <a:spcPts val="0"/>
              </a:spcAft>
              <a:buFont typeface="Wingdings" panose="05000000000000000000" pitchFamily="2" charset="2"/>
              <a:buChar char=""/>
            </a:pPr>
            <a:r>
              <a:rPr lang="en-AU" sz="2800" dirty="0">
                <a:effectLst/>
                <a:latin typeface="Calibri" panose="020F0502020204030204" pitchFamily="34" charset="0"/>
                <a:ea typeface="Calibri" panose="020F0502020204030204" pitchFamily="34" charset="0"/>
                <a:cs typeface="Times New Roman" panose="02020603050405020304" pitchFamily="18" charset="0"/>
              </a:rPr>
              <a:t>Password: </a:t>
            </a:r>
            <a:r>
              <a:rPr lang="en-AU" sz="2800" dirty="0" err="1">
                <a:effectLst/>
                <a:latin typeface="Calibri" panose="020F0502020204030204" pitchFamily="34" charset="0"/>
                <a:ea typeface="Calibri" panose="020F0502020204030204" pitchFamily="34" charset="0"/>
                <a:cs typeface="Times New Roman" panose="02020603050405020304" pitchFamily="18" charset="0"/>
              </a:rPr>
              <a:t>superIVET</a:t>
            </a:r>
            <a:endParaRPr lang="en-A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576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515251"/>
          </a:solidFill>
        </p:spPr>
        <p:txBody>
          <a:bodyPr wrap="square" lIns="0" tIns="0" rIns="0" bIns="0" rtlCol="0"/>
          <a:lstStyle/>
          <a:p>
            <a:endParaRPr/>
          </a:p>
        </p:txBody>
      </p:sp>
      <p:pic>
        <p:nvPicPr>
          <p:cNvPr id="4" name="object 4"/>
          <p:cNvPicPr/>
          <p:nvPr/>
        </p:nvPicPr>
        <p:blipFill>
          <a:blip r:embed="rId2" cstate="print"/>
          <a:stretch>
            <a:fillRect/>
          </a:stretch>
        </p:blipFill>
        <p:spPr>
          <a:xfrm>
            <a:off x="9638790" y="0"/>
            <a:ext cx="8648699" cy="10286999"/>
          </a:xfrm>
          <a:prstGeom prst="rect">
            <a:avLst/>
          </a:prstGeom>
        </p:spPr>
      </p:pic>
      <p:sp>
        <p:nvSpPr>
          <p:cNvPr id="6" name="object 6"/>
          <p:cNvSpPr/>
          <p:nvPr/>
        </p:nvSpPr>
        <p:spPr>
          <a:xfrm>
            <a:off x="1028700" y="4133989"/>
            <a:ext cx="1419225" cy="95250"/>
          </a:xfrm>
          <a:custGeom>
            <a:avLst/>
            <a:gdLst/>
            <a:ahLst/>
            <a:cxnLst/>
            <a:rect l="l" t="t" r="r" b="b"/>
            <a:pathLst>
              <a:path w="1419225" h="95250">
                <a:moveTo>
                  <a:pt x="1419225" y="95250"/>
                </a:moveTo>
                <a:lnTo>
                  <a:pt x="0" y="95250"/>
                </a:lnTo>
                <a:lnTo>
                  <a:pt x="0" y="0"/>
                </a:lnTo>
                <a:lnTo>
                  <a:pt x="1419225" y="0"/>
                </a:lnTo>
                <a:lnTo>
                  <a:pt x="1419225" y="95250"/>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300180" y="5030310"/>
            <a:ext cx="104775" cy="104775"/>
          </a:xfrm>
          <a:prstGeom prst="rect">
            <a:avLst/>
          </a:prstGeom>
        </p:spPr>
      </p:pic>
      <p:pic>
        <p:nvPicPr>
          <p:cNvPr id="8" name="object 8"/>
          <p:cNvPicPr/>
          <p:nvPr/>
        </p:nvPicPr>
        <p:blipFill>
          <a:blip r:embed="rId3" cstate="print"/>
          <a:stretch>
            <a:fillRect/>
          </a:stretch>
        </p:blipFill>
        <p:spPr>
          <a:xfrm>
            <a:off x="1300180" y="5535135"/>
            <a:ext cx="104775" cy="104775"/>
          </a:xfrm>
          <a:prstGeom prst="rect">
            <a:avLst/>
          </a:prstGeom>
        </p:spPr>
      </p:pic>
      <p:pic>
        <p:nvPicPr>
          <p:cNvPr id="9" name="object 9"/>
          <p:cNvPicPr/>
          <p:nvPr/>
        </p:nvPicPr>
        <p:blipFill>
          <a:blip r:embed="rId3" cstate="print"/>
          <a:stretch>
            <a:fillRect/>
          </a:stretch>
        </p:blipFill>
        <p:spPr>
          <a:xfrm>
            <a:off x="1300180" y="6039960"/>
            <a:ext cx="104775" cy="104775"/>
          </a:xfrm>
          <a:prstGeom prst="rect">
            <a:avLst/>
          </a:prstGeom>
        </p:spPr>
      </p:pic>
      <p:pic>
        <p:nvPicPr>
          <p:cNvPr id="10" name="object 10"/>
          <p:cNvPicPr/>
          <p:nvPr/>
        </p:nvPicPr>
        <p:blipFill>
          <a:blip r:embed="rId3" cstate="print"/>
          <a:stretch>
            <a:fillRect/>
          </a:stretch>
        </p:blipFill>
        <p:spPr>
          <a:xfrm>
            <a:off x="1300180" y="6544785"/>
            <a:ext cx="104775" cy="104775"/>
          </a:xfrm>
          <a:prstGeom prst="rect">
            <a:avLst/>
          </a:prstGeom>
        </p:spPr>
      </p:pic>
      <p:pic>
        <p:nvPicPr>
          <p:cNvPr id="11" name="object 11"/>
          <p:cNvPicPr/>
          <p:nvPr/>
        </p:nvPicPr>
        <p:blipFill>
          <a:blip r:embed="rId3" cstate="print"/>
          <a:stretch>
            <a:fillRect/>
          </a:stretch>
        </p:blipFill>
        <p:spPr>
          <a:xfrm>
            <a:off x="1300180" y="7554435"/>
            <a:ext cx="104775" cy="104775"/>
          </a:xfrm>
          <a:prstGeom prst="rect">
            <a:avLst/>
          </a:prstGeom>
        </p:spPr>
      </p:pic>
      <p:pic>
        <p:nvPicPr>
          <p:cNvPr id="12" name="object 12"/>
          <p:cNvPicPr/>
          <p:nvPr/>
        </p:nvPicPr>
        <p:blipFill>
          <a:blip r:embed="rId3" cstate="print"/>
          <a:stretch>
            <a:fillRect/>
          </a:stretch>
        </p:blipFill>
        <p:spPr>
          <a:xfrm>
            <a:off x="1300180" y="8564085"/>
            <a:ext cx="104775" cy="104775"/>
          </a:xfrm>
          <a:prstGeom prst="rect">
            <a:avLst/>
          </a:prstGeom>
        </p:spPr>
      </p:pic>
      <p:pic>
        <p:nvPicPr>
          <p:cNvPr id="13" name="object 13"/>
          <p:cNvPicPr/>
          <p:nvPr/>
        </p:nvPicPr>
        <p:blipFill>
          <a:blip r:embed="rId4" cstate="print"/>
          <a:stretch>
            <a:fillRect/>
          </a:stretch>
        </p:blipFill>
        <p:spPr>
          <a:xfrm>
            <a:off x="1300180" y="9068910"/>
            <a:ext cx="104775" cy="104775"/>
          </a:xfrm>
          <a:prstGeom prst="rect">
            <a:avLst/>
          </a:prstGeom>
        </p:spPr>
      </p:pic>
      <p:sp>
        <p:nvSpPr>
          <p:cNvPr id="14" name="object 14"/>
          <p:cNvSpPr txBox="1"/>
          <p:nvPr/>
        </p:nvSpPr>
        <p:spPr>
          <a:xfrm>
            <a:off x="1568021" y="4736298"/>
            <a:ext cx="6761480" cy="4568825"/>
          </a:xfrm>
          <a:prstGeom prst="rect">
            <a:avLst/>
          </a:prstGeom>
        </p:spPr>
        <p:txBody>
          <a:bodyPr vert="horz" wrap="square" lIns="0" tIns="90805" rIns="0" bIns="0" rtlCol="0">
            <a:spAutoFit/>
          </a:bodyPr>
          <a:lstStyle/>
          <a:p>
            <a:pPr marL="12700">
              <a:lnSpc>
                <a:spcPct val="100000"/>
              </a:lnSpc>
              <a:spcBef>
                <a:spcPts val="715"/>
              </a:spcBef>
              <a:tabLst>
                <a:tab pos="462280" algn="l"/>
                <a:tab pos="1155065" algn="l"/>
                <a:tab pos="3137535" algn="l"/>
              </a:tabLst>
            </a:pPr>
            <a:r>
              <a:rPr sz="2800" spc="95" dirty="0">
                <a:solidFill>
                  <a:srgbClr val="FFFFFF"/>
                </a:solidFill>
                <a:latin typeface="Arial MT"/>
                <a:cs typeface="Arial MT"/>
              </a:rPr>
              <a:t>Is	</a:t>
            </a:r>
            <a:r>
              <a:rPr sz="2800" spc="130" dirty="0">
                <a:solidFill>
                  <a:srgbClr val="FFFFFF"/>
                </a:solidFill>
                <a:latin typeface="Arial MT"/>
                <a:cs typeface="Arial MT"/>
              </a:rPr>
              <a:t>the	</a:t>
            </a:r>
            <a:r>
              <a:rPr sz="2800" spc="170" dirty="0">
                <a:solidFill>
                  <a:srgbClr val="FFFFFF"/>
                </a:solidFill>
                <a:latin typeface="Arial MT"/>
                <a:cs typeface="Arial MT"/>
              </a:rPr>
              <a:t>movement	</a:t>
            </a:r>
            <a:r>
              <a:rPr sz="2800" spc="175" dirty="0">
                <a:solidFill>
                  <a:srgbClr val="FFFFFF"/>
                </a:solidFill>
                <a:latin typeface="Arial MT"/>
                <a:cs typeface="Arial MT"/>
              </a:rPr>
              <a:t>necessary?</a:t>
            </a:r>
            <a:endParaRPr sz="2800" dirty="0">
              <a:latin typeface="Arial MT"/>
              <a:cs typeface="Arial MT"/>
            </a:endParaRPr>
          </a:p>
          <a:p>
            <a:pPr marL="12700" marR="5080">
              <a:lnSpc>
                <a:spcPct val="118300"/>
              </a:lnSpc>
              <a:tabLst>
                <a:tab pos="1431290" algn="l"/>
                <a:tab pos="1985645" algn="l"/>
                <a:tab pos="2207260" algn="l"/>
                <a:tab pos="3750945" algn="l"/>
                <a:tab pos="4220845" algn="l"/>
                <a:tab pos="4913630" algn="l"/>
              </a:tabLst>
            </a:pPr>
            <a:r>
              <a:rPr sz="2800" spc="195" dirty="0">
                <a:solidFill>
                  <a:srgbClr val="FFFFFF"/>
                </a:solidFill>
                <a:latin typeface="Arial MT"/>
                <a:cs typeface="Arial MT"/>
              </a:rPr>
              <a:t>Asses</a:t>
            </a:r>
            <a:r>
              <a:rPr sz="2800" dirty="0">
                <a:solidFill>
                  <a:srgbClr val="FFFFFF"/>
                </a:solidFill>
                <a:latin typeface="Arial MT"/>
                <a:cs typeface="Arial MT"/>
              </a:rPr>
              <a:t>s	</a:t>
            </a:r>
            <a:r>
              <a:rPr sz="2800" spc="195" dirty="0">
                <a:solidFill>
                  <a:srgbClr val="FFFFFF"/>
                </a:solidFill>
                <a:latin typeface="Arial MT"/>
                <a:cs typeface="Arial MT"/>
              </a:rPr>
              <a:t>al</a:t>
            </a:r>
            <a:r>
              <a:rPr sz="2800" dirty="0">
                <a:solidFill>
                  <a:srgbClr val="FFFFFF"/>
                </a:solidFill>
                <a:latin typeface="Arial MT"/>
                <a:cs typeface="Arial MT"/>
              </a:rPr>
              <a:t>l	</a:t>
            </a:r>
            <a:r>
              <a:rPr sz="2800" spc="195" dirty="0">
                <a:solidFill>
                  <a:srgbClr val="FFFFFF"/>
                </a:solidFill>
                <a:latin typeface="Arial MT"/>
                <a:cs typeface="Arial MT"/>
              </a:rPr>
              <a:t>element</a:t>
            </a:r>
            <a:r>
              <a:rPr sz="2800" dirty="0">
                <a:solidFill>
                  <a:srgbClr val="FFFFFF"/>
                </a:solidFill>
                <a:latin typeface="Arial MT"/>
                <a:cs typeface="Arial MT"/>
              </a:rPr>
              <a:t>s	</a:t>
            </a:r>
            <a:r>
              <a:rPr sz="2800" spc="195" dirty="0">
                <a:solidFill>
                  <a:srgbClr val="FFFFFF"/>
                </a:solidFill>
                <a:latin typeface="Arial MT"/>
                <a:cs typeface="Arial MT"/>
              </a:rPr>
              <a:t>o</a:t>
            </a:r>
            <a:r>
              <a:rPr sz="2800" dirty="0">
                <a:solidFill>
                  <a:srgbClr val="FFFFFF"/>
                </a:solidFill>
                <a:latin typeface="Arial MT"/>
                <a:cs typeface="Arial MT"/>
              </a:rPr>
              <a:t>f	</a:t>
            </a:r>
            <a:r>
              <a:rPr sz="2800" spc="195" dirty="0">
                <a:solidFill>
                  <a:srgbClr val="FFFFFF"/>
                </a:solidFill>
                <a:latin typeface="Arial MT"/>
                <a:cs typeface="Arial MT"/>
              </a:rPr>
              <a:t>th</a:t>
            </a:r>
            <a:r>
              <a:rPr sz="2800" dirty="0">
                <a:solidFill>
                  <a:srgbClr val="FFFFFF"/>
                </a:solidFill>
                <a:latin typeface="Arial MT"/>
                <a:cs typeface="Arial MT"/>
              </a:rPr>
              <a:t>e	</a:t>
            </a:r>
            <a:r>
              <a:rPr sz="2800" spc="195" dirty="0">
                <a:solidFill>
                  <a:srgbClr val="FFFFFF"/>
                </a:solidFill>
                <a:latin typeface="Arial MT"/>
                <a:cs typeface="Arial MT"/>
              </a:rPr>
              <a:t>movemen</a:t>
            </a:r>
            <a:r>
              <a:rPr sz="2800" dirty="0">
                <a:solidFill>
                  <a:srgbClr val="FFFFFF"/>
                </a:solidFill>
                <a:latin typeface="Arial MT"/>
                <a:cs typeface="Arial MT"/>
              </a:rPr>
              <a:t>t  </a:t>
            </a:r>
            <a:r>
              <a:rPr sz="2800" spc="160" dirty="0">
                <a:solidFill>
                  <a:srgbClr val="FFFFFF"/>
                </a:solidFill>
                <a:latin typeface="Arial MT"/>
                <a:cs typeface="Arial MT"/>
              </a:rPr>
              <a:t>Assess	</a:t>
            </a:r>
            <a:r>
              <a:rPr sz="2800" spc="145" dirty="0">
                <a:solidFill>
                  <a:srgbClr val="FFFFFF"/>
                </a:solidFill>
                <a:latin typeface="Arial MT"/>
                <a:cs typeface="Arial MT"/>
              </a:rPr>
              <a:t>risk	</a:t>
            </a:r>
            <a:r>
              <a:rPr sz="2800" spc="165" dirty="0">
                <a:solidFill>
                  <a:srgbClr val="FFFFFF"/>
                </a:solidFill>
                <a:latin typeface="Arial MT"/>
                <a:cs typeface="Arial MT"/>
              </a:rPr>
              <a:t>factors</a:t>
            </a:r>
            <a:endParaRPr sz="2800" dirty="0">
              <a:latin typeface="Arial MT"/>
              <a:cs typeface="Arial MT"/>
            </a:endParaRPr>
          </a:p>
          <a:p>
            <a:pPr marL="12700" marR="18415">
              <a:lnSpc>
                <a:spcPct val="118300"/>
              </a:lnSpc>
              <a:tabLst>
                <a:tab pos="1129665" algn="l"/>
                <a:tab pos="1599565" algn="l"/>
                <a:tab pos="2292350" algn="l"/>
                <a:tab pos="4899660" algn="l"/>
              </a:tabLst>
            </a:pPr>
            <a:r>
              <a:rPr sz="2800" spc="195" dirty="0">
                <a:solidFill>
                  <a:srgbClr val="FFFFFF"/>
                </a:solidFill>
                <a:latin typeface="Arial MT"/>
                <a:cs typeface="Arial MT"/>
              </a:rPr>
              <a:t>Refe</a:t>
            </a:r>
            <a:r>
              <a:rPr sz="2800" dirty="0">
                <a:solidFill>
                  <a:srgbClr val="FFFFFF"/>
                </a:solidFill>
                <a:latin typeface="Arial MT"/>
                <a:cs typeface="Arial MT"/>
              </a:rPr>
              <a:t>r	</a:t>
            </a:r>
            <a:r>
              <a:rPr sz="2800" spc="195" dirty="0">
                <a:solidFill>
                  <a:srgbClr val="FFFFFF"/>
                </a:solidFill>
                <a:latin typeface="Arial MT"/>
                <a:cs typeface="Arial MT"/>
              </a:rPr>
              <a:t>t</a:t>
            </a:r>
            <a:r>
              <a:rPr sz="2800" dirty="0">
                <a:solidFill>
                  <a:srgbClr val="FFFFFF"/>
                </a:solidFill>
                <a:latin typeface="Arial MT"/>
                <a:cs typeface="Arial MT"/>
              </a:rPr>
              <a:t>o	</a:t>
            </a:r>
            <a:r>
              <a:rPr sz="2800" spc="195" dirty="0">
                <a:solidFill>
                  <a:srgbClr val="FFFFFF"/>
                </a:solidFill>
                <a:latin typeface="Arial MT"/>
                <a:cs typeface="Arial MT"/>
              </a:rPr>
              <a:t>th</a:t>
            </a:r>
            <a:r>
              <a:rPr sz="2800" dirty="0">
                <a:solidFill>
                  <a:srgbClr val="FFFFFF"/>
                </a:solidFill>
                <a:latin typeface="Arial MT"/>
                <a:cs typeface="Arial MT"/>
              </a:rPr>
              <a:t>e	</a:t>
            </a:r>
            <a:r>
              <a:rPr sz="2800" spc="195" dirty="0">
                <a:solidFill>
                  <a:srgbClr val="FFFFFF"/>
                </a:solidFill>
                <a:latin typeface="Arial MT"/>
                <a:cs typeface="Arial MT"/>
              </a:rPr>
              <a:t>individualise</a:t>
            </a:r>
            <a:r>
              <a:rPr sz="2800" dirty="0">
                <a:solidFill>
                  <a:srgbClr val="FFFFFF"/>
                </a:solidFill>
                <a:latin typeface="Arial MT"/>
                <a:cs typeface="Arial MT"/>
              </a:rPr>
              <a:t>d	</a:t>
            </a:r>
            <a:r>
              <a:rPr sz="2800" spc="195" dirty="0">
                <a:solidFill>
                  <a:srgbClr val="FFFFFF"/>
                </a:solidFill>
                <a:latin typeface="Arial MT"/>
                <a:cs typeface="Arial MT"/>
              </a:rPr>
              <a:t>movemen</a:t>
            </a:r>
            <a:r>
              <a:rPr sz="2800" dirty="0">
                <a:solidFill>
                  <a:srgbClr val="FFFFFF"/>
                </a:solidFill>
                <a:latin typeface="Arial MT"/>
                <a:cs typeface="Arial MT"/>
              </a:rPr>
              <a:t>t  </a:t>
            </a:r>
            <a:r>
              <a:rPr sz="2800" spc="145" dirty="0">
                <a:solidFill>
                  <a:srgbClr val="FFFFFF"/>
                </a:solidFill>
                <a:latin typeface="Arial MT"/>
                <a:cs typeface="Arial MT"/>
              </a:rPr>
              <a:t>plan</a:t>
            </a:r>
            <a:endParaRPr sz="2800" dirty="0">
              <a:latin typeface="Arial MT"/>
              <a:cs typeface="Arial MT"/>
            </a:endParaRPr>
          </a:p>
          <a:p>
            <a:pPr marL="12700" marR="601345">
              <a:lnSpc>
                <a:spcPct val="118300"/>
              </a:lnSpc>
              <a:tabLst>
                <a:tab pos="1313180" algn="l"/>
                <a:tab pos="3999229" algn="l"/>
                <a:tab pos="5507990" algn="l"/>
              </a:tabLst>
            </a:pPr>
            <a:r>
              <a:rPr sz="2800" spc="195" dirty="0">
                <a:solidFill>
                  <a:srgbClr val="FFFFFF"/>
                </a:solidFill>
                <a:latin typeface="Arial MT"/>
                <a:cs typeface="Arial MT"/>
              </a:rPr>
              <a:t>Follo</a:t>
            </a:r>
            <a:r>
              <a:rPr sz="2800" dirty="0">
                <a:solidFill>
                  <a:srgbClr val="FFFFFF"/>
                </a:solidFill>
                <a:latin typeface="Arial MT"/>
                <a:cs typeface="Arial MT"/>
              </a:rPr>
              <a:t>w	</a:t>
            </a:r>
            <a:r>
              <a:rPr sz="2800" spc="195" dirty="0">
                <a:solidFill>
                  <a:srgbClr val="FFFFFF"/>
                </a:solidFill>
                <a:latin typeface="Arial MT"/>
                <a:cs typeface="Arial MT"/>
              </a:rPr>
              <a:t>organisationa</a:t>
            </a:r>
            <a:r>
              <a:rPr sz="2800" dirty="0">
                <a:solidFill>
                  <a:srgbClr val="FFFFFF"/>
                </a:solidFill>
                <a:latin typeface="Arial MT"/>
                <a:cs typeface="Arial MT"/>
              </a:rPr>
              <a:t>l	</a:t>
            </a:r>
            <a:r>
              <a:rPr sz="2800" spc="195" dirty="0">
                <a:solidFill>
                  <a:srgbClr val="FFFFFF"/>
                </a:solidFill>
                <a:latin typeface="Arial MT"/>
                <a:cs typeface="Arial MT"/>
              </a:rPr>
              <a:t>policie</a:t>
            </a:r>
            <a:r>
              <a:rPr sz="2800" dirty="0">
                <a:solidFill>
                  <a:srgbClr val="FFFFFF"/>
                </a:solidFill>
                <a:latin typeface="Arial MT"/>
                <a:cs typeface="Arial MT"/>
              </a:rPr>
              <a:t>s	</a:t>
            </a:r>
            <a:r>
              <a:rPr sz="2800" spc="195" dirty="0">
                <a:solidFill>
                  <a:srgbClr val="FFFFFF"/>
                </a:solidFill>
                <a:latin typeface="Arial MT"/>
                <a:cs typeface="Arial MT"/>
              </a:rPr>
              <a:t>an</a:t>
            </a:r>
            <a:r>
              <a:rPr sz="2800" dirty="0">
                <a:solidFill>
                  <a:srgbClr val="FFFFFF"/>
                </a:solidFill>
                <a:latin typeface="Arial MT"/>
                <a:cs typeface="Arial MT"/>
              </a:rPr>
              <a:t>d  </a:t>
            </a:r>
            <a:r>
              <a:rPr sz="2800" spc="175" dirty="0">
                <a:solidFill>
                  <a:srgbClr val="FFFFFF"/>
                </a:solidFill>
                <a:latin typeface="Arial MT"/>
                <a:cs typeface="Arial MT"/>
              </a:rPr>
              <a:t>procedures</a:t>
            </a:r>
            <a:endParaRPr sz="2800" dirty="0">
              <a:latin typeface="Arial MT"/>
              <a:cs typeface="Arial MT"/>
            </a:endParaRPr>
          </a:p>
          <a:p>
            <a:pPr marL="12700" marR="4074160">
              <a:lnSpc>
                <a:spcPct val="118300"/>
              </a:lnSpc>
              <a:tabLst>
                <a:tab pos="1619885" algn="l"/>
              </a:tabLst>
            </a:pPr>
            <a:r>
              <a:rPr sz="2800" spc="195" dirty="0">
                <a:solidFill>
                  <a:srgbClr val="FFFFFF"/>
                </a:solidFill>
                <a:latin typeface="Arial MT"/>
                <a:cs typeface="Arial MT"/>
              </a:rPr>
              <a:t>Patient</a:t>
            </a:r>
            <a:r>
              <a:rPr sz="2800" dirty="0">
                <a:solidFill>
                  <a:srgbClr val="FFFFFF"/>
                </a:solidFill>
                <a:latin typeface="Arial MT"/>
                <a:cs typeface="Arial MT"/>
              </a:rPr>
              <a:t>s	</a:t>
            </a:r>
            <a:r>
              <a:rPr sz="2800" spc="195" dirty="0">
                <a:solidFill>
                  <a:srgbClr val="FFFFFF"/>
                </a:solidFill>
                <a:latin typeface="Arial MT"/>
                <a:cs typeface="Arial MT"/>
              </a:rPr>
              <a:t>abilit</a:t>
            </a:r>
            <a:r>
              <a:rPr sz="2800" dirty="0">
                <a:solidFill>
                  <a:srgbClr val="FFFFFF"/>
                </a:solidFill>
                <a:latin typeface="Arial MT"/>
                <a:cs typeface="Arial MT"/>
              </a:rPr>
              <a:t>y  </a:t>
            </a:r>
            <a:r>
              <a:rPr sz="2800" spc="170" dirty="0">
                <a:solidFill>
                  <a:srgbClr val="FFFFFF"/>
                </a:solidFill>
                <a:latin typeface="Arial MT"/>
                <a:cs typeface="Arial MT"/>
              </a:rPr>
              <a:t>Equipment</a:t>
            </a:r>
            <a:endParaRPr sz="2800" dirty="0">
              <a:latin typeface="Arial MT"/>
              <a:cs typeface="Arial MT"/>
            </a:endParaRPr>
          </a:p>
        </p:txBody>
      </p:sp>
      <p:sp>
        <p:nvSpPr>
          <p:cNvPr id="15" name="object 15"/>
          <p:cNvSpPr txBox="1">
            <a:spLocks noGrp="1"/>
          </p:cNvSpPr>
          <p:nvPr>
            <p:ph type="title"/>
          </p:nvPr>
        </p:nvSpPr>
        <p:spPr>
          <a:xfrm>
            <a:off x="1016000" y="943262"/>
            <a:ext cx="6387465" cy="2772410"/>
          </a:xfrm>
          <a:prstGeom prst="rect">
            <a:avLst/>
          </a:prstGeom>
        </p:spPr>
        <p:txBody>
          <a:bodyPr vert="horz" wrap="square" lIns="0" tIns="12700" rIns="0" bIns="0" rtlCol="0">
            <a:spAutoFit/>
          </a:bodyPr>
          <a:lstStyle/>
          <a:p>
            <a:pPr marL="12700">
              <a:lnSpc>
                <a:spcPts val="7325"/>
              </a:lnSpc>
              <a:spcBef>
                <a:spcPts val="100"/>
              </a:spcBef>
            </a:pPr>
            <a:r>
              <a:rPr sz="6400" spc="265" dirty="0">
                <a:solidFill>
                  <a:srgbClr val="FFFFFF"/>
                </a:solidFill>
                <a:latin typeface="Arial"/>
                <a:cs typeface="Arial"/>
              </a:rPr>
              <a:t>Preparing</a:t>
            </a:r>
            <a:r>
              <a:rPr sz="6400" spc="655" dirty="0">
                <a:solidFill>
                  <a:srgbClr val="FFFFFF"/>
                </a:solidFill>
                <a:latin typeface="Arial"/>
                <a:cs typeface="Arial"/>
              </a:rPr>
              <a:t> </a:t>
            </a:r>
            <a:r>
              <a:rPr sz="6400" spc="100" dirty="0">
                <a:solidFill>
                  <a:srgbClr val="FFFFFF"/>
                </a:solidFill>
                <a:latin typeface="Arial"/>
                <a:cs typeface="Arial"/>
              </a:rPr>
              <a:t>to</a:t>
            </a:r>
            <a:endParaRPr sz="6400">
              <a:latin typeface="Arial"/>
              <a:cs typeface="Arial"/>
            </a:endParaRPr>
          </a:p>
          <a:p>
            <a:pPr marL="12700" marR="5080">
              <a:lnSpc>
                <a:spcPts val="6980"/>
              </a:lnSpc>
              <a:spcBef>
                <a:spcPts val="440"/>
              </a:spcBef>
            </a:pPr>
            <a:r>
              <a:rPr sz="6400" spc="210" dirty="0">
                <a:solidFill>
                  <a:srgbClr val="FFFFFF"/>
                </a:solidFill>
                <a:latin typeface="Arial"/>
                <a:cs typeface="Arial"/>
              </a:rPr>
              <a:t>assist</a:t>
            </a:r>
            <a:r>
              <a:rPr sz="6400" spc="670" dirty="0">
                <a:solidFill>
                  <a:srgbClr val="FFFFFF"/>
                </a:solidFill>
                <a:latin typeface="Arial"/>
                <a:cs typeface="Arial"/>
              </a:rPr>
              <a:t> </a:t>
            </a:r>
            <a:r>
              <a:rPr sz="6400" spc="-175" dirty="0">
                <a:solidFill>
                  <a:srgbClr val="FFFFFF"/>
                </a:solidFill>
                <a:latin typeface="Arial"/>
                <a:cs typeface="Arial"/>
              </a:rPr>
              <a:t>a</a:t>
            </a:r>
            <a:r>
              <a:rPr sz="6400" spc="680" dirty="0">
                <a:solidFill>
                  <a:srgbClr val="FFFFFF"/>
                </a:solidFill>
                <a:latin typeface="Arial"/>
                <a:cs typeface="Arial"/>
              </a:rPr>
              <a:t> </a:t>
            </a:r>
            <a:r>
              <a:rPr sz="6400" spc="155" dirty="0">
                <a:solidFill>
                  <a:srgbClr val="FFFFFF"/>
                </a:solidFill>
                <a:latin typeface="Arial"/>
                <a:cs typeface="Arial"/>
              </a:rPr>
              <a:t>person </a:t>
            </a:r>
            <a:r>
              <a:rPr sz="6400" spc="-1764" dirty="0">
                <a:solidFill>
                  <a:srgbClr val="FFFFFF"/>
                </a:solidFill>
                <a:latin typeface="Arial"/>
                <a:cs typeface="Arial"/>
              </a:rPr>
              <a:t> </a:t>
            </a:r>
            <a:r>
              <a:rPr sz="6400" spc="195" dirty="0">
                <a:solidFill>
                  <a:srgbClr val="FFFFFF"/>
                </a:solidFill>
                <a:latin typeface="Arial"/>
                <a:cs typeface="Arial"/>
              </a:rPr>
              <a:t>with</a:t>
            </a:r>
            <a:r>
              <a:rPr sz="6400" spc="620" dirty="0">
                <a:solidFill>
                  <a:srgbClr val="FFFFFF"/>
                </a:solidFill>
                <a:latin typeface="Arial"/>
                <a:cs typeface="Arial"/>
              </a:rPr>
              <a:t> </a:t>
            </a:r>
            <a:r>
              <a:rPr sz="6400" spc="235" dirty="0">
                <a:solidFill>
                  <a:srgbClr val="FFFFFF"/>
                </a:solidFill>
                <a:latin typeface="Arial"/>
                <a:cs typeface="Arial"/>
              </a:rPr>
              <a:t>movement</a:t>
            </a:r>
            <a:endParaRPr sz="6400">
              <a:latin typeface="Arial"/>
              <a:cs typeface="Arial"/>
            </a:endParaRPr>
          </a:p>
        </p:txBody>
      </p:sp>
      <p:pic>
        <p:nvPicPr>
          <p:cNvPr id="16" name="object 4">
            <a:hlinkClick r:id="rId5" action="ppaction://hlinksldjump"/>
            <a:extLst>
              <a:ext uri="{FF2B5EF4-FFF2-40B4-BE49-F238E27FC236}">
                <a16:creationId xmlns:a16="http://schemas.microsoft.com/office/drawing/2014/main" id="{3C22EA3E-C6CD-1D91-DDF8-44B9284E6433}"/>
              </a:ext>
            </a:extLst>
          </p:cNvPr>
          <p:cNvPicPr/>
          <p:nvPr/>
        </p:nvPicPr>
        <p:blipFill>
          <a:blip r:embed="rId6" cstate="print"/>
          <a:stretch>
            <a:fillRect/>
          </a:stretch>
        </p:blipFill>
        <p:spPr>
          <a:xfrm>
            <a:off x="16957087" y="9258301"/>
            <a:ext cx="914399" cy="876298"/>
          </a:xfrm>
          <a:prstGeom prst="rect">
            <a:avLst/>
          </a:prstGeom>
        </p:spPr>
      </p:pic>
      <p:sp>
        <p:nvSpPr>
          <p:cNvPr id="3" name="TextBox 2">
            <a:extLst>
              <a:ext uri="{FF2B5EF4-FFF2-40B4-BE49-F238E27FC236}">
                <a16:creationId xmlns:a16="http://schemas.microsoft.com/office/drawing/2014/main" id="{2E5D2243-3C11-DF19-BF20-042487F58248}"/>
              </a:ext>
            </a:extLst>
          </p:cNvPr>
          <p:cNvSpPr txBox="1"/>
          <p:nvPr/>
        </p:nvSpPr>
        <p:spPr>
          <a:xfrm>
            <a:off x="9897522" y="8409859"/>
            <a:ext cx="7114935" cy="1569660"/>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AU" sz="2400" dirty="0">
                <a:effectLst/>
                <a:latin typeface="Calibri" panose="020F0502020204030204" pitchFamily="34" charset="0"/>
                <a:ea typeface="Calibri" panose="020F0502020204030204" pitchFamily="34" charset="0"/>
                <a:cs typeface="Times New Roman" panose="02020603050405020304" pitchFamily="18" charset="0"/>
              </a:rPr>
              <a:t>Watch all the </a:t>
            </a:r>
            <a:r>
              <a:rPr lang="en-AU" sz="2400" dirty="0" err="1">
                <a:effectLst/>
                <a:latin typeface="Calibri" panose="020F0502020204030204" pitchFamily="34" charset="0"/>
                <a:ea typeface="Calibri" panose="020F0502020204030204" pitchFamily="34" charset="0"/>
                <a:cs typeface="Times New Roman" panose="02020603050405020304" pitchFamily="18" charset="0"/>
              </a:rPr>
              <a:t>iVET</a:t>
            </a:r>
            <a:r>
              <a:rPr lang="en-AU" sz="2400" dirty="0">
                <a:effectLst/>
                <a:latin typeface="Calibri" panose="020F0502020204030204" pitchFamily="34" charset="0"/>
                <a:ea typeface="Calibri" panose="020F0502020204030204" pitchFamily="34" charset="0"/>
                <a:cs typeface="Times New Roman" panose="02020603050405020304" pitchFamily="18" charset="0"/>
              </a:rPr>
              <a:t> super clinic instructional video 1 (Preparing to move) </a:t>
            </a:r>
            <a:endParaRPr lang="en-AU" sz="2400" dirty="0">
              <a:effectLst/>
              <a:latin typeface="Times New Roman" panose="02020603050405020304" pitchFamily="18" charset="0"/>
              <a:ea typeface="Times New Roman" panose="02020603050405020304" pitchFamily="18" charset="0"/>
            </a:endParaRPr>
          </a:p>
          <a:p>
            <a:r>
              <a:rPr lang="en-AU"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https://ivetsuperclinic.ivetinstitute.com.au/instructional-videos/</a:t>
            </a:r>
            <a:endParaRPr lang="en-A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
            <a:ext cx="18287561" cy="10286996"/>
            <a:chOff x="0" y="3"/>
            <a:chExt cx="18287561" cy="10286996"/>
          </a:xfrm>
        </p:grpSpPr>
        <p:pic>
          <p:nvPicPr>
            <p:cNvPr id="3" name="object 3"/>
            <p:cNvPicPr/>
            <p:nvPr/>
          </p:nvPicPr>
          <p:blipFill>
            <a:blip r:embed="rId2" cstate="print"/>
            <a:stretch>
              <a:fillRect/>
            </a:stretch>
          </p:blipFill>
          <p:spPr>
            <a:xfrm>
              <a:off x="0" y="3"/>
              <a:ext cx="11772899" cy="10286996"/>
            </a:xfrm>
            <a:prstGeom prst="rect">
              <a:avLst/>
            </a:prstGeom>
          </p:spPr>
        </p:pic>
        <p:sp>
          <p:nvSpPr>
            <p:cNvPr id="4" name="object 4"/>
            <p:cNvSpPr/>
            <p:nvPr/>
          </p:nvSpPr>
          <p:spPr>
            <a:xfrm>
              <a:off x="7733861" y="1028702"/>
              <a:ext cx="10553700" cy="8229600"/>
            </a:xfrm>
            <a:custGeom>
              <a:avLst/>
              <a:gdLst/>
              <a:ahLst/>
              <a:cxnLst/>
              <a:rect l="l" t="t" r="r" b="b"/>
              <a:pathLst>
                <a:path w="10553700" h="8229600">
                  <a:moveTo>
                    <a:pt x="10553700" y="8229600"/>
                  </a:moveTo>
                  <a:lnTo>
                    <a:pt x="0" y="8229600"/>
                  </a:lnTo>
                  <a:lnTo>
                    <a:pt x="0" y="0"/>
                  </a:lnTo>
                  <a:lnTo>
                    <a:pt x="10553700" y="0"/>
                  </a:lnTo>
                  <a:lnTo>
                    <a:pt x="10553700" y="8229600"/>
                  </a:lnTo>
                  <a:close/>
                </a:path>
              </a:pathLst>
            </a:custGeom>
            <a:solidFill>
              <a:srgbClr val="000000"/>
            </a:solidFill>
          </p:spPr>
          <p:txBody>
            <a:bodyPr wrap="square" lIns="0" tIns="0" rIns="0" bIns="0" rtlCol="0"/>
            <a:lstStyle/>
            <a:p>
              <a:endParaRPr/>
            </a:p>
          </p:txBody>
        </p:sp>
        <p:sp>
          <p:nvSpPr>
            <p:cNvPr id="6" name="object 6"/>
            <p:cNvSpPr/>
            <p:nvPr/>
          </p:nvSpPr>
          <p:spPr>
            <a:xfrm>
              <a:off x="8633515" y="3110445"/>
              <a:ext cx="1419225" cy="95250"/>
            </a:xfrm>
            <a:custGeom>
              <a:avLst/>
              <a:gdLst/>
              <a:ahLst/>
              <a:cxnLst/>
              <a:rect l="l" t="t" r="r" b="b"/>
              <a:pathLst>
                <a:path w="1419225" h="95250">
                  <a:moveTo>
                    <a:pt x="1419225" y="95250"/>
                  </a:moveTo>
                  <a:lnTo>
                    <a:pt x="0" y="95250"/>
                  </a:lnTo>
                  <a:lnTo>
                    <a:pt x="0" y="0"/>
                  </a:lnTo>
                  <a:lnTo>
                    <a:pt x="1419225" y="0"/>
                  </a:lnTo>
                  <a:lnTo>
                    <a:pt x="1419225" y="9525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8620815" y="1745977"/>
            <a:ext cx="8040370" cy="1000760"/>
          </a:xfrm>
          <a:prstGeom prst="rect">
            <a:avLst/>
          </a:prstGeom>
        </p:spPr>
        <p:txBody>
          <a:bodyPr vert="horz" wrap="square" lIns="0" tIns="12700" rIns="0" bIns="0" rtlCol="0">
            <a:spAutoFit/>
          </a:bodyPr>
          <a:lstStyle/>
          <a:p>
            <a:pPr marL="12700">
              <a:lnSpc>
                <a:spcPct val="100000"/>
              </a:lnSpc>
              <a:spcBef>
                <a:spcPts val="100"/>
              </a:spcBef>
            </a:pPr>
            <a:r>
              <a:rPr sz="6400" spc="-40" dirty="0">
                <a:solidFill>
                  <a:srgbClr val="FFFFFF"/>
                </a:solidFill>
                <a:latin typeface="Arial"/>
                <a:cs typeface="Arial"/>
              </a:rPr>
              <a:t>Skills</a:t>
            </a:r>
            <a:r>
              <a:rPr sz="6400" spc="-100" dirty="0">
                <a:solidFill>
                  <a:srgbClr val="FFFFFF"/>
                </a:solidFill>
                <a:latin typeface="Arial"/>
                <a:cs typeface="Arial"/>
              </a:rPr>
              <a:t> </a:t>
            </a:r>
            <a:r>
              <a:rPr sz="6400" spc="-225" dirty="0">
                <a:solidFill>
                  <a:srgbClr val="FFFFFF"/>
                </a:solidFill>
                <a:latin typeface="Arial"/>
                <a:cs typeface="Arial"/>
              </a:rPr>
              <a:t>and</a:t>
            </a:r>
            <a:r>
              <a:rPr sz="6400" spc="-95" dirty="0">
                <a:solidFill>
                  <a:srgbClr val="FFFFFF"/>
                </a:solidFill>
                <a:latin typeface="Arial"/>
                <a:cs typeface="Arial"/>
              </a:rPr>
              <a:t> </a:t>
            </a:r>
            <a:r>
              <a:rPr sz="6400" spc="-190" dirty="0">
                <a:solidFill>
                  <a:srgbClr val="FFFFFF"/>
                </a:solidFill>
                <a:latin typeface="Arial"/>
                <a:cs typeface="Arial"/>
              </a:rPr>
              <a:t>Knowledge</a:t>
            </a:r>
            <a:endParaRPr sz="6400">
              <a:latin typeface="Arial"/>
              <a:cs typeface="Arial"/>
            </a:endParaRPr>
          </a:p>
        </p:txBody>
      </p:sp>
      <p:sp>
        <p:nvSpPr>
          <p:cNvPr id="8" name="object 8"/>
          <p:cNvSpPr txBox="1"/>
          <p:nvPr/>
        </p:nvSpPr>
        <p:spPr>
          <a:xfrm>
            <a:off x="8620815" y="3754638"/>
            <a:ext cx="8607425" cy="4368800"/>
          </a:xfrm>
          <a:prstGeom prst="rect">
            <a:avLst/>
          </a:prstGeom>
        </p:spPr>
        <p:txBody>
          <a:bodyPr vert="horz" wrap="square" lIns="0" tIns="12700" rIns="0" bIns="0" rtlCol="0">
            <a:spAutoFit/>
          </a:bodyPr>
          <a:lstStyle/>
          <a:p>
            <a:pPr marL="12700" marR="893444" algn="just">
              <a:lnSpc>
                <a:spcPct val="127200"/>
              </a:lnSpc>
              <a:spcBef>
                <a:spcPts val="100"/>
              </a:spcBef>
            </a:pPr>
            <a:r>
              <a:rPr sz="2800" dirty="0">
                <a:solidFill>
                  <a:srgbClr val="FFFFFF"/>
                </a:solidFill>
                <a:latin typeface="Arial MT"/>
                <a:cs typeface="Arial MT"/>
              </a:rPr>
              <a:t>I</a:t>
            </a:r>
            <a:r>
              <a:rPr sz="2800" spc="-475" dirty="0">
                <a:solidFill>
                  <a:srgbClr val="FFFFFF"/>
                </a:solidFill>
                <a:latin typeface="Arial MT"/>
                <a:cs typeface="Arial MT"/>
              </a:rPr>
              <a:t> </a:t>
            </a:r>
            <a:r>
              <a:rPr sz="2800" dirty="0">
                <a:solidFill>
                  <a:srgbClr val="FFFFFF"/>
                </a:solidFill>
                <a:latin typeface="Arial MT"/>
                <a:cs typeface="Arial MT"/>
              </a:rPr>
              <a:t>t </a:t>
            </a:r>
            <a:r>
              <a:rPr sz="2800" spc="-165" dirty="0">
                <a:solidFill>
                  <a:srgbClr val="FFFFFF"/>
                </a:solidFill>
                <a:latin typeface="Arial MT"/>
                <a:cs typeface="Arial MT"/>
              </a:rPr>
              <a:t> </a:t>
            </a:r>
            <a:r>
              <a:rPr sz="2800" spc="305" dirty="0">
                <a:solidFill>
                  <a:srgbClr val="FFFFFF"/>
                </a:solidFill>
                <a:latin typeface="Arial MT"/>
                <a:cs typeface="Arial MT"/>
              </a:rPr>
              <a:t>i</a:t>
            </a:r>
            <a:r>
              <a:rPr sz="2800" dirty="0">
                <a:solidFill>
                  <a:srgbClr val="FFFFFF"/>
                </a:solidFill>
                <a:latin typeface="Arial MT"/>
                <a:cs typeface="Arial MT"/>
              </a:rPr>
              <a:t>s </a:t>
            </a:r>
            <a:r>
              <a:rPr sz="2800" spc="-165" dirty="0">
                <a:solidFill>
                  <a:srgbClr val="FFFFFF"/>
                </a:solidFill>
                <a:latin typeface="Arial MT"/>
                <a:cs typeface="Arial MT"/>
              </a:rPr>
              <a:t> </a:t>
            </a:r>
            <a:r>
              <a:rPr sz="2800" spc="305" dirty="0">
                <a:solidFill>
                  <a:srgbClr val="FFFFFF"/>
                </a:solidFill>
                <a:latin typeface="Arial MT"/>
                <a:cs typeface="Arial MT"/>
              </a:rPr>
              <a:t>als</a:t>
            </a:r>
            <a:r>
              <a:rPr sz="2800" dirty="0">
                <a:solidFill>
                  <a:srgbClr val="FFFFFF"/>
                </a:solidFill>
                <a:latin typeface="Arial MT"/>
                <a:cs typeface="Arial MT"/>
              </a:rPr>
              <a:t>o </a:t>
            </a:r>
            <a:r>
              <a:rPr sz="2800" spc="-165" dirty="0">
                <a:solidFill>
                  <a:srgbClr val="FFFFFF"/>
                </a:solidFill>
                <a:latin typeface="Arial MT"/>
                <a:cs typeface="Arial MT"/>
              </a:rPr>
              <a:t> </a:t>
            </a:r>
            <a:r>
              <a:rPr sz="2800" spc="305" dirty="0">
                <a:solidFill>
                  <a:srgbClr val="FFFFFF"/>
                </a:solidFill>
                <a:latin typeface="Arial MT"/>
                <a:cs typeface="Arial MT"/>
              </a:rPr>
              <a:t>importan</a:t>
            </a:r>
            <a:r>
              <a:rPr sz="2800" dirty="0">
                <a:solidFill>
                  <a:srgbClr val="FFFFFF"/>
                </a:solidFill>
                <a:latin typeface="Arial MT"/>
                <a:cs typeface="Arial MT"/>
              </a:rPr>
              <a:t>t </a:t>
            </a:r>
            <a:r>
              <a:rPr sz="2800" spc="-165" dirty="0">
                <a:solidFill>
                  <a:srgbClr val="FFFFFF"/>
                </a:solidFill>
                <a:latin typeface="Arial MT"/>
                <a:cs typeface="Arial MT"/>
              </a:rPr>
              <a:t> </a:t>
            </a:r>
            <a:r>
              <a:rPr sz="2800" spc="305" dirty="0">
                <a:solidFill>
                  <a:srgbClr val="FFFFFF"/>
                </a:solidFill>
                <a:latin typeface="Arial MT"/>
                <a:cs typeface="Arial MT"/>
              </a:rPr>
              <a:t>tha</a:t>
            </a:r>
            <a:r>
              <a:rPr sz="2800" dirty="0">
                <a:solidFill>
                  <a:srgbClr val="FFFFFF"/>
                </a:solidFill>
                <a:latin typeface="Arial MT"/>
                <a:cs typeface="Arial MT"/>
              </a:rPr>
              <a:t>t </a:t>
            </a:r>
            <a:r>
              <a:rPr sz="2800" spc="-165" dirty="0">
                <a:solidFill>
                  <a:srgbClr val="FFFFFF"/>
                </a:solidFill>
                <a:latin typeface="Arial MT"/>
                <a:cs typeface="Arial MT"/>
              </a:rPr>
              <a:t> </a:t>
            </a:r>
            <a:r>
              <a:rPr sz="2800" spc="305" dirty="0">
                <a:solidFill>
                  <a:srgbClr val="FFFFFF"/>
                </a:solidFill>
                <a:latin typeface="Arial MT"/>
                <a:cs typeface="Arial MT"/>
              </a:rPr>
              <a:t>yo</a:t>
            </a:r>
            <a:r>
              <a:rPr sz="2800" dirty="0">
                <a:solidFill>
                  <a:srgbClr val="FFFFFF"/>
                </a:solidFill>
                <a:latin typeface="Arial MT"/>
                <a:cs typeface="Arial MT"/>
              </a:rPr>
              <a:t>u </a:t>
            </a:r>
            <a:r>
              <a:rPr sz="2800" spc="-165" dirty="0">
                <a:solidFill>
                  <a:srgbClr val="FFFFFF"/>
                </a:solidFill>
                <a:latin typeface="Arial MT"/>
                <a:cs typeface="Arial MT"/>
              </a:rPr>
              <a:t> </a:t>
            </a:r>
            <a:r>
              <a:rPr sz="2800" spc="305" dirty="0">
                <a:solidFill>
                  <a:srgbClr val="FFFFFF"/>
                </a:solidFill>
                <a:latin typeface="Arial MT"/>
                <a:cs typeface="Arial MT"/>
              </a:rPr>
              <a:t>ensur</a:t>
            </a:r>
            <a:r>
              <a:rPr sz="2800" dirty="0">
                <a:solidFill>
                  <a:srgbClr val="FFFFFF"/>
                </a:solidFill>
                <a:latin typeface="Arial MT"/>
                <a:cs typeface="Arial MT"/>
              </a:rPr>
              <a:t>e </a:t>
            </a:r>
            <a:r>
              <a:rPr sz="2800" spc="-165" dirty="0">
                <a:solidFill>
                  <a:srgbClr val="FFFFFF"/>
                </a:solidFill>
                <a:latin typeface="Arial MT"/>
                <a:cs typeface="Arial MT"/>
              </a:rPr>
              <a:t> </a:t>
            </a:r>
            <a:r>
              <a:rPr sz="2800" spc="305" dirty="0">
                <a:solidFill>
                  <a:srgbClr val="FFFFFF"/>
                </a:solidFill>
                <a:latin typeface="Arial MT"/>
                <a:cs typeface="Arial MT"/>
              </a:rPr>
              <a:t>yo</a:t>
            </a:r>
            <a:r>
              <a:rPr sz="2800" dirty="0">
                <a:solidFill>
                  <a:srgbClr val="FFFFFF"/>
                </a:solidFill>
                <a:latin typeface="Arial MT"/>
                <a:cs typeface="Arial MT"/>
              </a:rPr>
              <a:t>u  </a:t>
            </a:r>
            <a:r>
              <a:rPr sz="2800" spc="225" dirty="0">
                <a:solidFill>
                  <a:srgbClr val="FFFFFF"/>
                </a:solidFill>
                <a:latin typeface="Arial MT"/>
                <a:cs typeface="Arial MT"/>
              </a:rPr>
              <a:t>have </a:t>
            </a:r>
            <a:r>
              <a:rPr sz="2800" spc="150" dirty="0">
                <a:solidFill>
                  <a:srgbClr val="FFFFFF"/>
                </a:solidFill>
                <a:latin typeface="Arial MT"/>
                <a:cs typeface="Arial MT"/>
              </a:rPr>
              <a:t>up to </a:t>
            </a:r>
            <a:r>
              <a:rPr sz="2800" spc="225" dirty="0">
                <a:solidFill>
                  <a:srgbClr val="FFFFFF"/>
                </a:solidFill>
                <a:latin typeface="Arial MT"/>
                <a:cs typeface="Arial MT"/>
              </a:rPr>
              <a:t>date </a:t>
            </a:r>
            <a:r>
              <a:rPr sz="2800" spc="250" dirty="0">
                <a:solidFill>
                  <a:srgbClr val="FFFFFF"/>
                </a:solidFill>
                <a:latin typeface="Arial MT"/>
                <a:cs typeface="Arial MT"/>
              </a:rPr>
              <a:t>skills </a:t>
            </a:r>
            <a:r>
              <a:rPr sz="2800" spc="200" dirty="0">
                <a:solidFill>
                  <a:srgbClr val="FFFFFF"/>
                </a:solidFill>
                <a:latin typeface="Arial MT"/>
                <a:cs typeface="Arial MT"/>
              </a:rPr>
              <a:t>and </a:t>
            </a:r>
            <a:r>
              <a:rPr sz="2800" spc="270" dirty="0">
                <a:solidFill>
                  <a:srgbClr val="FFFFFF"/>
                </a:solidFill>
                <a:latin typeface="Arial MT"/>
                <a:cs typeface="Arial MT"/>
              </a:rPr>
              <a:t>knowledge </a:t>
            </a:r>
            <a:r>
              <a:rPr sz="2800" spc="150" dirty="0">
                <a:solidFill>
                  <a:srgbClr val="FFFFFF"/>
                </a:solidFill>
                <a:latin typeface="Arial MT"/>
                <a:cs typeface="Arial MT"/>
              </a:rPr>
              <a:t>to </a:t>
            </a:r>
            <a:r>
              <a:rPr sz="2800" spc="155" dirty="0">
                <a:solidFill>
                  <a:srgbClr val="FFFFFF"/>
                </a:solidFill>
                <a:latin typeface="Arial MT"/>
                <a:cs typeface="Arial MT"/>
              </a:rPr>
              <a:t> </a:t>
            </a:r>
            <a:r>
              <a:rPr sz="2800" spc="240" dirty="0">
                <a:solidFill>
                  <a:srgbClr val="FFFFFF"/>
                </a:solidFill>
                <a:latin typeface="Arial MT"/>
                <a:cs typeface="Arial MT"/>
              </a:rPr>
              <a:t>carry</a:t>
            </a:r>
            <a:r>
              <a:rPr sz="2800" spc="610" dirty="0">
                <a:solidFill>
                  <a:srgbClr val="FFFFFF"/>
                </a:solidFill>
                <a:latin typeface="Arial MT"/>
                <a:cs typeface="Arial MT"/>
              </a:rPr>
              <a:t> </a:t>
            </a:r>
            <a:r>
              <a:rPr sz="2800" spc="200" dirty="0">
                <a:solidFill>
                  <a:srgbClr val="FFFFFF"/>
                </a:solidFill>
                <a:latin typeface="Arial MT"/>
                <a:cs typeface="Arial MT"/>
              </a:rPr>
              <a:t>out</a:t>
            </a:r>
            <a:r>
              <a:rPr sz="2800" spc="610" dirty="0">
                <a:solidFill>
                  <a:srgbClr val="FFFFFF"/>
                </a:solidFill>
                <a:latin typeface="Arial MT"/>
                <a:cs typeface="Arial MT"/>
              </a:rPr>
              <a:t> </a:t>
            </a:r>
            <a:r>
              <a:rPr sz="2800" spc="200" dirty="0">
                <a:solidFill>
                  <a:srgbClr val="FFFFFF"/>
                </a:solidFill>
                <a:latin typeface="Arial MT"/>
                <a:cs typeface="Arial MT"/>
              </a:rPr>
              <a:t>the</a:t>
            </a:r>
            <a:r>
              <a:rPr sz="2800" spc="610" dirty="0">
                <a:solidFill>
                  <a:srgbClr val="FFFFFF"/>
                </a:solidFill>
                <a:latin typeface="Arial MT"/>
                <a:cs typeface="Arial MT"/>
              </a:rPr>
              <a:t> </a:t>
            </a:r>
            <a:r>
              <a:rPr sz="2800" spc="270" dirty="0">
                <a:solidFill>
                  <a:srgbClr val="FFFFFF"/>
                </a:solidFill>
                <a:latin typeface="Arial MT"/>
                <a:cs typeface="Arial MT"/>
              </a:rPr>
              <a:t>movement.</a:t>
            </a:r>
            <a:endParaRPr sz="2800">
              <a:latin typeface="Arial MT"/>
              <a:cs typeface="Arial MT"/>
            </a:endParaRPr>
          </a:p>
          <a:p>
            <a:pPr>
              <a:lnSpc>
                <a:spcPct val="100000"/>
              </a:lnSpc>
              <a:spcBef>
                <a:spcPts val="20"/>
              </a:spcBef>
            </a:pPr>
            <a:endParaRPr sz="3700">
              <a:latin typeface="Arial MT"/>
              <a:cs typeface="Arial MT"/>
            </a:endParaRPr>
          </a:p>
          <a:p>
            <a:pPr marL="12700" marR="834390">
              <a:lnSpc>
                <a:spcPct val="127200"/>
              </a:lnSpc>
              <a:tabLst>
                <a:tab pos="1096645" algn="l"/>
                <a:tab pos="1314450" algn="l"/>
                <a:tab pos="1490980" algn="l"/>
                <a:tab pos="1925955" algn="l"/>
                <a:tab pos="2002789" algn="l"/>
                <a:tab pos="2831465" algn="l"/>
                <a:tab pos="3995420" algn="l"/>
                <a:tab pos="4507230" algn="l"/>
                <a:tab pos="4845050" algn="l"/>
                <a:tab pos="5099050" algn="l"/>
                <a:tab pos="5611495" algn="l"/>
                <a:tab pos="6265545" algn="l"/>
                <a:tab pos="7093584" algn="l"/>
              </a:tabLst>
            </a:pPr>
            <a:r>
              <a:rPr sz="2800" spc="305" dirty="0">
                <a:solidFill>
                  <a:srgbClr val="FFFFFF"/>
                </a:solidFill>
                <a:latin typeface="Arial MT"/>
                <a:cs typeface="Arial MT"/>
              </a:rPr>
              <a:t>Unde</a:t>
            </a:r>
            <a:r>
              <a:rPr sz="2800" dirty="0">
                <a:solidFill>
                  <a:srgbClr val="FFFFFF"/>
                </a:solidFill>
                <a:latin typeface="Arial MT"/>
                <a:cs typeface="Arial MT"/>
              </a:rPr>
              <a:t>r	</a:t>
            </a:r>
            <a:r>
              <a:rPr sz="2800" spc="305" dirty="0">
                <a:solidFill>
                  <a:srgbClr val="FFFFFF"/>
                </a:solidFill>
                <a:latin typeface="Arial MT"/>
                <a:cs typeface="Arial MT"/>
              </a:rPr>
              <a:t>n</a:t>
            </a:r>
            <a:r>
              <a:rPr sz="2800" dirty="0">
                <a:solidFill>
                  <a:srgbClr val="FFFFFF"/>
                </a:solidFill>
                <a:latin typeface="Arial MT"/>
                <a:cs typeface="Arial MT"/>
              </a:rPr>
              <a:t>o	</a:t>
            </a:r>
            <a:r>
              <a:rPr sz="2800" spc="305" dirty="0">
                <a:solidFill>
                  <a:srgbClr val="FFFFFF"/>
                </a:solidFill>
                <a:latin typeface="Arial MT"/>
                <a:cs typeface="Arial MT"/>
              </a:rPr>
              <a:t>circumstance</a:t>
            </a:r>
            <a:r>
              <a:rPr sz="2800" dirty="0">
                <a:solidFill>
                  <a:srgbClr val="FFFFFF"/>
                </a:solidFill>
                <a:latin typeface="Arial MT"/>
                <a:cs typeface="Arial MT"/>
              </a:rPr>
              <a:t>s	</a:t>
            </a:r>
            <a:r>
              <a:rPr sz="2800" spc="305" dirty="0">
                <a:solidFill>
                  <a:srgbClr val="FFFFFF"/>
                </a:solidFill>
                <a:latin typeface="Arial MT"/>
                <a:cs typeface="Arial MT"/>
              </a:rPr>
              <a:t>shoul</a:t>
            </a:r>
            <a:r>
              <a:rPr sz="2800" dirty="0">
                <a:solidFill>
                  <a:srgbClr val="FFFFFF"/>
                </a:solidFill>
                <a:latin typeface="Arial MT"/>
                <a:cs typeface="Arial MT"/>
              </a:rPr>
              <a:t>d	</a:t>
            </a:r>
            <a:r>
              <a:rPr sz="2800" spc="305" dirty="0">
                <a:solidFill>
                  <a:srgbClr val="FFFFFF"/>
                </a:solidFill>
                <a:latin typeface="Arial MT"/>
                <a:cs typeface="Arial MT"/>
              </a:rPr>
              <a:t>yo</a:t>
            </a:r>
            <a:r>
              <a:rPr sz="2800" dirty="0">
                <a:solidFill>
                  <a:srgbClr val="FFFFFF"/>
                </a:solidFill>
                <a:latin typeface="Arial MT"/>
                <a:cs typeface="Arial MT"/>
              </a:rPr>
              <a:t>u	</a:t>
            </a:r>
            <a:r>
              <a:rPr sz="2800" spc="305" dirty="0">
                <a:solidFill>
                  <a:srgbClr val="FFFFFF"/>
                </a:solidFill>
                <a:latin typeface="Arial MT"/>
                <a:cs typeface="Arial MT"/>
              </a:rPr>
              <a:t>jus</a:t>
            </a:r>
            <a:r>
              <a:rPr sz="2800" dirty="0">
                <a:solidFill>
                  <a:srgbClr val="FFFFFF"/>
                </a:solidFill>
                <a:latin typeface="Arial MT"/>
                <a:cs typeface="Arial MT"/>
              </a:rPr>
              <a:t>t  ‘</a:t>
            </a:r>
            <a:r>
              <a:rPr sz="2800" spc="-470" dirty="0">
                <a:solidFill>
                  <a:srgbClr val="FFFFFF"/>
                </a:solidFill>
                <a:latin typeface="Arial MT"/>
                <a:cs typeface="Arial MT"/>
              </a:rPr>
              <a:t> </a:t>
            </a:r>
            <a:r>
              <a:rPr sz="2800" spc="225" dirty="0">
                <a:solidFill>
                  <a:srgbClr val="FFFFFF"/>
                </a:solidFill>
                <a:latin typeface="Arial MT"/>
                <a:cs typeface="Arial MT"/>
              </a:rPr>
              <a:t>fake	</a:t>
            </a:r>
            <a:r>
              <a:rPr sz="2800" dirty="0">
                <a:solidFill>
                  <a:srgbClr val="FFFFFF"/>
                </a:solidFill>
                <a:latin typeface="Arial MT"/>
                <a:cs typeface="Arial MT"/>
              </a:rPr>
              <a:t>i</a:t>
            </a:r>
            <a:r>
              <a:rPr sz="2800" spc="-470" dirty="0">
                <a:solidFill>
                  <a:srgbClr val="FFFFFF"/>
                </a:solidFill>
                <a:latin typeface="Arial MT"/>
                <a:cs typeface="Arial MT"/>
              </a:rPr>
              <a:t> </a:t>
            </a:r>
            <a:r>
              <a:rPr sz="2800" dirty="0">
                <a:solidFill>
                  <a:srgbClr val="FFFFFF"/>
                </a:solidFill>
                <a:latin typeface="Arial MT"/>
                <a:cs typeface="Arial MT"/>
              </a:rPr>
              <a:t>t		t</a:t>
            </a:r>
            <a:r>
              <a:rPr sz="2800" spc="-475" dirty="0">
                <a:solidFill>
                  <a:srgbClr val="FFFFFF"/>
                </a:solidFill>
                <a:latin typeface="Arial MT"/>
                <a:cs typeface="Arial MT"/>
              </a:rPr>
              <a:t> </a:t>
            </a:r>
            <a:r>
              <a:rPr sz="2800" dirty="0">
                <a:solidFill>
                  <a:srgbClr val="FFFFFF"/>
                </a:solidFill>
                <a:latin typeface="Arial MT"/>
                <a:cs typeface="Arial MT"/>
              </a:rPr>
              <a:t>i</a:t>
            </a:r>
            <a:r>
              <a:rPr sz="2800" spc="-470" dirty="0">
                <a:solidFill>
                  <a:srgbClr val="FFFFFF"/>
                </a:solidFill>
                <a:latin typeface="Arial MT"/>
                <a:cs typeface="Arial MT"/>
              </a:rPr>
              <a:t> </a:t>
            </a:r>
            <a:r>
              <a:rPr sz="2800" dirty="0">
                <a:solidFill>
                  <a:srgbClr val="FFFFFF"/>
                </a:solidFill>
                <a:latin typeface="Arial MT"/>
                <a:cs typeface="Arial MT"/>
              </a:rPr>
              <a:t>l		</a:t>
            </a:r>
            <a:r>
              <a:rPr sz="2800" spc="200" dirty="0">
                <a:solidFill>
                  <a:srgbClr val="FFFFFF"/>
                </a:solidFill>
                <a:latin typeface="Arial MT"/>
                <a:cs typeface="Arial MT"/>
              </a:rPr>
              <a:t>you	</a:t>
            </a:r>
            <a:r>
              <a:rPr sz="2800" spc="225" dirty="0">
                <a:solidFill>
                  <a:srgbClr val="FFFFFF"/>
                </a:solidFill>
                <a:latin typeface="Arial MT"/>
                <a:cs typeface="Arial MT"/>
              </a:rPr>
              <a:t>make	</a:t>
            </a:r>
            <a:r>
              <a:rPr sz="2800" dirty="0">
                <a:solidFill>
                  <a:srgbClr val="FFFFFF"/>
                </a:solidFill>
                <a:latin typeface="Arial MT"/>
                <a:cs typeface="Arial MT"/>
              </a:rPr>
              <a:t>i</a:t>
            </a:r>
            <a:r>
              <a:rPr sz="2800" spc="-470" dirty="0">
                <a:solidFill>
                  <a:srgbClr val="FFFFFF"/>
                </a:solidFill>
                <a:latin typeface="Arial MT"/>
                <a:cs typeface="Arial MT"/>
              </a:rPr>
              <a:t> </a:t>
            </a:r>
            <a:r>
              <a:rPr sz="2800" dirty="0">
                <a:solidFill>
                  <a:srgbClr val="FFFFFF"/>
                </a:solidFill>
                <a:latin typeface="Arial MT"/>
                <a:cs typeface="Arial MT"/>
              </a:rPr>
              <a:t>t</a:t>
            </a:r>
            <a:r>
              <a:rPr sz="2800" spc="-475" dirty="0">
                <a:solidFill>
                  <a:srgbClr val="FFFFFF"/>
                </a:solidFill>
                <a:latin typeface="Arial MT"/>
                <a:cs typeface="Arial MT"/>
              </a:rPr>
              <a:t> </a:t>
            </a:r>
            <a:r>
              <a:rPr sz="2800" dirty="0">
                <a:solidFill>
                  <a:srgbClr val="FFFFFF"/>
                </a:solidFill>
                <a:latin typeface="Arial MT"/>
                <a:cs typeface="Arial MT"/>
              </a:rPr>
              <a:t>’	</a:t>
            </a:r>
            <a:r>
              <a:rPr sz="2800" spc="150" dirty="0">
                <a:solidFill>
                  <a:srgbClr val="FFFFFF"/>
                </a:solidFill>
                <a:latin typeface="Arial MT"/>
                <a:cs typeface="Arial MT"/>
              </a:rPr>
              <a:t>so	to	</a:t>
            </a:r>
            <a:r>
              <a:rPr sz="2800" spc="250" dirty="0">
                <a:solidFill>
                  <a:srgbClr val="FFFFFF"/>
                </a:solidFill>
                <a:latin typeface="Arial MT"/>
                <a:cs typeface="Arial MT"/>
              </a:rPr>
              <a:t>speak.</a:t>
            </a:r>
            <a:endParaRPr sz="2800">
              <a:latin typeface="Arial MT"/>
              <a:cs typeface="Arial MT"/>
            </a:endParaRPr>
          </a:p>
          <a:p>
            <a:pPr marL="12700" marR="5080">
              <a:lnSpc>
                <a:spcPct val="127200"/>
              </a:lnSpc>
              <a:tabLst>
                <a:tab pos="978535" algn="l"/>
                <a:tab pos="1195705" algn="l"/>
                <a:tab pos="1807210" algn="l"/>
                <a:tab pos="2024380" algn="l"/>
                <a:tab pos="2399030" algn="l"/>
                <a:tab pos="2872105" algn="l"/>
                <a:tab pos="3878579" algn="l"/>
                <a:tab pos="4627880" algn="l"/>
                <a:tab pos="5022215" algn="l"/>
                <a:tab pos="5140960" algn="l"/>
                <a:tab pos="7922895" algn="l"/>
              </a:tabLst>
            </a:pPr>
            <a:r>
              <a:rPr sz="2800" spc="305" dirty="0">
                <a:solidFill>
                  <a:srgbClr val="FFFFFF"/>
                </a:solidFill>
                <a:latin typeface="Arial MT"/>
                <a:cs typeface="Arial MT"/>
              </a:rPr>
              <a:t>Thi</a:t>
            </a:r>
            <a:r>
              <a:rPr sz="2800" dirty="0">
                <a:solidFill>
                  <a:srgbClr val="FFFFFF"/>
                </a:solidFill>
                <a:latin typeface="Arial MT"/>
                <a:cs typeface="Arial MT"/>
              </a:rPr>
              <a:t>s	</a:t>
            </a:r>
            <a:r>
              <a:rPr sz="2800" spc="305" dirty="0">
                <a:solidFill>
                  <a:srgbClr val="FFFFFF"/>
                </a:solidFill>
                <a:latin typeface="Arial MT"/>
                <a:cs typeface="Arial MT"/>
              </a:rPr>
              <a:t>ca</a:t>
            </a:r>
            <a:r>
              <a:rPr sz="2800" dirty="0">
                <a:solidFill>
                  <a:srgbClr val="FFFFFF"/>
                </a:solidFill>
                <a:latin typeface="Arial MT"/>
                <a:cs typeface="Arial MT"/>
              </a:rPr>
              <a:t>n	</a:t>
            </a:r>
            <a:r>
              <a:rPr sz="2800" spc="305" dirty="0">
                <a:solidFill>
                  <a:srgbClr val="FFFFFF"/>
                </a:solidFill>
                <a:latin typeface="Arial MT"/>
                <a:cs typeface="Arial MT"/>
              </a:rPr>
              <a:t>hav</a:t>
            </a:r>
            <a:r>
              <a:rPr sz="2800" dirty="0">
                <a:solidFill>
                  <a:srgbClr val="FFFFFF"/>
                </a:solidFill>
                <a:latin typeface="Arial MT"/>
                <a:cs typeface="Arial MT"/>
              </a:rPr>
              <a:t>e	</a:t>
            </a:r>
            <a:r>
              <a:rPr sz="2800" spc="305" dirty="0">
                <a:solidFill>
                  <a:srgbClr val="FFFFFF"/>
                </a:solidFill>
                <a:latin typeface="Arial MT"/>
                <a:cs typeface="Arial MT"/>
              </a:rPr>
              <a:t>disastrou</a:t>
            </a:r>
            <a:r>
              <a:rPr sz="2800" dirty="0">
                <a:solidFill>
                  <a:srgbClr val="FFFFFF"/>
                </a:solidFill>
                <a:latin typeface="Arial MT"/>
                <a:cs typeface="Arial MT"/>
              </a:rPr>
              <a:t>s	</a:t>
            </a:r>
            <a:r>
              <a:rPr sz="2800" spc="305" dirty="0">
                <a:solidFill>
                  <a:srgbClr val="FFFFFF"/>
                </a:solidFill>
                <a:latin typeface="Arial MT"/>
                <a:cs typeface="Arial MT"/>
              </a:rPr>
              <a:t>consequence</a:t>
            </a:r>
            <a:r>
              <a:rPr sz="2800" dirty="0">
                <a:solidFill>
                  <a:srgbClr val="FFFFFF"/>
                </a:solidFill>
                <a:latin typeface="Arial MT"/>
                <a:cs typeface="Arial MT"/>
              </a:rPr>
              <a:t>s	</a:t>
            </a:r>
            <a:r>
              <a:rPr sz="2800" spc="305" dirty="0">
                <a:solidFill>
                  <a:srgbClr val="FFFFFF"/>
                </a:solidFill>
                <a:latin typeface="Arial MT"/>
                <a:cs typeface="Arial MT"/>
              </a:rPr>
              <a:t>an</a:t>
            </a:r>
            <a:r>
              <a:rPr sz="2800" dirty="0">
                <a:solidFill>
                  <a:srgbClr val="FFFFFF"/>
                </a:solidFill>
                <a:latin typeface="Arial MT"/>
                <a:cs typeface="Arial MT"/>
              </a:rPr>
              <a:t>d  </a:t>
            </a:r>
            <a:r>
              <a:rPr sz="2800" spc="305" dirty="0">
                <a:solidFill>
                  <a:srgbClr val="FFFFFF"/>
                </a:solidFill>
                <a:latin typeface="Arial MT"/>
                <a:cs typeface="Arial MT"/>
              </a:rPr>
              <a:t>coul</a:t>
            </a:r>
            <a:r>
              <a:rPr sz="2800" dirty="0">
                <a:solidFill>
                  <a:srgbClr val="FFFFFF"/>
                </a:solidFill>
                <a:latin typeface="Arial MT"/>
                <a:cs typeface="Arial MT"/>
              </a:rPr>
              <a:t>d	</a:t>
            </a:r>
            <a:r>
              <a:rPr sz="2800" spc="305" dirty="0">
                <a:solidFill>
                  <a:srgbClr val="FFFFFF"/>
                </a:solidFill>
                <a:latin typeface="Arial MT"/>
                <a:cs typeface="Arial MT"/>
              </a:rPr>
              <a:t>se</a:t>
            </a:r>
            <a:r>
              <a:rPr sz="2800" dirty="0">
                <a:solidFill>
                  <a:srgbClr val="FFFFFF"/>
                </a:solidFill>
                <a:latin typeface="Arial MT"/>
                <a:cs typeface="Arial MT"/>
              </a:rPr>
              <a:t>e	a	</a:t>
            </a:r>
            <a:r>
              <a:rPr sz="2800" spc="305" dirty="0">
                <a:solidFill>
                  <a:srgbClr val="FFFFFF"/>
                </a:solidFill>
                <a:latin typeface="Arial MT"/>
                <a:cs typeface="Arial MT"/>
              </a:rPr>
              <a:t>patien</a:t>
            </a:r>
            <a:r>
              <a:rPr sz="2800" dirty="0">
                <a:solidFill>
                  <a:srgbClr val="FFFFFF"/>
                </a:solidFill>
                <a:latin typeface="Arial MT"/>
                <a:cs typeface="Arial MT"/>
              </a:rPr>
              <a:t>t	</a:t>
            </a:r>
            <a:r>
              <a:rPr sz="2800" spc="305" dirty="0">
                <a:solidFill>
                  <a:srgbClr val="FFFFFF"/>
                </a:solidFill>
                <a:latin typeface="Arial MT"/>
                <a:cs typeface="Arial MT"/>
              </a:rPr>
              <a:t>pu</a:t>
            </a:r>
            <a:r>
              <a:rPr sz="2800" dirty="0">
                <a:solidFill>
                  <a:srgbClr val="FFFFFF"/>
                </a:solidFill>
                <a:latin typeface="Arial MT"/>
                <a:cs typeface="Arial MT"/>
              </a:rPr>
              <a:t>t	</a:t>
            </a:r>
            <a:r>
              <a:rPr sz="2800" spc="305" dirty="0">
                <a:solidFill>
                  <a:srgbClr val="FFFFFF"/>
                </a:solidFill>
                <a:latin typeface="Arial MT"/>
                <a:cs typeface="Arial MT"/>
              </a:rPr>
              <a:t>a</a:t>
            </a:r>
            <a:r>
              <a:rPr sz="2800" dirty="0">
                <a:solidFill>
                  <a:srgbClr val="FFFFFF"/>
                </a:solidFill>
                <a:latin typeface="Arial MT"/>
                <a:cs typeface="Arial MT"/>
              </a:rPr>
              <a:t>t		r</a:t>
            </a:r>
            <a:r>
              <a:rPr sz="2800" spc="-470" dirty="0">
                <a:solidFill>
                  <a:srgbClr val="FFFFFF"/>
                </a:solidFill>
                <a:latin typeface="Arial MT"/>
                <a:cs typeface="Arial MT"/>
              </a:rPr>
              <a:t> </a:t>
            </a:r>
            <a:r>
              <a:rPr sz="2800" spc="305" dirty="0">
                <a:solidFill>
                  <a:srgbClr val="FFFFFF"/>
                </a:solidFill>
                <a:latin typeface="Arial MT"/>
                <a:cs typeface="Arial MT"/>
              </a:rPr>
              <a:t>isk</a:t>
            </a:r>
            <a:r>
              <a:rPr sz="2800" dirty="0">
                <a:solidFill>
                  <a:srgbClr val="FFFFFF"/>
                </a:solidFill>
                <a:latin typeface="Arial MT"/>
                <a:cs typeface="Arial MT"/>
              </a:rPr>
              <a:t>.</a:t>
            </a:r>
            <a:endParaRPr sz="2800">
              <a:latin typeface="Arial MT"/>
              <a:cs typeface="Arial MT"/>
            </a:endParaRPr>
          </a:p>
        </p:txBody>
      </p:sp>
      <p:pic>
        <p:nvPicPr>
          <p:cNvPr id="9" name="object 4">
            <a:hlinkClick r:id="rId3" action="ppaction://hlinksldjump"/>
            <a:extLst>
              <a:ext uri="{FF2B5EF4-FFF2-40B4-BE49-F238E27FC236}">
                <a16:creationId xmlns:a16="http://schemas.microsoft.com/office/drawing/2014/main" id="{990C9BD7-23B7-5FA9-6CFE-F2A34DD7ED95}"/>
              </a:ext>
            </a:extLst>
          </p:cNvPr>
          <p:cNvPicPr/>
          <p:nvPr/>
        </p:nvPicPr>
        <p:blipFill>
          <a:blip r:embed="rId4" cstate="print"/>
          <a:stretch>
            <a:fillRect/>
          </a:stretch>
        </p:blipFill>
        <p:spPr>
          <a:xfrm>
            <a:off x="16957087" y="9258301"/>
            <a:ext cx="914399" cy="8762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8287999"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FFFFFD">
              <a:alpha val="59999"/>
            </a:srgbClr>
          </a:solidFill>
        </p:spPr>
        <p:txBody>
          <a:bodyPr wrap="square" lIns="0" tIns="0" rIns="0" bIns="0" rtlCol="0"/>
          <a:lstStyle/>
          <a:p>
            <a:endParaRPr/>
          </a:p>
        </p:txBody>
      </p:sp>
      <p:pic>
        <p:nvPicPr>
          <p:cNvPr id="5" name="object 5"/>
          <p:cNvPicPr/>
          <p:nvPr/>
        </p:nvPicPr>
        <p:blipFill>
          <a:blip r:embed="rId4" cstate="print"/>
          <a:stretch>
            <a:fillRect/>
          </a:stretch>
        </p:blipFill>
        <p:spPr>
          <a:xfrm>
            <a:off x="1219200" y="6186200"/>
            <a:ext cx="104775" cy="104775"/>
          </a:xfrm>
          <a:prstGeom prst="rect">
            <a:avLst/>
          </a:prstGeom>
        </p:spPr>
      </p:pic>
      <p:pic>
        <p:nvPicPr>
          <p:cNvPr id="6" name="object 6"/>
          <p:cNvPicPr/>
          <p:nvPr/>
        </p:nvPicPr>
        <p:blipFill>
          <a:blip r:embed="rId4" cstate="print"/>
          <a:stretch>
            <a:fillRect/>
          </a:stretch>
        </p:blipFill>
        <p:spPr>
          <a:xfrm>
            <a:off x="1219200" y="6652925"/>
            <a:ext cx="104775" cy="104775"/>
          </a:xfrm>
          <a:prstGeom prst="rect">
            <a:avLst/>
          </a:prstGeom>
        </p:spPr>
      </p:pic>
      <p:pic>
        <p:nvPicPr>
          <p:cNvPr id="7" name="object 7"/>
          <p:cNvPicPr/>
          <p:nvPr/>
        </p:nvPicPr>
        <p:blipFill>
          <a:blip r:embed="rId5" cstate="print"/>
          <a:stretch>
            <a:fillRect/>
          </a:stretch>
        </p:blipFill>
        <p:spPr>
          <a:xfrm>
            <a:off x="1219200" y="7119650"/>
            <a:ext cx="104775" cy="104775"/>
          </a:xfrm>
          <a:prstGeom prst="rect">
            <a:avLst/>
          </a:prstGeom>
        </p:spPr>
      </p:pic>
      <p:pic>
        <p:nvPicPr>
          <p:cNvPr id="8" name="object 8"/>
          <p:cNvPicPr/>
          <p:nvPr/>
        </p:nvPicPr>
        <p:blipFill>
          <a:blip r:embed="rId6" cstate="print"/>
          <a:stretch>
            <a:fillRect/>
          </a:stretch>
        </p:blipFill>
        <p:spPr>
          <a:xfrm>
            <a:off x="1219200" y="7586375"/>
            <a:ext cx="104775" cy="104775"/>
          </a:xfrm>
          <a:prstGeom prst="rect">
            <a:avLst/>
          </a:prstGeom>
        </p:spPr>
      </p:pic>
      <p:pic>
        <p:nvPicPr>
          <p:cNvPr id="9" name="object 9"/>
          <p:cNvPicPr/>
          <p:nvPr/>
        </p:nvPicPr>
        <p:blipFill>
          <a:blip r:embed="rId5" cstate="print"/>
          <a:stretch>
            <a:fillRect/>
          </a:stretch>
        </p:blipFill>
        <p:spPr>
          <a:xfrm>
            <a:off x="1219200" y="8053100"/>
            <a:ext cx="104775" cy="104775"/>
          </a:xfrm>
          <a:prstGeom prst="rect">
            <a:avLst/>
          </a:prstGeom>
        </p:spPr>
      </p:pic>
      <p:sp>
        <p:nvSpPr>
          <p:cNvPr id="10" name="object 10"/>
          <p:cNvSpPr txBox="1"/>
          <p:nvPr/>
        </p:nvSpPr>
        <p:spPr>
          <a:xfrm>
            <a:off x="1016001" y="3596663"/>
            <a:ext cx="16417290" cy="4692650"/>
          </a:xfrm>
          <a:prstGeom prst="rect">
            <a:avLst/>
          </a:prstGeom>
        </p:spPr>
        <p:txBody>
          <a:bodyPr vert="horz" wrap="square" lIns="0" tIns="12700" rIns="0" bIns="0" rtlCol="0">
            <a:spAutoFit/>
          </a:bodyPr>
          <a:lstStyle/>
          <a:p>
            <a:pPr marL="12700" marR="5080">
              <a:lnSpc>
                <a:spcPct val="109400"/>
              </a:lnSpc>
              <a:spcBef>
                <a:spcPts val="100"/>
              </a:spcBef>
              <a:tabLst>
                <a:tab pos="868044" algn="l"/>
                <a:tab pos="1189355" algn="l"/>
                <a:tab pos="1743710" algn="l"/>
                <a:tab pos="1901825" algn="l"/>
                <a:tab pos="2247900" algn="l"/>
                <a:tab pos="2599055" algn="l"/>
                <a:tab pos="2974340" algn="l"/>
                <a:tab pos="3405504" algn="l"/>
                <a:tab pos="3875404" algn="l"/>
                <a:tab pos="4067175" algn="l"/>
                <a:tab pos="4705350" algn="l"/>
                <a:tab pos="5842635" algn="l"/>
                <a:tab pos="5961380" algn="l"/>
                <a:tab pos="6562090" algn="l"/>
                <a:tab pos="6723380" algn="l"/>
                <a:tab pos="6837045" algn="l"/>
                <a:tab pos="7860665" algn="l"/>
                <a:tab pos="8070850" algn="l"/>
                <a:tab pos="8553450" algn="l"/>
                <a:tab pos="8862695" algn="l"/>
                <a:tab pos="9196705" algn="l"/>
                <a:tab pos="9914255" algn="l"/>
                <a:tab pos="10908665" algn="l"/>
                <a:tab pos="11828780" algn="l"/>
                <a:tab pos="11848465" algn="l"/>
                <a:tab pos="12699365" algn="l"/>
                <a:tab pos="12991465" algn="l"/>
                <a:tab pos="13461365" algn="l"/>
                <a:tab pos="14208125" algn="l"/>
                <a:tab pos="14376400" algn="l"/>
                <a:tab pos="14820900" algn="l"/>
                <a:tab pos="15192375" algn="l"/>
              </a:tabLst>
            </a:pPr>
            <a:r>
              <a:rPr sz="2800" spc="155" dirty="0">
                <a:latin typeface="Arial MT"/>
                <a:cs typeface="Arial MT"/>
              </a:rPr>
              <a:t>There	</a:t>
            </a:r>
            <a:r>
              <a:rPr sz="2800" spc="130" dirty="0">
                <a:latin typeface="Arial MT"/>
                <a:cs typeface="Arial MT"/>
              </a:rPr>
              <a:t>are	</a:t>
            </a:r>
            <a:r>
              <a:rPr sz="2800" dirty="0">
                <a:latin typeface="Arial MT"/>
                <a:cs typeface="Arial MT"/>
              </a:rPr>
              <a:t>a	</a:t>
            </a:r>
            <a:r>
              <a:rPr sz="2800" spc="155" dirty="0">
                <a:latin typeface="Arial MT"/>
                <a:cs typeface="Arial MT"/>
              </a:rPr>
              <a:t>range	</a:t>
            </a:r>
            <a:r>
              <a:rPr sz="2800" spc="95" dirty="0">
                <a:latin typeface="Arial MT"/>
                <a:cs typeface="Arial MT"/>
              </a:rPr>
              <a:t>of	</a:t>
            </a:r>
            <a:r>
              <a:rPr sz="2800" spc="180" dirty="0">
                <a:latin typeface="Arial MT"/>
                <a:cs typeface="Arial MT"/>
              </a:rPr>
              <a:t>organisational	</a:t>
            </a:r>
            <a:r>
              <a:rPr sz="2800" spc="170" dirty="0">
                <a:latin typeface="Arial MT"/>
                <a:cs typeface="Arial MT"/>
              </a:rPr>
              <a:t>policies	</a:t>
            </a:r>
            <a:r>
              <a:rPr sz="2800" spc="130" dirty="0">
                <a:latin typeface="Arial MT"/>
                <a:cs typeface="Arial MT"/>
              </a:rPr>
              <a:t>and	</a:t>
            </a:r>
            <a:r>
              <a:rPr sz="2800" spc="175" dirty="0">
                <a:latin typeface="Arial MT"/>
                <a:cs typeface="Arial MT"/>
              </a:rPr>
              <a:t>procedures</a:t>
            </a:r>
            <a:r>
              <a:rPr sz="2800" spc="385" dirty="0">
                <a:latin typeface="Arial MT"/>
                <a:cs typeface="Arial MT"/>
              </a:rPr>
              <a:t> </a:t>
            </a:r>
            <a:r>
              <a:rPr sz="2800" spc="145" dirty="0">
                <a:latin typeface="Arial MT"/>
                <a:cs typeface="Arial MT"/>
              </a:rPr>
              <a:t>that	</a:t>
            </a:r>
            <a:r>
              <a:rPr sz="2800" spc="160" dirty="0">
                <a:latin typeface="Arial MT"/>
                <a:cs typeface="Arial MT"/>
              </a:rPr>
              <a:t>relate	</a:t>
            </a:r>
            <a:r>
              <a:rPr sz="2800" spc="95" dirty="0">
                <a:latin typeface="Arial MT"/>
                <a:cs typeface="Arial MT"/>
              </a:rPr>
              <a:t>to	</a:t>
            </a:r>
            <a:r>
              <a:rPr sz="2800" spc="145" dirty="0">
                <a:latin typeface="Arial MT"/>
                <a:cs typeface="Arial MT"/>
              </a:rPr>
              <a:t>your	role	when </a:t>
            </a:r>
            <a:r>
              <a:rPr sz="2800" spc="150" dirty="0">
                <a:latin typeface="Arial MT"/>
                <a:cs typeface="Arial MT"/>
              </a:rPr>
              <a:t> </a:t>
            </a:r>
            <a:r>
              <a:rPr sz="2800" spc="195" dirty="0">
                <a:latin typeface="Arial MT"/>
                <a:cs typeface="Arial MT"/>
              </a:rPr>
              <a:t>assistin</a:t>
            </a:r>
            <a:r>
              <a:rPr sz="2800" dirty="0">
                <a:latin typeface="Arial MT"/>
                <a:cs typeface="Arial MT"/>
              </a:rPr>
              <a:t>g	</a:t>
            </a:r>
            <a:r>
              <a:rPr sz="2800" spc="195" dirty="0">
                <a:latin typeface="Arial MT"/>
                <a:cs typeface="Arial MT"/>
              </a:rPr>
              <a:t>wit</a:t>
            </a:r>
            <a:r>
              <a:rPr sz="2800" dirty="0">
                <a:latin typeface="Arial MT"/>
                <a:cs typeface="Arial MT"/>
              </a:rPr>
              <a:t>h	</a:t>
            </a:r>
            <a:r>
              <a:rPr sz="2800" spc="195" dirty="0">
                <a:latin typeface="Arial MT"/>
                <a:cs typeface="Arial MT"/>
              </a:rPr>
              <a:t>movement</a:t>
            </a:r>
            <a:r>
              <a:rPr sz="2800" dirty="0">
                <a:latin typeface="Arial MT"/>
                <a:cs typeface="Arial MT"/>
              </a:rPr>
              <a:t>.	</a:t>
            </a:r>
            <a:r>
              <a:rPr sz="2800" spc="195" dirty="0">
                <a:latin typeface="Arial MT"/>
                <a:cs typeface="Arial MT"/>
              </a:rPr>
              <a:t>Whil</a:t>
            </a:r>
            <a:r>
              <a:rPr sz="2800" dirty="0">
                <a:latin typeface="Arial MT"/>
                <a:cs typeface="Arial MT"/>
              </a:rPr>
              <a:t>e	</a:t>
            </a:r>
            <a:r>
              <a:rPr sz="2800" spc="195" dirty="0">
                <a:latin typeface="Arial MT"/>
                <a:cs typeface="Arial MT"/>
              </a:rPr>
              <a:t>eac</a:t>
            </a:r>
            <a:r>
              <a:rPr sz="2800" dirty="0">
                <a:latin typeface="Arial MT"/>
                <a:cs typeface="Arial MT"/>
              </a:rPr>
              <a:t>h		</a:t>
            </a:r>
            <a:r>
              <a:rPr sz="2800" spc="195" dirty="0">
                <a:latin typeface="Arial MT"/>
                <a:cs typeface="Arial MT"/>
              </a:rPr>
              <a:t>organisatio</a:t>
            </a:r>
            <a:r>
              <a:rPr sz="2800" dirty="0">
                <a:latin typeface="Arial MT"/>
                <a:cs typeface="Arial MT"/>
              </a:rPr>
              <a:t>n	</a:t>
            </a:r>
            <a:r>
              <a:rPr sz="2800" spc="195" dirty="0">
                <a:latin typeface="Arial MT"/>
                <a:cs typeface="Arial MT"/>
              </a:rPr>
              <a:t>wil</a:t>
            </a:r>
            <a:r>
              <a:rPr sz="2800" dirty="0">
                <a:latin typeface="Arial MT"/>
                <a:cs typeface="Arial MT"/>
              </a:rPr>
              <a:t>l	</a:t>
            </a:r>
            <a:r>
              <a:rPr sz="2800" spc="195" dirty="0">
                <a:latin typeface="Arial MT"/>
                <a:cs typeface="Arial MT"/>
              </a:rPr>
              <a:t>hav</a:t>
            </a:r>
            <a:r>
              <a:rPr sz="2800" dirty="0">
                <a:latin typeface="Arial MT"/>
                <a:cs typeface="Arial MT"/>
              </a:rPr>
              <a:t>e	</a:t>
            </a:r>
            <a:r>
              <a:rPr sz="2800" spc="195" dirty="0">
                <a:latin typeface="Arial MT"/>
                <a:cs typeface="Arial MT"/>
              </a:rPr>
              <a:t>thei</a:t>
            </a:r>
            <a:r>
              <a:rPr sz="2800" dirty="0">
                <a:latin typeface="Arial MT"/>
                <a:cs typeface="Arial MT"/>
              </a:rPr>
              <a:t>r		</a:t>
            </a:r>
            <a:r>
              <a:rPr sz="2800" spc="195" dirty="0">
                <a:latin typeface="Arial MT"/>
                <a:cs typeface="Arial MT"/>
              </a:rPr>
              <a:t>ow</a:t>
            </a:r>
            <a:r>
              <a:rPr sz="2800" dirty="0">
                <a:latin typeface="Arial MT"/>
                <a:cs typeface="Arial MT"/>
              </a:rPr>
              <a:t>n	</a:t>
            </a:r>
            <a:r>
              <a:rPr sz="2800" spc="195" dirty="0">
                <a:latin typeface="Arial MT"/>
                <a:cs typeface="Arial MT"/>
              </a:rPr>
              <a:t>policie</a:t>
            </a:r>
            <a:r>
              <a:rPr sz="2800" dirty="0">
                <a:latin typeface="Arial MT"/>
                <a:cs typeface="Arial MT"/>
              </a:rPr>
              <a:t>s	</a:t>
            </a:r>
            <a:r>
              <a:rPr sz="2800" spc="195" dirty="0">
                <a:latin typeface="Arial MT"/>
                <a:cs typeface="Arial MT"/>
              </a:rPr>
              <a:t>fo</a:t>
            </a:r>
            <a:r>
              <a:rPr sz="2800" dirty="0">
                <a:latin typeface="Arial MT"/>
                <a:cs typeface="Arial MT"/>
              </a:rPr>
              <a:t>r	</a:t>
            </a:r>
            <a:r>
              <a:rPr sz="2800" spc="195" dirty="0">
                <a:latin typeface="Arial MT"/>
                <a:cs typeface="Arial MT"/>
              </a:rPr>
              <a:t>assistin</a:t>
            </a:r>
            <a:r>
              <a:rPr sz="2800" dirty="0">
                <a:latin typeface="Arial MT"/>
                <a:cs typeface="Arial MT"/>
              </a:rPr>
              <a:t>g  </a:t>
            </a:r>
            <a:r>
              <a:rPr sz="2800" spc="145" dirty="0">
                <a:latin typeface="Arial MT"/>
                <a:cs typeface="Arial MT"/>
              </a:rPr>
              <a:t>with	</a:t>
            </a:r>
            <a:r>
              <a:rPr sz="2800" spc="170" dirty="0">
                <a:latin typeface="Arial MT"/>
                <a:cs typeface="Arial MT"/>
              </a:rPr>
              <a:t>movement,	</a:t>
            </a:r>
            <a:r>
              <a:rPr sz="2800" spc="145" dirty="0">
                <a:latin typeface="Arial MT"/>
                <a:cs typeface="Arial MT"/>
              </a:rPr>
              <a:t>many	</a:t>
            </a:r>
            <a:r>
              <a:rPr sz="2800" spc="175" dirty="0">
                <a:latin typeface="Arial MT"/>
                <a:cs typeface="Arial MT"/>
              </a:rPr>
              <a:t>industries		</a:t>
            </a:r>
            <a:r>
              <a:rPr sz="2800" spc="155" dirty="0">
                <a:latin typeface="Arial MT"/>
                <a:cs typeface="Arial MT"/>
              </a:rPr>
              <a:t>still	share	</a:t>
            </a:r>
            <a:r>
              <a:rPr sz="2800" spc="130" dirty="0">
                <a:latin typeface="Arial MT"/>
                <a:cs typeface="Arial MT"/>
              </a:rPr>
              <a:t>the	</a:t>
            </a:r>
            <a:r>
              <a:rPr sz="2800" spc="145" dirty="0">
                <a:latin typeface="Arial MT"/>
                <a:cs typeface="Arial MT"/>
              </a:rPr>
              <a:t>same</a:t>
            </a:r>
            <a:r>
              <a:rPr sz="2800" spc="380" dirty="0">
                <a:latin typeface="Arial MT"/>
                <a:cs typeface="Arial MT"/>
              </a:rPr>
              <a:t> </a:t>
            </a:r>
            <a:r>
              <a:rPr sz="2800" spc="160" dirty="0">
                <a:latin typeface="Arial MT"/>
                <a:cs typeface="Arial MT"/>
              </a:rPr>
              <a:t>policy</a:t>
            </a:r>
            <a:r>
              <a:rPr sz="2800" spc="385" dirty="0">
                <a:latin typeface="Arial MT"/>
                <a:cs typeface="Arial MT"/>
              </a:rPr>
              <a:t> </a:t>
            </a:r>
            <a:r>
              <a:rPr sz="2800" spc="145" dirty="0">
                <a:latin typeface="Arial MT"/>
                <a:cs typeface="Arial MT"/>
              </a:rPr>
              <a:t>such</a:t>
            </a:r>
            <a:r>
              <a:rPr sz="2800" spc="385" dirty="0">
                <a:latin typeface="Arial MT"/>
                <a:cs typeface="Arial MT"/>
              </a:rPr>
              <a:t> </a:t>
            </a:r>
            <a:r>
              <a:rPr sz="2800" spc="95" dirty="0">
                <a:latin typeface="Arial MT"/>
                <a:cs typeface="Arial MT"/>
              </a:rPr>
              <a:t>as</a:t>
            </a:r>
            <a:r>
              <a:rPr sz="2800" spc="385" dirty="0">
                <a:latin typeface="Arial MT"/>
                <a:cs typeface="Arial MT"/>
              </a:rPr>
              <a:t> </a:t>
            </a:r>
            <a:r>
              <a:rPr sz="2800" spc="130" dirty="0">
                <a:latin typeface="Arial MT"/>
                <a:cs typeface="Arial MT"/>
              </a:rPr>
              <a:t>'No</a:t>
            </a:r>
            <a:r>
              <a:rPr sz="2800" spc="385" dirty="0">
                <a:latin typeface="Arial MT"/>
                <a:cs typeface="Arial MT"/>
              </a:rPr>
              <a:t> </a:t>
            </a:r>
            <a:r>
              <a:rPr sz="2800" spc="145" dirty="0">
                <a:latin typeface="Arial MT"/>
                <a:cs typeface="Arial MT"/>
              </a:rPr>
              <a:t>lift</a:t>
            </a:r>
            <a:r>
              <a:rPr sz="2800" spc="385" dirty="0">
                <a:latin typeface="Arial MT"/>
                <a:cs typeface="Arial MT"/>
              </a:rPr>
              <a:t> </a:t>
            </a:r>
            <a:r>
              <a:rPr sz="2800" spc="170" dirty="0">
                <a:latin typeface="Arial MT"/>
                <a:cs typeface="Arial MT"/>
              </a:rPr>
              <a:t>policy'.</a:t>
            </a:r>
            <a:endParaRPr sz="2800" dirty="0">
              <a:latin typeface="Arial MT"/>
              <a:cs typeface="Arial MT"/>
            </a:endParaRPr>
          </a:p>
          <a:p>
            <a:pPr>
              <a:lnSpc>
                <a:spcPct val="100000"/>
              </a:lnSpc>
              <a:spcBef>
                <a:spcPts val="50"/>
              </a:spcBef>
            </a:pPr>
            <a:endParaRPr sz="3150" dirty="0">
              <a:latin typeface="Arial MT"/>
              <a:cs typeface="Arial MT"/>
            </a:endParaRPr>
          </a:p>
          <a:p>
            <a:pPr marL="474345" marR="8488680" indent="-462280">
              <a:lnSpc>
                <a:spcPct val="109400"/>
              </a:lnSpc>
              <a:tabLst>
                <a:tab pos="1144270" algn="l"/>
                <a:tab pos="1369695" algn="l"/>
                <a:tab pos="1839595" algn="l"/>
                <a:tab pos="2158365" algn="l"/>
                <a:tab pos="2628265" algn="l"/>
                <a:tab pos="3197225" algn="l"/>
                <a:tab pos="4665980" algn="l"/>
                <a:tab pos="5521325" algn="l"/>
                <a:tab pos="6214110" algn="l"/>
              </a:tabLst>
            </a:pPr>
            <a:r>
              <a:rPr sz="2800" spc="195" dirty="0">
                <a:latin typeface="Arial MT"/>
                <a:cs typeface="Arial MT"/>
              </a:rPr>
              <a:t>You'l</a:t>
            </a:r>
            <a:r>
              <a:rPr sz="2800" dirty="0">
                <a:latin typeface="Arial MT"/>
                <a:cs typeface="Arial MT"/>
              </a:rPr>
              <a:t>l	</a:t>
            </a:r>
            <a:r>
              <a:rPr sz="2800" spc="195" dirty="0">
                <a:latin typeface="Arial MT"/>
                <a:cs typeface="Arial MT"/>
              </a:rPr>
              <a:t>nee</a:t>
            </a:r>
            <a:r>
              <a:rPr sz="2800" dirty="0">
                <a:latin typeface="Arial MT"/>
                <a:cs typeface="Arial MT"/>
              </a:rPr>
              <a:t>d	</a:t>
            </a:r>
            <a:r>
              <a:rPr sz="2800" spc="195" dirty="0">
                <a:latin typeface="Arial MT"/>
                <a:cs typeface="Arial MT"/>
              </a:rPr>
              <a:t>t</a:t>
            </a:r>
            <a:r>
              <a:rPr sz="2800" dirty="0">
                <a:latin typeface="Arial MT"/>
                <a:cs typeface="Arial MT"/>
              </a:rPr>
              <a:t>o	</a:t>
            </a:r>
            <a:r>
              <a:rPr sz="2800" spc="195" dirty="0">
                <a:latin typeface="Arial MT"/>
                <a:cs typeface="Arial MT"/>
              </a:rPr>
              <a:t>b</a:t>
            </a:r>
            <a:r>
              <a:rPr sz="2800" dirty="0">
                <a:latin typeface="Arial MT"/>
                <a:cs typeface="Arial MT"/>
              </a:rPr>
              <a:t>e	</a:t>
            </a:r>
            <a:r>
              <a:rPr sz="2800" spc="195" dirty="0">
                <a:latin typeface="Arial MT"/>
                <a:cs typeface="Arial MT"/>
              </a:rPr>
              <a:t>familia</a:t>
            </a:r>
            <a:r>
              <a:rPr sz="2800" dirty="0">
                <a:latin typeface="Arial MT"/>
                <a:cs typeface="Arial MT"/>
              </a:rPr>
              <a:t>r	</a:t>
            </a:r>
            <a:r>
              <a:rPr sz="2800" spc="195" dirty="0">
                <a:latin typeface="Arial MT"/>
                <a:cs typeface="Arial MT"/>
              </a:rPr>
              <a:t>wit</a:t>
            </a:r>
            <a:r>
              <a:rPr sz="2800" dirty="0">
                <a:latin typeface="Arial MT"/>
                <a:cs typeface="Arial MT"/>
              </a:rPr>
              <a:t>h	</a:t>
            </a:r>
            <a:r>
              <a:rPr sz="2800" spc="195" dirty="0">
                <a:latin typeface="Arial MT"/>
                <a:cs typeface="Arial MT"/>
              </a:rPr>
              <a:t>th</a:t>
            </a:r>
            <a:r>
              <a:rPr sz="2800" dirty="0">
                <a:latin typeface="Arial MT"/>
                <a:cs typeface="Arial MT"/>
              </a:rPr>
              <a:t>e	</a:t>
            </a:r>
            <a:r>
              <a:rPr sz="2800" spc="195" dirty="0">
                <a:latin typeface="Arial MT"/>
                <a:cs typeface="Arial MT"/>
              </a:rPr>
              <a:t>followin</a:t>
            </a:r>
            <a:r>
              <a:rPr sz="2800" spc="185" dirty="0">
                <a:latin typeface="Arial MT"/>
                <a:cs typeface="Arial MT"/>
              </a:rPr>
              <a:t>g</a:t>
            </a:r>
            <a:r>
              <a:rPr sz="2800" dirty="0">
                <a:latin typeface="Arial MT"/>
                <a:cs typeface="Arial MT"/>
              </a:rPr>
              <a:t>:  </a:t>
            </a:r>
            <a:r>
              <a:rPr sz="2800" spc="145" dirty="0">
                <a:latin typeface="Arial MT"/>
                <a:cs typeface="Arial MT"/>
              </a:rPr>
              <a:t>duty	</a:t>
            </a:r>
            <a:r>
              <a:rPr sz="2800" spc="95" dirty="0">
                <a:latin typeface="Arial MT"/>
                <a:cs typeface="Arial MT"/>
              </a:rPr>
              <a:t>of	</a:t>
            </a:r>
            <a:r>
              <a:rPr sz="2800" spc="145" dirty="0">
                <a:latin typeface="Arial MT"/>
                <a:cs typeface="Arial MT"/>
              </a:rPr>
              <a:t>care</a:t>
            </a:r>
            <a:endParaRPr sz="2800" dirty="0">
              <a:latin typeface="Arial MT"/>
              <a:cs typeface="Arial MT"/>
            </a:endParaRPr>
          </a:p>
          <a:p>
            <a:pPr marL="474345">
              <a:lnSpc>
                <a:spcPct val="100000"/>
              </a:lnSpc>
              <a:spcBef>
                <a:spcPts val="315"/>
              </a:spcBef>
              <a:tabLst>
                <a:tab pos="2180590" algn="l"/>
              </a:tabLst>
            </a:pPr>
            <a:r>
              <a:rPr sz="2800" spc="170" dirty="0">
                <a:latin typeface="Arial MT"/>
                <a:cs typeface="Arial MT"/>
              </a:rPr>
              <a:t>informed	</a:t>
            </a:r>
            <a:r>
              <a:rPr sz="2800" spc="165" dirty="0">
                <a:latin typeface="Arial MT"/>
                <a:cs typeface="Arial MT"/>
              </a:rPr>
              <a:t>consent</a:t>
            </a:r>
            <a:endParaRPr sz="2800" dirty="0">
              <a:latin typeface="Arial MT"/>
              <a:cs typeface="Arial MT"/>
            </a:endParaRPr>
          </a:p>
          <a:p>
            <a:pPr marL="474345" marR="9117965">
              <a:lnSpc>
                <a:spcPct val="109400"/>
              </a:lnSpc>
              <a:tabLst>
                <a:tab pos="2022475" algn="l"/>
                <a:tab pos="2689860" algn="l"/>
                <a:tab pos="3481704" algn="l"/>
                <a:tab pos="4674235" algn="l"/>
                <a:tab pos="5233035" algn="l"/>
                <a:tab pos="5466080" algn="l"/>
              </a:tabLst>
            </a:pPr>
            <a:r>
              <a:rPr sz="2800" spc="195" dirty="0">
                <a:latin typeface="Arial MT"/>
                <a:cs typeface="Arial MT"/>
              </a:rPr>
              <a:t>privacy</a:t>
            </a:r>
            <a:r>
              <a:rPr sz="2800" dirty="0">
                <a:latin typeface="Arial MT"/>
                <a:cs typeface="Arial MT"/>
              </a:rPr>
              <a:t>,	</a:t>
            </a:r>
            <a:r>
              <a:rPr sz="2800" spc="195" dirty="0">
                <a:latin typeface="Arial MT"/>
                <a:cs typeface="Arial MT"/>
              </a:rPr>
              <a:t>confidentialit</a:t>
            </a:r>
            <a:r>
              <a:rPr sz="2800" dirty="0">
                <a:latin typeface="Arial MT"/>
                <a:cs typeface="Arial MT"/>
              </a:rPr>
              <a:t>y	</a:t>
            </a:r>
            <a:r>
              <a:rPr sz="2800" spc="195" dirty="0">
                <a:latin typeface="Arial MT"/>
                <a:cs typeface="Arial MT"/>
              </a:rPr>
              <a:t>an</a:t>
            </a:r>
            <a:r>
              <a:rPr sz="2800" dirty="0">
                <a:latin typeface="Arial MT"/>
                <a:cs typeface="Arial MT"/>
              </a:rPr>
              <a:t>d	</a:t>
            </a:r>
            <a:r>
              <a:rPr sz="2800" spc="195" dirty="0">
                <a:latin typeface="Arial MT"/>
                <a:cs typeface="Arial MT"/>
              </a:rPr>
              <a:t>disclosur</a:t>
            </a:r>
            <a:r>
              <a:rPr sz="2800" dirty="0">
                <a:latin typeface="Arial MT"/>
                <a:cs typeface="Arial MT"/>
              </a:rPr>
              <a:t>e  </a:t>
            </a:r>
            <a:r>
              <a:rPr sz="2800" spc="175" dirty="0">
                <a:latin typeface="Arial MT"/>
                <a:cs typeface="Arial MT"/>
              </a:rPr>
              <a:t>supervisory	</a:t>
            </a:r>
            <a:r>
              <a:rPr sz="2800" spc="130" dirty="0">
                <a:latin typeface="Arial MT"/>
                <a:cs typeface="Arial MT"/>
              </a:rPr>
              <a:t>and	</a:t>
            </a:r>
            <a:r>
              <a:rPr sz="2800" spc="170" dirty="0">
                <a:latin typeface="Arial MT"/>
                <a:cs typeface="Arial MT"/>
              </a:rPr>
              <a:t>reporting	protocols</a:t>
            </a:r>
            <a:endParaRPr sz="2800" dirty="0">
              <a:latin typeface="Arial MT"/>
              <a:cs typeface="Arial MT"/>
            </a:endParaRPr>
          </a:p>
          <a:p>
            <a:pPr marL="474345">
              <a:lnSpc>
                <a:spcPct val="100000"/>
              </a:lnSpc>
              <a:spcBef>
                <a:spcPts val="315"/>
              </a:spcBef>
              <a:tabLst>
                <a:tab pos="2146935" algn="l"/>
              </a:tabLst>
            </a:pPr>
            <a:r>
              <a:rPr sz="2800" spc="170" dirty="0">
                <a:latin typeface="Arial MT"/>
                <a:cs typeface="Arial MT"/>
              </a:rPr>
              <a:t>infection	control.</a:t>
            </a:r>
            <a:endParaRPr sz="2800" dirty="0">
              <a:latin typeface="Arial MT"/>
              <a:cs typeface="Arial MT"/>
            </a:endParaRPr>
          </a:p>
        </p:txBody>
      </p:sp>
      <p:sp>
        <p:nvSpPr>
          <p:cNvPr id="11" name="object 11"/>
          <p:cNvSpPr txBox="1">
            <a:spLocks noGrp="1"/>
          </p:cNvSpPr>
          <p:nvPr>
            <p:ph type="title"/>
          </p:nvPr>
        </p:nvSpPr>
        <p:spPr>
          <a:xfrm>
            <a:off x="216558" y="1028700"/>
            <a:ext cx="16059150" cy="1790700"/>
          </a:xfrm>
          <a:prstGeom prst="rect">
            <a:avLst/>
          </a:prstGeom>
          <a:solidFill>
            <a:srgbClr val="000000"/>
          </a:solidFill>
        </p:spPr>
        <p:txBody>
          <a:bodyPr vert="horz" wrap="square" lIns="0" tIns="330835" rIns="0" bIns="0" rtlCol="0">
            <a:spAutoFit/>
          </a:bodyPr>
          <a:lstStyle/>
          <a:p>
            <a:pPr marL="811530">
              <a:lnSpc>
                <a:spcPct val="100000"/>
              </a:lnSpc>
              <a:spcBef>
                <a:spcPts val="2605"/>
              </a:spcBef>
            </a:pPr>
            <a:r>
              <a:rPr sz="6400" spc="20" dirty="0">
                <a:solidFill>
                  <a:srgbClr val="FFFFFF"/>
                </a:solidFill>
              </a:rPr>
              <a:t>Organisational</a:t>
            </a:r>
            <a:r>
              <a:rPr sz="6400" spc="-229" dirty="0">
                <a:solidFill>
                  <a:srgbClr val="FFFFFF"/>
                </a:solidFill>
              </a:rPr>
              <a:t> </a:t>
            </a:r>
            <a:r>
              <a:rPr sz="6400" spc="100" dirty="0">
                <a:solidFill>
                  <a:srgbClr val="FFFFFF"/>
                </a:solidFill>
              </a:rPr>
              <a:t>Policies</a:t>
            </a:r>
            <a:r>
              <a:rPr sz="6400" spc="-235" dirty="0">
                <a:solidFill>
                  <a:srgbClr val="FFFFFF"/>
                </a:solidFill>
              </a:rPr>
              <a:t> </a:t>
            </a:r>
            <a:r>
              <a:rPr sz="6400" spc="-65" dirty="0">
                <a:solidFill>
                  <a:srgbClr val="FFFFFF"/>
                </a:solidFill>
              </a:rPr>
              <a:t>and</a:t>
            </a:r>
            <a:r>
              <a:rPr sz="6400" spc="-225" dirty="0">
                <a:solidFill>
                  <a:srgbClr val="FFFFFF"/>
                </a:solidFill>
              </a:rPr>
              <a:t> </a:t>
            </a:r>
            <a:r>
              <a:rPr sz="6400" spc="25" dirty="0">
                <a:solidFill>
                  <a:srgbClr val="FFFFFF"/>
                </a:solidFill>
              </a:rPr>
              <a:t>Procedures</a:t>
            </a:r>
            <a:endParaRPr sz="6400"/>
          </a:p>
        </p:txBody>
      </p:sp>
      <p:pic>
        <p:nvPicPr>
          <p:cNvPr id="12" name="object 4">
            <a:hlinkClick r:id="rId7" action="ppaction://hlinksldjump"/>
            <a:extLst>
              <a:ext uri="{FF2B5EF4-FFF2-40B4-BE49-F238E27FC236}">
                <a16:creationId xmlns:a16="http://schemas.microsoft.com/office/drawing/2014/main" id="{23337462-BC1F-EC10-4823-145FB1092B7F}"/>
              </a:ext>
            </a:extLst>
          </p:cNvPr>
          <p:cNvPicPr/>
          <p:nvPr/>
        </p:nvPicPr>
        <p:blipFill>
          <a:blip r:embed="rId8" cstate="print"/>
          <a:stretch>
            <a:fillRect/>
          </a:stretch>
        </p:blipFill>
        <p:spPr>
          <a:xfrm>
            <a:off x="16957087" y="9258301"/>
            <a:ext cx="914399" cy="8762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3" cstate="print"/>
            <a:stretch>
              <a:fillRect/>
            </a:stretch>
          </p:blipFill>
          <p:spPr>
            <a:xfrm>
              <a:off x="0" y="0"/>
              <a:ext cx="18288000" cy="10287000"/>
            </a:xfrm>
            <a:prstGeom prst="rect">
              <a:avLst/>
            </a:prstGeom>
          </p:spPr>
        </p:pic>
        <p:sp>
          <p:nvSpPr>
            <p:cNvPr id="5" name="object 5"/>
            <p:cNvSpPr/>
            <p:nvPr/>
          </p:nvSpPr>
          <p:spPr>
            <a:xfrm>
              <a:off x="1594791" y="1315773"/>
              <a:ext cx="1419225" cy="95250"/>
            </a:xfrm>
            <a:custGeom>
              <a:avLst/>
              <a:gdLst/>
              <a:ahLst/>
              <a:cxnLst/>
              <a:rect l="l" t="t" r="r" b="b"/>
              <a:pathLst>
                <a:path w="1419225" h="95250">
                  <a:moveTo>
                    <a:pt x="1419225" y="95250"/>
                  </a:moveTo>
                  <a:lnTo>
                    <a:pt x="0" y="95250"/>
                  </a:lnTo>
                  <a:lnTo>
                    <a:pt x="0" y="0"/>
                  </a:lnTo>
                  <a:lnTo>
                    <a:pt x="1419225" y="0"/>
                  </a:lnTo>
                  <a:lnTo>
                    <a:pt x="1419225" y="95250"/>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4996739" y="1173714"/>
              <a:ext cx="6629399" cy="8953499"/>
            </a:xfrm>
            <a:prstGeom prst="rect">
              <a:avLst/>
            </a:prstGeom>
          </p:spPr>
        </p:pic>
      </p:grpSp>
      <p:sp>
        <p:nvSpPr>
          <p:cNvPr id="7" name="object 7"/>
          <p:cNvSpPr txBox="1">
            <a:spLocks noGrp="1"/>
          </p:cNvSpPr>
          <p:nvPr>
            <p:ph type="title"/>
          </p:nvPr>
        </p:nvSpPr>
        <p:spPr>
          <a:xfrm>
            <a:off x="2291684" y="112277"/>
            <a:ext cx="11694795" cy="1000760"/>
          </a:xfrm>
          <a:prstGeom prst="rect">
            <a:avLst/>
          </a:prstGeom>
        </p:spPr>
        <p:txBody>
          <a:bodyPr vert="horz" wrap="square" lIns="0" tIns="12700" rIns="0" bIns="0" rtlCol="0">
            <a:spAutoFit/>
          </a:bodyPr>
          <a:lstStyle/>
          <a:p>
            <a:pPr marL="12700">
              <a:lnSpc>
                <a:spcPct val="100000"/>
              </a:lnSpc>
              <a:spcBef>
                <a:spcPts val="100"/>
              </a:spcBef>
            </a:pPr>
            <a:r>
              <a:rPr sz="6400" dirty="0">
                <a:solidFill>
                  <a:srgbClr val="FFFFFF"/>
                </a:solidFill>
              </a:rPr>
              <a:t>Individualised</a:t>
            </a:r>
            <a:r>
              <a:rPr sz="6400" spc="-240" dirty="0">
                <a:solidFill>
                  <a:srgbClr val="FFFFFF"/>
                </a:solidFill>
              </a:rPr>
              <a:t> </a:t>
            </a:r>
            <a:r>
              <a:rPr sz="6400" spc="-65" dirty="0">
                <a:solidFill>
                  <a:srgbClr val="FFFFFF"/>
                </a:solidFill>
              </a:rPr>
              <a:t>movement</a:t>
            </a:r>
            <a:r>
              <a:rPr sz="6400" spc="-245" dirty="0">
                <a:solidFill>
                  <a:srgbClr val="FFFFFF"/>
                </a:solidFill>
              </a:rPr>
              <a:t> </a:t>
            </a:r>
            <a:r>
              <a:rPr sz="6400" spc="65" dirty="0">
                <a:solidFill>
                  <a:srgbClr val="FFFFFF"/>
                </a:solidFill>
              </a:rPr>
              <a:t>plans</a:t>
            </a:r>
            <a:endParaRPr sz="6400" dirty="0"/>
          </a:p>
        </p:txBody>
      </p:sp>
      <p:pic>
        <p:nvPicPr>
          <p:cNvPr id="8" name="object 4">
            <a:hlinkClick r:id="rId5" action="ppaction://hlinksldjump"/>
            <a:extLst>
              <a:ext uri="{FF2B5EF4-FFF2-40B4-BE49-F238E27FC236}">
                <a16:creationId xmlns:a16="http://schemas.microsoft.com/office/drawing/2014/main" id="{C9493773-83F3-5090-4DA1-4CCEFBF009D7}"/>
              </a:ext>
            </a:extLst>
          </p:cNvPr>
          <p:cNvPicPr/>
          <p:nvPr/>
        </p:nvPicPr>
        <p:blipFill>
          <a:blip r:embed="rId6" cstate="print"/>
          <a:stretch>
            <a:fillRect/>
          </a:stretch>
        </p:blipFill>
        <p:spPr>
          <a:xfrm>
            <a:off x="16957087" y="9258301"/>
            <a:ext cx="914399" cy="8762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31449" cy="1295399"/>
          </a:xfrm>
          <a:prstGeom prst="rect">
            <a:avLst/>
          </a:prstGeom>
        </p:spPr>
      </p:pic>
      <p:sp>
        <p:nvSpPr>
          <p:cNvPr id="3" name="object 3"/>
          <p:cNvSpPr/>
          <p:nvPr/>
        </p:nvSpPr>
        <p:spPr>
          <a:xfrm>
            <a:off x="0" y="9239563"/>
            <a:ext cx="18288000" cy="1047750"/>
          </a:xfrm>
          <a:custGeom>
            <a:avLst/>
            <a:gdLst/>
            <a:ahLst/>
            <a:cxnLst/>
            <a:rect l="l" t="t" r="r" b="b"/>
            <a:pathLst>
              <a:path w="18288000" h="1047750">
                <a:moveTo>
                  <a:pt x="0" y="1047435"/>
                </a:moveTo>
                <a:lnTo>
                  <a:pt x="0" y="0"/>
                </a:lnTo>
                <a:lnTo>
                  <a:pt x="18288000" y="0"/>
                </a:lnTo>
                <a:lnTo>
                  <a:pt x="18288000" y="1047435"/>
                </a:lnTo>
                <a:lnTo>
                  <a:pt x="0" y="1047435"/>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C6E459E-8602-0547-333A-C595E8CD4A60}"/>
              </a:ext>
            </a:extLst>
          </p:cNvPr>
          <p:cNvSpPr txBox="1"/>
          <p:nvPr/>
        </p:nvSpPr>
        <p:spPr>
          <a:xfrm>
            <a:off x="1231449" y="266700"/>
            <a:ext cx="17056551" cy="707886"/>
          </a:xfrm>
          <a:prstGeom prst="rect">
            <a:avLst/>
          </a:prstGeom>
          <a:noFill/>
        </p:spPr>
        <p:txBody>
          <a:bodyPr wrap="square" rtlCol="0">
            <a:spAutoFit/>
          </a:bodyPr>
          <a:lstStyle/>
          <a:p>
            <a:r>
              <a:rPr lang="en-US" sz="4000" dirty="0"/>
              <a:t>Learning Activity 1 Knowledge Application – Understanding a Movement Plan</a:t>
            </a:r>
            <a:endParaRPr lang="en-AU" sz="4000" dirty="0"/>
          </a:p>
        </p:txBody>
      </p:sp>
      <p:sp>
        <p:nvSpPr>
          <p:cNvPr id="5" name="TextBox 4">
            <a:extLst>
              <a:ext uri="{FF2B5EF4-FFF2-40B4-BE49-F238E27FC236}">
                <a16:creationId xmlns:a16="http://schemas.microsoft.com/office/drawing/2014/main" id="{ED12B9BD-2AC5-4DC1-4E22-C8D0774E3433}"/>
              </a:ext>
            </a:extLst>
          </p:cNvPr>
          <p:cNvSpPr txBox="1"/>
          <p:nvPr/>
        </p:nvSpPr>
        <p:spPr>
          <a:xfrm>
            <a:off x="0" y="1295399"/>
            <a:ext cx="18288000" cy="4832092"/>
          </a:xfrm>
          <a:prstGeom prst="rect">
            <a:avLst/>
          </a:prstGeom>
          <a:noFill/>
        </p:spPr>
        <p:txBody>
          <a:bodyPr wrap="square" rtlCol="0">
            <a:spAutoFit/>
          </a:bodyPr>
          <a:lstStyle/>
          <a:p>
            <a:r>
              <a:rPr lang="en-US" sz="2800" dirty="0">
                <a:solidFill>
                  <a:schemeClr val="tx2"/>
                </a:solidFill>
              </a:rPr>
              <a:t>Refer to the individualised movement plan in the student resource.</a:t>
            </a:r>
          </a:p>
          <a:p>
            <a:r>
              <a:rPr lang="en-US" sz="2800" dirty="0">
                <a:solidFill>
                  <a:schemeClr val="tx2"/>
                </a:solidFill>
              </a:rPr>
              <a:t>1. How would you transfer Jenny from a bed to a chair?</a:t>
            </a:r>
          </a:p>
          <a:p>
            <a:r>
              <a:rPr lang="en-US" sz="2800" dirty="0"/>
              <a:t>• Based on her individualised movement plan, students should recognise that Jenny needs a hoist and sling to move from a bed to a chair.</a:t>
            </a:r>
          </a:p>
          <a:p>
            <a:r>
              <a:rPr lang="en-US" sz="2800" dirty="0">
                <a:solidFill>
                  <a:schemeClr val="tx2"/>
                </a:solidFill>
              </a:rPr>
              <a:t>2. What do you need to consider when moving Jenny?</a:t>
            </a:r>
          </a:p>
          <a:p>
            <a:r>
              <a:rPr lang="en-US" sz="2800" dirty="0"/>
              <a:t>• Slow movements and lots of instructions</a:t>
            </a:r>
          </a:p>
          <a:p>
            <a:r>
              <a:rPr lang="en-US" sz="2800" dirty="0"/>
              <a:t>• Jenny is prone to getting anxious when she’s not in control of her movement.</a:t>
            </a:r>
          </a:p>
          <a:p>
            <a:r>
              <a:rPr lang="en-US" sz="2800" dirty="0"/>
              <a:t>• She thinks the hoist or sling will fail, causing her to fall.</a:t>
            </a:r>
          </a:p>
          <a:p>
            <a:r>
              <a:rPr lang="en-US" sz="2800" dirty="0">
                <a:solidFill>
                  <a:schemeClr val="tx2"/>
                </a:solidFill>
              </a:rPr>
              <a:t>3. What other pieces of information in the plan would impact your transfer?</a:t>
            </a:r>
          </a:p>
          <a:p>
            <a:r>
              <a:rPr lang="en-US" sz="2800" dirty="0"/>
              <a:t>• Height and weight</a:t>
            </a:r>
          </a:p>
          <a:p>
            <a:r>
              <a:rPr lang="en-US" sz="2800" dirty="0"/>
              <a:t>• Hip replacement</a:t>
            </a:r>
            <a:endParaRPr lang="en-AU" sz="2800" dirty="0"/>
          </a:p>
        </p:txBody>
      </p:sp>
      <p:pic>
        <p:nvPicPr>
          <p:cNvPr id="7" name="Picture 6">
            <a:extLst>
              <a:ext uri="{FF2B5EF4-FFF2-40B4-BE49-F238E27FC236}">
                <a16:creationId xmlns:a16="http://schemas.microsoft.com/office/drawing/2014/main" id="{66A91198-5A84-B8D3-EE46-68D6AF893620}"/>
              </a:ext>
            </a:extLst>
          </p:cNvPr>
          <p:cNvPicPr>
            <a:picLocks noChangeAspect="1"/>
          </p:cNvPicPr>
          <p:nvPr/>
        </p:nvPicPr>
        <p:blipFill>
          <a:blip r:embed="rId3"/>
          <a:stretch>
            <a:fillRect/>
          </a:stretch>
        </p:blipFill>
        <p:spPr>
          <a:xfrm>
            <a:off x="0" y="2181184"/>
            <a:ext cx="18059400" cy="904916"/>
          </a:xfrm>
          <a:prstGeom prst="rect">
            <a:avLst/>
          </a:prstGeom>
        </p:spPr>
      </p:pic>
      <p:pic>
        <p:nvPicPr>
          <p:cNvPr id="8" name="Picture 7">
            <a:extLst>
              <a:ext uri="{FF2B5EF4-FFF2-40B4-BE49-F238E27FC236}">
                <a16:creationId xmlns:a16="http://schemas.microsoft.com/office/drawing/2014/main" id="{20781D61-89B0-F0CE-0643-804C791CA6CB}"/>
              </a:ext>
            </a:extLst>
          </p:cNvPr>
          <p:cNvPicPr>
            <a:picLocks noChangeAspect="1"/>
          </p:cNvPicPr>
          <p:nvPr/>
        </p:nvPicPr>
        <p:blipFill>
          <a:blip r:embed="rId3"/>
          <a:stretch>
            <a:fillRect/>
          </a:stretch>
        </p:blipFill>
        <p:spPr>
          <a:xfrm>
            <a:off x="114300" y="3476582"/>
            <a:ext cx="18059400" cy="1362117"/>
          </a:xfrm>
          <a:prstGeom prst="rect">
            <a:avLst/>
          </a:prstGeom>
        </p:spPr>
      </p:pic>
      <p:pic>
        <p:nvPicPr>
          <p:cNvPr id="9" name="Picture 8">
            <a:extLst>
              <a:ext uri="{FF2B5EF4-FFF2-40B4-BE49-F238E27FC236}">
                <a16:creationId xmlns:a16="http://schemas.microsoft.com/office/drawing/2014/main" id="{478D6EF1-046E-FB36-F462-8FC9C9ED78B0}"/>
              </a:ext>
            </a:extLst>
          </p:cNvPr>
          <p:cNvPicPr>
            <a:picLocks noChangeAspect="1"/>
          </p:cNvPicPr>
          <p:nvPr/>
        </p:nvPicPr>
        <p:blipFill>
          <a:blip r:embed="rId3"/>
          <a:stretch>
            <a:fillRect/>
          </a:stretch>
        </p:blipFill>
        <p:spPr>
          <a:xfrm>
            <a:off x="-7620" y="5229184"/>
            <a:ext cx="18059400" cy="904916"/>
          </a:xfrm>
          <a:prstGeom prst="rect">
            <a:avLst/>
          </a:prstGeom>
        </p:spPr>
      </p:pic>
      <p:pic>
        <p:nvPicPr>
          <p:cNvPr id="10" name="object 4">
            <a:hlinkClick r:id="rId4" action="ppaction://hlinksldjump"/>
            <a:extLst>
              <a:ext uri="{FF2B5EF4-FFF2-40B4-BE49-F238E27FC236}">
                <a16:creationId xmlns:a16="http://schemas.microsoft.com/office/drawing/2014/main" id="{2D48E148-1713-1D5E-FB0B-8D3C225E8041}"/>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18287999" cy="10286999"/>
          </a:xfrm>
          <a:prstGeom prst="rect">
            <a:avLst/>
          </a:prstGeom>
        </p:spPr>
      </p:pic>
      <p:sp>
        <p:nvSpPr>
          <p:cNvPr id="5" name="object 5"/>
          <p:cNvSpPr txBox="1">
            <a:spLocks noGrp="1"/>
          </p:cNvSpPr>
          <p:nvPr>
            <p:ph type="title"/>
          </p:nvPr>
        </p:nvSpPr>
        <p:spPr>
          <a:prstGeom prst="rect">
            <a:avLst/>
          </a:prstGeom>
        </p:spPr>
        <p:txBody>
          <a:bodyPr vert="horz" wrap="square" lIns="0" tIns="12700" rIns="0" bIns="0" rtlCol="0">
            <a:spAutoFit/>
          </a:bodyPr>
          <a:lstStyle/>
          <a:p>
            <a:pPr marL="2395220" marR="5080" indent="-1525905">
              <a:lnSpc>
                <a:spcPct val="134100"/>
              </a:lnSpc>
              <a:spcBef>
                <a:spcPts val="100"/>
              </a:spcBef>
            </a:pPr>
            <a:r>
              <a:rPr spc="120" dirty="0"/>
              <a:t>WHY</a:t>
            </a:r>
            <a:r>
              <a:rPr spc="15" dirty="0"/>
              <a:t> </a:t>
            </a:r>
            <a:r>
              <a:rPr spc="420" dirty="0"/>
              <a:t>IS</a:t>
            </a:r>
            <a:r>
              <a:rPr spc="20" dirty="0"/>
              <a:t> </a:t>
            </a:r>
            <a:r>
              <a:rPr spc="190" dirty="0"/>
              <a:t>IT</a:t>
            </a:r>
            <a:r>
              <a:rPr spc="20" dirty="0"/>
              <a:t> </a:t>
            </a:r>
            <a:r>
              <a:rPr spc="330" dirty="0"/>
              <a:t>IMPORTANT</a:t>
            </a:r>
            <a:r>
              <a:rPr spc="20" dirty="0"/>
              <a:t> </a:t>
            </a:r>
            <a:r>
              <a:rPr spc="95" dirty="0"/>
              <a:t>TO</a:t>
            </a:r>
            <a:r>
              <a:rPr spc="20" dirty="0"/>
              <a:t> </a:t>
            </a:r>
            <a:r>
              <a:rPr spc="290" dirty="0"/>
              <a:t>PREPARE </a:t>
            </a:r>
            <a:r>
              <a:rPr spc="-1430" dirty="0"/>
              <a:t> </a:t>
            </a:r>
            <a:r>
              <a:rPr spc="245" dirty="0"/>
              <a:t>EQUIPMENT</a:t>
            </a:r>
            <a:r>
              <a:rPr spc="20" dirty="0"/>
              <a:t> </a:t>
            </a:r>
            <a:r>
              <a:rPr spc="135" dirty="0"/>
              <a:t>BEFORE</a:t>
            </a:r>
            <a:r>
              <a:rPr spc="20" dirty="0"/>
              <a:t> </a:t>
            </a:r>
            <a:r>
              <a:rPr spc="310" dirty="0"/>
              <a:t>USE?</a:t>
            </a:r>
          </a:p>
        </p:txBody>
      </p:sp>
      <p:pic>
        <p:nvPicPr>
          <p:cNvPr id="6" name="object 4">
            <a:hlinkClick r:id="rId4" action="ppaction://hlinksldjump"/>
            <a:extLst>
              <a:ext uri="{FF2B5EF4-FFF2-40B4-BE49-F238E27FC236}">
                <a16:creationId xmlns:a16="http://schemas.microsoft.com/office/drawing/2014/main" id="{D5E76327-A348-1AE2-6CD3-9587DAA39616}"/>
              </a:ext>
            </a:extLst>
          </p:cNvPr>
          <p:cNvPicPr/>
          <p:nvPr/>
        </p:nvPicPr>
        <p:blipFill>
          <a:blip r:embed="rId5" cstate="print"/>
          <a:stretch>
            <a:fillRect/>
          </a:stretch>
        </p:blipFill>
        <p:spPr>
          <a:xfrm>
            <a:off x="16957087" y="9258301"/>
            <a:ext cx="914399" cy="8762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TotalTime>
  <Words>5868</Words>
  <Application>Microsoft Office PowerPoint</Application>
  <PresentationFormat>Custom</PresentationFormat>
  <Paragraphs>423</Paragraphs>
  <Slides>37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 MT</vt:lpstr>
      <vt:lpstr>Arial</vt:lpstr>
      <vt:lpstr>Calibri</vt:lpstr>
      <vt:lpstr>Symbol</vt:lpstr>
      <vt:lpstr>Tahoma</vt:lpstr>
      <vt:lpstr>Times New Roman</vt:lpstr>
      <vt:lpstr>Trebuchet MS</vt:lpstr>
      <vt:lpstr>Wingdings</vt:lpstr>
      <vt:lpstr>Office Theme</vt:lpstr>
      <vt:lpstr>PowerPoint Presentation</vt:lpstr>
      <vt:lpstr>For this unit, you will be assessed on the  following:</vt:lpstr>
      <vt:lpstr>WHAT ARE RISK FACTORS WHEN  ASSISTING A PERSON WITH MOVEMENT?</vt:lpstr>
      <vt:lpstr>Preparing to assist a person  with movement</vt:lpstr>
      <vt:lpstr>Skills and Knowledge</vt:lpstr>
      <vt:lpstr>Organisational Policies and Procedures</vt:lpstr>
      <vt:lpstr>Individualised movement plans</vt:lpstr>
      <vt:lpstr>PowerPoint Presentation</vt:lpstr>
      <vt:lpstr>WHY IS IT IMPORTANT TO PREPARE  EQUIPMENT BEFORE USE?</vt:lpstr>
      <vt:lpstr>Preparing equipment</vt:lpstr>
      <vt:lpstr>Prepare the enviornment</vt:lpstr>
      <vt:lpstr>Explain the movement</vt:lpstr>
      <vt:lpstr>Seek Consent and Cooperation</vt:lpstr>
      <vt:lpstr>PowerPoint Presentation</vt:lpstr>
      <vt:lpstr>Learning Checkpoint 1</vt:lpstr>
      <vt:lpstr>Learning Checkpoint 1</vt:lpstr>
      <vt:lpstr>Assist with movement</vt:lpstr>
      <vt:lpstr>What transfers or  movements can you  assist a person with?</vt:lpstr>
      <vt:lpstr>PowerPoint Presentation</vt:lpstr>
      <vt:lpstr>PowerPoint Presentation</vt:lpstr>
      <vt:lpstr>PowerPoint Presentation</vt:lpstr>
      <vt:lpstr>PowerPoint Presentation</vt:lpstr>
      <vt:lpstr>Learning Checkpoint 2</vt:lpstr>
      <vt:lpstr>Learning Checkpoint 2</vt:lpstr>
      <vt:lpstr>Learning Checkpoint 2</vt:lpstr>
      <vt:lpstr>Complete assistance  with movement</vt:lpstr>
      <vt:lpstr>PowerPoint Presentation</vt:lpstr>
      <vt:lpstr>Learning Checkpoint 3</vt:lpstr>
      <vt:lpstr>Learning Checkpoint 3</vt:lpstr>
      <vt:lpstr>Learning Checkpoint 3</vt:lpstr>
      <vt:lpstr>Assessment Task 1: Knowledge Questions</vt:lpstr>
      <vt:lpstr>Assessment Task 1: Knowledge Questions</vt:lpstr>
      <vt:lpstr>Assessment Task 1: Knowledge Questions</vt:lpstr>
      <vt:lpstr>Assessment Task 1: Knowledge Questions</vt:lpstr>
      <vt:lpstr>Assessment Task 2: Performance Demonstration</vt:lpstr>
      <vt:lpstr>Assessment Task 2: Performance Demonstration</vt:lpstr>
      <vt:lpstr>Assessment Task 2: Performance Demonstration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Lyn ZHANG</cp:lastModifiedBy>
  <cp:revision>40</cp:revision>
  <dcterms:created xsi:type="dcterms:W3CDTF">2024-08-07T22:08:36Z</dcterms:created>
  <dcterms:modified xsi:type="dcterms:W3CDTF">2024-09-08T22:00:47Z</dcterms:modified>
</cp:coreProperties>
</file>