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17" r:id="rId19"/>
    <p:sldId id="274" r:id="rId20"/>
    <p:sldId id="275" r:id="rId21"/>
    <p:sldId id="318" r:id="rId22"/>
    <p:sldId id="277" r:id="rId23"/>
    <p:sldId id="278" r:id="rId24"/>
    <p:sldId id="279" r:id="rId25"/>
    <p:sldId id="319" r:id="rId26"/>
    <p:sldId id="320" r:id="rId27"/>
    <p:sldId id="321" r:id="rId28"/>
    <p:sldId id="322" r:id="rId29"/>
    <p:sldId id="282" r:id="rId30"/>
    <p:sldId id="283" r:id="rId31"/>
    <p:sldId id="284" r:id="rId32"/>
    <p:sldId id="285" r:id="rId33"/>
    <p:sldId id="286" r:id="rId34"/>
    <p:sldId id="287" r:id="rId35"/>
    <p:sldId id="288" r:id="rId36"/>
    <p:sldId id="289" r:id="rId37"/>
    <p:sldId id="323" r:id="rId38"/>
    <p:sldId id="290" r:id="rId39"/>
    <p:sldId id="291" r:id="rId40"/>
    <p:sldId id="292" r:id="rId41"/>
    <p:sldId id="293" r:id="rId42"/>
    <p:sldId id="324" r:id="rId43"/>
    <p:sldId id="295" r:id="rId44"/>
    <p:sldId id="328" r:id="rId45"/>
    <p:sldId id="296" r:id="rId46"/>
    <p:sldId id="297" r:id="rId47"/>
    <p:sldId id="298" r:id="rId48"/>
    <p:sldId id="299" r:id="rId49"/>
    <p:sldId id="300" r:id="rId50"/>
    <p:sldId id="301" r:id="rId51"/>
    <p:sldId id="302" r:id="rId52"/>
    <p:sldId id="303" r:id="rId53"/>
    <p:sldId id="304" r:id="rId54"/>
    <p:sldId id="305" r:id="rId55"/>
    <p:sldId id="306" r:id="rId56"/>
    <p:sldId id="326" r:id="rId57"/>
    <p:sldId id="327" r:id="rId58"/>
    <p:sldId id="310" r:id="rId59"/>
    <p:sldId id="311" r:id="rId60"/>
    <p:sldId id="312" r:id="rId61"/>
    <p:sldId id="313" r:id="rId62"/>
    <p:sldId id="314" r:id="rId63"/>
    <p:sldId id="315" r:id="rId64"/>
    <p:sldId id="316" r:id="rId65"/>
    <p:sldId id="329" r:id="rId66"/>
    <p:sldId id="331" r:id="rId67"/>
    <p:sldId id="330" r:id="rId68"/>
    <p:sldId id="335" r:id="rId69"/>
    <p:sldId id="334" r:id="rId70"/>
    <p:sldId id="333" r:id="rId71"/>
    <p:sldId id="332" r:id="rId72"/>
    <p:sldId id="309" r:id="rId73"/>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82" autoAdjust="0"/>
  </p:normalViewPr>
  <p:slideViewPr>
    <p:cSldViewPr>
      <p:cViewPr varScale="1">
        <p:scale>
          <a:sx n="48" d="100"/>
          <a:sy n="48" d="100"/>
        </p:scale>
        <p:origin x="42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4.emf"/><Relationship Id="rId1" Type="http://schemas.openxmlformats.org/officeDocument/2006/relationships/image" Target="../media/image6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756E6355-56D3-4107-BE5F-3CA619E8C1D2}" type="datetimeFigureOut">
              <a:rPr lang="en-AU" smtClean="0"/>
              <a:t>6/11/2024</a:t>
            </a:fld>
            <a:endParaRPr lang="en-AU"/>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C5E3F8A1-D0C5-4524-9299-D6C64E49671E}" type="slidenum">
              <a:rPr lang="en-AU" smtClean="0"/>
              <a:t>‹#›</a:t>
            </a:fld>
            <a:endParaRPr lang="en-AU"/>
          </a:p>
        </p:txBody>
      </p:sp>
    </p:spTree>
    <p:extLst>
      <p:ext uri="{BB962C8B-B14F-4D97-AF65-F5344CB8AC3E}">
        <p14:creationId xmlns:p14="http://schemas.microsoft.com/office/powerpoint/2010/main" val="314285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ervicesaustralia.gov.au/health-care-card" TargetMode="External"/><Relationship Id="rId7" Type="http://schemas.openxmlformats.org/officeDocument/2006/relationships/hyperlink" Target="http://www.mbsonline.gov.au/internet/mbsonline/publishing.nsf/Content/B55546F33798EF39CA257CD00081F202/$File/2007-11-Allied.pdf"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healthdirect.gov.au/australias-healthcare-system" TargetMode="External"/><Relationship Id="rId5" Type="http://schemas.openxmlformats.org/officeDocument/2006/relationships/hyperlink" Target="https://www.youtube.com/watch?v=zFah_YbVLjw" TargetMode="External"/><Relationship Id="rId4" Type="http://schemas.openxmlformats.org/officeDocument/2006/relationships/hyperlink" Target="https://services.dffh.vic.gov.au/concessions-and-benefit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unitydoor.org.au/"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headspace.org.au/professionals-and-educators/health-professionals/online-training/allied-health/" TargetMode="External"/><Relationship Id="rId5" Type="http://schemas.openxmlformats.org/officeDocument/2006/relationships/hyperlink" Target="https://www.health.vic.gov.au/residential-aged-care/online-training-for-residential-aged-care-workers" TargetMode="External"/><Relationship Id="rId4" Type="http://schemas.openxmlformats.org/officeDocument/2006/relationships/hyperlink" Target="https://www.health.act.gov.au/health-professionals/allied-health/professional-developmen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ervicesaustralia.gov.au/bulk-bill-payments-to-health-professionals?context=2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youtube.com/watch?v=tgLfz3dh5UE" TargetMode="External"/><Relationship Id="rId3" Type="http://schemas.openxmlformats.org/officeDocument/2006/relationships/hyperlink" Target="https://www.youtube.com/watch?v=BW82k7lwI_U" TargetMode="External"/><Relationship Id="rId7" Type="http://schemas.openxmlformats.org/officeDocument/2006/relationships/hyperlink" Target="https://www.youtube.com/watch?v=VIVqdPzpfEI" TargetMode="External"/><Relationship Id="rId12" Type="http://schemas.openxmlformats.org/officeDocument/2006/relationships/hyperlink" Target="http://www.culturaldiversity.com.au/"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health.nsw.gov.au/mentalhealth/psychosocial/strategies/Pages/communicating.aspx" TargetMode="External"/><Relationship Id="rId11" Type="http://schemas.openxmlformats.org/officeDocument/2006/relationships/hyperlink" Target="https://www.betterhealth.vic.gov.au/health/conditionsandtreatments/dementia-communication" TargetMode="External"/><Relationship Id="rId5" Type="http://schemas.openxmlformats.org/officeDocument/2006/relationships/hyperlink" Target="https://www.monash.edu/medicine/communicating-health/findings" TargetMode="External"/><Relationship Id="rId10" Type="http://schemas.openxmlformats.org/officeDocument/2006/relationships/hyperlink" Target="https://study.com/academy/lesson/factors-that-influence-interpersonal-communication.html" TargetMode="External"/><Relationship Id="rId4" Type="http://schemas.openxmlformats.org/officeDocument/2006/relationships/hyperlink" Target="https://cbrhl.org.au/health-services-providers/communicating-with-consumers/" TargetMode="External"/><Relationship Id="rId9" Type="http://schemas.openxmlformats.org/officeDocument/2006/relationships/hyperlink" Target="https://motivationalinterviewing.org/understanding-motivational-interview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BcC9YSTa8B8"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youtube.com/watch?v=W1RY_72O_LQ"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etterhealth.vic.gov.au/health/servicesandsupport/confidentiality-and-privacy-in-healthcare" TargetMode="External"/><Relationship Id="rId7" Type="http://schemas.openxmlformats.org/officeDocument/2006/relationships/hyperlink" Target="https://www.servicesaustralia.gov.au/whats-covered-medicare?context=60092"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youtube.com/watch?v=5nUbydbXfZs" TargetMode="External"/><Relationship Id="rId5" Type="http://schemas.openxmlformats.org/officeDocument/2006/relationships/hyperlink" Target="https://www.oaic.gov.au/privacy/guidance-and-advice/guide-to-health-privacy/chapter-3-using-or-disclosing-health-information" TargetMode="External"/><Relationship Id="rId4" Type="http://schemas.openxmlformats.org/officeDocument/2006/relationships/hyperlink" Target="https://www.youtube.com/watch?v=LxXPH8YWz_w"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health.gov.au/about-us/who-we-are/our-portfolio" TargetMode="External"/><Relationship Id="rId3" Type="http://schemas.openxmlformats.org/officeDocument/2006/relationships/hyperlink" Target="https://www.youtube.com/watch?v=dMiaYMiKH2I" TargetMode="External"/><Relationship Id="rId7" Type="http://schemas.openxmlformats.org/officeDocument/2006/relationships/hyperlink" Target="https://www.health.gov.au/"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servicesaustralia.gov.au/" TargetMode="External"/><Relationship Id="rId5" Type="http://schemas.openxmlformats.org/officeDocument/2006/relationships/hyperlink" Target="https://www.health.vic.gov.au/" TargetMode="External"/><Relationship Id="rId4" Type="http://schemas.openxmlformats.org/officeDocument/2006/relationships/hyperlink" Target="https://www.dffh.vic.gov.au/" TargetMode="External"/><Relationship Id="rId9" Type="http://schemas.openxmlformats.org/officeDocument/2006/relationships/hyperlink" Target="https://www.aihw.gov.au/reports/australias-health/health-system-overview"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nJKv15IyO-I"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health.vic.gov.au/patient-care/assessment-communication-and-person-centred-practice" TargetMode="External"/><Relationship Id="rId5" Type="http://schemas.openxmlformats.org/officeDocument/2006/relationships/hyperlink" Target="https://www.ncbi.nlm.nih.gov/books/NBK2637/" TargetMode="External"/><Relationship Id="rId4" Type="http://schemas.openxmlformats.org/officeDocument/2006/relationships/hyperlink" Target="https://www.youtube.com/watch?v=BFHnX7yr0tI"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x-prf7zbCk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cjz6llFWPf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yagedcare.gov.au/help-at-home/home-care-packag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alth.vic.gov.au/primary-and-community-health/dental-healt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5E3F8A1-D0C5-4524-9299-D6C64E49671E}" type="slidenum">
              <a:rPr lang="en-AU" smtClean="0"/>
              <a:t>2</a:t>
            </a:fld>
            <a:endParaRPr lang="en-AU"/>
          </a:p>
        </p:txBody>
      </p:sp>
    </p:spTree>
    <p:extLst>
      <p:ext uri="{BB962C8B-B14F-4D97-AF65-F5344CB8AC3E}">
        <p14:creationId xmlns:p14="http://schemas.microsoft.com/office/powerpoint/2010/main" val="2914535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if you hold a health care card what does the card allow you? -</a:t>
            </a:r>
            <a:r>
              <a:rPr lang="en-AU" sz="1800" dirty="0">
                <a:effectLst/>
                <a:latin typeface="Calibri" panose="020F0502020204030204" pitchFamily="34" charset="0"/>
                <a:ea typeface="Calibri" panose="020F0502020204030204" pitchFamily="34" charset="0"/>
                <a:cs typeface="Times New Roman" panose="02020603050405020304" pitchFamily="18" charset="0"/>
              </a:rPr>
              <a:t>More discussion points can be found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https://www.servicesaustralia.gov.au/health-care-card</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Trainer to speak to the income test matrix – </a:t>
            </a:r>
            <a:r>
              <a:rPr lang="en-AU" sz="1800" dirty="0">
                <a:effectLst/>
                <a:latin typeface="Calibri" panose="020F0502020204030204" pitchFamily="34" charset="0"/>
                <a:ea typeface="Calibri" panose="020F0502020204030204" pitchFamily="34" charset="0"/>
                <a:cs typeface="Times New Roman" panose="02020603050405020304" pitchFamily="18" charset="0"/>
              </a:rPr>
              <a:t>Concessions and benefits information can be found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https://services.dffh.vic.gov.au/concessions-and-benefits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Watch 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Medicare Card and Health Care Card</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Offer current and accurate health services information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Provide clear and accurate health services information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More information can be found on Health direct website and watch all videos and discuss what information would a health and community services worker provide a client listed on the website: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https://www.healthdirect.gov.au/australias-healthcare-system</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Students can view in more detail AHP types, services and item numbers at </a:t>
            </a:r>
            <a:r>
              <a:rPr lang="en-AU" sz="1800" u="sng" dirty="0">
                <a:solidFill>
                  <a:srgbClr val="0563C1"/>
                </a:solidFill>
                <a:effectLst/>
                <a:latin typeface="Calibri" panose="020F0502020204030204" pitchFamily="34" charset="0"/>
                <a:ea typeface="Calibri" panose="020F0502020204030204" pitchFamily="34" charset="0"/>
                <a:hlinkClick r:id="rId7"/>
              </a:rPr>
              <a:t>2007-11-Allied.pdf (mbsonline.gov.au)</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E3F8A1-D0C5-4524-9299-D6C64E49671E}" type="slidenum">
              <a:rPr lang="en-AU" smtClean="0"/>
              <a:t>19</a:t>
            </a:fld>
            <a:endParaRPr lang="en-AU"/>
          </a:p>
        </p:txBody>
      </p:sp>
    </p:spTree>
    <p:extLst>
      <p:ext uri="{BB962C8B-B14F-4D97-AF65-F5344CB8AC3E}">
        <p14:creationId xmlns:p14="http://schemas.microsoft.com/office/powerpoint/2010/main" val="99040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does establishing effective working relationships mean?</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Share information using health language and terminology </a:t>
            </a:r>
            <a:endParaRPr lang="en-AU"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Interact with health professionals </a:t>
            </a:r>
            <a:endParaRPr lang="en-AU"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Establish effective relationships with health professionals</a:t>
            </a:r>
            <a:endParaRPr lang="en-AU" sz="1800" dirty="0">
              <a:effectLst/>
              <a:latin typeface="Times New Roman" panose="02020603050405020304" pitchFamily="18" charset="0"/>
              <a:ea typeface="Times New Roman" panose="02020603050405020304" pitchFamily="18" charset="0"/>
            </a:endParaRPr>
          </a:p>
          <a:p>
            <a:pPr marL="342900" indent="-342900">
              <a:buAutoNum type="arabicPeriod" startAt="3"/>
            </a:pPr>
            <a:r>
              <a:rPr lang="en-AU" sz="1800" b="1" dirty="0">
                <a:effectLst/>
                <a:latin typeface="Calibri" panose="020F0502020204030204" pitchFamily="34" charset="0"/>
                <a:ea typeface="Calibri" panose="020F0502020204030204" pitchFamily="34" charset="0"/>
                <a:cs typeface="Times New Roman" panose="02020603050405020304" pitchFamily="18" charset="0"/>
              </a:rPr>
              <a:t>Share information using health language and terminology </a:t>
            </a:r>
          </a:p>
          <a:p>
            <a:pPr marL="0" indent="0">
              <a:buNone/>
            </a:pPr>
            <a:endParaRPr lang="en-AU" dirty="0"/>
          </a:p>
        </p:txBody>
      </p:sp>
      <p:sp>
        <p:nvSpPr>
          <p:cNvPr id="4" name="Slide Number Placeholder 3"/>
          <p:cNvSpPr>
            <a:spLocks noGrp="1"/>
          </p:cNvSpPr>
          <p:nvPr>
            <p:ph type="sldNum" sz="quarter" idx="5"/>
          </p:nvPr>
        </p:nvSpPr>
        <p:spPr/>
        <p:txBody>
          <a:bodyPr/>
          <a:lstStyle/>
          <a:p>
            <a:fld id="{C5E3F8A1-D0C5-4524-9299-D6C64E49671E}" type="slidenum">
              <a:rPr lang="en-AU" smtClean="0"/>
              <a:t>23</a:t>
            </a:fld>
            <a:endParaRPr lang="en-AU"/>
          </a:p>
        </p:txBody>
      </p:sp>
    </p:spTree>
    <p:extLst>
      <p:ext uri="{BB962C8B-B14F-4D97-AF65-F5344CB8AC3E}">
        <p14:creationId xmlns:p14="http://schemas.microsoft.com/office/powerpoint/2010/main" val="350745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000" b="1" dirty="0">
                <a:effectLst/>
                <a:latin typeface="Calibri" panose="020F0502020204030204" pitchFamily="34" charset="0"/>
                <a:ea typeface="Times New Roman" panose="02020603050405020304" pitchFamily="18" charset="0"/>
              </a:rPr>
              <a:t>ASK- who can explain the health services professional development activities opportunities?</a:t>
            </a:r>
            <a:endParaRPr lang="en-AU" sz="1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Maintain, extend, and update health service knowledge </a:t>
            </a:r>
            <a:endParaRPr lang="en-AU" sz="1200" dirty="0">
              <a:effectLst/>
              <a:latin typeface="Times New Roman" panose="02020603050405020304" pitchFamily="18" charset="0"/>
              <a:ea typeface="Times New Roman" panose="02020603050405020304" pitchFamily="18" charset="0"/>
            </a:endParaRPr>
          </a:p>
          <a:p>
            <a:r>
              <a:rPr lang="en-AU" sz="1000" dirty="0">
                <a:effectLst/>
                <a:latin typeface="Calibri" panose="020F0502020204030204" pitchFamily="34" charset="0"/>
                <a:ea typeface="Calibri" panose="020F0502020204030204" pitchFamily="34" charset="0"/>
                <a:cs typeface="Times New Roman" panose="02020603050405020304" pitchFamily="18" charset="0"/>
              </a:rPr>
              <a:t>Discuss training, PD opportunities for health and community services workers, where to access this information, joining networks or organisations, subscribing to newsletters etc. Good examples of free training are: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Community Door</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ACT Health website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DOH online training for aged care workers</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Head space online training for allied health professionals</a:t>
            </a:r>
            <a:endParaRPr lang="en-AU" dirty="0"/>
          </a:p>
        </p:txBody>
      </p:sp>
      <p:sp>
        <p:nvSpPr>
          <p:cNvPr id="4" name="Slide Number Placeholder 3"/>
          <p:cNvSpPr>
            <a:spLocks noGrp="1"/>
          </p:cNvSpPr>
          <p:nvPr>
            <p:ph type="sldNum" sz="quarter" idx="5"/>
          </p:nvPr>
        </p:nvSpPr>
        <p:spPr/>
        <p:txBody>
          <a:bodyPr/>
          <a:lstStyle/>
          <a:p>
            <a:fld id="{C5E3F8A1-D0C5-4524-9299-D6C64E49671E}" type="slidenum">
              <a:rPr lang="en-AU" smtClean="0"/>
              <a:t>24</a:t>
            </a:fld>
            <a:endParaRPr lang="en-AU"/>
          </a:p>
        </p:txBody>
      </p:sp>
    </p:spTree>
    <p:extLst>
      <p:ext uri="{BB962C8B-B14F-4D97-AF65-F5344CB8AC3E}">
        <p14:creationId xmlns:p14="http://schemas.microsoft.com/office/powerpoint/2010/main" val="848937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000" b="1" dirty="0">
                <a:effectLst/>
                <a:latin typeface="Calibri" panose="020F0502020204030204" pitchFamily="34" charset="0"/>
                <a:ea typeface="Calibri" panose="020F0502020204030204" pitchFamily="34" charset="0"/>
                <a:cs typeface="Times New Roman" panose="02020603050405020304" pitchFamily="18" charset="0"/>
              </a:rPr>
              <a:t>ASK- who can explain the benefits of knowing medical terminology by heart?</a:t>
            </a:r>
            <a:endParaRPr lang="en-AU" sz="1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Billing and Medicare- how it works</a:t>
            </a:r>
            <a:endParaRPr lang="en-AU" sz="1200" dirty="0">
              <a:effectLst/>
              <a:latin typeface="Times New Roman" panose="02020603050405020304" pitchFamily="18" charset="0"/>
              <a:ea typeface="Times New Roman" panose="02020603050405020304" pitchFamily="18" charset="0"/>
            </a:endParaRPr>
          </a:p>
          <a:p>
            <a:r>
              <a:rPr lang="en-AU" sz="1000" dirty="0">
                <a:effectLst/>
                <a:latin typeface="Calibri" panose="020F0502020204030204" pitchFamily="34" charset="0"/>
                <a:ea typeface="Calibri" panose="020F0502020204030204" pitchFamily="34" charset="0"/>
              </a:rPr>
              <a:t>Bulk billing explained-</a:t>
            </a:r>
            <a:r>
              <a:rPr lang="en-AU" sz="1000" dirty="0">
                <a:effectLst/>
                <a:latin typeface="Times New Roman" panose="02020603050405020304" pitchFamily="18" charset="0"/>
                <a:ea typeface="Times New Roman" panose="02020603050405020304" pitchFamily="18" charset="0"/>
              </a:rPr>
              <a:t> </a:t>
            </a:r>
            <a:r>
              <a:rPr lang="en-AU" sz="1000" u="sng" dirty="0">
                <a:solidFill>
                  <a:srgbClr val="0563C1"/>
                </a:solidFill>
                <a:effectLst/>
                <a:latin typeface="Calibri" panose="020F0502020204030204" pitchFamily="34" charset="0"/>
                <a:ea typeface="Calibri" panose="020F0502020204030204" pitchFamily="34" charset="0"/>
                <a:hlinkClick r:id="rId3"/>
              </a:rPr>
              <a:t>https://www.servicesaustralia.gov.au/bulk-bill-payments-to-health-professionals?context=20</a:t>
            </a:r>
            <a:endParaRPr lang="en-AU" dirty="0"/>
          </a:p>
        </p:txBody>
      </p:sp>
      <p:sp>
        <p:nvSpPr>
          <p:cNvPr id="4" name="Slide Number Placeholder 3"/>
          <p:cNvSpPr>
            <a:spLocks noGrp="1"/>
          </p:cNvSpPr>
          <p:nvPr>
            <p:ph type="sldNum" sz="quarter" idx="5"/>
          </p:nvPr>
        </p:nvSpPr>
        <p:spPr/>
        <p:txBody>
          <a:bodyPr/>
          <a:lstStyle/>
          <a:p>
            <a:fld id="{C5E3F8A1-D0C5-4524-9299-D6C64E49671E}" type="slidenum">
              <a:rPr lang="en-AU" smtClean="0"/>
              <a:t>36</a:t>
            </a:fld>
            <a:endParaRPr lang="en-AU"/>
          </a:p>
        </p:txBody>
      </p:sp>
    </p:spTree>
    <p:extLst>
      <p:ext uri="{BB962C8B-B14F-4D97-AF65-F5344CB8AC3E}">
        <p14:creationId xmlns:p14="http://schemas.microsoft.com/office/powerpoint/2010/main" val="1640576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Work collaboratively when seeking and sharing health information</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Active listening (watch active listening how to communicate effectively</a:t>
            </a:r>
            <a:r>
              <a:rPr lang="en-AU" sz="1800" dirty="0">
                <a:effectLst/>
                <a:latin typeface="Times New Roman" panose="02020603050405020304" pitchFamily="18" charset="0"/>
                <a:ea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Active Listening: How To Communicate Effectively - YouTube</a:t>
            </a:r>
            <a:r>
              <a:rPr lang="en-AU" sz="1800" u="sng" dirty="0">
                <a:solidFill>
                  <a:srgbClr val="0563C1"/>
                </a:solidFill>
                <a:effectLst/>
                <a:latin typeface="Times New Roman" panose="02020603050405020304" pitchFamily="18" charset="0"/>
                <a:ea typeface="Calibri" panose="020F0502020204030204" pitchFamily="34" charset="0"/>
              </a:rPr>
              <a:t>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How effective communication can be achieved:</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why patients or consumers of healthcare struggle to communicate with their health professional. Access information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Monash health’s research on health communication can be found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Now using this information mind map what influences affect a healthcare worker’s communication in the workplace.</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More information on communicating effectively in mental health compiled by NSW health can be accessed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Another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on Reflective Listening: Relationship and Communication Skills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more information on motivational interviewing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influences on interpersonal communication. As an example, review communication changes in dementia, access link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Discuss strategies for communicating with an individual living in a memory support unit. Another good resource for discussion here is Centre for cultural diversity in Ageing, access link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Access their resources and discuss various influences on communication when there are multiple factors or complex care to be taken into account; a CALD person who is ageing and has dementia.</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Trainer to speak to table effective communication strategies</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E3F8A1-D0C5-4524-9299-D6C64E49671E}" type="slidenum">
              <a:rPr lang="en-AU" smtClean="0"/>
              <a:t>42</a:t>
            </a:fld>
            <a:endParaRPr lang="en-AU"/>
          </a:p>
        </p:txBody>
      </p:sp>
    </p:spTree>
    <p:extLst>
      <p:ext uri="{BB962C8B-B14F-4D97-AF65-F5344CB8AC3E}">
        <p14:creationId xmlns:p14="http://schemas.microsoft.com/office/powerpoint/2010/main" val="3391700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could be the consequence if you made recommendations that you were not qualifies to make?</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could be a health cares limitations when it comes to making recommendations or referrals for clients in their care? </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E3F8A1-D0C5-4524-9299-D6C64E49671E}" type="slidenum">
              <a:rPr lang="en-AU" smtClean="0"/>
              <a:t>45</a:t>
            </a:fld>
            <a:endParaRPr lang="en-AU"/>
          </a:p>
        </p:txBody>
      </p:sp>
    </p:spTree>
    <p:extLst>
      <p:ext uri="{BB962C8B-B14F-4D97-AF65-F5344CB8AC3E}">
        <p14:creationId xmlns:p14="http://schemas.microsoft.com/office/powerpoint/2010/main" val="367598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Work collaboratively when seeking and sharing health information</a:t>
            </a:r>
            <a:endParaRPr lang="en-AU"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How effective communication can be achieved</a:t>
            </a:r>
            <a:endParaRPr lang="en-AU"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Make referrals to health professionals </a:t>
            </a:r>
            <a:endParaRPr lang="en-AU"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Determine need for referral to other health service professionals </a:t>
            </a:r>
            <a:endParaRPr lang="en-AU"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Clearly communicate the need for referral</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E3F8A1-D0C5-4524-9299-D6C64E49671E}" type="slidenum">
              <a:rPr lang="en-AU" smtClean="0"/>
              <a:t>46</a:t>
            </a:fld>
            <a:endParaRPr lang="en-AU"/>
          </a:p>
        </p:txBody>
      </p:sp>
    </p:spTree>
    <p:extLst>
      <p:ext uri="{BB962C8B-B14F-4D97-AF65-F5344CB8AC3E}">
        <p14:creationId xmlns:p14="http://schemas.microsoft.com/office/powerpoint/2010/main" val="221418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there are a number of things that need to be considered when refereeing a health care client. What are three considerations?</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Make referrals to health professionals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Determine need for referral to other health service professionals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Clearly communicate the need for referral</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on communication mistakes in healthcare and the consequences as an extension on communication.</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of a Role play example of exaggerated poor clinical communication, make a list of  what went wrong here and what communication skills should be used here to help a patient or client. Mind map what other issues could arise.</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E3F8A1-D0C5-4524-9299-D6C64E49671E}" type="slidenum">
              <a:rPr lang="en-AU" smtClean="0"/>
              <a:t>47</a:t>
            </a:fld>
            <a:endParaRPr lang="en-AU"/>
          </a:p>
        </p:txBody>
      </p:sp>
    </p:spTree>
    <p:extLst>
      <p:ext uri="{BB962C8B-B14F-4D97-AF65-F5344CB8AC3E}">
        <p14:creationId xmlns:p14="http://schemas.microsoft.com/office/powerpoint/2010/main" val="167350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000" b="1" dirty="0">
                <a:effectLst/>
                <a:latin typeface="Calibri" panose="020F0502020204030204" pitchFamily="34" charset="0"/>
                <a:ea typeface="Calibri" panose="020F0502020204030204" pitchFamily="34" charset="0"/>
                <a:cs typeface="Times New Roman" panose="02020603050405020304" pitchFamily="18" charset="0"/>
              </a:rPr>
              <a:t>ASK- what are the three legislations that mandate how a client’s information is held?</a:t>
            </a:r>
            <a:endParaRPr lang="en-AU" sz="1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Discuss differences between Privacy and Confidentiality. Provide examples of each. Elicit or mind map for more examples in a healthcare setting. You will find more information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AU" sz="1000" dirty="0">
                <a:effectLst/>
                <a:latin typeface="Calibri" panose="020F0502020204030204" pitchFamily="34" charset="0"/>
                <a:ea typeface="Calibri" panose="020F0502020204030204" pitchFamily="34" charset="0"/>
                <a:cs typeface="Times New Roman" panose="02020603050405020304" pitchFamily="18" charset="0"/>
              </a:rPr>
              <a:t>. Watch the video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here</a:t>
            </a:r>
            <a:r>
              <a:rPr lang="en-AU" sz="1000" dirty="0">
                <a:effectLst/>
                <a:latin typeface="Calibri" panose="020F0502020204030204" pitchFamily="34" charset="0"/>
                <a:ea typeface="Calibri" panose="020F0502020204030204" pitchFamily="34" charset="0"/>
                <a:cs typeface="Times New Roman" panose="02020603050405020304" pitchFamily="18" charset="0"/>
              </a:rPr>
              <a:t>.</a:t>
            </a:r>
            <a:endParaRPr lang="en-AU" sz="1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Explain disclosure in healthcare and the use of patient information for the purposes of collection. More information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here</a:t>
            </a:r>
            <a:r>
              <a:rPr lang="en-AU" sz="1000" dirty="0">
                <a:effectLst/>
                <a:latin typeface="Calibri" panose="020F0502020204030204" pitchFamily="34" charset="0"/>
                <a:ea typeface="Calibri" panose="020F0502020204030204" pitchFamily="34" charset="0"/>
                <a:cs typeface="Times New Roman" panose="02020603050405020304" pitchFamily="18" charset="0"/>
              </a:rPr>
              <a:t>. Discuss examples from news or other sources and explain the consequences of breach of patient/client right to privacy and confidentiality</a:t>
            </a:r>
            <a:endParaRPr lang="en-AU" sz="1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Write clear and accurate referral report (watch how to write a referral letter video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Medical Referral Letter - YouTube</a:t>
            </a:r>
            <a:endParaRPr lang="en-AU" sz="1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Medicare benefit criteria- Access Services Australia for more discussion points: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https://www.servicesaustralia.gov.au/whats-covered-medicare?context=60092</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Trainer to discuss the specific information pertaining to Medicare benefit criteria. </a:t>
            </a:r>
            <a:endParaRPr lang="en-AU" sz="1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Ensure structured. Logical language and information </a:t>
            </a:r>
            <a:endParaRPr lang="en-AU" sz="1200" dirty="0">
              <a:effectLst/>
              <a:latin typeface="Times New Roman" panose="02020603050405020304" pitchFamily="18" charset="0"/>
              <a:ea typeface="Times New Roman" panose="02020603050405020304" pitchFamily="18" charset="0"/>
            </a:endParaRPr>
          </a:p>
          <a:p>
            <a:r>
              <a:rPr lang="en-AU" sz="1000" dirty="0">
                <a:effectLst/>
                <a:latin typeface="Calibri" panose="020F0502020204030204" pitchFamily="34" charset="0"/>
                <a:ea typeface="Calibri" panose="020F0502020204030204" pitchFamily="34" charset="0"/>
                <a:cs typeface="Times New Roman" panose="02020603050405020304" pitchFamily="18" charset="0"/>
              </a:rPr>
              <a:t>Trainer to talk through the example Referral Form </a:t>
            </a:r>
            <a:endParaRPr lang="en-AU" dirty="0"/>
          </a:p>
        </p:txBody>
      </p:sp>
      <p:sp>
        <p:nvSpPr>
          <p:cNvPr id="4" name="Slide Number Placeholder 3"/>
          <p:cNvSpPr>
            <a:spLocks noGrp="1"/>
          </p:cNvSpPr>
          <p:nvPr>
            <p:ph type="sldNum" sz="quarter" idx="5"/>
          </p:nvPr>
        </p:nvSpPr>
        <p:spPr/>
        <p:txBody>
          <a:bodyPr/>
          <a:lstStyle/>
          <a:p>
            <a:fld id="{C5E3F8A1-D0C5-4524-9299-D6C64E49671E}" type="slidenum">
              <a:rPr lang="en-AU" smtClean="0"/>
              <a:t>57</a:t>
            </a:fld>
            <a:endParaRPr lang="en-AU"/>
          </a:p>
        </p:txBody>
      </p:sp>
    </p:spTree>
    <p:extLst>
      <p:ext uri="{BB962C8B-B14F-4D97-AF65-F5344CB8AC3E}">
        <p14:creationId xmlns:p14="http://schemas.microsoft.com/office/powerpoint/2010/main" val="20333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does it mean to engage with health professionals and the health system?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Engage with health professionals and health systems</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Identify health care system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Public health system (public health in Australia video</a:t>
            </a:r>
            <a:r>
              <a:rPr lang="en-AU" sz="1800" u="sng" dirty="0">
                <a:solidFill>
                  <a:srgbClr val="0563C1"/>
                </a:solidFill>
                <a:effectLst/>
                <a:latin typeface="Times New Roman" panose="02020603050405020304" pitchFamily="18" charset="0"/>
                <a:ea typeface="Calibri" panose="020F0502020204030204" pitchFamily="34"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Public Health in Australia - YouTube</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Explain different government bodies responsible for overall health and wellbeing of the community. Click on each for more information: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Department of Families, Fairness and Housing</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Dept of Health</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Services Australia</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Australian Govt Dept of Health</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the various portfolios the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Australian Govt Dept of health</a:t>
            </a:r>
            <a:r>
              <a:rPr lang="en-AU" sz="1800" dirty="0">
                <a:effectLst/>
                <a:latin typeface="Calibri" panose="020F0502020204030204" pitchFamily="34" charset="0"/>
                <a:ea typeface="Calibri" panose="020F0502020204030204" pitchFamily="34" charset="0"/>
                <a:cs typeface="Times New Roman" panose="02020603050405020304" pitchFamily="18" charset="0"/>
              </a:rPr>
              <a:t> holds.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Provide an overview of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Australian health system</a:t>
            </a:r>
            <a:r>
              <a:rPr lang="en-AU" sz="1800" dirty="0">
                <a:effectLst/>
                <a:latin typeface="Calibri" panose="020F0502020204030204" pitchFamily="34" charset="0"/>
                <a:ea typeface="Calibri" panose="020F0502020204030204" pitchFamily="34" charset="0"/>
                <a:cs typeface="Times New Roman" panose="02020603050405020304" pitchFamily="18" charset="0"/>
              </a:rPr>
              <a:t>. Discuss how every citizen’s health is supported from birth to death. Provide examples for various health requirements.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Trainer to speak to the table in SR on page 5 and discuss levels of government and their roles within the health system</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E3F8A1-D0C5-4524-9299-D6C64E49671E}" type="slidenum">
              <a:rPr lang="en-AU" smtClean="0"/>
              <a:t>3</a:t>
            </a:fld>
            <a:endParaRPr lang="en-AU"/>
          </a:p>
        </p:txBody>
      </p:sp>
    </p:spTree>
    <p:extLst>
      <p:ext uri="{BB962C8B-B14F-4D97-AF65-F5344CB8AC3E}">
        <p14:creationId xmlns:p14="http://schemas.microsoft.com/office/powerpoint/2010/main" val="294285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Allied health professionals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Allied Health Professionals - A Universe of Opportunities for your AHP career - YouTube</a:t>
            </a:r>
            <a:endParaRPr lang="en-AU"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Dental services Victoria ( oral health services during COVID -19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Oral health services during COVID-19: screening, triaging, and reception (video 1 of 3) - YouTube</a:t>
            </a:r>
            <a:endParaRPr lang="en-AU" sz="1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Benefits of continued professional development </a:t>
            </a:r>
            <a:endParaRPr lang="en-AU" sz="1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Interact with health professionals – Access Professional Communication and Team Collaboration:</a:t>
            </a:r>
            <a:r>
              <a:rPr lang="en-AU" sz="1200" dirty="0">
                <a:effectLst/>
                <a:latin typeface="Times New Roman" panose="02020603050405020304" pitchFamily="18" charset="0"/>
                <a:ea typeface="Times New Roman" panose="02020603050405020304" pitchFamily="18" charset="0"/>
              </a:rPr>
              <a:t>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https://www.ncbi.nlm.nih.gov/books/NBK2637/</a:t>
            </a:r>
            <a:r>
              <a:rPr lang="en-AU" sz="1000" dirty="0">
                <a:effectLst/>
                <a:latin typeface="Calibri" panose="020F0502020204030204" pitchFamily="34" charset="0"/>
                <a:ea typeface="Calibri" panose="020F0502020204030204" pitchFamily="34" charset="0"/>
                <a:cs typeface="Times New Roman" panose="02020603050405020304" pitchFamily="18" charset="0"/>
              </a:rPr>
              <a:t>  AND Assessment, communication and person-centred practice: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https://www.health.vic.gov.au/patient-care/assessment-communication-and-person-centred-practice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Times New Roman" panose="02020603050405020304" pitchFamily="18" charset="0"/>
              <a:ea typeface="Times New Roman" panose="02020603050405020304" pitchFamily="18" charset="0"/>
            </a:endParaRPr>
          </a:p>
          <a:p>
            <a:r>
              <a:rPr lang="en-AU" sz="1000" dirty="0">
                <a:effectLst/>
                <a:latin typeface="Calibri" panose="020F0502020204030204" pitchFamily="34" charset="0"/>
                <a:ea typeface="Calibri" panose="020F0502020204030204" pitchFamily="34" charset="0"/>
                <a:cs typeface="Times New Roman" panose="02020603050405020304" pitchFamily="18" charset="0"/>
              </a:rPr>
              <a:t>Establish effective relationships with health professionals- Access DOH </a:t>
            </a:r>
            <a:endParaRPr lang="en-AU" dirty="0"/>
          </a:p>
        </p:txBody>
      </p:sp>
      <p:sp>
        <p:nvSpPr>
          <p:cNvPr id="4" name="Slide Number Placeholder 3"/>
          <p:cNvSpPr>
            <a:spLocks noGrp="1"/>
          </p:cNvSpPr>
          <p:nvPr>
            <p:ph type="sldNum" sz="quarter" idx="5"/>
          </p:nvPr>
        </p:nvSpPr>
        <p:spPr/>
        <p:txBody>
          <a:bodyPr/>
          <a:lstStyle/>
          <a:p>
            <a:fld id="{C5E3F8A1-D0C5-4524-9299-D6C64E49671E}" type="slidenum">
              <a:rPr lang="en-AU" smtClean="0"/>
              <a:t>5</a:t>
            </a:fld>
            <a:endParaRPr lang="en-AU"/>
          </a:p>
        </p:txBody>
      </p:sp>
    </p:spTree>
    <p:extLst>
      <p:ext uri="{BB962C8B-B14F-4D97-AF65-F5344CB8AC3E}">
        <p14:creationId xmlns:p14="http://schemas.microsoft.com/office/powerpoint/2010/main" val="346765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can anyone tell me the difference between a public and private health system?</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Private health system (the benefits of private health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The benefits of private health cover - YouTube</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5E3F8A1-D0C5-4524-9299-D6C64E49671E}" type="slidenum">
              <a:rPr lang="en-AU" smtClean="0"/>
              <a:t>7</a:t>
            </a:fld>
            <a:endParaRPr lang="en-AU"/>
          </a:p>
        </p:txBody>
      </p:sp>
    </p:spTree>
    <p:extLst>
      <p:ext uri="{BB962C8B-B14F-4D97-AF65-F5344CB8AC3E}">
        <p14:creationId xmlns:p14="http://schemas.microsoft.com/office/powerpoint/2010/main" val="2964384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are three government incentives available to encourage Australians to purchase private health cover?</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Research and maintain health service and support information</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E3F8A1-D0C5-4524-9299-D6C64E49671E}" type="slidenum">
              <a:rPr lang="en-AU" smtClean="0"/>
              <a:t>10</a:t>
            </a:fld>
            <a:endParaRPr lang="en-AU"/>
          </a:p>
        </p:txBody>
      </p:sp>
    </p:spTree>
    <p:extLst>
      <p:ext uri="{BB962C8B-B14F-4D97-AF65-F5344CB8AC3E}">
        <p14:creationId xmlns:p14="http://schemas.microsoft.com/office/powerpoint/2010/main" val="137397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who can tell me five allied health professionals?</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Available health care and allied health professionals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Consumer Directed Care (CDC) (what is the CDC program?</a:t>
            </a:r>
            <a:r>
              <a:rPr lang="en-AU" sz="1800" dirty="0">
                <a:effectLst/>
                <a:latin typeface="Times New Roman" panose="02020603050405020304" pitchFamily="18" charset="0"/>
                <a:ea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What is the Consumer-Directed Care Plus program? - YouTube</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E3F8A1-D0C5-4524-9299-D6C64E49671E}" type="slidenum">
              <a:rPr lang="en-AU" smtClean="0"/>
              <a:t>11</a:t>
            </a:fld>
            <a:endParaRPr lang="en-AU"/>
          </a:p>
        </p:txBody>
      </p:sp>
    </p:spTree>
    <p:extLst>
      <p:ext uri="{BB962C8B-B14F-4D97-AF65-F5344CB8AC3E}">
        <p14:creationId xmlns:p14="http://schemas.microsoft.com/office/powerpoint/2010/main" val="100793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Dental services Victoria </a:t>
            </a:r>
            <a:endParaRPr lang="en-AU"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Victorian Aids and Equipment Program (VA&amp;EP)</a:t>
            </a:r>
            <a:endParaRPr lang="en-AU"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Financial and eligibility requirements </a:t>
            </a:r>
            <a:endParaRPr lang="en-AU"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Offer current and accurate health services information </a:t>
            </a:r>
            <a:endParaRPr lang="en-AU"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Provide clear and accurate health services information </a:t>
            </a:r>
            <a:endParaRPr lang="en-AU"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1800" b="1" dirty="0">
                <a:effectLst/>
                <a:latin typeface="Calibri" panose="020F0502020204030204" pitchFamily="34" charset="0"/>
                <a:ea typeface="Calibri" panose="020F0502020204030204" pitchFamily="34" charset="0"/>
                <a:cs typeface="Times New Roman" panose="02020603050405020304" pitchFamily="18" charset="0"/>
              </a:rPr>
              <a:t>Maintain, extend, and update health service knowledge </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E3F8A1-D0C5-4524-9299-D6C64E49671E}" type="slidenum">
              <a:rPr lang="en-AU" smtClean="0"/>
              <a:t>13</a:t>
            </a:fld>
            <a:endParaRPr lang="en-AU"/>
          </a:p>
        </p:txBody>
      </p:sp>
    </p:spTree>
    <p:extLst>
      <p:ext uri="{BB962C8B-B14F-4D97-AF65-F5344CB8AC3E}">
        <p14:creationId xmlns:p14="http://schemas.microsoft.com/office/powerpoint/2010/main" val="312721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does a home care package include? – </a:t>
            </a:r>
            <a:r>
              <a:rPr lang="en-AU" sz="1800" dirty="0">
                <a:effectLst/>
                <a:latin typeface="Calibri" panose="020F0502020204030204" pitchFamily="34" charset="0"/>
                <a:ea typeface="Calibri" panose="020F0502020204030204" pitchFamily="34" charset="0"/>
                <a:cs typeface="Times New Roman" panose="02020603050405020304" pitchFamily="18" charset="0"/>
              </a:rPr>
              <a:t>More information can be found on My Aged Care website: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https://www.myagedcare.gov.au/help-at-home/home-care-packages</a:t>
            </a: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C5E3F8A1-D0C5-4524-9299-D6C64E49671E}" type="slidenum">
              <a:rPr lang="en-AU" smtClean="0"/>
              <a:t>15</a:t>
            </a:fld>
            <a:endParaRPr lang="en-AU"/>
          </a:p>
        </p:txBody>
      </p:sp>
    </p:spTree>
    <p:extLst>
      <p:ext uri="{BB962C8B-B14F-4D97-AF65-F5344CB8AC3E}">
        <p14:creationId xmlns:p14="http://schemas.microsoft.com/office/powerpoint/2010/main" val="1821009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common Australian groups have priority when it comes to dental treatment?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Dental services Victoria-More information can be found here: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https://www.health.vic.gov.au/primary-and-community-health/dental-health</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Victorian Aids and Equipment Program (VA&amp;EP)</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Financial and eligibility requirements</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E3F8A1-D0C5-4524-9299-D6C64E49671E}" type="slidenum">
              <a:rPr lang="en-AU" smtClean="0"/>
              <a:t>16</a:t>
            </a:fld>
            <a:endParaRPr lang="en-AU"/>
          </a:p>
        </p:txBody>
      </p:sp>
    </p:spTree>
    <p:extLst>
      <p:ext uri="{BB962C8B-B14F-4D97-AF65-F5344CB8AC3E}">
        <p14:creationId xmlns:p14="http://schemas.microsoft.com/office/powerpoint/2010/main" val="294953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sp>
        <p:nvSpPr>
          <p:cNvPr id="2" name="Holder 2"/>
          <p:cNvSpPr>
            <a:spLocks noGrp="1"/>
          </p:cNvSpPr>
          <p:nvPr>
            <p:ph type="ctrTitle"/>
          </p:nvPr>
        </p:nvSpPr>
        <p:spPr>
          <a:xfrm>
            <a:off x="1016005" y="941737"/>
            <a:ext cx="15012669" cy="1000760"/>
          </a:xfrm>
          <a:prstGeom prst="rect">
            <a:avLst/>
          </a:prstGeom>
        </p:spPr>
        <p:txBody>
          <a:bodyPr wrap="square" lIns="0" tIns="0" rIns="0" bIns="0">
            <a:spAutoFit/>
          </a:bodyPr>
          <a:lstStyle>
            <a:lvl1pPr>
              <a:defRPr sz="6400" b="1" i="0">
                <a:solidFill>
                  <a:srgbClr val="08090F"/>
                </a:solidFill>
                <a:latin typeface="Trebuchet MS"/>
                <a:cs typeface="Trebuchet MS"/>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6400" b="1" i="0">
                <a:solidFill>
                  <a:srgbClr val="08090F"/>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64688" y="3699305"/>
            <a:ext cx="14358622" cy="2734310"/>
          </a:xfrm>
          <a:prstGeom prst="rect">
            <a:avLst/>
          </a:prstGeom>
        </p:spPr>
        <p:txBody>
          <a:bodyPr wrap="square" lIns="0" tIns="0" rIns="0" bIns="0">
            <a:spAutoFit/>
          </a:bodyPr>
          <a:lstStyle>
            <a:lvl1pPr>
              <a:defRPr sz="64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1016000" y="1751360"/>
            <a:ext cx="7568565" cy="5655309"/>
          </a:xfrm>
          <a:prstGeom prst="rect">
            <a:avLst/>
          </a:prstGeom>
        </p:spPr>
        <p:txBody>
          <a:bodyPr wrap="square" lIns="0" tIns="0" rIns="0" bIns="0">
            <a:spAutoFit/>
          </a:bodyPr>
          <a:lstStyle>
            <a:lvl1pPr>
              <a:defRPr sz="6400" b="1" i="0">
                <a:solidFill>
                  <a:srgbClr val="08090F"/>
                </a:solidFill>
                <a:latin typeface="Tahoma"/>
                <a:cs typeface="Tahom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cjz6llFWPf4" TargetMode="External"/><Relationship Id="rId5" Type="http://schemas.openxmlformats.org/officeDocument/2006/relationships/image" Target="../media/image2.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youtube.com/watch?v=zFah_YbVLjw" TargetMode="External"/><Relationship Id="rId5" Type="http://schemas.openxmlformats.org/officeDocument/2006/relationships/image" Target="../media/image2.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slide" Target="slide42.xml"/><Relationship Id="rId18" Type="http://schemas.openxmlformats.org/officeDocument/2006/relationships/slide" Target="slide43.xml"/><Relationship Id="rId3" Type="http://schemas.openxmlformats.org/officeDocument/2006/relationships/image" Target="../media/image4.jpg"/><Relationship Id="rId7" Type="http://schemas.openxmlformats.org/officeDocument/2006/relationships/slide" Target="slide58.xml"/><Relationship Id="rId12" Type="http://schemas.openxmlformats.org/officeDocument/2006/relationships/slide" Target="slide37.xml"/><Relationship Id="rId17" Type="http://schemas.openxmlformats.org/officeDocument/2006/relationships/slide" Target="slide25.xml"/><Relationship Id="rId2" Type="http://schemas.openxmlformats.org/officeDocument/2006/relationships/notesSlide" Target="../notesSlides/notesSlide1.xml"/><Relationship Id="rId16" Type="http://schemas.openxmlformats.org/officeDocument/2006/relationships/slide" Target="slide56.xml"/><Relationship Id="rId1" Type="http://schemas.openxmlformats.org/officeDocument/2006/relationships/slideLayout" Target="../slideLayouts/slideLayout5.xml"/><Relationship Id="rId6" Type="http://schemas.openxmlformats.org/officeDocument/2006/relationships/slide" Target="slide71.xml"/><Relationship Id="rId11" Type="http://schemas.openxmlformats.org/officeDocument/2006/relationships/slide" Target="slide28.xml"/><Relationship Id="rId5" Type="http://schemas.openxmlformats.org/officeDocument/2006/relationships/slide" Target="slide65.xml"/><Relationship Id="rId15" Type="http://schemas.openxmlformats.org/officeDocument/2006/relationships/slide" Target="slide54.xml"/><Relationship Id="rId10" Type="http://schemas.openxmlformats.org/officeDocument/2006/relationships/slide" Target="slide21.xml"/><Relationship Id="rId19" Type="http://schemas.openxmlformats.org/officeDocument/2006/relationships/slide" Target="slide57.xml"/><Relationship Id="rId4" Type="http://schemas.openxmlformats.org/officeDocument/2006/relationships/image" Target="../media/image3.png"/><Relationship Id="rId9" Type="http://schemas.openxmlformats.org/officeDocument/2006/relationships/slide" Target="slide18.xml"/><Relationship Id="rId14"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direct.gov.au/allied-health" TargetMode="External"/><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hyperlink" Target="https://www.verywellhealth.com/types-of-doctors-1736311"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hyperlink" Target="https://training.ndiscommission.gov.au/course/index.php?categoryid=3" TargetMode="External"/><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dMiaYMiKH2I" TargetMode="External"/><Relationship Id="rId5" Type="http://schemas.openxmlformats.org/officeDocument/2006/relationships/image" Target="../media/image2.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png"/><Relationship Id="rId4" Type="http://schemas.openxmlformats.org/officeDocument/2006/relationships/image" Target="../media/image49.jpg"/></Relationships>
</file>

<file path=ppt/slides/_rels/slide4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youtube.com/watch?v=W1RY_72O_LQ" TargetMode="External"/><Relationship Id="rId5" Type="http://schemas.openxmlformats.org/officeDocument/2006/relationships/hyperlink" Target="https://www.youtube.com/watch?v=BcC9YSTa8B8" TargetMode="Externa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www.youtube.com/watch?v=BFHnX7yr0t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nJKv15IyO-I" TargetMode="External"/><Relationship Id="rId5" Type="http://schemas.openxmlformats.org/officeDocument/2006/relationships/image" Target="../media/image2.png"/><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6.png"/><Relationship Id="rId7" Type="http://schemas.openxmlformats.org/officeDocument/2006/relationships/slide" Target="slide2.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55.emf"/><Relationship Id="rId5" Type="http://schemas.openxmlformats.org/officeDocument/2006/relationships/oleObject" Target="../embeddings/oleObject1.bin"/><Relationship Id="rId4" Type="http://schemas.openxmlformats.org/officeDocument/2006/relationships/hyperlink" Target="https://ivetsuperclinic.ivetinstitute.com.au/"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slide" Target="slide2.xml"/><Relationship Id="rId5" Type="http://schemas.openxmlformats.org/officeDocument/2006/relationships/image" Target="../media/image55.emf"/><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jp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slide" Target="slide2.xml"/><Relationship Id="rId5" Type="http://schemas.openxmlformats.org/officeDocument/2006/relationships/image" Target="../media/image55.e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2.png"/><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 Target="slide2.xml"/><Relationship Id="rId7" Type="http://schemas.openxmlformats.org/officeDocument/2006/relationships/image" Target="../media/image63.e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62.png"/><Relationship Id="rId4" Type="http://schemas.openxmlformats.org/officeDocument/2006/relationships/image" Target="../media/image2.png"/><Relationship Id="rId9" Type="http://schemas.openxmlformats.org/officeDocument/2006/relationships/image" Target="../media/image64.e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 Target="slide2.xml"/><Relationship Id="rId7" Type="http://schemas.openxmlformats.org/officeDocument/2006/relationships/image" Target="../media/image65.e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62.png"/><Relationship Id="rId4" Type="http://schemas.openxmlformats.org/officeDocument/2006/relationships/image" Target="../media/image2.png"/><Relationship Id="rId9" Type="http://schemas.openxmlformats.org/officeDocument/2006/relationships/image" Target="../media/image64.e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 Target="slide2.xml"/><Relationship Id="rId7" Type="http://schemas.openxmlformats.org/officeDocument/2006/relationships/image" Target="../media/image66.emf"/><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62.png"/><Relationship Id="rId4" Type="http://schemas.openxmlformats.org/officeDocument/2006/relationships/image" Target="../media/image2.png"/><Relationship Id="rId9" Type="http://schemas.openxmlformats.org/officeDocument/2006/relationships/image" Target="../media/image64.emf"/></Relationships>
</file>

<file path=ppt/slides/_rels/slide68.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hyperlink" Target="https://www.youtube.com/watch?v=5nUbydbXfZs" TargetMode="External"/><Relationship Id="rId7" Type="http://schemas.openxmlformats.org/officeDocument/2006/relationships/oleObject" Target="../embeddings/oleObject10.bin"/><Relationship Id="rId12" Type="http://schemas.openxmlformats.org/officeDocument/2006/relationships/image" Target="../media/image68.emf"/><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62.png"/><Relationship Id="rId11" Type="http://schemas.openxmlformats.org/officeDocument/2006/relationships/oleObject" Target="../embeddings/oleObject12.bin"/><Relationship Id="rId5" Type="http://schemas.openxmlformats.org/officeDocument/2006/relationships/image" Target="../media/image2.png"/><Relationship Id="rId10" Type="http://schemas.openxmlformats.org/officeDocument/2006/relationships/image" Target="../media/image67.emf"/><Relationship Id="rId4" Type="http://schemas.openxmlformats.org/officeDocument/2006/relationships/slide" Target="slide2.xml"/><Relationship Id="rId9" Type="http://schemas.openxmlformats.org/officeDocument/2006/relationships/oleObject" Target="../embeddings/oleObject11.bin"/></Relationships>
</file>

<file path=ppt/slides/_rels/slide69.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hyperlink" Target="https://www.youtube.com/watch?v=5nUbydbXfZs" TargetMode="External"/><Relationship Id="rId7" Type="http://schemas.openxmlformats.org/officeDocument/2006/relationships/oleObject" Target="../embeddings/oleObject13.bin"/><Relationship Id="rId12" Type="http://schemas.openxmlformats.org/officeDocument/2006/relationships/image" Target="../media/image68.emf"/><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62.png"/><Relationship Id="rId11" Type="http://schemas.openxmlformats.org/officeDocument/2006/relationships/oleObject" Target="../embeddings/oleObject15.bin"/><Relationship Id="rId5" Type="http://schemas.openxmlformats.org/officeDocument/2006/relationships/image" Target="../media/image2.png"/><Relationship Id="rId10" Type="http://schemas.openxmlformats.org/officeDocument/2006/relationships/image" Target="../media/image67.emf"/><Relationship Id="rId4" Type="http://schemas.openxmlformats.org/officeDocument/2006/relationships/slide" Target="slide2.xml"/><Relationship Id="rId9"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youtube.com/watch?v=x-prf7zbCkA" TargetMode="External"/><Relationship Id="rId5" Type="http://schemas.openxmlformats.org/officeDocument/2006/relationships/image" Target="../media/image2.png"/><Relationship Id="rId4" Type="http://schemas.openxmlformats.org/officeDocument/2006/relationships/slide" Target="slide2.xml"/></Relationships>
</file>

<file path=ppt/slides/_rels/slide70.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hyperlink" Target="https://www.youtube.com/watch?v=5nUbydbXfZs" TargetMode="External"/><Relationship Id="rId7" Type="http://schemas.openxmlformats.org/officeDocument/2006/relationships/oleObject" Target="../embeddings/oleObject16.bin"/><Relationship Id="rId12" Type="http://schemas.openxmlformats.org/officeDocument/2006/relationships/image" Target="../media/image68.e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62.png"/><Relationship Id="rId11" Type="http://schemas.openxmlformats.org/officeDocument/2006/relationships/oleObject" Target="../embeddings/oleObject18.bin"/><Relationship Id="rId5" Type="http://schemas.openxmlformats.org/officeDocument/2006/relationships/image" Target="../media/image2.png"/><Relationship Id="rId10" Type="http://schemas.openxmlformats.org/officeDocument/2006/relationships/image" Target="../media/image64.emf"/><Relationship Id="rId4" Type="http://schemas.openxmlformats.org/officeDocument/2006/relationships/slide" Target="slide2.xml"/><Relationship Id="rId9" Type="http://schemas.openxmlformats.org/officeDocument/2006/relationships/oleObject" Target="../embeddings/oleObject17.bin"/></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grpSp>
        <p:nvGrpSpPr>
          <p:cNvPr id="3" name="object 3"/>
          <p:cNvGrpSpPr/>
          <p:nvPr/>
        </p:nvGrpSpPr>
        <p:grpSpPr>
          <a:xfrm>
            <a:off x="0" y="0"/>
            <a:ext cx="18055590" cy="10287000"/>
            <a:chOff x="0" y="0"/>
            <a:chExt cx="18055590" cy="10287000"/>
          </a:xfrm>
        </p:grpSpPr>
        <p:pic>
          <p:nvPicPr>
            <p:cNvPr id="4" name="object 4"/>
            <p:cNvPicPr/>
            <p:nvPr/>
          </p:nvPicPr>
          <p:blipFill>
            <a:blip r:embed="rId2" cstate="print"/>
            <a:stretch>
              <a:fillRect/>
            </a:stretch>
          </p:blipFill>
          <p:spPr>
            <a:xfrm>
              <a:off x="0" y="0"/>
              <a:ext cx="11439524" cy="10286999"/>
            </a:xfrm>
            <a:prstGeom prst="rect">
              <a:avLst/>
            </a:prstGeom>
          </p:spPr>
        </p:pic>
        <p:sp>
          <p:nvSpPr>
            <p:cNvPr id="5" name="object 5"/>
            <p:cNvSpPr/>
            <p:nvPr/>
          </p:nvSpPr>
          <p:spPr>
            <a:xfrm>
              <a:off x="6683966" y="1028700"/>
              <a:ext cx="10572750" cy="8039100"/>
            </a:xfrm>
            <a:custGeom>
              <a:avLst/>
              <a:gdLst/>
              <a:ahLst/>
              <a:cxnLst/>
              <a:rect l="l" t="t" r="r" b="b"/>
              <a:pathLst>
                <a:path w="10572750" h="8039100">
                  <a:moveTo>
                    <a:pt x="10572750" y="8039100"/>
                  </a:moveTo>
                  <a:lnTo>
                    <a:pt x="0" y="8039100"/>
                  </a:lnTo>
                  <a:lnTo>
                    <a:pt x="0" y="0"/>
                  </a:lnTo>
                  <a:lnTo>
                    <a:pt x="10572750" y="0"/>
                  </a:lnTo>
                  <a:lnTo>
                    <a:pt x="10572750" y="8039100"/>
                  </a:lnTo>
                  <a:close/>
                </a:path>
              </a:pathLst>
            </a:custGeom>
            <a:solidFill>
              <a:srgbClr val="08090F"/>
            </a:solidFill>
          </p:spPr>
          <p:txBody>
            <a:bodyPr wrap="square" lIns="0" tIns="0" rIns="0" bIns="0" rtlCol="0"/>
            <a:lstStyle/>
            <a:p>
              <a:endParaRPr/>
            </a:p>
          </p:txBody>
        </p:sp>
        <p:sp>
          <p:nvSpPr>
            <p:cNvPr id="6" name="object 6"/>
            <p:cNvSpPr/>
            <p:nvPr/>
          </p:nvSpPr>
          <p:spPr>
            <a:xfrm>
              <a:off x="7724813" y="1568246"/>
              <a:ext cx="8496300" cy="2164080"/>
            </a:xfrm>
            <a:custGeom>
              <a:avLst/>
              <a:gdLst/>
              <a:ahLst/>
              <a:cxnLst/>
              <a:rect l="l" t="t" r="r" b="b"/>
              <a:pathLst>
                <a:path w="8496300" h="2164079">
                  <a:moveTo>
                    <a:pt x="8496300" y="2049208"/>
                  </a:moveTo>
                  <a:lnTo>
                    <a:pt x="0" y="2049208"/>
                  </a:lnTo>
                  <a:lnTo>
                    <a:pt x="0" y="2163508"/>
                  </a:lnTo>
                  <a:lnTo>
                    <a:pt x="8496300" y="2163508"/>
                  </a:lnTo>
                  <a:lnTo>
                    <a:pt x="8496300" y="2049208"/>
                  </a:lnTo>
                  <a:close/>
                </a:path>
                <a:path w="8496300" h="2164079">
                  <a:moveTo>
                    <a:pt x="8496300" y="0"/>
                  </a:moveTo>
                  <a:lnTo>
                    <a:pt x="0" y="0"/>
                  </a:lnTo>
                  <a:lnTo>
                    <a:pt x="0" y="114300"/>
                  </a:lnTo>
                  <a:lnTo>
                    <a:pt x="8496300" y="114300"/>
                  </a:lnTo>
                  <a:lnTo>
                    <a:pt x="8496300" y="0"/>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6969613" y="9258300"/>
              <a:ext cx="1085848" cy="704849"/>
            </a:xfrm>
            <a:prstGeom prst="rect">
              <a:avLst/>
            </a:prstGeom>
          </p:spPr>
        </p:pic>
      </p:grpSp>
      <p:sp>
        <p:nvSpPr>
          <p:cNvPr id="8" name="object 8"/>
          <p:cNvSpPr txBox="1">
            <a:spLocks noGrp="1"/>
          </p:cNvSpPr>
          <p:nvPr>
            <p:ph type="title"/>
          </p:nvPr>
        </p:nvSpPr>
        <p:spPr>
          <a:xfrm>
            <a:off x="8116470" y="1595176"/>
            <a:ext cx="7711440" cy="1939925"/>
          </a:xfrm>
          <a:prstGeom prst="rect">
            <a:avLst/>
          </a:prstGeom>
        </p:spPr>
        <p:txBody>
          <a:bodyPr vert="horz" wrap="square" lIns="0" tIns="102235" rIns="0" bIns="0" rtlCol="0">
            <a:spAutoFit/>
          </a:bodyPr>
          <a:lstStyle/>
          <a:p>
            <a:pPr algn="ctr">
              <a:lnSpc>
                <a:spcPct val="100000"/>
              </a:lnSpc>
              <a:spcBef>
                <a:spcPts val="805"/>
              </a:spcBef>
              <a:tabLst>
                <a:tab pos="3235325" algn="l"/>
                <a:tab pos="5468620" algn="l"/>
              </a:tabLst>
            </a:pPr>
            <a:r>
              <a:rPr sz="3600" spc="500" dirty="0"/>
              <a:t>CHCPRP</a:t>
            </a:r>
            <a:r>
              <a:rPr sz="3600" spc="-685" dirty="0"/>
              <a:t> </a:t>
            </a:r>
            <a:r>
              <a:rPr sz="3600" spc="245" dirty="0"/>
              <a:t>005	</a:t>
            </a:r>
            <a:r>
              <a:rPr sz="3600" spc="375" dirty="0"/>
              <a:t>ENGAGE	</a:t>
            </a:r>
            <a:r>
              <a:rPr sz="3600" spc="340" dirty="0"/>
              <a:t>WITH</a:t>
            </a:r>
            <a:endParaRPr sz="3600"/>
          </a:p>
          <a:p>
            <a:pPr marL="12700" marR="5080" algn="ctr">
              <a:lnSpc>
                <a:spcPct val="116300"/>
              </a:lnSpc>
              <a:tabLst>
                <a:tab pos="1194435" algn="l"/>
                <a:tab pos="2226945" algn="l"/>
                <a:tab pos="3408679" algn="l"/>
                <a:tab pos="6669405" algn="l"/>
              </a:tabLst>
            </a:pPr>
            <a:r>
              <a:rPr sz="3600" spc="455" dirty="0"/>
              <a:t>H</a:t>
            </a:r>
            <a:r>
              <a:rPr sz="3600" spc="355" dirty="0"/>
              <a:t>E</a:t>
            </a:r>
            <a:r>
              <a:rPr sz="3600" spc="570" dirty="0"/>
              <a:t>A</a:t>
            </a:r>
            <a:r>
              <a:rPr sz="3600" spc="355" dirty="0"/>
              <a:t>L</a:t>
            </a:r>
            <a:r>
              <a:rPr sz="3600" spc="480" dirty="0"/>
              <a:t>T</a:t>
            </a:r>
            <a:r>
              <a:rPr sz="3600" spc="60" dirty="0"/>
              <a:t>H</a:t>
            </a:r>
            <a:r>
              <a:rPr sz="3600" dirty="0"/>
              <a:t>	</a:t>
            </a:r>
            <a:r>
              <a:rPr sz="3600" spc="635" dirty="0"/>
              <a:t>P</a:t>
            </a:r>
            <a:r>
              <a:rPr sz="3600" spc="560" dirty="0"/>
              <a:t>R</a:t>
            </a:r>
            <a:r>
              <a:rPr sz="3600" spc="345" dirty="0"/>
              <a:t>O</a:t>
            </a:r>
            <a:r>
              <a:rPr sz="3600" spc="260" dirty="0"/>
              <a:t>F</a:t>
            </a:r>
            <a:r>
              <a:rPr sz="3600" spc="355" dirty="0"/>
              <a:t>E</a:t>
            </a:r>
            <a:r>
              <a:rPr sz="3600" spc="825" dirty="0"/>
              <a:t>SS</a:t>
            </a:r>
            <a:r>
              <a:rPr sz="3600" spc="490" dirty="0"/>
              <a:t>I</a:t>
            </a:r>
            <a:r>
              <a:rPr sz="3600" spc="345" dirty="0"/>
              <a:t>O</a:t>
            </a:r>
            <a:r>
              <a:rPr sz="3600" spc="505" dirty="0"/>
              <a:t>N</a:t>
            </a:r>
            <a:r>
              <a:rPr sz="3600" spc="570" dirty="0"/>
              <a:t>A</a:t>
            </a:r>
            <a:r>
              <a:rPr sz="3600" spc="355" dirty="0"/>
              <a:t>L</a:t>
            </a:r>
            <a:r>
              <a:rPr sz="3600" spc="430" dirty="0"/>
              <a:t>S</a:t>
            </a:r>
            <a:r>
              <a:rPr sz="3600" dirty="0"/>
              <a:t>	</a:t>
            </a:r>
            <a:r>
              <a:rPr sz="3600" spc="570" dirty="0"/>
              <a:t>A</a:t>
            </a:r>
            <a:r>
              <a:rPr sz="3600" spc="505" dirty="0"/>
              <a:t>N</a:t>
            </a:r>
            <a:r>
              <a:rPr sz="3600" spc="5" dirty="0"/>
              <a:t>D  </a:t>
            </a:r>
            <a:r>
              <a:rPr sz="3600" spc="300" dirty="0"/>
              <a:t>THE	</a:t>
            </a:r>
            <a:r>
              <a:rPr sz="3600" spc="380" dirty="0"/>
              <a:t>HEALTH	</a:t>
            </a:r>
            <a:r>
              <a:rPr sz="3600" spc="570" dirty="0"/>
              <a:t>SYSTEM</a:t>
            </a:r>
            <a:endParaRPr sz="3600"/>
          </a:p>
        </p:txBody>
      </p:sp>
      <p:grpSp>
        <p:nvGrpSpPr>
          <p:cNvPr id="9" name="object 9"/>
          <p:cNvGrpSpPr/>
          <p:nvPr/>
        </p:nvGrpSpPr>
        <p:grpSpPr>
          <a:xfrm>
            <a:off x="8317970" y="4833322"/>
            <a:ext cx="104775" cy="1095375"/>
            <a:chOff x="8317970" y="4833322"/>
            <a:chExt cx="104775" cy="1095375"/>
          </a:xfrm>
        </p:grpSpPr>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8317970" y="4833322"/>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8317970" y="5328622"/>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8317970" y="5823922"/>
              <a:ext cx="104775" cy="104775"/>
            </a:xfrm>
            <a:prstGeom prst="rect">
              <a:avLst/>
            </a:prstGeom>
          </p:spPr>
        </p:pic>
      </p:grpSp>
      <p:sp>
        <p:nvSpPr>
          <p:cNvPr id="13" name="object 13"/>
          <p:cNvSpPr txBox="1"/>
          <p:nvPr/>
        </p:nvSpPr>
        <p:spPr>
          <a:xfrm>
            <a:off x="7935235" y="3938455"/>
            <a:ext cx="7853045" cy="2122170"/>
          </a:xfrm>
          <a:prstGeom prst="rect">
            <a:avLst/>
          </a:prstGeom>
        </p:spPr>
        <p:txBody>
          <a:bodyPr vert="horz" wrap="square" lIns="0" tIns="138430" rIns="0" bIns="0" rtlCol="0">
            <a:spAutoFit/>
          </a:bodyPr>
          <a:lstStyle/>
          <a:p>
            <a:pPr marL="12700">
              <a:lnSpc>
                <a:spcPct val="100000"/>
              </a:lnSpc>
              <a:spcBef>
                <a:spcPts val="1090"/>
              </a:spcBef>
              <a:tabLst>
                <a:tab pos="481965" algn="l"/>
                <a:tab pos="1258570" algn="l"/>
                <a:tab pos="2055495" algn="l"/>
                <a:tab pos="2683510" algn="l"/>
                <a:tab pos="3400425" algn="l"/>
                <a:tab pos="4276090" algn="l"/>
                <a:tab pos="4745990" algn="l"/>
                <a:tab pos="5438775" algn="l"/>
              </a:tabLst>
            </a:pPr>
            <a:r>
              <a:rPr sz="2800" spc="95" dirty="0">
                <a:solidFill>
                  <a:srgbClr val="FFFFFF"/>
                </a:solidFill>
                <a:latin typeface="Arial MT"/>
                <a:cs typeface="Arial MT"/>
              </a:rPr>
              <a:t>In	</a:t>
            </a:r>
            <a:r>
              <a:rPr sz="2800" spc="145" dirty="0">
                <a:solidFill>
                  <a:srgbClr val="FFFFFF"/>
                </a:solidFill>
                <a:latin typeface="Arial MT"/>
                <a:cs typeface="Arial MT"/>
              </a:rPr>
              <a:t>this	unit	</a:t>
            </a:r>
            <a:r>
              <a:rPr sz="2800" spc="95" dirty="0">
                <a:solidFill>
                  <a:srgbClr val="FFFFFF"/>
                </a:solidFill>
                <a:latin typeface="Arial MT"/>
                <a:cs typeface="Arial MT"/>
              </a:rPr>
              <a:t>we	</a:t>
            </a:r>
            <a:r>
              <a:rPr sz="2800" spc="145" dirty="0">
                <a:solidFill>
                  <a:srgbClr val="FFFFFF"/>
                </a:solidFill>
                <a:latin typeface="Arial MT"/>
                <a:cs typeface="Arial MT"/>
              </a:rPr>
              <a:t>will	look	</a:t>
            </a:r>
            <a:r>
              <a:rPr sz="2800" spc="95" dirty="0">
                <a:solidFill>
                  <a:srgbClr val="FFFFFF"/>
                </a:solidFill>
                <a:latin typeface="Arial MT"/>
                <a:cs typeface="Arial MT"/>
              </a:rPr>
              <a:t>at	</a:t>
            </a:r>
            <a:r>
              <a:rPr sz="2800" spc="130" dirty="0">
                <a:solidFill>
                  <a:srgbClr val="FFFFFF"/>
                </a:solidFill>
                <a:latin typeface="Arial MT"/>
                <a:cs typeface="Arial MT"/>
              </a:rPr>
              <a:t>the	</a:t>
            </a:r>
            <a:r>
              <a:rPr sz="2800" spc="175" dirty="0">
                <a:solidFill>
                  <a:srgbClr val="FFFFFF"/>
                </a:solidFill>
                <a:latin typeface="Arial MT"/>
                <a:cs typeface="Arial MT"/>
              </a:rPr>
              <a:t>following:</a:t>
            </a:r>
            <a:endParaRPr sz="2800">
              <a:latin typeface="Arial MT"/>
              <a:cs typeface="Arial MT"/>
            </a:endParaRPr>
          </a:p>
          <a:p>
            <a:pPr marL="654050" marR="5080">
              <a:lnSpc>
                <a:spcPct val="116100"/>
              </a:lnSpc>
              <a:spcBef>
                <a:spcPts val="455"/>
              </a:spcBef>
              <a:tabLst>
                <a:tab pos="1811020" algn="l"/>
                <a:tab pos="2712085" algn="l"/>
                <a:tab pos="3053080" algn="l"/>
                <a:tab pos="3567429" algn="l"/>
                <a:tab pos="3968115" algn="l"/>
                <a:tab pos="4809490" algn="l"/>
                <a:tab pos="5569585" algn="l"/>
                <a:tab pos="6361430" algn="l"/>
              </a:tabLst>
            </a:pPr>
            <a:r>
              <a:rPr sz="2800" spc="195" dirty="0">
                <a:solidFill>
                  <a:srgbClr val="FFFFFF"/>
                </a:solidFill>
                <a:latin typeface="Arial MT"/>
                <a:cs typeface="Arial MT"/>
              </a:rPr>
              <a:t>Usin</a:t>
            </a:r>
            <a:r>
              <a:rPr sz="2800" dirty="0">
                <a:solidFill>
                  <a:srgbClr val="FFFFFF"/>
                </a:solidFill>
                <a:latin typeface="Arial MT"/>
                <a:cs typeface="Arial MT"/>
              </a:rPr>
              <a:t>g	</a:t>
            </a:r>
            <a:r>
              <a:rPr sz="2800" spc="195" dirty="0">
                <a:solidFill>
                  <a:srgbClr val="FFFFFF"/>
                </a:solidFill>
                <a:latin typeface="Arial MT"/>
                <a:cs typeface="Arial MT"/>
              </a:rPr>
              <a:t>healt</a:t>
            </a:r>
            <a:r>
              <a:rPr sz="2800" dirty="0">
                <a:solidFill>
                  <a:srgbClr val="FFFFFF"/>
                </a:solidFill>
                <a:latin typeface="Arial MT"/>
                <a:cs typeface="Arial MT"/>
              </a:rPr>
              <a:t>h	</a:t>
            </a:r>
            <a:r>
              <a:rPr sz="2800" spc="195" dirty="0">
                <a:solidFill>
                  <a:srgbClr val="FFFFFF"/>
                </a:solidFill>
                <a:latin typeface="Arial MT"/>
                <a:cs typeface="Arial MT"/>
              </a:rPr>
              <a:t>car</a:t>
            </a:r>
            <a:r>
              <a:rPr sz="2800" dirty="0">
                <a:solidFill>
                  <a:srgbClr val="FFFFFF"/>
                </a:solidFill>
                <a:latin typeface="Arial MT"/>
                <a:cs typeface="Arial MT"/>
              </a:rPr>
              <a:t>e	</a:t>
            </a:r>
            <a:r>
              <a:rPr sz="2800" spc="195" dirty="0">
                <a:solidFill>
                  <a:srgbClr val="FFFFFF"/>
                </a:solidFill>
                <a:latin typeface="Arial MT"/>
                <a:cs typeface="Arial MT"/>
              </a:rPr>
              <a:t>system</a:t>
            </a:r>
            <a:r>
              <a:rPr sz="2800" dirty="0">
                <a:solidFill>
                  <a:srgbClr val="FFFFFF"/>
                </a:solidFill>
                <a:latin typeface="Arial MT"/>
                <a:cs typeface="Arial MT"/>
              </a:rPr>
              <a:t>s	</a:t>
            </a:r>
            <a:r>
              <a:rPr sz="2800" spc="195" dirty="0">
                <a:solidFill>
                  <a:srgbClr val="FFFFFF"/>
                </a:solidFill>
                <a:latin typeface="Arial MT"/>
                <a:cs typeface="Arial MT"/>
              </a:rPr>
              <a:t>an</a:t>
            </a:r>
            <a:r>
              <a:rPr sz="2800" dirty="0">
                <a:solidFill>
                  <a:srgbClr val="FFFFFF"/>
                </a:solidFill>
                <a:latin typeface="Arial MT"/>
                <a:cs typeface="Arial MT"/>
              </a:rPr>
              <a:t>d	</a:t>
            </a:r>
            <a:r>
              <a:rPr sz="2800" spc="195" dirty="0">
                <a:solidFill>
                  <a:srgbClr val="FFFFFF"/>
                </a:solidFill>
                <a:latin typeface="Arial MT"/>
                <a:cs typeface="Arial MT"/>
              </a:rPr>
              <a:t>service</a:t>
            </a:r>
            <a:r>
              <a:rPr sz="2800" dirty="0">
                <a:solidFill>
                  <a:srgbClr val="FFFFFF"/>
                </a:solidFill>
                <a:latin typeface="Arial MT"/>
                <a:cs typeface="Arial MT"/>
              </a:rPr>
              <a:t>s  </a:t>
            </a:r>
            <a:r>
              <a:rPr sz="2800" spc="175" dirty="0">
                <a:solidFill>
                  <a:srgbClr val="FFFFFF"/>
                </a:solidFill>
                <a:latin typeface="Arial MT"/>
                <a:cs typeface="Arial MT"/>
              </a:rPr>
              <a:t>Interacting	</a:t>
            </a:r>
            <a:r>
              <a:rPr sz="2800" spc="145" dirty="0">
                <a:solidFill>
                  <a:srgbClr val="FFFFFF"/>
                </a:solidFill>
                <a:latin typeface="Arial MT"/>
                <a:cs typeface="Arial MT"/>
              </a:rPr>
              <a:t>with	</a:t>
            </a:r>
            <a:r>
              <a:rPr sz="2800" spc="160" dirty="0">
                <a:solidFill>
                  <a:srgbClr val="FFFFFF"/>
                </a:solidFill>
                <a:latin typeface="Arial MT"/>
                <a:cs typeface="Arial MT"/>
              </a:rPr>
              <a:t>health	</a:t>
            </a:r>
            <a:r>
              <a:rPr sz="2800" spc="180" dirty="0">
                <a:solidFill>
                  <a:srgbClr val="FFFFFF"/>
                </a:solidFill>
                <a:latin typeface="Arial MT"/>
                <a:cs typeface="Arial MT"/>
              </a:rPr>
              <a:t>professionals</a:t>
            </a:r>
            <a:endParaRPr sz="2800">
              <a:latin typeface="Arial MT"/>
              <a:cs typeface="Arial MT"/>
            </a:endParaRPr>
          </a:p>
          <a:p>
            <a:pPr marL="654050">
              <a:lnSpc>
                <a:spcPct val="100000"/>
              </a:lnSpc>
              <a:spcBef>
                <a:spcPts val="540"/>
              </a:spcBef>
              <a:tabLst>
                <a:tab pos="2073275" algn="l"/>
                <a:tab pos="3725545" algn="l"/>
                <a:tab pos="4195445" algn="l"/>
                <a:tab pos="5436870" algn="l"/>
              </a:tabLst>
            </a:pPr>
            <a:r>
              <a:rPr sz="2800" spc="160" dirty="0">
                <a:solidFill>
                  <a:srgbClr val="FFFFFF"/>
                </a:solidFill>
                <a:latin typeface="Arial MT"/>
                <a:cs typeface="Arial MT"/>
              </a:rPr>
              <a:t>Making	</a:t>
            </a:r>
            <a:r>
              <a:rPr sz="2800" spc="170" dirty="0">
                <a:solidFill>
                  <a:srgbClr val="FFFFFF"/>
                </a:solidFill>
                <a:latin typeface="Arial MT"/>
                <a:cs typeface="Arial MT"/>
              </a:rPr>
              <a:t>referrals	</a:t>
            </a:r>
            <a:r>
              <a:rPr sz="2800" spc="95" dirty="0">
                <a:solidFill>
                  <a:srgbClr val="FFFFFF"/>
                </a:solidFill>
                <a:latin typeface="Arial MT"/>
                <a:cs typeface="Arial MT"/>
              </a:rPr>
              <a:t>to	</a:t>
            </a:r>
            <a:r>
              <a:rPr sz="2800" spc="160" dirty="0">
                <a:solidFill>
                  <a:srgbClr val="FFFFFF"/>
                </a:solidFill>
                <a:latin typeface="Arial MT"/>
                <a:cs typeface="Arial MT"/>
              </a:rPr>
              <a:t>health	</a:t>
            </a:r>
            <a:r>
              <a:rPr sz="2800" spc="180" dirty="0">
                <a:solidFill>
                  <a:srgbClr val="FFFFFF"/>
                </a:solidFill>
                <a:latin typeface="Arial MT"/>
                <a:cs typeface="Arial MT"/>
              </a:rPr>
              <a:t>professionals</a:t>
            </a:r>
            <a:endParaRPr sz="2800">
              <a:latin typeface="Arial MT"/>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pic>
        <p:nvPicPr>
          <p:cNvPr id="4" name="object 4"/>
          <p:cNvPicPr/>
          <p:nvPr/>
        </p:nvPicPr>
        <p:blipFill>
          <a:blip r:embed="rId3" cstate="print"/>
          <a:stretch>
            <a:fillRect/>
          </a:stretch>
        </p:blipFill>
        <p:spPr>
          <a:xfrm>
            <a:off x="0" y="6"/>
            <a:ext cx="18287999" cy="4818811"/>
          </a:xfrm>
          <a:prstGeom prst="rect">
            <a:avLst/>
          </a:prstGeom>
        </p:spPr>
      </p:pic>
      <p:sp>
        <p:nvSpPr>
          <p:cNvPr id="5" name="object 5"/>
          <p:cNvSpPr txBox="1"/>
          <p:nvPr/>
        </p:nvSpPr>
        <p:spPr>
          <a:xfrm>
            <a:off x="1016000" y="4729237"/>
            <a:ext cx="15695930" cy="1000760"/>
          </a:xfrm>
          <a:prstGeom prst="rect">
            <a:avLst/>
          </a:prstGeom>
        </p:spPr>
        <p:txBody>
          <a:bodyPr vert="horz" wrap="square" lIns="0" tIns="12700" rIns="0" bIns="0" rtlCol="0">
            <a:spAutoFit/>
          </a:bodyPr>
          <a:lstStyle/>
          <a:p>
            <a:pPr marL="12700">
              <a:lnSpc>
                <a:spcPct val="100000"/>
              </a:lnSpc>
              <a:spcBef>
                <a:spcPts val="100"/>
              </a:spcBef>
            </a:pPr>
            <a:r>
              <a:rPr sz="6400" b="1" spc="395" dirty="0">
                <a:solidFill>
                  <a:srgbClr val="FFFFFF"/>
                </a:solidFill>
                <a:latin typeface="Trebuchet MS"/>
                <a:cs typeface="Trebuchet MS"/>
              </a:rPr>
              <a:t>Research</a:t>
            </a:r>
            <a:r>
              <a:rPr sz="6400" b="1" spc="550" dirty="0">
                <a:solidFill>
                  <a:srgbClr val="FFFFFF"/>
                </a:solidFill>
                <a:latin typeface="Trebuchet MS"/>
                <a:cs typeface="Trebuchet MS"/>
              </a:rPr>
              <a:t> </a:t>
            </a:r>
            <a:r>
              <a:rPr sz="6400" b="1" spc="195" dirty="0">
                <a:solidFill>
                  <a:srgbClr val="FFFFFF"/>
                </a:solidFill>
                <a:latin typeface="Trebuchet MS"/>
                <a:cs typeface="Trebuchet MS"/>
              </a:rPr>
              <a:t>and</a:t>
            </a:r>
            <a:r>
              <a:rPr sz="6400" b="1" spc="555" dirty="0">
                <a:solidFill>
                  <a:srgbClr val="FFFFFF"/>
                </a:solidFill>
                <a:latin typeface="Trebuchet MS"/>
                <a:cs typeface="Trebuchet MS"/>
              </a:rPr>
              <a:t> </a:t>
            </a:r>
            <a:r>
              <a:rPr sz="6400" b="1" spc="375" dirty="0">
                <a:solidFill>
                  <a:srgbClr val="FFFFFF"/>
                </a:solidFill>
                <a:latin typeface="Trebuchet MS"/>
                <a:cs typeface="Trebuchet MS"/>
              </a:rPr>
              <a:t>Maintain</a:t>
            </a:r>
            <a:r>
              <a:rPr sz="6400" b="1" spc="550" dirty="0">
                <a:solidFill>
                  <a:srgbClr val="FFFFFF"/>
                </a:solidFill>
                <a:latin typeface="Trebuchet MS"/>
                <a:cs typeface="Trebuchet MS"/>
              </a:rPr>
              <a:t> </a:t>
            </a:r>
            <a:r>
              <a:rPr sz="6400" b="1" spc="254" dirty="0">
                <a:solidFill>
                  <a:srgbClr val="FFFFFF"/>
                </a:solidFill>
                <a:latin typeface="Trebuchet MS"/>
                <a:cs typeface="Trebuchet MS"/>
              </a:rPr>
              <a:t>Health</a:t>
            </a:r>
            <a:r>
              <a:rPr sz="6400" b="1" spc="555" dirty="0">
                <a:solidFill>
                  <a:srgbClr val="FFFFFF"/>
                </a:solidFill>
                <a:latin typeface="Trebuchet MS"/>
                <a:cs typeface="Trebuchet MS"/>
              </a:rPr>
              <a:t> </a:t>
            </a:r>
            <a:r>
              <a:rPr sz="6400" b="1" spc="420" dirty="0">
                <a:solidFill>
                  <a:srgbClr val="FFFFFF"/>
                </a:solidFill>
                <a:latin typeface="Trebuchet MS"/>
                <a:cs typeface="Trebuchet MS"/>
              </a:rPr>
              <a:t>Sevice</a:t>
            </a:r>
            <a:endParaRPr sz="6400">
              <a:latin typeface="Trebuchet MS"/>
              <a:cs typeface="Trebuchet MS"/>
            </a:endParaRPr>
          </a:p>
        </p:txBody>
      </p:sp>
      <p:sp>
        <p:nvSpPr>
          <p:cNvPr id="6" name="object 6"/>
          <p:cNvSpPr txBox="1"/>
          <p:nvPr/>
        </p:nvSpPr>
        <p:spPr>
          <a:xfrm>
            <a:off x="1016000" y="5538862"/>
            <a:ext cx="16061055" cy="3830954"/>
          </a:xfrm>
          <a:prstGeom prst="rect">
            <a:avLst/>
          </a:prstGeom>
        </p:spPr>
        <p:txBody>
          <a:bodyPr vert="horz" wrap="square" lIns="0" tIns="12700" rIns="0" bIns="0" rtlCol="0">
            <a:spAutoFit/>
          </a:bodyPr>
          <a:lstStyle/>
          <a:p>
            <a:pPr marL="12700">
              <a:lnSpc>
                <a:spcPct val="100000"/>
              </a:lnSpc>
              <a:spcBef>
                <a:spcPts val="100"/>
              </a:spcBef>
            </a:pPr>
            <a:r>
              <a:rPr sz="6400" b="1" spc="195" dirty="0">
                <a:solidFill>
                  <a:srgbClr val="FFFFFF"/>
                </a:solidFill>
                <a:latin typeface="Trebuchet MS"/>
                <a:cs typeface="Trebuchet MS"/>
              </a:rPr>
              <a:t>and</a:t>
            </a:r>
            <a:r>
              <a:rPr sz="6400" b="1" spc="540" dirty="0">
                <a:solidFill>
                  <a:srgbClr val="FFFFFF"/>
                </a:solidFill>
                <a:latin typeface="Trebuchet MS"/>
                <a:cs typeface="Trebuchet MS"/>
              </a:rPr>
              <a:t> </a:t>
            </a:r>
            <a:r>
              <a:rPr sz="6400" b="1" spc="340" dirty="0">
                <a:solidFill>
                  <a:srgbClr val="FFFFFF"/>
                </a:solidFill>
                <a:latin typeface="Trebuchet MS"/>
                <a:cs typeface="Trebuchet MS"/>
              </a:rPr>
              <a:t>Support</a:t>
            </a:r>
            <a:r>
              <a:rPr sz="6400" b="1" spc="535" dirty="0">
                <a:solidFill>
                  <a:srgbClr val="FFFFFF"/>
                </a:solidFill>
                <a:latin typeface="Trebuchet MS"/>
                <a:cs typeface="Trebuchet MS"/>
              </a:rPr>
              <a:t> </a:t>
            </a:r>
            <a:r>
              <a:rPr sz="6400" b="1" spc="315" dirty="0">
                <a:solidFill>
                  <a:srgbClr val="FFFFFF"/>
                </a:solidFill>
                <a:latin typeface="Trebuchet MS"/>
                <a:cs typeface="Trebuchet MS"/>
              </a:rPr>
              <a:t>Information</a:t>
            </a:r>
            <a:endParaRPr sz="6400" dirty="0">
              <a:latin typeface="Trebuchet MS"/>
              <a:cs typeface="Trebuchet MS"/>
            </a:endParaRPr>
          </a:p>
          <a:p>
            <a:pPr marL="12700" marR="5080">
              <a:lnSpc>
                <a:spcPct val="140600"/>
              </a:lnSpc>
              <a:spcBef>
                <a:spcPts val="3385"/>
              </a:spcBef>
              <a:tabLst>
                <a:tab pos="1164590" algn="l"/>
                <a:tab pos="1614170" algn="l"/>
                <a:tab pos="2405380" algn="l"/>
                <a:tab pos="2687955" algn="l"/>
                <a:tab pos="3138170" algn="l"/>
                <a:tab pos="3830320" algn="l"/>
                <a:tab pos="4032250" algn="l"/>
                <a:tab pos="4888230" algn="l"/>
                <a:tab pos="5072380" algn="l"/>
                <a:tab pos="5847715" algn="l"/>
                <a:tab pos="6317615" algn="l"/>
                <a:tab pos="6699250" algn="l"/>
                <a:tab pos="7232650" algn="l"/>
                <a:tab pos="8083550" algn="l"/>
                <a:tab pos="8390890" algn="l"/>
                <a:tab pos="8820785" algn="l"/>
                <a:tab pos="9172575" algn="l"/>
                <a:tab pos="9774555" algn="l"/>
                <a:tab pos="10749280" algn="l"/>
                <a:tab pos="11002010" algn="l"/>
                <a:tab pos="11599545" algn="l"/>
                <a:tab pos="11818620" algn="l"/>
                <a:tab pos="12590145" algn="l"/>
                <a:tab pos="13167360" algn="l"/>
                <a:tab pos="13597890" algn="l"/>
                <a:tab pos="14039215" algn="l"/>
                <a:tab pos="15281275" algn="l"/>
              </a:tabLst>
            </a:pPr>
            <a:r>
              <a:rPr sz="2800" spc="195" dirty="0">
                <a:solidFill>
                  <a:srgbClr val="FFFFFF"/>
                </a:solidFill>
                <a:latin typeface="Arial MT"/>
                <a:cs typeface="Arial MT"/>
              </a:rPr>
              <a:t>Whe</a:t>
            </a:r>
            <a:r>
              <a:rPr sz="2800" dirty="0">
                <a:solidFill>
                  <a:srgbClr val="FFFFFF"/>
                </a:solidFill>
                <a:latin typeface="Arial MT"/>
                <a:cs typeface="Arial MT"/>
              </a:rPr>
              <a:t>n	</a:t>
            </a:r>
            <a:r>
              <a:rPr sz="2800" spc="195" dirty="0">
                <a:solidFill>
                  <a:srgbClr val="FFFFFF"/>
                </a:solidFill>
                <a:latin typeface="Arial MT"/>
                <a:cs typeface="Arial MT"/>
              </a:rPr>
              <a:t>workin</a:t>
            </a:r>
            <a:r>
              <a:rPr sz="2800" dirty="0">
                <a:solidFill>
                  <a:srgbClr val="FFFFFF"/>
                </a:solidFill>
                <a:latin typeface="Arial MT"/>
                <a:cs typeface="Arial MT"/>
              </a:rPr>
              <a:t>g	</a:t>
            </a:r>
            <a:r>
              <a:rPr sz="2800" spc="195" dirty="0">
                <a:solidFill>
                  <a:srgbClr val="FFFFFF"/>
                </a:solidFill>
                <a:latin typeface="Arial MT"/>
                <a:cs typeface="Arial MT"/>
              </a:rPr>
              <a:t>i</a:t>
            </a:r>
            <a:r>
              <a:rPr sz="2800" dirty="0">
                <a:solidFill>
                  <a:srgbClr val="FFFFFF"/>
                </a:solidFill>
                <a:latin typeface="Arial MT"/>
                <a:cs typeface="Arial MT"/>
              </a:rPr>
              <a:t>n	</a:t>
            </a:r>
            <a:r>
              <a:rPr sz="2800" spc="195" dirty="0">
                <a:solidFill>
                  <a:srgbClr val="FFFFFF"/>
                </a:solidFill>
                <a:latin typeface="Arial MT"/>
                <a:cs typeface="Arial MT"/>
              </a:rPr>
              <a:t>th</a:t>
            </a:r>
            <a:r>
              <a:rPr sz="2800" dirty="0">
                <a:solidFill>
                  <a:srgbClr val="FFFFFF"/>
                </a:solidFill>
                <a:latin typeface="Arial MT"/>
                <a:cs typeface="Arial MT"/>
              </a:rPr>
              <a:t>e	</a:t>
            </a:r>
            <a:r>
              <a:rPr sz="2800" spc="195" dirty="0">
                <a:solidFill>
                  <a:srgbClr val="FFFFFF"/>
                </a:solidFill>
                <a:latin typeface="Arial MT"/>
                <a:cs typeface="Arial MT"/>
              </a:rPr>
              <a:t>healt</a:t>
            </a:r>
            <a:r>
              <a:rPr sz="2800" dirty="0">
                <a:solidFill>
                  <a:srgbClr val="FFFFFF"/>
                </a:solidFill>
                <a:latin typeface="Arial MT"/>
                <a:cs typeface="Arial MT"/>
              </a:rPr>
              <a:t>h	</a:t>
            </a:r>
            <a:r>
              <a:rPr sz="2800" spc="195" dirty="0">
                <a:solidFill>
                  <a:srgbClr val="FFFFFF"/>
                </a:solidFill>
                <a:latin typeface="Arial MT"/>
                <a:cs typeface="Arial MT"/>
              </a:rPr>
              <a:t>service</a:t>
            </a:r>
            <a:r>
              <a:rPr sz="2800" dirty="0">
                <a:solidFill>
                  <a:srgbClr val="FFFFFF"/>
                </a:solidFill>
                <a:latin typeface="Arial MT"/>
                <a:cs typeface="Arial MT"/>
              </a:rPr>
              <a:t>s	</a:t>
            </a:r>
            <a:r>
              <a:rPr sz="2800" spc="195" dirty="0">
                <a:solidFill>
                  <a:srgbClr val="FFFFFF"/>
                </a:solidFill>
                <a:latin typeface="Arial MT"/>
                <a:cs typeface="Arial MT"/>
              </a:rPr>
              <a:t>industry</a:t>
            </a:r>
            <a:r>
              <a:rPr sz="2800" dirty="0">
                <a:solidFill>
                  <a:srgbClr val="FFFFFF"/>
                </a:solidFill>
                <a:latin typeface="Arial MT"/>
                <a:cs typeface="Arial MT"/>
              </a:rPr>
              <a:t>,	</a:t>
            </a:r>
            <a:r>
              <a:rPr sz="2800" spc="195" dirty="0">
                <a:solidFill>
                  <a:srgbClr val="FFFFFF"/>
                </a:solidFill>
                <a:latin typeface="Arial MT"/>
                <a:cs typeface="Arial MT"/>
              </a:rPr>
              <a:t>i</a:t>
            </a:r>
            <a:r>
              <a:rPr sz="2800" dirty="0">
                <a:solidFill>
                  <a:srgbClr val="FFFFFF"/>
                </a:solidFill>
                <a:latin typeface="Arial MT"/>
                <a:cs typeface="Arial MT"/>
              </a:rPr>
              <a:t>s	</a:t>
            </a:r>
            <a:r>
              <a:rPr sz="2800" spc="195" dirty="0">
                <a:solidFill>
                  <a:srgbClr val="FFFFFF"/>
                </a:solidFill>
                <a:latin typeface="Arial MT"/>
                <a:cs typeface="Arial MT"/>
              </a:rPr>
              <a:t>i</a:t>
            </a:r>
            <a:r>
              <a:rPr sz="2800" dirty="0">
                <a:solidFill>
                  <a:srgbClr val="FFFFFF"/>
                </a:solidFill>
                <a:latin typeface="Arial MT"/>
                <a:cs typeface="Arial MT"/>
              </a:rPr>
              <a:t>t	</a:t>
            </a:r>
            <a:r>
              <a:rPr sz="2800" spc="195" dirty="0">
                <a:solidFill>
                  <a:srgbClr val="FFFFFF"/>
                </a:solidFill>
                <a:latin typeface="Arial MT"/>
                <a:cs typeface="Arial MT"/>
              </a:rPr>
              <a:t>importan</a:t>
            </a:r>
            <a:r>
              <a:rPr sz="2800" dirty="0">
                <a:solidFill>
                  <a:srgbClr val="FFFFFF"/>
                </a:solidFill>
                <a:latin typeface="Arial MT"/>
                <a:cs typeface="Arial MT"/>
              </a:rPr>
              <a:t>t	</a:t>
            </a:r>
            <a:r>
              <a:rPr sz="2800" spc="195" dirty="0">
                <a:solidFill>
                  <a:srgbClr val="FFFFFF"/>
                </a:solidFill>
                <a:latin typeface="Arial MT"/>
                <a:cs typeface="Arial MT"/>
              </a:rPr>
              <a:t>tha</a:t>
            </a:r>
            <a:r>
              <a:rPr sz="2800" dirty="0">
                <a:solidFill>
                  <a:srgbClr val="FFFFFF"/>
                </a:solidFill>
                <a:latin typeface="Arial MT"/>
                <a:cs typeface="Arial MT"/>
              </a:rPr>
              <a:t>t	</a:t>
            </a:r>
            <a:r>
              <a:rPr sz="2800" spc="195" dirty="0">
                <a:solidFill>
                  <a:srgbClr val="FFFFFF"/>
                </a:solidFill>
                <a:latin typeface="Arial MT"/>
                <a:cs typeface="Arial MT"/>
              </a:rPr>
              <a:t>yo</a:t>
            </a:r>
            <a:r>
              <a:rPr sz="2800" dirty="0">
                <a:solidFill>
                  <a:srgbClr val="FFFFFF"/>
                </a:solidFill>
                <a:latin typeface="Arial MT"/>
                <a:cs typeface="Arial MT"/>
              </a:rPr>
              <a:t>u	</a:t>
            </a:r>
            <a:r>
              <a:rPr sz="2800" spc="195" dirty="0">
                <a:solidFill>
                  <a:srgbClr val="FFFFFF"/>
                </a:solidFill>
                <a:latin typeface="Arial MT"/>
                <a:cs typeface="Arial MT"/>
              </a:rPr>
              <a:t>identif</a:t>
            </a:r>
            <a:r>
              <a:rPr sz="2800" dirty="0">
                <a:solidFill>
                  <a:srgbClr val="FFFFFF"/>
                </a:solidFill>
                <a:latin typeface="Arial MT"/>
                <a:cs typeface="Arial MT"/>
              </a:rPr>
              <a:t>y	</a:t>
            </a:r>
            <a:r>
              <a:rPr sz="2800" spc="195" dirty="0">
                <a:solidFill>
                  <a:srgbClr val="FFFFFF"/>
                </a:solidFill>
                <a:latin typeface="Arial MT"/>
                <a:cs typeface="Arial MT"/>
              </a:rPr>
              <a:t>healt</a:t>
            </a:r>
            <a:r>
              <a:rPr sz="2800" dirty="0">
                <a:solidFill>
                  <a:srgbClr val="FFFFFF"/>
                </a:solidFill>
                <a:latin typeface="Arial MT"/>
                <a:cs typeface="Arial MT"/>
              </a:rPr>
              <a:t>h	</a:t>
            </a:r>
            <a:r>
              <a:rPr sz="2800" spc="195" dirty="0">
                <a:solidFill>
                  <a:srgbClr val="FFFFFF"/>
                </a:solidFill>
                <a:latin typeface="Arial MT"/>
                <a:cs typeface="Arial MT"/>
              </a:rPr>
              <a:t>car</a:t>
            </a:r>
            <a:r>
              <a:rPr sz="2800" dirty="0">
                <a:solidFill>
                  <a:srgbClr val="FFFFFF"/>
                </a:solidFill>
                <a:latin typeface="Arial MT"/>
                <a:cs typeface="Arial MT"/>
              </a:rPr>
              <a:t>e  </a:t>
            </a:r>
            <a:r>
              <a:rPr sz="2800" spc="165" dirty="0">
                <a:solidFill>
                  <a:srgbClr val="FFFFFF"/>
                </a:solidFill>
                <a:latin typeface="Arial MT"/>
                <a:cs typeface="Arial MT"/>
              </a:rPr>
              <a:t>systems	</a:t>
            </a:r>
            <a:r>
              <a:rPr sz="2800" spc="130" dirty="0">
                <a:solidFill>
                  <a:srgbClr val="FFFFFF"/>
                </a:solidFill>
                <a:latin typeface="Arial MT"/>
                <a:cs typeface="Arial MT"/>
              </a:rPr>
              <a:t>and	</a:t>
            </a:r>
            <a:r>
              <a:rPr sz="2800" spc="170" dirty="0">
                <a:solidFill>
                  <a:srgbClr val="FFFFFF"/>
                </a:solidFill>
                <a:latin typeface="Arial MT"/>
                <a:cs typeface="Arial MT"/>
              </a:rPr>
              <a:t>services	</a:t>
            </a:r>
            <a:r>
              <a:rPr sz="2800" spc="145" dirty="0">
                <a:solidFill>
                  <a:srgbClr val="FFFFFF"/>
                </a:solidFill>
                <a:latin typeface="Arial MT"/>
                <a:cs typeface="Arial MT"/>
              </a:rPr>
              <a:t>with	</a:t>
            </a:r>
            <a:r>
              <a:rPr sz="2800" spc="155" dirty="0">
                <a:solidFill>
                  <a:srgbClr val="FFFFFF"/>
                </a:solidFill>
                <a:latin typeface="Arial MT"/>
                <a:cs typeface="Arial MT"/>
              </a:rPr>
              <a:t>links	</a:t>
            </a:r>
            <a:r>
              <a:rPr sz="2800" spc="95" dirty="0">
                <a:solidFill>
                  <a:srgbClr val="FFFFFF"/>
                </a:solidFill>
                <a:latin typeface="Arial MT"/>
                <a:cs typeface="Arial MT"/>
              </a:rPr>
              <a:t>to	</a:t>
            </a:r>
            <a:r>
              <a:rPr sz="2800" spc="145" dirty="0">
                <a:solidFill>
                  <a:srgbClr val="FFFFFF"/>
                </a:solidFill>
                <a:latin typeface="Arial MT"/>
                <a:cs typeface="Arial MT"/>
              </a:rPr>
              <a:t>your	</a:t>
            </a:r>
            <a:r>
              <a:rPr sz="2800" spc="130" dirty="0">
                <a:solidFill>
                  <a:srgbClr val="FFFFFF"/>
                </a:solidFill>
                <a:latin typeface="Arial MT"/>
                <a:cs typeface="Arial MT"/>
              </a:rPr>
              <a:t>own	</a:t>
            </a:r>
            <a:r>
              <a:rPr sz="2800" spc="170" dirty="0">
                <a:solidFill>
                  <a:srgbClr val="FFFFFF"/>
                </a:solidFill>
                <a:latin typeface="Arial MT"/>
                <a:cs typeface="Arial MT"/>
              </a:rPr>
              <a:t>practice.	</a:t>
            </a:r>
            <a:r>
              <a:rPr sz="2800" spc="145" dirty="0">
                <a:solidFill>
                  <a:srgbClr val="FFFFFF"/>
                </a:solidFill>
                <a:latin typeface="Arial MT"/>
                <a:cs typeface="Arial MT"/>
              </a:rPr>
              <a:t>Your	</a:t>
            </a:r>
            <a:r>
              <a:rPr sz="2800" spc="130" dirty="0">
                <a:solidFill>
                  <a:srgbClr val="FFFFFF"/>
                </a:solidFill>
                <a:latin typeface="Arial MT"/>
                <a:cs typeface="Arial MT"/>
              </a:rPr>
              <a:t>own	</a:t>
            </a:r>
            <a:r>
              <a:rPr sz="2800" spc="170" dirty="0">
                <a:solidFill>
                  <a:srgbClr val="FFFFFF"/>
                </a:solidFill>
                <a:latin typeface="Arial MT"/>
                <a:cs typeface="Arial MT"/>
              </a:rPr>
              <a:t>practice	</a:t>
            </a:r>
            <a:r>
              <a:rPr sz="2800" spc="95" dirty="0">
                <a:solidFill>
                  <a:srgbClr val="FFFFFF"/>
                </a:solidFill>
                <a:latin typeface="Arial MT"/>
                <a:cs typeface="Arial MT"/>
              </a:rPr>
              <a:t>is	</a:t>
            </a:r>
            <a:r>
              <a:rPr sz="2800" spc="145" dirty="0">
                <a:solidFill>
                  <a:srgbClr val="FFFFFF"/>
                </a:solidFill>
                <a:latin typeface="Arial MT"/>
                <a:cs typeface="Arial MT"/>
              </a:rPr>
              <a:t>your</a:t>
            </a:r>
            <a:endParaRPr sz="2800" dirty="0">
              <a:latin typeface="Arial MT"/>
              <a:cs typeface="Arial MT"/>
            </a:endParaRPr>
          </a:p>
          <a:p>
            <a:pPr marL="12700" marR="2364105">
              <a:lnSpc>
                <a:spcPct val="140600"/>
              </a:lnSpc>
              <a:tabLst>
                <a:tab pos="2228850" algn="l"/>
                <a:tab pos="3202940" algn="l"/>
                <a:tab pos="3974465" algn="l"/>
                <a:tab pos="4543425" algn="l"/>
                <a:tab pos="4993640" algn="l"/>
                <a:tab pos="5908675" algn="l"/>
                <a:tab pos="6848475" algn="l"/>
                <a:tab pos="7541259" algn="l"/>
                <a:tab pos="8515350" algn="l"/>
                <a:tab pos="9592945" algn="l"/>
                <a:tab pos="10364470" algn="l"/>
                <a:tab pos="12130405" algn="l"/>
                <a:tab pos="12922250" algn="l"/>
              </a:tabLst>
            </a:pPr>
            <a:r>
              <a:rPr sz="2800" spc="195" dirty="0">
                <a:solidFill>
                  <a:srgbClr val="FFFFFF"/>
                </a:solidFill>
                <a:latin typeface="Arial MT"/>
                <a:cs typeface="Arial MT"/>
              </a:rPr>
              <a:t>occupation</a:t>
            </a:r>
            <a:r>
              <a:rPr sz="2800" dirty="0">
                <a:solidFill>
                  <a:srgbClr val="FFFFFF"/>
                </a:solidFill>
                <a:latin typeface="Arial MT"/>
                <a:cs typeface="Arial MT"/>
              </a:rPr>
              <a:t>,	</a:t>
            </a:r>
            <a:r>
              <a:rPr sz="2800" spc="195" dirty="0">
                <a:solidFill>
                  <a:srgbClr val="FFFFFF"/>
                </a:solidFill>
                <a:latin typeface="Arial MT"/>
                <a:cs typeface="Arial MT"/>
              </a:rPr>
              <a:t>wha</a:t>
            </a:r>
            <a:r>
              <a:rPr sz="2800" dirty="0">
                <a:solidFill>
                  <a:srgbClr val="FFFFFF"/>
                </a:solidFill>
                <a:latin typeface="Arial MT"/>
                <a:cs typeface="Arial MT"/>
              </a:rPr>
              <a:t>t	</a:t>
            </a:r>
            <a:r>
              <a:rPr sz="2800" spc="195" dirty="0">
                <a:solidFill>
                  <a:srgbClr val="FFFFFF"/>
                </a:solidFill>
                <a:latin typeface="Arial MT"/>
                <a:cs typeface="Arial MT"/>
              </a:rPr>
              <a:t>yo</a:t>
            </a:r>
            <a:r>
              <a:rPr sz="2800" dirty="0">
                <a:solidFill>
                  <a:srgbClr val="FFFFFF"/>
                </a:solidFill>
                <a:latin typeface="Arial MT"/>
                <a:cs typeface="Arial MT"/>
              </a:rPr>
              <a:t>u	</a:t>
            </a:r>
            <a:r>
              <a:rPr sz="2800" spc="195" dirty="0">
                <a:solidFill>
                  <a:srgbClr val="FFFFFF"/>
                </a:solidFill>
                <a:latin typeface="Arial MT"/>
                <a:cs typeface="Arial MT"/>
              </a:rPr>
              <a:t>d</a:t>
            </a:r>
            <a:r>
              <a:rPr sz="2800" dirty="0">
                <a:solidFill>
                  <a:srgbClr val="FFFFFF"/>
                </a:solidFill>
                <a:latin typeface="Arial MT"/>
                <a:cs typeface="Arial MT"/>
              </a:rPr>
              <a:t>o	</a:t>
            </a:r>
            <a:r>
              <a:rPr sz="2800" spc="195" dirty="0">
                <a:solidFill>
                  <a:srgbClr val="FFFFFF"/>
                </a:solidFill>
                <a:latin typeface="Arial MT"/>
                <a:cs typeface="Arial MT"/>
              </a:rPr>
              <a:t>i</a:t>
            </a:r>
            <a:r>
              <a:rPr sz="2800" dirty="0">
                <a:solidFill>
                  <a:srgbClr val="FFFFFF"/>
                </a:solidFill>
                <a:latin typeface="Arial MT"/>
                <a:cs typeface="Arial MT"/>
              </a:rPr>
              <a:t>n	</a:t>
            </a:r>
            <a:r>
              <a:rPr sz="2800" spc="195" dirty="0">
                <a:solidFill>
                  <a:srgbClr val="FFFFFF"/>
                </a:solidFill>
                <a:latin typeface="Arial MT"/>
                <a:cs typeface="Arial MT"/>
              </a:rPr>
              <a:t>you</a:t>
            </a:r>
            <a:r>
              <a:rPr sz="2800" dirty="0">
                <a:solidFill>
                  <a:srgbClr val="FFFFFF"/>
                </a:solidFill>
                <a:latin typeface="Arial MT"/>
                <a:cs typeface="Arial MT"/>
              </a:rPr>
              <a:t>r	</a:t>
            </a:r>
            <a:r>
              <a:rPr sz="2800" spc="195" dirty="0">
                <a:solidFill>
                  <a:srgbClr val="FFFFFF"/>
                </a:solidFill>
                <a:latin typeface="Arial MT"/>
                <a:cs typeface="Arial MT"/>
              </a:rPr>
              <a:t>role</a:t>
            </a:r>
            <a:r>
              <a:rPr sz="2800" dirty="0">
                <a:solidFill>
                  <a:srgbClr val="FFFFFF"/>
                </a:solidFill>
                <a:latin typeface="Arial MT"/>
                <a:cs typeface="Arial MT"/>
              </a:rPr>
              <a:t>,	</a:t>
            </a:r>
            <a:r>
              <a:rPr sz="2800" spc="195" dirty="0">
                <a:solidFill>
                  <a:srgbClr val="FFFFFF"/>
                </a:solidFill>
                <a:latin typeface="Arial MT"/>
                <a:cs typeface="Arial MT"/>
              </a:rPr>
              <a:t>th</a:t>
            </a:r>
            <a:r>
              <a:rPr sz="2800" dirty="0">
                <a:solidFill>
                  <a:srgbClr val="FFFFFF"/>
                </a:solidFill>
                <a:latin typeface="Arial MT"/>
                <a:cs typeface="Arial MT"/>
              </a:rPr>
              <a:t>e	</a:t>
            </a:r>
            <a:r>
              <a:rPr sz="2800" spc="195" dirty="0">
                <a:solidFill>
                  <a:srgbClr val="FFFFFF"/>
                </a:solidFill>
                <a:latin typeface="Arial MT"/>
                <a:cs typeface="Arial MT"/>
              </a:rPr>
              <a:t>wor</a:t>
            </a:r>
            <a:r>
              <a:rPr sz="2800" dirty="0">
                <a:solidFill>
                  <a:srgbClr val="FFFFFF"/>
                </a:solidFill>
                <a:latin typeface="Arial MT"/>
                <a:cs typeface="Arial MT"/>
              </a:rPr>
              <a:t>k	</a:t>
            </a:r>
            <a:r>
              <a:rPr sz="2800" spc="195" dirty="0">
                <a:solidFill>
                  <a:srgbClr val="FFFFFF"/>
                </a:solidFill>
                <a:latin typeface="Arial MT"/>
                <a:cs typeface="Arial MT"/>
              </a:rPr>
              <a:t>task</a:t>
            </a:r>
            <a:r>
              <a:rPr sz="2800" dirty="0">
                <a:solidFill>
                  <a:srgbClr val="FFFFFF"/>
                </a:solidFill>
                <a:latin typeface="Arial MT"/>
                <a:cs typeface="Arial MT"/>
              </a:rPr>
              <a:t>s	</a:t>
            </a:r>
            <a:r>
              <a:rPr sz="2800" spc="195" dirty="0">
                <a:solidFill>
                  <a:srgbClr val="FFFFFF"/>
                </a:solidFill>
                <a:latin typeface="Arial MT"/>
                <a:cs typeface="Arial MT"/>
              </a:rPr>
              <a:t>yo</a:t>
            </a:r>
            <a:r>
              <a:rPr sz="2800" dirty="0">
                <a:solidFill>
                  <a:srgbClr val="FFFFFF"/>
                </a:solidFill>
                <a:latin typeface="Arial MT"/>
                <a:cs typeface="Arial MT"/>
              </a:rPr>
              <a:t>u	</a:t>
            </a:r>
            <a:r>
              <a:rPr sz="2800" spc="195" dirty="0">
                <a:solidFill>
                  <a:srgbClr val="FFFFFF"/>
                </a:solidFill>
                <a:latin typeface="Arial MT"/>
                <a:cs typeface="Arial MT"/>
              </a:rPr>
              <a:t>complet</a:t>
            </a:r>
            <a:r>
              <a:rPr sz="2800" dirty="0">
                <a:solidFill>
                  <a:srgbClr val="FFFFFF"/>
                </a:solidFill>
                <a:latin typeface="Arial MT"/>
                <a:cs typeface="Arial MT"/>
              </a:rPr>
              <a:t>e	</a:t>
            </a:r>
            <a:r>
              <a:rPr sz="2800" spc="195" dirty="0">
                <a:solidFill>
                  <a:srgbClr val="FFFFFF"/>
                </a:solidFill>
                <a:latin typeface="Arial MT"/>
                <a:cs typeface="Arial MT"/>
              </a:rPr>
              <a:t>an</a:t>
            </a:r>
            <a:r>
              <a:rPr sz="2800" dirty="0">
                <a:solidFill>
                  <a:srgbClr val="FFFFFF"/>
                </a:solidFill>
                <a:latin typeface="Arial MT"/>
                <a:cs typeface="Arial MT"/>
              </a:rPr>
              <a:t>d	</a:t>
            </a:r>
            <a:r>
              <a:rPr sz="2800" spc="195" dirty="0">
                <a:solidFill>
                  <a:srgbClr val="FFFFFF"/>
                </a:solidFill>
                <a:latin typeface="Arial MT"/>
                <a:cs typeface="Arial MT"/>
              </a:rPr>
              <a:t>you</a:t>
            </a:r>
            <a:r>
              <a:rPr sz="2800" dirty="0">
                <a:solidFill>
                  <a:srgbClr val="FFFFFF"/>
                </a:solidFill>
                <a:latin typeface="Arial MT"/>
                <a:cs typeface="Arial MT"/>
              </a:rPr>
              <a:t>r  </a:t>
            </a:r>
            <a:r>
              <a:rPr sz="2800" spc="180" dirty="0">
                <a:solidFill>
                  <a:srgbClr val="FFFFFF"/>
                </a:solidFill>
                <a:latin typeface="Arial MT"/>
                <a:cs typeface="Arial MT"/>
              </a:rPr>
              <a:t>responsibilities</a:t>
            </a:r>
            <a:endParaRPr sz="2800" dirty="0">
              <a:latin typeface="Arial MT"/>
              <a:cs typeface="Arial MT"/>
            </a:endParaRPr>
          </a:p>
        </p:txBody>
      </p:sp>
      <p:pic>
        <p:nvPicPr>
          <p:cNvPr id="7" name="object 5">
            <a:hlinkClick r:id="rId4" action="ppaction://hlinksldjump"/>
            <a:extLst>
              <a:ext uri="{FF2B5EF4-FFF2-40B4-BE49-F238E27FC236}">
                <a16:creationId xmlns:a16="http://schemas.microsoft.com/office/drawing/2014/main" id="{3B686900-5CCC-4C5A-9F9C-69EC2D1100EB}"/>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4" name="object 4"/>
          <p:cNvPicPr/>
          <p:nvPr/>
        </p:nvPicPr>
        <p:blipFill>
          <a:blip r:embed="rId3" cstate="print"/>
          <a:stretch>
            <a:fillRect/>
          </a:stretch>
        </p:blipFill>
        <p:spPr>
          <a:xfrm>
            <a:off x="12611810" y="0"/>
            <a:ext cx="5676189" cy="10286999"/>
          </a:xfrm>
          <a:prstGeom prst="rect">
            <a:avLst/>
          </a:prstGeom>
        </p:spPr>
      </p:pic>
      <p:sp>
        <p:nvSpPr>
          <p:cNvPr id="6" name="object 6"/>
          <p:cNvSpPr txBox="1"/>
          <p:nvPr/>
        </p:nvSpPr>
        <p:spPr>
          <a:xfrm>
            <a:off x="1015999" y="3037083"/>
            <a:ext cx="11595809" cy="6106800"/>
          </a:xfrm>
          <a:prstGeom prst="rect">
            <a:avLst/>
          </a:prstGeom>
        </p:spPr>
        <p:txBody>
          <a:bodyPr vert="horz" wrap="square" lIns="0" tIns="186055" rIns="0" bIns="0" rtlCol="0">
            <a:spAutoFit/>
          </a:bodyPr>
          <a:lstStyle/>
          <a:p>
            <a:pPr marL="12700">
              <a:lnSpc>
                <a:spcPct val="100000"/>
              </a:lnSpc>
              <a:spcBef>
                <a:spcPts val="1465"/>
              </a:spcBef>
              <a:tabLst>
                <a:tab pos="1313180" algn="l"/>
                <a:tab pos="2228215" algn="l"/>
                <a:tab pos="4770755" algn="l"/>
                <a:tab pos="6319520" algn="l"/>
                <a:tab pos="7011670" algn="l"/>
                <a:tab pos="7724140" algn="l"/>
                <a:tab pos="8416925" algn="l"/>
                <a:tab pos="9742170" algn="l"/>
              </a:tabLst>
            </a:pPr>
            <a:r>
              <a:rPr sz="2800" spc="195" dirty="0">
                <a:latin typeface="Arial MT"/>
                <a:cs typeface="Arial MT"/>
              </a:rPr>
              <a:t>Healt</a:t>
            </a:r>
            <a:r>
              <a:rPr sz="2800" dirty="0">
                <a:latin typeface="Arial MT"/>
                <a:cs typeface="Arial MT"/>
              </a:rPr>
              <a:t>h	</a:t>
            </a:r>
            <a:r>
              <a:rPr sz="2800" spc="195" dirty="0">
                <a:latin typeface="Arial MT"/>
                <a:cs typeface="Arial MT"/>
              </a:rPr>
              <a:t>car</a:t>
            </a:r>
            <a:r>
              <a:rPr sz="2800" dirty="0">
                <a:latin typeface="Arial MT"/>
                <a:cs typeface="Arial MT"/>
              </a:rPr>
              <a:t>e	</a:t>
            </a:r>
            <a:r>
              <a:rPr sz="2800" spc="195" dirty="0">
                <a:latin typeface="Arial MT"/>
                <a:cs typeface="Arial MT"/>
              </a:rPr>
              <a:t>professional</a:t>
            </a:r>
            <a:r>
              <a:rPr sz="2800" dirty="0">
                <a:latin typeface="Arial MT"/>
                <a:cs typeface="Arial MT"/>
              </a:rPr>
              <a:t>s	</a:t>
            </a:r>
            <a:r>
              <a:rPr sz="2800" spc="195" dirty="0">
                <a:latin typeface="Arial MT"/>
                <a:cs typeface="Arial MT"/>
              </a:rPr>
              <a:t>include</a:t>
            </a:r>
            <a:r>
              <a:rPr sz="2800" dirty="0">
                <a:latin typeface="Arial MT"/>
                <a:cs typeface="Arial MT"/>
              </a:rPr>
              <a:t>,	</a:t>
            </a:r>
            <a:r>
              <a:rPr sz="2800" spc="195" dirty="0">
                <a:latin typeface="Arial MT"/>
                <a:cs typeface="Arial MT"/>
              </a:rPr>
              <a:t>bu</a:t>
            </a:r>
            <a:r>
              <a:rPr sz="2800" dirty="0">
                <a:latin typeface="Arial MT"/>
                <a:cs typeface="Arial MT"/>
              </a:rPr>
              <a:t>t	</a:t>
            </a:r>
            <a:r>
              <a:rPr sz="2800" spc="195" dirty="0">
                <a:latin typeface="Arial MT"/>
                <a:cs typeface="Arial MT"/>
              </a:rPr>
              <a:t>ar</a:t>
            </a:r>
            <a:r>
              <a:rPr sz="2800" dirty="0">
                <a:latin typeface="Arial MT"/>
                <a:cs typeface="Arial MT"/>
              </a:rPr>
              <a:t>e	</a:t>
            </a:r>
            <a:r>
              <a:rPr sz="2800" spc="195" dirty="0">
                <a:latin typeface="Arial MT"/>
                <a:cs typeface="Arial MT"/>
              </a:rPr>
              <a:t>no</a:t>
            </a:r>
            <a:r>
              <a:rPr sz="2800" dirty="0">
                <a:latin typeface="Arial MT"/>
                <a:cs typeface="Arial MT"/>
              </a:rPr>
              <a:t>t	</a:t>
            </a:r>
            <a:r>
              <a:rPr sz="2800" spc="195" dirty="0">
                <a:latin typeface="Arial MT"/>
                <a:cs typeface="Arial MT"/>
              </a:rPr>
              <a:t>limite</a:t>
            </a:r>
            <a:r>
              <a:rPr sz="2800" dirty="0">
                <a:latin typeface="Arial MT"/>
                <a:cs typeface="Arial MT"/>
              </a:rPr>
              <a:t>d	</a:t>
            </a:r>
            <a:r>
              <a:rPr sz="2800" spc="195" dirty="0">
                <a:latin typeface="Arial MT"/>
                <a:cs typeface="Arial MT"/>
              </a:rPr>
              <a:t>to</a:t>
            </a:r>
            <a:r>
              <a:rPr sz="2800" dirty="0">
                <a:latin typeface="Arial MT"/>
                <a:cs typeface="Arial MT"/>
              </a:rPr>
              <a:t>:</a:t>
            </a:r>
          </a:p>
          <a:p>
            <a:pPr marL="897255" indent="-885190">
              <a:lnSpc>
                <a:spcPct val="100000"/>
              </a:lnSpc>
              <a:spcBef>
                <a:spcPts val="1365"/>
              </a:spcBef>
              <a:buChar char="·"/>
              <a:tabLst>
                <a:tab pos="897255" algn="l"/>
                <a:tab pos="897890" algn="l"/>
              </a:tabLst>
            </a:pPr>
            <a:r>
              <a:rPr sz="2800" spc="180" dirty="0">
                <a:latin typeface="Arial MT"/>
                <a:cs typeface="Arial MT"/>
              </a:rPr>
              <a:t>Psychologists</a:t>
            </a:r>
            <a:endParaRPr sz="2800" dirty="0">
              <a:latin typeface="Arial MT"/>
              <a:cs typeface="Arial MT"/>
            </a:endParaRPr>
          </a:p>
          <a:p>
            <a:pPr marL="897255" indent="-885190">
              <a:lnSpc>
                <a:spcPct val="100000"/>
              </a:lnSpc>
              <a:spcBef>
                <a:spcPts val="1365"/>
              </a:spcBef>
              <a:buChar char="·"/>
              <a:tabLst>
                <a:tab pos="897255" algn="l"/>
                <a:tab pos="897890" algn="l"/>
              </a:tabLst>
            </a:pPr>
            <a:r>
              <a:rPr sz="2800" spc="180" dirty="0">
                <a:latin typeface="Arial MT"/>
                <a:cs typeface="Arial MT"/>
              </a:rPr>
              <a:t>Physiotherapists</a:t>
            </a:r>
            <a:endParaRPr sz="2800" dirty="0">
              <a:latin typeface="Arial MT"/>
              <a:cs typeface="Arial MT"/>
            </a:endParaRPr>
          </a:p>
          <a:p>
            <a:pPr marL="897255" indent="-885190">
              <a:lnSpc>
                <a:spcPct val="100000"/>
              </a:lnSpc>
              <a:spcBef>
                <a:spcPts val="1365"/>
              </a:spcBef>
              <a:buChar char="·"/>
              <a:tabLst>
                <a:tab pos="897255" algn="l"/>
                <a:tab pos="897890" algn="l"/>
              </a:tabLst>
            </a:pPr>
            <a:r>
              <a:rPr sz="2800" spc="175" dirty="0">
                <a:latin typeface="Arial MT"/>
                <a:cs typeface="Arial MT"/>
              </a:rPr>
              <a:t>Pharmacists</a:t>
            </a:r>
            <a:endParaRPr sz="2800" dirty="0">
              <a:latin typeface="Arial MT"/>
              <a:cs typeface="Arial MT"/>
            </a:endParaRPr>
          </a:p>
          <a:p>
            <a:pPr marL="897255" indent="-885190">
              <a:lnSpc>
                <a:spcPct val="100000"/>
              </a:lnSpc>
              <a:spcBef>
                <a:spcPts val="1365"/>
              </a:spcBef>
              <a:buChar char="·"/>
              <a:tabLst>
                <a:tab pos="897255" algn="l"/>
                <a:tab pos="897890" algn="l"/>
                <a:tab pos="2138680" algn="l"/>
              </a:tabLst>
            </a:pPr>
            <a:r>
              <a:rPr sz="2800" spc="160" dirty="0">
                <a:latin typeface="Arial MT"/>
                <a:cs typeface="Arial MT"/>
              </a:rPr>
              <a:t>Social	</a:t>
            </a:r>
            <a:r>
              <a:rPr sz="2800" spc="165" dirty="0">
                <a:latin typeface="Arial MT"/>
                <a:cs typeface="Arial MT"/>
              </a:rPr>
              <a:t>Workers</a:t>
            </a:r>
            <a:endParaRPr sz="2800" dirty="0">
              <a:latin typeface="Arial MT"/>
              <a:cs typeface="Arial MT"/>
            </a:endParaRPr>
          </a:p>
          <a:p>
            <a:pPr marL="12700" marR="1464310">
              <a:lnSpc>
                <a:spcPct val="140600"/>
              </a:lnSpc>
              <a:buChar char="·"/>
              <a:tabLst>
                <a:tab pos="897255" algn="l"/>
                <a:tab pos="897890" algn="l"/>
                <a:tab pos="2851785" algn="l"/>
                <a:tab pos="3642995" algn="l"/>
                <a:tab pos="4943475" algn="l"/>
                <a:tab pos="6046470" algn="l"/>
                <a:tab pos="7633970" algn="l"/>
              </a:tabLst>
            </a:pPr>
            <a:r>
              <a:rPr lang="en-AU" sz="2800" spc="195" dirty="0">
                <a:latin typeface="Arial MT"/>
                <a:cs typeface="Arial MT"/>
              </a:rPr>
              <a:t>      </a:t>
            </a:r>
            <a:r>
              <a:rPr sz="2800" spc="195" dirty="0">
                <a:latin typeface="Arial MT"/>
                <a:cs typeface="Arial MT"/>
              </a:rPr>
              <a:t>Aborigina</a:t>
            </a:r>
            <a:r>
              <a:rPr sz="2800" dirty="0">
                <a:latin typeface="Arial MT"/>
                <a:cs typeface="Arial MT"/>
              </a:rPr>
              <a:t>l</a:t>
            </a:r>
            <a:r>
              <a:rPr lang="en-AU" sz="2800" dirty="0">
                <a:latin typeface="Arial MT"/>
                <a:cs typeface="Arial MT"/>
              </a:rPr>
              <a:t> </a:t>
            </a:r>
            <a:r>
              <a:rPr sz="2800" spc="195" dirty="0">
                <a:latin typeface="Arial MT"/>
                <a:cs typeface="Arial MT"/>
              </a:rPr>
              <a:t>an</a:t>
            </a:r>
            <a:r>
              <a:rPr sz="2800" dirty="0">
                <a:latin typeface="Arial MT"/>
                <a:cs typeface="Arial MT"/>
              </a:rPr>
              <a:t>d</a:t>
            </a:r>
            <a:r>
              <a:rPr lang="en-AU" sz="2800" dirty="0">
                <a:latin typeface="Arial MT"/>
                <a:cs typeface="Arial MT"/>
              </a:rPr>
              <a:t> </a:t>
            </a:r>
            <a:r>
              <a:rPr sz="2800" spc="195" dirty="0">
                <a:latin typeface="Arial MT"/>
                <a:cs typeface="Arial MT"/>
              </a:rPr>
              <a:t>Torre</a:t>
            </a:r>
            <a:r>
              <a:rPr sz="2800" dirty="0">
                <a:latin typeface="Arial MT"/>
                <a:cs typeface="Arial MT"/>
              </a:rPr>
              <a:t>s</a:t>
            </a:r>
            <a:r>
              <a:rPr lang="en-AU" sz="2800" dirty="0">
                <a:latin typeface="Arial MT"/>
                <a:cs typeface="Arial MT"/>
              </a:rPr>
              <a:t> </a:t>
            </a:r>
            <a:r>
              <a:rPr sz="2800" spc="195" dirty="0">
                <a:latin typeface="Arial MT"/>
                <a:cs typeface="Arial MT"/>
              </a:rPr>
              <a:t>Strai</a:t>
            </a:r>
            <a:r>
              <a:rPr sz="2800" dirty="0">
                <a:latin typeface="Arial MT"/>
                <a:cs typeface="Arial MT"/>
              </a:rPr>
              <a:t>t</a:t>
            </a:r>
            <a:r>
              <a:rPr lang="en-AU" sz="2800" dirty="0">
                <a:latin typeface="Arial MT"/>
                <a:cs typeface="Arial MT"/>
              </a:rPr>
              <a:t> </a:t>
            </a:r>
            <a:r>
              <a:rPr sz="2800" spc="195" dirty="0">
                <a:latin typeface="Arial MT"/>
                <a:cs typeface="Arial MT"/>
              </a:rPr>
              <a:t>Islande</a:t>
            </a:r>
            <a:r>
              <a:rPr sz="2800" dirty="0">
                <a:latin typeface="Arial MT"/>
                <a:cs typeface="Arial MT"/>
              </a:rPr>
              <a:t>r</a:t>
            </a:r>
            <a:r>
              <a:rPr lang="en-AU" sz="2800" dirty="0">
                <a:latin typeface="Arial MT"/>
                <a:cs typeface="Arial MT"/>
              </a:rPr>
              <a:t> </a:t>
            </a:r>
            <a:r>
              <a:rPr sz="2800" spc="195" dirty="0">
                <a:latin typeface="Arial MT"/>
                <a:cs typeface="Arial MT"/>
              </a:rPr>
              <a:t>healt</a:t>
            </a:r>
            <a:r>
              <a:rPr sz="2800" dirty="0">
                <a:latin typeface="Arial MT"/>
                <a:cs typeface="Arial MT"/>
              </a:rPr>
              <a:t>h</a:t>
            </a:r>
            <a:r>
              <a:rPr lang="en-AU" sz="2800" dirty="0">
                <a:latin typeface="Arial MT"/>
                <a:cs typeface="Arial MT"/>
              </a:rPr>
              <a:t> </a:t>
            </a:r>
            <a:r>
              <a:rPr sz="2800" spc="180" dirty="0">
                <a:latin typeface="Arial MT"/>
                <a:cs typeface="Arial MT"/>
              </a:rPr>
              <a:t>practitioners</a:t>
            </a:r>
            <a:endParaRPr sz="2800" dirty="0">
              <a:latin typeface="Arial MT"/>
              <a:cs typeface="Arial MT"/>
            </a:endParaRPr>
          </a:p>
          <a:p>
            <a:pPr marL="897255" indent="-885190">
              <a:lnSpc>
                <a:spcPct val="100000"/>
              </a:lnSpc>
              <a:spcBef>
                <a:spcPts val="1365"/>
              </a:spcBef>
              <a:buChar char="·"/>
              <a:tabLst>
                <a:tab pos="897255" algn="l"/>
                <a:tab pos="897890" algn="l"/>
                <a:tab pos="3395345" algn="l"/>
              </a:tabLst>
            </a:pPr>
            <a:r>
              <a:rPr sz="2800" spc="175" dirty="0">
                <a:latin typeface="Arial MT"/>
                <a:cs typeface="Arial MT"/>
              </a:rPr>
              <a:t>Occupational	therapists</a:t>
            </a:r>
            <a:endParaRPr sz="2800" dirty="0">
              <a:latin typeface="Arial MT"/>
              <a:cs typeface="Arial MT"/>
            </a:endParaRPr>
          </a:p>
          <a:p>
            <a:pPr marL="897255" indent="-885190">
              <a:lnSpc>
                <a:spcPct val="100000"/>
              </a:lnSpc>
              <a:spcBef>
                <a:spcPts val="1365"/>
              </a:spcBef>
              <a:buChar char="·"/>
              <a:tabLst>
                <a:tab pos="897255" algn="l"/>
                <a:tab pos="897890" algn="l"/>
                <a:tab pos="2420620" algn="l"/>
                <a:tab pos="4132579" algn="l"/>
              </a:tabLst>
            </a:pPr>
            <a:r>
              <a:rPr sz="2800" spc="165" dirty="0">
                <a:latin typeface="Arial MT"/>
                <a:cs typeface="Arial MT"/>
              </a:rPr>
              <a:t>Medical	</a:t>
            </a:r>
            <a:r>
              <a:rPr sz="2800" spc="170" dirty="0">
                <a:latin typeface="Arial MT"/>
                <a:cs typeface="Arial MT"/>
              </a:rPr>
              <a:t>radiation	</a:t>
            </a:r>
            <a:r>
              <a:rPr sz="2800" spc="180" dirty="0">
                <a:latin typeface="Arial MT"/>
                <a:cs typeface="Arial MT"/>
              </a:rPr>
              <a:t>practitioners</a:t>
            </a:r>
            <a:endParaRPr sz="2800" dirty="0">
              <a:latin typeface="Arial MT"/>
              <a:cs typeface="Arial MT"/>
            </a:endParaRPr>
          </a:p>
          <a:p>
            <a:pPr marL="897255" indent="-885190">
              <a:lnSpc>
                <a:spcPct val="100000"/>
              </a:lnSpc>
              <a:spcBef>
                <a:spcPts val="1365"/>
              </a:spcBef>
              <a:buChar char="·"/>
              <a:tabLst>
                <a:tab pos="897255" algn="l"/>
                <a:tab pos="897890" algn="l"/>
              </a:tabLst>
            </a:pPr>
            <a:r>
              <a:rPr sz="2800" spc="180" dirty="0">
                <a:latin typeface="Arial MT"/>
                <a:cs typeface="Arial MT"/>
              </a:rPr>
              <a:t>Chiropractors</a:t>
            </a:r>
            <a:endParaRPr sz="2800" dirty="0">
              <a:latin typeface="Arial MT"/>
              <a:cs typeface="Arial MT"/>
            </a:endParaRPr>
          </a:p>
        </p:txBody>
      </p:sp>
      <p:sp>
        <p:nvSpPr>
          <p:cNvPr id="7" name="object 7"/>
          <p:cNvSpPr txBox="1">
            <a:spLocks noGrp="1"/>
          </p:cNvSpPr>
          <p:nvPr>
            <p:ph type="title"/>
          </p:nvPr>
        </p:nvSpPr>
        <p:spPr>
          <a:xfrm>
            <a:off x="1016000" y="941744"/>
            <a:ext cx="10902315" cy="1000760"/>
          </a:xfrm>
          <a:prstGeom prst="rect">
            <a:avLst/>
          </a:prstGeom>
        </p:spPr>
        <p:txBody>
          <a:bodyPr vert="horz" wrap="square" lIns="0" tIns="12700" rIns="0" bIns="0" rtlCol="0">
            <a:spAutoFit/>
          </a:bodyPr>
          <a:lstStyle/>
          <a:p>
            <a:pPr marL="12700">
              <a:lnSpc>
                <a:spcPct val="100000"/>
              </a:lnSpc>
              <a:spcBef>
                <a:spcPts val="100"/>
              </a:spcBef>
            </a:pPr>
            <a:r>
              <a:rPr spc="350" dirty="0">
                <a:solidFill>
                  <a:srgbClr val="000000"/>
                </a:solidFill>
              </a:rPr>
              <a:t>Available</a:t>
            </a:r>
            <a:r>
              <a:rPr spc="545" dirty="0">
                <a:solidFill>
                  <a:srgbClr val="000000"/>
                </a:solidFill>
              </a:rPr>
              <a:t> </a:t>
            </a:r>
            <a:r>
              <a:rPr spc="254" dirty="0">
                <a:solidFill>
                  <a:srgbClr val="000000"/>
                </a:solidFill>
              </a:rPr>
              <a:t>Health</a:t>
            </a:r>
            <a:r>
              <a:rPr spc="550" dirty="0">
                <a:solidFill>
                  <a:srgbClr val="000000"/>
                </a:solidFill>
              </a:rPr>
              <a:t> </a:t>
            </a:r>
            <a:r>
              <a:rPr spc="285" dirty="0">
                <a:solidFill>
                  <a:srgbClr val="000000"/>
                </a:solidFill>
              </a:rPr>
              <a:t>Care</a:t>
            </a:r>
            <a:r>
              <a:rPr spc="545" dirty="0">
                <a:solidFill>
                  <a:srgbClr val="000000"/>
                </a:solidFill>
              </a:rPr>
              <a:t> </a:t>
            </a:r>
            <a:r>
              <a:rPr spc="195" dirty="0">
                <a:solidFill>
                  <a:srgbClr val="000000"/>
                </a:solidFill>
              </a:rPr>
              <a:t>and</a:t>
            </a:r>
          </a:p>
        </p:txBody>
      </p:sp>
      <p:sp>
        <p:nvSpPr>
          <p:cNvPr id="8" name="object 8"/>
          <p:cNvSpPr txBox="1"/>
          <p:nvPr/>
        </p:nvSpPr>
        <p:spPr>
          <a:xfrm>
            <a:off x="1016000" y="1751369"/>
            <a:ext cx="11548110" cy="1000760"/>
          </a:xfrm>
          <a:prstGeom prst="rect">
            <a:avLst/>
          </a:prstGeom>
        </p:spPr>
        <p:txBody>
          <a:bodyPr vert="horz" wrap="square" lIns="0" tIns="12700" rIns="0" bIns="0" rtlCol="0">
            <a:spAutoFit/>
          </a:bodyPr>
          <a:lstStyle/>
          <a:p>
            <a:pPr marL="12700">
              <a:lnSpc>
                <a:spcPct val="100000"/>
              </a:lnSpc>
              <a:spcBef>
                <a:spcPts val="100"/>
              </a:spcBef>
            </a:pPr>
            <a:r>
              <a:rPr sz="6400" b="1" spc="320" dirty="0">
                <a:latin typeface="Trebuchet MS"/>
                <a:cs typeface="Trebuchet MS"/>
              </a:rPr>
              <a:t>Allied</a:t>
            </a:r>
            <a:r>
              <a:rPr sz="6400" b="1" spc="555" dirty="0">
                <a:latin typeface="Trebuchet MS"/>
                <a:cs typeface="Trebuchet MS"/>
              </a:rPr>
              <a:t> </a:t>
            </a:r>
            <a:r>
              <a:rPr sz="6400" b="1" spc="254" dirty="0">
                <a:latin typeface="Trebuchet MS"/>
                <a:cs typeface="Trebuchet MS"/>
              </a:rPr>
              <a:t>Health</a:t>
            </a:r>
            <a:r>
              <a:rPr sz="6400" b="1" spc="555" dirty="0">
                <a:latin typeface="Trebuchet MS"/>
                <a:cs typeface="Trebuchet MS"/>
              </a:rPr>
              <a:t> </a:t>
            </a:r>
            <a:r>
              <a:rPr sz="6400" b="1" spc="484" dirty="0">
                <a:latin typeface="Trebuchet MS"/>
                <a:cs typeface="Trebuchet MS"/>
              </a:rPr>
              <a:t>Professionals</a:t>
            </a:r>
            <a:endParaRPr sz="6400">
              <a:latin typeface="Trebuchet MS"/>
              <a:cs typeface="Trebuchet MS"/>
            </a:endParaRPr>
          </a:p>
        </p:txBody>
      </p:sp>
      <p:pic>
        <p:nvPicPr>
          <p:cNvPr id="9" name="object 5">
            <a:hlinkClick r:id="rId4" action="ppaction://hlinksldjump"/>
            <a:extLst>
              <a:ext uri="{FF2B5EF4-FFF2-40B4-BE49-F238E27FC236}">
                <a16:creationId xmlns:a16="http://schemas.microsoft.com/office/drawing/2014/main" id="{8F82B6F6-9F8F-44BD-A6FC-A201479BE7EB}"/>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3" name="TextBox 2">
            <a:extLst>
              <a:ext uri="{FF2B5EF4-FFF2-40B4-BE49-F238E27FC236}">
                <a16:creationId xmlns:a16="http://schemas.microsoft.com/office/drawing/2014/main" id="{E8F1E769-07A9-4B6E-A343-BEA239DACCE1}"/>
              </a:ext>
            </a:extLst>
          </p:cNvPr>
          <p:cNvSpPr txBox="1"/>
          <p:nvPr/>
        </p:nvSpPr>
        <p:spPr>
          <a:xfrm>
            <a:off x="838200" y="9563100"/>
            <a:ext cx="10902315" cy="369332"/>
          </a:xfrm>
          <a:prstGeom prst="rect">
            <a:avLst/>
          </a:prstGeom>
          <a:noFill/>
        </p:spPr>
        <p:txBody>
          <a:bodyPr wrap="square" rtlCol="0">
            <a:spAutoFit/>
          </a:bodyPr>
          <a:lstStyle/>
          <a:p>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What is the Consumer-Directed Care Plus program? - YouTube</a:t>
            </a:r>
            <a:endParaRPr lang="en-AU"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sp>
        <p:nvSpPr>
          <p:cNvPr id="3" name="object 3"/>
          <p:cNvSpPr txBox="1">
            <a:spLocks noGrp="1"/>
          </p:cNvSpPr>
          <p:nvPr>
            <p:ph type="title"/>
          </p:nvPr>
        </p:nvSpPr>
        <p:spPr>
          <a:xfrm>
            <a:off x="10142015" y="941740"/>
            <a:ext cx="6807834" cy="1000760"/>
          </a:xfrm>
          <a:prstGeom prst="rect">
            <a:avLst/>
          </a:prstGeom>
        </p:spPr>
        <p:txBody>
          <a:bodyPr vert="horz" wrap="square" lIns="0" tIns="12700" rIns="0" bIns="0" rtlCol="0">
            <a:spAutoFit/>
          </a:bodyPr>
          <a:lstStyle/>
          <a:p>
            <a:pPr marL="12700">
              <a:lnSpc>
                <a:spcPct val="100000"/>
              </a:lnSpc>
              <a:spcBef>
                <a:spcPts val="100"/>
              </a:spcBef>
            </a:pPr>
            <a:r>
              <a:rPr spc="350" dirty="0">
                <a:solidFill>
                  <a:srgbClr val="000000"/>
                </a:solidFill>
              </a:rPr>
              <a:t>Available</a:t>
            </a:r>
            <a:r>
              <a:rPr spc="500" dirty="0">
                <a:solidFill>
                  <a:srgbClr val="000000"/>
                </a:solidFill>
              </a:rPr>
              <a:t> </a:t>
            </a:r>
            <a:r>
              <a:rPr spc="210" dirty="0">
                <a:solidFill>
                  <a:srgbClr val="000000"/>
                </a:solidFill>
              </a:rPr>
              <a:t>health</a:t>
            </a:r>
          </a:p>
        </p:txBody>
      </p:sp>
      <p:sp>
        <p:nvSpPr>
          <p:cNvPr id="4" name="object 4"/>
          <p:cNvSpPr txBox="1"/>
          <p:nvPr/>
        </p:nvSpPr>
        <p:spPr>
          <a:xfrm>
            <a:off x="10142015" y="1751365"/>
            <a:ext cx="6845934" cy="3828415"/>
          </a:xfrm>
          <a:prstGeom prst="rect">
            <a:avLst/>
          </a:prstGeom>
        </p:spPr>
        <p:txBody>
          <a:bodyPr vert="horz" wrap="square" lIns="0" tIns="12700" rIns="0" bIns="0" rtlCol="0">
            <a:spAutoFit/>
          </a:bodyPr>
          <a:lstStyle/>
          <a:p>
            <a:pPr marL="12700">
              <a:lnSpc>
                <a:spcPct val="100000"/>
              </a:lnSpc>
              <a:spcBef>
                <a:spcPts val="100"/>
              </a:spcBef>
            </a:pPr>
            <a:r>
              <a:rPr sz="6400" b="1" spc="425" dirty="0">
                <a:latin typeface="Trebuchet MS"/>
                <a:cs typeface="Trebuchet MS"/>
              </a:rPr>
              <a:t>services</a:t>
            </a:r>
            <a:endParaRPr sz="6400" dirty="0">
              <a:latin typeface="Trebuchet MS"/>
              <a:cs typeface="Trebuchet MS"/>
            </a:endParaRPr>
          </a:p>
          <a:p>
            <a:pPr marL="12700" marR="5080">
              <a:lnSpc>
                <a:spcPct val="140600"/>
              </a:lnSpc>
              <a:spcBef>
                <a:spcPts val="3360"/>
              </a:spcBef>
              <a:tabLst>
                <a:tab pos="600710" algn="l"/>
                <a:tab pos="1436370" algn="l"/>
                <a:tab pos="1965960" algn="l"/>
                <a:tab pos="1985645" algn="l"/>
                <a:tab pos="3770629" algn="l"/>
                <a:tab pos="4216400" algn="l"/>
                <a:tab pos="4562475" algn="l"/>
                <a:tab pos="5092065" algn="l"/>
                <a:tab pos="5255260" algn="l"/>
                <a:tab pos="6288405" algn="l"/>
              </a:tabLst>
            </a:pPr>
            <a:r>
              <a:rPr sz="2800" spc="195" dirty="0">
                <a:latin typeface="Arial MT"/>
                <a:cs typeface="Arial MT"/>
              </a:rPr>
              <a:t>A</a:t>
            </a:r>
            <a:r>
              <a:rPr sz="2800" dirty="0">
                <a:latin typeface="Arial MT"/>
                <a:cs typeface="Arial MT"/>
              </a:rPr>
              <a:t>s	</a:t>
            </a:r>
            <a:r>
              <a:rPr sz="2800" spc="195" dirty="0">
                <a:latin typeface="Arial MT"/>
                <a:cs typeface="Arial MT"/>
              </a:rPr>
              <a:t>wel</a:t>
            </a:r>
            <a:r>
              <a:rPr sz="2800" dirty="0">
                <a:latin typeface="Arial MT"/>
                <a:cs typeface="Arial MT"/>
              </a:rPr>
              <a:t>l	</a:t>
            </a:r>
            <a:r>
              <a:rPr sz="2800" spc="195" dirty="0">
                <a:latin typeface="Arial MT"/>
                <a:cs typeface="Arial MT"/>
              </a:rPr>
              <a:t>a</a:t>
            </a:r>
            <a:r>
              <a:rPr sz="2800" dirty="0">
                <a:latin typeface="Arial MT"/>
                <a:cs typeface="Arial MT"/>
              </a:rPr>
              <a:t>s		</a:t>
            </a:r>
            <a:r>
              <a:rPr sz="2800" spc="195" dirty="0">
                <a:latin typeface="Arial MT"/>
                <a:cs typeface="Arial MT"/>
              </a:rPr>
              <a:t>Medicar</a:t>
            </a:r>
            <a:r>
              <a:rPr sz="2800" dirty="0">
                <a:latin typeface="Arial MT"/>
                <a:cs typeface="Arial MT"/>
              </a:rPr>
              <a:t>e	</a:t>
            </a:r>
            <a:r>
              <a:rPr sz="2800" spc="195" dirty="0">
                <a:latin typeface="Arial MT"/>
                <a:cs typeface="Arial MT"/>
              </a:rPr>
              <a:t>an</a:t>
            </a:r>
            <a:r>
              <a:rPr sz="2800" dirty="0">
                <a:latin typeface="Arial MT"/>
                <a:cs typeface="Arial MT"/>
              </a:rPr>
              <a:t>d	</a:t>
            </a:r>
            <a:r>
              <a:rPr sz="2800" spc="195" dirty="0">
                <a:latin typeface="Arial MT"/>
                <a:cs typeface="Arial MT"/>
              </a:rPr>
              <a:t>th</a:t>
            </a:r>
            <a:r>
              <a:rPr sz="2800" dirty="0">
                <a:latin typeface="Arial MT"/>
                <a:cs typeface="Arial MT"/>
              </a:rPr>
              <a:t>e	</a:t>
            </a:r>
            <a:r>
              <a:rPr sz="2800" spc="195" dirty="0">
                <a:latin typeface="Arial MT"/>
                <a:cs typeface="Arial MT"/>
              </a:rPr>
              <a:t>PBS</a:t>
            </a:r>
            <a:r>
              <a:rPr sz="2800" dirty="0">
                <a:latin typeface="Arial MT"/>
                <a:cs typeface="Arial MT"/>
              </a:rPr>
              <a:t>,	</a:t>
            </a:r>
            <a:r>
              <a:rPr sz="2800" spc="195" dirty="0">
                <a:latin typeface="Arial MT"/>
                <a:cs typeface="Arial MT"/>
              </a:rPr>
              <a:t>th</a:t>
            </a:r>
            <a:r>
              <a:rPr sz="2800" dirty="0">
                <a:latin typeface="Arial MT"/>
                <a:cs typeface="Arial MT"/>
              </a:rPr>
              <a:t>e  </a:t>
            </a:r>
            <a:r>
              <a:rPr sz="2800" spc="175" dirty="0">
                <a:latin typeface="Arial MT"/>
                <a:cs typeface="Arial MT"/>
              </a:rPr>
              <a:t>Australian	government	</a:t>
            </a:r>
            <a:r>
              <a:rPr sz="2800" spc="145" dirty="0">
                <a:latin typeface="Arial MT"/>
                <a:cs typeface="Arial MT"/>
              </a:rPr>
              <a:t>also	</a:t>
            </a:r>
            <a:r>
              <a:rPr sz="2800" spc="170" dirty="0">
                <a:latin typeface="Arial MT"/>
                <a:cs typeface="Arial MT"/>
              </a:rPr>
              <a:t>supports</a:t>
            </a:r>
            <a:endParaRPr sz="2800" dirty="0">
              <a:latin typeface="Arial MT"/>
              <a:cs typeface="Arial MT"/>
            </a:endParaRPr>
          </a:p>
          <a:p>
            <a:pPr marL="12700">
              <a:lnSpc>
                <a:spcPct val="100000"/>
              </a:lnSpc>
              <a:spcBef>
                <a:spcPts val="1365"/>
              </a:spcBef>
              <a:tabLst>
                <a:tab pos="704850" algn="l"/>
                <a:tab pos="1946910" algn="l"/>
                <a:tab pos="2416810" algn="l"/>
                <a:tab pos="4573270" algn="l"/>
                <a:tab pos="6076950" algn="l"/>
              </a:tabLst>
            </a:pPr>
            <a:r>
              <a:rPr sz="2800" spc="130" dirty="0">
                <a:latin typeface="Arial MT"/>
                <a:cs typeface="Arial MT"/>
              </a:rPr>
              <a:t>the	</a:t>
            </a:r>
            <a:r>
              <a:rPr sz="2800" spc="160" dirty="0">
                <a:latin typeface="Arial MT"/>
                <a:cs typeface="Arial MT"/>
              </a:rPr>
              <a:t>health	</a:t>
            </a:r>
            <a:r>
              <a:rPr sz="2800" spc="95" dirty="0">
                <a:latin typeface="Arial MT"/>
                <a:cs typeface="Arial MT"/>
              </a:rPr>
              <a:t>of	</a:t>
            </a:r>
            <a:r>
              <a:rPr sz="2800" spc="175" dirty="0">
                <a:latin typeface="Arial MT"/>
                <a:cs typeface="Arial MT"/>
              </a:rPr>
              <a:t>Australians	</a:t>
            </a:r>
            <a:r>
              <a:rPr sz="2800" spc="165" dirty="0">
                <a:latin typeface="Arial MT"/>
                <a:cs typeface="Arial MT"/>
              </a:rPr>
              <a:t>through	</a:t>
            </a:r>
            <a:r>
              <a:rPr sz="2800" dirty="0">
                <a:latin typeface="Arial MT"/>
                <a:cs typeface="Arial MT"/>
              </a:rPr>
              <a:t>a</a:t>
            </a:r>
          </a:p>
          <a:p>
            <a:pPr marL="12700">
              <a:lnSpc>
                <a:spcPct val="100000"/>
              </a:lnSpc>
              <a:spcBef>
                <a:spcPts val="1365"/>
              </a:spcBef>
              <a:tabLst>
                <a:tab pos="1169670" algn="l"/>
                <a:tab pos="1640205" algn="l"/>
                <a:tab pos="3796665" algn="l"/>
                <a:tab pos="5038725" algn="l"/>
              </a:tabLst>
            </a:pPr>
            <a:r>
              <a:rPr sz="2800" spc="155" dirty="0">
                <a:latin typeface="Arial MT"/>
                <a:cs typeface="Arial MT"/>
              </a:rPr>
              <a:t>range	</a:t>
            </a:r>
            <a:r>
              <a:rPr sz="2800" spc="95" dirty="0">
                <a:latin typeface="Arial MT"/>
                <a:cs typeface="Arial MT"/>
              </a:rPr>
              <a:t>of	</a:t>
            </a:r>
            <a:r>
              <a:rPr sz="2800" spc="175" dirty="0">
                <a:latin typeface="Arial MT"/>
                <a:cs typeface="Arial MT"/>
              </a:rPr>
              <a:t>specialised	</a:t>
            </a:r>
            <a:r>
              <a:rPr sz="2800" spc="160" dirty="0">
                <a:latin typeface="Arial MT"/>
                <a:cs typeface="Arial MT"/>
              </a:rPr>
              <a:t>health	</a:t>
            </a:r>
            <a:r>
              <a:rPr sz="2800" spc="170" dirty="0">
                <a:latin typeface="Arial MT"/>
                <a:cs typeface="Arial MT"/>
              </a:rPr>
              <a:t>services.</a:t>
            </a:r>
            <a:endParaRPr sz="2800" dirty="0">
              <a:latin typeface="Arial MT"/>
              <a:cs typeface="Arial MT"/>
            </a:endParaRPr>
          </a:p>
        </p:txBody>
      </p:sp>
      <p:pic>
        <p:nvPicPr>
          <p:cNvPr id="6" name="object 5">
            <a:hlinkClick r:id="rId3" action="ppaction://hlinksldjump"/>
            <a:extLst>
              <a:ext uri="{FF2B5EF4-FFF2-40B4-BE49-F238E27FC236}">
                <a16:creationId xmlns:a16="http://schemas.microsoft.com/office/drawing/2014/main" id="{06FFDE0E-6F2C-4DB2-8205-B087A088B908}"/>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8287999"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69799"/>
            </a:srgbClr>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69196" rIns="0" bIns="0" rtlCol="0">
            <a:spAutoFit/>
          </a:bodyPr>
          <a:lstStyle/>
          <a:p>
            <a:pPr marL="2992120" marR="5080" indent="-2853055">
              <a:lnSpc>
                <a:spcPts val="6830"/>
              </a:lnSpc>
              <a:spcBef>
                <a:spcPts val="1035"/>
              </a:spcBef>
            </a:pPr>
            <a:r>
              <a:rPr spc="570" dirty="0"/>
              <a:t>CAN</a:t>
            </a:r>
            <a:r>
              <a:rPr spc="545" dirty="0"/>
              <a:t> </a:t>
            </a:r>
            <a:r>
              <a:rPr spc="290" dirty="0"/>
              <a:t>YOU</a:t>
            </a:r>
            <a:r>
              <a:rPr spc="550" dirty="0"/>
              <a:t> </a:t>
            </a:r>
            <a:r>
              <a:rPr spc="515" dirty="0"/>
              <a:t>THINK</a:t>
            </a:r>
            <a:r>
              <a:rPr spc="550" dirty="0"/>
              <a:t> </a:t>
            </a:r>
            <a:r>
              <a:rPr spc="65" dirty="0"/>
              <a:t>OF</a:t>
            </a:r>
            <a:r>
              <a:rPr spc="550" dirty="0"/>
              <a:t> </a:t>
            </a:r>
            <a:r>
              <a:rPr spc="700" dirty="0"/>
              <a:t>SOME</a:t>
            </a:r>
            <a:r>
              <a:rPr spc="550" dirty="0"/>
              <a:t> </a:t>
            </a:r>
            <a:r>
              <a:rPr spc="440" dirty="0"/>
              <a:t>OTHER </a:t>
            </a:r>
            <a:r>
              <a:rPr spc="-1910" dirty="0"/>
              <a:t> </a:t>
            </a:r>
            <a:r>
              <a:rPr spc="465" dirty="0"/>
              <a:t>HEALTH</a:t>
            </a:r>
            <a:r>
              <a:rPr spc="550" dirty="0"/>
              <a:t> </a:t>
            </a:r>
            <a:r>
              <a:rPr spc="720" dirty="0"/>
              <a:t>SERVICES?</a:t>
            </a:r>
          </a:p>
        </p:txBody>
      </p:sp>
      <p:pic>
        <p:nvPicPr>
          <p:cNvPr id="6" name="object 5">
            <a:hlinkClick r:id="rId4" action="ppaction://hlinksldjump"/>
            <a:extLst>
              <a:ext uri="{FF2B5EF4-FFF2-40B4-BE49-F238E27FC236}">
                <a16:creationId xmlns:a16="http://schemas.microsoft.com/office/drawing/2014/main" id="{4F6EF84E-08F6-49AC-A0E9-063BFC4A33B7}"/>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sp>
        <p:nvSpPr>
          <p:cNvPr id="3" name="object 3"/>
          <p:cNvSpPr txBox="1">
            <a:spLocks noGrp="1"/>
          </p:cNvSpPr>
          <p:nvPr>
            <p:ph type="title"/>
          </p:nvPr>
        </p:nvSpPr>
        <p:spPr>
          <a:xfrm>
            <a:off x="1016000" y="4156440"/>
            <a:ext cx="12953365" cy="1000760"/>
          </a:xfrm>
          <a:prstGeom prst="rect">
            <a:avLst/>
          </a:prstGeom>
        </p:spPr>
        <p:txBody>
          <a:bodyPr vert="horz" wrap="square" lIns="0" tIns="12700" rIns="0" bIns="0" rtlCol="0">
            <a:spAutoFit/>
          </a:bodyPr>
          <a:lstStyle/>
          <a:p>
            <a:pPr marL="12700">
              <a:lnSpc>
                <a:spcPct val="100000"/>
              </a:lnSpc>
              <a:spcBef>
                <a:spcPts val="100"/>
              </a:spcBef>
            </a:pPr>
            <a:r>
              <a:rPr spc="390" dirty="0">
                <a:solidFill>
                  <a:srgbClr val="000000"/>
                </a:solidFill>
              </a:rPr>
              <a:t>Consumer</a:t>
            </a:r>
            <a:r>
              <a:rPr spc="550" dirty="0">
                <a:solidFill>
                  <a:srgbClr val="000000"/>
                </a:solidFill>
              </a:rPr>
              <a:t> </a:t>
            </a:r>
            <a:r>
              <a:rPr spc="245" dirty="0">
                <a:solidFill>
                  <a:srgbClr val="000000"/>
                </a:solidFill>
              </a:rPr>
              <a:t>Directed</a:t>
            </a:r>
            <a:r>
              <a:rPr spc="555" dirty="0">
                <a:solidFill>
                  <a:srgbClr val="000000"/>
                </a:solidFill>
              </a:rPr>
              <a:t> </a:t>
            </a:r>
            <a:r>
              <a:rPr spc="285" dirty="0">
                <a:solidFill>
                  <a:srgbClr val="000000"/>
                </a:solidFill>
              </a:rPr>
              <a:t>Care</a:t>
            </a:r>
            <a:r>
              <a:rPr spc="555" dirty="0">
                <a:solidFill>
                  <a:srgbClr val="000000"/>
                </a:solidFill>
              </a:rPr>
              <a:t> </a:t>
            </a:r>
            <a:r>
              <a:rPr spc="434" dirty="0">
                <a:solidFill>
                  <a:srgbClr val="000000"/>
                </a:solidFill>
              </a:rPr>
              <a:t>(CDC)</a:t>
            </a:r>
          </a:p>
        </p:txBody>
      </p:sp>
      <p:sp>
        <p:nvSpPr>
          <p:cNvPr id="4" name="object 4"/>
          <p:cNvSpPr txBox="1"/>
          <p:nvPr/>
        </p:nvSpPr>
        <p:spPr>
          <a:xfrm>
            <a:off x="1016000" y="5578484"/>
            <a:ext cx="16294100" cy="3340100"/>
          </a:xfrm>
          <a:prstGeom prst="rect">
            <a:avLst/>
          </a:prstGeom>
        </p:spPr>
        <p:txBody>
          <a:bodyPr vert="horz" wrap="square" lIns="0" tIns="138430" rIns="0" bIns="0" rtlCol="0">
            <a:spAutoFit/>
          </a:bodyPr>
          <a:lstStyle/>
          <a:p>
            <a:pPr marL="12700">
              <a:lnSpc>
                <a:spcPct val="100000"/>
              </a:lnSpc>
              <a:spcBef>
                <a:spcPts val="1090"/>
              </a:spcBef>
              <a:tabLst>
                <a:tab pos="1975485" algn="l"/>
                <a:tab pos="3622040" algn="l"/>
                <a:tab pos="4616450" algn="l"/>
                <a:tab pos="6164580" algn="l"/>
                <a:tab pos="7653655" algn="l"/>
                <a:tab pos="8825230" algn="l"/>
                <a:tab pos="9819640" algn="l"/>
                <a:tab pos="11703685" algn="l"/>
                <a:tab pos="12317095" algn="l"/>
                <a:tab pos="13355955" algn="l"/>
                <a:tab pos="14820900" algn="l"/>
              </a:tabLst>
            </a:pPr>
            <a:r>
              <a:rPr sz="2800" spc="170" dirty="0">
                <a:latin typeface="Arial MT"/>
                <a:cs typeface="Arial MT"/>
              </a:rPr>
              <a:t>Consumer	Directed	</a:t>
            </a:r>
            <a:r>
              <a:rPr sz="2800" spc="145" dirty="0">
                <a:latin typeface="Arial MT"/>
                <a:cs typeface="Arial MT"/>
              </a:rPr>
              <a:t>Care	</a:t>
            </a:r>
            <a:r>
              <a:rPr sz="2800" spc="170" dirty="0">
                <a:latin typeface="Arial MT"/>
                <a:cs typeface="Arial MT"/>
              </a:rPr>
              <a:t>delivers	tailored	</a:t>
            </a:r>
            <a:r>
              <a:rPr sz="2800" spc="145" dirty="0">
                <a:latin typeface="Arial MT"/>
                <a:cs typeface="Arial MT"/>
              </a:rPr>
              <a:t>Home	Care	</a:t>
            </a:r>
            <a:r>
              <a:rPr sz="2800" spc="170" dirty="0">
                <a:latin typeface="Arial MT"/>
                <a:cs typeface="Arial MT"/>
              </a:rPr>
              <a:t>Packages	</a:t>
            </a:r>
            <a:r>
              <a:rPr sz="2800" spc="130" dirty="0">
                <a:latin typeface="Arial MT"/>
                <a:cs typeface="Arial MT"/>
              </a:rPr>
              <a:t>for	</a:t>
            </a:r>
            <a:r>
              <a:rPr sz="2800" spc="155" dirty="0">
                <a:latin typeface="Arial MT"/>
                <a:cs typeface="Arial MT"/>
              </a:rPr>
              <a:t>older	</a:t>
            </a:r>
            <a:r>
              <a:rPr sz="2800" spc="165" dirty="0">
                <a:latin typeface="Arial MT"/>
                <a:cs typeface="Arial MT"/>
              </a:rPr>
              <a:t>people;	</a:t>
            </a:r>
            <a:r>
              <a:rPr sz="2800" spc="155" dirty="0">
                <a:latin typeface="Arial MT"/>
                <a:cs typeface="Arial MT"/>
              </a:rPr>
              <a:t>these</a:t>
            </a:r>
            <a:endParaRPr sz="2800" dirty="0">
              <a:latin typeface="Arial MT"/>
              <a:cs typeface="Arial MT"/>
            </a:endParaRPr>
          </a:p>
          <a:p>
            <a:pPr marL="12700" marR="5080">
              <a:lnSpc>
                <a:spcPts val="4350"/>
              </a:lnSpc>
              <a:spcBef>
                <a:spcPts val="310"/>
              </a:spcBef>
              <a:tabLst>
                <a:tab pos="724535" algn="l"/>
                <a:tab pos="951865" algn="l"/>
                <a:tab pos="2267585" algn="l"/>
                <a:tab pos="2777490" algn="l"/>
                <a:tab pos="2816860" algn="l"/>
                <a:tab pos="3326765" algn="l"/>
                <a:tab pos="3711575" algn="l"/>
                <a:tab pos="4018915" algn="l"/>
                <a:tab pos="4404360" algn="l"/>
                <a:tab pos="5567045" algn="l"/>
                <a:tab pos="5972810" algn="l"/>
                <a:tab pos="6803390" algn="l"/>
                <a:tab pos="8347075" algn="l"/>
                <a:tab pos="8648065" algn="l"/>
                <a:tab pos="9518650" algn="l"/>
                <a:tab pos="10112375" algn="l"/>
                <a:tab pos="10513060" algn="l"/>
                <a:tab pos="11126470" algn="l"/>
                <a:tab pos="11981815" algn="l"/>
                <a:tab pos="12327890" algn="l"/>
                <a:tab pos="12397105" algn="l"/>
                <a:tab pos="13293090" algn="l"/>
                <a:tab pos="13757910" algn="l"/>
                <a:tab pos="14633575" algn="l"/>
                <a:tab pos="15103475" algn="l"/>
                <a:tab pos="15563850" algn="l"/>
                <a:tab pos="15979140" algn="l"/>
              </a:tabLst>
            </a:pPr>
            <a:r>
              <a:rPr sz="2800" spc="195" dirty="0">
                <a:latin typeface="Arial MT"/>
                <a:cs typeface="Arial MT"/>
              </a:rPr>
              <a:t>ar</a:t>
            </a:r>
            <a:r>
              <a:rPr sz="2800" dirty="0">
                <a:latin typeface="Arial MT"/>
                <a:cs typeface="Arial MT"/>
              </a:rPr>
              <a:t>e	</a:t>
            </a:r>
            <a:r>
              <a:rPr sz="2800" spc="195" dirty="0">
                <a:latin typeface="Arial MT"/>
                <a:cs typeface="Arial MT"/>
              </a:rPr>
              <a:t>subsidise</a:t>
            </a:r>
            <a:r>
              <a:rPr sz="2800" dirty="0">
                <a:latin typeface="Arial MT"/>
                <a:cs typeface="Arial MT"/>
              </a:rPr>
              <a:t>d	</a:t>
            </a:r>
            <a:r>
              <a:rPr sz="2800" spc="195" dirty="0">
                <a:latin typeface="Arial MT"/>
                <a:cs typeface="Arial MT"/>
              </a:rPr>
              <a:t>b</a:t>
            </a:r>
            <a:r>
              <a:rPr sz="2800" dirty="0">
                <a:latin typeface="Arial MT"/>
                <a:cs typeface="Arial MT"/>
              </a:rPr>
              <a:t>y	</a:t>
            </a:r>
            <a:r>
              <a:rPr sz="2800" spc="195" dirty="0">
                <a:latin typeface="Arial MT"/>
                <a:cs typeface="Arial MT"/>
              </a:rPr>
              <a:t>th</a:t>
            </a:r>
            <a:r>
              <a:rPr sz="2800" dirty="0">
                <a:latin typeface="Arial MT"/>
                <a:cs typeface="Arial MT"/>
              </a:rPr>
              <a:t>e	</a:t>
            </a:r>
            <a:r>
              <a:rPr sz="2800" spc="195" dirty="0">
                <a:latin typeface="Arial MT"/>
                <a:cs typeface="Arial MT"/>
              </a:rPr>
              <a:t>Australia</a:t>
            </a:r>
            <a:r>
              <a:rPr sz="2800" dirty="0">
                <a:latin typeface="Arial MT"/>
                <a:cs typeface="Arial MT"/>
              </a:rPr>
              <a:t>n	</a:t>
            </a:r>
            <a:r>
              <a:rPr sz="2800" spc="195" dirty="0">
                <a:latin typeface="Arial MT"/>
                <a:cs typeface="Arial MT"/>
              </a:rPr>
              <a:t>government</a:t>
            </a:r>
            <a:r>
              <a:rPr sz="2800" dirty="0">
                <a:latin typeface="Arial MT"/>
                <a:cs typeface="Arial MT"/>
              </a:rPr>
              <a:t>.	</a:t>
            </a:r>
            <a:r>
              <a:rPr sz="2800" spc="195" dirty="0">
                <a:latin typeface="Arial MT"/>
                <a:cs typeface="Arial MT"/>
              </a:rPr>
              <a:t>Hom</a:t>
            </a:r>
            <a:r>
              <a:rPr sz="2800" dirty="0">
                <a:latin typeface="Arial MT"/>
                <a:cs typeface="Arial MT"/>
              </a:rPr>
              <a:t>e	</a:t>
            </a:r>
            <a:r>
              <a:rPr sz="2800" spc="195" dirty="0">
                <a:latin typeface="Arial MT"/>
                <a:cs typeface="Arial MT"/>
              </a:rPr>
              <a:t>Car</a:t>
            </a:r>
            <a:r>
              <a:rPr sz="2800" dirty="0">
                <a:latin typeface="Arial MT"/>
                <a:cs typeface="Arial MT"/>
              </a:rPr>
              <a:t>e	</a:t>
            </a:r>
            <a:r>
              <a:rPr sz="2800" spc="195" dirty="0">
                <a:latin typeface="Arial MT"/>
                <a:cs typeface="Arial MT"/>
              </a:rPr>
              <a:t>Package</a:t>
            </a:r>
            <a:r>
              <a:rPr sz="2800" dirty="0">
                <a:latin typeface="Arial MT"/>
                <a:cs typeface="Arial MT"/>
              </a:rPr>
              <a:t>s		</a:t>
            </a:r>
            <a:r>
              <a:rPr sz="2800" spc="195" dirty="0">
                <a:latin typeface="Arial MT"/>
                <a:cs typeface="Arial MT"/>
              </a:rPr>
              <a:t>hel</a:t>
            </a:r>
            <a:r>
              <a:rPr sz="2800" dirty="0">
                <a:latin typeface="Arial MT"/>
                <a:cs typeface="Arial MT"/>
              </a:rPr>
              <a:t>p	</a:t>
            </a:r>
            <a:r>
              <a:rPr sz="2800" spc="195" dirty="0">
                <a:latin typeface="Arial MT"/>
                <a:cs typeface="Arial MT"/>
              </a:rPr>
              <a:t>peopl</a:t>
            </a:r>
            <a:r>
              <a:rPr sz="2800" dirty="0">
                <a:latin typeface="Arial MT"/>
                <a:cs typeface="Arial MT"/>
              </a:rPr>
              <a:t>e	</a:t>
            </a:r>
            <a:r>
              <a:rPr sz="2800" spc="195" dirty="0">
                <a:latin typeface="Arial MT"/>
                <a:cs typeface="Arial MT"/>
              </a:rPr>
              <a:t>t</a:t>
            </a:r>
            <a:r>
              <a:rPr sz="2800" dirty="0">
                <a:latin typeface="Arial MT"/>
                <a:cs typeface="Arial MT"/>
              </a:rPr>
              <a:t>o	</a:t>
            </a:r>
            <a:r>
              <a:rPr sz="2800" spc="195" dirty="0">
                <a:latin typeface="Arial MT"/>
                <a:cs typeface="Arial MT"/>
              </a:rPr>
              <a:t>sta</a:t>
            </a:r>
            <a:r>
              <a:rPr sz="2800" dirty="0">
                <a:latin typeface="Arial MT"/>
                <a:cs typeface="Arial MT"/>
              </a:rPr>
              <a:t>y	</a:t>
            </a:r>
            <a:r>
              <a:rPr sz="2800" spc="195" dirty="0">
                <a:latin typeface="Arial MT"/>
                <a:cs typeface="Arial MT"/>
              </a:rPr>
              <a:t>i</a:t>
            </a:r>
            <a:r>
              <a:rPr sz="2800" dirty="0">
                <a:latin typeface="Arial MT"/>
                <a:cs typeface="Arial MT"/>
              </a:rPr>
              <a:t>n  </a:t>
            </a:r>
            <a:r>
              <a:rPr sz="2800" spc="155" dirty="0">
                <a:latin typeface="Arial MT"/>
                <a:cs typeface="Arial MT"/>
              </a:rPr>
              <a:t>their	homes	</a:t>
            </a:r>
            <a:r>
              <a:rPr sz="2800" spc="95" dirty="0">
                <a:latin typeface="Arial MT"/>
                <a:cs typeface="Arial MT"/>
              </a:rPr>
              <a:t>as		</a:t>
            </a:r>
            <a:r>
              <a:rPr sz="2800" spc="145" dirty="0">
                <a:latin typeface="Arial MT"/>
                <a:cs typeface="Arial MT"/>
              </a:rPr>
              <a:t>they	</a:t>
            </a:r>
            <a:r>
              <a:rPr sz="2800" spc="130" dirty="0">
                <a:latin typeface="Arial MT"/>
                <a:cs typeface="Arial MT"/>
              </a:rPr>
              <a:t>get	</a:t>
            </a:r>
            <a:r>
              <a:rPr sz="2800" spc="160" dirty="0">
                <a:latin typeface="Arial MT"/>
                <a:cs typeface="Arial MT"/>
              </a:rPr>
              <a:t>older.	</a:t>
            </a:r>
            <a:r>
              <a:rPr sz="2800" spc="155" dirty="0">
                <a:latin typeface="Arial MT"/>
                <a:cs typeface="Arial MT"/>
              </a:rPr>
              <a:t>These	</a:t>
            </a:r>
            <a:r>
              <a:rPr sz="2800" spc="170" dirty="0">
                <a:latin typeface="Arial MT"/>
                <a:cs typeface="Arial MT"/>
              </a:rPr>
              <a:t>packages	</a:t>
            </a:r>
            <a:r>
              <a:rPr sz="2800" spc="165" dirty="0">
                <a:latin typeface="Arial MT"/>
                <a:cs typeface="Arial MT"/>
              </a:rPr>
              <a:t>provide	</a:t>
            </a:r>
            <a:r>
              <a:rPr sz="2800" spc="145" dirty="0">
                <a:latin typeface="Arial MT"/>
                <a:cs typeface="Arial MT"/>
              </a:rPr>
              <a:t>them	with	</a:t>
            </a:r>
            <a:r>
              <a:rPr sz="2800" dirty="0">
                <a:latin typeface="Arial MT"/>
                <a:cs typeface="Arial MT"/>
              </a:rPr>
              <a:t>a	</a:t>
            </a:r>
            <a:r>
              <a:rPr sz="2800" spc="170" dirty="0">
                <a:latin typeface="Arial MT"/>
                <a:cs typeface="Arial MT"/>
              </a:rPr>
              <a:t>flexible	approach	</a:t>
            </a:r>
            <a:r>
              <a:rPr sz="2800" spc="95" dirty="0">
                <a:latin typeface="Arial MT"/>
                <a:cs typeface="Arial MT"/>
              </a:rPr>
              <a:t>to</a:t>
            </a:r>
            <a:endParaRPr sz="2800" dirty="0">
              <a:latin typeface="Arial MT"/>
              <a:cs typeface="Arial MT"/>
            </a:endParaRPr>
          </a:p>
          <a:p>
            <a:pPr marL="12700">
              <a:lnSpc>
                <a:spcPct val="100000"/>
              </a:lnSpc>
              <a:spcBef>
                <a:spcPts val="680"/>
              </a:spcBef>
              <a:tabLst>
                <a:tab pos="1125220" algn="l"/>
                <a:tab pos="2020570" algn="l"/>
                <a:tab pos="3237230" algn="l"/>
                <a:tab pos="4132579" algn="l"/>
                <a:tab pos="4825365" algn="l"/>
                <a:tab pos="5295265" algn="l"/>
                <a:tab pos="6715125" algn="l"/>
                <a:tab pos="7407275" algn="l"/>
                <a:tab pos="8237855" algn="l"/>
                <a:tab pos="9178290" algn="l"/>
                <a:tab pos="10092690" algn="l"/>
                <a:tab pos="10884535" algn="l"/>
                <a:tab pos="12511405" algn="l"/>
                <a:tab pos="13223875" algn="l"/>
              </a:tabLst>
            </a:pPr>
            <a:r>
              <a:rPr sz="2800" spc="145" dirty="0">
                <a:latin typeface="Arial MT"/>
                <a:cs typeface="Arial MT"/>
              </a:rPr>
              <a:t>home	help	</a:t>
            </a:r>
            <a:r>
              <a:rPr sz="2800" spc="155" dirty="0">
                <a:latin typeface="Arial MT"/>
                <a:cs typeface="Arial MT"/>
              </a:rPr>
              <a:t>where	</a:t>
            </a:r>
            <a:r>
              <a:rPr sz="2800" spc="145" dirty="0">
                <a:latin typeface="Arial MT"/>
                <a:cs typeface="Arial MT"/>
              </a:rPr>
              <a:t>they	</a:t>
            </a:r>
            <a:r>
              <a:rPr sz="2800" spc="130" dirty="0">
                <a:latin typeface="Arial MT"/>
                <a:cs typeface="Arial MT"/>
              </a:rPr>
              <a:t>get	</a:t>
            </a:r>
            <a:r>
              <a:rPr sz="2800" spc="95" dirty="0">
                <a:latin typeface="Arial MT"/>
                <a:cs typeface="Arial MT"/>
              </a:rPr>
              <a:t>to	</a:t>
            </a:r>
            <a:r>
              <a:rPr sz="2800" spc="160" dirty="0">
                <a:latin typeface="Arial MT"/>
                <a:cs typeface="Arial MT"/>
              </a:rPr>
              <a:t>choose	</a:t>
            </a:r>
            <a:r>
              <a:rPr sz="2800" spc="130" dirty="0">
                <a:latin typeface="Arial MT"/>
                <a:cs typeface="Arial MT"/>
              </a:rPr>
              <a:t>the	way	</a:t>
            </a:r>
            <a:r>
              <a:rPr sz="2800" spc="155" dirty="0">
                <a:latin typeface="Arial MT"/>
                <a:cs typeface="Arial MT"/>
              </a:rPr>
              <a:t>their	</a:t>
            </a:r>
            <a:r>
              <a:rPr sz="2800" spc="145" dirty="0">
                <a:latin typeface="Arial MT"/>
                <a:cs typeface="Arial MT"/>
              </a:rPr>
              <a:t>care	</a:t>
            </a:r>
            <a:r>
              <a:rPr sz="2800" spc="130" dirty="0">
                <a:latin typeface="Arial MT"/>
                <a:cs typeface="Arial MT"/>
              </a:rPr>
              <a:t>and	</a:t>
            </a:r>
            <a:r>
              <a:rPr sz="2800" spc="170" dirty="0">
                <a:latin typeface="Arial MT"/>
                <a:cs typeface="Arial MT"/>
              </a:rPr>
              <a:t>services	</a:t>
            </a:r>
            <a:r>
              <a:rPr sz="2800" spc="130" dirty="0">
                <a:latin typeface="Arial MT"/>
                <a:cs typeface="Arial MT"/>
              </a:rPr>
              <a:t>are	</a:t>
            </a:r>
            <a:r>
              <a:rPr sz="2800" spc="170" dirty="0">
                <a:latin typeface="Arial MT"/>
                <a:cs typeface="Arial MT"/>
              </a:rPr>
              <a:t>provided.</a:t>
            </a:r>
            <a:endParaRPr sz="2800" dirty="0">
              <a:latin typeface="Arial MT"/>
              <a:cs typeface="Arial MT"/>
            </a:endParaRPr>
          </a:p>
          <a:p>
            <a:pPr marL="12700" marR="832485">
              <a:lnSpc>
                <a:spcPts val="4350"/>
              </a:lnSpc>
              <a:spcBef>
                <a:spcPts val="110"/>
              </a:spcBef>
              <a:tabLst>
                <a:tab pos="951865" algn="l"/>
                <a:tab pos="1975485" algn="l"/>
                <a:tab pos="2292985" algn="l"/>
                <a:tab pos="3390900" algn="l"/>
                <a:tab pos="3622040" algn="l"/>
                <a:tab pos="4182745" algn="l"/>
                <a:tab pos="4616450" algn="l"/>
                <a:tab pos="5333365" algn="l"/>
                <a:tab pos="6515100" algn="l"/>
                <a:tab pos="7821295" algn="l"/>
                <a:tab pos="8291195" algn="l"/>
                <a:tab pos="9611995" algn="l"/>
                <a:tab pos="9958705" algn="l"/>
                <a:tab pos="11130280" algn="l"/>
                <a:tab pos="12124055" algn="l"/>
                <a:tab pos="13806169" algn="l"/>
                <a:tab pos="14622144" algn="l"/>
              </a:tabLst>
            </a:pPr>
            <a:r>
              <a:rPr sz="2800" spc="195" dirty="0">
                <a:latin typeface="Arial MT"/>
                <a:cs typeface="Arial MT"/>
              </a:rPr>
              <a:t>Consume</a:t>
            </a:r>
            <a:r>
              <a:rPr sz="2800" dirty="0">
                <a:latin typeface="Arial MT"/>
                <a:cs typeface="Arial MT"/>
              </a:rPr>
              <a:t>r	</a:t>
            </a:r>
            <a:r>
              <a:rPr sz="2800" spc="195" dirty="0">
                <a:latin typeface="Arial MT"/>
                <a:cs typeface="Arial MT"/>
              </a:rPr>
              <a:t>Directe</a:t>
            </a:r>
            <a:r>
              <a:rPr sz="2800" dirty="0">
                <a:latin typeface="Arial MT"/>
                <a:cs typeface="Arial MT"/>
              </a:rPr>
              <a:t>d	</a:t>
            </a:r>
            <a:r>
              <a:rPr sz="2800" spc="195" dirty="0">
                <a:latin typeface="Arial MT"/>
                <a:cs typeface="Arial MT"/>
              </a:rPr>
              <a:t>Car</a:t>
            </a:r>
            <a:r>
              <a:rPr sz="2800" dirty="0">
                <a:latin typeface="Arial MT"/>
                <a:cs typeface="Arial MT"/>
              </a:rPr>
              <a:t>e	</a:t>
            </a:r>
            <a:r>
              <a:rPr sz="2800" spc="195" dirty="0">
                <a:latin typeface="Arial MT"/>
                <a:cs typeface="Arial MT"/>
              </a:rPr>
              <a:t>wil</a:t>
            </a:r>
            <a:r>
              <a:rPr sz="2800" dirty="0">
                <a:latin typeface="Arial MT"/>
                <a:cs typeface="Arial MT"/>
              </a:rPr>
              <a:t>l	</a:t>
            </a:r>
            <a:r>
              <a:rPr sz="2800" spc="195" dirty="0">
                <a:latin typeface="Arial MT"/>
                <a:cs typeface="Arial MT"/>
              </a:rPr>
              <a:t>assis</a:t>
            </a:r>
            <a:r>
              <a:rPr sz="2800" dirty="0">
                <a:latin typeface="Arial MT"/>
                <a:cs typeface="Arial MT"/>
              </a:rPr>
              <a:t>t	</a:t>
            </a:r>
            <a:r>
              <a:rPr sz="2800" spc="195" dirty="0">
                <a:latin typeface="Arial MT"/>
                <a:cs typeface="Arial MT"/>
              </a:rPr>
              <a:t>client</a:t>
            </a:r>
            <a:r>
              <a:rPr sz="2800" dirty="0">
                <a:latin typeface="Arial MT"/>
                <a:cs typeface="Arial MT"/>
              </a:rPr>
              <a:t>s	</a:t>
            </a:r>
            <a:r>
              <a:rPr sz="2800" spc="195" dirty="0">
                <a:latin typeface="Arial MT"/>
                <a:cs typeface="Arial MT"/>
              </a:rPr>
              <a:t>t</a:t>
            </a:r>
            <a:r>
              <a:rPr sz="2800" dirty="0">
                <a:latin typeface="Arial MT"/>
                <a:cs typeface="Arial MT"/>
              </a:rPr>
              <a:t>o	</a:t>
            </a:r>
            <a:r>
              <a:rPr sz="2800" spc="195" dirty="0">
                <a:latin typeface="Arial MT"/>
                <a:cs typeface="Arial MT"/>
              </a:rPr>
              <a:t>desig</a:t>
            </a:r>
            <a:r>
              <a:rPr sz="2800" dirty="0">
                <a:latin typeface="Arial MT"/>
                <a:cs typeface="Arial MT"/>
              </a:rPr>
              <a:t>n	a	</a:t>
            </a:r>
            <a:r>
              <a:rPr sz="2800" spc="195" dirty="0">
                <a:latin typeface="Arial MT"/>
                <a:cs typeface="Arial MT"/>
              </a:rPr>
              <a:t>Hom</a:t>
            </a:r>
            <a:r>
              <a:rPr sz="2800" dirty="0">
                <a:latin typeface="Arial MT"/>
                <a:cs typeface="Arial MT"/>
              </a:rPr>
              <a:t>e	</a:t>
            </a:r>
            <a:r>
              <a:rPr sz="2800" spc="195" dirty="0">
                <a:latin typeface="Arial MT"/>
                <a:cs typeface="Arial MT"/>
              </a:rPr>
              <a:t>Car</a:t>
            </a:r>
            <a:r>
              <a:rPr sz="2800" dirty="0">
                <a:latin typeface="Arial MT"/>
                <a:cs typeface="Arial MT"/>
              </a:rPr>
              <a:t>e	</a:t>
            </a:r>
            <a:r>
              <a:rPr sz="2800" spc="195" dirty="0">
                <a:latin typeface="Arial MT"/>
                <a:cs typeface="Arial MT"/>
              </a:rPr>
              <a:t>Packag</a:t>
            </a:r>
            <a:r>
              <a:rPr sz="2800" dirty="0">
                <a:latin typeface="Arial MT"/>
                <a:cs typeface="Arial MT"/>
              </a:rPr>
              <a:t>e	</a:t>
            </a:r>
            <a:r>
              <a:rPr sz="2800" spc="195" dirty="0">
                <a:latin typeface="Arial MT"/>
                <a:cs typeface="Arial MT"/>
              </a:rPr>
              <a:t>tha</a:t>
            </a:r>
            <a:r>
              <a:rPr sz="2800" dirty="0">
                <a:latin typeface="Arial MT"/>
                <a:cs typeface="Arial MT"/>
              </a:rPr>
              <a:t>t	</a:t>
            </a:r>
            <a:r>
              <a:rPr sz="2800" spc="195" dirty="0">
                <a:latin typeface="Arial MT"/>
                <a:cs typeface="Arial MT"/>
              </a:rPr>
              <a:t>suit</a:t>
            </a:r>
            <a:r>
              <a:rPr sz="2800" dirty="0">
                <a:latin typeface="Arial MT"/>
                <a:cs typeface="Arial MT"/>
              </a:rPr>
              <a:t>s  </a:t>
            </a:r>
            <a:r>
              <a:rPr sz="2800" spc="155" dirty="0">
                <a:latin typeface="Arial MT"/>
                <a:cs typeface="Arial MT"/>
              </a:rPr>
              <a:t>their	</a:t>
            </a:r>
            <a:r>
              <a:rPr sz="2800" spc="160" dirty="0">
                <a:latin typeface="Arial MT"/>
                <a:cs typeface="Arial MT"/>
              </a:rPr>
              <a:t>needs,	</a:t>
            </a:r>
            <a:r>
              <a:rPr sz="2800" spc="155" dirty="0">
                <a:latin typeface="Arial MT"/>
                <a:cs typeface="Arial MT"/>
              </a:rPr>
              <a:t>goals	</a:t>
            </a:r>
            <a:r>
              <a:rPr sz="2800" spc="130" dirty="0">
                <a:latin typeface="Arial MT"/>
                <a:cs typeface="Arial MT"/>
              </a:rPr>
              <a:t>and	</a:t>
            </a:r>
            <a:r>
              <a:rPr sz="2800" spc="165" dirty="0">
                <a:latin typeface="Arial MT"/>
                <a:cs typeface="Arial MT"/>
              </a:rPr>
              <a:t>budget.</a:t>
            </a:r>
            <a:endParaRPr sz="2800" dirty="0">
              <a:latin typeface="Arial MT"/>
              <a:cs typeface="Arial MT"/>
            </a:endParaRPr>
          </a:p>
        </p:txBody>
      </p:sp>
      <p:pic>
        <p:nvPicPr>
          <p:cNvPr id="5" name="object 5"/>
          <p:cNvPicPr/>
          <p:nvPr/>
        </p:nvPicPr>
        <p:blipFill>
          <a:blip r:embed="rId2" cstate="print"/>
          <a:stretch>
            <a:fillRect/>
          </a:stretch>
        </p:blipFill>
        <p:spPr>
          <a:xfrm>
            <a:off x="0" y="0"/>
            <a:ext cx="18287999" cy="3962399"/>
          </a:xfrm>
          <a:prstGeom prst="rect">
            <a:avLst/>
          </a:prstGeom>
        </p:spPr>
      </p:pic>
      <p:pic>
        <p:nvPicPr>
          <p:cNvPr id="7" name="object 5">
            <a:hlinkClick r:id="rId3" action="ppaction://hlinksldjump"/>
            <a:extLst>
              <a:ext uri="{FF2B5EF4-FFF2-40B4-BE49-F238E27FC236}">
                <a16:creationId xmlns:a16="http://schemas.microsoft.com/office/drawing/2014/main" id="{8BB5FB44-6BF8-4464-9473-474A6BD6CB0E}"/>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sp>
        <p:nvSpPr>
          <p:cNvPr id="3" name="object 3"/>
          <p:cNvSpPr txBox="1">
            <a:spLocks noGrp="1"/>
          </p:cNvSpPr>
          <p:nvPr>
            <p:ph type="title"/>
          </p:nvPr>
        </p:nvSpPr>
        <p:spPr>
          <a:xfrm>
            <a:off x="1890353" y="4137056"/>
            <a:ext cx="14288135" cy="1867535"/>
          </a:xfrm>
          <a:prstGeom prst="rect">
            <a:avLst/>
          </a:prstGeom>
        </p:spPr>
        <p:txBody>
          <a:bodyPr vert="horz" wrap="square" lIns="0" tIns="12700" rIns="0" bIns="0" rtlCol="0">
            <a:spAutoFit/>
          </a:bodyPr>
          <a:lstStyle/>
          <a:p>
            <a:pPr algn="ctr">
              <a:lnSpc>
                <a:spcPts val="7250"/>
              </a:lnSpc>
              <a:spcBef>
                <a:spcPts val="100"/>
              </a:spcBef>
            </a:pPr>
            <a:r>
              <a:rPr spc="455" dirty="0">
                <a:solidFill>
                  <a:srgbClr val="08090F"/>
                </a:solidFill>
              </a:rPr>
              <a:t>WHAT</a:t>
            </a:r>
            <a:r>
              <a:rPr spc="545" dirty="0">
                <a:solidFill>
                  <a:srgbClr val="08090F"/>
                </a:solidFill>
              </a:rPr>
              <a:t> </a:t>
            </a:r>
            <a:r>
              <a:rPr spc="185" dirty="0">
                <a:solidFill>
                  <a:srgbClr val="08090F"/>
                </a:solidFill>
              </a:rPr>
              <a:t>DO</a:t>
            </a:r>
            <a:r>
              <a:rPr spc="545" dirty="0">
                <a:solidFill>
                  <a:srgbClr val="08090F"/>
                </a:solidFill>
              </a:rPr>
              <a:t> </a:t>
            </a:r>
            <a:r>
              <a:rPr spc="535" dirty="0">
                <a:solidFill>
                  <a:srgbClr val="08090F"/>
                </a:solidFill>
              </a:rPr>
              <a:t>HOME</a:t>
            </a:r>
            <a:r>
              <a:rPr spc="545" dirty="0">
                <a:solidFill>
                  <a:srgbClr val="08090F"/>
                </a:solidFill>
              </a:rPr>
              <a:t> CARE </a:t>
            </a:r>
            <a:r>
              <a:rPr spc="675" dirty="0">
                <a:solidFill>
                  <a:srgbClr val="08090F"/>
                </a:solidFill>
              </a:rPr>
              <a:t>PACKAGES</a:t>
            </a:r>
          </a:p>
          <a:p>
            <a:pPr marL="219075" algn="ctr">
              <a:lnSpc>
                <a:spcPts val="7255"/>
              </a:lnSpc>
            </a:pPr>
            <a:r>
              <a:rPr spc="509" dirty="0">
                <a:solidFill>
                  <a:srgbClr val="08090F"/>
                </a:solidFill>
              </a:rPr>
              <a:t>INCLUDE?</a:t>
            </a:r>
          </a:p>
        </p:txBody>
      </p:sp>
      <p:pic>
        <p:nvPicPr>
          <p:cNvPr id="4" name="object 5">
            <a:hlinkClick r:id="rId3" action="ppaction://hlinksldjump"/>
            <a:extLst>
              <a:ext uri="{FF2B5EF4-FFF2-40B4-BE49-F238E27FC236}">
                <a16:creationId xmlns:a16="http://schemas.microsoft.com/office/drawing/2014/main" id="{D90A8761-5399-4B90-B508-2C8C524559EE}"/>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grpSp>
        <p:nvGrpSpPr>
          <p:cNvPr id="4" name="object 4"/>
          <p:cNvGrpSpPr/>
          <p:nvPr/>
        </p:nvGrpSpPr>
        <p:grpSpPr>
          <a:xfrm>
            <a:off x="0" y="0"/>
            <a:ext cx="8933180" cy="10287000"/>
            <a:chOff x="0" y="0"/>
            <a:chExt cx="8933180" cy="10287000"/>
          </a:xfrm>
        </p:grpSpPr>
        <p:pic>
          <p:nvPicPr>
            <p:cNvPr id="5" name="object 5"/>
            <p:cNvPicPr/>
            <p:nvPr/>
          </p:nvPicPr>
          <p:blipFill>
            <a:blip r:embed="rId3" cstate="print"/>
            <a:stretch>
              <a:fillRect/>
            </a:stretch>
          </p:blipFill>
          <p:spPr>
            <a:xfrm>
              <a:off x="0" y="0"/>
              <a:ext cx="8932755" cy="10286999"/>
            </a:xfrm>
            <a:prstGeom prst="rect">
              <a:avLst/>
            </a:prstGeom>
          </p:spPr>
        </p:pic>
        <p:pic>
          <p:nvPicPr>
            <p:cNvPr id="6" name="object 6"/>
            <p:cNvPicPr/>
            <p:nvPr/>
          </p:nvPicPr>
          <p:blipFill>
            <a:blip r:embed="rId4" cstate="print"/>
            <a:stretch>
              <a:fillRect/>
            </a:stretch>
          </p:blipFill>
          <p:spPr>
            <a:xfrm>
              <a:off x="760222" y="2645033"/>
              <a:ext cx="7639048" cy="5000624"/>
            </a:xfrm>
            <a:prstGeom prst="rect">
              <a:avLst/>
            </a:prstGeom>
          </p:spPr>
        </p:pic>
      </p:grpSp>
      <p:sp>
        <p:nvSpPr>
          <p:cNvPr id="7" name="object 7"/>
          <p:cNvSpPr txBox="1">
            <a:spLocks noGrp="1"/>
          </p:cNvSpPr>
          <p:nvPr>
            <p:ph type="title"/>
          </p:nvPr>
        </p:nvSpPr>
        <p:spPr>
          <a:xfrm>
            <a:off x="9131300" y="941740"/>
            <a:ext cx="6595745" cy="1000760"/>
          </a:xfrm>
          <a:prstGeom prst="rect">
            <a:avLst/>
          </a:prstGeom>
        </p:spPr>
        <p:txBody>
          <a:bodyPr vert="horz" wrap="square" lIns="0" tIns="12700" rIns="0" bIns="0" rtlCol="0">
            <a:spAutoFit/>
          </a:bodyPr>
          <a:lstStyle/>
          <a:p>
            <a:pPr marL="12700">
              <a:lnSpc>
                <a:spcPct val="100000"/>
              </a:lnSpc>
              <a:spcBef>
                <a:spcPts val="100"/>
              </a:spcBef>
            </a:pPr>
            <a:r>
              <a:rPr spc="240" dirty="0">
                <a:solidFill>
                  <a:srgbClr val="000000"/>
                </a:solidFill>
              </a:rPr>
              <a:t>Dental</a:t>
            </a:r>
            <a:r>
              <a:rPr spc="515" dirty="0">
                <a:solidFill>
                  <a:srgbClr val="000000"/>
                </a:solidFill>
              </a:rPr>
              <a:t> </a:t>
            </a:r>
            <a:r>
              <a:rPr spc="455" dirty="0">
                <a:solidFill>
                  <a:srgbClr val="000000"/>
                </a:solidFill>
              </a:rPr>
              <a:t>Services</a:t>
            </a:r>
          </a:p>
        </p:txBody>
      </p:sp>
      <p:sp>
        <p:nvSpPr>
          <p:cNvPr id="8" name="object 8"/>
          <p:cNvSpPr txBox="1"/>
          <p:nvPr/>
        </p:nvSpPr>
        <p:spPr>
          <a:xfrm>
            <a:off x="9131300" y="1751365"/>
            <a:ext cx="8365490" cy="5717540"/>
          </a:xfrm>
          <a:prstGeom prst="rect">
            <a:avLst/>
          </a:prstGeom>
        </p:spPr>
        <p:txBody>
          <a:bodyPr vert="horz" wrap="square" lIns="0" tIns="12700" rIns="0" bIns="0" rtlCol="0">
            <a:spAutoFit/>
          </a:bodyPr>
          <a:lstStyle/>
          <a:p>
            <a:pPr marL="12700">
              <a:lnSpc>
                <a:spcPct val="100000"/>
              </a:lnSpc>
              <a:spcBef>
                <a:spcPts val="100"/>
              </a:spcBef>
            </a:pPr>
            <a:r>
              <a:rPr sz="6400" b="1" spc="315" dirty="0">
                <a:latin typeface="Trebuchet MS"/>
                <a:cs typeface="Trebuchet MS"/>
              </a:rPr>
              <a:t>Victoria</a:t>
            </a:r>
            <a:endParaRPr sz="6400">
              <a:latin typeface="Trebuchet MS"/>
              <a:cs typeface="Trebuchet MS"/>
            </a:endParaRPr>
          </a:p>
          <a:p>
            <a:pPr marL="12700" marR="5080">
              <a:lnSpc>
                <a:spcPct val="131700"/>
              </a:lnSpc>
              <a:spcBef>
                <a:spcPts val="1735"/>
              </a:spcBef>
              <a:tabLst>
                <a:tab pos="1209040" algn="l"/>
                <a:tab pos="1313180" algn="l"/>
                <a:tab pos="2000885" algn="l"/>
                <a:tab pos="2555240" algn="l"/>
                <a:tab pos="2891155" algn="l"/>
                <a:tab pos="2985135" algn="l"/>
                <a:tab pos="4538345" algn="l"/>
                <a:tab pos="4815205" algn="l"/>
                <a:tab pos="5428615" algn="l"/>
                <a:tab pos="6754495" algn="l"/>
                <a:tab pos="7461884" algn="l"/>
              </a:tabLst>
            </a:pPr>
            <a:r>
              <a:rPr sz="2800" spc="195" dirty="0">
                <a:latin typeface="Arial MT"/>
                <a:cs typeface="Arial MT"/>
              </a:rPr>
              <a:t>Denta</a:t>
            </a:r>
            <a:r>
              <a:rPr sz="2800" dirty="0">
                <a:latin typeface="Arial MT"/>
                <a:cs typeface="Arial MT"/>
              </a:rPr>
              <a:t>l		</a:t>
            </a:r>
            <a:r>
              <a:rPr sz="2800" spc="195" dirty="0">
                <a:latin typeface="Arial MT"/>
                <a:cs typeface="Arial MT"/>
              </a:rPr>
              <a:t>healt</a:t>
            </a:r>
            <a:r>
              <a:rPr sz="2800" dirty="0">
                <a:latin typeface="Arial MT"/>
                <a:cs typeface="Arial MT"/>
              </a:rPr>
              <a:t>h	</a:t>
            </a:r>
            <a:r>
              <a:rPr sz="2800" spc="195" dirty="0">
                <a:latin typeface="Arial MT"/>
                <a:cs typeface="Arial MT"/>
              </a:rPr>
              <a:t>i</a:t>
            </a:r>
            <a:r>
              <a:rPr sz="2800" dirty="0">
                <a:latin typeface="Arial MT"/>
                <a:cs typeface="Arial MT"/>
              </a:rPr>
              <a:t>s		</a:t>
            </a:r>
            <a:r>
              <a:rPr sz="2800" spc="195" dirty="0">
                <a:latin typeface="Arial MT"/>
                <a:cs typeface="Arial MT"/>
              </a:rPr>
              <a:t>importan</a:t>
            </a:r>
            <a:r>
              <a:rPr sz="2800" dirty="0">
                <a:latin typeface="Arial MT"/>
                <a:cs typeface="Arial MT"/>
              </a:rPr>
              <a:t>t	</a:t>
            </a:r>
            <a:r>
              <a:rPr sz="2800" spc="195" dirty="0">
                <a:latin typeface="Arial MT"/>
                <a:cs typeface="Arial MT"/>
              </a:rPr>
              <a:t>fo</a:t>
            </a:r>
            <a:r>
              <a:rPr sz="2800" dirty="0">
                <a:latin typeface="Arial MT"/>
                <a:cs typeface="Arial MT"/>
              </a:rPr>
              <a:t>r	</a:t>
            </a:r>
            <a:r>
              <a:rPr sz="2800" spc="195" dirty="0">
                <a:latin typeface="Arial MT"/>
                <a:cs typeface="Arial MT"/>
              </a:rPr>
              <a:t>preventin</a:t>
            </a:r>
            <a:r>
              <a:rPr sz="2800" dirty="0">
                <a:latin typeface="Arial MT"/>
                <a:cs typeface="Arial MT"/>
              </a:rPr>
              <a:t>g	</a:t>
            </a:r>
            <a:r>
              <a:rPr sz="2800" spc="195" dirty="0">
                <a:latin typeface="Arial MT"/>
                <a:cs typeface="Arial MT"/>
              </a:rPr>
              <a:t>toot</a:t>
            </a:r>
            <a:r>
              <a:rPr sz="2800" dirty="0">
                <a:latin typeface="Arial MT"/>
                <a:cs typeface="Arial MT"/>
              </a:rPr>
              <a:t>h  </a:t>
            </a:r>
            <a:r>
              <a:rPr sz="2800" spc="155" dirty="0">
                <a:latin typeface="Arial MT"/>
                <a:cs typeface="Arial MT"/>
              </a:rPr>
              <a:t>decay	</a:t>
            </a:r>
            <a:r>
              <a:rPr sz="2800" spc="130" dirty="0">
                <a:latin typeface="Arial MT"/>
                <a:cs typeface="Arial MT"/>
              </a:rPr>
              <a:t>and	gum	</a:t>
            </a:r>
            <a:r>
              <a:rPr sz="2800" spc="170" dirty="0">
                <a:latin typeface="Arial MT"/>
                <a:cs typeface="Arial MT"/>
              </a:rPr>
              <a:t>disease.	</a:t>
            </a:r>
            <a:r>
              <a:rPr sz="2800" spc="175" dirty="0">
                <a:latin typeface="Arial MT"/>
                <a:cs typeface="Arial MT"/>
              </a:rPr>
              <a:t>Maintaining	</a:t>
            </a:r>
            <a:r>
              <a:rPr sz="2800" spc="145" dirty="0">
                <a:latin typeface="Arial MT"/>
                <a:cs typeface="Arial MT"/>
              </a:rPr>
              <a:t>good</a:t>
            </a:r>
            <a:endParaRPr sz="2800">
              <a:latin typeface="Arial MT"/>
              <a:cs typeface="Arial MT"/>
            </a:endParaRPr>
          </a:p>
          <a:p>
            <a:pPr marL="12700" marR="404495">
              <a:lnSpc>
                <a:spcPct val="131700"/>
              </a:lnSpc>
              <a:tabLst>
                <a:tab pos="784225" algn="l"/>
                <a:tab pos="1254125" algn="l"/>
                <a:tab pos="1353185" algn="l"/>
                <a:tab pos="2372360" algn="l"/>
                <a:tab pos="2496185" algn="l"/>
                <a:tab pos="3288029" algn="l"/>
                <a:tab pos="4445000" algn="l"/>
                <a:tab pos="4697730" algn="l"/>
                <a:tab pos="5043805" algn="l"/>
                <a:tab pos="5745480" algn="l"/>
                <a:tab pos="6389370" algn="l"/>
              </a:tabLst>
            </a:pPr>
            <a:r>
              <a:rPr sz="2800" spc="195" dirty="0">
                <a:latin typeface="Arial MT"/>
                <a:cs typeface="Arial MT"/>
              </a:rPr>
              <a:t>denta</a:t>
            </a:r>
            <a:r>
              <a:rPr sz="2800" dirty="0">
                <a:latin typeface="Arial MT"/>
                <a:cs typeface="Arial MT"/>
              </a:rPr>
              <a:t>l	</a:t>
            </a:r>
            <a:r>
              <a:rPr sz="2800" spc="195" dirty="0">
                <a:latin typeface="Arial MT"/>
                <a:cs typeface="Arial MT"/>
              </a:rPr>
              <a:t>healt</a:t>
            </a:r>
            <a:r>
              <a:rPr sz="2800" dirty="0">
                <a:latin typeface="Arial MT"/>
                <a:cs typeface="Arial MT"/>
              </a:rPr>
              <a:t>h		</a:t>
            </a:r>
            <a:r>
              <a:rPr sz="2800" spc="195" dirty="0">
                <a:latin typeface="Arial MT"/>
                <a:cs typeface="Arial MT"/>
              </a:rPr>
              <a:t>an</a:t>
            </a:r>
            <a:r>
              <a:rPr sz="2800" dirty="0">
                <a:latin typeface="Arial MT"/>
                <a:cs typeface="Arial MT"/>
              </a:rPr>
              <a:t>d	</a:t>
            </a:r>
            <a:r>
              <a:rPr sz="2800" spc="195" dirty="0">
                <a:latin typeface="Arial MT"/>
                <a:cs typeface="Arial MT"/>
              </a:rPr>
              <a:t>visitin</a:t>
            </a:r>
            <a:r>
              <a:rPr sz="2800" dirty="0">
                <a:latin typeface="Arial MT"/>
                <a:cs typeface="Arial MT"/>
              </a:rPr>
              <a:t>g	a	</a:t>
            </a:r>
            <a:r>
              <a:rPr sz="2800" spc="195" dirty="0">
                <a:latin typeface="Arial MT"/>
                <a:cs typeface="Arial MT"/>
              </a:rPr>
              <a:t>dentis</a:t>
            </a:r>
            <a:r>
              <a:rPr sz="2800" dirty="0">
                <a:latin typeface="Arial MT"/>
                <a:cs typeface="Arial MT"/>
              </a:rPr>
              <a:t>t	</a:t>
            </a:r>
            <a:r>
              <a:rPr sz="2800" spc="195" dirty="0">
                <a:latin typeface="Arial MT"/>
                <a:cs typeface="Arial MT"/>
              </a:rPr>
              <a:t>regularl</a:t>
            </a:r>
            <a:r>
              <a:rPr sz="2800" dirty="0">
                <a:latin typeface="Arial MT"/>
                <a:cs typeface="Arial MT"/>
              </a:rPr>
              <a:t>y  </a:t>
            </a:r>
            <a:r>
              <a:rPr sz="2800" spc="130" dirty="0">
                <a:latin typeface="Arial MT"/>
                <a:cs typeface="Arial MT"/>
              </a:rPr>
              <a:t>can	</a:t>
            </a:r>
            <a:r>
              <a:rPr sz="2800" spc="95" dirty="0">
                <a:latin typeface="Arial MT"/>
                <a:cs typeface="Arial MT"/>
              </a:rPr>
              <a:t>be		</a:t>
            </a:r>
            <a:r>
              <a:rPr sz="2800" spc="155" dirty="0">
                <a:latin typeface="Arial MT"/>
                <a:cs typeface="Arial MT"/>
              </a:rPr>
              <a:t>quite	</a:t>
            </a:r>
            <a:r>
              <a:rPr sz="2800" spc="175" dirty="0">
                <a:latin typeface="Arial MT"/>
                <a:cs typeface="Arial MT"/>
              </a:rPr>
              <a:t>expensive.	</a:t>
            </a:r>
            <a:r>
              <a:rPr sz="2800" spc="160" dirty="0">
                <a:latin typeface="Arial MT"/>
                <a:cs typeface="Arial MT"/>
              </a:rPr>
              <a:t>Dental	</a:t>
            </a:r>
            <a:r>
              <a:rPr sz="2800" spc="170" dirty="0">
                <a:latin typeface="Arial MT"/>
                <a:cs typeface="Arial MT"/>
              </a:rPr>
              <a:t>Services</a:t>
            </a:r>
            <a:endParaRPr sz="2800">
              <a:latin typeface="Arial MT"/>
              <a:cs typeface="Arial MT"/>
            </a:endParaRPr>
          </a:p>
          <a:p>
            <a:pPr marL="12700" algn="just">
              <a:lnSpc>
                <a:spcPct val="100000"/>
              </a:lnSpc>
              <a:spcBef>
                <a:spcPts val="1065"/>
              </a:spcBef>
            </a:pPr>
            <a:r>
              <a:rPr sz="2800" spc="170" dirty="0">
                <a:latin typeface="Arial MT"/>
                <a:cs typeface="Arial MT"/>
              </a:rPr>
              <a:t>Victoria</a:t>
            </a:r>
            <a:r>
              <a:rPr sz="2800" spc="370" dirty="0">
                <a:latin typeface="Arial MT"/>
                <a:cs typeface="Arial MT"/>
              </a:rPr>
              <a:t> </a:t>
            </a:r>
            <a:r>
              <a:rPr sz="2800" spc="170" dirty="0">
                <a:latin typeface="Arial MT"/>
                <a:cs typeface="Arial MT"/>
              </a:rPr>
              <a:t>provides</a:t>
            </a:r>
            <a:r>
              <a:rPr sz="2800" spc="375" dirty="0">
                <a:latin typeface="Arial MT"/>
                <a:cs typeface="Arial MT"/>
              </a:rPr>
              <a:t> </a:t>
            </a:r>
            <a:r>
              <a:rPr sz="2800" spc="160" dirty="0">
                <a:latin typeface="Arial MT"/>
                <a:cs typeface="Arial MT"/>
              </a:rPr>
              <a:t>dental</a:t>
            </a:r>
            <a:r>
              <a:rPr sz="2800" spc="375" dirty="0">
                <a:latin typeface="Arial MT"/>
                <a:cs typeface="Arial MT"/>
              </a:rPr>
              <a:t> </a:t>
            </a:r>
            <a:r>
              <a:rPr sz="2800" spc="170" dirty="0">
                <a:latin typeface="Arial MT"/>
                <a:cs typeface="Arial MT"/>
              </a:rPr>
              <a:t>services</a:t>
            </a:r>
            <a:r>
              <a:rPr sz="2800" spc="370" dirty="0">
                <a:latin typeface="Arial MT"/>
                <a:cs typeface="Arial MT"/>
              </a:rPr>
              <a:t> </a:t>
            </a:r>
            <a:r>
              <a:rPr sz="2800" spc="130" dirty="0">
                <a:latin typeface="Arial MT"/>
                <a:cs typeface="Arial MT"/>
              </a:rPr>
              <a:t>and</a:t>
            </a:r>
            <a:endParaRPr sz="2800">
              <a:latin typeface="Arial MT"/>
              <a:cs typeface="Arial MT"/>
            </a:endParaRPr>
          </a:p>
          <a:p>
            <a:pPr marL="12700" marR="406400" algn="just">
              <a:lnSpc>
                <a:spcPct val="131700"/>
              </a:lnSpc>
            </a:pPr>
            <a:r>
              <a:rPr sz="2800" spc="170" dirty="0">
                <a:latin typeface="Arial MT"/>
                <a:cs typeface="Arial MT"/>
              </a:rPr>
              <a:t>treatment </a:t>
            </a:r>
            <a:r>
              <a:rPr sz="2800" spc="95" dirty="0">
                <a:latin typeface="Arial MT"/>
                <a:cs typeface="Arial MT"/>
              </a:rPr>
              <a:t>to </a:t>
            </a:r>
            <a:r>
              <a:rPr sz="2800" spc="130" dirty="0">
                <a:latin typeface="Arial MT"/>
                <a:cs typeface="Arial MT"/>
              </a:rPr>
              <a:t>all </a:t>
            </a:r>
            <a:r>
              <a:rPr sz="2800" spc="175" dirty="0">
                <a:latin typeface="Arial MT"/>
                <a:cs typeface="Arial MT"/>
              </a:rPr>
              <a:t>Victorians </a:t>
            </a:r>
            <a:r>
              <a:rPr sz="2800" spc="145" dirty="0">
                <a:latin typeface="Arial MT"/>
                <a:cs typeface="Arial MT"/>
              </a:rPr>
              <a:t>free </a:t>
            </a:r>
            <a:r>
              <a:rPr sz="2800" spc="95" dirty="0">
                <a:latin typeface="Arial MT"/>
                <a:cs typeface="Arial MT"/>
              </a:rPr>
              <a:t>of </a:t>
            </a:r>
            <a:r>
              <a:rPr sz="2800" spc="160" dirty="0">
                <a:latin typeface="Arial MT"/>
                <a:cs typeface="Arial MT"/>
              </a:rPr>
              <a:t>charge </a:t>
            </a:r>
            <a:r>
              <a:rPr sz="2800" spc="130" dirty="0">
                <a:latin typeface="Arial MT"/>
                <a:cs typeface="Arial MT"/>
              </a:rPr>
              <a:t>for </a:t>
            </a:r>
            <a:r>
              <a:rPr sz="2800" spc="135" dirty="0">
                <a:latin typeface="Arial MT"/>
                <a:cs typeface="Arial MT"/>
              </a:rPr>
              <a:t> </a:t>
            </a:r>
            <a:r>
              <a:rPr sz="2800" spc="170" dirty="0">
                <a:latin typeface="Arial MT"/>
                <a:cs typeface="Arial MT"/>
              </a:rPr>
              <a:t>priority </a:t>
            </a:r>
            <a:r>
              <a:rPr sz="2800" spc="165" dirty="0">
                <a:latin typeface="Arial MT"/>
                <a:cs typeface="Arial MT"/>
              </a:rPr>
              <a:t>groups, </a:t>
            </a:r>
            <a:r>
              <a:rPr sz="2800" spc="130" dirty="0">
                <a:latin typeface="Arial MT"/>
                <a:cs typeface="Arial MT"/>
              </a:rPr>
              <a:t>and </a:t>
            </a:r>
            <a:r>
              <a:rPr sz="2800" spc="95" dirty="0">
                <a:latin typeface="Arial MT"/>
                <a:cs typeface="Arial MT"/>
              </a:rPr>
              <a:t>at </a:t>
            </a:r>
            <a:r>
              <a:rPr sz="2800" dirty="0">
                <a:latin typeface="Arial MT"/>
                <a:cs typeface="Arial MT"/>
              </a:rPr>
              <a:t>a </a:t>
            </a:r>
            <a:r>
              <a:rPr sz="2800" spc="175" dirty="0">
                <a:latin typeface="Arial MT"/>
                <a:cs typeface="Arial MT"/>
              </a:rPr>
              <a:t>discounted </a:t>
            </a:r>
            <a:r>
              <a:rPr sz="2800" spc="145" dirty="0">
                <a:latin typeface="Arial MT"/>
                <a:cs typeface="Arial MT"/>
              </a:rPr>
              <a:t>rate </a:t>
            </a:r>
            <a:r>
              <a:rPr sz="2800" spc="130" dirty="0">
                <a:latin typeface="Arial MT"/>
                <a:cs typeface="Arial MT"/>
              </a:rPr>
              <a:t>for </a:t>
            </a:r>
            <a:r>
              <a:rPr sz="2800" spc="135" dirty="0">
                <a:latin typeface="Arial MT"/>
                <a:cs typeface="Arial MT"/>
              </a:rPr>
              <a:t> </a:t>
            </a:r>
            <a:r>
              <a:rPr sz="2800" spc="165" dirty="0">
                <a:latin typeface="Arial MT"/>
                <a:cs typeface="Arial MT"/>
              </a:rPr>
              <a:t>others.</a:t>
            </a:r>
            <a:endParaRPr sz="2800">
              <a:latin typeface="Arial MT"/>
              <a:cs typeface="Arial MT"/>
            </a:endParaRPr>
          </a:p>
        </p:txBody>
      </p:sp>
      <p:pic>
        <p:nvPicPr>
          <p:cNvPr id="9" name="object 5">
            <a:hlinkClick r:id="rId5" action="ppaction://hlinksldjump"/>
            <a:extLst>
              <a:ext uri="{FF2B5EF4-FFF2-40B4-BE49-F238E27FC236}">
                <a16:creationId xmlns:a16="http://schemas.microsoft.com/office/drawing/2014/main" id="{E8F38617-416D-46B1-B69A-D16833984C9B}"/>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pic>
        <p:nvPicPr>
          <p:cNvPr id="4" name="object 4"/>
          <p:cNvPicPr/>
          <p:nvPr/>
        </p:nvPicPr>
        <p:blipFill>
          <a:blip r:embed="rId2" cstate="print"/>
          <a:stretch>
            <a:fillRect/>
          </a:stretch>
        </p:blipFill>
        <p:spPr>
          <a:xfrm>
            <a:off x="2159356" y="3654338"/>
            <a:ext cx="14230348" cy="6632661"/>
          </a:xfrm>
          <a:prstGeom prst="rect">
            <a:avLst/>
          </a:prstGeom>
        </p:spPr>
      </p:pic>
      <p:sp>
        <p:nvSpPr>
          <p:cNvPr id="5" name="object 5"/>
          <p:cNvSpPr txBox="1">
            <a:spLocks noGrp="1"/>
          </p:cNvSpPr>
          <p:nvPr>
            <p:ph type="title"/>
          </p:nvPr>
        </p:nvSpPr>
        <p:spPr>
          <a:xfrm>
            <a:off x="1016000" y="941753"/>
            <a:ext cx="12464415" cy="1000760"/>
          </a:xfrm>
          <a:prstGeom prst="rect">
            <a:avLst/>
          </a:prstGeom>
        </p:spPr>
        <p:txBody>
          <a:bodyPr vert="horz" wrap="square" lIns="0" tIns="12700" rIns="0" bIns="0" rtlCol="0">
            <a:spAutoFit/>
          </a:bodyPr>
          <a:lstStyle/>
          <a:p>
            <a:pPr marL="12700">
              <a:lnSpc>
                <a:spcPct val="100000"/>
              </a:lnSpc>
              <a:spcBef>
                <a:spcPts val="100"/>
              </a:spcBef>
            </a:pPr>
            <a:r>
              <a:rPr spc="310" dirty="0"/>
              <a:t>Victorian</a:t>
            </a:r>
            <a:r>
              <a:rPr spc="550" dirty="0"/>
              <a:t> </a:t>
            </a:r>
            <a:r>
              <a:rPr spc="484" dirty="0"/>
              <a:t>Aids</a:t>
            </a:r>
            <a:r>
              <a:rPr spc="550" dirty="0"/>
              <a:t> </a:t>
            </a:r>
            <a:r>
              <a:rPr spc="195" dirty="0"/>
              <a:t>and</a:t>
            </a:r>
            <a:r>
              <a:rPr spc="550" dirty="0"/>
              <a:t> </a:t>
            </a:r>
            <a:r>
              <a:rPr spc="250" dirty="0"/>
              <a:t>Equipment</a:t>
            </a:r>
          </a:p>
        </p:txBody>
      </p:sp>
      <p:sp>
        <p:nvSpPr>
          <p:cNvPr id="6" name="object 6"/>
          <p:cNvSpPr txBox="1"/>
          <p:nvPr/>
        </p:nvSpPr>
        <p:spPr>
          <a:xfrm>
            <a:off x="1016000" y="1316581"/>
            <a:ext cx="15813405" cy="4453255"/>
          </a:xfrm>
          <a:prstGeom prst="rect">
            <a:avLst/>
          </a:prstGeom>
        </p:spPr>
        <p:txBody>
          <a:bodyPr vert="horz" wrap="square" lIns="0" tIns="447040" rIns="0" bIns="0" rtlCol="0">
            <a:spAutoFit/>
          </a:bodyPr>
          <a:lstStyle/>
          <a:p>
            <a:pPr marL="12700" algn="just">
              <a:lnSpc>
                <a:spcPct val="100000"/>
              </a:lnSpc>
              <a:spcBef>
                <a:spcPts val="3520"/>
              </a:spcBef>
            </a:pPr>
            <a:r>
              <a:rPr sz="6400" b="1" spc="425" dirty="0">
                <a:solidFill>
                  <a:srgbClr val="FFFFFF"/>
                </a:solidFill>
                <a:latin typeface="Trebuchet MS"/>
                <a:cs typeface="Trebuchet MS"/>
              </a:rPr>
              <a:t>Program</a:t>
            </a:r>
            <a:r>
              <a:rPr sz="6400" b="1" spc="509" dirty="0">
                <a:solidFill>
                  <a:srgbClr val="FFFFFF"/>
                </a:solidFill>
                <a:latin typeface="Trebuchet MS"/>
                <a:cs typeface="Trebuchet MS"/>
              </a:rPr>
              <a:t> </a:t>
            </a:r>
            <a:r>
              <a:rPr sz="6400" b="1" spc="470" dirty="0">
                <a:solidFill>
                  <a:srgbClr val="FFFFFF"/>
                </a:solidFill>
                <a:latin typeface="Trebuchet MS"/>
                <a:cs typeface="Trebuchet MS"/>
              </a:rPr>
              <a:t>(VA&amp;EP)</a:t>
            </a:r>
            <a:endParaRPr sz="6400">
              <a:latin typeface="Trebuchet MS"/>
              <a:cs typeface="Trebuchet MS"/>
            </a:endParaRPr>
          </a:p>
          <a:p>
            <a:pPr marL="12700" marR="419100" algn="just">
              <a:lnSpc>
                <a:spcPct val="140600"/>
              </a:lnSpc>
              <a:spcBef>
                <a:spcPts val="135"/>
              </a:spcBef>
            </a:pPr>
            <a:r>
              <a:rPr sz="2800" spc="155" dirty="0">
                <a:solidFill>
                  <a:srgbClr val="FFFFFF"/>
                </a:solidFill>
                <a:latin typeface="Arial MT"/>
                <a:cs typeface="Arial MT"/>
              </a:rPr>
              <a:t>People </a:t>
            </a:r>
            <a:r>
              <a:rPr sz="2800" spc="140" dirty="0">
                <a:solidFill>
                  <a:srgbClr val="FFFFFF"/>
                </a:solidFill>
                <a:latin typeface="Arial MT"/>
                <a:cs typeface="Arial MT"/>
              </a:rPr>
              <a:t>with </a:t>
            </a:r>
            <a:r>
              <a:rPr sz="2800" spc="175" dirty="0">
                <a:solidFill>
                  <a:srgbClr val="FFFFFF"/>
                </a:solidFill>
                <a:latin typeface="Arial MT"/>
                <a:cs typeface="Arial MT"/>
              </a:rPr>
              <a:t>disabilities, </a:t>
            </a:r>
            <a:r>
              <a:rPr sz="2800" spc="125" dirty="0">
                <a:solidFill>
                  <a:srgbClr val="FFFFFF"/>
                </a:solidFill>
                <a:latin typeface="Arial MT"/>
                <a:cs typeface="Arial MT"/>
              </a:rPr>
              <a:t>the </a:t>
            </a:r>
            <a:r>
              <a:rPr sz="2800" spc="160" dirty="0">
                <a:solidFill>
                  <a:srgbClr val="FFFFFF"/>
                </a:solidFill>
                <a:latin typeface="Arial MT"/>
                <a:cs typeface="Arial MT"/>
              </a:rPr>
              <a:t>elderly </a:t>
            </a:r>
            <a:r>
              <a:rPr sz="2800" spc="125" dirty="0">
                <a:solidFill>
                  <a:srgbClr val="FFFFFF"/>
                </a:solidFill>
                <a:latin typeface="Arial MT"/>
                <a:cs typeface="Arial MT"/>
              </a:rPr>
              <a:t>and </a:t>
            </a:r>
            <a:r>
              <a:rPr sz="2800" spc="150" dirty="0">
                <a:solidFill>
                  <a:srgbClr val="FFFFFF"/>
                </a:solidFill>
                <a:latin typeface="Arial MT"/>
                <a:cs typeface="Arial MT"/>
              </a:rPr>
              <a:t>those </a:t>
            </a:r>
            <a:r>
              <a:rPr sz="2800" spc="125" dirty="0">
                <a:solidFill>
                  <a:srgbClr val="FFFFFF"/>
                </a:solidFill>
                <a:latin typeface="Arial MT"/>
                <a:cs typeface="Arial MT"/>
              </a:rPr>
              <a:t>who </a:t>
            </a:r>
            <a:r>
              <a:rPr sz="2800" spc="140" dirty="0">
                <a:solidFill>
                  <a:srgbClr val="FFFFFF"/>
                </a:solidFill>
                <a:latin typeface="Arial MT"/>
                <a:cs typeface="Arial MT"/>
              </a:rPr>
              <a:t>have </a:t>
            </a:r>
            <a:r>
              <a:rPr sz="2800" spc="165" dirty="0">
                <a:solidFill>
                  <a:srgbClr val="FFFFFF"/>
                </a:solidFill>
                <a:latin typeface="Arial MT"/>
                <a:cs typeface="Arial MT"/>
              </a:rPr>
              <a:t>sustained </a:t>
            </a:r>
            <a:r>
              <a:rPr sz="2800" spc="95" dirty="0">
                <a:solidFill>
                  <a:srgbClr val="FFFFFF"/>
                </a:solidFill>
                <a:latin typeface="Arial MT"/>
                <a:cs typeface="Arial MT"/>
              </a:rPr>
              <a:t>an </a:t>
            </a:r>
            <a:r>
              <a:rPr sz="2800" spc="155" dirty="0">
                <a:solidFill>
                  <a:srgbClr val="FFFFFF"/>
                </a:solidFill>
                <a:latin typeface="Arial MT"/>
                <a:cs typeface="Arial MT"/>
              </a:rPr>
              <a:t>injury </a:t>
            </a:r>
            <a:r>
              <a:rPr sz="2800" spc="95" dirty="0">
                <a:solidFill>
                  <a:srgbClr val="FFFFFF"/>
                </a:solidFill>
                <a:latin typeface="Arial MT"/>
                <a:cs typeface="Arial MT"/>
              </a:rPr>
              <a:t>or </a:t>
            </a:r>
            <a:r>
              <a:rPr sz="2800" spc="160" dirty="0">
                <a:solidFill>
                  <a:srgbClr val="FFFFFF"/>
                </a:solidFill>
                <a:latin typeface="Arial MT"/>
                <a:cs typeface="Arial MT"/>
              </a:rPr>
              <a:t>illness </a:t>
            </a:r>
            <a:r>
              <a:rPr sz="2800" spc="165" dirty="0">
                <a:solidFill>
                  <a:srgbClr val="FFFFFF"/>
                </a:solidFill>
                <a:latin typeface="Arial MT"/>
                <a:cs typeface="Arial MT"/>
              </a:rPr>
              <a:t> </a:t>
            </a:r>
            <a:r>
              <a:rPr sz="2800" spc="150" dirty="0">
                <a:solidFill>
                  <a:srgbClr val="FFFFFF"/>
                </a:solidFill>
                <a:latin typeface="Arial MT"/>
                <a:cs typeface="Arial MT"/>
              </a:rPr>
              <a:t>often </a:t>
            </a:r>
            <a:r>
              <a:rPr sz="2800" spc="160" dirty="0">
                <a:solidFill>
                  <a:srgbClr val="FFFFFF"/>
                </a:solidFill>
                <a:latin typeface="Arial MT"/>
                <a:cs typeface="Arial MT"/>
              </a:rPr>
              <a:t>require </a:t>
            </a:r>
            <a:r>
              <a:rPr sz="2800" spc="140" dirty="0">
                <a:solidFill>
                  <a:srgbClr val="FFFFFF"/>
                </a:solidFill>
                <a:latin typeface="Arial MT"/>
                <a:cs typeface="Arial MT"/>
              </a:rPr>
              <a:t>aids </a:t>
            </a:r>
            <a:r>
              <a:rPr sz="2800" spc="95" dirty="0">
                <a:solidFill>
                  <a:srgbClr val="FFFFFF"/>
                </a:solidFill>
                <a:latin typeface="Arial MT"/>
                <a:cs typeface="Arial MT"/>
              </a:rPr>
              <a:t>to </a:t>
            </a:r>
            <a:r>
              <a:rPr sz="2800" spc="155" dirty="0">
                <a:solidFill>
                  <a:srgbClr val="FFFFFF"/>
                </a:solidFill>
                <a:latin typeface="Arial MT"/>
                <a:cs typeface="Arial MT"/>
              </a:rPr>
              <a:t>assist </a:t>
            </a:r>
            <a:r>
              <a:rPr sz="2800" spc="140" dirty="0">
                <a:solidFill>
                  <a:srgbClr val="FFFFFF"/>
                </a:solidFill>
                <a:latin typeface="Arial MT"/>
                <a:cs typeface="Arial MT"/>
              </a:rPr>
              <a:t>them </a:t>
            </a:r>
            <a:r>
              <a:rPr sz="2800" spc="95" dirty="0">
                <a:solidFill>
                  <a:srgbClr val="FFFFFF"/>
                </a:solidFill>
                <a:latin typeface="Arial MT"/>
                <a:cs typeface="Arial MT"/>
              </a:rPr>
              <a:t>to </a:t>
            </a:r>
            <a:r>
              <a:rPr sz="2800" spc="165" dirty="0">
                <a:solidFill>
                  <a:srgbClr val="FFFFFF"/>
                </a:solidFill>
                <a:latin typeface="Arial MT"/>
                <a:cs typeface="Arial MT"/>
              </a:rPr>
              <a:t>complete </a:t>
            </a:r>
            <a:r>
              <a:rPr sz="2800" spc="150" dirty="0">
                <a:solidFill>
                  <a:srgbClr val="FFFFFF"/>
                </a:solidFill>
                <a:latin typeface="Arial MT"/>
                <a:cs typeface="Arial MT"/>
              </a:rPr>
              <a:t>daily </a:t>
            </a:r>
            <a:r>
              <a:rPr sz="2800" spc="155" dirty="0">
                <a:solidFill>
                  <a:srgbClr val="FFFFFF"/>
                </a:solidFill>
                <a:latin typeface="Arial MT"/>
                <a:cs typeface="Arial MT"/>
              </a:rPr>
              <a:t>tasks. </a:t>
            </a:r>
            <a:r>
              <a:rPr sz="2800" spc="95" dirty="0">
                <a:solidFill>
                  <a:srgbClr val="FFFFFF"/>
                </a:solidFill>
                <a:latin typeface="Arial MT"/>
                <a:cs typeface="Arial MT"/>
              </a:rPr>
              <a:t>An </a:t>
            </a:r>
            <a:r>
              <a:rPr sz="2800" spc="125" dirty="0">
                <a:solidFill>
                  <a:srgbClr val="FFFFFF"/>
                </a:solidFill>
                <a:latin typeface="Arial MT"/>
                <a:cs typeface="Arial MT"/>
              </a:rPr>
              <a:t>aid </a:t>
            </a:r>
            <a:r>
              <a:rPr sz="2800" spc="95" dirty="0">
                <a:solidFill>
                  <a:srgbClr val="FFFFFF"/>
                </a:solidFill>
                <a:latin typeface="Arial MT"/>
                <a:cs typeface="Arial MT"/>
              </a:rPr>
              <a:t>is an </a:t>
            </a:r>
            <a:r>
              <a:rPr sz="2800" spc="140" dirty="0">
                <a:solidFill>
                  <a:srgbClr val="FFFFFF"/>
                </a:solidFill>
                <a:latin typeface="Arial MT"/>
                <a:cs typeface="Arial MT"/>
              </a:rPr>
              <a:t>item </a:t>
            </a:r>
            <a:r>
              <a:rPr sz="2800" spc="95" dirty="0">
                <a:solidFill>
                  <a:srgbClr val="FFFFFF"/>
                </a:solidFill>
                <a:latin typeface="Arial MT"/>
                <a:cs typeface="Arial MT"/>
              </a:rPr>
              <a:t>or </a:t>
            </a:r>
            <a:r>
              <a:rPr sz="2800" spc="160" dirty="0">
                <a:solidFill>
                  <a:srgbClr val="FFFFFF"/>
                </a:solidFill>
                <a:latin typeface="Arial MT"/>
                <a:cs typeface="Arial MT"/>
              </a:rPr>
              <a:t>product </a:t>
            </a:r>
            <a:r>
              <a:rPr sz="2800" spc="165" dirty="0">
                <a:solidFill>
                  <a:srgbClr val="FFFFFF"/>
                </a:solidFill>
                <a:latin typeface="Arial MT"/>
                <a:cs typeface="Arial MT"/>
              </a:rPr>
              <a:t> </a:t>
            </a:r>
            <a:r>
              <a:rPr sz="2800" spc="140" dirty="0">
                <a:solidFill>
                  <a:srgbClr val="FFFFFF"/>
                </a:solidFill>
                <a:latin typeface="Arial MT"/>
                <a:cs typeface="Arial MT"/>
              </a:rPr>
              <a:t>that</a:t>
            </a:r>
            <a:r>
              <a:rPr sz="2800" spc="385" dirty="0">
                <a:solidFill>
                  <a:srgbClr val="FFFFFF"/>
                </a:solidFill>
                <a:latin typeface="Arial MT"/>
                <a:cs typeface="Arial MT"/>
              </a:rPr>
              <a:t> </a:t>
            </a:r>
            <a:r>
              <a:rPr sz="2800" spc="125" dirty="0">
                <a:solidFill>
                  <a:srgbClr val="FFFFFF"/>
                </a:solidFill>
                <a:latin typeface="Arial MT"/>
                <a:cs typeface="Arial MT"/>
              </a:rPr>
              <a:t>can</a:t>
            </a:r>
            <a:r>
              <a:rPr sz="2800" spc="390" dirty="0">
                <a:solidFill>
                  <a:srgbClr val="FFFFFF"/>
                </a:solidFill>
                <a:latin typeface="Arial MT"/>
                <a:cs typeface="Arial MT"/>
              </a:rPr>
              <a:t> </a:t>
            </a:r>
            <a:r>
              <a:rPr sz="2800" spc="155" dirty="0">
                <a:solidFill>
                  <a:srgbClr val="FFFFFF"/>
                </a:solidFill>
                <a:latin typeface="Arial MT"/>
                <a:cs typeface="Arial MT"/>
              </a:rPr>
              <a:t>assist</a:t>
            </a:r>
            <a:r>
              <a:rPr sz="2800" spc="390" dirty="0">
                <a:solidFill>
                  <a:srgbClr val="FFFFFF"/>
                </a:solidFill>
                <a:latin typeface="Arial MT"/>
                <a:cs typeface="Arial MT"/>
              </a:rPr>
              <a:t> </a:t>
            </a:r>
            <a:r>
              <a:rPr sz="2800" spc="95" dirty="0">
                <a:solidFill>
                  <a:srgbClr val="FFFFFF"/>
                </a:solidFill>
                <a:latin typeface="Arial MT"/>
                <a:cs typeface="Arial MT"/>
              </a:rPr>
              <a:t>or</a:t>
            </a:r>
            <a:r>
              <a:rPr sz="2800" spc="390" dirty="0">
                <a:solidFill>
                  <a:srgbClr val="FFFFFF"/>
                </a:solidFill>
                <a:latin typeface="Arial MT"/>
                <a:cs typeface="Arial MT"/>
              </a:rPr>
              <a:t> </a:t>
            </a:r>
            <a:r>
              <a:rPr sz="2800" spc="160" dirty="0">
                <a:solidFill>
                  <a:srgbClr val="FFFFFF"/>
                </a:solidFill>
                <a:latin typeface="Arial MT"/>
                <a:cs typeface="Arial MT"/>
              </a:rPr>
              <a:t>support</a:t>
            </a:r>
            <a:r>
              <a:rPr sz="2800" spc="390" dirty="0">
                <a:solidFill>
                  <a:srgbClr val="FFFFFF"/>
                </a:solidFill>
                <a:latin typeface="Arial MT"/>
                <a:cs typeface="Arial MT"/>
              </a:rPr>
              <a:t> </a:t>
            </a:r>
            <a:r>
              <a:rPr sz="2800" spc="160" dirty="0">
                <a:solidFill>
                  <a:srgbClr val="FFFFFF"/>
                </a:solidFill>
                <a:latin typeface="Arial MT"/>
                <a:cs typeface="Arial MT"/>
              </a:rPr>
              <a:t>someone</a:t>
            </a:r>
            <a:r>
              <a:rPr sz="2800" spc="390" dirty="0">
                <a:solidFill>
                  <a:srgbClr val="FFFFFF"/>
                </a:solidFill>
                <a:latin typeface="Arial MT"/>
                <a:cs typeface="Arial MT"/>
              </a:rPr>
              <a:t> </a:t>
            </a:r>
            <a:r>
              <a:rPr sz="2800" spc="95" dirty="0">
                <a:solidFill>
                  <a:srgbClr val="FFFFFF"/>
                </a:solidFill>
                <a:latin typeface="Arial MT"/>
                <a:cs typeface="Arial MT"/>
              </a:rPr>
              <a:t>to</a:t>
            </a:r>
            <a:r>
              <a:rPr sz="2800" spc="385" dirty="0">
                <a:solidFill>
                  <a:srgbClr val="FFFFFF"/>
                </a:solidFill>
                <a:latin typeface="Arial MT"/>
                <a:cs typeface="Arial MT"/>
              </a:rPr>
              <a:t> </a:t>
            </a:r>
            <a:r>
              <a:rPr sz="2800" spc="160" dirty="0">
                <a:solidFill>
                  <a:srgbClr val="FFFFFF"/>
                </a:solidFill>
                <a:latin typeface="Arial MT"/>
                <a:cs typeface="Arial MT"/>
              </a:rPr>
              <a:t>improve</a:t>
            </a:r>
            <a:r>
              <a:rPr sz="2800" spc="390" dirty="0">
                <a:solidFill>
                  <a:srgbClr val="FFFFFF"/>
                </a:solidFill>
                <a:latin typeface="Arial MT"/>
                <a:cs typeface="Arial MT"/>
              </a:rPr>
              <a:t> </a:t>
            </a:r>
            <a:r>
              <a:rPr sz="2800" spc="150" dirty="0">
                <a:solidFill>
                  <a:srgbClr val="FFFFFF"/>
                </a:solidFill>
                <a:latin typeface="Arial MT"/>
                <a:cs typeface="Arial MT"/>
              </a:rPr>
              <a:t>their</a:t>
            </a:r>
            <a:r>
              <a:rPr sz="2800" spc="390" dirty="0">
                <a:solidFill>
                  <a:srgbClr val="FFFFFF"/>
                </a:solidFill>
                <a:latin typeface="Arial MT"/>
                <a:cs typeface="Arial MT"/>
              </a:rPr>
              <a:t> </a:t>
            </a:r>
            <a:r>
              <a:rPr sz="2800" spc="160" dirty="0">
                <a:solidFill>
                  <a:srgbClr val="FFFFFF"/>
                </a:solidFill>
                <a:latin typeface="Arial MT"/>
                <a:cs typeface="Arial MT"/>
              </a:rPr>
              <a:t>quality</a:t>
            </a:r>
            <a:r>
              <a:rPr sz="2800" spc="390" dirty="0">
                <a:solidFill>
                  <a:srgbClr val="FFFFFF"/>
                </a:solidFill>
                <a:latin typeface="Arial MT"/>
                <a:cs typeface="Arial MT"/>
              </a:rPr>
              <a:t> </a:t>
            </a:r>
            <a:r>
              <a:rPr sz="2800" spc="95" dirty="0">
                <a:solidFill>
                  <a:srgbClr val="FFFFFF"/>
                </a:solidFill>
                <a:latin typeface="Arial MT"/>
                <a:cs typeface="Arial MT"/>
              </a:rPr>
              <a:t>of</a:t>
            </a:r>
            <a:r>
              <a:rPr sz="2800" spc="390" dirty="0">
                <a:solidFill>
                  <a:srgbClr val="FFFFFF"/>
                </a:solidFill>
                <a:latin typeface="Arial MT"/>
                <a:cs typeface="Arial MT"/>
              </a:rPr>
              <a:t> </a:t>
            </a:r>
            <a:r>
              <a:rPr sz="2800" spc="150" dirty="0">
                <a:solidFill>
                  <a:srgbClr val="FFFFFF"/>
                </a:solidFill>
                <a:latin typeface="Arial MT"/>
                <a:cs typeface="Arial MT"/>
              </a:rPr>
              <a:t>life.</a:t>
            </a:r>
            <a:r>
              <a:rPr sz="2800" spc="390" dirty="0">
                <a:solidFill>
                  <a:srgbClr val="FFFFFF"/>
                </a:solidFill>
                <a:latin typeface="Arial MT"/>
                <a:cs typeface="Arial MT"/>
              </a:rPr>
              <a:t> </a:t>
            </a:r>
            <a:r>
              <a:rPr sz="2800" spc="140" dirty="0">
                <a:solidFill>
                  <a:srgbClr val="FFFFFF"/>
                </a:solidFill>
                <a:latin typeface="Arial MT"/>
                <a:cs typeface="Arial MT"/>
              </a:rPr>
              <a:t>Aids</a:t>
            </a:r>
            <a:r>
              <a:rPr sz="2800" spc="385" dirty="0">
                <a:solidFill>
                  <a:srgbClr val="FFFFFF"/>
                </a:solidFill>
                <a:latin typeface="Arial MT"/>
                <a:cs typeface="Arial MT"/>
              </a:rPr>
              <a:t> </a:t>
            </a:r>
            <a:r>
              <a:rPr sz="2800" spc="125" dirty="0">
                <a:solidFill>
                  <a:srgbClr val="FFFFFF"/>
                </a:solidFill>
                <a:latin typeface="Arial MT"/>
                <a:cs typeface="Arial MT"/>
              </a:rPr>
              <a:t>can</a:t>
            </a:r>
            <a:r>
              <a:rPr sz="2800" spc="390" dirty="0">
                <a:solidFill>
                  <a:srgbClr val="FFFFFF"/>
                </a:solidFill>
                <a:latin typeface="Arial MT"/>
                <a:cs typeface="Arial MT"/>
              </a:rPr>
              <a:t> </a:t>
            </a:r>
            <a:r>
              <a:rPr sz="2800" spc="160" dirty="0">
                <a:solidFill>
                  <a:srgbClr val="FFFFFF"/>
                </a:solidFill>
                <a:latin typeface="Arial MT"/>
                <a:cs typeface="Arial MT"/>
              </a:rPr>
              <a:t>include</a:t>
            </a:r>
            <a:endParaRPr sz="2800">
              <a:latin typeface="Arial MT"/>
              <a:cs typeface="Arial MT"/>
            </a:endParaRPr>
          </a:p>
          <a:p>
            <a:pPr marL="12700" marR="5080" algn="just">
              <a:lnSpc>
                <a:spcPct val="140600"/>
              </a:lnSpc>
            </a:pPr>
            <a:r>
              <a:rPr sz="2800" spc="155" dirty="0">
                <a:solidFill>
                  <a:srgbClr val="FFFFFF"/>
                </a:solidFill>
                <a:latin typeface="Arial MT"/>
                <a:cs typeface="Arial MT"/>
              </a:rPr>
              <a:t>things </a:t>
            </a:r>
            <a:r>
              <a:rPr sz="2800" spc="140" dirty="0">
                <a:solidFill>
                  <a:srgbClr val="FFFFFF"/>
                </a:solidFill>
                <a:latin typeface="Arial MT"/>
                <a:cs typeface="Arial MT"/>
              </a:rPr>
              <a:t>like </a:t>
            </a:r>
            <a:r>
              <a:rPr sz="2800" spc="170" dirty="0">
                <a:solidFill>
                  <a:srgbClr val="FFFFFF"/>
                </a:solidFill>
                <a:latin typeface="Arial MT"/>
                <a:cs typeface="Arial MT"/>
              </a:rPr>
              <a:t>wheelchairs </a:t>
            </a:r>
            <a:r>
              <a:rPr sz="2800" spc="125" dirty="0">
                <a:solidFill>
                  <a:srgbClr val="FFFFFF"/>
                </a:solidFill>
                <a:latin typeface="Arial MT"/>
                <a:cs typeface="Arial MT"/>
              </a:rPr>
              <a:t>and </a:t>
            </a:r>
            <a:r>
              <a:rPr sz="2800" spc="165" dirty="0">
                <a:solidFill>
                  <a:srgbClr val="FFFFFF"/>
                </a:solidFill>
                <a:latin typeface="Arial MT"/>
                <a:cs typeface="Arial MT"/>
              </a:rPr>
              <a:t>scooters, </a:t>
            </a:r>
            <a:r>
              <a:rPr sz="2800" spc="160" dirty="0">
                <a:solidFill>
                  <a:srgbClr val="FFFFFF"/>
                </a:solidFill>
                <a:latin typeface="Arial MT"/>
                <a:cs typeface="Arial MT"/>
              </a:rPr>
              <a:t>hoists, </a:t>
            </a:r>
            <a:r>
              <a:rPr sz="2800" spc="155" dirty="0">
                <a:solidFill>
                  <a:srgbClr val="FFFFFF"/>
                </a:solidFill>
                <a:latin typeface="Arial MT"/>
                <a:cs typeface="Arial MT"/>
              </a:rPr>
              <a:t>rails, shower </a:t>
            </a:r>
            <a:r>
              <a:rPr sz="2800" spc="150" dirty="0">
                <a:solidFill>
                  <a:srgbClr val="FFFFFF"/>
                </a:solidFill>
                <a:latin typeface="Arial MT"/>
                <a:cs typeface="Arial MT"/>
              </a:rPr>
              <a:t>seats </a:t>
            </a:r>
            <a:r>
              <a:rPr sz="2800" spc="125" dirty="0">
                <a:solidFill>
                  <a:srgbClr val="FFFFFF"/>
                </a:solidFill>
                <a:latin typeface="Arial MT"/>
                <a:cs typeface="Arial MT"/>
              </a:rPr>
              <a:t>and </a:t>
            </a:r>
            <a:r>
              <a:rPr sz="2800" spc="155" dirty="0">
                <a:solidFill>
                  <a:srgbClr val="FFFFFF"/>
                </a:solidFill>
                <a:latin typeface="Arial MT"/>
                <a:cs typeface="Arial MT"/>
              </a:rPr>
              <a:t>speech </a:t>
            </a:r>
            <a:r>
              <a:rPr sz="2800" spc="170" dirty="0">
                <a:solidFill>
                  <a:srgbClr val="FFFFFF"/>
                </a:solidFill>
                <a:latin typeface="Arial MT"/>
                <a:cs typeface="Arial MT"/>
              </a:rPr>
              <a:t>generating </a:t>
            </a:r>
            <a:r>
              <a:rPr sz="2800" spc="175" dirty="0">
                <a:solidFill>
                  <a:srgbClr val="FFFFFF"/>
                </a:solidFill>
                <a:latin typeface="Arial MT"/>
                <a:cs typeface="Arial MT"/>
              </a:rPr>
              <a:t> </a:t>
            </a:r>
            <a:r>
              <a:rPr sz="2800" spc="165" dirty="0">
                <a:solidFill>
                  <a:srgbClr val="FFFFFF"/>
                </a:solidFill>
                <a:latin typeface="Arial MT"/>
                <a:cs typeface="Arial MT"/>
              </a:rPr>
              <a:t>devices.</a:t>
            </a:r>
            <a:endParaRPr sz="2800">
              <a:latin typeface="Arial MT"/>
              <a:cs typeface="Arial MT"/>
            </a:endParaRPr>
          </a:p>
        </p:txBody>
      </p:sp>
      <p:pic>
        <p:nvPicPr>
          <p:cNvPr id="7" name="object 5">
            <a:hlinkClick r:id="rId3" action="ppaction://hlinksldjump"/>
            <a:extLst>
              <a:ext uri="{FF2B5EF4-FFF2-40B4-BE49-F238E27FC236}">
                <a16:creationId xmlns:a16="http://schemas.microsoft.com/office/drawing/2014/main" id="{BC4B8F9B-80DF-4F18-B562-C5D897D1FA30}"/>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118EEB-8145-4318-B3CB-6FD6CE9C5253}"/>
              </a:ext>
            </a:extLst>
          </p:cNvPr>
          <p:cNvPicPr>
            <a:picLocks noChangeAspect="1"/>
          </p:cNvPicPr>
          <p:nvPr/>
        </p:nvPicPr>
        <p:blipFill>
          <a:blip r:embed="rId2"/>
          <a:stretch>
            <a:fillRect/>
          </a:stretch>
        </p:blipFill>
        <p:spPr>
          <a:xfrm>
            <a:off x="1295400" y="242078"/>
            <a:ext cx="15697200" cy="9802844"/>
          </a:xfrm>
          <a:prstGeom prst="rect">
            <a:avLst/>
          </a:prstGeom>
        </p:spPr>
      </p:pic>
      <p:sp>
        <p:nvSpPr>
          <p:cNvPr id="5" name="TextBox 4">
            <a:extLst>
              <a:ext uri="{FF2B5EF4-FFF2-40B4-BE49-F238E27FC236}">
                <a16:creationId xmlns:a16="http://schemas.microsoft.com/office/drawing/2014/main" id="{B9060BDF-0867-4170-9C7A-EE08D7B2ABDB}"/>
              </a:ext>
            </a:extLst>
          </p:cNvPr>
          <p:cNvSpPr txBox="1"/>
          <p:nvPr/>
        </p:nvSpPr>
        <p:spPr>
          <a:xfrm>
            <a:off x="15773400" y="3840659"/>
            <a:ext cx="609600" cy="769441"/>
          </a:xfrm>
          <a:prstGeom prst="rect">
            <a:avLst/>
          </a:prstGeom>
          <a:noFill/>
        </p:spPr>
        <p:txBody>
          <a:bodyPr wrap="square" rtlCol="0">
            <a:spAutoFit/>
          </a:bodyPr>
          <a:lstStyle/>
          <a:p>
            <a:r>
              <a:rPr lang="en-AU" sz="4400" dirty="0"/>
              <a:t>˅</a:t>
            </a:r>
          </a:p>
        </p:txBody>
      </p:sp>
      <p:sp>
        <p:nvSpPr>
          <p:cNvPr id="7" name="TextBox 6">
            <a:extLst>
              <a:ext uri="{FF2B5EF4-FFF2-40B4-BE49-F238E27FC236}">
                <a16:creationId xmlns:a16="http://schemas.microsoft.com/office/drawing/2014/main" id="{F9CFD0CB-C283-4753-A1B9-CD3B465D19AA}"/>
              </a:ext>
            </a:extLst>
          </p:cNvPr>
          <p:cNvSpPr txBox="1"/>
          <p:nvPr/>
        </p:nvSpPr>
        <p:spPr>
          <a:xfrm>
            <a:off x="15773400" y="4991100"/>
            <a:ext cx="609600" cy="769441"/>
          </a:xfrm>
          <a:prstGeom prst="rect">
            <a:avLst/>
          </a:prstGeom>
          <a:noFill/>
        </p:spPr>
        <p:txBody>
          <a:bodyPr wrap="square" rtlCol="0">
            <a:spAutoFit/>
          </a:bodyPr>
          <a:lstStyle/>
          <a:p>
            <a:r>
              <a:rPr lang="en-AU" sz="4400" dirty="0"/>
              <a:t>˅</a:t>
            </a:r>
          </a:p>
        </p:txBody>
      </p:sp>
      <p:sp>
        <p:nvSpPr>
          <p:cNvPr id="8" name="TextBox 7">
            <a:extLst>
              <a:ext uri="{FF2B5EF4-FFF2-40B4-BE49-F238E27FC236}">
                <a16:creationId xmlns:a16="http://schemas.microsoft.com/office/drawing/2014/main" id="{13144076-BCB6-4699-9846-72334914B195}"/>
              </a:ext>
            </a:extLst>
          </p:cNvPr>
          <p:cNvSpPr txBox="1"/>
          <p:nvPr/>
        </p:nvSpPr>
        <p:spPr>
          <a:xfrm>
            <a:off x="15697200" y="8493576"/>
            <a:ext cx="609600" cy="769441"/>
          </a:xfrm>
          <a:prstGeom prst="rect">
            <a:avLst/>
          </a:prstGeom>
          <a:noFill/>
        </p:spPr>
        <p:txBody>
          <a:bodyPr wrap="square" rtlCol="0">
            <a:spAutoFit/>
          </a:bodyPr>
          <a:lstStyle/>
          <a:p>
            <a:r>
              <a:rPr lang="en-AU" sz="4400" dirty="0"/>
              <a:t>˅</a:t>
            </a:r>
          </a:p>
        </p:txBody>
      </p:sp>
      <p:pic>
        <p:nvPicPr>
          <p:cNvPr id="10" name="Picture 9">
            <a:extLst>
              <a:ext uri="{FF2B5EF4-FFF2-40B4-BE49-F238E27FC236}">
                <a16:creationId xmlns:a16="http://schemas.microsoft.com/office/drawing/2014/main" id="{0FD6386A-3235-4766-B9FF-86A4B15493C3}"/>
              </a:ext>
            </a:extLst>
          </p:cNvPr>
          <p:cNvPicPr>
            <a:picLocks noChangeAspect="1"/>
          </p:cNvPicPr>
          <p:nvPr/>
        </p:nvPicPr>
        <p:blipFill>
          <a:blip r:embed="rId3"/>
          <a:stretch>
            <a:fillRect/>
          </a:stretch>
        </p:blipFill>
        <p:spPr>
          <a:xfrm>
            <a:off x="15763842" y="3815300"/>
            <a:ext cx="476316" cy="552527"/>
          </a:xfrm>
          <a:prstGeom prst="rect">
            <a:avLst/>
          </a:prstGeom>
        </p:spPr>
      </p:pic>
      <p:pic>
        <p:nvPicPr>
          <p:cNvPr id="11" name="Picture 10">
            <a:extLst>
              <a:ext uri="{FF2B5EF4-FFF2-40B4-BE49-F238E27FC236}">
                <a16:creationId xmlns:a16="http://schemas.microsoft.com/office/drawing/2014/main" id="{91C842EF-893F-4BEB-AA58-A8509988C07F}"/>
              </a:ext>
            </a:extLst>
          </p:cNvPr>
          <p:cNvPicPr>
            <a:picLocks noChangeAspect="1"/>
          </p:cNvPicPr>
          <p:nvPr/>
        </p:nvPicPr>
        <p:blipFill>
          <a:blip r:embed="rId3"/>
          <a:stretch>
            <a:fillRect/>
          </a:stretch>
        </p:blipFill>
        <p:spPr>
          <a:xfrm>
            <a:off x="15773400" y="4895773"/>
            <a:ext cx="476316" cy="552527"/>
          </a:xfrm>
          <a:prstGeom prst="rect">
            <a:avLst/>
          </a:prstGeom>
        </p:spPr>
      </p:pic>
      <p:pic>
        <p:nvPicPr>
          <p:cNvPr id="12" name="Picture 11">
            <a:extLst>
              <a:ext uri="{FF2B5EF4-FFF2-40B4-BE49-F238E27FC236}">
                <a16:creationId xmlns:a16="http://schemas.microsoft.com/office/drawing/2014/main" id="{7AEF5889-2D29-4EC8-9CCC-6EA6667EDB9E}"/>
              </a:ext>
            </a:extLst>
          </p:cNvPr>
          <p:cNvPicPr>
            <a:picLocks noChangeAspect="1"/>
          </p:cNvPicPr>
          <p:nvPr/>
        </p:nvPicPr>
        <p:blipFill>
          <a:blip r:embed="rId3"/>
          <a:stretch>
            <a:fillRect/>
          </a:stretch>
        </p:blipFill>
        <p:spPr>
          <a:xfrm>
            <a:off x="15773400" y="8477173"/>
            <a:ext cx="476316" cy="552527"/>
          </a:xfrm>
          <a:prstGeom prst="rect">
            <a:avLst/>
          </a:prstGeom>
        </p:spPr>
      </p:pic>
      <p:pic>
        <p:nvPicPr>
          <p:cNvPr id="14" name="object 5">
            <a:hlinkClick r:id="rId4" action="ppaction://hlinksldjump"/>
            <a:extLst>
              <a:ext uri="{FF2B5EF4-FFF2-40B4-BE49-F238E27FC236}">
                <a16:creationId xmlns:a16="http://schemas.microsoft.com/office/drawing/2014/main" id="{1765977C-9D64-4269-8C93-C67E01F7AEA6}"/>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extLst>
      <p:ext uri="{BB962C8B-B14F-4D97-AF65-F5344CB8AC3E}">
        <p14:creationId xmlns:p14="http://schemas.microsoft.com/office/powerpoint/2010/main" val="15148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12"/>
            <a:ext cx="18287834" cy="5143499"/>
          </a:xfrm>
          <a:prstGeom prst="rect">
            <a:avLst/>
          </a:prstGeom>
        </p:spPr>
      </p:pic>
      <p:sp>
        <p:nvSpPr>
          <p:cNvPr id="4" name="object 4"/>
          <p:cNvSpPr txBox="1"/>
          <p:nvPr/>
        </p:nvSpPr>
        <p:spPr>
          <a:xfrm>
            <a:off x="1016000" y="5094652"/>
            <a:ext cx="16043275" cy="1000760"/>
          </a:xfrm>
          <a:prstGeom prst="rect">
            <a:avLst/>
          </a:prstGeom>
        </p:spPr>
        <p:txBody>
          <a:bodyPr vert="horz" wrap="square" lIns="0" tIns="12700" rIns="0" bIns="0" rtlCol="0">
            <a:spAutoFit/>
          </a:bodyPr>
          <a:lstStyle/>
          <a:p>
            <a:pPr marL="12700">
              <a:lnSpc>
                <a:spcPct val="100000"/>
              </a:lnSpc>
              <a:spcBef>
                <a:spcPts val="100"/>
              </a:spcBef>
            </a:pPr>
            <a:r>
              <a:rPr sz="6400" b="1" spc="295" dirty="0">
                <a:latin typeface="Trebuchet MS"/>
                <a:cs typeface="Trebuchet MS"/>
              </a:rPr>
              <a:t>Financial</a:t>
            </a:r>
            <a:r>
              <a:rPr sz="6400" b="1" spc="550" dirty="0">
                <a:latin typeface="Trebuchet MS"/>
                <a:cs typeface="Trebuchet MS"/>
              </a:rPr>
              <a:t> </a:t>
            </a:r>
            <a:r>
              <a:rPr sz="6400" b="1" spc="195" dirty="0">
                <a:latin typeface="Trebuchet MS"/>
                <a:cs typeface="Trebuchet MS"/>
              </a:rPr>
              <a:t>and</a:t>
            </a:r>
            <a:r>
              <a:rPr sz="6400" b="1" spc="550" dirty="0">
                <a:latin typeface="Trebuchet MS"/>
                <a:cs typeface="Trebuchet MS"/>
              </a:rPr>
              <a:t> </a:t>
            </a:r>
            <a:r>
              <a:rPr sz="6400" b="1" spc="330" dirty="0">
                <a:latin typeface="Trebuchet MS"/>
                <a:cs typeface="Trebuchet MS"/>
              </a:rPr>
              <a:t>Eligibility</a:t>
            </a:r>
            <a:r>
              <a:rPr sz="6400" b="1" spc="550" dirty="0">
                <a:latin typeface="Trebuchet MS"/>
                <a:cs typeface="Trebuchet MS"/>
              </a:rPr>
              <a:t> </a:t>
            </a:r>
            <a:r>
              <a:rPr sz="6400" b="1" spc="335" dirty="0">
                <a:latin typeface="Trebuchet MS"/>
                <a:cs typeface="Trebuchet MS"/>
              </a:rPr>
              <a:t>Requirements</a:t>
            </a:r>
            <a:endParaRPr sz="6400" dirty="0">
              <a:latin typeface="Trebuchet MS"/>
              <a:cs typeface="Trebuchet MS"/>
            </a:endParaRPr>
          </a:p>
        </p:txBody>
      </p:sp>
      <p:sp>
        <p:nvSpPr>
          <p:cNvPr id="5" name="object 5"/>
          <p:cNvSpPr txBox="1"/>
          <p:nvPr/>
        </p:nvSpPr>
        <p:spPr>
          <a:xfrm>
            <a:off x="1016000" y="6473682"/>
            <a:ext cx="15864840" cy="2425700"/>
          </a:xfrm>
          <a:prstGeom prst="rect">
            <a:avLst/>
          </a:prstGeom>
        </p:spPr>
        <p:txBody>
          <a:bodyPr vert="horz" wrap="square" lIns="0" tIns="12700" rIns="0" bIns="0" rtlCol="0">
            <a:spAutoFit/>
          </a:bodyPr>
          <a:lstStyle/>
          <a:p>
            <a:pPr marL="12700" marR="5080">
              <a:lnSpc>
                <a:spcPct val="140600"/>
              </a:lnSpc>
              <a:spcBef>
                <a:spcPts val="100"/>
              </a:spcBef>
              <a:tabLst>
                <a:tab pos="581025" algn="l"/>
                <a:tab pos="1149350" algn="l"/>
                <a:tab pos="1638935" algn="l"/>
                <a:tab pos="1842135" algn="l"/>
                <a:tab pos="2430780" algn="l"/>
                <a:tab pos="2614295" algn="l"/>
                <a:tab pos="3084195" algn="l"/>
                <a:tab pos="4092575" algn="l"/>
                <a:tab pos="4260850" algn="l"/>
                <a:tab pos="4993640" algn="l"/>
                <a:tab pos="5086985" algn="l"/>
                <a:tab pos="6046470" algn="l"/>
                <a:tab pos="6136005" algn="l"/>
                <a:tab pos="6392545" algn="l"/>
                <a:tab pos="6487795" algn="l"/>
                <a:tab pos="6917690" algn="l"/>
                <a:tab pos="7871459" algn="l"/>
                <a:tab pos="7936230" algn="l"/>
                <a:tab pos="8341359" algn="l"/>
                <a:tab pos="8747760" algn="l"/>
                <a:tab pos="9563735" algn="l"/>
                <a:tab pos="10092690" algn="l"/>
                <a:tab pos="10394315" algn="l"/>
                <a:tab pos="10562590" algn="l"/>
                <a:tab pos="11636375" algn="l"/>
                <a:tab pos="11868785" algn="l"/>
                <a:tab pos="13006705" algn="l"/>
                <a:tab pos="13387069" algn="l"/>
                <a:tab pos="14281785" algn="l"/>
                <a:tab pos="14758035" algn="l"/>
                <a:tab pos="15152369" algn="l"/>
              </a:tabLst>
            </a:pPr>
            <a:r>
              <a:rPr sz="2800" spc="155" dirty="0">
                <a:latin typeface="Arial MT"/>
                <a:cs typeface="Arial MT"/>
              </a:rPr>
              <a:t>While	</a:t>
            </a:r>
            <a:r>
              <a:rPr sz="2800" spc="130" dirty="0">
                <a:latin typeface="Arial MT"/>
                <a:cs typeface="Arial MT"/>
              </a:rPr>
              <a:t>the	</a:t>
            </a:r>
            <a:r>
              <a:rPr sz="2800" spc="175" dirty="0">
                <a:latin typeface="Arial MT"/>
                <a:cs typeface="Arial MT"/>
              </a:rPr>
              <a:t>government	</a:t>
            </a:r>
            <a:r>
              <a:rPr sz="2800" spc="145" dirty="0">
                <a:latin typeface="Arial MT"/>
                <a:cs typeface="Arial MT"/>
              </a:rPr>
              <a:t>does		</a:t>
            </a:r>
            <a:r>
              <a:rPr sz="2800" spc="155" dirty="0">
                <a:latin typeface="Arial MT"/>
                <a:cs typeface="Arial MT"/>
              </a:rPr>
              <a:t>offer	</a:t>
            </a:r>
            <a:r>
              <a:rPr sz="2800" dirty="0">
                <a:latin typeface="Arial MT"/>
                <a:cs typeface="Arial MT"/>
              </a:rPr>
              <a:t>a	</a:t>
            </a:r>
            <a:r>
              <a:rPr sz="2800" spc="160" dirty="0">
                <a:latin typeface="Arial MT"/>
                <a:cs typeface="Arial MT"/>
              </a:rPr>
              <a:t>number	</a:t>
            </a:r>
            <a:r>
              <a:rPr sz="2800" spc="95" dirty="0">
                <a:latin typeface="Arial MT"/>
                <a:cs typeface="Arial MT"/>
              </a:rPr>
              <a:t>of	</a:t>
            </a:r>
            <a:r>
              <a:rPr sz="2800" spc="175" dirty="0">
                <a:latin typeface="Arial MT"/>
                <a:cs typeface="Arial MT"/>
              </a:rPr>
              <a:t>subsidised	</a:t>
            </a:r>
            <a:r>
              <a:rPr sz="2800" spc="160" dirty="0">
                <a:latin typeface="Arial MT"/>
                <a:cs typeface="Arial MT"/>
              </a:rPr>
              <a:t>health	</a:t>
            </a:r>
            <a:r>
              <a:rPr sz="2800" spc="170" dirty="0">
                <a:latin typeface="Arial MT"/>
                <a:cs typeface="Arial MT"/>
              </a:rPr>
              <a:t>services,	</a:t>
            </a:r>
            <a:r>
              <a:rPr sz="2800" spc="145" dirty="0">
                <a:latin typeface="Arial MT"/>
                <a:cs typeface="Arial MT"/>
              </a:rPr>
              <a:t>they	</a:t>
            </a:r>
            <a:r>
              <a:rPr sz="2800" spc="130" dirty="0">
                <a:latin typeface="Arial MT"/>
                <a:cs typeface="Arial MT"/>
              </a:rPr>
              <a:t>may	not </a:t>
            </a:r>
            <a:r>
              <a:rPr sz="2800" spc="135" dirty="0">
                <a:latin typeface="Arial MT"/>
                <a:cs typeface="Arial MT"/>
              </a:rPr>
              <a:t> </a:t>
            </a:r>
            <a:r>
              <a:rPr sz="2800" spc="195" dirty="0">
                <a:latin typeface="Arial MT"/>
                <a:cs typeface="Arial MT"/>
              </a:rPr>
              <a:t>b</a:t>
            </a:r>
            <a:r>
              <a:rPr sz="2800" dirty="0">
                <a:latin typeface="Arial MT"/>
                <a:cs typeface="Arial MT"/>
              </a:rPr>
              <a:t>e	</a:t>
            </a:r>
            <a:r>
              <a:rPr sz="2800" spc="195" dirty="0">
                <a:latin typeface="Arial MT"/>
                <a:cs typeface="Arial MT"/>
              </a:rPr>
              <a:t>accessibl</a:t>
            </a:r>
            <a:r>
              <a:rPr sz="2800" dirty="0">
                <a:latin typeface="Arial MT"/>
                <a:cs typeface="Arial MT"/>
              </a:rPr>
              <a:t>e	</a:t>
            </a:r>
            <a:r>
              <a:rPr sz="2800" spc="195" dirty="0">
                <a:latin typeface="Arial MT"/>
                <a:cs typeface="Arial MT"/>
              </a:rPr>
              <a:t>t</a:t>
            </a:r>
            <a:r>
              <a:rPr sz="2800" dirty="0">
                <a:latin typeface="Arial MT"/>
                <a:cs typeface="Arial MT"/>
              </a:rPr>
              <a:t>o	</a:t>
            </a:r>
            <a:r>
              <a:rPr sz="2800" spc="195" dirty="0">
                <a:latin typeface="Arial MT"/>
                <a:cs typeface="Arial MT"/>
              </a:rPr>
              <a:t>everyone</a:t>
            </a:r>
            <a:r>
              <a:rPr sz="2800" dirty="0">
                <a:latin typeface="Arial MT"/>
                <a:cs typeface="Arial MT"/>
              </a:rPr>
              <a:t>.	</a:t>
            </a:r>
            <a:r>
              <a:rPr sz="2800" spc="195" dirty="0">
                <a:latin typeface="Arial MT"/>
                <a:cs typeface="Arial MT"/>
              </a:rPr>
              <a:t>Whe</a:t>
            </a:r>
            <a:r>
              <a:rPr sz="2800" dirty="0">
                <a:latin typeface="Arial MT"/>
                <a:cs typeface="Arial MT"/>
              </a:rPr>
              <a:t>n		</a:t>
            </a:r>
            <a:r>
              <a:rPr sz="2800" spc="-710" dirty="0">
                <a:latin typeface="Arial MT"/>
                <a:cs typeface="Arial MT"/>
              </a:rPr>
              <a:t> </a:t>
            </a:r>
            <a:r>
              <a:rPr sz="2800" spc="195" dirty="0">
                <a:latin typeface="Arial MT"/>
                <a:cs typeface="Arial MT"/>
              </a:rPr>
              <a:t>providin</a:t>
            </a:r>
            <a:r>
              <a:rPr sz="2800" dirty="0">
                <a:latin typeface="Arial MT"/>
                <a:cs typeface="Arial MT"/>
              </a:rPr>
              <a:t>g		</a:t>
            </a:r>
            <a:r>
              <a:rPr sz="2800" spc="195" dirty="0">
                <a:latin typeface="Arial MT"/>
                <a:cs typeface="Arial MT"/>
              </a:rPr>
              <a:t>informatio</a:t>
            </a:r>
            <a:r>
              <a:rPr sz="2800" dirty="0">
                <a:latin typeface="Arial MT"/>
                <a:cs typeface="Arial MT"/>
              </a:rPr>
              <a:t>n	</a:t>
            </a:r>
            <a:r>
              <a:rPr sz="2800" spc="195" dirty="0">
                <a:latin typeface="Arial MT"/>
                <a:cs typeface="Arial MT"/>
              </a:rPr>
              <a:t>t</a:t>
            </a:r>
            <a:r>
              <a:rPr sz="2800" dirty="0">
                <a:latin typeface="Arial MT"/>
                <a:cs typeface="Arial MT"/>
              </a:rPr>
              <a:t>o	</a:t>
            </a:r>
            <a:r>
              <a:rPr sz="2800" spc="195" dirty="0">
                <a:latin typeface="Arial MT"/>
                <a:cs typeface="Arial MT"/>
              </a:rPr>
              <a:t>client</a:t>
            </a:r>
            <a:r>
              <a:rPr sz="2800" dirty="0">
                <a:latin typeface="Arial MT"/>
                <a:cs typeface="Arial MT"/>
              </a:rPr>
              <a:t>s	</a:t>
            </a:r>
            <a:r>
              <a:rPr sz="2800" spc="195" dirty="0">
                <a:latin typeface="Arial MT"/>
                <a:cs typeface="Arial MT"/>
              </a:rPr>
              <a:t>abou</a:t>
            </a:r>
            <a:r>
              <a:rPr sz="2800" dirty="0">
                <a:latin typeface="Arial MT"/>
                <a:cs typeface="Arial MT"/>
              </a:rPr>
              <a:t>t	</a:t>
            </a:r>
            <a:r>
              <a:rPr sz="2800" spc="195" dirty="0">
                <a:latin typeface="Arial MT"/>
                <a:cs typeface="Arial MT"/>
              </a:rPr>
              <a:t>availabl</a:t>
            </a:r>
            <a:r>
              <a:rPr sz="2800" dirty="0">
                <a:latin typeface="Arial MT"/>
                <a:cs typeface="Arial MT"/>
              </a:rPr>
              <a:t>e	</a:t>
            </a:r>
            <a:r>
              <a:rPr sz="2800" spc="195" dirty="0">
                <a:latin typeface="Arial MT"/>
                <a:cs typeface="Arial MT"/>
              </a:rPr>
              <a:t>healt</a:t>
            </a:r>
            <a:r>
              <a:rPr sz="2800" dirty="0">
                <a:latin typeface="Arial MT"/>
                <a:cs typeface="Arial MT"/>
              </a:rPr>
              <a:t>h  </a:t>
            </a:r>
            <a:r>
              <a:rPr sz="2800" spc="170" dirty="0">
                <a:latin typeface="Arial MT"/>
                <a:cs typeface="Arial MT"/>
              </a:rPr>
              <a:t>services	</a:t>
            </a:r>
            <a:r>
              <a:rPr sz="2800" spc="130" dirty="0">
                <a:latin typeface="Arial MT"/>
                <a:cs typeface="Arial MT"/>
              </a:rPr>
              <a:t>and	</a:t>
            </a:r>
            <a:r>
              <a:rPr sz="2800" spc="170" dirty="0">
                <a:latin typeface="Arial MT"/>
                <a:cs typeface="Arial MT"/>
              </a:rPr>
              <a:t>subsidies	</a:t>
            </a:r>
            <a:r>
              <a:rPr sz="2800" spc="175" dirty="0">
                <a:latin typeface="Arial MT"/>
                <a:cs typeface="Arial MT"/>
              </a:rPr>
              <a:t>available,		</a:t>
            </a:r>
            <a:r>
              <a:rPr sz="2800" spc="95" dirty="0">
                <a:latin typeface="Arial MT"/>
                <a:cs typeface="Arial MT"/>
              </a:rPr>
              <a:t>it		is	</a:t>
            </a:r>
            <a:r>
              <a:rPr sz="2800" spc="170" dirty="0">
                <a:latin typeface="Arial MT"/>
                <a:cs typeface="Arial MT"/>
              </a:rPr>
              <a:t>important	</a:t>
            </a:r>
            <a:r>
              <a:rPr sz="2800" spc="145" dirty="0">
                <a:latin typeface="Arial MT"/>
                <a:cs typeface="Arial MT"/>
              </a:rPr>
              <a:t>that	</a:t>
            </a:r>
            <a:r>
              <a:rPr sz="2800" spc="130" dirty="0">
                <a:latin typeface="Arial MT"/>
                <a:cs typeface="Arial MT"/>
              </a:rPr>
              <a:t>you</a:t>
            </a:r>
            <a:r>
              <a:rPr sz="2800" spc="380" dirty="0">
                <a:latin typeface="Arial MT"/>
                <a:cs typeface="Arial MT"/>
              </a:rPr>
              <a:t> </a:t>
            </a:r>
            <a:r>
              <a:rPr sz="2800" spc="160" dirty="0">
                <a:latin typeface="Arial MT"/>
                <a:cs typeface="Arial MT"/>
              </a:rPr>
              <a:t>always</a:t>
            </a:r>
            <a:r>
              <a:rPr sz="2800" spc="380" dirty="0">
                <a:latin typeface="Arial MT"/>
                <a:cs typeface="Arial MT"/>
              </a:rPr>
              <a:t> </a:t>
            </a:r>
            <a:r>
              <a:rPr sz="2800" spc="165" dirty="0">
                <a:latin typeface="Arial MT"/>
                <a:cs typeface="Arial MT"/>
              </a:rPr>
              <a:t>provide</a:t>
            </a:r>
            <a:r>
              <a:rPr sz="2800" spc="385" dirty="0">
                <a:latin typeface="Arial MT"/>
                <a:cs typeface="Arial MT"/>
              </a:rPr>
              <a:t> </a:t>
            </a:r>
            <a:r>
              <a:rPr sz="2800" spc="155" dirty="0">
                <a:latin typeface="Arial MT"/>
                <a:cs typeface="Arial MT"/>
              </a:rPr>
              <a:t>clear</a:t>
            </a:r>
            <a:r>
              <a:rPr sz="2800" spc="380" dirty="0">
                <a:latin typeface="Arial MT"/>
                <a:cs typeface="Arial MT"/>
              </a:rPr>
              <a:t> </a:t>
            </a:r>
            <a:r>
              <a:rPr sz="2800" spc="130" dirty="0">
                <a:latin typeface="Arial MT"/>
                <a:cs typeface="Arial MT"/>
              </a:rPr>
              <a:t>and</a:t>
            </a:r>
            <a:endParaRPr sz="2800" dirty="0">
              <a:latin typeface="Arial MT"/>
              <a:cs typeface="Arial MT"/>
            </a:endParaRPr>
          </a:p>
          <a:p>
            <a:pPr marL="12700">
              <a:lnSpc>
                <a:spcPct val="100000"/>
              </a:lnSpc>
              <a:spcBef>
                <a:spcPts val="1365"/>
              </a:spcBef>
              <a:tabLst>
                <a:tab pos="1698625" algn="l"/>
                <a:tab pos="3855720" algn="l"/>
                <a:tab pos="4993640" algn="l"/>
                <a:tab pos="5765165" algn="l"/>
                <a:tab pos="7417434" algn="l"/>
                <a:tab pos="8209280" algn="l"/>
                <a:tab pos="9951085" algn="l"/>
              </a:tabLst>
            </a:pPr>
            <a:r>
              <a:rPr sz="2800" spc="170" dirty="0">
                <a:latin typeface="Arial MT"/>
                <a:cs typeface="Arial MT"/>
              </a:rPr>
              <a:t>accurate	</a:t>
            </a:r>
            <a:r>
              <a:rPr sz="2800" spc="175" dirty="0">
                <a:latin typeface="Arial MT"/>
                <a:cs typeface="Arial MT"/>
              </a:rPr>
              <a:t>information	</a:t>
            </a:r>
            <a:r>
              <a:rPr sz="2800" spc="155" dirty="0">
                <a:latin typeface="Arial MT"/>
                <a:cs typeface="Arial MT"/>
              </a:rPr>
              <a:t>about	</a:t>
            </a:r>
            <a:r>
              <a:rPr sz="2800" spc="130" dirty="0">
                <a:latin typeface="Arial MT"/>
                <a:cs typeface="Arial MT"/>
              </a:rPr>
              <a:t>any	</a:t>
            </a:r>
            <a:r>
              <a:rPr sz="2800" spc="170" dirty="0">
                <a:latin typeface="Arial MT"/>
                <a:cs typeface="Arial MT"/>
              </a:rPr>
              <a:t>financial	</a:t>
            </a:r>
            <a:r>
              <a:rPr sz="2800" spc="130" dirty="0">
                <a:latin typeface="Arial MT"/>
                <a:cs typeface="Arial MT"/>
              </a:rPr>
              <a:t>and	</a:t>
            </a:r>
            <a:r>
              <a:rPr sz="2800" spc="175" dirty="0">
                <a:latin typeface="Arial MT"/>
                <a:cs typeface="Arial MT"/>
              </a:rPr>
              <a:t>eligibility	</a:t>
            </a:r>
            <a:r>
              <a:rPr sz="2800" spc="165" dirty="0">
                <a:latin typeface="Arial MT"/>
                <a:cs typeface="Arial MT"/>
              </a:rPr>
              <a:t>issues.</a:t>
            </a:r>
            <a:endParaRPr sz="2800" dirty="0">
              <a:latin typeface="Arial MT"/>
              <a:cs typeface="Arial MT"/>
            </a:endParaRPr>
          </a:p>
        </p:txBody>
      </p:sp>
      <p:pic>
        <p:nvPicPr>
          <p:cNvPr id="6" name="object 5">
            <a:hlinkClick r:id="rId4" action="ppaction://hlinksldjump"/>
            <a:extLst>
              <a:ext uri="{FF2B5EF4-FFF2-40B4-BE49-F238E27FC236}">
                <a16:creationId xmlns:a16="http://schemas.microsoft.com/office/drawing/2014/main" id="{1E8DEEDD-BFF2-4950-9A8D-E188BE92D390}"/>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2" name="TextBox 1">
            <a:extLst>
              <a:ext uri="{FF2B5EF4-FFF2-40B4-BE49-F238E27FC236}">
                <a16:creationId xmlns:a16="http://schemas.microsoft.com/office/drawing/2014/main" id="{7DCA6B16-9F7A-4C21-8798-D091F497F078}"/>
              </a:ext>
            </a:extLst>
          </p:cNvPr>
          <p:cNvSpPr txBox="1"/>
          <p:nvPr/>
        </p:nvSpPr>
        <p:spPr>
          <a:xfrm>
            <a:off x="2133600" y="9258301"/>
            <a:ext cx="8763000" cy="369332"/>
          </a:xfrm>
          <a:prstGeom prst="rect">
            <a:avLst/>
          </a:prstGeom>
          <a:noFill/>
        </p:spPr>
        <p:txBody>
          <a:bodyPr wrap="square" rtlCol="0">
            <a:spAutoFit/>
          </a:bodyPr>
          <a:lstStyle/>
          <a:p>
            <a:r>
              <a:rPr lang="en-AU" sz="1800" b="1" dirty="0">
                <a:effectLst/>
                <a:latin typeface="Calibri" panose="020F0502020204030204" pitchFamily="34" charset="0"/>
                <a:ea typeface="Calibri" panose="020F0502020204030204" pitchFamily="34" charset="0"/>
                <a:cs typeface="Times New Roman" panose="02020603050405020304" pitchFamily="18" charset="0"/>
              </a:rPr>
              <a:t>Watch 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Medicare Card and Health Care Card</a:t>
            </a:r>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pic>
        <p:nvPicPr>
          <p:cNvPr id="3" name="object 3"/>
          <p:cNvPicPr/>
          <p:nvPr/>
        </p:nvPicPr>
        <p:blipFill>
          <a:blip r:embed="rId3" cstate="print"/>
          <a:stretch>
            <a:fillRect/>
          </a:stretch>
        </p:blipFill>
        <p:spPr>
          <a:xfrm>
            <a:off x="0" y="0"/>
            <a:ext cx="18287999" cy="7010399"/>
          </a:xfrm>
          <a:prstGeom prst="rect">
            <a:avLst/>
          </a:prstGeom>
        </p:spPr>
      </p:pic>
      <p:sp>
        <p:nvSpPr>
          <p:cNvPr id="4" name="object 4"/>
          <p:cNvSpPr txBox="1"/>
          <p:nvPr/>
        </p:nvSpPr>
        <p:spPr>
          <a:xfrm>
            <a:off x="13236050" y="5830431"/>
            <a:ext cx="5085080" cy="1000760"/>
          </a:xfrm>
          <a:prstGeom prst="rect">
            <a:avLst/>
          </a:prstGeom>
        </p:spPr>
        <p:txBody>
          <a:bodyPr vert="horz" wrap="square" lIns="0" tIns="12700" rIns="0" bIns="0" rtlCol="0">
            <a:spAutoFit/>
          </a:bodyPr>
          <a:lstStyle/>
          <a:p>
            <a:pPr marL="12700">
              <a:lnSpc>
                <a:spcPct val="100000"/>
              </a:lnSpc>
              <a:spcBef>
                <a:spcPts val="100"/>
              </a:spcBef>
            </a:pPr>
            <a:r>
              <a:rPr sz="6400" b="1" spc="555" dirty="0">
                <a:solidFill>
                  <a:srgbClr val="FFFFFF"/>
                </a:solidFill>
                <a:latin typeface="Trebuchet MS"/>
                <a:cs typeface="Trebuchet MS"/>
              </a:rPr>
              <a:t>Assessment</a:t>
            </a:r>
            <a:endParaRPr sz="6400" dirty="0">
              <a:latin typeface="Trebuchet MS"/>
              <a:cs typeface="Trebuchet MS"/>
            </a:endParaRPr>
          </a:p>
        </p:txBody>
      </p:sp>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7961772" y="7783703"/>
            <a:ext cx="104775" cy="104775"/>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7961772" y="8383778"/>
            <a:ext cx="104775" cy="1047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7961772" y="8983853"/>
            <a:ext cx="104775" cy="104775"/>
          </a:xfrm>
          <a:prstGeom prst="rect">
            <a:avLst/>
          </a:prstGeom>
        </p:spPr>
      </p:pic>
      <p:sp>
        <p:nvSpPr>
          <p:cNvPr id="8" name="object 8"/>
          <p:cNvSpPr txBox="1"/>
          <p:nvPr/>
        </p:nvSpPr>
        <p:spPr>
          <a:xfrm>
            <a:off x="8229612" y="7994517"/>
            <a:ext cx="8605520" cy="1225550"/>
          </a:xfrm>
          <a:prstGeom prst="rect">
            <a:avLst/>
          </a:prstGeom>
        </p:spPr>
        <p:txBody>
          <a:bodyPr vert="horz" wrap="square" lIns="0" tIns="186055" rIns="0" bIns="0" rtlCol="0">
            <a:spAutoFit/>
          </a:bodyPr>
          <a:lstStyle/>
          <a:p>
            <a:pPr marL="12700">
              <a:lnSpc>
                <a:spcPct val="100000"/>
              </a:lnSpc>
              <a:spcBef>
                <a:spcPts val="1465"/>
              </a:spcBef>
              <a:tabLst>
                <a:tab pos="2321560" algn="l"/>
                <a:tab pos="3315335" algn="l"/>
                <a:tab pos="3804920" algn="l"/>
                <a:tab pos="5208905" algn="l"/>
              </a:tabLst>
            </a:pPr>
            <a:r>
              <a:rPr sz="2800" spc="175" dirty="0">
                <a:solidFill>
                  <a:srgbClr val="FFFFFF"/>
                </a:solidFill>
                <a:latin typeface="Arial MT"/>
                <a:cs typeface="Arial MT"/>
                <a:hlinkClick r:id="rId5" action="ppaction://hlinksldjump"/>
              </a:rPr>
              <a:t>Assessment	</a:t>
            </a:r>
            <a:r>
              <a:rPr sz="2800" spc="145" dirty="0">
                <a:solidFill>
                  <a:srgbClr val="FFFFFF"/>
                </a:solidFill>
                <a:latin typeface="Arial MT"/>
                <a:cs typeface="Arial MT"/>
                <a:hlinkClick r:id="rId5" action="ppaction://hlinksldjump"/>
              </a:rPr>
              <a:t>Task	</a:t>
            </a:r>
            <a:r>
              <a:rPr sz="2800" spc="95" dirty="0">
                <a:solidFill>
                  <a:srgbClr val="FFFFFF"/>
                </a:solidFill>
                <a:latin typeface="Arial MT"/>
                <a:cs typeface="Arial MT"/>
                <a:hlinkClick r:id="rId5" action="ppaction://hlinksldjump"/>
              </a:rPr>
              <a:t>2-	</a:t>
            </a:r>
            <a:r>
              <a:rPr sz="2800" spc="165" dirty="0">
                <a:solidFill>
                  <a:srgbClr val="FFFFFF"/>
                </a:solidFill>
                <a:latin typeface="Arial MT"/>
                <a:cs typeface="Arial MT"/>
                <a:hlinkClick r:id="rId5" action="ppaction://hlinksldjump"/>
              </a:rPr>
              <a:t>Project	</a:t>
            </a:r>
            <a:r>
              <a:rPr sz="2800" spc="130" dirty="0">
                <a:solidFill>
                  <a:srgbClr val="FFFFFF"/>
                </a:solidFill>
                <a:latin typeface="Arial MT"/>
                <a:cs typeface="Arial MT"/>
                <a:hlinkClick r:id="rId5" action="ppaction://hlinksldjump"/>
              </a:rPr>
              <a:t>(s)</a:t>
            </a:r>
            <a:endParaRPr sz="2800" dirty="0">
              <a:latin typeface="Arial MT"/>
              <a:cs typeface="Arial MT"/>
            </a:endParaRPr>
          </a:p>
          <a:p>
            <a:pPr marL="12700">
              <a:lnSpc>
                <a:spcPct val="100000"/>
              </a:lnSpc>
              <a:spcBef>
                <a:spcPts val="1365"/>
              </a:spcBef>
              <a:tabLst>
                <a:tab pos="2118995" algn="l"/>
                <a:tab pos="3112135" algn="l"/>
                <a:tab pos="3601720" algn="l"/>
                <a:tab pos="6040120" algn="l"/>
              </a:tabLst>
            </a:pPr>
            <a:r>
              <a:rPr sz="2800" spc="195" dirty="0">
                <a:solidFill>
                  <a:srgbClr val="FFFFFF"/>
                </a:solidFill>
                <a:latin typeface="Arial MT"/>
                <a:cs typeface="Arial MT"/>
                <a:hlinkClick r:id="rId6" action="ppaction://hlinksldjump"/>
              </a:rPr>
              <a:t>Asessmen</a:t>
            </a:r>
            <a:r>
              <a:rPr sz="2800" dirty="0">
                <a:solidFill>
                  <a:srgbClr val="FFFFFF"/>
                </a:solidFill>
                <a:latin typeface="Arial MT"/>
                <a:cs typeface="Arial MT"/>
                <a:hlinkClick r:id="rId6" action="ppaction://hlinksldjump"/>
              </a:rPr>
              <a:t>t	</a:t>
            </a:r>
            <a:r>
              <a:rPr sz="2800" spc="195" dirty="0">
                <a:solidFill>
                  <a:srgbClr val="FFFFFF"/>
                </a:solidFill>
                <a:latin typeface="Arial MT"/>
                <a:cs typeface="Arial MT"/>
                <a:hlinkClick r:id="rId6" action="ppaction://hlinksldjump"/>
              </a:rPr>
              <a:t>Tas</a:t>
            </a:r>
            <a:r>
              <a:rPr sz="2800" dirty="0">
                <a:solidFill>
                  <a:srgbClr val="FFFFFF"/>
                </a:solidFill>
                <a:latin typeface="Arial MT"/>
                <a:cs typeface="Arial MT"/>
                <a:hlinkClick r:id="rId6" action="ppaction://hlinksldjump"/>
              </a:rPr>
              <a:t>k	</a:t>
            </a:r>
            <a:r>
              <a:rPr sz="2800" spc="195" dirty="0">
                <a:solidFill>
                  <a:srgbClr val="FFFFFF"/>
                </a:solidFill>
                <a:latin typeface="Arial MT"/>
                <a:cs typeface="Arial MT"/>
                <a:hlinkClick r:id="rId6" action="ppaction://hlinksldjump"/>
              </a:rPr>
              <a:t>3</a:t>
            </a:r>
            <a:r>
              <a:rPr sz="2800" dirty="0">
                <a:solidFill>
                  <a:srgbClr val="FFFFFF"/>
                </a:solidFill>
                <a:latin typeface="Arial MT"/>
                <a:cs typeface="Arial MT"/>
                <a:hlinkClick r:id="rId6" action="ppaction://hlinksldjump"/>
              </a:rPr>
              <a:t>-	</a:t>
            </a:r>
            <a:r>
              <a:rPr sz="2800" spc="195" dirty="0">
                <a:solidFill>
                  <a:srgbClr val="FFFFFF"/>
                </a:solidFill>
                <a:latin typeface="Arial MT"/>
                <a:cs typeface="Arial MT"/>
                <a:hlinkClick r:id="rId6" action="ppaction://hlinksldjump"/>
              </a:rPr>
              <a:t>Observation</a:t>
            </a:r>
            <a:r>
              <a:rPr sz="2800" dirty="0">
                <a:solidFill>
                  <a:srgbClr val="FFFFFF"/>
                </a:solidFill>
                <a:latin typeface="Arial MT"/>
                <a:cs typeface="Arial MT"/>
                <a:hlinkClick r:id="rId6" action="ppaction://hlinksldjump"/>
              </a:rPr>
              <a:t>/	</a:t>
            </a:r>
            <a:r>
              <a:rPr sz="2800" spc="195" dirty="0">
                <a:solidFill>
                  <a:srgbClr val="FFFFFF"/>
                </a:solidFill>
                <a:latin typeface="Arial MT"/>
                <a:cs typeface="Arial MT"/>
                <a:hlinkClick r:id="rId6" action="ppaction://hlinksldjump"/>
              </a:rPr>
              <a:t>demonstratio</a:t>
            </a:r>
            <a:r>
              <a:rPr sz="2800" dirty="0">
                <a:solidFill>
                  <a:srgbClr val="FFFFFF"/>
                </a:solidFill>
                <a:latin typeface="Arial MT"/>
                <a:cs typeface="Arial MT"/>
                <a:hlinkClick r:id="rId6" action="ppaction://hlinksldjump"/>
              </a:rPr>
              <a:t>n</a:t>
            </a:r>
            <a:endParaRPr sz="2800" dirty="0">
              <a:latin typeface="Arial MT"/>
              <a:cs typeface="Arial MT"/>
            </a:endParaRPr>
          </a:p>
        </p:txBody>
      </p:sp>
      <p:sp>
        <p:nvSpPr>
          <p:cNvPr id="9" name="object 9"/>
          <p:cNvSpPr txBox="1"/>
          <p:nvPr/>
        </p:nvSpPr>
        <p:spPr>
          <a:xfrm>
            <a:off x="7664323" y="6863680"/>
            <a:ext cx="9305290" cy="1157817"/>
          </a:xfrm>
          <a:prstGeom prst="rect">
            <a:avLst/>
          </a:prstGeom>
        </p:spPr>
        <p:txBody>
          <a:bodyPr vert="horz" wrap="square" lIns="0" tIns="12700" rIns="0" bIns="0" rtlCol="0">
            <a:spAutoFit/>
          </a:bodyPr>
          <a:lstStyle/>
          <a:p>
            <a:pPr marL="616585" marR="5080" indent="-604520">
              <a:lnSpc>
                <a:spcPct val="140600"/>
              </a:lnSpc>
              <a:spcBef>
                <a:spcPts val="100"/>
              </a:spcBef>
              <a:tabLst>
                <a:tab pos="744220" algn="l"/>
                <a:tab pos="1520190" algn="l"/>
                <a:tab pos="2440940" algn="l"/>
                <a:tab pos="2926080" algn="l"/>
                <a:tab pos="3212465" algn="l"/>
                <a:tab pos="3919220" algn="l"/>
                <a:tab pos="4408805" algn="l"/>
                <a:tab pos="4498340" algn="l"/>
                <a:tab pos="5833110" algn="l"/>
                <a:tab pos="6323330" algn="l"/>
                <a:tab pos="6892290" algn="l"/>
                <a:tab pos="7585075" algn="l"/>
              </a:tabLst>
            </a:pPr>
            <a:r>
              <a:rPr sz="2800" spc="195" dirty="0">
                <a:solidFill>
                  <a:srgbClr val="FFFFFF"/>
                </a:solidFill>
                <a:latin typeface="Arial MT"/>
                <a:cs typeface="Arial MT"/>
              </a:rPr>
              <a:t>Fo</a:t>
            </a:r>
            <a:r>
              <a:rPr sz="2800" dirty="0">
                <a:solidFill>
                  <a:srgbClr val="FFFFFF"/>
                </a:solidFill>
                <a:latin typeface="Arial MT"/>
                <a:cs typeface="Arial MT"/>
              </a:rPr>
              <a:t>r		</a:t>
            </a:r>
            <a:r>
              <a:rPr sz="2800" spc="195" dirty="0">
                <a:solidFill>
                  <a:srgbClr val="FFFFFF"/>
                </a:solidFill>
                <a:latin typeface="Arial MT"/>
                <a:cs typeface="Arial MT"/>
              </a:rPr>
              <a:t>thi</a:t>
            </a:r>
            <a:r>
              <a:rPr sz="2800" dirty="0">
                <a:solidFill>
                  <a:srgbClr val="FFFFFF"/>
                </a:solidFill>
                <a:latin typeface="Arial MT"/>
                <a:cs typeface="Arial MT"/>
              </a:rPr>
              <a:t>s	</a:t>
            </a:r>
            <a:r>
              <a:rPr sz="2800" spc="195" dirty="0">
                <a:solidFill>
                  <a:srgbClr val="FFFFFF"/>
                </a:solidFill>
                <a:latin typeface="Arial MT"/>
                <a:cs typeface="Arial MT"/>
              </a:rPr>
              <a:t>unit</a:t>
            </a:r>
            <a:r>
              <a:rPr sz="2800" dirty="0">
                <a:solidFill>
                  <a:srgbClr val="FFFFFF"/>
                </a:solidFill>
                <a:latin typeface="Arial MT"/>
                <a:cs typeface="Arial MT"/>
              </a:rPr>
              <a:t>,	</a:t>
            </a:r>
            <a:r>
              <a:rPr sz="2800" spc="195" dirty="0">
                <a:solidFill>
                  <a:srgbClr val="FFFFFF"/>
                </a:solidFill>
                <a:latin typeface="Arial MT"/>
                <a:cs typeface="Arial MT"/>
              </a:rPr>
              <a:t>yo</a:t>
            </a:r>
            <a:r>
              <a:rPr sz="2800" dirty="0">
                <a:solidFill>
                  <a:srgbClr val="FFFFFF"/>
                </a:solidFill>
                <a:latin typeface="Arial MT"/>
                <a:cs typeface="Arial MT"/>
              </a:rPr>
              <a:t>u	</a:t>
            </a:r>
            <a:r>
              <a:rPr sz="2800" spc="195" dirty="0">
                <a:solidFill>
                  <a:srgbClr val="FFFFFF"/>
                </a:solidFill>
                <a:latin typeface="Arial MT"/>
                <a:cs typeface="Arial MT"/>
              </a:rPr>
              <a:t>wil</a:t>
            </a:r>
            <a:r>
              <a:rPr sz="2800" dirty="0">
                <a:solidFill>
                  <a:srgbClr val="FFFFFF"/>
                </a:solidFill>
                <a:latin typeface="Arial MT"/>
                <a:cs typeface="Arial MT"/>
              </a:rPr>
              <a:t>l	</a:t>
            </a:r>
            <a:r>
              <a:rPr sz="2800" spc="-705" dirty="0">
                <a:solidFill>
                  <a:srgbClr val="FFFFFF"/>
                </a:solidFill>
                <a:latin typeface="Arial MT"/>
                <a:cs typeface="Arial MT"/>
              </a:rPr>
              <a:t> </a:t>
            </a:r>
            <a:r>
              <a:rPr sz="2800" spc="195" dirty="0">
                <a:solidFill>
                  <a:srgbClr val="FFFFFF"/>
                </a:solidFill>
                <a:latin typeface="Arial MT"/>
                <a:cs typeface="Arial MT"/>
              </a:rPr>
              <a:t>b</a:t>
            </a:r>
            <a:r>
              <a:rPr sz="2800" dirty="0">
                <a:solidFill>
                  <a:srgbClr val="FFFFFF"/>
                </a:solidFill>
                <a:latin typeface="Arial MT"/>
                <a:cs typeface="Arial MT"/>
              </a:rPr>
              <a:t>e		</a:t>
            </a:r>
            <a:r>
              <a:rPr sz="2800" spc="195" dirty="0">
                <a:solidFill>
                  <a:srgbClr val="FFFFFF"/>
                </a:solidFill>
                <a:latin typeface="Arial MT"/>
                <a:cs typeface="Arial MT"/>
              </a:rPr>
              <a:t>assesse</a:t>
            </a:r>
            <a:r>
              <a:rPr sz="2800" dirty="0">
                <a:solidFill>
                  <a:srgbClr val="FFFFFF"/>
                </a:solidFill>
                <a:latin typeface="Arial MT"/>
                <a:cs typeface="Arial MT"/>
              </a:rPr>
              <a:t>d	</a:t>
            </a:r>
            <a:r>
              <a:rPr sz="2800" spc="195" dirty="0">
                <a:solidFill>
                  <a:srgbClr val="FFFFFF"/>
                </a:solidFill>
                <a:latin typeface="Arial MT"/>
                <a:cs typeface="Arial MT"/>
              </a:rPr>
              <a:t>o</a:t>
            </a:r>
            <a:r>
              <a:rPr sz="2800" dirty="0">
                <a:solidFill>
                  <a:srgbClr val="FFFFFF"/>
                </a:solidFill>
                <a:latin typeface="Arial MT"/>
                <a:cs typeface="Arial MT"/>
              </a:rPr>
              <a:t>n	</a:t>
            </a:r>
            <a:r>
              <a:rPr sz="2800" spc="195" dirty="0">
                <a:solidFill>
                  <a:srgbClr val="FFFFFF"/>
                </a:solidFill>
                <a:latin typeface="Arial MT"/>
                <a:cs typeface="Arial MT"/>
              </a:rPr>
              <a:t>th</a:t>
            </a:r>
            <a:r>
              <a:rPr sz="2800" dirty="0">
                <a:solidFill>
                  <a:srgbClr val="FFFFFF"/>
                </a:solidFill>
                <a:latin typeface="Arial MT"/>
                <a:cs typeface="Arial MT"/>
              </a:rPr>
              <a:t>e	</a:t>
            </a:r>
            <a:r>
              <a:rPr sz="2800" spc="195" dirty="0">
                <a:solidFill>
                  <a:srgbClr val="FFFFFF"/>
                </a:solidFill>
                <a:latin typeface="Arial MT"/>
                <a:cs typeface="Arial MT"/>
              </a:rPr>
              <a:t>following</a:t>
            </a:r>
            <a:r>
              <a:rPr sz="2800" dirty="0">
                <a:solidFill>
                  <a:srgbClr val="FFFFFF"/>
                </a:solidFill>
                <a:latin typeface="Arial MT"/>
                <a:cs typeface="Arial MT"/>
              </a:rPr>
              <a:t>:  </a:t>
            </a:r>
            <a:r>
              <a:rPr sz="2800" spc="175" dirty="0">
                <a:solidFill>
                  <a:srgbClr val="FFFFFF"/>
                </a:solidFill>
                <a:latin typeface="Arial MT"/>
                <a:cs typeface="Arial MT"/>
                <a:hlinkClick r:id="rId7" action="ppaction://hlinksldjump"/>
              </a:rPr>
              <a:t>Assessment	</a:t>
            </a:r>
            <a:r>
              <a:rPr sz="2800" spc="145" dirty="0">
                <a:solidFill>
                  <a:srgbClr val="FFFFFF"/>
                </a:solidFill>
                <a:latin typeface="Arial MT"/>
                <a:cs typeface="Arial MT"/>
                <a:hlinkClick r:id="rId7" action="ppaction://hlinksldjump"/>
              </a:rPr>
              <a:t>Task	</a:t>
            </a:r>
            <a:r>
              <a:rPr sz="2800" spc="95" dirty="0">
                <a:solidFill>
                  <a:srgbClr val="FFFFFF"/>
                </a:solidFill>
                <a:latin typeface="Arial MT"/>
                <a:cs typeface="Arial MT"/>
                <a:hlinkClick r:id="rId7" action="ppaction://hlinksldjump"/>
              </a:rPr>
              <a:t>1-	</a:t>
            </a:r>
            <a:r>
              <a:rPr sz="2800" spc="165" dirty="0">
                <a:solidFill>
                  <a:srgbClr val="FFFFFF"/>
                </a:solidFill>
                <a:latin typeface="Arial MT"/>
                <a:cs typeface="Arial MT"/>
                <a:hlinkClick r:id="rId7" action="ppaction://hlinksldjump"/>
              </a:rPr>
              <a:t>Written	</a:t>
            </a:r>
            <a:r>
              <a:rPr sz="2800" spc="170" dirty="0">
                <a:solidFill>
                  <a:srgbClr val="FFFFFF"/>
                </a:solidFill>
                <a:latin typeface="Arial MT"/>
                <a:cs typeface="Arial MT"/>
                <a:hlinkClick r:id="rId7" action="ppaction://hlinksldjump"/>
              </a:rPr>
              <a:t>Questions</a:t>
            </a:r>
            <a:endParaRPr sz="2800" dirty="0">
              <a:latin typeface="Arial MT"/>
              <a:cs typeface="Arial MT"/>
            </a:endParaRPr>
          </a:p>
        </p:txBody>
      </p:sp>
      <p:pic>
        <p:nvPicPr>
          <p:cNvPr id="10" name="object 10"/>
          <p:cNvPicPr/>
          <p:nvPr/>
        </p:nvPicPr>
        <p:blipFill>
          <a:blip r:embed="rId8" cstate="email">
            <a:extLst>
              <a:ext uri="{28A0092B-C50C-407E-A947-70E740481C1C}">
                <a14:useLocalDpi xmlns:a14="http://schemas.microsoft.com/office/drawing/2010/main"/>
              </a:ext>
            </a:extLst>
          </a:blip>
          <a:stretch>
            <a:fillRect/>
          </a:stretch>
        </p:blipFill>
        <p:spPr>
          <a:xfrm>
            <a:off x="16969613" y="9258300"/>
            <a:ext cx="1085848" cy="704849"/>
          </a:xfrm>
          <a:prstGeom prst="rect">
            <a:avLst/>
          </a:prstGeom>
        </p:spPr>
      </p:pic>
      <p:sp>
        <p:nvSpPr>
          <p:cNvPr id="11" name="TextBox 10">
            <a:extLst>
              <a:ext uri="{FF2B5EF4-FFF2-40B4-BE49-F238E27FC236}">
                <a16:creationId xmlns:a16="http://schemas.microsoft.com/office/drawing/2014/main" id="{45ABCA23-0A00-4351-9600-D4A7BBE51CAC}"/>
              </a:ext>
            </a:extLst>
          </p:cNvPr>
          <p:cNvSpPr txBox="1"/>
          <p:nvPr/>
        </p:nvSpPr>
        <p:spPr>
          <a:xfrm>
            <a:off x="465329" y="6897939"/>
            <a:ext cx="1706116" cy="3046988"/>
          </a:xfrm>
          <a:prstGeom prst="rect">
            <a:avLst/>
          </a:prstGeom>
          <a:noFill/>
        </p:spPr>
        <p:txBody>
          <a:bodyPr wrap="square" rtlCol="0">
            <a:spAutoFit/>
          </a:bodyPr>
          <a:lstStyle/>
          <a:p>
            <a:r>
              <a:rPr lang="en-AU" sz="2400" dirty="0">
                <a:hlinkClick r:id="rId9" action="ppaction://hlinksldjump"/>
              </a:rPr>
              <a:t>Activity 1</a:t>
            </a:r>
            <a:endParaRPr lang="en-AU" sz="2400" dirty="0"/>
          </a:p>
          <a:p>
            <a:r>
              <a:rPr lang="en-AU" sz="2400" dirty="0">
                <a:hlinkClick r:id="rId10" action="ppaction://hlinksldjump"/>
              </a:rPr>
              <a:t>Activity 2</a:t>
            </a:r>
            <a:endParaRPr lang="en-AU" sz="2400" dirty="0"/>
          </a:p>
          <a:p>
            <a:r>
              <a:rPr lang="en-AU" sz="2400" dirty="0">
                <a:hlinkClick r:id="rId11" action="ppaction://hlinksldjump"/>
              </a:rPr>
              <a:t>Activity 3</a:t>
            </a:r>
            <a:endParaRPr lang="en-AU" sz="2400" dirty="0"/>
          </a:p>
          <a:p>
            <a:r>
              <a:rPr lang="en-AU" sz="2400" dirty="0">
                <a:hlinkClick r:id="rId12" action="ppaction://hlinksldjump"/>
              </a:rPr>
              <a:t>Activity 4</a:t>
            </a:r>
            <a:endParaRPr lang="en-AU" sz="2400" dirty="0"/>
          </a:p>
          <a:p>
            <a:r>
              <a:rPr lang="en-AU" sz="2400" dirty="0">
                <a:hlinkClick r:id="rId13" action="ppaction://hlinksldjump"/>
              </a:rPr>
              <a:t>Activity 5</a:t>
            </a:r>
            <a:endParaRPr lang="en-AU" sz="2400" dirty="0"/>
          </a:p>
          <a:p>
            <a:r>
              <a:rPr lang="en-AU" sz="2400" dirty="0">
                <a:hlinkClick r:id="rId14" action="ppaction://hlinksldjump"/>
              </a:rPr>
              <a:t>Activity 6</a:t>
            </a:r>
            <a:endParaRPr lang="en-AU" sz="2400" dirty="0"/>
          </a:p>
          <a:p>
            <a:r>
              <a:rPr lang="en-AU" sz="2400" dirty="0">
                <a:hlinkClick r:id="rId15" action="ppaction://hlinksldjump"/>
              </a:rPr>
              <a:t>Activity 7</a:t>
            </a:r>
            <a:endParaRPr lang="en-AU" sz="2400" dirty="0"/>
          </a:p>
          <a:p>
            <a:r>
              <a:rPr lang="en-AU" sz="2400" dirty="0">
                <a:hlinkClick r:id="rId16" action="ppaction://hlinksldjump"/>
              </a:rPr>
              <a:t>Activity 8</a:t>
            </a:r>
            <a:endParaRPr lang="en-AU" sz="2400" dirty="0"/>
          </a:p>
        </p:txBody>
      </p:sp>
      <p:sp>
        <p:nvSpPr>
          <p:cNvPr id="12" name="TextBox 11">
            <a:extLst>
              <a:ext uri="{FF2B5EF4-FFF2-40B4-BE49-F238E27FC236}">
                <a16:creationId xmlns:a16="http://schemas.microsoft.com/office/drawing/2014/main" id="{5BAB44FF-D788-4B19-994B-3526349C5816}"/>
              </a:ext>
            </a:extLst>
          </p:cNvPr>
          <p:cNvSpPr txBox="1"/>
          <p:nvPr/>
        </p:nvSpPr>
        <p:spPr>
          <a:xfrm>
            <a:off x="3009606" y="7888299"/>
            <a:ext cx="3767138" cy="1200329"/>
          </a:xfrm>
          <a:prstGeom prst="rect">
            <a:avLst/>
          </a:prstGeom>
          <a:noFill/>
        </p:spPr>
        <p:txBody>
          <a:bodyPr wrap="square" rtlCol="0">
            <a:spAutoFit/>
          </a:bodyPr>
          <a:lstStyle/>
          <a:p>
            <a:r>
              <a:rPr lang="en-AU" sz="2400" dirty="0">
                <a:hlinkClick r:id="rId17" action="ppaction://hlinksldjump"/>
              </a:rPr>
              <a:t>Learning Checkpoint 1</a:t>
            </a:r>
            <a:endParaRPr lang="en-AU" sz="2400" dirty="0"/>
          </a:p>
          <a:p>
            <a:r>
              <a:rPr lang="en-AU" sz="2400" dirty="0">
                <a:hlinkClick r:id="rId18" action="ppaction://hlinksldjump"/>
              </a:rPr>
              <a:t>Learning Checkpoint 2</a:t>
            </a:r>
            <a:endParaRPr lang="en-AU" sz="2400" dirty="0"/>
          </a:p>
          <a:p>
            <a:r>
              <a:rPr lang="en-AU" sz="2400" dirty="0">
                <a:hlinkClick r:id="rId19" action="ppaction://hlinksldjump"/>
              </a:rPr>
              <a:t>Learning Checkpoint 3</a:t>
            </a:r>
            <a:endParaRPr lang="en-AU"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4" name="object 4"/>
          <p:cNvPicPr/>
          <p:nvPr/>
        </p:nvPicPr>
        <p:blipFill>
          <a:blip r:embed="rId2" cstate="print"/>
          <a:stretch>
            <a:fillRect/>
          </a:stretch>
        </p:blipFill>
        <p:spPr>
          <a:xfrm>
            <a:off x="8684946" y="12"/>
            <a:ext cx="9603052" cy="10286987"/>
          </a:xfrm>
          <a:prstGeom prst="rect">
            <a:avLst/>
          </a:prstGeom>
        </p:spPr>
      </p:pic>
      <p:sp>
        <p:nvSpPr>
          <p:cNvPr id="6" name="object 6"/>
          <p:cNvSpPr txBox="1">
            <a:spLocks noGrp="1"/>
          </p:cNvSpPr>
          <p:nvPr>
            <p:ph type="title"/>
          </p:nvPr>
        </p:nvSpPr>
        <p:spPr>
          <a:xfrm>
            <a:off x="1016000" y="941753"/>
            <a:ext cx="11448415" cy="1000760"/>
          </a:xfrm>
          <a:prstGeom prst="rect">
            <a:avLst/>
          </a:prstGeom>
        </p:spPr>
        <p:txBody>
          <a:bodyPr vert="horz" wrap="square" lIns="0" tIns="12700" rIns="0" bIns="0" rtlCol="0">
            <a:spAutoFit/>
          </a:bodyPr>
          <a:lstStyle/>
          <a:p>
            <a:pPr marL="12700">
              <a:lnSpc>
                <a:spcPct val="100000"/>
              </a:lnSpc>
              <a:spcBef>
                <a:spcPts val="100"/>
              </a:spcBef>
            </a:pPr>
            <a:r>
              <a:rPr spc="235" dirty="0">
                <a:solidFill>
                  <a:srgbClr val="000000"/>
                </a:solidFill>
              </a:rPr>
              <a:t>Offer</a:t>
            </a:r>
            <a:r>
              <a:rPr spc="540" dirty="0">
                <a:solidFill>
                  <a:srgbClr val="000000"/>
                </a:solidFill>
              </a:rPr>
              <a:t> </a:t>
            </a:r>
            <a:r>
              <a:rPr spc="229" dirty="0">
                <a:solidFill>
                  <a:srgbClr val="000000"/>
                </a:solidFill>
              </a:rPr>
              <a:t>Current</a:t>
            </a:r>
            <a:r>
              <a:rPr spc="540" dirty="0">
                <a:solidFill>
                  <a:srgbClr val="000000"/>
                </a:solidFill>
              </a:rPr>
              <a:t> </a:t>
            </a:r>
            <a:r>
              <a:rPr spc="195" dirty="0">
                <a:solidFill>
                  <a:srgbClr val="000000"/>
                </a:solidFill>
              </a:rPr>
              <a:t>and</a:t>
            </a:r>
            <a:r>
              <a:rPr spc="545" dirty="0">
                <a:solidFill>
                  <a:srgbClr val="000000"/>
                </a:solidFill>
              </a:rPr>
              <a:t> </a:t>
            </a:r>
            <a:r>
              <a:rPr spc="320" dirty="0">
                <a:solidFill>
                  <a:srgbClr val="000000"/>
                </a:solidFill>
              </a:rPr>
              <a:t>Accurate</a:t>
            </a:r>
          </a:p>
        </p:txBody>
      </p:sp>
      <p:sp>
        <p:nvSpPr>
          <p:cNvPr id="7" name="object 7"/>
          <p:cNvSpPr txBox="1"/>
          <p:nvPr/>
        </p:nvSpPr>
        <p:spPr>
          <a:xfrm>
            <a:off x="1016000" y="1751378"/>
            <a:ext cx="6642100" cy="1000760"/>
          </a:xfrm>
          <a:prstGeom prst="rect">
            <a:avLst/>
          </a:prstGeom>
        </p:spPr>
        <p:txBody>
          <a:bodyPr vert="horz" wrap="square" lIns="0" tIns="12700" rIns="0" bIns="0" rtlCol="0">
            <a:spAutoFit/>
          </a:bodyPr>
          <a:lstStyle/>
          <a:p>
            <a:pPr marL="12700">
              <a:lnSpc>
                <a:spcPct val="100000"/>
              </a:lnSpc>
              <a:spcBef>
                <a:spcPts val="100"/>
              </a:spcBef>
            </a:pPr>
            <a:r>
              <a:rPr sz="6400" b="1" spc="254" dirty="0">
                <a:latin typeface="Trebuchet MS"/>
                <a:cs typeface="Trebuchet MS"/>
              </a:rPr>
              <a:t>Health</a:t>
            </a:r>
            <a:r>
              <a:rPr sz="6400" b="1" spc="509" dirty="0">
                <a:latin typeface="Trebuchet MS"/>
                <a:cs typeface="Trebuchet MS"/>
              </a:rPr>
              <a:t> </a:t>
            </a:r>
            <a:r>
              <a:rPr sz="6400" b="1" spc="455" dirty="0">
                <a:latin typeface="Trebuchet MS"/>
                <a:cs typeface="Trebuchet MS"/>
              </a:rPr>
              <a:t>Services</a:t>
            </a:r>
            <a:endParaRPr sz="6400">
              <a:latin typeface="Trebuchet MS"/>
              <a:cs typeface="Trebuchet MS"/>
            </a:endParaRPr>
          </a:p>
        </p:txBody>
      </p:sp>
      <p:sp>
        <p:nvSpPr>
          <p:cNvPr id="8" name="object 8"/>
          <p:cNvSpPr txBox="1"/>
          <p:nvPr/>
        </p:nvSpPr>
        <p:spPr>
          <a:xfrm>
            <a:off x="1016000" y="2561003"/>
            <a:ext cx="7204075" cy="3891279"/>
          </a:xfrm>
          <a:prstGeom prst="rect">
            <a:avLst/>
          </a:prstGeom>
        </p:spPr>
        <p:txBody>
          <a:bodyPr vert="horz" wrap="square" lIns="0" tIns="12700" rIns="0" bIns="0" rtlCol="0">
            <a:spAutoFit/>
          </a:bodyPr>
          <a:lstStyle/>
          <a:p>
            <a:pPr marL="12700">
              <a:lnSpc>
                <a:spcPct val="100000"/>
              </a:lnSpc>
              <a:spcBef>
                <a:spcPts val="100"/>
              </a:spcBef>
            </a:pPr>
            <a:r>
              <a:rPr sz="6400" b="1" spc="315" dirty="0">
                <a:latin typeface="Trebuchet MS"/>
                <a:cs typeface="Trebuchet MS"/>
              </a:rPr>
              <a:t>Information</a:t>
            </a:r>
            <a:endParaRPr sz="6400" dirty="0">
              <a:latin typeface="Trebuchet MS"/>
              <a:cs typeface="Trebuchet MS"/>
            </a:endParaRPr>
          </a:p>
          <a:p>
            <a:pPr marL="113030" marR="69215">
              <a:lnSpc>
                <a:spcPct val="129500"/>
              </a:lnSpc>
              <a:spcBef>
                <a:spcPts val="1005"/>
              </a:spcBef>
              <a:tabLst>
                <a:tab pos="463550" algn="l"/>
                <a:tab pos="701040" algn="l"/>
                <a:tab pos="894080" algn="l"/>
                <a:tab pos="1047115" algn="l"/>
                <a:tab pos="2941955" algn="l"/>
                <a:tab pos="3387090" algn="l"/>
                <a:tab pos="3757929" algn="l"/>
                <a:tab pos="4450715" algn="l"/>
                <a:tab pos="4629150" algn="l"/>
                <a:tab pos="5544185" algn="l"/>
                <a:tab pos="5692775" algn="l"/>
              </a:tabLst>
            </a:pPr>
            <a:r>
              <a:rPr sz="2800" spc="195" dirty="0">
                <a:latin typeface="Arial MT"/>
                <a:cs typeface="Arial MT"/>
              </a:rPr>
              <a:t>A</a:t>
            </a:r>
            <a:r>
              <a:rPr sz="2800" dirty="0">
                <a:latin typeface="Arial MT"/>
                <a:cs typeface="Arial MT"/>
              </a:rPr>
              <a:t>s	a	</a:t>
            </a:r>
            <a:r>
              <a:rPr sz="2800" spc="195" dirty="0">
                <a:latin typeface="Arial MT"/>
                <a:cs typeface="Arial MT"/>
              </a:rPr>
              <a:t>professiona</a:t>
            </a:r>
            <a:r>
              <a:rPr sz="2800" dirty="0">
                <a:latin typeface="Arial MT"/>
                <a:cs typeface="Arial MT"/>
              </a:rPr>
              <a:t>l	</a:t>
            </a:r>
            <a:r>
              <a:rPr sz="2800" spc="195" dirty="0">
                <a:latin typeface="Arial MT"/>
                <a:cs typeface="Arial MT"/>
              </a:rPr>
              <a:t>healt</a:t>
            </a:r>
            <a:r>
              <a:rPr sz="2800" dirty="0">
                <a:latin typeface="Arial MT"/>
                <a:cs typeface="Arial MT"/>
              </a:rPr>
              <a:t>h	</a:t>
            </a:r>
            <a:r>
              <a:rPr sz="2800" spc="195" dirty="0">
                <a:latin typeface="Arial MT"/>
                <a:cs typeface="Arial MT"/>
              </a:rPr>
              <a:t>car</a:t>
            </a:r>
            <a:r>
              <a:rPr sz="2800" dirty="0">
                <a:latin typeface="Arial MT"/>
                <a:cs typeface="Arial MT"/>
              </a:rPr>
              <a:t>e	</a:t>
            </a:r>
            <a:r>
              <a:rPr sz="2800" spc="195" dirty="0">
                <a:latin typeface="Arial MT"/>
                <a:cs typeface="Arial MT"/>
              </a:rPr>
              <a:t>provider</a:t>
            </a:r>
            <a:r>
              <a:rPr sz="2800" dirty="0">
                <a:latin typeface="Arial MT"/>
                <a:cs typeface="Arial MT"/>
              </a:rPr>
              <a:t>,  </a:t>
            </a:r>
            <a:r>
              <a:rPr sz="2800" spc="95" dirty="0">
                <a:latin typeface="Arial MT"/>
                <a:cs typeface="Arial MT"/>
              </a:rPr>
              <a:t>it	is	</a:t>
            </a:r>
            <a:r>
              <a:rPr sz="2800" spc="170" dirty="0">
                <a:latin typeface="Arial MT"/>
                <a:cs typeface="Arial MT"/>
              </a:rPr>
              <a:t>paramount	</a:t>
            </a:r>
            <a:r>
              <a:rPr sz="2800" spc="145" dirty="0">
                <a:latin typeface="Arial MT"/>
                <a:cs typeface="Arial MT"/>
              </a:rPr>
              <a:t>that	</a:t>
            </a:r>
            <a:r>
              <a:rPr sz="2800" spc="130" dirty="0">
                <a:latin typeface="Arial MT"/>
                <a:cs typeface="Arial MT"/>
              </a:rPr>
              <a:t>the	</a:t>
            </a:r>
            <a:r>
              <a:rPr sz="2800" spc="160" dirty="0">
                <a:latin typeface="Arial MT"/>
                <a:cs typeface="Arial MT"/>
              </a:rPr>
              <a:t>health	</a:t>
            </a:r>
            <a:r>
              <a:rPr sz="2800" spc="145" dirty="0">
                <a:latin typeface="Arial MT"/>
                <a:cs typeface="Arial MT"/>
              </a:rPr>
              <a:t>care</a:t>
            </a:r>
            <a:endParaRPr sz="2800" dirty="0">
              <a:latin typeface="Arial MT"/>
              <a:cs typeface="Arial MT"/>
            </a:endParaRPr>
          </a:p>
          <a:p>
            <a:pPr marL="113030" marR="5080">
              <a:lnSpc>
                <a:spcPts val="4350"/>
              </a:lnSpc>
              <a:spcBef>
                <a:spcPts val="310"/>
              </a:spcBef>
              <a:tabLst>
                <a:tab pos="1008380" algn="l"/>
                <a:tab pos="1478280" algn="l"/>
                <a:tab pos="2437765" algn="l"/>
                <a:tab pos="2472690" algn="l"/>
                <a:tab pos="3130550" algn="l"/>
                <a:tab pos="3288665" algn="l"/>
                <a:tab pos="4060190" algn="l"/>
                <a:tab pos="4123690" algn="l"/>
                <a:tab pos="4772660" algn="l"/>
                <a:tab pos="5528310" algn="l"/>
                <a:tab pos="6296025" algn="l"/>
                <a:tab pos="6909434" algn="l"/>
              </a:tabLst>
            </a:pPr>
            <a:r>
              <a:rPr sz="2800" spc="195" dirty="0" err="1">
                <a:latin typeface="Arial MT"/>
                <a:cs typeface="Arial MT"/>
              </a:rPr>
              <a:t>organisatio</a:t>
            </a:r>
            <a:r>
              <a:rPr sz="2800" dirty="0" err="1">
                <a:latin typeface="Arial MT"/>
                <a:cs typeface="Arial MT"/>
              </a:rPr>
              <a:t>n</a:t>
            </a:r>
            <a:r>
              <a:rPr sz="2800" dirty="0">
                <a:latin typeface="Arial MT"/>
                <a:cs typeface="Arial MT"/>
              </a:rPr>
              <a:t>		</a:t>
            </a:r>
            <a:r>
              <a:rPr sz="2800" spc="195" dirty="0">
                <a:latin typeface="Arial MT"/>
                <a:cs typeface="Arial MT"/>
              </a:rPr>
              <a:t>tha</a:t>
            </a:r>
            <a:r>
              <a:rPr sz="2800" dirty="0">
                <a:latin typeface="Arial MT"/>
                <a:cs typeface="Arial MT"/>
              </a:rPr>
              <a:t>t	</a:t>
            </a:r>
            <a:r>
              <a:rPr sz="2800" spc="195" dirty="0">
                <a:latin typeface="Arial MT"/>
                <a:cs typeface="Arial MT"/>
              </a:rPr>
              <a:t>yo</a:t>
            </a:r>
            <a:r>
              <a:rPr sz="2800" dirty="0">
                <a:latin typeface="Arial MT"/>
                <a:cs typeface="Arial MT"/>
              </a:rPr>
              <a:t>u	</a:t>
            </a:r>
            <a:r>
              <a:rPr sz="2800" spc="195" dirty="0">
                <a:latin typeface="Arial MT"/>
                <a:cs typeface="Arial MT"/>
              </a:rPr>
              <a:t>ar</a:t>
            </a:r>
            <a:r>
              <a:rPr sz="2800" dirty="0">
                <a:latin typeface="Arial MT"/>
                <a:cs typeface="Arial MT"/>
              </a:rPr>
              <a:t>e	</a:t>
            </a:r>
            <a:r>
              <a:rPr sz="2800" spc="195" dirty="0">
                <a:latin typeface="Arial MT"/>
                <a:cs typeface="Arial MT"/>
              </a:rPr>
              <a:t>workin</a:t>
            </a:r>
            <a:r>
              <a:rPr sz="2800" dirty="0">
                <a:latin typeface="Arial MT"/>
                <a:cs typeface="Arial MT"/>
              </a:rPr>
              <a:t>g	</a:t>
            </a:r>
            <a:r>
              <a:rPr sz="2800" spc="195" dirty="0">
                <a:latin typeface="Arial MT"/>
                <a:cs typeface="Arial MT"/>
              </a:rPr>
              <a:t>fo</a:t>
            </a:r>
            <a:r>
              <a:rPr sz="2800" dirty="0">
                <a:latin typeface="Arial MT"/>
                <a:cs typeface="Arial MT"/>
              </a:rPr>
              <a:t>r	</a:t>
            </a:r>
            <a:r>
              <a:rPr sz="2800" spc="195" dirty="0">
                <a:latin typeface="Arial MT"/>
                <a:cs typeface="Arial MT"/>
              </a:rPr>
              <a:t>i</a:t>
            </a:r>
            <a:r>
              <a:rPr sz="2800" dirty="0">
                <a:latin typeface="Arial MT"/>
                <a:cs typeface="Arial MT"/>
              </a:rPr>
              <a:t>s  </a:t>
            </a:r>
            <a:r>
              <a:rPr sz="2800" spc="145" dirty="0">
                <a:latin typeface="Arial MT"/>
                <a:cs typeface="Arial MT"/>
              </a:rPr>
              <a:t>able	</a:t>
            </a:r>
            <a:r>
              <a:rPr sz="2800" spc="95" dirty="0">
                <a:latin typeface="Arial MT"/>
                <a:cs typeface="Arial MT"/>
              </a:rPr>
              <a:t>to	</a:t>
            </a:r>
            <a:r>
              <a:rPr sz="2800" spc="155" dirty="0">
                <a:latin typeface="Arial MT"/>
                <a:cs typeface="Arial MT"/>
              </a:rPr>
              <a:t>offer	</a:t>
            </a:r>
            <a:r>
              <a:rPr sz="2800" spc="130" dirty="0">
                <a:latin typeface="Arial MT"/>
                <a:cs typeface="Arial MT"/>
              </a:rPr>
              <a:t>the	</a:t>
            </a:r>
            <a:r>
              <a:rPr sz="2800" spc="145" dirty="0">
                <a:latin typeface="Arial MT"/>
                <a:cs typeface="Arial MT"/>
              </a:rPr>
              <a:t>most		</a:t>
            </a:r>
            <a:r>
              <a:rPr sz="2800" spc="165" dirty="0">
                <a:latin typeface="Arial MT"/>
                <a:cs typeface="Arial MT"/>
              </a:rPr>
              <a:t>current	</a:t>
            </a:r>
            <a:r>
              <a:rPr sz="2800" spc="130" dirty="0">
                <a:latin typeface="Arial MT"/>
                <a:cs typeface="Arial MT"/>
              </a:rPr>
              <a:t>and</a:t>
            </a:r>
            <a:endParaRPr sz="2800" dirty="0">
              <a:latin typeface="Arial MT"/>
              <a:cs typeface="Arial MT"/>
            </a:endParaRPr>
          </a:p>
          <a:p>
            <a:pPr marL="113030">
              <a:lnSpc>
                <a:spcPct val="100000"/>
              </a:lnSpc>
              <a:spcBef>
                <a:spcPts val="680"/>
              </a:spcBef>
              <a:tabLst>
                <a:tab pos="1798955" algn="l"/>
                <a:tab pos="3041015" algn="l"/>
                <a:tab pos="4667885" algn="l"/>
              </a:tabLst>
            </a:pPr>
            <a:r>
              <a:rPr sz="2800" spc="170" dirty="0">
                <a:latin typeface="Arial MT"/>
                <a:cs typeface="Arial MT"/>
              </a:rPr>
              <a:t>accurate	</a:t>
            </a:r>
            <a:r>
              <a:rPr sz="2800" spc="160" dirty="0">
                <a:latin typeface="Arial MT"/>
                <a:cs typeface="Arial MT"/>
              </a:rPr>
              <a:t>health	</a:t>
            </a:r>
            <a:r>
              <a:rPr sz="2800" spc="170" dirty="0">
                <a:latin typeface="Arial MT"/>
                <a:cs typeface="Arial MT"/>
              </a:rPr>
              <a:t>services	</a:t>
            </a:r>
            <a:r>
              <a:rPr sz="2800" spc="175" dirty="0">
                <a:latin typeface="Arial MT"/>
                <a:cs typeface="Arial MT"/>
              </a:rPr>
              <a:t>information.</a:t>
            </a:r>
            <a:endParaRPr sz="2800" dirty="0">
              <a:latin typeface="Arial MT"/>
              <a:cs typeface="Arial MT"/>
            </a:endParaRPr>
          </a:p>
        </p:txBody>
      </p:sp>
      <p:pic>
        <p:nvPicPr>
          <p:cNvPr id="9" name="object 5">
            <a:hlinkClick r:id="rId3" action="ppaction://hlinksldjump"/>
            <a:extLst>
              <a:ext uri="{FF2B5EF4-FFF2-40B4-BE49-F238E27FC236}">
                <a16:creationId xmlns:a16="http://schemas.microsoft.com/office/drawing/2014/main" id="{1DD0B178-3162-4C0B-8D54-57B641A51122}"/>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457200" y="190500"/>
            <a:ext cx="1752600" cy="1371600"/>
          </a:xfrm>
          <a:prstGeom prst="rect">
            <a:avLst/>
          </a:prstGeom>
        </p:spPr>
      </p:pic>
      <p:sp>
        <p:nvSpPr>
          <p:cNvPr id="3" name="TextBox 2">
            <a:extLst>
              <a:ext uri="{FF2B5EF4-FFF2-40B4-BE49-F238E27FC236}">
                <a16:creationId xmlns:a16="http://schemas.microsoft.com/office/drawing/2014/main" id="{EE34824D-4B0C-4ED4-AA00-A8C74B00D522}"/>
              </a:ext>
            </a:extLst>
          </p:cNvPr>
          <p:cNvSpPr txBox="1"/>
          <p:nvPr/>
        </p:nvSpPr>
        <p:spPr>
          <a:xfrm>
            <a:off x="2514600" y="495300"/>
            <a:ext cx="15392400" cy="707886"/>
          </a:xfrm>
          <a:prstGeom prst="rect">
            <a:avLst/>
          </a:prstGeom>
          <a:noFill/>
        </p:spPr>
        <p:txBody>
          <a:bodyPr wrap="square" rtlCol="0">
            <a:spAutoFit/>
          </a:bodyPr>
          <a:lstStyle/>
          <a:p>
            <a:r>
              <a:rPr lang="en-US" sz="4000" dirty="0"/>
              <a:t>Learning Activity 2 : Explore Health and Allied Health Professionals </a:t>
            </a:r>
            <a:endParaRPr lang="en-AU" sz="4000" dirty="0"/>
          </a:p>
        </p:txBody>
      </p:sp>
      <p:sp>
        <p:nvSpPr>
          <p:cNvPr id="4" name="TextBox 3">
            <a:extLst>
              <a:ext uri="{FF2B5EF4-FFF2-40B4-BE49-F238E27FC236}">
                <a16:creationId xmlns:a16="http://schemas.microsoft.com/office/drawing/2014/main" id="{F299EE06-CAA6-4E91-BC0B-88C829A4950D}"/>
              </a:ext>
            </a:extLst>
          </p:cNvPr>
          <p:cNvSpPr txBox="1"/>
          <p:nvPr/>
        </p:nvSpPr>
        <p:spPr>
          <a:xfrm>
            <a:off x="419100" y="1527313"/>
            <a:ext cx="17449800" cy="8586966"/>
          </a:xfrm>
          <a:prstGeom prst="rect">
            <a:avLst/>
          </a:prstGeom>
          <a:noFill/>
        </p:spPr>
        <p:txBody>
          <a:bodyPr wrap="square" rtlCol="0">
            <a:spAutoFit/>
          </a:bodyPr>
          <a:lstStyle/>
          <a:p>
            <a:r>
              <a:rPr lang="en-US" sz="2400" dirty="0"/>
              <a:t>In this activity, we are going to explore the range of different health and allied health professionals that work in Australia. </a:t>
            </a:r>
          </a:p>
          <a:p>
            <a:r>
              <a:rPr lang="en-US" sz="2400" dirty="0"/>
              <a:t>1. Form small groups; ideally 3 or 4. </a:t>
            </a:r>
          </a:p>
          <a:p>
            <a:r>
              <a:rPr lang="en-US" sz="2400" dirty="0"/>
              <a:t>2. Each group will need a notebook and a pen.</a:t>
            </a:r>
          </a:p>
          <a:p>
            <a:r>
              <a:rPr lang="en-US" sz="2400" dirty="0"/>
              <a:t>3. At the start of each round, your assessor will choose a letter.</a:t>
            </a:r>
          </a:p>
          <a:p>
            <a:r>
              <a:rPr lang="en-US" sz="2400" dirty="0"/>
              <a:t>4. They will then set a timer. As they are about to start this, they will give the class the letter  they have chosen, then say, “Go,” as they start the 1-minute timer.</a:t>
            </a:r>
          </a:p>
          <a:p>
            <a:r>
              <a:rPr lang="en-US" sz="2400" dirty="0"/>
              <a:t>5. During the 1-minute period, a scribe for each team should print the name of as many health  and allied health professionals that the group can name, beginning with the letter that the  assessor has announced at the start of the round.</a:t>
            </a:r>
          </a:p>
          <a:p>
            <a:r>
              <a:rPr lang="en-US" sz="2400" dirty="0"/>
              <a:t>6. At the end of the 1-minute, scribes are to stop writing immediately.</a:t>
            </a:r>
          </a:p>
          <a:p>
            <a:r>
              <a:rPr lang="en-US" sz="2400" dirty="0"/>
              <a:t>7. Each group is to take turns reading out their answers, and the assessor will write these down in a place that is visible for all the class to see.</a:t>
            </a:r>
          </a:p>
          <a:p>
            <a:r>
              <a:rPr lang="en-US" sz="2400" dirty="0"/>
              <a:t>8. Groups receive one point for each answer that is unique. </a:t>
            </a:r>
          </a:p>
          <a:p>
            <a:r>
              <a:rPr lang="en-US" sz="2400" dirty="0"/>
              <a:t>9. At the end of each round, the assessor should write all group scores on the board, creating a healthy level of competition.</a:t>
            </a:r>
          </a:p>
          <a:p>
            <a:r>
              <a:rPr lang="en-US" sz="2400" dirty="0"/>
              <a:t>10. They may choose to run as many rounds as there is time for. At the end of the nominated rounds, the group with the highest number of points will be declared the winners. </a:t>
            </a:r>
          </a:p>
          <a:p>
            <a:r>
              <a:rPr lang="en-US" sz="2400" dirty="0"/>
              <a:t>By the end of the game, you should have a much better understanding of the scope of health professionals available to clients.</a:t>
            </a:r>
          </a:p>
          <a:p>
            <a:endParaRPr lang="en-US" sz="2400" dirty="0"/>
          </a:p>
          <a:p>
            <a:r>
              <a:rPr lang="en-US" sz="2400" dirty="0"/>
              <a:t>What are some strategies you would use to communicate with your friends?</a:t>
            </a:r>
          </a:p>
          <a:p>
            <a:r>
              <a:rPr lang="en-US" sz="2400" dirty="0">
                <a:hlinkClick r:id="rId3"/>
              </a:rPr>
              <a:t>https://www.healthdirect.gov.au/allied-health</a:t>
            </a:r>
            <a:endParaRPr lang="en-US" sz="2400" dirty="0"/>
          </a:p>
          <a:p>
            <a:r>
              <a:rPr lang="en-US" sz="2400" dirty="0">
                <a:hlinkClick r:id="rId4"/>
              </a:rPr>
              <a:t>https://www.verywellhealth.com/types-of-doctors-1736311</a:t>
            </a:r>
            <a:endParaRPr lang="en-US" sz="2400" dirty="0"/>
          </a:p>
          <a:p>
            <a:endParaRPr lang="en-US" sz="2400" dirty="0"/>
          </a:p>
          <a:p>
            <a:endParaRPr lang="en-US" sz="2400" dirty="0"/>
          </a:p>
          <a:p>
            <a:endParaRPr lang="en-AU" sz="2400" dirty="0"/>
          </a:p>
        </p:txBody>
      </p:sp>
      <p:pic>
        <p:nvPicPr>
          <p:cNvPr id="5" name="object 5">
            <a:hlinkClick r:id="rId5" action="ppaction://hlinksldjump"/>
            <a:extLst>
              <a:ext uri="{FF2B5EF4-FFF2-40B4-BE49-F238E27FC236}">
                <a16:creationId xmlns:a16="http://schemas.microsoft.com/office/drawing/2014/main" id="{033A9B83-B9AC-4270-BAFB-A5534D3B0BD2}"/>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extLst>
      <p:ext uri="{BB962C8B-B14F-4D97-AF65-F5344CB8AC3E}">
        <p14:creationId xmlns:p14="http://schemas.microsoft.com/office/powerpoint/2010/main" val="350449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sp>
        <p:nvSpPr>
          <p:cNvPr id="3" name="object 3"/>
          <p:cNvSpPr txBox="1">
            <a:spLocks noGrp="1"/>
          </p:cNvSpPr>
          <p:nvPr>
            <p:ph type="title"/>
          </p:nvPr>
        </p:nvSpPr>
        <p:spPr>
          <a:xfrm>
            <a:off x="1094506" y="4635042"/>
            <a:ext cx="14544675" cy="1000760"/>
          </a:xfrm>
          <a:prstGeom prst="rect">
            <a:avLst/>
          </a:prstGeom>
        </p:spPr>
        <p:txBody>
          <a:bodyPr vert="horz" wrap="square" lIns="0" tIns="12700" rIns="0" bIns="0" rtlCol="0">
            <a:spAutoFit/>
          </a:bodyPr>
          <a:lstStyle/>
          <a:p>
            <a:pPr marL="12700">
              <a:lnSpc>
                <a:spcPct val="100000"/>
              </a:lnSpc>
              <a:spcBef>
                <a:spcPts val="100"/>
              </a:spcBef>
            </a:pPr>
            <a:r>
              <a:rPr spc="330" dirty="0">
                <a:solidFill>
                  <a:srgbClr val="000000"/>
                </a:solidFill>
              </a:rPr>
              <a:t>Provide</a:t>
            </a:r>
            <a:r>
              <a:rPr spc="550" dirty="0">
                <a:solidFill>
                  <a:srgbClr val="000000"/>
                </a:solidFill>
              </a:rPr>
              <a:t> </a:t>
            </a:r>
            <a:r>
              <a:rPr spc="300" dirty="0">
                <a:solidFill>
                  <a:srgbClr val="000000"/>
                </a:solidFill>
              </a:rPr>
              <a:t>Clear</a:t>
            </a:r>
            <a:r>
              <a:rPr spc="555" dirty="0">
                <a:solidFill>
                  <a:srgbClr val="000000"/>
                </a:solidFill>
              </a:rPr>
              <a:t> </a:t>
            </a:r>
            <a:r>
              <a:rPr spc="195" dirty="0">
                <a:solidFill>
                  <a:srgbClr val="000000"/>
                </a:solidFill>
              </a:rPr>
              <a:t>and</a:t>
            </a:r>
            <a:r>
              <a:rPr spc="550" dirty="0">
                <a:solidFill>
                  <a:srgbClr val="000000"/>
                </a:solidFill>
              </a:rPr>
              <a:t> </a:t>
            </a:r>
            <a:r>
              <a:rPr spc="320" dirty="0">
                <a:solidFill>
                  <a:srgbClr val="000000"/>
                </a:solidFill>
              </a:rPr>
              <a:t>Accurate</a:t>
            </a:r>
            <a:r>
              <a:rPr spc="555" dirty="0">
                <a:solidFill>
                  <a:srgbClr val="000000"/>
                </a:solidFill>
              </a:rPr>
              <a:t> </a:t>
            </a:r>
            <a:r>
              <a:rPr spc="254" dirty="0">
                <a:solidFill>
                  <a:srgbClr val="000000"/>
                </a:solidFill>
              </a:rPr>
              <a:t>Health</a:t>
            </a:r>
          </a:p>
        </p:txBody>
      </p:sp>
      <p:sp>
        <p:nvSpPr>
          <p:cNvPr id="4" name="object 4"/>
          <p:cNvSpPr txBox="1"/>
          <p:nvPr/>
        </p:nvSpPr>
        <p:spPr>
          <a:xfrm>
            <a:off x="1094506" y="5444667"/>
            <a:ext cx="15284450" cy="3564890"/>
          </a:xfrm>
          <a:prstGeom prst="rect">
            <a:avLst/>
          </a:prstGeom>
        </p:spPr>
        <p:txBody>
          <a:bodyPr vert="horz" wrap="square" lIns="0" tIns="12700" rIns="0" bIns="0" rtlCol="0">
            <a:spAutoFit/>
          </a:bodyPr>
          <a:lstStyle/>
          <a:p>
            <a:pPr marL="12700">
              <a:lnSpc>
                <a:spcPct val="100000"/>
              </a:lnSpc>
              <a:spcBef>
                <a:spcPts val="100"/>
              </a:spcBef>
            </a:pPr>
            <a:r>
              <a:rPr sz="6400" b="1" spc="455" dirty="0">
                <a:latin typeface="Trebuchet MS"/>
                <a:cs typeface="Trebuchet MS"/>
              </a:rPr>
              <a:t>Services</a:t>
            </a:r>
            <a:r>
              <a:rPr sz="6400" b="1" spc="525" dirty="0">
                <a:latin typeface="Trebuchet MS"/>
                <a:cs typeface="Trebuchet MS"/>
              </a:rPr>
              <a:t> </a:t>
            </a:r>
            <a:r>
              <a:rPr sz="6400" b="1" spc="315" dirty="0">
                <a:latin typeface="Trebuchet MS"/>
                <a:cs typeface="Trebuchet MS"/>
              </a:rPr>
              <a:t>Information</a:t>
            </a:r>
            <a:endParaRPr sz="6400">
              <a:latin typeface="Trebuchet MS"/>
              <a:cs typeface="Trebuchet MS"/>
            </a:endParaRPr>
          </a:p>
          <a:p>
            <a:pPr marL="90805" marR="5080">
              <a:lnSpc>
                <a:spcPct val="140600"/>
              </a:lnSpc>
              <a:spcBef>
                <a:spcPts val="1285"/>
              </a:spcBef>
              <a:tabLst>
                <a:tab pos="1692910" algn="l"/>
                <a:tab pos="2143125" algn="l"/>
                <a:tab pos="2489200" algn="l"/>
                <a:tab pos="2633345" algn="l"/>
                <a:tab pos="3488690" algn="l"/>
                <a:tab pos="3731260" algn="l"/>
                <a:tab pos="4507865" algn="l"/>
                <a:tab pos="4646295" algn="l"/>
                <a:tab pos="5299710" algn="l"/>
                <a:tab pos="6986270" algn="l"/>
                <a:tab pos="8228330" algn="l"/>
                <a:tab pos="8315959" algn="l"/>
                <a:tab pos="9855200" algn="l"/>
                <a:tab pos="10106660" algn="l"/>
                <a:tab pos="11412855" algn="l"/>
                <a:tab pos="12204700" algn="l"/>
                <a:tab pos="13263244" algn="l"/>
                <a:tab pos="14504669" algn="l"/>
              </a:tabLst>
            </a:pPr>
            <a:r>
              <a:rPr sz="2800" spc="195" dirty="0">
                <a:latin typeface="Arial MT"/>
                <a:cs typeface="Arial MT"/>
              </a:rPr>
              <a:t>Workin</a:t>
            </a:r>
            <a:r>
              <a:rPr sz="2800" dirty="0">
                <a:latin typeface="Arial MT"/>
                <a:cs typeface="Arial MT"/>
              </a:rPr>
              <a:t>g	</a:t>
            </a:r>
            <a:r>
              <a:rPr sz="2800" spc="195" dirty="0">
                <a:latin typeface="Arial MT"/>
                <a:cs typeface="Arial MT"/>
              </a:rPr>
              <a:t>i</a:t>
            </a:r>
            <a:r>
              <a:rPr sz="2800" dirty="0">
                <a:latin typeface="Arial MT"/>
                <a:cs typeface="Arial MT"/>
              </a:rPr>
              <a:t>n	a	</a:t>
            </a:r>
            <a:r>
              <a:rPr sz="2800" spc="195" dirty="0">
                <a:latin typeface="Arial MT"/>
                <a:cs typeface="Arial MT"/>
              </a:rPr>
              <a:t>healt</a:t>
            </a:r>
            <a:r>
              <a:rPr sz="2800" dirty="0">
                <a:latin typeface="Arial MT"/>
                <a:cs typeface="Arial MT"/>
              </a:rPr>
              <a:t>h	</a:t>
            </a:r>
            <a:r>
              <a:rPr sz="2800" spc="195" dirty="0">
                <a:latin typeface="Arial MT"/>
                <a:cs typeface="Arial MT"/>
              </a:rPr>
              <a:t>car</a:t>
            </a:r>
            <a:r>
              <a:rPr sz="2800" dirty="0">
                <a:latin typeface="Arial MT"/>
                <a:cs typeface="Arial MT"/>
              </a:rPr>
              <a:t>e		</a:t>
            </a:r>
            <a:r>
              <a:rPr sz="2800" spc="195" dirty="0">
                <a:latin typeface="Arial MT"/>
                <a:cs typeface="Arial MT"/>
              </a:rPr>
              <a:t>environmen</a:t>
            </a:r>
            <a:r>
              <a:rPr sz="2800" dirty="0">
                <a:latin typeface="Arial MT"/>
                <a:cs typeface="Arial MT"/>
              </a:rPr>
              <a:t>t	</a:t>
            </a:r>
            <a:r>
              <a:rPr sz="2800" spc="-670" dirty="0">
                <a:latin typeface="Arial MT"/>
                <a:cs typeface="Arial MT"/>
              </a:rPr>
              <a:t> </a:t>
            </a:r>
            <a:r>
              <a:rPr sz="2800" spc="195" dirty="0">
                <a:latin typeface="Arial MT"/>
                <a:cs typeface="Arial MT"/>
              </a:rPr>
              <a:t>mean</a:t>
            </a:r>
            <a:r>
              <a:rPr sz="2800" dirty="0">
                <a:latin typeface="Arial MT"/>
                <a:cs typeface="Arial MT"/>
              </a:rPr>
              <a:t>s		</a:t>
            </a:r>
            <a:r>
              <a:rPr sz="2800" spc="195" dirty="0">
                <a:latin typeface="Arial MT"/>
                <a:cs typeface="Arial MT"/>
              </a:rPr>
              <a:t>providin</a:t>
            </a:r>
            <a:r>
              <a:rPr sz="2800" dirty="0">
                <a:latin typeface="Arial MT"/>
                <a:cs typeface="Arial MT"/>
              </a:rPr>
              <a:t>g	</a:t>
            </a:r>
            <a:r>
              <a:rPr sz="2800" spc="195" dirty="0">
                <a:latin typeface="Arial MT"/>
                <a:cs typeface="Arial MT"/>
              </a:rPr>
              <a:t>client</a:t>
            </a:r>
            <a:r>
              <a:rPr sz="2800" dirty="0">
                <a:latin typeface="Arial MT"/>
                <a:cs typeface="Arial MT"/>
              </a:rPr>
              <a:t>s	</a:t>
            </a:r>
            <a:r>
              <a:rPr sz="2800" spc="195" dirty="0">
                <a:latin typeface="Arial MT"/>
                <a:cs typeface="Arial MT"/>
              </a:rPr>
              <a:t>an</a:t>
            </a:r>
            <a:r>
              <a:rPr sz="2800" dirty="0">
                <a:latin typeface="Arial MT"/>
                <a:cs typeface="Arial MT"/>
              </a:rPr>
              <a:t>d	</a:t>
            </a:r>
            <a:r>
              <a:rPr sz="2800" spc="195" dirty="0">
                <a:latin typeface="Arial MT"/>
                <a:cs typeface="Arial MT"/>
              </a:rPr>
              <a:t>othe</a:t>
            </a:r>
            <a:r>
              <a:rPr sz="2800" dirty="0">
                <a:latin typeface="Arial MT"/>
                <a:cs typeface="Arial MT"/>
              </a:rPr>
              <a:t>r	</a:t>
            </a:r>
            <a:r>
              <a:rPr sz="2800" spc="195" dirty="0">
                <a:latin typeface="Arial MT"/>
                <a:cs typeface="Arial MT"/>
              </a:rPr>
              <a:t>healt</a:t>
            </a:r>
            <a:r>
              <a:rPr sz="2800" dirty="0">
                <a:latin typeface="Arial MT"/>
                <a:cs typeface="Arial MT"/>
              </a:rPr>
              <a:t>h	</a:t>
            </a:r>
            <a:r>
              <a:rPr sz="2800" spc="195" dirty="0">
                <a:latin typeface="Arial MT"/>
                <a:cs typeface="Arial MT"/>
              </a:rPr>
              <a:t>car</a:t>
            </a:r>
            <a:r>
              <a:rPr sz="2800" dirty="0">
                <a:latin typeface="Arial MT"/>
                <a:cs typeface="Arial MT"/>
              </a:rPr>
              <a:t>e  </a:t>
            </a:r>
            <a:r>
              <a:rPr sz="2800" spc="180" dirty="0">
                <a:latin typeface="Arial MT"/>
                <a:cs typeface="Arial MT"/>
              </a:rPr>
              <a:t>professionals		</a:t>
            </a:r>
            <a:r>
              <a:rPr sz="2800" spc="145" dirty="0">
                <a:latin typeface="Arial MT"/>
                <a:cs typeface="Arial MT"/>
              </a:rPr>
              <a:t>with	</a:t>
            </a:r>
            <a:r>
              <a:rPr sz="2800" spc="155" dirty="0">
                <a:latin typeface="Arial MT"/>
                <a:cs typeface="Arial MT"/>
              </a:rPr>
              <a:t>clear	</a:t>
            </a:r>
            <a:r>
              <a:rPr sz="2800" spc="130" dirty="0">
                <a:latin typeface="Arial MT"/>
                <a:cs typeface="Arial MT"/>
              </a:rPr>
              <a:t>and	</a:t>
            </a:r>
            <a:r>
              <a:rPr sz="2800" spc="170" dirty="0">
                <a:latin typeface="Arial MT"/>
                <a:cs typeface="Arial MT"/>
              </a:rPr>
              <a:t>accurate	</a:t>
            </a:r>
            <a:r>
              <a:rPr sz="2800" spc="160" dirty="0">
                <a:latin typeface="Arial MT"/>
                <a:cs typeface="Arial MT"/>
              </a:rPr>
              <a:t>health	</a:t>
            </a:r>
            <a:r>
              <a:rPr sz="2800" spc="170" dirty="0">
                <a:latin typeface="Arial MT"/>
                <a:cs typeface="Arial MT"/>
              </a:rPr>
              <a:t>services	</a:t>
            </a:r>
            <a:r>
              <a:rPr sz="2800" spc="175" dirty="0">
                <a:latin typeface="Arial MT"/>
                <a:cs typeface="Arial MT"/>
              </a:rPr>
              <a:t>information.</a:t>
            </a:r>
            <a:endParaRPr sz="2800">
              <a:latin typeface="Arial MT"/>
              <a:cs typeface="Arial MT"/>
            </a:endParaRPr>
          </a:p>
          <a:p>
            <a:pPr marL="214629" marR="1181100" indent="-123825">
              <a:lnSpc>
                <a:spcPct val="140600"/>
              </a:lnSpc>
              <a:tabLst>
                <a:tab pos="461645" algn="l"/>
                <a:tab pos="892175" algn="l"/>
                <a:tab pos="2642870" algn="l"/>
                <a:tab pos="2915920" algn="l"/>
                <a:tab pos="3385820" algn="l"/>
                <a:tab pos="3459479" algn="l"/>
                <a:tab pos="4740910" algn="l"/>
                <a:tab pos="4893945" algn="l"/>
                <a:tab pos="5512435" algn="l"/>
                <a:tab pos="6136005" algn="l"/>
                <a:tab pos="6570980" algn="l"/>
                <a:tab pos="7367270" algn="l"/>
                <a:tab pos="7560309" algn="l"/>
                <a:tab pos="8060055" algn="l"/>
                <a:tab pos="9157970" algn="l"/>
                <a:tab pos="9627870" algn="l"/>
                <a:tab pos="10869930" algn="l"/>
                <a:tab pos="11908155" algn="l"/>
                <a:tab pos="12679680" algn="l"/>
                <a:tab pos="13674090" algn="l"/>
              </a:tabLst>
            </a:pPr>
            <a:r>
              <a:rPr sz="2800" spc="195" dirty="0">
                <a:latin typeface="Arial MT"/>
                <a:cs typeface="Arial MT"/>
              </a:rPr>
              <a:t>I</a:t>
            </a:r>
            <a:r>
              <a:rPr sz="2800" dirty="0">
                <a:latin typeface="Arial MT"/>
                <a:cs typeface="Arial MT"/>
              </a:rPr>
              <a:t>t	</a:t>
            </a:r>
            <a:r>
              <a:rPr sz="2800" spc="195" dirty="0">
                <a:latin typeface="Arial MT"/>
                <a:cs typeface="Arial MT"/>
              </a:rPr>
              <a:t>i</a:t>
            </a:r>
            <a:r>
              <a:rPr sz="2800" dirty="0">
                <a:latin typeface="Arial MT"/>
                <a:cs typeface="Arial MT"/>
              </a:rPr>
              <a:t>s	</a:t>
            </a:r>
            <a:r>
              <a:rPr sz="2800" spc="195" dirty="0">
                <a:latin typeface="Arial MT"/>
                <a:cs typeface="Arial MT"/>
              </a:rPr>
              <a:t>essentia</a:t>
            </a:r>
            <a:r>
              <a:rPr sz="2800" dirty="0">
                <a:latin typeface="Arial MT"/>
                <a:cs typeface="Arial MT"/>
              </a:rPr>
              <a:t>l	</a:t>
            </a:r>
            <a:r>
              <a:rPr sz="2800" spc="195" dirty="0">
                <a:latin typeface="Arial MT"/>
                <a:cs typeface="Arial MT"/>
              </a:rPr>
              <a:t>tha</a:t>
            </a:r>
            <a:r>
              <a:rPr sz="2800" dirty="0">
                <a:latin typeface="Arial MT"/>
                <a:cs typeface="Arial MT"/>
              </a:rPr>
              <a:t>t		</a:t>
            </a:r>
            <a:r>
              <a:rPr sz="2800" spc="195" dirty="0">
                <a:latin typeface="Arial MT"/>
                <a:cs typeface="Arial MT"/>
              </a:rPr>
              <a:t>befor</a:t>
            </a:r>
            <a:r>
              <a:rPr sz="2800" dirty="0">
                <a:latin typeface="Arial MT"/>
                <a:cs typeface="Arial MT"/>
              </a:rPr>
              <a:t>e	</a:t>
            </a:r>
            <a:r>
              <a:rPr sz="2800" spc="195" dirty="0">
                <a:latin typeface="Arial MT"/>
                <a:cs typeface="Arial MT"/>
              </a:rPr>
              <a:t>yo</a:t>
            </a:r>
            <a:r>
              <a:rPr sz="2800" dirty="0">
                <a:latin typeface="Arial MT"/>
                <a:cs typeface="Arial MT"/>
              </a:rPr>
              <a:t>u	</a:t>
            </a:r>
            <a:r>
              <a:rPr sz="2800" spc="195" dirty="0">
                <a:latin typeface="Arial MT"/>
                <a:cs typeface="Arial MT"/>
              </a:rPr>
              <a:t>ente</a:t>
            </a:r>
            <a:r>
              <a:rPr sz="2800" dirty="0">
                <a:latin typeface="Arial MT"/>
                <a:cs typeface="Arial MT"/>
              </a:rPr>
              <a:t>r	</a:t>
            </a:r>
            <a:r>
              <a:rPr sz="2800" spc="195" dirty="0">
                <a:latin typeface="Arial MT"/>
                <a:cs typeface="Arial MT"/>
              </a:rPr>
              <a:t>int</a:t>
            </a:r>
            <a:r>
              <a:rPr sz="2800" dirty="0">
                <a:latin typeface="Arial MT"/>
                <a:cs typeface="Arial MT"/>
              </a:rPr>
              <a:t>o	</a:t>
            </a:r>
            <a:r>
              <a:rPr sz="2800" spc="195" dirty="0">
                <a:latin typeface="Arial MT"/>
                <a:cs typeface="Arial MT"/>
              </a:rPr>
              <a:t>th</a:t>
            </a:r>
            <a:r>
              <a:rPr sz="2800" dirty="0">
                <a:latin typeface="Arial MT"/>
                <a:cs typeface="Arial MT"/>
              </a:rPr>
              <a:t>e	</a:t>
            </a:r>
            <a:r>
              <a:rPr sz="2800" spc="195" dirty="0">
                <a:latin typeface="Arial MT"/>
                <a:cs typeface="Arial MT"/>
              </a:rPr>
              <a:t>worl</a:t>
            </a:r>
            <a:r>
              <a:rPr sz="2800" dirty="0">
                <a:latin typeface="Arial MT"/>
                <a:cs typeface="Arial MT"/>
              </a:rPr>
              <a:t>d	</a:t>
            </a:r>
            <a:r>
              <a:rPr sz="2800" spc="195" dirty="0">
                <a:latin typeface="Arial MT"/>
                <a:cs typeface="Arial MT"/>
              </a:rPr>
              <a:t>o</a:t>
            </a:r>
            <a:r>
              <a:rPr sz="2800" dirty="0">
                <a:latin typeface="Arial MT"/>
                <a:cs typeface="Arial MT"/>
              </a:rPr>
              <a:t>f	</a:t>
            </a:r>
            <a:r>
              <a:rPr sz="2800" spc="195" dirty="0">
                <a:latin typeface="Arial MT"/>
                <a:cs typeface="Arial MT"/>
              </a:rPr>
              <a:t>healt</a:t>
            </a:r>
            <a:r>
              <a:rPr sz="2800" dirty="0">
                <a:latin typeface="Arial MT"/>
                <a:cs typeface="Arial MT"/>
              </a:rPr>
              <a:t>h	</a:t>
            </a:r>
            <a:r>
              <a:rPr sz="2800" spc="195" dirty="0">
                <a:latin typeface="Arial MT"/>
                <a:cs typeface="Arial MT"/>
              </a:rPr>
              <a:t>care</a:t>
            </a:r>
            <a:r>
              <a:rPr sz="2800" dirty="0">
                <a:latin typeface="Arial MT"/>
                <a:cs typeface="Arial MT"/>
              </a:rPr>
              <a:t>,	</a:t>
            </a:r>
            <a:r>
              <a:rPr sz="2800" spc="195" dirty="0">
                <a:latin typeface="Arial MT"/>
                <a:cs typeface="Arial MT"/>
              </a:rPr>
              <a:t>yo</a:t>
            </a:r>
            <a:r>
              <a:rPr sz="2800" dirty="0">
                <a:latin typeface="Arial MT"/>
                <a:cs typeface="Arial MT"/>
              </a:rPr>
              <a:t>u	</a:t>
            </a:r>
            <a:r>
              <a:rPr sz="2800" spc="195" dirty="0">
                <a:latin typeface="Arial MT"/>
                <a:cs typeface="Arial MT"/>
              </a:rPr>
              <a:t>hav</a:t>
            </a:r>
            <a:r>
              <a:rPr sz="2800" dirty="0">
                <a:latin typeface="Arial MT"/>
                <a:cs typeface="Arial MT"/>
              </a:rPr>
              <a:t>e	</a:t>
            </a:r>
            <a:r>
              <a:rPr sz="2800" spc="195" dirty="0">
                <a:latin typeface="Arial MT"/>
                <a:cs typeface="Arial MT"/>
              </a:rPr>
              <a:t>a</a:t>
            </a:r>
            <a:r>
              <a:rPr sz="2800" dirty="0">
                <a:latin typeface="Arial MT"/>
                <a:cs typeface="Arial MT"/>
              </a:rPr>
              <a:t>n  </a:t>
            </a:r>
            <a:r>
              <a:rPr sz="2800" spc="180" dirty="0">
                <a:latin typeface="Arial MT"/>
                <a:cs typeface="Arial MT"/>
              </a:rPr>
              <a:t>understanding	</a:t>
            </a:r>
            <a:r>
              <a:rPr sz="2800" spc="95" dirty="0">
                <a:latin typeface="Arial MT"/>
                <a:cs typeface="Arial MT"/>
              </a:rPr>
              <a:t>of	</a:t>
            </a:r>
            <a:r>
              <a:rPr sz="2800" spc="170" dirty="0">
                <a:latin typeface="Arial MT"/>
                <a:cs typeface="Arial MT"/>
              </a:rPr>
              <a:t>specific	</a:t>
            </a:r>
            <a:r>
              <a:rPr sz="2800" spc="160" dirty="0">
                <a:latin typeface="Arial MT"/>
                <a:cs typeface="Arial MT"/>
              </a:rPr>
              <a:t>health	</a:t>
            </a:r>
            <a:r>
              <a:rPr sz="2800" spc="165" dirty="0">
                <a:latin typeface="Arial MT"/>
                <a:cs typeface="Arial MT"/>
              </a:rPr>
              <a:t>service	</a:t>
            </a:r>
            <a:r>
              <a:rPr sz="2800" spc="175" dirty="0">
                <a:latin typeface="Arial MT"/>
                <a:cs typeface="Arial MT"/>
              </a:rPr>
              <a:t>information</a:t>
            </a:r>
            <a:endParaRPr sz="2800">
              <a:latin typeface="Arial MT"/>
              <a:cs typeface="Arial MT"/>
            </a:endParaRPr>
          </a:p>
        </p:txBody>
      </p:sp>
      <p:pic>
        <p:nvPicPr>
          <p:cNvPr id="6" name="object 5">
            <a:hlinkClick r:id="rId3" action="ppaction://hlinksldjump"/>
            <a:extLst>
              <a:ext uri="{FF2B5EF4-FFF2-40B4-BE49-F238E27FC236}">
                <a16:creationId xmlns:a16="http://schemas.microsoft.com/office/drawing/2014/main" id="{4D3674C1-E966-4E9B-92B3-67436CFCFF8D}"/>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DEDE"/>
          </a:solidFill>
        </p:spPr>
        <p:txBody>
          <a:bodyPr wrap="square" lIns="0" tIns="0" rIns="0" bIns="0" rtlCol="0"/>
          <a:lstStyle/>
          <a:p>
            <a:endParaRPr/>
          </a:p>
        </p:txBody>
      </p:sp>
      <p:pic>
        <p:nvPicPr>
          <p:cNvPr id="4" name="object 4"/>
          <p:cNvPicPr/>
          <p:nvPr/>
        </p:nvPicPr>
        <p:blipFill>
          <a:blip r:embed="rId3" cstate="print"/>
          <a:stretch>
            <a:fillRect/>
          </a:stretch>
        </p:blipFill>
        <p:spPr>
          <a:xfrm>
            <a:off x="0" y="0"/>
            <a:ext cx="7543799" cy="10286999"/>
          </a:xfrm>
          <a:prstGeom prst="rect">
            <a:avLst/>
          </a:prstGeom>
        </p:spPr>
      </p:pic>
      <p:sp>
        <p:nvSpPr>
          <p:cNvPr id="5" name="object 5"/>
          <p:cNvSpPr txBox="1">
            <a:spLocks noGrp="1"/>
          </p:cNvSpPr>
          <p:nvPr>
            <p:ph type="title"/>
          </p:nvPr>
        </p:nvSpPr>
        <p:spPr>
          <a:xfrm>
            <a:off x="7770981" y="838600"/>
            <a:ext cx="8828405" cy="1000760"/>
          </a:xfrm>
          <a:prstGeom prst="rect">
            <a:avLst/>
          </a:prstGeom>
        </p:spPr>
        <p:txBody>
          <a:bodyPr vert="horz" wrap="square" lIns="0" tIns="12700" rIns="0" bIns="0" rtlCol="0">
            <a:spAutoFit/>
          </a:bodyPr>
          <a:lstStyle/>
          <a:p>
            <a:pPr marL="12700">
              <a:lnSpc>
                <a:spcPct val="100000"/>
              </a:lnSpc>
              <a:spcBef>
                <a:spcPts val="100"/>
              </a:spcBef>
            </a:pPr>
            <a:r>
              <a:rPr spc="320" dirty="0">
                <a:solidFill>
                  <a:srgbClr val="000000"/>
                </a:solidFill>
              </a:rPr>
              <a:t>Maintain,</a:t>
            </a:r>
            <a:r>
              <a:rPr spc="540" dirty="0">
                <a:solidFill>
                  <a:srgbClr val="000000"/>
                </a:solidFill>
              </a:rPr>
              <a:t> </a:t>
            </a:r>
            <a:r>
              <a:rPr spc="190" dirty="0">
                <a:solidFill>
                  <a:srgbClr val="000000"/>
                </a:solidFill>
              </a:rPr>
              <a:t>Extend</a:t>
            </a:r>
            <a:r>
              <a:rPr spc="540" dirty="0">
                <a:solidFill>
                  <a:srgbClr val="000000"/>
                </a:solidFill>
              </a:rPr>
              <a:t> </a:t>
            </a:r>
            <a:r>
              <a:rPr spc="195" dirty="0">
                <a:solidFill>
                  <a:srgbClr val="000000"/>
                </a:solidFill>
              </a:rPr>
              <a:t>and</a:t>
            </a:r>
          </a:p>
        </p:txBody>
      </p:sp>
      <p:sp>
        <p:nvSpPr>
          <p:cNvPr id="6" name="object 6"/>
          <p:cNvSpPr txBox="1"/>
          <p:nvPr/>
        </p:nvSpPr>
        <p:spPr>
          <a:xfrm>
            <a:off x="7770981" y="1648225"/>
            <a:ext cx="5935345" cy="1000760"/>
          </a:xfrm>
          <a:prstGeom prst="rect">
            <a:avLst/>
          </a:prstGeom>
        </p:spPr>
        <p:txBody>
          <a:bodyPr vert="horz" wrap="square" lIns="0" tIns="12700" rIns="0" bIns="0" rtlCol="0">
            <a:spAutoFit/>
          </a:bodyPr>
          <a:lstStyle/>
          <a:p>
            <a:pPr marL="12700">
              <a:lnSpc>
                <a:spcPct val="100000"/>
              </a:lnSpc>
              <a:spcBef>
                <a:spcPts val="100"/>
              </a:spcBef>
            </a:pPr>
            <a:r>
              <a:rPr sz="6400" b="1" spc="229" dirty="0">
                <a:latin typeface="Trebuchet MS"/>
                <a:cs typeface="Trebuchet MS"/>
              </a:rPr>
              <a:t>Update</a:t>
            </a:r>
            <a:r>
              <a:rPr sz="6400" b="1" spc="484" dirty="0">
                <a:latin typeface="Trebuchet MS"/>
                <a:cs typeface="Trebuchet MS"/>
              </a:rPr>
              <a:t> </a:t>
            </a:r>
            <a:r>
              <a:rPr sz="6400" b="1" spc="254" dirty="0">
                <a:latin typeface="Trebuchet MS"/>
                <a:cs typeface="Trebuchet MS"/>
              </a:rPr>
              <a:t>Health</a:t>
            </a:r>
            <a:endParaRPr sz="6400">
              <a:latin typeface="Trebuchet MS"/>
              <a:cs typeface="Trebuchet MS"/>
            </a:endParaRPr>
          </a:p>
        </p:txBody>
      </p:sp>
      <p:sp>
        <p:nvSpPr>
          <p:cNvPr id="7" name="object 7"/>
          <p:cNvSpPr txBox="1"/>
          <p:nvPr/>
        </p:nvSpPr>
        <p:spPr>
          <a:xfrm>
            <a:off x="7770981" y="2457850"/>
            <a:ext cx="9333865" cy="6502400"/>
          </a:xfrm>
          <a:prstGeom prst="rect">
            <a:avLst/>
          </a:prstGeom>
        </p:spPr>
        <p:txBody>
          <a:bodyPr vert="horz" wrap="square" lIns="0" tIns="12700" rIns="0" bIns="0" rtlCol="0">
            <a:spAutoFit/>
          </a:bodyPr>
          <a:lstStyle/>
          <a:p>
            <a:pPr marL="12700">
              <a:lnSpc>
                <a:spcPct val="100000"/>
              </a:lnSpc>
              <a:spcBef>
                <a:spcPts val="100"/>
              </a:spcBef>
            </a:pPr>
            <a:r>
              <a:rPr sz="6400" b="1" spc="385" dirty="0">
                <a:latin typeface="Trebuchet MS"/>
                <a:cs typeface="Trebuchet MS"/>
              </a:rPr>
              <a:t>Service</a:t>
            </a:r>
            <a:r>
              <a:rPr sz="6400" b="1" spc="525" dirty="0">
                <a:latin typeface="Trebuchet MS"/>
                <a:cs typeface="Trebuchet MS"/>
              </a:rPr>
              <a:t> </a:t>
            </a:r>
            <a:r>
              <a:rPr sz="6400" b="1" spc="335" dirty="0">
                <a:latin typeface="Trebuchet MS"/>
                <a:cs typeface="Trebuchet MS"/>
              </a:rPr>
              <a:t>Knowledge</a:t>
            </a:r>
            <a:endParaRPr sz="6400">
              <a:latin typeface="Trebuchet MS"/>
              <a:cs typeface="Trebuchet MS"/>
            </a:endParaRPr>
          </a:p>
          <a:p>
            <a:pPr marL="12700" marR="434340">
              <a:lnSpc>
                <a:spcPct val="140600"/>
              </a:lnSpc>
              <a:spcBef>
                <a:spcPts val="795"/>
              </a:spcBef>
              <a:tabLst>
                <a:tab pos="823594" algn="l"/>
                <a:tab pos="2065020" algn="l"/>
                <a:tab pos="2273300" algn="l"/>
                <a:tab pos="2743200" algn="l"/>
                <a:tab pos="2980055" algn="l"/>
                <a:tab pos="3593465" algn="l"/>
                <a:tab pos="4547870" algn="l"/>
                <a:tab pos="4835525" algn="l"/>
                <a:tab pos="4978400" algn="l"/>
                <a:tab pos="5750560" algn="l"/>
                <a:tab pos="6338570" algn="l"/>
                <a:tab pos="7501255" algn="l"/>
                <a:tab pos="8228330" algn="l"/>
              </a:tabLst>
            </a:pPr>
            <a:r>
              <a:rPr sz="2800" spc="195" dirty="0">
                <a:latin typeface="Arial MT"/>
                <a:cs typeface="Arial MT"/>
              </a:rPr>
              <a:t>Th</a:t>
            </a:r>
            <a:r>
              <a:rPr sz="2800" dirty="0">
                <a:latin typeface="Arial MT"/>
                <a:cs typeface="Arial MT"/>
              </a:rPr>
              <a:t>e	</a:t>
            </a:r>
            <a:r>
              <a:rPr sz="2800" spc="195" dirty="0">
                <a:latin typeface="Arial MT"/>
                <a:cs typeface="Arial MT"/>
              </a:rPr>
              <a:t>healt</a:t>
            </a:r>
            <a:r>
              <a:rPr sz="2800" dirty="0">
                <a:latin typeface="Arial MT"/>
                <a:cs typeface="Arial MT"/>
              </a:rPr>
              <a:t>h	</a:t>
            </a:r>
            <a:r>
              <a:rPr sz="2800" spc="195" dirty="0">
                <a:latin typeface="Arial MT"/>
                <a:cs typeface="Arial MT"/>
              </a:rPr>
              <a:t>car</a:t>
            </a:r>
            <a:r>
              <a:rPr sz="2800" dirty="0">
                <a:latin typeface="Arial MT"/>
                <a:cs typeface="Arial MT"/>
              </a:rPr>
              <a:t>e	</a:t>
            </a:r>
            <a:r>
              <a:rPr sz="2800" spc="195" dirty="0">
                <a:latin typeface="Arial MT"/>
                <a:cs typeface="Arial MT"/>
              </a:rPr>
              <a:t>industr</a:t>
            </a:r>
            <a:r>
              <a:rPr sz="2800" dirty="0">
                <a:latin typeface="Arial MT"/>
                <a:cs typeface="Arial MT"/>
              </a:rPr>
              <a:t>y	</a:t>
            </a:r>
            <a:r>
              <a:rPr sz="2800" spc="195" dirty="0">
                <a:latin typeface="Arial MT"/>
                <a:cs typeface="Arial MT"/>
              </a:rPr>
              <a:t>i</a:t>
            </a:r>
            <a:r>
              <a:rPr sz="2800" dirty="0">
                <a:latin typeface="Arial MT"/>
                <a:cs typeface="Arial MT"/>
              </a:rPr>
              <a:t>s		</a:t>
            </a:r>
            <a:r>
              <a:rPr sz="2800" spc="195" dirty="0">
                <a:latin typeface="Arial MT"/>
                <a:cs typeface="Arial MT"/>
              </a:rPr>
              <a:t>alway</a:t>
            </a:r>
            <a:r>
              <a:rPr sz="2800" dirty="0">
                <a:latin typeface="Arial MT"/>
                <a:cs typeface="Arial MT"/>
              </a:rPr>
              <a:t>s	</a:t>
            </a:r>
            <a:r>
              <a:rPr sz="2800" spc="195" dirty="0">
                <a:latin typeface="Arial MT"/>
                <a:cs typeface="Arial MT"/>
              </a:rPr>
              <a:t>changing</a:t>
            </a:r>
            <a:r>
              <a:rPr sz="2800" dirty="0">
                <a:latin typeface="Arial MT"/>
                <a:cs typeface="Arial MT"/>
              </a:rPr>
              <a:t>.	</a:t>
            </a:r>
            <a:r>
              <a:rPr sz="2800" spc="195" dirty="0">
                <a:latin typeface="Arial MT"/>
                <a:cs typeface="Arial MT"/>
              </a:rPr>
              <a:t>Th</a:t>
            </a:r>
            <a:r>
              <a:rPr sz="2800" dirty="0">
                <a:latin typeface="Arial MT"/>
                <a:cs typeface="Arial MT"/>
              </a:rPr>
              <a:t>e  </a:t>
            </a:r>
            <a:r>
              <a:rPr sz="2800" spc="175" dirty="0">
                <a:latin typeface="Arial MT"/>
                <a:cs typeface="Arial MT"/>
              </a:rPr>
              <a:t>introduction	</a:t>
            </a:r>
            <a:r>
              <a:rPr sz="2800" spc="95" dirty="0">
                <a:latin typeface="Arial MT"/>
                <a:cs typeface="Arial MT"/>
              </a:rPr>
              <a:t>of	</a:t>
            </a:r>
            <a:r>
              <a:rPr sz="2800" spc="130" dirty="0">
                <a:latin typeface="Arial MT"/>
                <a:cs typeface="Arial MT"/>
              </a:rPr>
              <a:t>new	</a:t>
            </a:r>
            <a:r>
              <a:rPr sz="2800" spc="160" dirty="0">
                <a:latin typeface="Arial MT"/>
                <a:cs typeface="Arial MT"/>
              </a:rPr>
              <a:t>health	</a:t>
            </a:r>
            <a:r>
              <a:rPr sz="2800" spc="145" dirty="0">
                <a:latin typeface="Arial MT"/>
                <a:cs typeface="Arial MT"/>
              </a:rPr>
              <a:t>care	</a:t>
            </a:r>
            <a:r>
              <a:rPr sz="2800" spc="170" dirty="0">
                <a:latin typeface="Arial MT"/>
                <a:cs typeface="Arial MT"/>
              </a:rPr>
              <a:t>services,	</a:t>
            </a:r>
            <a:r>
              <a:rPr sz="2800" spc="130" dirty="0">
                <a:latin typeface="Arial MT"/>
                <a:cs typeface="Arial MT"/>
              </a:rPr>
              <a:t>and</a:t>
            </a:r>
            <a:endParaRPr sz="2800">
              <a:latin typeface="Arial MT"/>
              <a:cs typeface="Arial MT"/>
            </a:endParaRPr>
          </a:p>
          <a:p>
            <a:pPr marL="12700">
              <a:lnSpc>
                <a:spcPct val="100000"/>
              </a:lnSpc>
              <a:spcBef>
                <a:spcPts val="1365"/>
              </a:spcBef>
              <a:tabLst>
                <a:tab pos="1654810" algn="l"/>
                <a:tab pos="2124710" algn="l"/>
                <a:tab pos="4375150" algn="l"/>
                <a:tab pos="6285230" algn="l"/>
                <a:tab pos="7076440" algn="l"/>
              </a:tabLst>
            </a:pPr>
            <a:r>
              <a:rPr sz="2800" spc="165" dirty="0">
                <a:latin typeface="Arial MT"/>
                <a:cs typeface="Arial MT"/>
              </a:rPr>
              <a:t>changes	</a:t>
            </a:r>
            <a:r>
              <a:rPr sz="2800" spc="95" dirty="0">
                <a:latin typeface="Arial MT"/>
                <a:cs typeface="Arial MT"/>
              </a:rPr>
              <a:t>to	</a:t>
            </a:r>
            <a:r>
              <a:rPr sz="2800" spc="175" dirty="0">
                <a:latin typeface="Arial MT"/>
                <a:cs typeface="Arial MT"/>
              </a:rPr>
              <a:t>government	</a:t>
            </a:r>
            <a:r>
              <a:rPr sz="2800" spc="170" dirty="0">
                <a:latin typeface="Arial MT"/>
                <a:cs typeface="Arial MT"/>
              </a:rPr>
              <a:t>budgeting	</a:t>
            </a:r>
            <a:r>
              <a:rPr sz="2800" spc="130" dirty="0">
                <a:latin typeface="Arial MT"/>
                <a:cs typeface="Arial MT"/>
              </a:rPr>
              <a:t>and	</a:t>
            </a:r>
            <a:r>
              <a:rPr sz="2800" spc="165" dirty="0">
                <a:latin typeface="Arial MT"/>
                <a:cs typeface="Arial MT"/>
              </a:rPr>
              <a:t>funding</a:t>
            </a:r>
            <a:endParaRPr sz="2800">
              <a:latin typeface="Arial MT"/>
              <a:cs typeface="Arial MT"/>
            </a:endParaRPr>
          </a:p>
          <a:p>
            <a:pPr marL="12700" marR="5080">
              <a:lnSpc>
                <a:spcPct val="140600"/>
              </a:lnSpc>
              <a:tabLst>
                <a:tab pos="1327785" algn="l"/>
                <a:tab pos="1575435" algn="l"/>
                <a:tab pos="2143760" algn="l"/>
                <a:tab pos="2164080" algn="l"/>
                <a:tab pos="2733040" algn="l"/>
                <a:tab pos="3523615" algn="l"/>
                <a:tab pos="3993515" algn="l"/>
                <a:tab pos="4597400" algn="l"/>
                <a:tab pos="5779770" algn="l"/>
                <a:tab pos="5828665" algn="l"/>
                <a:tab pos="6472555" algn="l"/>
                <a:tab pos="7070725" algn="l"/>
                <a:tab pos="8164195" algn="l"/>
                <a:tab pos="8515350" algn="l"/>
                <a:tab pos="8697595" algn="l"/>
              </a:tabLst>
            </a:pPr>
            <a:r>
              <a:rPr sz="2800" spc="195" dirty="0">
                <a:latin typeface="Arial MT"/>
                <a:cs typeface="Arial MT"/>
              </a:rPr>
              <a:t>mean</a:t>
            </a:r>
            <a:r>
              <a:rPr sz="2800" dirty="0">
                <a:latin typeface="Arial MT"/>
                <a:cs typeface="Arial MT"/>
              </a:rPr>
              <a:t>s	</a:t>
            </a:r>
            <a:r>
              <a:rPr sz="2800" spc="195" dirty="0">
                <a:latin typeface="Arial MT"/>
                <a:cs typeface="Arial MT"/>
              </a:rPr>
              <a:t>tha</a:t>
            </a:r>
            <a:r>
              <a:rPr sz="2800" dirty="0">
                <a:latin typeface="Arial MT"/>
                <a:cs typeface="Arial MT"/>
              </a:rPr>
              <a:t>t	</a:t>
            </a:r>
            <a:r>
              <a:rPr sz="2800" spc="195" dirty="0">
                <a:latin typeface="Arial MT"/>
                <a:cs typeface="Arial MT"/>
              </a:rPr>
              <a:t>acces</a:t>
            </a:r>
            <a:r>
              <a:rPr sz="2800" dirty="0">
                <a:latin typeface="Arial MT"/>
                <a:cs typeface="Arial MT"/>
              </a:rPr>
              <a:t>s	</a:t>
            </a:r>
            <a:r>
              <a:rPr sz="2800" spc="195" dirty="0">
                <a:latin typeface="Arial MT"/>
                <a:cs typeface="Arial MT"/>
              </a:rPr>
              <a:t>t</a:t>
            </a:r>
            <a:r>
              <a:rPr sz="2800" dirty="0">
                <a:latin typeface="Arial MT"/>
                <a:cs typeface="Arial MT"/>
              </a:rPr>
              <a:t>o	</a:t>
            </a:r>
            <a:r>
              <a:rPr sz="2800" spc="195" dirty="0">
                <a:latin typeface="Arial MT"/>
                <a:cs typeface="Arial MT"/>
              </a:rPr>
              <a:t>particula</a:t>
            </a:r>
            <a:r>
              <a:rPr sz="2800" dirty="0">
                <a:latin typeface="Arial MT"/>
                <a:cs typeface="Arial MT"/>
              </a:rPr>
              <a:t>r		</a:t>
            </a:r>
            <a:r>
              <a:rPr sz="2800" spc="195" dirty="0">
                <a:latin typeface="Arial MT"/>
                <a:cs typeface="Arial MT"/>
              </a:rPr>
              <a:t>healt</a:t>
            </a:r>
            <a:r>
              <a:rPr sz="2800" dirty="0">
                <a:latin typeface="Arial MT"/>
                <a:cs typeface="Arial MT"/>
              </a:rPr>
              <a:t>h	</a:t>
            </a:r>
            <a:r>
              <a:rPr sz="2800" spc="195" dirty="0">
                <a:latin typeface="Arial MT"/>
                <a:cs typeface="Arial MT"/>
              </a:rPr>
              <a:t>service</a:t>
            </a:r>
            <a:r>
              <a:rPr sz="2800" dirty="0">
                <a:latin typeface="Arial MT"/>
                <a:cs typeface="Arial MT"/>
              </a:rPr>
              <a:t>s	</a:t>
            </a:r>
            <a:r>
              <a:rPr sz="2800" spc="195" dirty="0">
                <a:latin typeface="Arial MT"/>
                <a:cs typeface="Arial MT"/>
              </a:rPr>
              <a:t>ca</a:t>
            </a:r>
            <a:r>
              <a:rPr sz="2800" dirty="0">
                <a:latin typeface="Arial MT"/>
                <a:cs typeface="Arial MT"/>
              </a:rPr>
              <a:t>n  </a:t>
            </a:r>
            <a:r>
              <a:rPr sz="2800" spc="165" dirty="0">
                <a:latin typeface="Arial MT"/>
                <a:cs typeface="Arial MT"/>
              </a:rPr>
              <a:t>change.	</a:t>
            </a:r>
            <a:r>
              <a:rPr sz="2800" spc="95" dirty="0">
                <a:latin typeface="Arial MT"/>
                <a:cs typeface="Arial MT"/>
              </a:rPr>
              <a:t>As		an	</a:t>
            </a:r>
            <a:r>
              <a:rPr sz="2800" spc="170" dirty="0">
                <a:latin typeface="Arial MT"/>
                <a:cs typeface="Arial MT"/>
              </a:rPr>
              <a:t>employee	</a:t>
            </a:r>
            <a:r>
              <a:rPr sz="2800" spc="160" dirty="0">
                <a:latin typeface="Arial MT"/>
                <a:cs typeface="Arial MT"/>
              </a:rPr>
              <a:t>within	</a:t>
            </a:r>
            <a:r>
              <a:rPr sz="2800" spc="130" dirty="0">
                <a:latin typeface="Arial MT"/>
                <a:cs typeface="Arial MT"/>
              </a:rPr>
              <a:t>the	</a:t>
            </a:r>
            <a:r>
              <a:rPr sz="2800" spc="170" dirty="0">
                <a:latin typeface="Arial MT"/>
                <a:cs typeface="Arial MT"/>
              </a:rPr>
              <a:t>industry,	</a:t>
            </a:r>
            <a:r>
              <a:rPr sz="2800" spc="95" dirty="0">
                <a:latin typeface="Arial MT"/>
                <a:cs typeface="Arial MT"/>
              </a:rPr>
              <a:t>it	is</a:t>
            </a:r>
            <a:endParaRPr sz="2800">
              <a:latin typeface="Arial MT"/>
              <a:cs typeface="Arial MT"/>
            </a:endParaRPr>
          </a:p>
          <a:p>
            <a:pPr marL="12700" marR="241300">
              <a:lnSpc>
                <a:spcPct val="140600"/>
              </a:lnSpc>
              <a:tabLst>
                <a:tab pos="1842135" algn="l"/>
                <a:tab pos="2169160" algn="l"/>
                <a:tab pos="2658745" algn="l"/>
                <a:tab pos="2960370" algn="l"/>
                <a:tab pos="3430270" algn="l"/>
                <a:tab pos="3855720" algn="l"/>
                <a:tab pos="4424680" algn="l"/>
                <a:tab pos="4548505" algn="l"/>
                <a:tab pos="5443220" algn="l"/>
                <a:tab pos="5913120" algn="l"/>
                <a:tab pos="6417945" algn="l"/>
                <a:tab pos="7273290" algn="l"/>
                <a:tab pos="7827645" algn="l"/>
              </a:tabLst>
            </a:pPr>
            <a:r>
              <a:rPr sz="2800" spc="195" dirty="0">
                <a:latin typeface="Arial MT"/>
                <a:cs typeface="Arial MT"/>
              </a:rPr>
              <a:t>importan</a:t>
            </a:r>
            <a:r>
              <a:rPr sz="2800" dirty="0">
                <a:latin typeface="Arial MT"/>
                <a:cs typeface="Arial MT"/>
              </a:rPr>
              <a:t>t	</a:t>
            </a:r>
            <a:r>
              <a:rPr sz="2800" spc="195" dirty="0">
                <a:latin typeface="Arial MT"/>
                <a:cs typeface="Arial MT"/>
              </a:rPr>
              <a:t>tha</a:t>
            </a:r>
            <a:r>
              <a:rPr sz="2800" dirty="0">
                <a:latin typeface="Arial MT"/>
                <a:cs typeface="Arial MT"/>
              </a:rPr>
              <a:t>t	</a:t>
            </a:r>
            <a:r>
              <a:rPr sz="2800" spc="195" dirty="0">
                <a:latin typeface="Arial MT"/>
                <a:cs typeface="Arial MT"/>
              </a:rPr>
              <a:t>yo</a:t>
            </a:r>
            <a:r>
              <a:rPr sz="2800" dirty="0">
                <a:latin typeface="Arial MT"/>
                <a:cs typeface="Arial MT"/>
              </a:rPr>
              <a:t>u	</a:t>
            </a:r>
            <a:r>
              <a:rPr sz="2800" spc="195" dirty="0">
                <a:latin typeface="Arial MT"/>
                <a:cs typeface="Arial MT"/>
              </a:rPr>
              <a:t>kee</a:t>
            </a:r>
            <a:r>
              <a:rPr sz="2800" dirty="0">
                <a:latin typeface="Arial MT"/>
                <a:cs typeface="Arial MT"/>
              </a:rPr>
              <a:t>p	</a:t>
            </a:r>
            <a:r>
              <a:rPr sz="2800" spc="195" dirty="0">
                <a:latin typeface="Arial MT"/>
                <a:cs typeface="Arial MT"/>
              </a:rPr>
              <a:t>up-to-dat</a:t>
            </a:r>
            <a:r>
              <a:rPr sz="2800" dirty="0">
                <a:latin typeface="Arial MT"/>
                <a:cs typeface="Arial MT"/>
              </a:rPr>
              <a:t>e	</a:t>
            </a:r>
            <a:r>
              <a:rPr sz="2800" spc="195" dirty="0">
                <a:latin typeface="Arial MT"/>
                <a:cs typeface="Arial MT"/>
              </a:rPr>
              <a:t>wit</a:t>
            </a:r>
            <a:r>
              <a:rPr sz="2800" dirty="0">
                <a:latin typeface="Arial MT"/>
                <a:cs typeface="Arial MT"/>
              </a:rPr>
              <a:t>h	</a:t>
            </a:r>
            <a:r>
              <a:rPr sz="2800" spc="195" dirty="0">
                <a:latin typeface="Arial MT"/>
                <a:cs typeface="Arial MT"/>
              </a:rPr>
              <a:t>al</a:t>
            </a:r>
            <a:r>
              <a:rPr sz="2800" dirty="0">
                <a:latin typeface="Arial MT"/>
                <a:cs typeface="Arial MT"/>
              </a:rPr>
              <a:t>l	</a:t>
            </a:r>
            <a:r>
              <a:rPr sz="2800" spc="195" dirty="0">
                <a:latin typeface="Arial MT"/>
                <a:cs typeface="Arial MT"/>
              </a:rPr>
              <a:t>curren</a:t>
            </a:r>
            <a:r>
              <a:rPr sz="2800" dirty="0">
                <a:latin typeface="Arial MT"/>
                <a:cs typeface="Arial MT"/>
              </a:rPr>
              <a:t>t  </a:t>
            </a:r>
            <a:r>
              <a:rPr sz="2800" spc="175" dirty="0">
                <a:latin typeface="Arial MT"/>
                <a:cs typeface="Arial MT"/>
              </a:rPr>
              <a:t>information	</a:t>
            </a:r>
            <a:r>
              <a:rPr sz="2800" spc="130" dirty="0">
                <a:latin typeface="Arial MT"/>
                <a:cs typeface="Arial MT"/>
              </a:rPr>
              <a:t>and	</a:t>
            </a:r>
            <a:r>
              <a:rPr sz="2800" spc="145" dirty="0">
                <a:latin typeface="Arial MT"/>
                <a:cs typeface="Arial MT"/>
              </a:rPr>
              <a:t>take	</a:t>
            </a:r>
            <a:r>
              <a:rPr sz="2800" spc="130" dirty="0">
                <a:latin typeface="Arial MT"/>
                <a:cs typeface="Arial MT"/>
              </a:rPr>
              <a:t>the		</a:t>
            </a:r>
            <a:r>
              <a:rPr sz="2800" spc="145" dirty="0">
                <a:latin typeface="Arial MT"/>
                <a:cs typeface="Arial MT"/>
              </a:rPr>
              <a:t>time	</a:t>
            </a:r>
            <a:r>
              <a:rPr sz="2800" spc="95" dirty="0">
                <a:latin typeface="Arial MT"/>
                <a:cs typeface="Arial MT"/>
              </a:rPr>
              <a:t>to	</a:t>
            </a:r>
            <a:r>
              <a:rPr sz="2800" spc="170" dirty="0">
                <a:latin typeface="Arial MT"/>
                <a:cs typeface="Arial MT"/>
              </a:rPr>
              <a:t>identify</a:t>
            </a:r>
            <a:endParaRPr sz="2800">
              <a:latin typeface="Arial MT"/>
              <a:cs typeface="Arial MT"/>
            </a:endParaRPr>
          </a:p>
          <a:p>
            <a:pPr marL="12700" marR="309880">
              <a:lnSpc>
                <a:spcPct val="140600"/>
              </a:lnSpc>
              <a:tabLst>
                <a:tab pos="2495550" algn="l"/>
                <a:tab pos="2965450" algn="l"/>
                <a:tab pos="4756150" algn="l"/>
                <a:tab pos="6096635" algn="l"/>
                <a:tab pos="6888480" algn="l"/>
                <a:tab pos="8249284" algn="l"/>
              </a:tabLst>
            </a:pPr>
            <a:r>
              <a:rPr sz="2800" spc="195" dirty="0">
                <a:latin typeface="Arial MT"/>
                <a:cs typeface="Arial MT"/>
              </a:rPr>
              <a:t>opportunitie</a:t>
            </a:r>
            <a:r>
              <a:rPr sz="2800" dirty="0">
                <a:latin typeface="Arial MT"/>
                <a:cs typeface="Arial MT"/>
              </a:rPr>
              <a:t>s	</a:t>
            </a:r>
            <a:r>
              <a:rPr sz="2800" spc="195" dirty="0">
                <a:latin typeface="Arial MT"/>
                <a:cs typeface="Arial MT"/>
              </a:rPr>
              <a:t>t</a:t>
            </a:r>
            <a:r>
              <a:rPr sz="2800" dirty="0">
                <a:latin typeface="Arial MT"/>
                <a:cs typeface="Arial MT"/>
              </a:rPr>
              <a:t>o	</a:t>
            </a:r>
            <a:r>
              <a:rPr sz="2800" spc="195" dirty="0">
                <a:latin typeface="Arial MT"/>
                <a:cs typeface="Arial MT"/>
              </a:rPr>
              <a:t>maintain</a:t>
            </a:r>
            <a:r>
              <a:rPr sz="2800" dirty="0">
                <a:latin typeface="Arial MT"/>
                <a:cs typeface="Arial MT"/>
              </a:rPr>
              <a:t>,	</a:t>
            </a:r>
            <a:r>
              <a:rPr sz="2800" spc="195" dirty="0">
                <a:latin typeface="Arial MT"/>
                <a:cs typeface="Arial MT"/>
              </a:rPr>
              <a:t>exten</a:t>
            </a:r>
            <a:r>
              <a:rPr sz="2800" dirty="0">
                <a:latin typeface="Arial MT"/>
                <a:cs typeface="Arial MT"/>
              </a:rPr>
              <a:t>d	</a:t>
            </a:r>
            <a:r>
              <a:rPr sz="2800" spc="195" dirty="0">
                <a:latin typeface="Arial MT"/>
                <a:cs typeface="Arial MT"/>
              </a:rPr>
              <a:t>an</a:t>
            </a:r>
            <a:r>
              <a:rPr sz="2800" dirty="0">
                <a:latin typeface="Arial MT"/>
                <a:cs typeface="Arial MT"/>
              </a:rPr>
              <a:t>d	</a:t>
            </a:r>
            <a:r>
              <a:rPr sz="2800" spc="195" dirty="0">
                <a:latin typeface="Arial MT"/>
                <a:cs typeface="Arial MT"/>
              </a:rPr>
              <a:t>updat</a:t>
            </a:r>
            <a:r>
              <a:rPr sz="2800" dirty="0">
                <a:latin typeface="Arial MT"/>
                <a:cs typeface="Arial MT"/>
              </a:rPr>
              <a:t>e	</a:t>
            </a:r>
            <a:r>
              <a:rPr sz="2800" spc="195" dirty="0">
                <a:latin typeface="Arial MT"/>
                <a:cs typeface="Arial MT"/>
              </a:rPr>
              <a:t>you</a:t>
            </a:r>
            <a:r>
              <a:rPr sz="2800" dirty="0">
                <a:latin typeface="Arial MT"/>
                <a:cs typeface="Arial MT"/>
              </a:rPr>
              <a:t>r  </a:t>
            </a:r>
            <a:r>
              <a:rPr sz="2800" spc="175" dirty="0">
                <a:latin typeface="Arial MT"/>
                <a:cs typeface="Arial MT"/>
              </a:rPr>
              <a:t>knowledge.</a:t>
            </a:r>
            <a:endParaRPr sz="2800">
              <a:latin typeface="Arial MT"/>
              <a:cs typeface="Arial MT"/>
            </a:endParaRPr>
          </a:p>
        </p:txBody>
      </p:sp>
      <p:pic>
        <p:nvPicPr>
          <p:cNvPr id="8" name="object 5">
            <a:hlinkClick r:id="rId4" action="ppaction://hlinksldjump"/>
            <a:extLst>
              <a:ext uri="{FF2B5EF4-FFF2-40B4-BE49-F238E27FC236}">
                <a16:creationId xmlns:a16="http://schemas.microsoft.com/office/drawing/2014/main" id="{C814445F-CCC8-4F12-926F-BF4DD8AD9068}"/>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4" name="object 4"/>
          <p:cNvPicPr/>
          <p:nvPr/>
        </p:nvPicPr>
        <p:blipFill>
          <a:blip r:embed="rId3" cstate="print"/>
          <a:stretch>
            <a:fillRect/>
          </a:stretch>
        </p:blipFill>
        <p:spPr>
          <a:xfrm>
            <a:off x="9767379" y="44434"/>
            <a:ext cx="8520619" cy="10239374"/>
          </a:xfrm>
          <a:prstGeom prst="rect">
            <a:avLst/>
          </a:prstGeom>
        </p:spPr>
      </p:pic>
      <p:sp>
        <p:nvSpPr>
          <p:cNvPr id="6" name="object 6"/>
          <p:cNvSpPr txBox="1">
            <a:spLocks noGrp="1"/>
          </p:cNvSpPr>
          <p:nvPr>
            <p:ph type="title"/>
          </p:nvPr>
        </p:nvSpPr>
        <p:spPr>
          <a:xfrm>
            <a:off x="1016000" y="941737"/>
            <a:ext cx="14333219" cy="1000760"/>
          </a:xfrm>
          <a:prstGeom prst="rect">
            <a:avLst/>
          </a:prstGeom>
        </p:spPr>
        <p:txBody>
          <a:bodyPr vert="horz" wrap="square" lIns="0" tIns="12700" rIns="0" bIns="0" rtlCol="0">
            <a:spAutoFit/>
          </a:bodyPr>
          <a:lstStyle/>
          <a:p>
            <a:pPr marL="12700">
              <a:lnSpc>
                <a:spcPct val="100000"/>
              </a:lnSpc>
              <a:spcBef>
                <a:spcPts val="100"/>
              </a:spcBef>
            </a:pPr>
            <a:r>
              <a:rPr spc="285" dirty="0">
                <a:solidFill>
                  <a:srgbClr val="000000"/>
                </a:solidFill>
              </a:rPr>
              <a:t>Benefit</a:t>
            </a:r>
            <a:r>
              <a:rPr spc="545" dirty="0">
                <a:solidFill>
                  <a:srgbClr val="000000"/>
                </a:solidFill>
              </a:rPr>
              <a:t> </a:t>
            </a:r>
            <a:r>
              <a:rPr spc="185" dirty="0">
                <a:solidFill>
                  <a:srgbClr val="000000"/>
                </a:solidFill>
              </a:rPr>
              <a:t>of</a:t>
            </a:r>
            <a:r>
              <a:rPr spc="555" dirty="0">
                <a:solidFill>
                  <a:srgbClr val="000000"/>
                </a:solidFill>
              </a:rPr>
              <a:t> </a:t>
            </a:r>
            <a:r>
              <a:rPr spc="285" dirty="0">
                <a:solidFill>
                  <a:srgbClr val="000000"/>
                </a:solidFill>
              </a:rPr>
              <a:t>Continued</a:t>
            </a:r>
            <a:r>
              <a:rPr spc="530" dirty="0">
                <a:solidFill>
                  <a:srgbClr val="000000"/>
                </a:solidFill>
              </a:rPr>
              <a:t> </a:t>
            </a:r>
            <a:r>
              <a:rPr spc="450" dirty="0"/>
              <a:t>Professional</a:t>
            </a: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352550" y="5283598"/>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7683898"/>
            <a:ext cx="104775" cy="104775"/>
          </a:xfrm>
          <a:prstGeom prst="rect">
            <a:avLst/>
          </a:prstGeom>
        </p:spPr>
      </p:pic>
      <p:sp>
        <p:nvSpPr>
          <p:cNvPr id="9" name="object 9"/>
          <p:cNvSpPr txBox="1"/>
          <p:nvPr/>
        </p:nvSpPr>
        <p:spPr>
          <a:xfrm>
            <a:off x="1016000" y="1751362"/>
            <a:ext cx="7594600" cy="7969250"/>
          </a:xfrm>
          <a:prstGeom prst="rect">
            <a:avLst/>
          </a:prstGeom>
        </p:spPr>
        <p:txBody>
          <a:bodyPr vert="horz" wrap="square" lIns="0" tIns="12700" rIns="0" bIns="0" rtlCol="0">
            <a:spAutoFit/>
          </a:bodyPr>
          <a:lstStyle/>
          <a:p>
            <a:pPr marL="12700">
              <a:lnSpc>
                <a:spcPct val="100000"/>
              </a:lnSpc>
              <a:spcBef>
                <a:spcPts val="100"/>
              </a:spcBef>
            </a:pPr>
            <a:r>
              <a:rPr sz="6400" b="1" spc="285" dirty="0">
                <a:latin typeface="Trebuchet MS"/>
                <a:cs typeface="Trebuchet MS"/>
              </a:rPr>
              <a:t>Development</a:t>
            </a:r>
            <a:endParaRPr sz="6400" dirty="0">
              <a:latin typeface="Trebuchet MS"/>
              <a:cs typeface="Trebuchet MS"/>
            </a:endParaRPr>
          </a:p>
          <a:p>
            <a:pPr marL="12700" marR="1276985">
              <a:lnSpc>
                <a:spcPct val="140600"/>
              </a:lnSpc>
              <a:spcBef>
                <a:spcPts val="2890"/>
              </a:spcBef>
              <a:tabLst>
                <a:tab pos="1579880" algn="l"/>
                <a:tab pos="1619885" algn="l"/>
                <a:tab pos="2089785" algn="l"/>
                <a:tab pos="2446020" algn="l"/>
                <a:tab pos="2896235" algn="l"/>
                <a:tab pos="3589020" algn="l"/>
                <a:tab pos="3979545" algn="l"/>
                <a:tab pos="4831080" algn="l"/>
              </a:tabLst>
            </a:pPr>
            <a:r>
              <a:rPr sz="2800" spc="170" dirty="0">
                <a:latin typeface="Arial MT"/>
                <a:cs typeface="Arial MT"/>
              </a:rPr>
              <a:t>Benefits		</a:t>
            </a:r>
            <a:r>
              <a:rPr sz="2800" spc="95" dirty="0">
                <a:latin typeface="Arial MT"/>
                <a:cs typeface="Arial MT"/>
              </a:rPr>
              <a:t>of	</a:t>
            </a:r>
            <a:r>
              <a:rPr sz="2800" spc="170" dirty="0">
                <a:latin typeface="Arial MT"/>
                <a:cs typeface="Arial MT"/>
              </a:rPr>
              <a:t>continued	</a:t>
            </a:r>
            <a:r>
              <a:rPr sz="2800" spc="175" dirty="0">
                <a:latin typeface="Arial MT"/>
                <a:cs typeface="Arial MT"/>
              </a:rPr>
              <a:t>professional </a:t>
            </a:r>
            <a:r>
              <a:rPr sz="2800" spc="180" dirty="0">
                <a:latin typeface="Arial MT"/>
                <a:cs typeface="Arial MT"/>
              </a:rPr>
              <a:t> </a:t>
            </a:r>
            <a:r>
              <a:rPr sz="2800" spc="195" dirty="0">
                <a:latin typeface="Arial MT"/>
                <a:cs typeface="Arial MT"/>
              </a:rPr>
              <a:t>developmen</a:t>
            </a:r>
            <a:r>
              <a:rPr sz="2800" dirty="0">
                <a:latin typeface="Arial MT"/>
                <a:cs typeface="Arial MT"/>
              </a:rPr>
              <a:t>t	</a:t>
            </a:r>
            <a:r>
              <a:rPr sz="2800" spc="195" dirty="0">
                <a:latin typeface="Arial MT"/>
                <a:cs typeface="Arial MT"/>
              </a:rPr>
              <a:t>i</a:t>
            </a:r>
            <a:r>
              <a:rPr sz="2800" dirty="0">
                <a:latin typeface="Arial MT"/>
                <a:cs typeface="Arial MT"/>
              </a:rPr>
              <a:t>n	</a:t>
            </a:r>
            <a:r>
              <a:rPr sz="2800" spc="195" dirty="0">
                <a:latin typeface="Arial MT"/>
                <a:cs typeface="Arial MT"/>
              </a:rPr>
              <a:t>th</a:t>
            </a:r>
            <a:r>
              <a:rPr sz="2800" dirty="0">
                <a:latin typeface="Arial MT"/>
                <a:cs typeface="Arial MT"/>
              </a:rPr>
              <a:t>e	</a:t>
            </a:r>
            <a:r>
              <a:rPr sz="2800" spc="195" dirty="0">
                <a:latin typeface="Arial MT"/>
                <a:cs typeface="Arial MT"/>
              </a:rPr>
              <a:t>healt</a:t>
            </a:r>
            <a:r>
              <a:rPr sz="2800" dirty="0">
                <a:latin typeface="Arial MT"/>
                <a:cs typeface="Arial MT"/>
              </a:rPr>
              <a:t>h	</a:t>
            </a:r>
            <a:r>
              <a:rPr sz="2800" spc="195" dirty="0">
                <a:latin typeface="Arial MT"/>
                <a:cs typeface="Arial MT"/>
              </a:rPr>
              <a:t>service</a:t>
            </a:r>
            <a:r>
              <a:rPr sz="2800" dirty="0">
                <a:latin typeface="Arial MT"/>
                <a:cs typeface="Arial MT"/>
              </a:rPr>
              <a:t>s  </a:t>
            </a:r>
            <a:r>
              <a:rPr sz="2800" spc="170" dirty="0">
                <a:latin typeface="Arial MT"/>
                <a:cs typeface="Arial MT"/>
              </a:rPr>
              <a:t>industry	include:</a:t>
            </a:r>
            <a:endParaRPr sz="2800" dirty="0">
              <a:latin typeface="Arial MT"/>
              <a:cs typeface="Arial MT"/>
            </a:endParaRPr>
          </a:p>
          <a:p>
            <a:pPr marL="616585" marR="242570" algn="just">
              <a:lnSpc>
                <a:spcPct val="140600"/>
              </a:lnSpc>
              <a:spcBef>
                <a:spcPts val="5"/>
              </a:spcBef>
            </a:pPr>
            <a:r>
              <a:rPr sz="2800" spc="165" dirty="0">
                <a:latin typeface="Arial MT"/>
                <a:cs typeface="Arial MT"/>
              </a:rPr>
              <a:t>Clients </a:t>
            </a:r>
            <a:r>
              <a:rPr sz="2800" spc="130" dirty="0">
                <a:latin typeface="Arial MT"/>
                <a:cs typeface="Arial MT"/>
              </a:rPr>
              <a:t>and </a:t>
            </a:r>
            <a:r>
              <a:rPr sz="2800" spc="170" dirty="0">
                <a:latin typeface="Arial MT"/>
                <a:cs typeface="Arial MT"/>
              </a:rPr>
              <a:t>patients </a:t>
            </a:r>
            <a:r>
              <a:rPr sz="2800" spc="165" dirty="0">
                <a:latin typeface="Arial MT"/>
                <a:cs typeface="Arial MT"/>
              </a:rPr>
              <a:t>receive </a:t>
            </a:r>
            <a:r>
              <a:rPr sz="2800" spc="130" dirty="0">
                <a:latin typeface="Arial MT"/>
                <a:cs typeface="Arial MT"/>
              </a:rPr>
              <a:t>the </a:t>
            </a:r>
            <a:r>
              <a:rPr sz="2800" spc="145" dirty="0">
                <a:latin typeface="Arial MT"/>
                <a:cs typeface="Arial MT"/>
              </a:rPr>
              <a:t>most </a:t>
            </a:r>
            <a:r>
              <a:rPr sz="2800" spc="150" dirty="0">
                <a:latin typeface="Arial MT"/>
                <a:cs typeface="Arial MT"/>
              </a:rPr>
              <a:t> </a:t>
            </a:r>
            <a:r>
              <a:rPr sz="2800" spc="175" dirty="0">
                <a:latin typeface="Arial MT"/>
                <a:cs typeface="Arial MT"/>
              </a:rPr>
              <a:t>up-to-date information </a:t>
            </a:r>
            <a:r>
              <a:rPr sz="2800" spc="155" dirty="0">
                <a:latin typeface="Arial MT"/>
                <a:cs typeface="Arial MT"/>
              </a:rPr>
              <a:t>which </a:t>
            </a:r>
            <a:r>
              <a:rPr sz="2800" spc="165" dirty="0">
                <a:latin typeface="Arial MT"/>
                <a:cs typeface="Arial MT"/>
              </a:rPr>
              <a:t>ensures </a:t>
            </a:r>
            <a:r>
              <a:rPr sz="2800" spc="-765" dirty="0">
                <a:latin typeface="Arial MT"/>
                <a:cs typeface="Arial MT"/>
              </a:rPr>
              <a:t> </a:t>
            </a:r>
            <a:r>
              <a:rPr sz="2800" spc="175" dirty="0">
                <a:latin typeface="Arial MT"/>
                <a:cs typeface="Arial MT"/>
              </a:rPr>
              <a:t>appropriate</a:t>
            </a:r>
            <a:r>
              <a:rPr sz="2800" spc="380" dirty="0">
                <a:latin typeface="Arial MT"/>
                <a:cs typeface="Arial MT"/>
              </a:rPr>
              <a:t> </a:t>
            </a:r>
            <a:r>
              <a:rPr sz="2800" spc="175" dirty="0">
                <a:latin typeface="Arial MT"/>
                <a:cs typeface="Arial MT"/>
              </a:rPr>
              <a:t>treatment,</a:t>
            </a:r>
            <a:r>
              <a:rPr sz="2800" spc="385" dirty="0">
                <a:latin typeface="Arial MT"/>
                <a:cs typeface="Arial MT"/>
              </a:rPr>
              <a:t> </a:t>
            </a:r>
            <a:r>
              <a:rPr sz="2800" spc="170" dirty="0">
                <a:latin typeface="Arial MT"/>
                <a:cs typeface="Arial MT"/>
              </a:rPr>
              <a:t>resulting</a:t>
            </a:r>
            <a:r>
              <a:rPr sz="2800" spc="380" dirty="0">
                <a:latin typeface="Arial MT"/>
                <a:cs typeface="Arial MT"/>
              </a:rPr>
              <a:t> </a:t>
            </a:r>
            <a:r>
              <a:rPr sz="2800" spc="95" dirty="0">
                <a:latin typeface="Arial MT"/>
                <a:cs typeface="Arial MT"/>
              </a:rPr>
              <a:t>in</a:t>
            </a:r>
            <a:endParaRPr sz="2800" dirty="0">
              <a:latin typeface="Arial MT"/>
              <a:cs typeface="Arial MT"/>
            </a:endParaRPr>
          </a:p>
          <a:p>
            <a:pPr marL="616585" algn="just">
              <a:lnSpc>
                <a:spcPct val="100000"/>
              </a:lnSpc>
              <a:spcBef>
                <a:spcPts val="1365"/>
              </a:spcBef>
            </a:pPr>
            <a:r>
              <a:rPr sz="2800" spc="175" dirty="0">
                <a:latin typeface="Arial MT"/>
                <a:cs typeface="Arial MT"/>
              </a:rPr>
              <a:t>successful</a:t>
            </a:r>
            <a:r>
              <a:rPr sz="2800" spc="350" dirty="0">
                <a:latin typeface="Arial MT"/>
                <a:cs typeface="Arial MT"/>
              </a:rPr>
              <a:t> </a:t>
            </a:r>
            <a:r>
              <a:rPr sz="2800" spc="170" dirty="0">
                <a:latin typeface="Arial MT"/>
                <a:cs typeface="Arial MT"/>
              </a:rPr>
              <a:t>outcomes.</a:t>
            </a:r>
            <a:endParaRPr sz="2800" dirty="0">
              <a:latin typeface="Arial MT"/>
              <a:cs typeface="Arial MT"/>
            </a:endParaRPr>
          </a:p>
          <a:p>
            <a:pPr marL="616585" marR="632460">
              <a:lnSpc>
                <a:spcPct val="140600"/>
              </a:lnSpc>
              <a:tabLst>
                <a:tab pos="1917700" algn="l"/>
                <a:tab pos="2279015" algn="l"/>
                <a:tab pos="3218815" algn="l"/>
                <a:tab pos="4460240" algn="l"/>
                <a:tab pos="5267325" algn="l"/>
                <a:tab pos="6058535" algn="l"/>
                <a:tab pos="6454140" algn="l"/>
              </a:tabLst>
            </a:pPr>
            <a:r>
              <a:rPr sz="2800" spc="160" dirty="0">
                <a:latin typeface="Arial MT"/>
                <a:cs typeface="Arial MT"/>
              </a:rPr>
              <a:t>Health	</a:t>
            </a:r>
            <a:r>
              <a:rPr sz="2800" spc="180" dirty="0">
                <a:latin typeface="Arial MT"/>
                <a:cs typeface="Arial MT"/>
              </a:rPr>
              <a:t>professionals	</a:t>
            </a:r>
            <a:r>
              <a:rPr sz="2800" spc="175" dirty="0">
                <a:latin typeface="Arial MT"/>
                <a:cs typeface="Arial MT"/>
              </a:rPr>
              <a:t>continuing	</a:t>
            </a:r>
            <a:r>
              <a:rPr sz="2800" spc="95" dirty="0">
                <a:latin typeface="Arial MT"/>
                <a:cs typeface="Arial MT"/>
              </a:rPr>
              <a:t>to </a:t>
            </a:r>
            <a:r>
              <a:rPr sz="2800" spc="100" dirty="0">
                <a:latin typeface="Arial MT"/>
                <a:cs typeface="Arial MT"/>
              </a:rPr>
              <a:t> </a:t>
            </a:r>
            <a:r>
              <a:rPr sz="2800" spc="195" dirty="0">
                <a:latin typeface="Arial MT"/>
                <a:cs typeface="Arial MT"/>
              </a:rPr>
              <a:t>enhanc</a:t>
            </a:r>
            <a:r>
              <a:rPr sz="2800" dirty="0">
                <a:latin typeface="Arial MT"/>
                <a:cs typeface="Arial MT"/>
              </a:rPr>
              <a:t>e	</a:t>
            </a:r>
            <a:r>
              <a:rPr sz="2800" spc="195" dirty="0">
                <a:latin typeface="Arial MT"/>
                <a:cs typeface="Arial MT"/>
              </a:rPr>
              <a:t>thei</a:t>
            </a:r>
            <a:r>
              <a:rPr sz="2800" dirty="0">
                <a:latin typeface="Arial MT"/>
                <a:cs typeface="Arial MT"/>
              </a:rPr>
              <a:t>r	</a:t>
            </a:r>
            <a:r>
              <a:rPr sz="2800" spc="195" dirty="0">
                <a:latin typeface="Arial MT"/>
                <a:cs typeface="Arial MT"/>
              </a:rPr>
              <a:t>knowledg</a:t>
            </a:r>
            <a:r>
              <a:rPr sz="2800" dirty="0">
                <a:latin typeface="Arial MT"/>
                <a:cs typeface="Arial MT"/>
              </a:rPr>
              <a:t>e	</a:t>
            </a:r>
            <a:r>
              <a:rPr sz="2800" spc="195" dirty="0">
                <a:latin typeface="Arial MT"/>
                <a:cs typeface="Arial MT"/>
              </a:rPr>
              <a:t>an</a:t>
            </a:r>
            <a:r>
              <a:rPr sz="2800" dirty="0">
                <a:latin typeface="Arial MT"/>
                <a:cs typeface="Arial MT"/>
              </a:rPr>
              <a:t>d	</a:t>
            </a:r>
            <a:r>
              <a:rPr sz="2800" spc="195" dirty="0">
                <a:latin typeface="Arial MT"/>
                <a:cs typeface="Arial MT"/>
              </a:rPr>
              <a:t>skill</a:t>
            </a:r>
            <a:r>
              <a:rPr sz="2800" dirty="0">
                <a:latin typeface="Arial MT"/>
                <a:cs typeface="Arial MT"/>
              </a:rPr>
              <a:t>s</a:t>
            </a:r>
          </a:p>
          <a:p>
            <a:pPr marL="616585" marR="5080">
              <a:lnSpc>
                <a:spcPct val="140600"/>
              </a:lnSpc>
              <a:tabLst>
                <a:tab pos="1774189" algn="l"/>
                <a:tab pos="1942464" algn="l"/>
                <a:tab pos="2412365" algn="l"/>
                <a:tab pos="3035300" algn="l"/>
                <a:tab pos="3327400" algn="l"/>
                <a:tab pos="3940810" algn="l"/>
                <a:tab pos="4048760" algn="l"/>
                <a:tab pos="4518660" algn="l"/>
                <a:tab pos="5246370" algn="l"/>
                <a:tab pos="5982970" algn="l"/>
                <a:tab pos="6038215" algn="l"/>
                <a:tab pos="6329680" algn="l"/>
              </a:tabLst>
            </a:pPr>
            <a:r>
              <a:rPr sz="2800" spc="155" dirty="0">
                <a:latin typeface="Arial MT"/>
                <a:cs typeface="Arial MT"/>
              </a:rPr>
              <a:t>which	</a:t>
            </a:r>
            <a:r>
              <a:rPr sz="2800" spc="160" dirty="0">
                <a:latin typeface="Arial MT"/>
                <a:cs typeface="Arial MT"/>
              </a:rPr>
              <a:t>allows	</a:t>
            </a:r>
            <a:r>
              <a:rPr sz="2800" spc="145" dirty="0">
                <a:latin typeface="Arial MT"/>
                <a:cs typeface="Arial MT"/>
              </a:rPr>
              <a:t>them		</a:t>
            </a:r>
            <a:r>
              <a:rPr sz="2800" spc="95" dirty="0">
                <a:latin typeface="Arial MT"/>
                <a:cs typeface="Arial MT"/>
              </a:rPr>
              <a:t>to	</a:t>
            </a:r>
            <a:r>
              <a:rPr sz="2800" spc="165" dirty="0">
                <a:latin typeface="Arial MT"/>
                <a:cs typeface="Arial MT"/>
              </a:rPr>
              <a:t>provide	</a:t>
            </a:r>
            <a:r>
              <a:rPr sz="2800" dirty="0">
                <a:latin typeface="Arial MT"/>
                <a:cs typeface="Arial MT"/>
              </a:rPr>
              <a:t>a	</a:t>
            </a:r>
            <a:r>
              <a:rPr sz="2800" spc="160" dirty="0">
                <a:latin typeface="Arial MT"/>
                <a:cs typeface="Arial MT"/>
              </a:rPr>
              <a:t>better </a:t>
            </a:r>
            <a:r>
              <a:rPr sz="2800" spc="165" dirty="0">
                <a:latin typeface="Arial MT"/>
                <a:cs typeface="Arial MT"/>
              </a:rPr>
              <a:t> </a:t>
            </a:r>
            <a:r>
              <a:rPr sz="2800" spc="195" dirty="0">
                <a:latin typeface="Arial MT"/>
                <a:cs typeface="Arial MT"/>
              </a:rPr>
              <a:t>qualit</a:t>
            </a:r>
            <a:r>
              <a:rPr sz="2800" dirty="0">
                <a:latin typeface="Arial MT"/>
                <a:cs typeface="Arial MT"/>
              </a:rPr>
              <a:t>y	</a:t>
            </a:r>
            <a:r>
              <a:rPr sz="2800" spc="195" dirty="0">
                <a:latin typeface="Arial MT"/>
                <a:cs typeface="Arial MT"/>
              </a:rPr>
              <a:t>o</a:t>
            </a:r>
            <a:r>
              <a:rPr sz="2800" dirty="0">
                <a:latin typeface="Arial MT"/>
                <a:cs typeface="Arial MT"/>
              </a:rPr>
              <a:t>f	</a:t>
            </a:r>
            <a:r>
              <a:rPr sz="2800" spc="195" dirty="0">
                <a:latin typeface="Arial MT"/>
                <a:cs typeface="Arial MT"/>
              </a:rPr>
              <a:t>car</a:t>
            </a:r>
            <a:r>
              <a:rPr sz="2800" dirty="0">
                <a:latin typeface="Arial MT"/>
                <a:cs typeface="Arial MT"/>
              </a:rPr>
              <a:t>e	</a:t>
            </a:r>
            <a:r>
              <a:rPr sz="2800" spc="195" dirty="0">
                <a:latin typeface="Arial MT"/>
                <a:cs typeface="Arial MT"/>
              </a:rPr>
              <a:t>fo</a:t>
            </a:r>
            <a:r>
              <a:rPr sz="2800" dirty="0">
                <a:latin typeface="Arial MT"/>
                <a:cs typeface="Arial MT"/>
              </a:rPr>
              <a:t>r	</a:t>
            </a:r>
            <a:r>
              <a:rPr sz="2800" spc="195" dirty="0">
                <a:latin typeface="Arial MT"/>
                <a:cs typeface="Arial MT"/>
              </a:rPr>
              <a:t>client</a:t>
            </a:r>
            <a:r>
              <a:rPr sz="2800" dirty="0">
                <a:latin typeface="Arial MT"/>
                <a:cs typeface="Arial MT"/>
              </a:rPr>
              <a:t>s	</a:t>
            </a:r>
            <a:r>
              <a:rPr sz="2800" spc="195" dirty="0">
                <a:latin typeface="Arial MT"/>
                <a:cs typeface="Arial MT"/>
              </a:rPr>
              <a:t>an</a:t>
            </a:r>
            <a:r>
              <a:rPr sz="2800" dirty="0">
                <a:latin typeface="Arial MT"/>
                <a:cs typeface="Arial MT"/>
              </a:rPr>
              <a:t>d		</a:t>
            </a:r>
            <a:r>
              <a:rPr sz="2800" spc="195" dirty="0">
                <a:latin typeface="Arial MT"/>
                <a:cs typeface="Arial MT"/>
              </a:rPr>
              <a:t>patients</a:t>
            </a:r>
            <a:r>
              <a:rPr sz="2800" dirty="0">
                <a:latin typeface="Arial MT"/>
                <a:cs typeface="Arial MT"/>
              </a:rPr>
              <a:t>.</a:t>
            </a:r>
          </a:p>
        </p:txBody>
      </p:sp>
      <p:pic>
        <p:nvPicPr>
          <p:cNvPr id="10" name="object 5">
            <a:hlinkClick r:id="rId5" action="ppaction://hlinksldjump"/>
            <a:extLst>
              <a:ext uri="{FF2B5EF4-FFF2-40B4-BE49-F238E27FC236}">
                <a16:creationId xmlns:a16="http://schemas.microsoft.com/office/drawing/2014/main" id="{072BF236-86CB-4398-9467-D3D416B34709}"/>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304801" y="1"/>
            <a:ext cx="1447800" cy="1638300"/>
          </a:xfrm>
          <a:prstGeom prst="rect">
            <a:avLst/>
          </a:prstGeom>
        </p:spPr>
      </p:pic>
      <p:sp>
        <p:nvSpPr>
          <p:cNvPr id="3" name="TextBox 2">
            <a:extLst>
              <a:ext uri="{FF2B5EF4-FFF2-40B4-BE49-F238E27FC236}">
                <a16:creationId xmlns:a16="http://schemas.microsoft.com/office/drawing/2014/main" id="{5AAD683C-8178-4B3B-8A74-159AD19ED911}"/>
              </a:ext>
            </a:extLst>
          </p:cNvPr>
          <p:cNvSpPr txBox="1"/>
          <p:nvPr/>
        </p:nvSpPr>
        <p:spPr>
          <a:xfrm>
            <a:off x="2590800" y="266700"/>
            <a:ext cx="11658600" cy="830997"/>
          </a:xfrm>
          <a:prstGeom prst="rect">
            <a:avLst/>
          </a:prstGeom>
          <a:noFill/>
        </p:spPr>
        <p:txBody>
          <a:bodyPr wrap="square" rtlCol="0">
            <a:spAutoFit/>
          </a:bodyPr>
          <a:lstStyle/>
          <a:p>
            <a:r>
              <a:rPr lang="en-AU" sz="4800" dirty="0"/>
              <a:t>Learning Checkpoint 1</a:t>
            </a:r>
          </a:p>
        </p:txBody>
      </p:sp>
      <p:sp>
        <p:nvSpPr>
          <p:cNvPr id="4" name="TextBox 3">
            <a:extLst>
              <a:ext uri="{FF2B5EF4-FFF2-40B4-BE49-F238E27FC236}">
                <a16:creationId xmlns:a16="http://schemas.microsoft.com/office/drawing/2014/main" id="{C6461148-B16F-48BC-A379-EE2F4553508B}"/>
              </a:ext>
            </a:extLst>
          </p:cNvPr>
          <p:cNvSpPr txBox="1"/>
          <p:nvPr/>
        </p:nvSpPr>
        <p:spPr>
          <a:xfrm>
            <a:off x="304801" y="1421738"/>
            <a:ext cx="17754599" cy="8586966"/>
          </a:xfrm>
          <a:prstGeom prst="rect">
            <a:avLst/>
          </a:prstGeom>
          <a:noFill/>
        </p:spPr>
        <p:txBody>
          <a:bodyPr wrap="square" rtlCol="0">
            <a:spAutoFit/>
          </a:bodyPr>
          <a:lstStyle/>
          <a:p>
            <a:r>
              <a:rPr lang="en-US" sz="2400" dirty="0">
                <a:solidFill>
                  <a:srgbClr val="0070C0"/>
                </a:solidFill>
              </a:rPr>
              <a:t>1. What are three health care responsibilities of the Australian government?</a:t>
            </a:r>
          </a:p>
          <a:p>
            <a:r>
              <a:rPr lang="en-US" sz="2400" dirty="0"/>
              <a:t>• Sets national policies</a:t>
            </a:r>
          </a:p>
          <a:p>
            <a:r>
              <a:rPr lang="en-US" sz="2400" dirty="0"/>
              <a:t>• Is responsible for Medicare (including subsidising medical services and joint funding, with states and territories, of public hospital services)</a:t>
            </a:r>
          </a:p>
          <a:p>
            <a:r>
              <a:rPr lang="en-US" sz="2400" dirty="0"/>
              <a:t>• Funds pharmaceuticals through the Pharmaceuticals Benefit Scheme </a:t>
            </a:r>
          </a:p>
          <a:p>
            <a:r>
              <a:rPr lang="en-US" sz="2400" dirty="0"/>
              <a:t>• Funds community- controlled Aboriginal and Torres Strait Islander primary health care</a:t>
            </a:r>
          </a:p>
          <a:p>
            <a:r>
              <a:rPr lang="en-US" sz="2400" dirty="0"/>
              <a:t>• Supports access to private health insurance</a:t>
            </a:r>
          </a:p>
          <a:p>
            <a:r>
              <a:rPr lang="en-US" sz="2400" dirty="0"/>
              <a:t>• Regulates private health insurance</a:t>
            </a:r>
          </a:p>
          <a:p>
            <a:r>
              <a:rPr lang="en-US" sz="2400" dirty="0"/>
              <a:t>• Organises health services for veterans</a:t>
            </a:r>
          </a:p>
          <a:p>
            <a:r>
              <a:rPr lang="en-US" sz="2400" dirty="0"/>
              <a:t>• Is a major funder of health and medical research, including through the National Health and Medical Research Council</a:t>
            </a:r>
          </a:p>
          <a:p>
            <a:r>
              <a:rPr lang="en-US" sz="2400" dirty="0"/>
              <a:t>• Regulates medicines, devices, and blood</a:t>
            </a:r>
          </a:p>
          <a:p>
            <a:r>
              <a:rPr lang="en-US" sz="2400" dirty="0">
                <a:solidFill>
                  <a:srgbClr val="0070C0"/>
                </a:solidFill>
              </a:rPr>
              <a:t>2. What does Medicare ensure? </a:t>
            </a:r>
          </a:p>
          <a:p>
            <a:r>
              <a:rPr lang="en-US" sz="2400" dirty="0"/>
              <a:t>Medicare ensures that all Australians have access to health professionals, services, and hospitals free of charge, or in some cases, at a heavily subsidised rate. This includes doctors, specialists, optometrists (for eye tests only) and dentists (specialised services only). </a:t>
            </a:r>
          </a:p>
          <a:p>
            <a:r>
              <a:rPr lang="en-US" sz="2400" dirty="0">
                <a:solidFill>
                  <a:srgbClr val="0070C0"/>
                </a:solidFill>
              </a:rPr>
              <a:t>3. Each level of government is responsible for funding and regulating a range of different health related services. What are three things that a local government is responsible for? </a:t>
            </a:r>
          </a:p>
          <a:p>
            <a:r>
              <a:rPr lang="en-US" sz="2400" dirty="0"/>
              <a:t>• Organisation of local immunisation programs</a:t>
            </a:r>
          </a:p>
          <a:p>
            <a:r>
              <a:rPr lang="en-US" sz="2400" dirty="0"/>
              <a:t>• Maintain roads and public areas to ensure safety</a:t>
            </a:r>
          </a:p>
          <a:p>
            <a:r>
              <a:rPr lang="en-US" sz="2400" dirty="0"/>
              <a:t>• Local child and maternal health services.</a:t>
            </a:r>
          </a:p>
          <a:p>
            <a:r>
              <a:rPr lang="en-US" sz="2400" dirty="0">
                <a:solidFill>
                  <a:srgbClr val="0070C0"/>
                </a:solidFill>
              </a:rPr>
              <a:t>4. What do the initials MLS stand for? Explain its function within the health care system. </a:t>
            </a:r>
          </a:p>
          <a:p>
            <a:r>
              <a:rPr lang="en-US" sz="2400" dirty="0"/>
              <a:t>Medicare Levy Surcharge (MLS): Higher-income earners (over $90,000 for singles and $180,000 for families) who do not have an appropriate level of private health insurance may be required to pay an additional surcharge. The MLS is additional to the Medicare Levy required by all taxpayers. The additional surcharge is to encourage those who can afford it to pay for health care and use the private hospital system to reduce the demand on the public system.</a:t>
            </a:r>
          </a:p>
        </p:txBody>
      </p:sp>
      <p:pic>
        <p:nvPicPr>
          <p:cNvPr id="6" name="Picture 5">
            <a:extLst>
              <a:ext uri="{FF2B5EF4-FFF2-40B4-BE49-F238E27FC236}">
                <a16:creationId xmlns:a16="http://schemas.microsoft.com/office/drawing/2014/main" id="{48F975E6-0E38-4364-B763-1A1550AEBAA3}"/>
              </a:ext>
            </a:extLst>
          </p:cNvPr>
          <p:cNvPicPr>
            <a:picLocks noChangeAspect="1"/>
          </p:cNvPicPr>
          <p:nvPr/>
        </p:nvPicPr>
        <p:blipFill>
          <a:blip r:embed="rId3"/>
          <a:stretch>
            <a:fillRect/>
          </a:stretch>
        </p:blipFill>
        <p:spPr>
          <a:xfrm>
            <a:off x="3313" y="1836020"/>
            <a:ext cx="18284687" cy="3307479"/>
          </a:xfrm>
          <a:prstGeom prst="rect">
            <a:avLst/>
          </a:prstGeom>
        </p:spPr>
      </p:pic>
      <p:pic>
        <p:nvPicPr>
          <p:cNvPr id="8" name="Picture 7">
            <a:extLst>
              <a:ext uri="{FF2B5EF4-FFF2-40B4-BE49-F238E27FC236}">
                <a16:creationId xmlns:a16="http://schemas.microsoft.com/office/drawing/2014/main" id="{AD152A3B-95D1-46DD-954B-1D79238703A2}"/>
              </a:ext>
            </a:extLst>
          </p:cNvPr>
          <p:cNvPicPr>
            <a:picLocks noChangeAspect="1"/>
          </p:cNvPicPr>
          <p:nvPr/>
        </p:nvPicPr>
        <p:blipFill>
          <a:blip r:embed="rId3"/>
          <a:stretch>
            <a:fillRect/>
          </a:stretch>
        </p:blipFill>
        <p:spPr>
          <a:xfrm>
            <a:off x="53010" y="5547645"/>
            <a:ext cx="18234990" cy="704948"/>
          </a:xfrm>
          <a:prstGeom prst="rect">
            <a:avLst/>
          </a:prstGeom>
        </p:spPr>
      </p:pic>
      <p:pic>
        <p:nvPicPr>
          <p:cNvPr id="9" name="Picture 8">
            <a:extLst>
              <a:ext uri="{FF2B5EF4-FFF2-40B4-BE49-F238E27FC236}">
                <a16:creationId xmlns:a16="http://schemas.microsoft.com/office/drawing/2014/main" id="{949C8A76-DD3D-4E65-8BD6-981042AD667D}"/>
              </a:ext>
            </a:extLst>
          </p:cNvPr>
          <p:cNvPicPr>
            <a:picLocks noChangeAspect="1"/>
          </p:cNvPicPr>
          <p:nvPr/>
        </p:nvPicPr>
        <p:blipFill>
          <a:blip r:embed="rId3"/>
          <a:stretch>
            <a:fillRect/>
          </a:stretch>
        </p:blipFill>
        <p:spPr>
          <a:xfrm>
            <a:off x="-16565" y="6969382"/>
            <a:ext cx="18234990" cy="1069718"/>
          </a:xfrm>
          <a:prstGeom prst="rect">
            <a:avLst/>
          </a:prstGeom>
        </p:spPr>
      </p:pic>
      <p:pic>
        <p:nvPicPr>
          <p:cNvPr id="10" name="Picture 9">
            <a:extLst>
              <a:ext uri="{FF2B5EF4-FFF2-40B4-BE49-F238E27FC236}">
                <a16:creationId xmlns:a16="http://schemas.microsoft.com/office/drawing/2014/main" id="{8014CEE8-2991-4823-ACFD-0591DF4D4E0B}"/>
              </a:ext>
            </a:extLst>
          </p:cNvPr>
          <p:cNvPicPr>
            <a:picLocks noChangeAspect="1"/>
          </p:cNvPicPr>
          <p:nvPr/>
        </p:nvPicPr>
        <p:blipFill>
          <a:blip r:embed="rId3"/>
          <a:stretch>
            <a:fillRect/>
          </a:stretch>
        </p:blipFill>
        <p:spPr>
          <a:xfrm>
            <a:off x="36445" y="8439384"/>
            <a:ext cx="18234990" cy="1569320"/>
          </a:xfrm>
          <a:prstGeom prst="rect">
            <a:avLst/>
          </a:prstGeom>
        </p:spPr>
      </p:pic>
      <p:pic>
        <p:nvPicPr>
          <p:cNvPr id="11" name="object 5">
            <a:hlinkClick r:id="rId4" action="ppaction://hlinksldjump"/>
            <a:extLst>
              <a:ext uri="{FF2B5EF4-FFF2-40B4-BE49-F238E27FC236}">
                <a16:creationId xmlns:a16="http://schemas.microsoft.com/office/drawing/2014/main" id="{FCE48DFA-F992-4475-9286-3C7B6FD996D3}"/>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extLst>
      <p:ext uri="{BB962C8B-B14F-4D97-AF65-F5344CB8AC3E}">
        <p14:creationId xmlns:p14="http://schemas.microsoft.com/office/powerpoint/2010/main" val="3037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304801" y="1"/>
            <a:ext cx="1447800" cy="1638300"/>
          </a:xfrm>
          <a:prstGeom prst="rect">
            <a:avLst/>
          </a:prstGeom>
        </p:spPr>
      </p:pic>
      <p:sp>
        <p:nvSpPr>
          <p:cNvPr id="3" name="TextBox 2">
            <a:extLst>
              <a:ext uri="{FF2B5EF4-FFF2-40B4-BE49-F238E27FC236}">
                <a16:creationId xmlns:a16="http://schemas.microsoft.com/office/drawing/2014/main" id="{5AAD683C-8178-4B3B-8A74-159AD19ED911}"/>
              </a:ext>
            </a:extLst>
          </p:cNvPr>
          <p:cNvSpPr txBox="1"/>
          <p:nvPr/>
        </p:nvSpPr>
        <p:spPr>
          <a:xfrm>
            <a:off x="2590800" y="266700"/>
            <a:ext cx="11658600" cy="830997"/>
          </a:xfrm>
          <a:prstGeom prst="rect">
            <a:avLst/>
          </a:prstGeom>
          <a:noFill/>
        </p:spPr>
        <p:txBody>
          <a:bodyPr wrap="square" rtlCol="0">
            <a:spAutoFit/>
          </a:bodyPr>
          <a:lstStyle/>
          <a:p>
            <a:r>
              <a:rPr lang="en-AU" sz="4800" dirty="0"/>
              <a:t>Learning Checkpoint 1</a:t>
            </a:r>
          </a:p>
        </p:txBody>
      </p:sp>
      <p:sp>
        <p:nvSpPr>
          <p:cNvPr id="4" name="TextBox 3">
            <a:extLst>
              <a:ext uri="{FF2B5EF4-FFF2-40B4-BE49-F238E27FC236}">
                <a16:creationId xmlns:a16="http://schemas.microsoft.com/office/drawing/2014/main" id="{C6461148-B16F-48BC-A379-EE2F4553508B}"/>
              </a:ext>
            </a:extLst>
          </p:cNvPr>
          <p:cNvSpPr txBox="1"/>
          <p:nvPr/>
        </p:nvSpPr>
        <p:spPr>
          <a:xfrm>
            <a:off x="304801" y="1562100"/>
            <a:ext cx="17754599" cy="7109639"/>
          </a:xfrm>
          <a:prstGeom prst="rect">
            <a:avLst/>
          </a:prstGeom>
          <a:noFill/>
        </p:spPr>
        <p:txBody>
          <a:bodyPr wrap="square" rtlCol="0">
            <a:spAutoFit/>
          </a:bodyPr>
          <a:lstStyle/>
          <a:p>
            <a:r>
              <a:rPr lang="en-US" sz="2400" dirty="0">
                <a:solidFill>
                  <a:srgbClr val="0070C0"/>
                </a:solidFill>
              </a:rPr>
              <a:t>5. If you worked as a nurse’s assistant, how might you be able to assist patients leaving hospital?</a:t>
            </a:r>
          </a:p>
          <a:p>
            <a:r>
              <a:rPr lang="en-US" sz="2400" dirty="0"/>
              <a:t>• Bathing/showering/toileting equipment</a:t>
            </a:r>
          </a:p>
          <a:p>
            <a:r>
              <a:rPr lang="en-US" sz="2400" dirty="0"/>
              <a:t>• Home care including assistance with personal activities such as grooming and bathing</a:t>
            </a:r>
          </a:p>
          <a:p>
            <a:r>
              <a:rPr lang="en-US" sz="2400" dirty="0"/>
              <a:t>• Meal preparation</a:t>
            </a:r>
          </a:p>
          <a:p>
            <a:r>
              <a:rPr lang="en-US" sz="2400" dirty="0"/>
              <a:t>• Home modification services</a:t>
            </a:r>
          </a:p>
          <a:p>
            <a:r>
              <a:rPr lang="en-US" sz="2400" dirty="0">
                <a:solidFill>
                  <a:srgbClr val="0070C0"/>
                </a:solidFill>
              </a:rPr>
              <a:t>6. What does Consumer Directed Care deliver? </a:t>
            </a:r>
          </a:p>
          <a:p>
            <a:r>
              <a:rPr lang="en-US" sz="2400" dirty="0"/>
              <a:t>It delivers a tailored Home Care Package for older people. These are subsidised by the Australian government. Home care packages help people to stay in their homes as they get older. These packages provide them with a flexible approach to home help where they get to choose the way their care and services are provided.</a:t>
            </a:r>
          </a:p>
          <a:p>
            <a:r>
              <a:rPr lang="en-US" sz="2400" dirty="0">
                <a:solidFill>
                  <a:srgbClr val="0070C0"/>
                </a:solidFill>
              </a:rPr>
              <a:t>7. List three groups that priority access to specialised Health Care Services.</a:t>
            </a:r>
          </a:p>
          <a:p>
            <a:r>
              <a:rPr lang="en-US" sz="2400" dirty="0"/>
              <a:t>• Aboriginal and Torres Strait Islanders</a:t>
            </a:r>
          </a:p>
          <a:p>
            <a:r>
              <a:rPr lang="en-US" sz="2400" dirty="0"/>
              <a:t>• Children (0-12 years) and young people</a:t>
            </a:r>
          </a:p>
          <a:p>
            <a:r>
              <a:rPr lang="en-US" sz="2400" dirty="0"/>
              <a:t>• Homeless people and people at risk of homelessness</a:t>
            </a:r>
          </a:p>
          <a:p>
            <a:r>
              <a:rPr lang="en-US" sz="2400" dirty="0"/>
              <a:t>• Pregnant women</a:t>
            </a:r>
          </a:p>
          <a:p>
            <a:r>
              <a:rPr lang="en-US" sz="2400" dirty="0"/>
              <a:t>• Refugees and asylum seekers</a:t>
            </a:r>
          </a:p>
          <a:p>
            <a:r>
              <a:rPr lang="en-US" sz="2400" dirty="0"/>
              <a:t>• Registered clients of mental health and disability services</a:t>
            </a:r>
          </a:p>
          <a:p>
            <a:r>
              <a:rPr lang="en-US" sz="2400" dirty="0">
                <a:solidFill>
                  <a:srgbClr val="0070C0"/>
                </a:solidFill>
              </a:rPr>
              <a:t>8. What is an aid? Provide an example.</a:t>
            </a:r>
          </a:p>
          <a:p>
            <a:r>
              <a:rPr lang="en-US" sz="2400" dirty="0"/>
              <a:t>An aid is an item or product that can assist or support someone to improve their quality of life. Aids can include things like wheelchairs and scooters, hoists, rails, shower seats and speech generating devices. </a:t>
            </a:r>
          </a:p>
        </p:txBody>
      </p:sp>
      <p:pic>
        <p:nvPicPr>
          <p:cNvPr id="5" name="Picture 4">
            <a:extLst>
              <a:ext uri="{FF2B5EF4-FFF2-40B4-BE49-F238E27FC236}">
                <a16:creationId xmlns:a16="http://schemas.microsoft.com/office/drawing/2014/main" id="{DA68EBD3-1BC4-49C4-82E9-2065714C1F4A}"/>
              </a:ext>
            </a:extLst>
          </p:cNvPr>
          <p:cNvPicPr>
            <a:picLocks noChangeAspect="1"/>
          </p:cNvPicPr>
          <p:nvPr/>
        </p:nvPicPr>
        <p:blipFill>
          <a:blip r:embed="rId3"/>
          <a:stretch>
            <a:fillRect/>
          </a:stretch>
        </p:blipFill>
        <p:spPr>
          <a:xfrm>
            <a:off x="26505" y="2000152"/>
            <a:ext cx="18234990" cy="1466948"/>
          </a:xfrm>
          <a:prstGeom prst="rect">
            <a:avLst/>
          </a:prstGeom>
        </p:spPr>
      </p:pic>
      <p:pic>
        <p:nvPicPr>
          <p:cNvPr id="6" name="Picture 5">
            <a:extLst>
              <a:ext uri="{FF2B5EF4-FFF2-40B4-BE49-F238E27FC236}">
                <a16:creationId xmlns:a16="http://schemas.microsoft.com/office/drawing/2014/main" id="{6A5C8D11-F7A7-4C0F-AD0E-47BC462E8CDF}"/>
              </a:ext>
            </a:extLst>
          </p:cNvPr>
          <p:cNvPicPr>
            <a:picLocks noChangeAspect="1"/>
          </p:cNvPicPr>
          <p:nvPr/>
        </p:nvPicPr>
        <p:blipFill>
          <a:blip r:embed="rId3"/>
          <a:stretch>
            <a:fillRect/>
          </a:stretch>
        </p:blipFill>
        <p:spPr>
          <a:xfrm>
            <a:off x="36443" y="3771900"/>
            <a:ext cx="18234990" cy="1143000"/>
          </a:xfrm>
          <a:prstGeom prst="rect">
            <a:avLst/>
          </a:prstGeom>
        </p:spPr>
      </p:pic>
      <p:pic>
        <p:nvPicPr>
          <p:cNvPr id="7" name="Picture 6">
            <a:extLst>
              <a:ext uri="{FF2B5EF4-FFF2-40B4-BE49-F238E27FC236}">
                <a16:creationId xmlns:a16="http://schemas.microsoft.com/office/drawing/2014/main" id="{16A06CBC-CF1A-4D36-9FF6-20B5F4AABE99}"/>
              </a:ext>
            </a:extLst>
          </p:cNvPr>
          <p:cNvPicPr>
            <a:picLocks noChangeAspect="1"/>
          </p:cNvPicPr>
          <p:nvPr/>
        </p:nvPicPr>
        <p:blipFill>
          <a:blip r:embed="rId3"/>
          <a:stretch>
            <a:fillRect/>
          </a:stretch>
        </p:blipFill>
        <p:spPr>
          <a:xfrm>
            <a:off x="0" y="5244548"/>
            <a:ext cx="18234990" cy="2184952"/>
          </a:xfrm>
          <a:prstGeom prst="rect">
            <a:avLst/>
          </a:prstGeom>
        </p:spPr>
      </p:pic>
      <p:pic>
        <p:nvPicPr>
          <p:cNvPr id="8" name="Picture 7">
            <a:extLst>
              <a:ext uri="{FF2B5EF4-FFF2-40B4-BE49-F238E27FC236}">
                <a16:creationId xmlns:a16="http://schemas.microsoft.com/office/drawing/2014/main" id="{C494F8DC-B636-4AAD-819A-A2C9371EE574}"/>
              </a:ext>
            </a:extLst>
          </p:cNvPr>
          <p:cNvPicPr>
            <a:picLocks noChangeAspect="1"/>
          </p:cNvPicPr>
          <p:nvPr/>
        </p:nvPicPr>
        <p:blipFill>
          <a:blip r:embed="rId3"/>
          <a:stretch>
            <a:fillRect/>
          </a:stretch>
        </p:blipFill>
        <p:spPr>
          <a:xfrm>
            <a:off x="0" y="7869055"/>
            <a:ext cx="18234990" cy="704948"/>
          </a:xfrm>
          <a:prstGeom prst="rect">
            <a:avLst/>
          </a:prstGeom>
        </p:spPr>
      </p:pic>
      <p:pic>
        <p:nvPicPr>
          <p:cNvPr id="9" name="object 5">
            <a:hlinkClick r:id="rId4" action="ppaction://hlinksldjump"/>
            <a:extLst>
              <a:ext uri="{FF2B5EF4-FFF2-40B4-BE49-F238E27FC236}">
                <a16:creationId xmlns:a16="http://schemas.microsoft.com/office/drawing/2014/main" id="{9D3FD2A7-C507-475F-BBDE-578A3085BE50}"/>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extLst>
      <p:ext uri="{BB962C8B-B14F-4D97-AF65-F5344CB8AC3E}">
        <p14:creationId xmlns:p14="http://schemas.microsoft.com/office/powerpoint/2010/main" val="130476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304801" y="1"/>
            <a:ext cx="1447800" cy="1638300"/>
          </a:xfrm>
          <a:prstGeom prst="rect">
            <a:avLst/>
          </a:prstGeom>
        </p:spPr>
      </p:pic>
      <p:sp>
        <p:nvSpPr>
          <p:cNvPr id="3" name="TextBox 2">
            <a:extLst>
              <a:ext uri="{FF2B5EF4-FFF2-40B4-BE49-F238E27FC236}">
                <a16:creationId xmlns:a16="http://schemas.microsoft.com/office/drawing/2014/main" id="{5AAD683C-8178-4B3B-8A74-159AD19ED911}"/>
              </a:ext>
            </a:extLst>
          </p:cNvPr>
          <p:cNvSpPr txBox="1"/>
          <p:nvPr/>
        </p:nvSpPr>
        <p:spPr>
          <a:xfrm>
            <a:off x="2590800" y="266700"/>
            <a:ext cx="11658600" cy="830997"/>
          </a:xfrm>
          <a:prstGeom prst="rect">
            <a:avLst/>
          </a:prstGeom>
          <a:noFill/>
        </p:spPr>
        <p:txBody>
          <a:bodyPr wrap="square" rtlCol="0">
            <a:spAutoFit/>
          </a:bodyPr>
          <a:lstStyle/>
          <a:p>
            <a:r>
              <a:rPr lang="en-AU" sz="4800" dirty="0"/>
              <a:t>Learning Checkpoint 1</a:t>
            </a:r>
          </a:p>
        </p:txBody>
      </p:sp>
      <p:sp>
        <p:nvSpPr>
          <p:cNvPr id="4" name="TextBox 3">
            <a:extLst>
              <a:ext uri="{FF2B5EF4-FFF2-40B4-BE49-F238E27FC236}">
                <a16:creationId xmlns:a16="http://schemas.microsoft.com/office/drawing/2014/main" id="{C6461148-B16F-48BC-A379-EE2F4553508B}"/>
              </a:ext>
            </a:extLst>
          </p:cNvPr>
          <p:cNvSpPr txBox="1"/>
          <p:nvPr/>
        </p:nvSpPr>
        <p:spPr>
          <a:xfrm>
            <a:off x="304801" y="1562100"/>
            <a:ext cx="17754599" cy="3416320"/>
          </a:xfrm>
          <a:prstGeom prst="rect">
            <a:avLst/>
          </a:prstGeom>
          <a:noFill/>
        </p:spPr>
        <p:txBody>
          <a:bodyPr wrap="square" rtlCol="0">
            <a:spAutoFit/>
          </a:bodyPr>
          <a:lstStyle/>
          <a:p>
            <a:r>
              <a:rPr lang="en-US" sz="2400" dirty="0">
                <a:solidFill>
                  <a:srgbClr val="0070C0"/>
                </a:solidFill>
              </a:rPr>
              <a:t>9. List one example of a service delivery that meets CDC requirements.</a:t>
            </a:r>
          </a:p>
          <a:p>
            <a:r>
              <a:rPr lang="en-US" sz="2400" dirty="0"/>
              <a:t>• Your client chooses to drive to their therapy centre instead of being picked up by the support worker </a:t>
            </a:r>
          </a:p>
          <a:p>
            <a:r>
              <a:rPr lang="en-US" sz="2400" dirty="0"/>
              <a:t>• A female client requests for a female staff member to assist with personal care and you make arrangements for this.</a:t>
            </a:r>
          </a:p>
          <a:p>
            <a:r>
              <a:rPr lang="en-US" sz="2400" dirty="0"/>
              <a:t>• Your client says they are not sure what services are offered as they do not speak English and you organise for translated information to be available.</a:t>
            </a:r>
          </a:p>
          <a:p>
            <a:r>
              <a:rPr lang="en-US" sz="2400" dirty="0">
                <a:solidFill>
                  <a:srgbClr val="0070C0"/>
                </a:solidFill>
              </a:rPr>
              <a:t>10. What is one thing that you need to be eligible for the Victorian Aids and Equipment Program (VA&amp;EP) ?</a:t>
            </a:r>
          </a:p>
          <a:p>
            <a:r>
              <a:rPr lang="en-US" sz="2400" dirty="0"/>
              <a:t>• be a permanent resident of Victoria or</a:t>
            </a:r>
          </a:p>
          <a:p>
            <a:r>
              <a:rPr lang="en-US" sz="2400" dirty="0"/>
              <a:t>• hold a Permanent Protection Visa or Humanitarian Visa or be an asylum seeker and</a:t>
            </a:r>
          </a:p>
          <a:p>
            <a:r>
              <a:rPr lang="en-US" sz="2400" dirty="0"/>
              <a:t>• require assistive technology on a permanent or long-term basis for a health or ageing related need.</a:t>
            </a:r>
          </a:p>
        </p:txBody>
      </p:sp>
      <p:pic>
        <p:nvPicPr>
          <p:cNvPr id="5" name="Picture 4">
            <a:extLst>
              <a:ext uri="{FF2B5EF4-FFF2-40B4-BE49-F238E27FC236}">
                <a16:creationId xmlns:a16="http://schemas.microsoft.com/office/drawing/2014/main" id="{4B9D0F02-12C6-4B28-B813-15721AA937AE}"/>
              </a:ext>
            </a:extLst>
          </p:cNvPr>
          <p:cNvPicPr>
            <a:picLocks noChangeAspect="1"/>
          </p:cNvPicPr>
          <p:nvPr/>
        </p:nvPicPr>
        <p:blipFill>
          <a:blip r:embed="rId3"/>
          <a:stretch>
            <a:fillRect/>
          </a:stretch>
        </p:blipFill>
        <p:spPr>
          <a:xfrm>
            <a:off x="53010" y="1946564"/>
            <a:ext cx="18234990" cy="1520535"/>
          </a:xfrm>
          <a:prstGeom prst="rect">
            <a:avLst/>
          </a:prstGeom>
        </p:spPr>
      </p:pic>
      <p:pic>
        <p:nvPicPr>
          <p:cNvPr id="6" name="Picture 5">
            <a:extLst>
              <a:ext uri="{FF2B5EF4-FFF2-40B4-BE49-F238E27FC236}">
                <a16:creationId xmlns:a16="http://schemas.microsoft.com/office/drawing/2014/main" id="{8073EB15-CD7D-4AE1-B6CD-81E5E1E61429}"/>
              </a:ext>
            </a:extLst>
          </p:cNvPr>
          <p:cNvPicPr>
            <a:picLocks noChangeAspect="1"/>
          </p:cNvPicPr>
          <p:nvPr/>
        </p:nvPicPr>
        <p:blipFill>
          <a:blip r:embed="rId3"/>
          <a:stretch>
            <a:fillRect/>
          </a:stretch>
        </p:blipFill>
        <p:spPr>
          <a:xfrm>
            <a:off x="53010" y="3851562"/>
            <a:ext cx="18234990" cy="1291937"/>
          </a:xfrm>
          <a:prstGeom prst="rect">
            <a:avLst/>
          </a:prstGeom>
        </p:spPr>
      </p:pic>
      <p:pic>
        <p:nvPicPr>
          <p:cNvPr id="7" name="object 5">
            <a:hlinkClick r:id="rId4" action="ppaction://hlinksldjump"/>
            <a:extLst>
              <a:ext uri="{FF2B5EF4-FFF2-40B4-BE49-F238E27FC236}">
                <a16:creationId xmlns:a16="http://schemas.microsoft.com/office/drawing/2014/main" id="{2780EECA-7225-4EEF-BCF8-B1ABCA7A49DF}"/>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extLst>
      <p:ext uri="{BB962C8B-B14F-4D97-AF65-F5344CB8AC3E}">
        <p14:creationId xmlns:p14="http://schemas.microsoft.com/office/powerpoint/2010/main" val="48886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304801" y="190500"/>
            <a:ext cx="1676400" cy="1371600"/>
          </a:xfrm>
          <a:prstGeom prst="rect">
            <a:avLst/>
          </a:prstGeom>
        </p:spPr>
      </p:pic>
      <p:sp>
        <p:nvSpPr>
          <p:cNvPr id="3" name="TextBox 2">
            <a:extLst>
              <a:ext uri="{FF2B5EF4-FFF2-40B4-BE49-F238E27FC236}">
                <a16:creationId xmlns:a16="http://schemas.microsoft.com/office/drawing/2014/main" id="{0D6B8F33-32BB-415D-BABB-D17A6486656D}"/>
              </a:ext>
            </a:extLst>
          </p:cNvPr>
          <p:cNvSpPr txBox="1"/>
          <p:nvPr/>
        </p:nvSpPr>
        <p:spPr>
          <a:xfrm>
            <a:off x="2095500" y="495300"/>
            <a:ext cx="16192500" cy="646331"/>
          </a:xfrm>
          <a:prstGeom prst="rect">
            <a:avLst/>
          </a:prstGeom>
          <a:noFill/>
        </p:spPr>
        <p:txBody>
          <a:bodyPr wrap="square" rtlCol="0">
            <a:spAutoFit/>
          </a:bodyPr>
          <a:lstStyle/>
          <a:p>
            <a:r>
              <a:rPr lang="en-US" sz="3600" dirty="0"/>
              <a:t>Learning Activity 3 Research – Applying to the Victoria Aids and Equipment Program </a:t>
            </a:r>
            <a:endParaRPr lang="en-AU" sz="3600" dirty="0"/>
          </a:p>
        </p:txBody>
      </p:sp>
      <p:sp>
        <p:nvSpPr>
          <p:cNvPr id="4" name="TextBox 3">
            <a:extLst>
              <a:ext uri="{FF2B5EF4-FFF2-40B4-BE49-F238E27FC236}">
                <a16:creationId xmlns:a16="http://schemas.microsoft.com/office/drawing/2014/main" id="{655A1E81-7C11-4C0D-A9DC-BEF06760AEF2}"/>
              </a:ext>
            </a:extLst>
          </p:cNvPr>
          <p:cNvSpPr txBox="1"/>
          <p:nvPr/>
        </p:nvSpPr>
        <p:spPr>
          <a:xfrm>
            <a:off x="419100" y="1527313"/>
            <a:ext cx="17449800" cy="6001643"/>
          </a:xfrm>
          <a:prstGeom prst="rect">
            <a:avLst/>
          </a:prstGeom>
          <a:noFill/>
        </p:spPr>
        <p:txBody>
          <a:bodyPr wrap="square" rtlCol="0">
            <a:spAutoFit/>
          </a:bodyPr>
          <a:lstStyle/>
          <a:p>
            <a:r>
              <a:rPr lang="en-US" sz="2400" dirty="0"/>
              <a:t>People with a disability who do not meet National Disability Insurance Scheme (NDIS) eligibility criteria due to age, residency status or functional impairment level can also apply to the VA&amp;EP. In pairs or groups decided by your trainer you are required to research information about three of the key topics below and provide a brief overview of their functionality within the Health Care System.</a:t>
            </a:r>
          </a:p>
          <a:p>
            <a:r>
              <a:rPr lang="en-US" sz="2400" dirty="0"/>
              <a:t>• Allied Health Regional Workforce Development programs.</a:t>
            </a:r>
          </a:p>
          <a:p>
            <a:r>
              <a:rPr lang="en-US" sz="2400" dirty="0"/>
              <a:t>• Mobile Learning Units</a:t>
            </a:r>
          </a:p>
          <a:p>
            <a:r>
              <a:rPr lang="en-US" sz="2400" dirty="0"/>
              <a:t>• Ultrasound Education Groups</a:t>
            </a:r>
          </a:p>
          <a:p>
            <a:r>
              <a:rPr lang="en-US" sz="2400" dirty="0"/>
              <a:t>• Specialists Continuing Medical Education (CME) Support:</a:t>
            </a:r>
          </a:p>
          <a:p>
            <a:r>
              <a:rPr lang="en-US" sz="2400" dirty="0"/>
              <a:t>• Rural Continuing Medical Education (CME) grants.</a:t>
            </a:r>
          </a:p>
          <a:p>
            <a:r>
              <a:rPr lang="en-US" sz="2400" dirty="0"/>
              <a:t>• Nursing and Midwifery Workforces</a:t>
            </a:r>
          </a:p>
          <a:p>
            <a:r>
              <a:rPr lang="en-US" sz="2400" dirty="0"/>
              <a:t>• GP Learning and Australian General Practice Training</a:t>
            </a:r>
          </a:p>
          <a:p>
            <a:endParaRPr lang="en-US" sz="2400" dirty="0"/>
          </a:p>
          <a:p>
            <a:r>
              <a:rPr lang="en-US" sz="2400" dirty="0"/>
              <a:t>Complete the following course to get NDIS certificate first:</a:t>
            </a:r>
          </a:p>
          <a:p>
            <a:r>
              <a:rPr lang="en-US" sz="2400" dirty="0">
                <a:hlinkClick r:id="rId3"/>
              </a:rPr>
              <a:t>https://training.ndiscommission.gov.au/course/index.php?categoryid=3</a:t>
            </a:r>
            <a:endParaRPr lang="en-US" sz="2400" dirty="0"/>
          </a:p>
          <a:p>
            <a:endParaRPr lang="en-US" sz="2400" dirty="0"/>
          </a:p>
          <a:p>
            <a:endParaRPr lang="en-US" sz="2400" dirty="0"/>
          </a:p>
          <a:p>
            <a:endParaRPr lang="en-AU" sz="2400" dirty="0"/>
          </a:p>
        </p:txBody>
      </p:sp>
      <p:pic>
        <p:nvPicPr>
          <p:cNvPr id="5" name="object 5">
            <a:hlinkClick r:id="rId4" action="ppaction://hlinksldjump"/>
            <a:extLst>
              <a:ext uri="{FF2B5EF4-FFF2-40B4-BE49-F238E27FC236}">
                <a16:creationId xmlns:a16="http://schemas.microsoft.com/office/drawing/2014/main" id="{3D98DC50-E8BE-4161-BF26-9477191B58E6}"/>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extLst>
      <p:ext uri="{BB962C8B-B14F-4D97-AF65-F5344CB8AC3E}">
        <p14:creationId xmlns:p14="http://schemas.microsoft.com/office/powerpoint/2010/main" val="2281367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8288000" cy="10287000"/>
          </a:xfrm>
          <a:prstGeom prst="rect">
            <a:avLst/>
          </a:prstGeom>
        </p:spPr>
      </p:pic>
      <p:sp>
        <p:nvSpPr>
          <p:cNvPr id="5" name="object 5"/>
          <p:cNvSpPr txBox="1">
            <a:spLocks noGrp="1"/>
          </p:cNvSpPr>
          <p:nvPr>
            <p:ph type="title"/>
          </p:nvPr>
        </p:nvSpPr>
        <p:spPr>
          <a:xfrm>
            <a:off x="1016000" y="941735"/>
            <a:ext cx="10591800" cy="1000760"/>
          </a:xfrm>
          <a:prstGeom prst="rect">
            <a:avLst/>
          </a:prstGeom>
        </p:spPr>
        <p:txBody>
          <a:bodyPr vert="horz" wrap="square" lIns="0" tIns="12700" rIns="0" bIns="0" rtlCol="0">
            <a:spAutoFit/>
          </a:bodyPr>
          <a:lstStyle/>
          <a:p>
            <a:pPr marL="12700">
              <a:lnSpc>
                <a:spcPct val="100000"/>
              </a:lnSpc>
              <a:spcBef>
                <a:spcPts val="100"/>
              </a:spcBef>
            </a:pPr>
            <a:r>
              <a:rPr spc="580" dirty="0">
                <a:solidFill>
                  <a:srgbClr val="000000"/>
                </a:solidFill>
              </a:rPr>
              <a:t>INTERACT</a:t>
            </a:r>
            <a:r>
              <a:rPr spc="540" dirty="0">
                <a:solidFill>
                  <a:srgbClr val="000000"/>
                </a:solidFill>
              </a:rPr>
              <a:t> </a:t>
            </a:r>
            <a:r>
              <a:rPr spc="415" dirty="0">
                <a:solidFill>
                  <a:srgbClr val="000000"/>
                </a:solidFill>
              </a:rPr>
              <a:t>WITH</a:t>
            </a:r>
            <a:r>
              <a:rPr spc="545" dirty="0">
                <a:solidFill>
                  <a:srgbClr val="000000"/>
                </a:solidFill>
              </a:rPr>
              <a:t> </a:t>
            </a:r>
            <a:r>
              <a:rPr spc="465" dirty="0">
                <a:solidFill>
                  <a:srgbClr val="000000"/>
                </a:solidFill>
              </a:rPr>
              <a:t>HEALTH</a:t>
            </a:r>
          </a:p>
        </p:txBody>
      </p:sp>
      <p:sp>
        <p:nvSpPr>
          <p:cNvPr id="6" name="object 6"/>
          <p:cNvSpPr txBox="1"/>
          <p:nvPr/>
        </p:nvSpPr>
        <p:spPr>
          <a:xfrm>
            <a:off x="1016000" y="1751360"/>
            <a:ext cx="15072994" cy="3247390"/>
          </a:xfrm>
          <a:prstGeom prst="rect">
            <a:avLst/>
          </a:prstGeom>
        </p:spPr>
        <p:txBody>
          <a:bodyPr vert="horz" wrap="square" lIns="0" tIns="12700" rIns="0" bIns="0" rtlCol="0">
            <a:spAutoFit/>
          </a:bodyPr>
          <a:lstStyle/>
          <a:p>
            <a:pPr marL="12700">
              <a:lnSpc>
                <a:spcPct val="100000"/>
              </a:lnSpc>
              <a:spcBef>
                <a:spcPts val="100"/>
              </a:spcBef>
            </a:pPr>
            <a:r>
              <a:rPr sz="6400" b="1" spc="660" dirty="0">
                <a:latin typeface="Trebuchet MS"/>
                <a:cs typeface="Trebuchet MS"/>
              </a:rPr>
              <a:t>PROFESSIONALS</a:t>
            </a:r>
            <a:endParaRPr sz="6400">
              <a:latin typeface="Trebuchet MS"/>
              <a:cs typeface="Trebuchet MS"/>
            </a:endParaRPr>
          </a:p>
          <a:p>
            <a:pPr marL="12700">
              <a:lnSpc>
                <a:spcPct val="100000"/>
              </a:lnSpc>
              <a:spcBef>
                <a:spcPts val="4880"/>
              </a:spcBef>
              <a:tabLst>
                <a:tab pos="1164590" algn="l"/>
                <a:tab pos="3202305" algn="l"/>
                <a:tab pos="4058285" algn="l"/>
                <a:tab pos="5116830" algn="l"/>
                <a:tab pos="6684645" algn="l"/>
                <a:tab pos="9351010" algn="l"/>
                <a:tab pos="11383645" algn="l"/>
                <a:tab pos="11853545" algn="l"/>
                <a:tab pos="12546330" algn="l"/>
                <a:tab pos="13827125" algn="l"/>
                <a:tab pos="14297660" algn="l"/>
              </a:tabLst>
            </a:pPr>
            <a:r>
              <a:rPr sz="2800" spc="145" dirty="0">
                <a:latin typeface="Arial MT"/>
                <a:cs typeface="Arial MT"/>
              </a:rPr>
              <a:t>When	</a:t>
            </a:r>
            <a:r>
              <a:rPr sz="2800" spc="175" dirty="0">
                <a:latin typeface="Arial MT"/>
                <a:cs typeface="Arial MT"/>
              </a:rPr>
              <a:t>interacting	</a:t>
            </a:r>
            <a:r>
              <a:rPr sz="2800" spc="145" dirty="0">
                <a:latin typeface="Arial MT"/>
                <a:cs typeface="Arial MT"/>
              </a:rPr>
              <a:t>with	</a:t>
            </a:r>
            <a:r>
              <a:rPr sz="2800" spc="155" dirty="0">
                <a:latin typeface="Arial MT"/>
                <a:cs typeface="Arial MT"/>
              </a:rPr>
              <a:t>other	</a:t>
            </a:r>
            <a:r>
              <a:rPr sz="2800" spc="170" dirty="0">
                <a:latin typeface="Arial MT"/>
                <a:cs typeface="Arial MT"/>
              </a:rPr>
              <a:t>industry	</a:t>
            </a:r>
            <a:r>
              <a:rPr sz="2800" spc="180" dirty="0">
                <a:latin typeface="Arial MT"/>
                <a:cs typeface="Arial MT"/>
              </a:rPr>
              <a:t>professionals,	</a:t>
            </a:r>
            <a:r>
              <a:rPr sz="2800" spc="175" dirty="0">
                <a:latin typeface="Arial MT"/>
                <a:cs typeface="Arial MT"/>
              </a:rPr>
              <a:t>regardless	</a:t>
            </a:r>
            <a:r>
              <a:rPr sz="2800" spc="95" dirty="0">
                <a:latin typeface="Arial MT"/>
                <a:cs typeface="Arial MT"/>
              </a:rPr>
              <a:t>of	</a:t>
            </a:r>
            <a:r>
              <a:rPr sz="2800" spc="130" dirty="0">
                <a:latin typeface="Arial MT"/>
                <a:cs typeface="Arial MT"/>
              </a:rPr>
              <a:t>the	</a:t>
            </a:r>
            <a:r>
              <a:rPr sz="2800" spc="160" dirty="0">
                <a:latin typeface="Arial MT"/>
                <a:cs typeface="Arial MT"/>
              </a:rPr>
              <a:t>nature	</a:t>
            </a:r>
            <a:r>
              <a:rPr sz="2800" spc="95" dirty="0">
                <a:latin typeface="Arial MT"/>
                <a:cs typeface="Arial MT"/>
              </a:rPr>
              <a:t>of	</a:t>
            </a:r>
            <a:r>
              <a:rPr sz="2800" spc="130" dirty="0">
                <a:latin typeface="Arial MT"/>
                <a:cs typeface="Arial MT"/>
              </a:rPr>
              <a:t>the</a:t>
            </a:r>
            <a:endParaRPr sz="2800">
              <a:latin typeface="Arial MT"/>
              <a:cs typeface="Arial MT"/>
            </a:endParaRPr>
          </a:p>
          <a:p>
            <a:pPr marL="12700" marR="5080">
              <a:lnSpc>
                <a:spcPct val="140600"/>
              </a:lnSpc>
              <a:tabLst>
                <a:tab pos="1703705" algn="l"/>
                <a:tab pos="2054860" algn="l"/>
                <a:tab pos="2485390" algn="l"/>
                <a:tab pos="4236720" algn="l"/>
                <a:tab pos="5175885" algn="l"/>
                <a:tab pos="5947410" algn="l"/>
                <a:tab pos="6659880" algn="l"/>
                <a:tab pos="7555230" algn="l"/>
                <a:tab pos="8025130" algn="l"/>
                <a:tab pos="9791065" algn="l"/>
                <a:tab pos="10582910" algn="l"/>
                <a:tab pos="12071350" algn="l"/>
                <a:tab pos="12521565" algn="l"/>
                <a:tab pos="12868275" algn="l"/>
              </a:tabLst>
            </a:pPr>
            <a:r>
              <a:rPr sz="2800" spc="195" dirty="0">
                <a:latin typeface="Arial MT"/>
                <a:cs typeface="Arial MT"/>
              </a:rPr>
              <a:t>industry</a:t>
            </a:r>
            <a:r>
              <a:rPr sz="2800" dirty="0">
                <a:latin typeface="Arial MT"/>
                <a:cs typeface="Arial MT"/>
              </a:rPr>
              <a:t>,	</a:t>
            </a:r>
            <a:r>
              <a:rPr sz="2800" spc="195" dirty="0">
                <a:latin typeface="Arial MT"/>
                <a:cs typeface="Arial MT"/>
              </a:rPr>
              <a:t>i</a:t>
            </a:r>
            <a:r>
              <a:rPr sz="2800" dirty="0">
                <a:latin typeface="Arial MT"/>
                <a:cs typeface="Arial MT"/>
              </a:rPr>
              <a:t>t	</a:t>
            </a:r>
            <a:r>
              <a:rPr sz="2800" spc="195" dirty="0">
                <a:latin typeface="Arial MT"/>
                <a:cs typeface="Arial MT"/>
              </a:rPr>
              <a:t>i</a:t>
            </a:r>
            <a:r>
              <a:rPr sz="2800" dirty="0">
                <a:latin typeface="Arial MT"/>
                <a:cs typeface="Arial MT"/>
              </a:rPr>
              <a:t>s	</a:t>
            </a:r>
            <a:r>
              <a:rPr sz="2800" spc="195" dirty="0">
                <a:latin typeface="Arial MT"/>
                <a:cs typeface="Arial MT"/>
              </a:rPr>
              <a:t>essentia</a:t>
            </a:r>
            <a:r>
              <a:rPr sz="2800" dirty="0">
                <a:latin typeface="Arial MT"/>
                <a:cs typeface="Arial MT"/>
              </a:rPr>
              <a:t>l	</a:t>
            </a:r>
            <a:r>
              <a:rPr sz="2800" spc="195" dirty="0">
                <a:latin typeface="Arial MT"/>
                <a:cs typeface="Arial MT"/>
              </a:rPr>
              <a:t>tha</a:t>
            </a:r>
            <a:r>
              <a:rPr sz="2800" dirty="0">
                <a:latin typeface="Arial MT"/>
                <a:cs typeface="Arial MT"/>
              </a:rPr>
              <a:t>t	</a:t>
            </a:r>
            <a:r>
              <a:rPr sz="2800" spc="195" dirty="0">
                <a:latin typeface="Arial MT"/>
                <a:cs typeface="Arial MT"/>
              </a:rPr>
              <a:t>yo</a:t>
            </a:r>
            <a:r>
              <a:rPr sz="2800" dirty="0">
                <a:latin typeface="Arial MT"/>
                <a:cs typeface="Arial MT"/>
              </a:rPr>
              <a:t>u	</a:t>
            </a:r>
            <a:r>
              <a:rPr sz="2800" spc="195" dirty="0">
                <a:latin typeface="Arial MT"/>
                <a:cs typeface="Arial MT"/>
              </a:rPr>
              <a:t>ar</a:t>
            </a:r>
            <a:r>
              <a:rPr sz="2800" dirty="0">
                <a:latin typeface="Arial MT"/>
                <a:cs typeface="Arial MT"/>
              </a:rPr>
              <a:t>e	</a:t>
            </a:r>
            <a:r>
              <a:rPr sz="2800" spc="195" dirty="0">
                <a:latin typeface="Arial MT"/>
                <a:cs typeface="Arial MT"/>
              </a:rPr>
              <a:t>abl</a:t>
            </a:r>
            <a:r>
              <a:rPr sz="2800" dirty="0">
                <a:latin typeface="Arial MT"/>
                <a:cs typeface="Arial MT"/>
              </a:rPr>
              <a:t>e	</a:t>
            </a:r>
            <a:r>
              <a:rPr sz="2800" spc="195" dirty="0">
                <a:latin typeface="Arial MT"/>
                <a:cs typeface="Arial MT"/>
              </a:rPr>
              <a:t>t</a:t>
            </a:r>
            <a:r>
              <a:rPr sz="2800" dirty="0">
                <a:latin typeface="Arial MT"/>
                <a:cs typeface="Arial MT"/>
              </a:rPr>
              <a:t>o	</a:t>
            </a:r>
            <a:r>
              <a:rPr sz="2800" spc="195" dirty="0">
                <a:latin typeface="Arial MT"/>
                <a:cs typeface="Arial MT"/>
              </a:rPr>
              <a:t>convers</a:t>
            </a:r>
            <a:r>
              <a:rPr sz="2800" dirty="0">
                <a:latin typeface="Arial MT"/>
                <a:cs typeface="Arial MT"/>
              </a:rPr>
              <a:t>e	</a:t>
            </a:r>
            <a:r>
              <a:rPr sz="2800" spc="195" dirty="0">
                <a:latin typeface="Arial MT"/>
                <a:cs typeface="Arial MT"/>
              </a:rPr>
              <a:t>an</a:t>
            </a:r>
            <a:r>
              <a:rPr sz="2800" dirty="0">
                <a:latin typeface="Arial MT"/>
                <a:cs typeface="Arial MT"/>
              </a:rPr>
              <a:t>d	</a:t>
            </a:r>
            <a:r>
              <a:rPr sz="2800" spc="195" dirty="0">
                <a:latin typeface="Arial MT"/>
                <a:cs typeface="Arial MT"/>
              </a:rPr>
              <a:t>interac</a:t>
            </a:r>
            <a:r>
              <a:rPr sz="2800" dirty="0">
                <a:latin typeface="Arial MT"/>
                <a:cs typeface="Arial MT"/>
              </a:rPr>
              <a:t>t	</a:t>
            </a:r>
            <a:r>
              <a:rPr sz="2800" spc="195" dirty="0">
                <a:latin typeface="Arial MT"/>
                <a:cs typeface="Arial MT"/>
              </a:rPr>
              <a:t>i</a:t>
            </a:r>
            <a:r>
              <a:rPr sz="2800" dirty="0">
                <a:latin typeface="Arial MT"/>
                <a:cs typeface="Arial MT"/>
              </a:rPr>
              <a:t>n	a	</a:t>
            </a:r>
            <a:r>
              <a:rPr sz="2800" spc="195" dirty="0">
                <a:latin typeface="Arial MT"/>
                <a:cs typeface="Arial MT"/>
              </a:rPr>
              <a:t>professiona</a:t>
            </a:r>
            <a:r>
              <a:rPr sz="2800" dirty="0">
                <a:latin typeface="Arial MT"/>
                <a:cs typeface="Arial MT"/>
              </a:rPr>
              <a:t>l  </a:t>
            </a:r>
            <a:r>
              <a:rPr sz="2800" spc="165" dirty="0">
                <a:latin typeface="Arial MT"/>
                <a:cs typeface="Arial MT"/>
              </a:rPr>
              <a:t>manner.</a:t>
            </a:r>
            <a:endParaRPr sz="2800">
              <a:latin typeface="Arial MT"/>
              <a:cs typeface="Arial MT"/>
            </a:endParaRPr>
          </a:p>
        </p:txBody>
      </p:sp>
      <p:pic>
        <p:nvPicPr>
          <p:cNvPr id="7" name="object 5">
            <a:hlinkClick r:id="rId3" action="ppaction://hlinksldjump"/>
            <a:extLst>
              <a:ext uri="{FF2B5EF4-FFF2-40B4-BE49-F238E27FC236}">
                <a16:creationId xmlns:a16="http://schemas.microsoft.com/office/drawing/2014/main" id="{622C3820-7629-483B-82E1-80B34E26131E}"/>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lang="en-AU"/>
          </a:p>
        </p:txBody>
      </p:sp>
      <p:grpSp>
        <p:nvGrpSpPr>
          <p:cNvPr id="3" name="object 3"/>
          <p:cNvGrpSpPr/>
          <p:nvPr/>
        </p:nvGrpSpPr>
        <p:grpSpPr>
          <a:xfrm>
            <a:off x="7848675" y="0"/>
            <a:ext cx="10439400" cy="10287000"/>
            <a:chOff x="7848675" y="0"/>
            <a:chExt cx="10439400" cy="10287000"/>
          </a:xfrm>
        </p:grpSpPr>
        <p:pic>
          <p:nvPicPr>
            <p:cNvPr id="4" name="object 4"/>
            <p:cNvPicPr/>
            <p:nvPr/>
          </p:nvPicPr>
          <p:blipFill>
            <a:blip r:embed="rId3" cstate="print"/>
            <a:stretch>
              <a:fillRect/>
            </a:stretch>
          </p:blipFill>
          <p:spPr>
            <a:xfrm>
              <a:off x="7848675" y="0"/>
              <a:ext cx="10439323" cy="10286999"/>
            </a:xfrm>
            <a:prstGeom prst="rect">
              <a:avLst/>
            </a:prstGeom>
          </p:spPr>
        </p:pic>
        <p:pic>
          <p:nvPicPr>
            <p:cNvPr id="5" name="object 5">
              <a:hlinkClick r:id="rId4" action="ppaction://hlinksldjump"/>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grpSp>
      <p:sp>
        <p:nvSpPr>
          <p:cNvPr id="6" name="object 6"/>
          <p:cNvSpPr txBox="1">
            <a:spLocks noGrp="1"/>
          </p:cNvSpPr>
          <p:nvPr>
            <p:ph type="title"/>
          </p:nvPr>
        </p:nvSpPr>
        <p:spPr>
          <a:xfrm>
            <a:off x="1016000" y="941739"/>
            <a:ext cx="5172075" cy="1000760"/>
          </a:xfrm>
          <a:prstGeom prst="rect">
            <a:avLst/>
          </a:prstGeom>
        </p:spPr>
        <p:txBody>
          <a:bodyPr vert="horz" wrap="square" lIns="0" tIns="12700" rIns="0" bIns="0" rtlCol="0">
            <a:spAutoFit/>
          </a:bodyPr>
          <a:lstStyle/>
          <a:p>
            <a:pPr marL="12700">
              <a:lnSpc>
                <a:spcPct val="100000"/>
              </a:lnSpc>
              <a:spcBef>
                <a:spcPts val="100"/>
              </a:spcBef>
            </a:pPr>
            <a:r>
              <a:rPr spc="625" dirty="0">
                <a:solidFill>
                  <a:srgbClr val="000000"/>
                </a:solidFill>
              </a:rPr>
              <a:t>I</a:t>
            </a:r>
            <a:r>
              <a:rPr spc="285" dirty="0">
                <a:solidFill>
                  <a:srgbClr val="000000"/>
                </a:solidFill>
              </a:rPr>
              <a:t>n</a:t>
            </a:r>
            <a:r>
              <a:rPr spc="120" dirty="0">
                <a:solidFill>
                  <a:srgbClr val="000000"/>
                </a:solidFill>
              </a:rPr>
              <a:t>t</a:t>
            </a:r>
            <a:r>
              <a:rPr spc="175" dirty="0">
                <a:solidFill>
                  <a:srgbClr val="000000"/>
                </a:solidFill>
              </a:rPr>
              <a:t>r</a:t>
            </a:r>
            <a:r>
              <a:rPr spc="405" dirty="0">
                <a:solidFill>
                  <a:srgbClr val="000000"/>
                </a:solidFill>
              </a:rPr>
              <a:t>o</a:t>
            </a:r>
            <a:r>
              <a:rPr spc="325" dirty="0">
                <a:solidFill>
                  <a:srgbClr val="000000"/>
                </a:solidFill>
              </a:rPr>
              <a:t>d</a:t>
            </a:r>
            <a:r>
              <a:rPr spc="290" dirty="0">
                <a:solidFill>
                  <a:srgbClr val="000000"/>
                </a:solidFill>
              </a:rPr>
              <a:t>u</a:t>
            </a:r>
            <a:r>
              <a:rPr spc="490" dirty="0">
                <a:solidFill>
                  <a:srgbClr val="000000"/>
                </a:solidFill>
              </a:rPr>
              <a:t>c</a:t>
            </a:r>
            <a:r>
              <a:rPr spc="120" dirty="0">
                <a:solidFill>
                  <a:srgbClr val="000000"/>
                </a:solidFill>
              </a:rPr>
              <a:t>t</a:t>
            </a:r>
            <a:r>
              <a:rPr spc="320" dirty="0">
                <a:solidFill>
                  <a:srgbClr val="000000"/>
                </a:solidFill>
              </a:rPr>
              <a:t>i</a:t>
            </a:r>
            <a:r>
              <a:rPr spc="405" dirty="0">
                <a:solidFill>
                  <a:srgbClr val="000000"/>
                </a:solidFill>
              </a:rPr>
              <a:t>o</a:t>
            </a:r>
            <a:r>
              <a:rPr spc="-160" dirty="0">
                <a:solidFill>
                  <a:srgbClr val="000000"/>
                </a:solidFill>
              </a:rPr>
              <a:t>n</a:t>
            </a:r>
          </a:p>
        </p:txBody>
      </p:sp>
      <p:sp>
        <p:nvSpPr>
          <p:cNvPr id="7" name="object 7"/>
          <p:cNvSpPr txBox="1"/>
          <p:nvPr/>
        </p:nvSpPr>
        <p:spPr>
          <a:xfrm>
            <a:off x="1016000" y="2411094"/>
            <a:ext cx="6727190" cy="4826000"/>
          </a:xfrm>
          <a:prstGeom prst="rect">
            <a:avLst/>
          </a:prstGeom>
        </p:spPr>
        <p:txBody>
          <a:bodyPr vert="horz" wrap="square" lIns="0" tIns="12700" rIns="0" bIns="0" rtlCol="0">
            <a:spAutoFit/>
          </a:bodyPr>
          <a:lstStyle/>
          <a:p>
            <a:pPr marL="12700" marR="5080">
              <a:lnSpc>
                <a:spcPct val="140600"/>
              </a:lnSpc>
              <a:spcBef>
                <a:spcPts val="100"/>
              </a:spcBef>
              <a:tabLst>
                <a:tab pos="1164590" algn="l"/>
                <a:tab pos="1471930" algn="l"/>
                <a:tab pos="1534795" algn="l"/>
                <a:tab pos="1885950" algn="l"/>
                <a:tab pos="2316480" algn="l"/>
                <a:tab pos="2554605" algn="l"/>
                <a:tab pos="2687955" algn="l"/>
                <a:tab pos="3196590" algn="l"/>
                <a:tab pos="3346450" algn="l"/>
                <a:tab pos="3450590" algn="l"/>
                <a:tab pos="3869690" algn="l"/>
                <a:tab pos="4013200" algn="l"/>
                <a:tab pos="4058920" algn="l"/>
                <a:tab pos="4305935" algn="l"/>
                <a:tab pos="4641850" algn="l"/>
                <a:tab pos="4784725" algn="l"/>
                <a:tab pos="4954270" algn="l"/>
                <a:tab pos="5364480" algn="l"/>
                <a:tab pos="5497195" algn="l"/>
                <a:tab pos="5883275" algn="l"/>
                <a:tab pos="6392545" algn="l"/>
              </a:tabLst>
            </a:pPr>
            <a:r>
              <a:rPr sz="2800" spc="145" dirty="0">
                <a:latin typeface="Arial MT"/>
                <a:cs typeface="Arial MT"/>
              </a:rPr>
              <a:t>When	</a:t>
            </a:r>
            <a:r>
              <a:rPr sz="2800" spc="165" dirty="0">
                <a:latin typeface="Arial MT"/>
                <a:cs typeface="Arial MT"/>
              </a:rPr>
              <a:t>working		</a:t>
            </a:r>
            <a:r>
              <a:rPr sz="2800" spc="160" dirty="0">
                <a:latin typeface="Arial MT"/>
                <a:cs typeface="Arial MT"/>
              </a:rPr>
              <a:t>within	</a:t>
            </a:r>
            <a:r>
              <a:rPr sz="2800" spc="130" dirty="0">
                <a:latin typeface="Arial MT"/>
                <a:cs typeface="Arial MT"/>
              </a:rPr>
              <a:t>any	</a:t>
            </a:r>
            <a:r>
              <a:rPr sz="2800" spc="160" dirty="0">
                <a:latin typeface="Arial MT"/>
                <a:cs typeface="Arial MT"/>
              </a:rPr>
              <a:t>health	</a:t>
            </a:r>
            <a:r>
              <a:rPr sz="2800" spc="145" dirty="0">
                <a:latin typeface="Arial MT"/>
                <a:cs typeface="Arial MT"/>
              </a:rPr>
              <a:t>care </a:t>
            </a:r>
            <a:r>
              <a:rPr sz="2800" spc="-765" dirty="0">
                <a:latin typeface="Arial MT"/>
                <a:cs typeface="Arial MT"/>
              </a:rPr>
              <a:t> </a:t>
            </a:r>
            <a:r>
              <a:rPr sz="2800" spc="195" dirty="0">
                <a:latin typeface="Arial MT"/>
                <a:cs typeface="Arial MT"/>
              </a:rPr>
              <a:t>system</a:t>
            </a:r>
            <a:r>
              <a:rPr sz="2800" dirty="0">
                <a:latin typeface="Arial MT"/>
                <a:cs typeface="Arial MT"/>
              </a:rPr>
              <a:t>,		</a:t>
            </a:r>
            <a:r>
              <a:rPr sz="2800" spc="195" dirty="0">
                <a:latin typeface="Arial MT"/>
                <a:cs typeface="Arial MT"/>
              </a:rPr>
              <a:t>i</a:t>
            </a:r>
            <a:r>
              <a:rPr sz="2800" dirty="0">
                <a:latin typeface="Arial MT"/>
                <a:cs typeface="Arial MT"/>
              </a:rPr>
              <a:t>t	</a:t>
            </a:r>
            <a:r>
              <a:rPr sz="2800" spc="195" dirty="0">
                <a:latin typeface="Arial MT"/>
                <a:cs typeface="Arial MT"/>
              </a:rPr>
              <a:t>i</a:t>
            </a:r>
            <a:r>
              <a:rPr sz="2800" dirty="0">
                <a:latin typeface="Arial MT"/>
                <a:cs typeface="Arial MT"/>
              </a:rPr>
              <a:t>s	</a:t>
            </a:r>
            <a:r>
              <a:rPr sz="2800" spc="195" dirty="0">
                <a:latin typeface="Arial MT"/>
                <a:cs typeface="Arial MT"/>
              </a:rPr>
              <a:t>vita</a:t>
            </a:r>
            <a:r>
              <a:rPr sz="2800" dirty="0">
                <a:latin typeface="Arial MT"/>
                <a:cs typeface="Arial MT"/>
              </a:rPr>
              <a:t>l	</a:t>
            </a:r>
            <a:r>
              <a:rPr sz="2800" spc="195" dirty="0">
                <a:latin typeface="Arial MT"/>
                <a:cs typeface="Arial MT"/>
              </a:rPr>
              <a:t>tha</a:t>
            </a:r>
            <a:r>
              <a:rPr sz="2800" dirty="0">
                <a:latin typeface="Arial MT"/>
                <a:cs typeface="Arial MT"/>
              </a:rPr>
              <a:t>t		</a:t>
            </a:r>
            <a:r>
              <a:rPr sz="2800" spc="195" dirty="0">
                <a:latin typeface="Arial MT"/>
                <a:cs typeface="Arial MT"/>
              </a:rPr>
              <a:t>yo</a:t>
            </a:r>
            <a:r>
              <a:rPr sz="2800" dirty="0">
                <a:latin typeface="Arial MT"/>
                <a:cs typeface="Arial MT"/>
              </a:rPr>
              <a:t>u		</a:t>
            </a:r>
            <a:r>
              <a:rPr sz="2800" spc="195" dirty="0">
                <a:latin typeface="Arial MT"/>
                <a:cs typeface="Arial MT"/>
              </a:rPr>
              <a:t>ar</a:t>
            </a:r>
            <a:r>
              <a:rPr sz="2800" dirty="0">
                <a:latin typeface="Arial MT"/>
                <a:cs typeface="Arial MT"/>
              </a:rPr>
              <a:t>e		</a:t>
            </a:r>
            <a:r>
              <a:rPr sz="2800" spc="195" dirty="0">
                <a:latin typeface="Arial MT"/>
                <a:cs typeface="Arial MT"/>
              </a:rPr>
              <a:t>abl</a:t>
            </a:r>
            <a:r>
              <a:rPr sz="2800" dirty="0">
                <a:latin typeface="Arial MT"/>
                <a:cs typeface="Arial MT"/>
              </a:rPr>
              <a:t>e	</a:t>
            </a:r>
            <a:r>
              <a:rPr sz="2800" spc="195" dirty="0">
                <a:latin typeface="Arial MT"/>
                <a:cs typeface="Arial MT"/>
              </a:rPr>
              <a:t>t</a:t>
            </a:r>
            <a:r>
              <a:rPr sz="2800" dirty="0">
                <a:latin typeface="Arial MT"/>
                <a:cs typeface="Arial MT"/>
              </a:rPr>
              <a:t>o  </a:t>
            </a:r>
            <a:r>
              <a:rPr sz="2800" spc="160" dirty="0">
                <a:latin typeface="Arial MT"/>
                <a:cs typeface="Arial MT"/>
              </a:rPr>
              <a:t>engage	</a:t>
            </a:r>
            <a:r>
              <a:rPr sz="2800" spc="175" dirty="0">
                <a:latin typeface="Arial MT"/>
                <a:cs typeface="Arial MT"/>
              </a:rPr>
              <a:t>effectively		</a:t>
            </a:r>
            <a:r>
              <a:rPr sz="2800" spc="145" dirty="0">
                <a:latin typeface="Arial MT"/>
                <a:cs typeface="Arial MT"/>
              </a:rPr>
              <a:t>with	</a:t>
            </a:r>
            <a:r>
              <a:rPr sz="2800" spc="155" dirty="0">
                <a:latin typeface="Arial MT"/>
                <a:cs typeface="Arial MT"/>
              </a:rPr>
              <a:t>other	</a:t>
            </a:r>
            <a:r>
              <a:rPr sz="2800" spc="160" dirty="0">
                <a:latin typeface="Arial MT"/>
                <a:cs typeface="Arial MT"/>
              </a:rPr>
              <a:t>health </a:t>
            </a:r>
            <a:r>
              <a:rPr sz="2800" spc="165" dirty="0">
                <a:latin typeface="Arial MT"/>
                <a:cs typeface="Arial MT"/>
              </a:rPr>
              <a:t> </a:t>
            </a:r>
            <a:r>
              <a:rPr sz="2800" spc="180" dirty="0">
                <a:latin typeface="Arial MT"/>
                <a:cs typeface="Arial MT"/>
              </a:rPr>
              <a:t>professionals	</a:t>
            </a:r>
            <a:r>
              <a:rPr sz="2800" spc="130" dirty="0">
                <a:latin typeface="Arial MT"/>
                <a:cs typeface="Arial MT"/>
              </a:rPr>
              <a:t>and	are		</a:t>
            </a:r>
            <a:r>
              <a:rPr sz="2800" spc="145" dirty="0">
                <a:latin typeface="Arial MT"/>
                <a:cs typeface="Arial MT"/>
              </a:rPr>
              <a:t>able	</a:t>
            </a:r>
            <a:r>
              <a:rPr sz="2800" spc="95" dirty="0">
                <a:latin typeface="Arial MT"/>
                <a:cs typeface="Arial MT"/>
              </a:rPr>
              <a:t>to</a:t>
            </a:r>
            <a:endParaRPr sz="2800">
              <a:latin typeface="Arial MT"/>
              <a:cs typeface="Arial MT"/>
            </a:endParaRPr>
          </a:p>
          <a:p>
            <a:pPr marL="12700" marR="998219" algn="just">
              <a:lnSpc>
                <a:spcPct val="140600"/>
              </a:lnSpc>
            </a:pPr>
            <a:r>
              <a:rPr sz="2800" spc="165" dirty="0">
                <a:latin typeface="Arial MT"/>
                <a:cs typeface="Arial MT"/>
              </a:rPr>
              <a:t>respond </a:t>
            </a:r>
            <a:r>
              <a:rPr sz="2800" spc="95" dirty="0">
                <a:latin typeface="Arial MT"/>
                <a:cs typeface="Arial MT"/>
              </a:rPr>
              <a:t>to </a:t>
            </a:r>
            <a:r>
              <a:rPr sz="2800" spc="165" dirty="0">
                <a:latin typeface="Arial MT"/>
                <a:cs typeface="Arial MT"/>
              </a:rPr>
              <a:t>clients </a:t>
            </a:r>
            <a:r>
              <a:rPr sz="2800" spc="160" dirty="0">
                <a:latin typeface="Arial MT"/>
                <a:cs typeface="Arial MT"/>
              </a:rPr>
              <a:t>needs, </a:t>
            </a:r>
            <a:r>
              <a:rPr sz="2800" spc="155" dirty="0">
                <a:latin typeface="Arial MT"/>
                <a:cs typeface="Arial MT"/>
              </a:rPr>
              <a:t>which </a:t>
            </a:r>
            <a:r>
              <a:rPr sz="2800" spc="160" dirty="0">
                <a:latin typeface="Arial MT"/>
                <a:cs typeface="Arial MT"/>
              </a:rPr>
              <a:t> </a:t>
            </a:r>
            <a:r>
              <a:rPr sz="2800" spc="170" dirty="0">
                <a:latin typeface="Arial MT"/>
                <a:cs typeface="Arial MT"/>
              </a:rPr>
              <a:t>includes providing </a:t>
            </a:r>
            <a:r>
              <a:rPr sz="2800" spc="175" dirty="0">
                <a:latin typeface="Arial MT"/>
                <a:cs typeface="Arial MT"/>
              </a:rPr>
              <a:t>professional </a:t>
            </a:r>
            <a:r>
              <a:rPr sz="2800" spc="180" dirty="0">
                <a:latin typeface="Arial MT"/>
                <a:cs typeface="Arial MT"/>
              </a:rPr>
              <a:t> </a:t>
            </a:r>
            <a:r>
              <a:rPr sz="2800" spc="170" dirty="0">
                <a:latin typeface="Arial MT"/>
                <a:cs typeface="Arial MT"/>
              </a:rPr>
              <a:t>referrals</a:t>
            </a:r>
            <a:r>
              <a:rPr sz="2800" spc="375" dirty="0">
                <a:latin typeface="Arial MT"/>
                <a:cs typeface="Arial MT"/>
              </a:rPr>
              <a:t> </a:t>
            </a:r>
            <a:r>
              <a:rPr sz="2800" spc="130" dirty="0">
                <a:latin typeface="Arial MT"/>
                <a:cs typeface="Arial MT"/>
              </a:rPr>
              <a:t>and</a:t>
            </a:r>
            <a:r>
              <a:rPr sz="2800" spc="375" dirty="0">
                <a:latin typeface="Arial MT"/>
                <a:cs typeface="Arial MT"/>
              </a:rPr>
              <a:t> </a:t>
            </a:r>
            <a:r>
              <a:rPr sz="2800" spc="165" dirty="0">
                <a:latin typeface="Arial MT"/>
                <a:cs typeface="Arial MT"/>
              </a:rPr>
              <a:t>writing</a:t>
            </a:r>
            <a:r>
              <a:rPr sz="2800" spc="380" dirty="0">
                <a:latin typeface="Arial MT"/>
                <a:cs typeface="Arial MT"/>
              </a:rPr>
              <a:t> </a:t>
            </a:r>
            <a:r>
              <a:rPr sz="2800" spc="175" dirty="0">
                <a:latin typeface="Arial MT"/>
                <a:cs typeface="Arial MT"/>
              </a:rPr>
              <a:t>individual</a:t>
            </a:r>
            <a:endParaRPr sz="2800">
              <a:latin typeface="Arial MT"/>
              <a:cs typeface="Arial MT"/>
            </a:endParaRPr>
          </a:p>
          <a:p>
            <a:pPr marL="12700" algn="just">
              <a:lnSpc>
                <a:spcPct val="100000"/>
              </a:lnSpc>
              <a:spcBef>
                <a:spcPts val="1365"/>
              </a:spcBef>
            </a:pPr>
            <a:r>
              <a:rPr sz="2800" spc="170" dirty="0">
                <a:latin typeface="Arial MT"/>
                <a:cs typeface="Arial MT"/>
              </a:rPr>
              <a:t>referral</a:t>
            </a:r>
            <a:r>
              <a:rPr sz="2800" spc="335" dirty="0">
                <a:latin typeface="Arial MT"/>
                <a:cs typeface="Arial MT"/>
              </a:rPr>
              <a:t> </a:t>
            </a:r>
            <a:r>
              <a:rPr sz="2800" spc="170" dirty="0">
                <a:latin typeface="Arial MT"/>
                <a:cs typeface="Arial MT"/>
              </a:rPr>
              <a:t>reports.</a:t>
            </a:r>
            <a:endParaRPr sz="2800">
              <a:latin typeface="Arial MT"/>
              <a:cs typeface="Arial MT"/>
            </a:endParaRPr>
          </a:p>
        </p:txBody>
      </p:sp>
      <p:sp>
        <p:nvSpPr>
          <p:cNvPr id="8" name="TextBox 7">
            <a:extLst>
              <a:ext uri="{FF2B5EF4-FFF2-40B4-BE49-F238E27FC236}">
                <a16:creationId xmlns:a16="http://schemas.microsoft.com/office/drawing/2014/main" id="{3E4CFB38-72D4-4133-9EEB-E95B394577C9}"/>
              </a:ext>
            </a:extLst>
          </p:cNvPr>
          <p:cNvSpPr txBox="1"/>
          <p:nvPr/>
        </p:nvSpPr>
        <p:spPr>
          <a:xfrm>
            <a:off x="762000" y="8115300"/>
            <a:ext cx="6096000" cy="369332"/>
          </a:xfrm>
          <a:prstGeom prst="rect">
            <a:avLst/>
          </a:prstGeom>
          <a:noFill/>
        </p:spPr>
        <p:txBody>
          <a:bodyPr wrap="square" rtlCol="0">
            <a:spAutoFit/>
          </a:bodyPr>
          <a:lstStyle/>
          <a:p>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Public Health in Australia - YouTube</a:t>
            </a:r>
            <a:endParaRPr lang="en-A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2540" algn="ctr">
              <a:lnSpc>
                <a:spcPts val="7250"/>
              </a:lnSpc>
              <a:spcBef>
                <a:spcPts val="100"/>
              </a:spcBef>
            </a:pPr>
            <a:r>
              <a:rPr spc="270" dirty="0"/>
              <a:t>HOW</a:t>
            </a:r>
            <a:r>
              <a:rPr spc="540" dirty="0"/>
              <a:t> </a:t>
            </a:r>
            <a:r>
              <a:rPr spc="295" dirty="0"/>
              <a:t>WOULD</a:t>
            </a:r>
            <a:r>
              <a:rPr spc="545" dirty="0"/>
              <a:t> </a:t>
            </a:r>
            <a:r>
              <a:rPr spc="290" dirty="0"/>
              <a:t>YOU</a:t>
            </a:r>
            <a:r>
              <a:rPr spc="550" dirty="0"/>
              <a:t> </a:t>
            </a:r>
            <a:r>
              <a:rPr spc="675" dirty="0"/>
              <a:t>ESTABLISH</a:t>
            </a:r>
          </a:p>
          <a:p>
            <a:pPr marL="13970" marR="5080" algn="ctr">
              <a:lnSpc>
                <a:spcPts val="6830"/>
              </a:lnSpc>
              <a:spcBef>
                <a:spcPts val="505"/>
              </a:spcBef>
            </a:pPr>
            <a:r>
              <a:rPr spc="420" dirty="0"/>
              <a:t>EFFECTIVE </a:t>
            </a:r>
            <a:r>
              <a:rPr spc="660" dirty="0"/>
              <a:t>RELATIONSHIPS </a:t>
            </a:r>
            <a:r>
              <a:rPr spc="415" dirty="0"/>
              <a:t>WITH </a:t>
            </a:r>
            <a:r>
              <a:rPr spc="-1914" dirty="0"/>
              <a:t> </a:t>
            </a:r>
            <a:r>
              <a:rPr spc="465" dirty="0"/>
              <a:t>HEALTH</a:t>
            </a:r>
            <a:r>
              <a:rPr spc="550" dirty="0"/>
              <a:t> </a:t>
            </a:r>
            <a:r>
              <a:rPr spc="680" dirty="0"/>
              <a:t>PROFESSIONALS?</a:t>
            </a:r>
          </a:p>
        </p:txBody>
      </p:sp>
      <p:pic>
        <p:nvPicPr>
          <p:cNvPr id="5" name="object 5">
            <a:hlinkClick r:id="rId3" action="ppaction://hlinksldjump"/>
            <a:extLst>
              <a:ext uri="{FF2B5EF4-FFF2-40B4-BE49-F238E27FC236}">
                <a16:creationId xmlns:a16="http://schemas.microsoft.com/office/drawing/2014/main" id="{16953311-0C20-4101-988A-D0B08030214C}"/>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352550" y="3379130"/>
            <a:ext cx="104775" cy="104775"/>
          </a:xfrm>
          <a:prstGeom prst="rect">
            <a:avLst/>
          </a:prstGeom>
        </p:spPr>
      </p:pic>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352550" y="3979205"/>
            <a:ext cx="104775" cy="104775"/>
          </a:xfrm>
          <a:prstGeom prst="rect">
            <a:avLst/>
          </a:prstGeom>
        </p:spPr>
      </p:pic>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352550" y="4579280"/>
            <a:ext cx="104775" cy="104775"/>
          </a:xfrm>
          <a:prstGeom prst="rect">
            <a:avLst/>
          </a:prstGeom>
        </p:spPr>
      </p:pic>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1352550" y="5179355"/>
            <a:ext cx="104775" cy="104775"/>
          </a:xfrm>
          <a:prstGeom prst="rect">
            <a:avLst/>
          </a:prstGeom>
        </p:spPr>
      </p:pic>
      <p:pic>
        <p:nvPicPr>
          <p:cNvPr id="7" name="object 7"/>
          <p:cNvPicPr/>
          <p:nvPr/>
        </p:nvPicPr>
        <p:blipFill>
          <a:blip r:embed="rId2" cstate="email">
            <a:extLst>
              <a:ext uri="{28A0092B-C50C-407E-A947-70E740481C1C}">
                <a14:useLocalDpi xmlns:a14="http://schemas.microsoft.com/office/drawing/2010/main"/>
              </a:ext>
            </a:extLst>
          </a:blip>
          <a:stretch>
            <a:fillRect/>
          </a:stretch>
        </p:blipFill>
        <p:spPr>
          <a:xfrm>
            <a:off x="1352550" y="6379505"/>
            <a:ext cx="104775" cy="104775"/>
          </a:xfrm>
          <a:prstGeom prst="rect">
            <a:avLst/>
          </a:prstGeom>
        </p:spPr>
      </p:pic>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1352550" y="7579655"/>
            <a:ext cx="104775" cy="104775"/>
          </a:xfrm>
          <a:prstGeom prst="rect">
            <a:avLst/>
          </a:prstGeom>
        </p:spPr>
      </p:pic>
      <p:pic>
        <p:nvPicPr>
          <p:cNvPr id="10" name="object 10"/>
          <p:cNvPicPr/>
          <p:nvPr/>
        </p:nvPicPr>
        <p:blipFill>
          <a:blip r:embed="rId3" cstate="print"/>
          <a:stretch>
            <a:fillRect/>
          </a:stretch>
        </p:blipFill>
        <p:spPr>
          <a:xfrm>
            <a:off x="11711702" y="6"/>
            <a:ext cx="6572249" cy="10286993"/>
          </a:xfrm>
          <a:prstGeom prst="rect">
            <a:avLst/>
          </a:prstGeom>
        </p:spPr>
      </p:pic>
      <p:sp>
        <p:nvSpPr>
          <p:cNvPr id="12" name="object 12"/>
          <p:cNvSpPr txBox="1">
            <a:spLocks noGrp="1"/>
          </p:cNvSpPr>
          <p:nvPr>
            <p:ph type="title"/>
          </p:nvPr>
        </p:nvSpPr>
        <p:spPr>
          <a:xfrm>
            <a:off x="1016000" y="941740"/>
            <a:ext cx="9236075" cy="1000760"/>
          </a:xfrm>
          <a:prstGeom prst="rect">
            <a:avLst/>
          </a:prstGeom>
        </p:spPr>
        <p:txBody>
          <a:bodyPr vert="horz" wrap="square" lIns="0" tIns="12700" rIns="0" bIns="0" rtlCol="0">
            <a:spAutoFit/>
          </a:bodyPr>
          <a:lstStyle/>
          <a:p>
            <a:pPr marL="12700">
              <a:lnSpc>
                <a:spcPct val="100000"/>
              </a:lnSpc>
              <a:spcBef>
                <a:spcPts val="100"/>
              </a:spcBef>
            </a:pPr>
            <a:r>
              <a:rPr spc="430" dirty="0"/>
              <a:t>Establishing</a:t>
            </a:r>
            <a:r>
              <a:rPr spc="530" dirty="0"/>
              <a:t> </a:t>
            </a:r>
            <a:r>
              <a:rPr spc="290" dirty="0"/>
              <a:t>Effective</a:t>
            </a:r>
          </a:p>
        </p:txBody>
      </p:sp>
      <p:sp>
        <p:nvSpPr>
          <p:cNvPr id="13" name="object 13"/>
          <p:cNvSpPr txBox="1"/>
          <p:nvPr/>
        </p:nvSpPr>
        <p:spPr>
          <a:xfrm>
            <a:off x="1016000" y="1751365"/>
            <a:ext cx="10448925" cy="7865109"/>
          </a:xfrm>
          <a:prstGeom prst="rect">
            <a:avLst/>
          </a:prstGeom>
        </p:spPr>
        <p:txBody>
          <a:bodyPr vert="horz" wrap="square" lIns="0" tIns="12700" rIns="0" bIns="0" rtlCol="0">
            <a:spAutoFit/>
          </a:bodyPr>
          <a:lstStyle/>
          <a:p>
            <a:pPr marL="12700">
              <a:lnSpc>
                <a:spcPct val="100000"/>
              </a:lnSpc>
              <a:spcBef>
                <a:spcPts val="100"/>
              </a:spcBef>
            </a:pPr>
            <a:r>
              <a:rPr sz="6400" b="1" spc="355" dirty="0">
                <a:solidFill>
                  <a:srgbClr val="FFFFFF"/>
                </a:solidFill>
                <a:latin typeface="Trebuchet MS"/>
                <a:cs typeface="Trebuchet MS"/>
              </a:rPr>
              <a:t>Working</a:t>
            </a:r>
            <a:r>
              <a:rPr sz="6400" b="1" spc="505" dirty="0">
                <a:solidFill>
                  <a:srgbClr val="FFFFFF"/>
                </a:solidFill>
                <a:latin typeface="Trebuchet MS"/>
                <a:cs typeface="Trebuchet MS"/>
              </a:rPr>
              <a:t> </a:t>
            </a:r>
            <a:r>
              <a:rPr sz="6400" b="1" spc="409" dirty="0">
                <a:solidFill>
                  <a:srgbClr val="FFFFFF"/>
                </a:solidFill>
                <a:latin typeface="Trebuchet MS"/>
                <a:cs typeface="Trebuchet MS"/>
              </a:rPr>
              <a:t>Relationships</a:t>
            </a:r>
            <a:endParaRPr sz="6400">
              <a:latin typeface="Trebuchet MS"/>
              <a:cs typeface="Trebuchet MS"/>
            </a:endParaRPr>
          </a:p>
          <a:p>
            <a:pPr marL="616585">
              <a:lnSpc>
                <a:spcPct val="100000"/>
              </a:lnSpc>
              <a:spcBef>
                <a:spcPts val="3435"/>
              </a:spcBef>
              <a:tabLst>
                <a:tab pos="1774189" algn="l"/>
                <a:tab pos="3115310" algn="l"/>
                <a:tab pos="3906520" algn="l"/>
              </a:tabLst>
            </a:pPr>
            <a:r>
              <a:rPr sz="2800" spc="155" dirty="0">
                <a:solidFill>
                  <a:srgbClr val="FFFFFF"/>
                </a:solidFill>
                <a:latin typeface="Arial MT"/>
                <a:cs typeface="Arial MT"/>
              </a:rPr>
              <a:t>Being	</a:t>
            </a:r>
            <a:r>
              <a:rPr sz="2800" spc="160" dirty="0">
                <a:solidFill>
                  <a:srgbClr val="FFFFFF"/>
                </a:solidFill>
                <a:latin typeface="Arial MT"/>
                <a:cs typeface="Arial MT"/>
              </a:rPr>
              <a:t>honest	</a:t>
            </a:r>
            <a:r>
              <a:rPr sz="2800" spc="130" dirty="0">
                <a:solidFill>
                  <a:srgbClr val="FFFFFF"/>
                </a:solidFill>
                <a:latin typeface="Arial MT"/>
                <a:cs typeface="Arial MT"/>
              </a:rPr>
              <a:t>and	</a:t>
            </a:r>
            <a:r>
              <a:rPr sz="2800" spc="145" dirty="0">
                <a:solidFill>
                  <a:srgbClr val="FFFFFF"/>
                </a:solidFill>
                <a:latin typeface="Arial MT"/>
                <a:cs typeface="Arial MT"/>
              </a:rPr>
              <a:t>open</a:t>
            </a:r>
            <a:endParaRPr sz="2800">
              <a:latin typeface="Arial MT"/>
              <a:cs typeface="Arial MT"/>
            </a:endParaRPr>
          </a:p>
          <a:p>
            <a:pPr marL="616585">
              <a:lnSpc>
                <a:spcPct val="100000"/>
              </a:lnSpc>
              <a:spcBef>
                <a:spcPts val="1365"/>
              </a:spcBef>
              <a:tabLst>
                <a:tab pos="2223770" algn="l"/>
                <a:tab pos="3484879" algn="l"/>
                <a:tab pos="4276725" algn="l"/>
                <a:tab pos="5394960" algn="l"/>
              </a:tabLst>
            </a:pPr>
            <a:r>
              <a:rPr sz="2800" spc="170" dirty="0">
                <a:solidFill>
                  <a:srgbClr val="FFFFFF"/>
                </a:solidFill>
                <a:latin typeface="Arial MT"/>
                <a:cs typeface="Arial MT"/>
              </a:rPr>
              <a:t>Trusting	</a:t>
            </a:r>
            <a:r>
              <a:rPr sz="2800" spc="160" dirty="0">
                <a:solidFill>
                  <a:srgbClr val="FFFFFF"/>
                </a:solidFill>
                <a:latin typeface="Arial MT"/>
                <a:cs typeface="Arial MT"/>
              </a:rPr>
              <a:t>others	</a:t>
            </a:r>
            <a:r>
              <a:rPr sz="2800" spc="130" dirty="0">
                <a:solidFill>
                  <a:srgbClr val="FFFFFF"/>
                </a:solidFill>
                <a:latin typeface="Arial MT"/>
                <a:cs typeface="Arial MT"/>
              </a:rPr>
              <a:t>and	</a:t>
            </a:r>
            <a:r>
              <a:rPr sz="2800" spc="155" dirty="0">
                <a:solidFill>
                  <a:srgbClr val="FFFFFF"/>
                </a:solidFill>
                <a:latin typeface="Arial MT"/>
                <a:cs typeface="Arial MT"/>
              </a:rPr>
              <a:t>being	</a:t>
            </a:r>
            <a:r>
              <a:rPr sz="2800" spc="175" dirty="0">
                <a:solidFill>
                  <a:srgbClr val="FFFFFF"/>
                </a:solidFill>
                <a:latin typeface="Arial MT"/>
                <a:cs typeface="Arial MT"/>
              </a:rPr>
              <a:t>respectful</a:t>
            </a:r>
            <a:endParaRPr sz="2800">
              <a:latin typeface="Arial MT"/>
              <a:cs typeface="Arial MT"/>
            </a:endParaRPr>
          </a:p>
          <a:p>
            <a:pPr marL="616585">
              <a:lnSpc>
                <a:spcPct val="100000"/>
              </a:lnSpc>
              <a:spcBef>
                <a:spcPts val="1365"/>
              </a:spcBef>
              <a:tabLst>
                <a:tab pos="2101215" algn="l"/>
                <a:tab pos="2793365" algn="l"/>
                <a:tab pos="4441190" algn="l"/>
                <a:tab pos="5233035" algn="l"/>
                <a:tab pos="6454775" algn="l"/>
                <a:tab pos="6924675" algn="l"/>
              </a:tabLst>
            </a:pPr>
            <a:r>
              <a:rPr sz="2800" spc="165" dirty="0">
                <a:solidFill>
                  <a:srgbClr val="FFFFFF"/>
                </a:solidFill>
                <a:latin typeface="Arial MT"/>
                <a:cs typeface="Arial MT"/>
              </a:rPr>
              <a:t>Valuing	</a:t>
            </a:r>
            <a:r>
              <a:rPr sz="2800" spc="130" dirty="0">
                <a:solidFill>
                  <a:srgbClr val="FFFFFF"/>
                </a:solidFill>
                <a:latin typeface="Arial MT"/>
                <a:cs typeface="Arial MT"/>
              </a:rPr>
              <a:t>the	</a:t>
            </a:r>
            <a:r>
              <a:rPr sz="2800" spc="170" dirty="0">
                <a:solidFill>
                  <a:srgbClr val="FFFFFF"/>
                </a:solidFill>
                <a:latin typeface="Arial MT"/>
                <a:cs typeface="Arial MT"/>
              </a:rPr>
              <a:t>opinions	</a:t>
            </a:r>
            <a:r>
              <a:rPr sz="2800" spc="130" dirty="0">
                <a:solidFill>
                  <a:srgbClr val="FFFFFF"/>
                </a:solidFill>
                <a:latin typeface="Arial MT"/>
                <a:cs typeface="Arial MT"/>
              </a:rPr>
              <a:t>and	</a:t>
            </a:r>
            <a:r>
              <a:rPr sz="2800" spc="160" dirty="0">
                <a:solidFill>
                  <a:srgbClr val="FFFFFF"/>
                </a:solidFill>
                <a:latin typeface="Arial MT"/>
                <a:cs typeface="Arial MT"/>
              </a:rPr>
              <a:t>inputs	</a:t>
            </a:r>
            <a:r>
              <a:rPr sz="2800" spc="95" dirty="0">
                <a:solidFill>
                  <a:srgbClr val="FFFFFF"/>
                </a:solidFill>
                <a:latin typeface="Arial MT"/>
                <a:cs typeface="Arial MT"/>
              </a:rPr>
              <a:t>of	</a:t>
            </a:r>
            <a:r>
              <a:rPr sz="2800" spc="160" dirty="0">
                <a:solidFill>
                  <a:srgbClr val="FFFFFF"/>
                </a:solidFill>
                <a:latin typeface="Arial MT"/>
                <a:cs typeface="Arial MT"/>
              </a:rPr>
              <a:t>others</a:t>
            </a:r>
            <a:endParaRPr sz="2800">
              <a:latin typeface="Arial MT"/>
              <a:cs typeface="Arial MT"/>
            </a:endParaRPr>
          </a:p>
          <a:p>
            <a:pPr marL="616585" marR="194310">
              <a:lnSpc>
                <a:spcPct val="140600"/>
              </a:lnSpc>
              <a:tabLst>
                <a:tab pos="1408430" algn="l"/>
                <a:tab pos="1957070" algn="l"/>
                <a:tab pos="2407920" algn="l"/>
                <a:tab pos="2649855" algn="l"/>
                <a:tab pos="3544570" algn="l"/>
                <a:tab pos="4014470" algn="l"/>
                <a:tab pos="4707255" algn="l"/>
                <a:tab pos="5177155" algn="l"/>
                <a:tab pos="6230620" algn="l"/>
                <a:tab pos="8341359" algn="l"/>
                <a:tab pos="9133205" algn="l"/>
              </a:tabLst>
            </a:pPr>
            <a:r>
              <a:rPr sz="2800" spc="195" dirty="0">
                <a:solidFill>
                  <a:srgbClr val="FFFFFF"/>
                </a:solidFill>
                <a:latin typeface="Arial MT"/>
                <a:cs typeface="Arial MT"/>
              </a:rPr>
              <a:t>Takin</a:t>
            </a:r>
            <a:r>
              <a:rPr sz="2800" dirty="0">
                <a:solidFill>
                  <a:srgbClr val="FFFFFF"/>
                </a:solidFill>
                <a:latin typeface="Arial MT"/>
                <a:cs typeface="Arial MT"/>
              </a:rPr>
              <a:t>g	</a:t>
            </a:r>
            <a:r>
              <a:rPr sz="2800" spc="195" dirty="0">
                <a:solidFill>
                  <a:srgbClr val="FFFFFF"/>
                </a:solidFill>
                <a:latin typeface="Arial MT"/>
                <a:cs typeface="Arial MT"/>
              </a:rPr>
              <a:t>th</a:t>
            </a:r>
            <a:r>
              <a:rPr sz="2800" dirty="0">
                <a:solidFill>
                  <a:srgbClr val="FFFFFF"/>
                </a:solidFill>
                <a:latin typeface="Arial MT"/>
                <a:cs typeface="Arial MT"/>
              </a:rPr>
              <a:t>e	</a:t>
            </a:r>
            <a:r>
              <a:rPr sz="2800" spc="195" dirty="0">
                <a:solidFill>
                  <a:srgbClr val="FFFFFF"/>
                </a:solidFill>
                <a:latin typeface="Arial MT"/>
                <a:cs typeface="Arial MT"/>
              </a:rPr>
              <a:t>tim</a:t>
            </a:r>
            <a:r>
              <a:rPr sz="2800" dirty="0">
                <a:solidFill>
                  <a:srgbClr val="FFFFFF"/>
                </a:solidFill>
                <a:latin typeface="Arial MT"/>
                <a:cs typeface="Arial MT"/>
              </a:rPr>
              <a:t>e	</a:t>
            </a:r>
            <a:r>
              <a:rPr sz="2800" spc="195" dirty="0">
                <a:solidFill>
                  <a:srgbClr val="FFFFFF"/>
                </a:solidFill>
                <a:latin typeface="Arial MT"/>
                <a:cs typeface="Arial MT"/>
              </a:rPr>
              <a:t>t</a:t>
            </a:r>
            <a:r>
              <a:rPr sz="2800" dirty="0">
                <a:solidFill>
                  <a:srgbClr val="FFFFFF"/>
                </a:solidFill>
                <a:latin typeface="Arial MT"/>
                <a:cs typeface="Arial MT"/>
              </a:rPr>
              <a:t>o	</a:t>
            </a:r>
            <a:r>
              <a:rPr sz="2800" spc="195" dirty="0">
                <a:solidFill>
                  <a:srgbClr val="FFFFFF"/>
                </a:solidFill>
                <a:latin typeface="Arial MT"/>
                <a:cs typeface="Arial MT"/>
              </a:rPr>
              <a:t>ge</a:t>
            </a:r>
            <a:r>
              <a:rPr sz="2800" dirty="0">
                <a:solidFill>
                  <a:srgbClr val="FFFFFF"/>
                </a:solidFill>
                <a:latin typeface="Arial MT"/>
                <a:cs typeface="Arial MT"/>
              </a:rPr>
              <a:t>t	</a:t>
            </a:r>
            <a:r>
              <a:rPr sz="2800" spc="195" dirty="0">
                <a:solidFill>
                  <a:srgbClr val="FFFFFF"/>
                </a:solidFill>
                <a:latin typeface="Arial MT"/>
                <a:cs typeface="Arial MT"/>
              </a:rPr>
              <a:t>t</a:t>
            </a:r>
            <a:r>
              <a:rPr sz="2800" dirty="0">
                <a:solidFill>
                  <a:srgbClr val="FFFFFF"/>
                </a:solidFill>
                <a:latin typeface="Arial MT"/>
                <a:cs typeface="Arial MT"/>
              </a:rPr>
              <a:t>o	</a:t>
            </a:r>
            <a:r>
              <a:rPr sz="2800" spc="195" dirty="0">
                <a:solidFill>
                  <a:srgbClr val="FFFFFF"/>
                </a:solidFill>
                <a:latin typeface="Arial MT"/>
                <a:cs typeface="Arial MT"/>
              </a:rPr>
              <a:t>kno</a:t>
            </a:r>
            <a:r>
              <a:rPr sz="2800" dirty="0">
                <a:solidFill>
                  <a:srgbClr val="FFFFFF"/>
                </a:solidFill>
                <a:latin typeface="Arial MT"/>
                <a:cs typeface="Arial MT"/>
              </a:rPr>
              <a:t>w	</a:t>
            </a:r>
            <a:r>
              <a:rPr sz="2800" spc="195" dirty="0">
                <a:solidFill>
                  <a:srgbClr val="FFFFFF"/>
                </a:solidFill>
                <a:latin typeface="Arial MT"/>
                <a:cs typeface="Arial MT"/>
              </a:rPr>
              <a:t>co-worker</a:t>
            </a:r>
            <a:r>
              <a:rPr sz="2800" dirty="0">
                <a:solidFill>
                  <a:srgbClr val="FFFFFF"/>
                </a:solidFill>
                <a:latin typeface="Arial MT"/>
                <a:cs typeface="Arial MT"/>
              </a:rPr>
              <a:t>s	</a:t>
            </a:r>
            <a:r>
              <a:rPr sz="2800" spc="195" dirty="0">
                <a:solidFill>
                  <a:srgbClr val="FFFFFF"/>
                </a:solidFill>
                <a:latin typeface="Arial MT"/>
                <a:cs typeface="Arial MT"/>
              </a:rPr>
              <a:t>an</a:t>
            </a:r>
            <a:r>
              <a:rPr sz="2800" dirty="0">
                <a:solidFill>
                  <a:srgbClr val="FFFFFF"/>
                </a:solidFill>
                <a:latin typeface="Arial MT"/>
                <a:cs typeface="Arial MT"/>
              </a:rPr>
              <a:t>d	</a:t>
            </a:r>
            <a:r>
              <a:rPr sz="2800" spc="195" dirty="0">
                <a:solidFill>
                  <a:srgbClr val="FFFFFF"/>
                </a:solidFill>
                <a:latin typeface="Arial MT"/>
                <a:cs typeface="Arial MT"/>
              </a:rPr>
              <a:t>creat</a:t>
            </a:r>
            <a:r>
              <a:rPr sz="2800" dirty="0">
                <a:solidFill>
                  <a:srgbClr val="FFFFFF"/>
                </a:solidFill>
                <a:latin typeface="Arial MT"/>
                <a:cs typeface="Arial MT"/>
              </a:rPr>
              <a:t>e  </a:t>
            </a:r>
            <a:r>
              <a:rPr sz="2800" spc="130" dirty="0">
                <a:solidFill>
                  <a:srgbClr val="FFFFFF"/>
                </a:solidFill>
                <a:latin typeface="Arial MT"/>
                <a:cs typeface="Arial MT"/>
              </a:rPr>
              <a:t>and	</a:t>
            </a:r>
            <a:r>
              <a:rPr sz="2800" spc="155" dirty="0">
                <a:solidFill>
                  <a:srgbClr val="FFFFFF"/>
                </a:solidFill>
                <a:latin typeface="Arial MT"/>
                <a:cs typeface="Arial MT"/>
              </a:rPr>
              <a:t>build	</a:t>
            </a:r>
            <a:r>
              <a:rPr sz="2800" spc="165" dirty="0">
                <a:solidFill>
                  <a:srgbClr val="FFFFFF"/>
                </a:solidFill>
                <a:latin typeface="Arial MT"/>
                <a:cs typeface="Arial MT"/>
              </a:rPr>
              <a:t>rapport</a:t>
            </a:r>
            <a:endParaRPr sz="2800">
              <a:latin typeface="Arial MT"/>
              <a:cs typeface="Arial MT"/>
            </a:endParaRPr>
          </a:p>
          <a:p>
            <a:pPr marL="616585" marR="291465">
              <a:lnSpc>
                <a:spcPct val="140600"/>
              </a:lnSpc>
              <a:tabLst>
                <a:tab pos="2061845" algn="l"/>
                <a:tab pos="2610485" algn="l"/>
                <a:tab pos="2630805" algn="l"/>
                <a:tab pos="3199765" algn="l"/>
                <a:tab pos="3544570" algn="l"/>
                <a:tab pos="4277995" algn="l"/>
                <a:tab pos="5351145" algn="l"/>
                <a:tab pos="5702300" algn="l"/>
                <a:tab pos="6003290" algn="l"/>
                <a:tab pos="6132830" algn="l"/>
                <a:tab pos="6492875" algn="l"/>
                <a:tab pos="6824980" algn="l"/>
                <a:tab pos="7694930" algn="l"/>
                <a:tab pos="8609965" algn="l"/>
              </a:tabLst>
            </a:pPr>
            <a:r>
              <a:rPr sz="2800" spc="195" dirty="0">
                <a:solidFill>
                  <a:srgbClr val="FFFFFF"/>
                </a:solidFill>
                <a:latin typeface="Arial MT"/>
                <a:cs typeface="Arial MT"/>
              </a:rPr>
              <a:t>Refrainin</a:t>
            </a:r>
            <a:r>
              <a:rPr sz="2800" dirty="0">
                <a:solidFill>
                  <a:srgbClr val="FFFFFF"/>
                </a:solidFill>
                <a:latin typeface="Arial MT"/>
                <a:cs typeface="Arial MT"/>
              </a:rPr>
              <a:t>g	</a:t>
            </a:r>
            <a:r>
              <a:rPr sz="2800" spc="195" dirty="0">
                <a:solidFill>
                  <a:srgbClr val="FFFFFF"/>
                </a:solidFill>
                <a:latin typeface="Arial MT"/>
                <a:cs typeface="Arial MT"/>
              </a:rPr>
              <a:t>fro</a:t>
            </a:r>
            <a:r>
              <a:rPr sz="2800" dirty="0">
                <a:solidFill>
                  <a:srgbClr val="FFFFFF"/>
                </a:solidFill>
                <a:latin typeface="Arial MT"/>
                <a:cs typeface="Arial MT"/>
              </a:rPr>
              <a:t>m	</a:t>
            </a:r>
            <a:r>
              <a:rPr sz="2800" spc="195" dirty="0">
                <a:solidFill>
                  <a:srgbClr val="FFFFFF"/>
                </a:solidFill>
                <a:latin typeface="Arial MT"/>
                <a:cs typeface="Arial MT"/>
              </a:rPr>
              <a:t>oversteppin</a:t>
            </a:r>
            <a:r>
              <a:rPr sz="2800" dirty="0">
                <a:solidFill>
                  <a:srgbClr val="FFFFFF"/>
                </a:solidFill>
                <a:latin typeface="Arial MT"/>
                <a:cs typeface="Arial MT"/>
              </a:rPr>
              <a:t>g	</a:t>
            </a:r>
            <a:r>
              <a:rPr sz="2800" spc="195" dirty="0">
                <a:solidFill>
                  <a:srgbClr val="FFFFFF"/>
                </a:solidFill>
                <a:latin typeface="Arial MT"/>
                <a:cs typeface="Arial MT"/>
              </a:rPr>
              <a:t>o</a:t>
            </a:r>
            <a:r>
              <a:rPr sz="2800" dirty="0">
                <a:solidFill>
                  <a:srgbClr val="FFFFFF"/>
                </a:solidFill>
                <a:latin typeface="Arial MT"/>
                <a:cs typeface="Arial MT"/>
              </a:rPr>
              <a:t>r	</a:t>
            </a:r>
            <a:r>
              <a:rPr sz="2800" spc="195" dirty="0">
                <a:solidFill>
                  <a:srgbClr val="FFFFFF"/>
                </a:solidFill>
                <a:latin typeface="Arial MT"/>
                <a:cs typeface="Arial MT"/>
              </a:rPr>
              <a:t>givin</a:t>
            </a:r>
            <a:r>
              <a:rPr sz="2800" dirty="0">
                <a:solidFill>
                  <a:srgbClr val="FFFFFF"/>
                </a:solidFill>
                <a:latin typeface="Arial MT"/>
                <a:cs typeface="Arial MT"/>
              </a:rPr>
              <a:t>g	</a:t>
            </a:r>
            <a:r>
              <a:rPr sz="2800" spc="195" dirty="0">
                <a:solidFill>
                  <a:srgbClr val="FFFFFF"/>
                </a:solidFill>
                <a:latin typeface="Arial MT"/>
                <a:cs typeface="Arial MT"/>
              </a:rPr>
              <a:t>you</a:t>
            </a:r>
            <a:r>
              <a:rPr sz="2800" dirty="0">
                <a:solidFill>
                  <a:srgbClr val="FFFFFF"/>
                </a:solidFill>
                <a:latin typeface="Arial MT"/>
                <a:cs typeface="Arial MT"/>
              </a:rPr>
              <a:t>r	</a:t>
            </a:r>
            <a:r>
              <a:rPr sz="2800" spc="195" dirty="0">
                <a:solidFill>
                  <a:srgbClr val="FFFFFF"/>
                </a:solidFill>
                <a:latin typeface="Arial MT"/>
                <a:cs typeface="Arial MT"/>
              </a:rPr>
              <a:t>persona</a:t>
            </a:r>
            <a:r>
              <a:rPr sz="2800" dirty="0">
                <a:solidFill>
                  <a:srgbClr val="FFFFFF"/>
                </a:solidFill>
                <a:latin typeface="Arial MT"/>
                <a:cs typeface="Arial MT"/>
              </a:rPr>
              <a:t>l  </a:t>
            </a:r>
            <a:r>
              <a:rPr sz="2800" spc="165" dirty="0">
                <a:solidFill>
                  <a:srgbClr val="FFFFFF"/>
                </a:solidFill>
                <a:latin typeface="Arial MT"/>
                <a:cs typeface="Arial MT"/>
              </a:rPr>
              <a:t>opinion	</a:t>
            </a:r>
            <a:r>
              <a:rPr sz="2800" spc="95" dirty="0">
                <a:solidFill>
                  <a:srgbClr val="FFFFFF"/>
                </a:solidFill>
                <a:latin typeface="Arial MT"/>
                <a:cs typeface="Arial MT"/>
              </a:rPr>
              <a:t>on		an	</a:t>
            </a:r>
            <a:r>
              <a:rPr sz="2800" spc="155" dirty="0">
                <a:solidFill>
                  <a:srgbClr val="FFFFFF"/>
                </a:solidFill>
                <a:latin typeface="Arial MT"/>
                <a:cs typeface="Arial MT"/>
              </a:rPr>
              <a:t>issue	</a:t>
            </a:r>
            <a:r>
              <a:rPr sz="2800" spc="145" dirty="0">
                <a:solidFill>
                  <a:srgbClr val="FFFFFF"/>
                </a:solidFill>
                <a:latin typeface="Arial MT"/>
                <a:cs typeface="Arial MT"/>
              </a:rPr>
              <a:t>when	</a:t>
            </a:r>
            <a:r>
              <a:rPr sz="2800" spc="95" dirty="0">
                <a:solidFill>
                  <a:srgbClr val="FFFFFF"/>
                </a:solidFill>
                <a:latin typeface="Arial MT"/>
                <a:cs typeface="Arial MT"/>
              </a:rPr>
              <a:t>it	is		</a:t>
            </a:r>
            <a:r>
              <a:rPr sz="2800" spc="130" dirty="0">
                <a:solidFill>
                  <a:srgbClr val="FFFFFF"/>
                </a:solidFill>
                <a:latin typeface="Arial MT"/>
                <a:cs typeface="Arial MT"/>
              </a:rPr>
              <a:t>not	</a:t>
            </a:r>
            <a:r>
              <a:rPr sz="2800" spc="170" dirty="0">
                <a:solidFill>
                  <a:srgbClr val="FFFFFF"/>
                </a:solidFill>
                <a:latin typeface="Arial MT"/>
                <a:cs typeface="Arial MT"/>
              </a:rPr>
              <a:t>required</a:t>
            </a:r>
            <a:endParaRPr sz="2800">
              <a:latin typeface="Arial MT"/>
              <a:cs typeface="Arial MT"/>
            </a:endParaRPr>
          </a:p>
          <a:p>
            <a:pPr marL="616585" marR="5080">
              <a:lnSpc>
                <a:spcPct val="140600"/>
              </a:lnSpc>
              <a:spcBef>
                <a:spcPts val="5"/>
              </a:spcBef>
              <a:tabLst>
                <a:tab pos="1774189" algn="l"/>
                <a:tab pos="2244090" algn="l"/>
                <a:tab pos="2713990" algn="l"/>
                <a:tab pos="3406775" algn="l"/>
                <a:tab pos="3688079" algn="l"/>
                <a:tab pos="3876675" algn="l"/>
                <a:tab pos="4222750" algn="l"/>
                <a:tab pos="4544060" algn="l"/>
                <a:tab pos="5884545" algn="l"/>
                <a:tab pos="6171565" algn="l"/>
                <a:tab pos="6701155" algn="l"/>
                <a:tab pos="7472680" algn="l"/>
                <a:tab pos="8491855" algn="l"/>
                <a:tab pos="8526145" algn="l"/>
                <a:tab pos="9297670" algn="l"/>
                <a:tab pos="10014585" algn="l"/>
              </a:tabLst>
            </a:pPr>
            <a:r>
              <a:rPr sz="2800" spc="195" dirty="0">
                <a:solidFill>
                  <a:srgbClr val="FFFFFF"/>
                </a:solidFill>
                <a:latin typeface="Arial MT"/>
                <a:cs typeface="Arial MT"/>
              </a:rPr>
              <a:t>Bein</a:t>
            </a:r>
            <a:r>
              <a:rPr sz="2800" dirty="0">
                <a:solidFill>
                  <a:srgbClr val="FFFFFF"/>
                </a:solidFill>
                <a:latin typeface="Arial MT"/>
                <a:cs typeface="Arial MT"/>
              </a:rPr>
              <a:t>g	</a:t>
            </a:r>
            <a:r>
              <a:rPr sz="2800" spc="195" dirty="0">
                <a:solidFill>
                  <a:srgbClr val="FFFFFF"/>
                </a:solidFill>
                <a:latin typeface="Arial MT"/>
                <a:cs typeface="Arial MT"/>
              </a:rPr>
              <a:t>tolerant</a:t>
            </a:r>
            <a:r>
              <a:rPr sz="2800" dirty="0">
                <a:solidFill>
                  <a:srgbClr val="FFFFFF"/>
                </a:solidFill>
                <a:latin typeface="Arial MT"/>
                <a:cs typeface="Arial MT"/>
              </a:rPr>
              <a:t>.	</a:t>
            </a:r>
            <a:r>
              <a:rPr sz="2800" spc="195" dirty="0">
                <a:solidFill>
                  <a:srgbClr val="FFFFFF"/>
                </a:solidFill>
                <a:latin typeface="Arial MT"/>
                <a:cs typeface="Arial MT"/>
              </a:rPr>
              <a:t>I</a:t>
            </a:r>
            <a:r>
              <a:rPr sz="2800" dirty="0">
                <a:solidFill>
                  <a:srgbClr val="FFFFFF"/>
                </a:solidFill>
                <a:latin typeface="Arial MT"/>
                <a:cs typeface="Arial MT"/>
              </a:rPr>
              <a:t>n	a	</a:t>
            </a:r>
            <a:r>
              <a:rPr sz="2800" spc="195" dirty="0">
                <a:solidFill>
                  <a:srgbClr val="FFFFFF"/>
                </a:solidFill>
                <a:latin typeface="Arial MT"/>
                <a:cs typeface="Arial MT"/>
              </a:rPr>
              <a:t>workplac</a:t>
            </a:r>
            <a:r>
              <a:rPr sz="2800" dirty="0">
                <a:solidFill>
                  <a:srgbClr val="FFFFFF"/>
                </a:solidFill>
                <a:latin typeface="Arial MT"/>
                <a:cs typeface="Arial MT"/>
              </a:rPr>
              <a:t>e	</a:t>
            </a:r>
            <a:r>
              <a:rPr sz="2800" spc="195" dirty="0">
                <a:solidFill>
                  <a:srgbClr val="FFFFFF"/>
                </a:solidFill>
                <a:latin typeface="Arial MT"/>
                <a:cs typeface="Arial MT"/>
              </a:rPr>
              <a:t>environmen</a:t>
            </a:r>
            <a:r>
              <a:rPr sz="2800" dirty="0">
                <a:solidFill>
                  <a:srgbClr val="FFFFFF"/>
                </a:solidFill>
                <a:latin typeface="Arial MT"/>
                <a:cs typeface="Arial MT"/>
              </a:rPr>
              <a:t>t		</a:t>
            </a:r>
            <a:r>
              <a:rPr sz="2800" spc="195" dirty="0">
                <a:solidFill>
                  <a:srgbClr val="FFFFFF"/>
                </a:solidFill>
                <a:latin typeface="Arial MT"/>
                <a:cs typeface="Arial MT"/>
              </a:rPr>
              <a:t>yo</a:t>
            </a:r>
            <a:r>
              <a:rPr sz="2800" dirty="0">
                <a:solidFill>
                  <a:srgbClr val="FFFFFF"/>
                </a:solidFill>
                <a:latin typeface="Arial MT"/>
                <a:cs typeface="Arial MT"/>
              </a:rPr>
              <a:t>u	</a:t>
            </a:r>
            <a:r>
              <a:rPr sz="2800" spc="195" dirty="0">
                <a:solidFill>
                  <a:srgbClr val="FFFFFF"/>
                </a:solidFill>
                <a:latin typeface="Arial MT"/>
                <a:cs typeface="Arial MT"/>
              </a:rPr>
              <a:t>wil</a:t>
            </a:r>
            <a:r>
              <a:rPr sz="2800" dirty="0">
                <a:solidFill>
                  <a:srgbClr val="FFFFFF"/>
                </a:solidFill>
                <a:latin typeface="Arial MT"/>
                <a:cs typeface="Arial MT"/>
              </a:rPr>
              <a:t>l	</a:t>
            </a:r>
            <a:r>
              <a:rPr sz="2800" spc="195" dirty="0">
                <a:solidFill>
                  <a:srgbClr val="FFFFFF"/>
                </a:solidFill>
                <a:latin typeface="Arial MT"/>
                <a:cs typeface="Arial MT"/>
              </a:rPr>
              <a:t>b</a:t>
            </a:r>
            <a:r>
              <a:rPr sz="2800" dirty="0">
                <a:solidFill>
                  <a:srgbClr val="FFFFFF"/>
                </a:solidFill>
                <a:latin typeface="Arial MT"/>
                <a:cs typeface="Arial MT"/>
              </a:rPr>
              <a:t>e  </a:t>
            </a:r>
            <a:r>
              <a:rPr sz="2800" spc="170" dirty="0">
                <a:solidFill>
                  <a:srgbClr val="FFFFFF"/>
                </a:solidFill>
                <a:latin typeface="Arial MT"/>
                <a:cs typeface="Arial MT"/>
              </a:rPr>
              <a:t>required	</a:t>
            </a:r>
            <a:r>
              <a:rPr sz="2800" spc="95" dirty="0">
                <a:solidFill>
                  <a:srgbClr val="FFFFFF"/>
                </a:solidFill>
                <a:latin typeface="Arial MT"/>
                <a:cs typeface="Arial MT"/>
              </a:rPr>
              <a:t>to	</a:t>
            </a:r>
            <a:r>
              <a:rPr sz="2800" spc="145" dirty="0">
                <a:solidFill>
                  <a:srgbClr val="FFFFFF"/>
                </a:solidFill>
                <a:latin typeface="Arial MT"/>
                <a:cs typeface="Arial MT"/>
              </a:rPr>
              <a:t>work	with	</a:t>
            </a:r>
            <a:r>
              <a:rPr sz="2800" spc="160" dirty="0">
                <a:solidFill>
                  <a:srgbClr val="FFFFFF"/>
                </a:solidFill>
                <a:latin typeface="Arial MT"/>
                <a:cs typeface="Arial MT"/>
              </a:rPr>
              <a:t>people	</a:t>
            </a:r>
            <a:r>
              <a:rPr sz="2800" spc="145" dirty="0">
                <a:solidFill>
                  <a:srgbClr val="FFFFFF"/>
                </a:solidFill>
                <a:latin typeface="Arial MT"/>
                <a:cs typeface="Arial MT"/>
              </a:rPr>
              <a:t>that	</a:t>
            </a:r>
            <a:r>
              <a:rPr sz="2800" spc="130" dirty="0">
                <a:solidFill>
                  <a:srgbClr val="FFFFFF"/>
                </a:solidFill>
                <a:latin typeface="Arial MT"/>
                <a:cs typeface="Arial MT"/>
              </a:rPr>
              <a:t>you	</a:t>
            </a:r>
            <a:r>
              <a:rPr sz="2800" spc="155" dirty="0">
                <a:solidFill>
                  <a:srgbClr val="FFFFFF"/>
                </a:solidFill>
                <a:latin typeface="Arial MT"/>
                <a:cs typeface="Arial MT"/>
              </a:rPr>
              <a:t>don’t	</a:t>
            </a:r>
            <a:r>
              <a:rPr sz="2800" spc="160" dirty="0">
                <a:solidFill>
                  <a:srgbClr val="FFFFFF"/>
                </a:solidFill>
                <a:latin typeface="Arial MT"/>
                <a:cs typeface="Arial MT"/>
              </a:rPr>
              <a:t>always</a:t>
            </a:r>
            <a:endParaRPr sz="2800">
              <a:latin typeface="Arial MT"/>
              <a:cs typeface="Arial MT"/>
            </a:endParaRPr>
          </a:p>
          <a:p>
            <a:pPr marL="616585" marR="870585">
              <a:lnSpc>
                <a:spcPct val="140600"/>
              </a:lnSpc>
              <a:tabLst>
                <a:tab pos="1842770" algn="l"/>
                <a:tab pos="2698115" algn="l"/>
                <a:tab pos="3187700" algn="l"/>
                <a:tab pos="4464050" algn="l"/>
                <a:tab pos="6908165" algn="l"/>
                <a:tab pos="7679690" algn="l"/>
                <a:tab pos="8698865" algn="l"/>
              </a:tabLst>
            </a:pPr>
            <a:r>
              <a:rPr sz="2800" spc="195" dirty="0">
                <a:solidFill>
                  <a:srgbClr val="FFFFFF"/>
                </a:solidFill>
                <a:latin typeface="Arial MT"/>
                <a:cs typeface="Arial MT"/>
              </a:rPr>
              <a:t>“click</a:t>
            </a:r>
            <a:r>
              <a:rPr sz="2800" dirty="0">
                <a:solidFill>
                  <a:srgbClr val="FFFFFF"/>
                </a:solidFill>
                <a:latin typeface="Arial MT"/>
                <a:cs typeface="Arial MT"/>
              </a:rPr>
              <a:t>”	</a:t>
            </a:r>
            <a:r>
              <a:rPr sz="2800" spc="195" dirty="0">
                <a:solidFill>
                  <a:srgbClr val="FFFFFF"/>
                </a:solidFill>
                <a:latin typeface="Arial MT"/>
                <a:cs typeface="Arial MT"/>
              </a:rPr>
              <a:t>wit</a:t>
            </a:r>
            <a:r>
              <a:rPr sz="2800" dirty="0">
                <a:solidFill>
                  <a:srgbClr val="FFFFFF"/>
                </a:solidFill>
                <a:latin typeface="Arial MT"/>
                <a:cs typeface="Arial MT"/>
              </a:rPr>
              <a:t>h	</a:t>
            </a:r>
            <a:r>
              <a:rPr sz="2800" spc="195" dirty="0">
                <a:solidFill>
                  <a:srgbClr val="FFFFFF"/>
                </a:solidFill>
                <a:latin typeface="Arial MT"/>
                <a:cs typeface="Arial MT"/>
              </a:rPr>
              <a:t>o</a:t>
            </a:r>
            <a:r>
              <a:rPr sz="2800" dirty="0">
                <a:solidFill>
                  <a:srgbClr val="FFFFFF"/>
                </a:solidFill>
                <a:latin typeface="Arial MT"/>
                <a:cs typeface="Arial MT"/>
              </a:rPr>
              <a:t>r	</a:t>
            </a:r>
            <a:r>
              <a:rPr sz="2800" spc="195" dirty="0">
                <a:solidFill>
                  <a:srgbClr val="FFFFFF"/>
                </a:solidFill>
                <a:latin typeface="Arial MT"/>
                <a:cs typeface="Arial MT"/>
              </a:rPr>
              <a:t>whos</a:t>
            </a:r>
            <a:r>
              <a:rPr sz="2800" dirty="0">
                <a:solidFill>
                  <a:srgbClr val="FFFFFF"/>
                </a:solidFill>
                <a:latin typeface="Arial MT"/>
                <a:cs typeface="Arial MT"/>
              </a:rPr>
              <a:t>e	</a:t>
            </a:r>
            <a:r>
              <a:rPr sz="2800" spc="195" dirty="0">
                <a:solidFill>
                  <a:srgbClr val="FFFFFF"/>
                </a:solidFill>
                <a:latin typeface="Arial MT"/>
                <a:cs typeface="Arial MT"/>
              </a:rPr>
              <a:t>personalitie</a:t>
            </a:r>
            <a:r>
              <a:rPr sz="2800" dirty="0">
                <a:solidFill>
                  <a:srgbClr val="FFFFFF"/>
                </a:solidFill>
                <a:latin typeface="Arial MT"/>
                <a:cs typeface="Arial MT"/>
              </a:rPr>
              <a:t>s	</a:t>
            </a:r>
            <a:r>
              <a:rPr sz="2800" spc="195" dirty="0">
                <a:solidFill>
                  <a:srgbClr val="FFFFFF"/>
                </a:solidFill>
                <a:latin typeface="Arial MT"/>
                <a:cs typeface="Arial MT"/>
              </a:rPr>
              <a:t>yo</a:t>
            </a:r>
            <a:r>
              <a:rPr sz="2800" dirty="0">
                <a:solidFill>
                  <a:srgbClr val="FFFFFF"/>
                </a:solidFill>
                <a:latin typeface="Arial MT"/>
                <a:cs typeface="Arial MT"/>
              </a:rPr>
              <a:t>u	</a:t>
            </a:r>
            <a:r>
              <a:rPr sz="2800" spc="195" dirty="0">
                <a:solidFill>
                  <a:srgbClr val="FFFFFF"/>
                </a:solidFill>
                <a:latin typeface="Arial MT"/>
                <a:cs typeface="Arial MT"/>
              </a:rPr>
              <a:t>don’</a:t>
            </a:r>
            <a:r>
              <a:rPr sz="2800" dirty="0">
                <a:solidFill>
                  <a:srgbClr val="FFFFFF"/>
                </a:solidFill>
                <a:latin typeface="Arial MT"/>
                <a:cs typeface="Arial MT"/>
              </a:rPr>
              <a:t>t	</a:t>
            </a:r>
            <a:r>
              <a:rPr sz="2800" spc="195" dirty="0">
                <a:solidFill>
                  <a:srgbClr val="FFFFFF"/>
                </a:solidFill>
                <a:latin typeface="Arial MT"/>
                <a:cs typeface="Arial MT"/>
              </a:rPr>
              <a:t>quit</a:t>
            </a:r>
            <a:r>
              <a:rPr sz="2800" dirty="0">
                <a:solidFill>
                  <a:srgbClr val="FFFFFF"/>
                </a:solidFill>
                <a:latin typeface="Arial MT"/>
                <a:cs typeface="Arial MT"/>
              </a:rPr>
              <a:t>e  </a:t>
            </a:r>
            <a:r>
              <a:rPr sz="2800" spc="175" dirty="0">
                <a:solidFill>
                  <a:srgbClr val="FFFFFF"/>
                </a:solidFill>
                <a:latin typeface="Arial MT"/>
                <a:cs typeface="Arial MT"/>
              </a:rPr>
              <a:t>understand.</a:t>
            </a:r>
            <a:endParaRPr sz="2800">
              <a:latin typeface="Arial MT"/>
              <a:cs typeface="Arial MT"/>
            </a:endParaRPr>
          </a:p>
        </p:txBody>
      </p:sp>
      <p:pic>
        <p:nvPicPr>
          <p:cNvPr id="14" name="object 5">
            <a:hlinkClick r:id="rId4" action="ppaction://hlinksldjump"/>
            <a:extLst>
              <a:ext uri="{FF2B5EF4-FFF2-40B4-BE49-F238E27FC236}">
                <a16:creationId xmlns:a16="http://schemas.microsoft.com/office/drawing/2014/main" id="{C828F16C-1104-4337-B813-C6C4BDDD3963}"/>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sp>
        <p:nvSpPr>
          <p:cNvPr id="3" name="object 3"/>
          <p:cNvSpPr txBox="1">
            <a:spLocks noGrp="1"/>
          </p:cNvSpPr>
          <p:nvPr>
            <p:ph type="title"/>
          </p:nvPr>
        </p:nvSpPr>
        <p:spPr>
          <a:xfrm>
            <a:off x="1016000" y="941740"/>
            <a:ext cx="10283825" cy="1000760"/>
          </a:xfrm>
          <a:prstGeom prst="rect">
            <a:avLst/>
          </a:prstGeom>
        </p:spPr>
        <p:txBody>
          <a:bodyPr vert="horz" wrap="square" lIns="0" tIns="12700" rIns="0" bIns="0" rtlCol="0">
            <a:spAutoFit/>
          </a:bodyPr>
          <a:lstStyle/>
          <a:p>
            <a:pPr marL="12700">
              <a:lnSpc>
                <a:spcPct val="100000"/>
              </a:lnSpc>
              <a:spcBef>
                <a:spcPts val="100"/>
              </a:spcBef>
            </a:pPr>
            <a:r>
              <a:rPr spc="380" dirty="0">
                <a:solidFill>
                  <a:srgbClr val="000000"/>
                </a:solidFill>
              </a:rPr>
              <a:t>Share</a:t>
            </a:r>
            <a:r>
              <a:rPr spc="530" dirty="0">
                <a:solidFill>
                  <a:srgbClr val="000000"/>
                </a:solidFill>
              </a:rPr>
              <a:t> </a:t>
            </a:r>
            <a:r>
              <a:rPr spc="315" dirty="0">
                <a:solidFill>
                  <a:srgbClr val="000000"/>
                </a:solidFill>
              </a:rPr>
              <a:t>Information</a:t>
            </a:r>
            <a:r>
              <a:rPr spc="530" dirty="0">
                <a:solidFill>
                  <a:srgbClr val="000000"/>
                </a:solidFill>
              </a:rPr>
              <a:t> </a:t>
            </a:r>
            <a:r>
              <a:rPr spc="484" dirty="0">
                <a:solidFill>
                  <a:srgbClr val="000000"/>
                </a:solidFill>
              </a:rPr>
              <a:t>Using</a:t>
            </a:r>
          </a:p>
        </p:txBody>
      </p:sp>
      <p:sp>
        <p:nvSpPr>
          <p:cNvPr id="4" name="object 4"/>
          <p:cNvSpPr txBox="1"/>
          <p:nvPr/>
        </p:nvSpPr>
        <p:spPr>
          <a:xfrm>
            <a:off x="1016000" y="1751365"/>
            <a:ext cx="8817610" cy="1000760"/>
          </a:xfrm>
          <a:prstGeom prst="rect">
            <a:avLst/>
          </a:prstGeom>
        </p:spPr>
        <p:txBody>
          <a:bodyPr vert="horz" wrap="square" lIns="0" tIns="12700" rIns="0" bIns="0" rtlCol="0">
            <a:spAutoFit/>
          </a:bodyPr>
          <a:lstStyle/>
          <a:p>
            <a:pPr marL="12700">
              <a:lnSpc>
                <a:spcPct val="100000"/>
              </a:lnSpc>
              <a:spcBef>
                <a:spcPts val="100"/>
              </a:spcBef>
            </a:pPr>
            <a:r>
              <a:rPr sz="6400" b="1" spc="254" dirty="0">
                <a:latin typeface="Trebuchet MS"/>
                <a:cs typeface="Trebuchet MS"/>
              </a:rPr>
              <a:t>Health</a:t>
            </a:r>
            <a:r>
              <a:rPr sz="6400" b="1" spc="520" dirty="0">
                <a:latin typeface="Trebuchet MS"/>
                <a:cs typeface="Trebuchet MS"/>
              </a:rPr>
              <a:t> </a:t>
            </a:r>
            <a:r>
              <a:rPr sz="6400" b="1" spc="434" dirty="0">
                <a:latin typeface="Trebuchet MS"/>
                <a:cs typeface="Trebuchet MS"/>
              </a:rPr>
              <a:t>Language</a:t>
            </a:r>
            <a:r>
              <a:rPr sz="6400" b="1" spc="520" dirty="0">
                <a:latin typeface="Trebuchet MS"/>
                <a:cs typeface="Trebuchet MS"/>
              </a:rPr>
              <a:t> </a:t>
            </a:r>
            <a:r>
              <a:rPr sz="6400" b="1" spc="195" dirty="0">
                <a:latin typeface="Trebuchet MS"/>
                <a:cs typeface="Trebuchet MS"/>
              </a:rPr>
              <a:t>and</a:t>
            </a:r>
            <a:endParaRPr sz="6400">
              <a:latin typeface="Trebuchet MS"/>
              <a:cs typeface="Trebuchet MS"/>
            </a:endParaRPr>
          </a:p>
        </p:txBody>
      </p:sp>
      <p:sp>
        <p:nvSpPr>
          <p:cNvPr id="5" name="object 5"/>
          <p:cNvSpPr txBox="1"/>
          <p:nvPr/>
        </p:nvSpPr>
        <p:spPr>
          <a:xfrm>
            <a:off x="1016000" y="2560990"/>
            <a:ext cx="11966575" cy="3677285"/>
          </a:xfrm>
          <a:prstGeom prst="rect">
            <a:avLst/>
          </a:prstGeom>
        </p:spPr>
        <p:txBody>
          <a:bodyPr vert="horz" wrap="square" lIns="0" tIns="12700" rIns="0" bIns="0" rtlCol="0">
            <a:spAutoFit/>
          </a:bodyPr>
          <a:lstStyle/>
          <a:p>
            <a:pPr marL="12700">
              <a:lnSpc>
                <a:spcPct val="100000"/>
              </a:lnSpc>
              <a:spcBef>
                <a:spcPts val="100"/>
              </a:spcBef>
            </a:pPr>
            <a:r>
              <a:rPr sz="6400" b="1" spc="375" dirty="0">
                <a:latin typeface="Trebuchet MS"/>
                <a:cs typeface="Trebuchet MS"/>
              </a:rPr>
              <a:t>Terminology</a:t>
            </a:r>
            <a:endParaRPr sz="6400">
              <a:latin typeface="Trebuchet MS"/>
              <a:cs typeface="Trebuchet MS"/>
            </a:endParaRPr>
          </a:p>
          <a:p>
            <a:pPr marL="12700" algn="just">
              <a:lnSpc>
                <a:spcPct val="100000"/>
              </a:lnSpc>
              <a:spcBef>
                <a:spcPts val="3535"/>
              </a:spcBef>
            </a:pPr>
            <a:r>
              <a:rPr sz="2800" spc="145" dirty="0">
                <a:latin typeface="Arial MT"/>
                <a:cs typeface="Arial MT"/>
              </a:rPr>
              <a:t>When</a:t>
            </a:r>
            <a:r>
              <a:rPr sz="2800" spc="385" dirty="0">
                <a:latin typeface="Arial MT"/>
                <a:cs typeface="Arial MT"/>
              </a:rPr>
              <a:t> </a:t>
            </a:r>
            <a:r>
              <a:rPr sz="2800" spc="165" dirty="0">
                <a:latin typeface="Arial MT"/>
                <a:cs typeface="Arial MT"/>
              </a:rPr>
              <a:t>sharing</a:t>
            </a:r>
            <a:r>
              <a:rPr sz="2800" spc="390" dirty="0">
                <a:latin typeface="Arial MT"/>
                <a:cs typeface="Arial MT"/>
              </a:rPr>
              <a:t> </a:t>
            </a:r>
            <a:r>
              <a:rPr sz="2800" spc="175" dirty="0">
                <a:latin typeface="Arial MT"/>
                <a:cs typeface="Arial MT"/>
              </a:rPr>
              <a:t>information,</a:t>
            </a:r>
            <a:r>
              <a:rPr sz="2800" spc="390" dirty="0">
                <a:latin typeface="Arial MT"/>
                <a:cs typeface="Arial MT"/>
              </a:rPr>
              <a:t> </a:t>
            </a:r>
            <a:r>
              <a:rPr sz="2800" spc="95" dirty="0">
                <a:latin typeface="Arial MT"/>
                <a:cs typeface="Arial MT"/>
              </a:rPr>
              <a:t>it</a:t>
            </a:r>
            <a:r>
              <a:rPr sz="2800" spc="390" dirty="0">
                <a:latin typeface="Arial MT"/>
                <a:cs typeface="Arial MT"/>
              </a:rPr>
              <a:t> </a:t>
            </a:r>
            <a:r>
              <a:rPr sz="2800" spc="95" dirty="0">
                <a:latin typeface="Arial MT"/>
                <a:cs typeface="Arial MT"/>
              </a:rPr>
              <a:t>is</a:t>
            </a:r>
            <a:r>
              <a:rPr sz="2800" spc="390" dirty="0">
                <a:latin typeface="Arial MT"/>
                <a:cs typeface="Arial MT"/>
              </a:rPr>
              <a:t> </a:t>
            </a:r>
            <a:r>
              <a:rPr sz="2800" spc="170" dirty="0">
                <a:latin typeface="Arial MT"/>
                <a:cs typeface="Arial MT"/>
              </a:rPr>
              <a:t>important</a:t>
            </a:r>
            <a:r>
              <a:rPr sz="2800" spc="390" dirty="0">
                <a:latin typeface="Arial MT"/>
                <a:cs typeface="Arial MT"/>
              </a:rPr>
              <a:t> </a:t>
            </a:r>
            <a:r>
              <a:rPr sz="2800" spc="145" dirty="0">
                <a:latin typeface="Arial MT"/>
                <a:cs typeface="Arial MT"/>
              </a:rPr>
              <a:t>that</a:t>
            </a:r>
            <a:r>
              <a:rPr sz="2800" spc="390" dirty="0">
                <a:latin typeface="Arial MT"/>
                <a:cs typeface="Arial MT"/>
              </a:rPr>
              <a:t> </a:t>
            </a:r>
            <a:r>
              <a:rPr sz="2800" spc="130" dirty="0">
                <a:latin typeface="Arial MT"/>
                <a:cs typeface="Arial MT"/>
              </a:rPr>
              <a:t>you</a:t>
            </a:r>
            <a:r>
              <a:rPr sz="2800" spc="390" dirty="0">
                <a:latin typeface="Arial MT"/>
                <a:cs typeface="Arial MT"/>
              </a:rPr>
              <a:t> </a:t>
            </a:r>
            <a:r>
              <a:rPr sz="2800" spc="130" dirty="0">
                <a:latin typeface="Arial MT"/>
                <a:cs typeface="Arial MT"/>
              </a:rPr>
              <a:t>use</a:t>
            </a:r>
            <a:r>
              <a:rPr sz="2800" spc="390" dirty="0">
                <a:latin typeface="Arial MT"/>
                <a:cs typeface="Arial MT"/>
              </a:rPr>
              <a:t> </a:t>
            </a:r>
            <a:r>
              <a:rPr sz="2800" spc="170" dirty="0">
                <a:latin typeface="Arial MT"/>
                <a:cs typeface="Arial MT"/>
              </a:rPr>
              <a:t>accepted</a:t>
            </a:r>
            <a:endParaRPr sz="2800">
              <a:latin typeface="Arial MT"/>
              <a:cs typeface="Arial MT"/>
            </a:endParaRPr>
          </a:p>
          <a:p>
            <a:pPr marL="12700" marR="5080" algn="just">
              <a:lnSpc>
                <a:spcPct val="140600"/>
              </a:lnSpc>
            </a:pPr>
            <a:r>
              <a:rPr sz="2800" spc="170" dirty="0">
                <a:latin typeface="Arial MT"/>
                <a:cs typeface="Arial MT"/>
              </a:rPr>
              <a:t>industry language </a:t>
            </a:r>
            <a:r>
              <a:rPr sz="2800" spc="130" dirty="0">
                <a:latin typeface="Arial MT"/>
                <a:cs typeface="Arial MT"/>
              </a:rPr>
              <a:t>and </a:t>
            </a:r>
            <a:r>
              <a:rPr sz="2800" spc="175" dirty="0">
                <a:latin typeface="Arial MT"/>
                <a:cs typeface="Arial MT"/>
              </a:rPr>
              <a:t>terminology. </a:t>
            </a:r>
            <a:r>
              <a:rPr sz="2800" spc="145" dirty="0">
                <a:latin typeface="Arial MT"/>
                <a:cs typeface="Arial MT"/>
              </a:rPr>
              <a:t>Part </a:t>
            </a:r>
            <a:r>
              <a:rPr sz="2800" spc="95" dirty="0">
                <a:latin typeface="Arial MT"/>
                <a:cs typeface="Arial MT"/>
              </a:rPr>
              <a:t>of </a:t>
            </a:r>
            <a:r>
              <a:rPr sz="2800" spc="145" dirty="0">
                <a:latin typeface="Arial MT"/>
                <a:cs typeface="Arial MT"/>
              </a:rPr>
              <a:t>this </a:t>
            </a:r>
            <a:r>
              <a:rPr sz="2800" spc="95" dirty="0">
                <a:latin typeface="Arial MT"/>
                <a:cs typeface="Arial MT"/>
              </a:rPr>
              <a:t>is </a:t>
            </a:r>
            <a:r>
              <a:rPr sz="2800" spc="175" dirty="0">
                <a:latin typeface="Arial MT"/>
                <a:cs typeface="Arial MT"/>
              </a:rPr>
              <a:t>recognising </a:t>
            </a:r>
            <a:r>
              <a:rPr sz="2800" spc="145" dirty="0">
                <a:latin typeface="Arial MT"/>
                <a:cs typeface="Arial MT"/>
              </a:rPr>
              <a:t>that </a:t>
            </a:r>
            <a:r>
              <a:rPr sz="2800" spc="150" dirty="0">
                <a:latin typeface="Arial MT"/>
                <a:cs typeface="Arial MT"/>
              </a:rPr>
              <a:t> </a:t>
            </a:r>
            <a:r>
              <a:rPr sz="2800" spc="155" dirty="0">
                <a:latin typeface="Arial MT"/>
                <a:cs typeface="Arial MT"/>
              </a:rPr>
              <a:t>while </a:t>
            </a:r>
            <a:r>
              <a:rPr sz="2800" spc="170" dirty="0">
                <a:latin typeface="Arial MT"/>
                <a:cs typeface="Arial MT"/>
              </a:rPr>
              <a:t>everyone </a:t>
            </a:r>
            <a:r>
              <a:rPr sz="2800" spc="95" dirty="0">
                <a:latin typeface="Arial MT"/>
                <a:cs typeface="Arial MT"/>
              </a:rPr>
              <a:t>is </a:t>
            </a:r>
            <a:r>
              <a:rPr sz="2800" spc="165" dirty="0">
                <a:latin typeface="Arial MT"/>
                <a:cs typeface="Arial MT"/>
              </a:rPr>
              <a:t>working </a:t>
            </a:r>
            <a:r>
              <a:rPr sz="2800" spc="95" dirty="0">
                <a:latin typeface="Arial MT"/>
                <a:cs typeface="Arial MT"/>
              </a:rPr>
              <a:t>in </a:t>
            </a:r>
            <a:r>
              <a:rPr sz="2800" spc="130" dirty="0">
                <a:latin typeface="Arial MT"/>
                <a:cs typeface="Arial MT"/>
              </a:rPr>
              <a:t>the </a:t>
            </a:r>
            <a:r>
              <a:rPr sz="2800" spc="145" dirty="0">
                <a:latin typeface="Arial MT"/>
                <a:cs typeface="Arial MT"/>
              </a:rPr>
              <a:t>same </a:t>
            </a:r>
            <a:r>
              <a:rPr sz="2800" spc="170" dirty="0">
                <a:latin typeface="Arial MT"/>
                <a:cs typeface="Arial MT"/>
              </a:rPr>
              <a:t>industry, </a:t>
            </a:r>
            <a:r>
              <a:rPr sz="2800" spc="145" dirty="0">
                <a:latin typeface="Arial MT"/>
                <a:cs typeface="Arial MT"/>
              </a:rPr>
              <a:t>many </a:t>
            </a:r>
            <a:r>
              <a:rPr sz="2800" spc="95" dirty="0">
                <a:latin typeface="Arial MT"/>
                <a:cs typeface="Arial MT"/>
              </a:rPr>
              <a:t>of </a:t>
            </a:r>
            <a:r>
              <a:rPr sz="2800" spc="130" dirty="0">
                <a:latin typeface="Arial MT"/>
                <a:cs typeface="Arial MT"/>
              </a:rPr>
              <a:t>the </a:t>
            </a:r>
            <a:r>
              <a:rPr sz="2800" spc="155" dirty="0">
                <a:latin typeface="Arial MT"/>
                <a:cs typeface="Arial MT"/>
              </a:rPr>
              <a:t>roles </a:t>
            </a:r>
            <a:r>
              <a:rPr sz="2800" spc="160" dirty="0">
                <a:latin typeface="Arial MT"/>
                <a:cs typeface="Arial MT"/>
              </a:rPr>
              <a:t> </a:t>
            </a:r>
            <a:r>
              <a:rPr sz="2800" spc="130" dirty="0">
                <a:latin typeface="Arial MT"/>
                <a:cs typeface="Arial MT"/>
              </a:rPr>
              <a:t>are</a:t>
            </a:r>
            <a:r>
              <a:rPr sz="2800" spc="390" dirty="0">
                <a:latin typeface="Arial MT"/>
                <a:cs typeface="Arial MT"/>
              </a:rPr>
              <a:t> </a:t>
            </a:r>
            <a:r>
              <a:rPr sz="2800" spc="165" dirty="0">
                <a:latin typeface="Arial MT"/>
                <a:cs typeface="Arial MT"/>
              </a:rPr>
              <a:t>diverse</a:t>
            </a:r>
            <a:r>
              <a:rPr sz="2800" spc="390" dirty="0">
                <a:latin typeface="Arial MT"/>
                <a:cs typeface="Arial MT"/>
              </a:rPr>
              <a:t> </a:t>
            </a:r>
            <a:r>
              <a:rPr sz="2800" spc="170" dirty="0">
                <a:latin typeface="Arial MT"/>
                <a:cs typeface="Arial MT"/>
              </a:rPr>
              <a:t>requiring</a:t>
            </a:r>
            <a:r>
              <a:rPr sz="2800" spc="395" dirty="0">
                <a:latin typeface="Arial MT"/>
                <a:cs typeface="Arial MT"/>
              </a:rPr>
              <a:t> </a:t>
            </a:r>
            <a:r>
              <a:rPr sz="2800" spc="170" dirty="0">
                <a:latin typeface="Arial MT"/>
                <a:cs typeface="Arial MT"/>
              </a:rPr>
              <a:t>different</a:t>
            </a:r>
            <a:r>
              <a:rPr sz="2800" spc="390" dirty="0">
                <a:latin typeface="Arial MT"/>
                <a:cs typeface="Arial MT"/>
              </a:rPr>
              <a:t> </a:t>
            </a:r>
            <a:r>
              <a:rPr sz="2800" spc="160" dirty="0">
                <a:latin typeface="Arial MT"/>
                <a:cs typeface="Arial MT"/>
              </a:rPr>
              <a:t>levels</a:t>
            </a:r>
            <a:r>
              <a:rPr sz="2800" spc="395" dirty="0">
                <a:latin typeface="Arial MT"/>
                <a:cs typeface="Arial MT"/>
              </a:rPr>
              <a:t> </a:t>
            </a:r>
            <a:r>
              <a:rPr sz="2800" spc="95" dirty="0">
                <a:latin typeface="Arial MT"/>
                <a:cs typeface="Arial MT"/>
              </a:rPr>
              <a:t>of</a:t>
            </a:r>
            <a:r>
              <a:rPr sz="2800" spc="390" dirty="0">
                <a:latin typeface="Arial MT"/>
                <a:cs typeface="Arial MT"/>
              </a:rPr>
              <a:t> </a:t>
            </a:r>
            <a:r>
              <a:rPr sz="2800" spc="170" dirty="0">
                <a:latin typeface="Arial MT"/>
                <a:cs typeface="Arial MT"/>
              </a:rPr>
              <a:t>education</a:t>
            </a:r>
            <a:r>
              <a:rPr sz="2800" spc="395" dirty="0">
                <a:latin typeface="Arial MT"/>
                <a:cs typeface="Arial MT"/>
              </a:rPr>
              <a:t> </a:t>
            </a:r>
            <a:r>
              <a:rPr sz="2800" spc="130" dirty="0">
                <a:latin typeface="Arial MT"/>
                <a:cs typeface="Arial MT"/>
              </a:rPr>
              <a:t>and</a:t>
            </a:r>
            <a:r>
              <a:rPr sz="2800" spc="390" dirty="0">
                <a:latin typeface="Arial MT"/>
                <a:cs typeface="Arial MT"/>
              </a:rPr>
              <a:t> </a:t>
            </a:r>
            <a:r>
              <a:rPr sz="2800" spc="170" dirty="0">
                <a:latin typeface="Arial MT"/>
                <a:cs typeface="Arial MT"/>
              </a:rPr>
              <a:t>training.</a:t>
            </a:r>
            <a:endParaRPr sz="2800">
              <a:latin typeface="Arial MT"/>
              <a:cs typeface="Arial MT"/>
            </a:endParaRPr>
          </a:p>
        </p:txBody>
      </p:sp>
      <p:pic>
        <p:nvPicPr>
          <p:cNvPr id="7" name="object 5">
            <a:hlinkClick r:id="rId2" action="ppaction://hlinksldjump"/>
            <a:extLst>
              <a:ext uri="{FF2B5EF4-FFF2-40B4-BE49-F238E27FC236}">
                <a16:creationId xmlns:a16="http://schemas.microsoft.com/office/drawing/2014/main" id="{829283CF-8AA9-44C0-BA65-38AA97D0B61F}"/>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5" name="object 5"/>
          <p:cNvPicPr/>
          <p:nvPr/>
        </p:nvPicPr>
        <p:blipFill>
          <a:blip r:embed="rId2" cstate="print"/>
          <a:stretch>
            <a:fillRect/>
          </a:stretch>
        </p:blipFill>
        <p:spPr>
          <a:xfrm>
            <a:off x="4100839" y="625566"/>
            <a:ext cx="13411199" cy="9448798"/>
          </a:xfrm>
          <a:prstGeom prst="rect">
            <a:avLst/>
          </a:prstGeom>
        </p:spPr>
      </p:pic>
      <p:sp>
        <p:nvSpPr>
          <p:cNvPr id="6" name="object 6"/>
          <p:cNvSpPr txBox="1"/>
          <p:nvPr/>
        </p:nvSpPr>
        <p:spPr>
          <a:xfrm>
            <a:off x="682142" y="2536856"/>
            <a:ext cx="5803900" cy="4239260"/>
          </a:xfrm>
          <a:prstGeom prst="rect">
            <a:avLst/>
          </a:prstGeom>
        </p:spPr>
        <p:txBody>
          <a:bodyPr vert="horz" wrap="square" lIns="0" tIns="12700" rIns="0" bIns="0" rtlCol="0">
            <a:spAutoFit/>
          </a:bodyPr>
          <a:lstStyle/>
          <a:p>
            <a:pPr marL="12700">
              <a:lnSpc>
                <a:spcPts val="7025"/>
              </a:lnSpc>
              <a:spcBef>
                <a:spcPts val="100"/>
              </a:spcBef>
            </a:pPr>
            <a:r>
              <a:rPr sz="6400" b="1" spc="380" dirty="0">
                <a:latin typeface="Trebuchet MS"/>
                <a:cs typeface="Trebuchet MS"/>
              </a:rPr>
              <a:t>Share</a:t>
            </a:r>
            <a:endParaRPr sz="6400">
              <a:latin typeface="Trebuchet MS"/>
              <a:cs typeface="Trebuchet MS"/>
            </a:endParaRPr>
          </a:p>
          <a:p>
            <a:pPr marL="12700" marR="427990">
              <a:lnSpc>
                <a:spcPts val="6380"/>
              </a:lnSpc>
              <a:spcBef>
                <a:spcPts val="640"/>
              </a:spcBef>
            </a:pPr>
            <a:r>
              <a:rPr sz="6400" b="1" spc="315" dirty="0">
                <a:latin typeface="Trebuchet MS"/>
                <a:cs typeface="Trebuchet MS"/>
              </a:rPr>
              <a:t>Information </a:t>
            </a:r>
            <a:r>
              <a:rPr sz="6400" b="1" spc="320" dirty="0">
                <a:latin typeface="Trebuchet MS"/>
                <a:cs typeface="Trebuchet MS"/>
              </a:rPr>
              <a:t> </a:t>
            </a:r>
            <a:r>
              <a:rPr sz="6400" b="1" spc="484" dirty="0">
                <a:latin typeface="Trebuchet MS"/>
                <a:cs typeface="Trebuchet MS"/>
              </a:rPr>
              <a:t>Using </a:t>
            </a:r>
            <a:r>
              <a:rPr sz="6400" b="1" spc="254" dirty="0">
                <a:latin typeface="Trebuchet MS"/>
                <a:cs typeface="Trebuchet MS"/>
              </a:rPr>
              <a:t>Health</a:t>
            </a:r>
            <a:endParaRPr sz="6400">
              <a:latin typeface="Trebuchet MS"/>
              <a:cs typeface="Trebuchet MS"/>
            </a:endParaRPr>
          </a:p>
          <a:p>
            <a:pPr marL="12700" marR="5080">
              <a:lnSpc>
                <a:spcPct val="83000"/>
              </a:lnSpc>
            </a:pPr>
            <a:r>
              <a:rPr sz="6400" b="1" spc="434" dirty="0">
                <a:latin typeface="Trebuchet MS"/>
                <a:cs typeface="Trebuchet MS"/>
              </a:rPr>
              <a:t>Language</a:t>
            </a:r>
            <a:r>
              <a:rPr sz="6400" b="1" spc="470" dirty="0">
                <a:latin typeface="Trebuchet MS"/>
                <a:cs typeface="Trebuchet MS"/>
              </a:rPr>
              <a:t> </a:t>
            </a:r>
            <a:r>
              <a:rPr sz="6400" b="1" spc="195" dirty="0">
                <a:latin typeface="Trebuchet MS"/>
                <a:cs typeface="Trebuchet MS"/>
              </a:rPr>
              <a:t>and </a:t>
            </a:r>
            <a:r>
              <a:rPr sz="6400" b="1" spc="-1914" dirty="0">
                <a:latin typeface="Trebuchet MS"/>
                <a:cs typeface="Trebuchet MS"/>
              </a:rPr>
              <a:t> </a:t>
            </a:r>
            <a:r>
              <a:rPr sz="6400" b="1" spc="375" dirty="0">
                <a:latin typeface="Trebuchet MS"/>
                <a:cs typeface="Trebuchet MS"/>
              </a:rPr>
              <a:t>Terminology</a:t>
            </a:r>
            <a:endParaRPr sz="6400">
              <a:latin typeface="Trebuchet MS"/>
              <a:cs typeface="Trebuchet MS"/>
            </a:endParaRPr>
          </a:p>
        </p:txBody>
      </p:sp>
      <p:pic>
        <p:nvPicPr>
          <p:cNvPr id="7" name="object 5">
            <a:hlinkClick r:id="rId3" action="ppaction://hlinksldjump"/>
            <a:extLst>
              <a:ext uri="{FF2B5EF4-FFF2-40B4-BE49-F238E27FC236}">
                <a16:creationId xmlns:a16="http://schemas.microsoft.com/office/drawing/2014/main" id="{3715574F-330F-4291-A9AC-88AA793FFC61}"/>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3" name="object 3"/>
          <p:cNvPicPr/>
          <p:nvPr/>
        </p:nvPicPr>
        <p:blipFill>
          <a:blip r:embed="rId2" cstate="print"/>
          <a:stretch>
            <a:fillRect/>
          </a:stretch>
        </p:blipFill>
        <p:spPr>
          <a:xfrm>
            <a:off x="2882110" y="0"/>
            <a:ext cx="15401923" cy="10286999"/>
          </a:xfrm>
          <a:prstGeom prst="rect">
            <a:avLst/>
          </a:prstGeom>
        </p:spPr>
      </p:pic>
      <p:sp>
        <p:nvSpPr>
          <p:cNvPr id="4" name="object 4"/>
          <p:cNvSpPr txBox="1">
            <a:spLocks noGrp="1"/>
          </p:cNvSpPr>
          <p:nvPr>
            <p:ph type="title"/>
          </p:nvPr>
        </p:nvSpPr>
        <p:spPr>
          <a:xfrm>
            <a:off x="3345991" y="7246552"/>
            <a:ext cx="14479905" cy="2734310"/>
          </a:xfrm>
          <a:prstGeom prst="rect">
            <a:avLst/>
          </a:prstGeom>
        </p:spPr>
        <p:txBody>
          <a:bodyPr vert="horz" wrap="square" lIns="0" tIns="12700" rIns="0" bIns="0" rtlCol="0">
            <a:spAutoFit/>
          </a:bodyPr>
          <a:lstStyle/>
          <a:p>
            <a:pPr algn="ctr">
              <a:lnSpc>
                <a:spcPts val="7255"/>
              </a:lnSpc>
              <a:spcBef>
                <a:spcPts val="100"/>
              </a:spcBef>
            </a:pPr>
            <a:r>
              <a:rPr spc="490" dirty="0">
                <a:solidFill>
                  <a:srgbClr val="08090F"/>
                </a:solidFill>
              </a:rPr>
              <a:t>HAVE</a:t>
            </a:r>
            <a:r>
              <a:rPr spc="550" dirty="0">
                <a:solidFill>
                  <a:srgbClr val="08090F"/>
                </a:solidFill>
              </a:rPr>
              <a:t> </a:t>
            </a:r>
            <a:r>
              <a:rPr spc="290" dirty="0">
                <a:solidFill>
                  <a:srgbClr val="08090F"/>
                </a:solidFill>
              </a:rPr>
              <a:t>YOU</a:t>
            </a:r>
            <a:r>
              <a:rPr spc="550" dirty="0">
                <a:solidFill>
                  <a:srgbClr val="08090F"/>
                </a:solidFill>
              </a:rPr>
              <a:t> </a:t>
            </a:r>
            <a:r>
              <a:rPr spc="440" dirty="0">
                <a:solidFill>
                  <a:srgbClr val="08090F"/>
                </a:solidFill>
              </a:rPr>
              <a:t>EVER</a:t>
            </a:r>
            <a:r>
              <a:rPr spc="545" dirty="0">
                <a:solidFill>
                  <a:srgbClr val="08090F"/>
                </a:solidFill>
              </a:rPr>
              <a:t> </a:t>
            </a:r>
            <a:r>
              <a:rPr spc="415" dirty="0">
                <a:solidFill>
                  <a:srgbClr val="08090F"/>
                </a:solidFill>
              </a:rPr>
              <a:t>WONDERED</a:t>
            </a:r>
          </a:p>
          <a:p>
            <a:pPr marL="12065" marR="5080" algn="ctr">
              <a:lnSpc>
                <a:spcPts val="6830"/>
              </a:lnSpc>
              <a:spcBef>
                <a:spcPts val="505"/>
              </a:spcBef>
            </a:pPr>
            <a:r>
              <a:rPr spc="455" dirty="0">
                <a:solidFill>
                  <a:srgbClr val="08090F"/>
                </a:solidFill>
              </a:rPr>
              <a:t>WHAT</a:t>
            </a:r>
            <a:r>
              <a:rPr spc="540" dirty="0">
                <a:solidFill>
                  <a:srgbClr val="08090F"/>
                </a:solidFill>
              </a:rPr>
              <a:t> </a:t>
            </a:r>
            <a:r>
              <a:rPr spc="490" dirty="0">
                <a:solidFill>
                  <a:srgbClr val="08090F"/>
                </a:solidFill>
              </a:rPr>
              <a:t>TYPE</a:t>
            </a:r>
            <a:r>
              <a:rPr spc="545" dirty="0">
                <a:solidFill>
                  <a:srgbClr val="08090F"/>
                </a:solidFill>
              </a:rPr>
              <a:t> </a:t>
            </a:r>
            <a:r>
              <a:rPr spc="65" dirty="0">
                <a:solidFill>
                  <a:srgbClr val="08090F"/>
                </a:solidFill>
              </a:rPr>
              <a:t>OF</a:t>
            </a:r>
            <a:r>
              <a:rPr spc="545" dirty="0">
                <a:solidFill>
                  <a:srgbClr val="08090F"/>
                </a:solidFill>
              </a:rPr>
              <a:t> </a:t>
            </a:r>
            <a:r>
              <a:rPr spc="550" dirty="0">
                <a:solidFill>
                  <a:srgbClr val="08090F"/>
                </a:solidFill>
              </a:rPr>
              <a:t>TERMINOLOGY</a:t>
            </a:r>
            <a:r>
              <a:rPr spc="545" dirty="0">
                <a:solidFill>
                  <a:srgbClr val="08090F"/>
                </a:solidFill>
              </a:rPr>
              <a:t> </a:t>
            </a:r>
            <a:r>
              <a:rPr spc="490" dirty="0">
                <a:solidFill>
                  <a:srgbClr val="08090F"/>
                </a:solidFill>
              </a:rPr>
              <a:t>AN </a:t>
            </a:r>
            <a:r>
              <a:rPr spc="-1914" dirty="0">
                <a:solidFill>
                  <a:srgbClr val="08090F"/>
                </a:solidFill>
              </a:rPr>
              <a:t> </a:t>
            </a:r>
            <a:r>
              <a:rPr spc="695" dirty="0">
                <a:solidFill>
                  <a:srgbClr val="08090F"/>
                </a:solidFill>
              </a:rPr>
              <a:t>X-RAY</a:t>
            </a:r>
            <a:r>
              <a:rPr spc="555" dirty="0">
                <a:solidFill>
                  <a:srgbClr val="08090F"/>
                </a:solidFill>
              </a:rPr>
              <a:t> </a:t>
            </a:r>
            <a:r>
              <a:rPr spc="720" dirty="0">
                <a:solidFill>
                  <a:srgbClr val="08090F"/>
                </a:solidFill>
              </a:rPr>
              <a:t>ANALYSIS</a:t>
            </a:r>
            <a:r>
              <a:rPr spc="555" dirty="0">
                <a:solidFill>
                  <a:srgbClr val="08090F"/>
                </a:solidFill>
              </a:rPr>
              <a:t> </a:t>
            </a:r>
            <a:r>
              <a:rPr spc="735" dirty="0">
                <a:solidFill>
                  <a:srgbClr val="08090F"/>
                </a:solidFill>
              </a:rPr>
              <a:t>USES?</a:t>
            </a:r>
          </a:p>
        </p:txBody>
      </p:sp>
      <p:pic>
        <p:nvPicPr>
          <p:cNvPr id="5" name="object 5">
            <a:hlinkClick r:id="rId3" action="ppaction://hlinksldjump"/>
            <a:extLst>
              <a:ext uri="{FF2B5EF4-FFF2-40B4-BE49-F238E27FC236}">
                <a16:creationId xmlns:a16="http://schemas.microsoft.com/office/drawing/2014/main" id="{48324F92-5AF6-4D8F-AB6D-3739E504B396}"/>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4" name="object 4"/>
          <p:cNvPicPr/>
          <p:nvPr/>
        </p:nvPicPr>
        <p:blipFill>
          <a:blip r:embed="rId2" cstate="print"/>
          <a:stretch>
            <a:fillRect/>
          </a:stretch>
        </p:blipFill>
        <p:spPr>
          <a:xfrm>
            <a:off x="1371600" y="876300"/>
            <a:ext cx="15620998" cy="9143999"/>
          </a:xfrm>
          <a:prstGeom prst="rect">
            <a:avLst/>
          </a:prstGeom>
        </p:spPr>
      </p:pic>
      <p:pic>
        <p:nvPicPr>
          <p:cNvPr id="6" name="object 5">
            <a:hlinkClick r:id="rId3" action="ppaction://hlinksldjump"/>
            <a:extLst>
              <a:ext uri="{FF2B5EF4-FFF2-40B4-BE49-F238E27FC236}">
                <a16:creationId xmlns:a16="http://schemas.microsoft.com/office/drawing/2014/main" id="{8E948517-A313-419B-A29B-9C3A6E1CD234}"/>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3" name="object 3"/>
          <p:cNvPicPr/>
          <p:nvPr/>
        </p:nvPicPr>
        <p:blipFill>
          <a:blip r:embed="rId3" cstate="print"/>
          <a:stretch>
            <a:fillRect/>
          </a:stretch>
        </p:blipFill>
        <p:spPr>
          <a:xfrm>
            <a:off x="1028700" y="2364819"/>
            <a:ext cx="15059024" cy="5895973"/>
          </a:xfrm>
          <a:prstGeom prst="rect">
            <a:avLst/>
          </a:prstGeom>
        </p:spPr>
      </p:pic>
      <p:sp>
        <p:nvSpPr>
          <p:cNvPr id="4" name="object 4"/>
          <p:cNvSpPr txBox="1">
            <a:spLocks noGrp="1"/>
          </p:cNvSpPr>
          <p:nvPr>
            <p:ph type="title"/>
          </p:nvPr>
        </p:nvSpPr>
        <p:spPr>
          <a:xfrm>
            <a:off x="1016000" y="941740"/>
            <a:ext cx="8673465" cy="1000760"/>
          </a:xfrm>
          <a:prstGeom prst="rect">
            <a:avLst/>
          </a:prstGeom>
        </p:spPr>
        <p:txBody>
          <a:bodyPr vert="horz" wrap="square" lIns="0" tIns="12700" rIns="0" bIns="0" rtlCol="0">
            <a:spAutoFit/>
          </a:bodyPr>
          <a:lstStyle/>
          <a:p>
            <a:pPr marL="12700">
              <a:lnSpc>
                <a:spcPct val="100000"/>
              </a:lnSpc>
              <a:spcBef>
                <a:spcPts val="100"/>
              </a:spcBef>
            </a:pPr>
            <a:r>
              <a:rPr spc="409" dirty="0">
                <a:solidFill>
                  <a:srgbClr val="000000"/>
                </a:solidFill>
              </a:rPr>
              <a:t>Billing</a:t>
            </a:r>
            <a:r>
              <a:rPr spc="535" dirty="0">
                <a:solidFill>
                  <a:srgbClr val="000000"/>
                </a:solidFill>
              </a:rPr>
              <a:t> </a:t>
            </a:r>
            <a:r>
              <a:rPr spc="195" dirty="0">
                <a:solidFill>
                  <a:srgbClr val="000000"/>
                </a:solidFill>
              </a:rPr>
              <a:t>and</a:t>
            </a:r>
            <a:r>
              <a:rPr spc="545" dirty="0">
                <a:solidFill>
                  <a:srgbClr val="000000"/>
                </a:solidFill>
              </a:rPr>
              <a:t> </a:t>
            </a:r>
            <a:r>
              <a:rPr spc="385" dirty="0">
                <a:solidFill>
                  <a:srgbClr val="000000"/>
                </a:solidFill>
              </a:rPr>
              <a:t>Medicare</a:t>
            </a:r>
          </a:p>
        </p:txBody>
      </p:sp>
      <p:pic>
        <p:nvPicPr>
          <p:cNvPr id="5" name="object 5">
            <a:hlinkClick r:id="rId4" action="ppaction://hlinksldjump"/>
            <a:extLst>
              <a:ext uri="{FF2B5EF4-FFF2-40B4-BE49-F238E27FC236}">
                <a16:creationId xmlns:a16="http://schemas.microsoft.com/office/drawing/2014/main" id="{E24D9E93-167B-4EFB-953E-4513BE6E8A3D}"/>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304801" y="190500"/>
            <a:ext cx="1676400" cy="1371600"/>
          </a:xfrm>
          <a:prstGeom prst="rect">
            <a:avLst/>
          </a:prstGeom>
        </p:spPr>
      </p:pic>
      <p:sp>
        <p:nvSpPr>
          <p:cNvPr id="3" name="TextBox 2">
            <a:extLst>
              <a:ext uri="{FF2B5EF4-FFF2-40B4-BE49-F238E27FC236}">
                <a16:creationId xmlns:a16="http://schemas.microsoft.com/office/drawing/2014/main" id="{0D6B8F33-32BB-415D-BABB-D17A6486656D}"/>
              </a:ext>
            </a:extLst>
          </p:cNvPr>
          <p:cNvSpPr txBox="1"/>
          <p:nvPr/>
        </p:nvSpPr>
        <p:spPr>
          <a:xfrm>
            <a:off x="2095500" y="495300"/>
            <a:ext cx="16192500" cy="707886"/>
          </a:xfrm>
          <a:prstGeom prst="rect">
            <a:avLst/>
          </a:prstGeom>
          <a:noFill/>
        </p:spPr>
        <p:txBody>
          <a:bodyPr wrap="square" rtlCol="0">
            <a:spAutoFit/>
          </a:bodyPr>
          <a:lstStyle/>
          <a:p>
            <a:r>
              <a:rPr lang="en-US" sz="4000" dirty="0"/>
              <a:t>Learning Activity 4 Health Care Codes and Abbreviations</a:t>
            </a:r>
            <a:endParaRPr lang="en-AU" sz="4000" dirty="0"/>
          </a:p>
        </p:txBody>
      </p:sp>
      <p:sp>
        <p:nvSpPr>
          <p:cNvPr id="4" name="TextBox 3">
            <a:extLst>
              <a:ext uri="{FF2B5EF4-FFF2-40B4-BE49-F238E27FC236}">
                <a16:creationId xmlns:a16="http://schemas.microsoft.com/office/drawing/2014/main" id="{655A1E81-7C11-4C0D-A9DC-BEF06760AEF2}"/>
              </a:ext>
            </a:extLst>
          </p:cNvPr>
          <p:cNvSpPr txBox="1"/>
          <p:nvPr/>
        </p:nvSpPr>
        <p:spPr>
          <a:xfrm>
            <a:off x="419100" y="1527313"/>
            <a:ext cx="17449800" cy="1938992"/>
          </a:xfrm>
          <a:prstGeom prst="rect">
            <a:avLst/>
          </a:prstGeom>
          <a:noFill/>
        </p:spPr>
        <p:txBody>
          <a:bodyPr wrap="square" rtlCol="0">
            <a:spAutoFit/>
          </a:bodyPr>
          <a:lstStyle/>
          <a:p>
            <a:r>
              <a:rPr lang="en-US" sz="2400" dirty="0"/>
              <a:t>It is important that you understand a range of different codes and abbreviations that are used in the healthcare industry. Here you are required to research medical terminologies and information and provide your understanding of what the following terms or codes stand for.</a:t>
            </a:r>
          </a:p>
          <a:p>
            <a:endParaRPr lang="en-US" sz="2400" dirty="0"/>
          </a:p>
          <a:p>
            <a:endParaRPr lang="en-US" sz="2400" dirty="0"/>
          </a:p>
          <a:p>
            <a:endParaRPr lang="en-AU" sz="2400" dirty="0"/>
          </a:p>
        </p:txBody>
      </p:sp>
      <p:pic>
        <p:nvPicPr>
          <p:cNvPr id="6" name="Picture 5">
            <a:extLst>
              <a:ext uri="{FF2B5EF4-FFF2-40B4-BE49-F238E27FC236}">
                <a16:creationId xmlns:a16="http://schemas.microsoft.com/office/drawing/2014/main" id="{41D34C3A-D612-4F08-A05E-9147BF08798C}"/>
              </a:ext>
            </a:extLst>
          </p:cNvPr>
          <p:cNvPicPr>
            <a:picLocks noChangeAspect="1"/>
          </p:cNvPicPr>
          <p:nvPr/>
        </p:nvPicPr>
        <p:blipFill>
          <a:blip r:embed="rId3"/>
          <a:stretch>
            <a:fillRect/>
          </a:stretch>
        </p:blipFill>
        <p:spPr>
          <a:xfrm>
            <a:off x="1038200" y="1181100"/>
            <a:ext cx="228600" cy="228600"/>
          </a:xfrm>
          <a:prstGeom prst="rect">
            <a:avLst/>
          </a:prstGeom>
        </p:spPr>
      </p:pic>
      <p:graphicFrame>
        <p:nvGraphicFramePr>
          <p:cNvPr id="7" name="Table 7">
            <a:extLst>
              <a:ext uri="{FF2B5EF4-FFF2-40B4-BE49-F238E27FC236}">
                <a16:creationId xmlns:a16="http://schemas.microsoft.com/office/drawing/2014/main" id="{97213AF9-DBBE-4CE0-9ECB-0401B44A2B5B}"/>
              </a:ext>
            </a:extLst>
          </p:cNvPr>
          <p:cNvGraphicFramePr>
            <a:graphicFrameLocks noGrp="1"/>
          </p:cNvGraphicFramePr>
          <p:nvPr>
            <p:extLst>
              <p:ext uri="{D42A27DB-BD31-4B8C-83A1-F6EECF244321}">
                <p14:modId xmlns:p14="http://schemas.microsoft.com/office/powerpoint/2010/main" val="1283107004"/>
              </p:ext>
            </p:extLst>
          </p:nvPr>
        </p:nvGraphicFramePr>
        <p:xfrm>
          <a:off x="438978" y="2395330"/>
          <a:ext cx="17429922" cy="7472574"/>
        </p:xfrm>
        <a:graphic>
          <a:graphicData uri="http://schemas.openxmlformats.org/drawingml/2006/table">
            <a:tbl>
              <a:tblPr firstRow="1" bandRow="1">
                <a:tableStyleId>{5C22544A-7EE6-4342-B048-85BDC9FD1C3A}</a:tableStyleId>
              </a:tblPr>
              <a:tblGrid>
                <a:gridCol w="4928216">
                  <a:extLst>
                    <a:ext uri="{9D8B030D-6E8A-4147-A177-3AD203B41FA5}">
                      <a16:colId xmlns:a16="http://schemas.microsoft.com/office/drawing/2014/main" val="2678980031"/>
                    </a:ext>
                  </a:extLst>
                </a:gridCol>
                <a:gridCol w="12501706">
                  <a:extLst>
                    <a:ext uri="{9D8B030D-6E8A-4147-A177-3AD203B41FA5}">
                      <a16:colId xmlns:a16="http://schemas.microsoft.com/office/drawing/2014/main" val="859014855"/>
                    </a:ext>
                  </a:extLst>
                </a:gridCol>
              </a:tblGrid>
              <a:tr h="830286">
                <a:tc>
                  <a:txBody>
                    <a:bodyPr/>
                    <a:lstStyle/>
                    <a:p>
                      <a:r>
                        <a:rPr lang="en-AU" sz="2400" b="0" dirty="0">
                          <a:solidFill>
                            <a:srgbClr val="0070C0"/>
                          </a:solidFill>
                        </a:rPr>
                        <a:t>Medicare code 73806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b="0" dirty="0">
                          <a:solidFill>
                            <a:schemeClr val="tx1"/>
                          </a:solidFill>
                        </a:rPr>
                        <a:t>Pregnancy test by 1 or more immunochemical methods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4598696"/>
                  </a:ext>
                </a:extLst>
              </a:tr>
              <a:tr h="830286">
                <a:tc>
                  <a:txBody>
                    <a:bodyPr/>
                    <a:lstStyle/>
                    <a:p>
                      <a:r>
                        <a:rPr lang="en-AU" sz="2400" dirty="0">
                          <a:solidFill>
                            <a:srgbClr val="0070C0"/>
                          </a:solidFill>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Milligrams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1668378"/>
                  </a:ext>
                </a:extLst>
              </a:tr>
              <a:tr h="830286">
                <a:tc>
                  <a:txBody>
                    <a:bodyPr/>
                    <a:lstStyle/>
                    <a:p>
                      <a:r>
                        <a:rPr lang="en-AU" sz="2400" dirty="0" err="1">
                          <a:solidFill>
                            <a:srgbClr val="0070C0"/>
                          </a:solidFill>
                        </a:rPr>
                        <a:t>qhs</a:t>
                      </a:r>
                      <a:endParaRPr lang="en-AU"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each night at bedtime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6687212"/>
                  </a:ext>
                </a:extLst>
              </a:tr>
              <a:tr h="830286">
                <a:tc>
                  <a:txBody>
                    <a:bodyPr/>
                    <a:lstStyle/>
                    <a:p>
                      <a:r>
                        <a:rPr lang="en-AU" sz="2400" dirty="0">
                          <a:solidFill>
                            <a:srgbClr val="0070C0"/>
                          </a:solidFill>
                        </a:rPr>
                        <a:t>Ant knee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Anterior Knee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2074661"/>
                  </a:ext>
                </a:extLst>
              </a:tr>
              <a:tr h="830286">
                <a:tc>
                  <a:txBody>
                    <a:bodyPr/>
                    <a:lstStyle/>
                    <a:p>
                      <a:r>
                        <a:rPr lang="en-AU" sz="2400" dirty="0">
                          <a:solidFill>
                            <a:srgbClr val="0070C0"/>
                          </a:solidFill>
                        </a:rPr>
                        <a:t>q6h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Every 6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148171"/>
                  </a:ext>
                </a:extLst>
              </a:tr>
              <a:tr h="830286">
                <a:tc>
                  <a:txBody>
                    <a:bodyPr/>
                    <a:lstStyle/>
                    <a:p>
                      <a:r>
                        <a:rPr lang="en-AU" sz="2400" dirty="0">
                          <a:solidFill>
                            <a:srgbClr val="0070C0"/>
                          </a:solidFill>
                        </a:rPr>
                        <a:t>Medicare code 16500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routine antenatal attendance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6503159"/>
                  </a:ext>
                </a:extLst>
              </a:tr>
              <a:tr h="830286">
                <a:tc>
                  <a:txBody>
                    <a:bodyPr/>
                    <a:lstStyle/>
                    <a:p>
                      <a:r>
                        <a:rPr lang="en-AU" sz="2400" dirty="0">
                          <a:solidFill>
                            <a:srgbClr val="0070C0"/>
                          </a:solidFill>
                        </a:rPr>
                        <a:t>mdi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metered dose inhaler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103115"/>
                  </a:ext>
                </a:extLst>
              </a:tr>
              <a:tr h="830286">
                <a:tc>
                  <a:txBody>
                    <a:bodyPr/>
                    <a:lstStyle/>
                    <a:p>
                      <a:r>
                        <a:rPr lang="en-AU" sz="2400" dirty="0">
                          <a:solidFill>
                            <a:srgbClr val="0070C0"/>
                          </a:solidFill>
                        </a:rPr>
                        <a:t>pc/</a:t>
                      </a:r>
                      <a:r>
                        <a:rPr lang="en-AU" sz="2400" dirty="0" err="1">
                          <a:solidFill>
                            <a:srgbClr val="0070C0"/>
                          </a:solidFill>
                        </a:rPr>
                        <a:t>tds</a:t>
                      </a:r>
                      <a:endParaRPr lang="en-AU"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After food /three times a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1391300"/>
                  </a:ext>
                </a:extLst>
              </a:tr>
              <a:tr h="83028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sz="2400" dirty="0" err="1">
                          <a:solidFill>
                            <a:srgbClr val="0070C0"/>
                          </a:solidFill>
                        </a:rPr>
                        <a:t>acl</a:t>
                      </a:r>
                      <a:endParaRPr lang="en-AU" sz="2400" dirty="0">
                        <a:solidFill>
                          <a:srgbClr val="0070C0"/>
                        </a:solidFill>
                      </a:endParaRPr>
                    </a:p>
                    <a:p>
                      <a:endParaRPr lang="en-AU"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anterior cruciate ligament</a:t>
                      </a:r>
                      <a:endParaRPr lang="en-A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9901009"/>
                  </a:ext>
                </a:extLst>
              </a:tr>
            </a:tbl>
          </a:graphicData>
        </a:graphic>
      </p:graphicFrame>
      <p:pic>
        <p:nvPicPr>
          <p:cNvPr id="9" name="Picture 8">
            <a:extLst>
              <a:ext uri="{FF2B5EF4-FFF2-40B4-BE49-F238E27FC236}">
                <a16:creationId xmlns:a16="http://schemas.microsoft.com/office/drawing/2014/main" id="{CA86A4AC-AAB2-43ED-A5A5-00B0B1E51482}"/>
              </a:ext>
            </a:extLst>
          </p:cNvPr>
          <p:cNvPicPr>
            <a:picLocks noChangeAspect="1"/>
          </p:cNvPicPr>
          <p:nvPr/>
        </p:nvPicPr>
        <p:blipFill>
          <a:blip r:embed="rId4"/>
          <a:stretch>
            <a:fillRect/>
          </a:stretch>
        </p:blipFill>
        <p:spPr>
          <a:xfrm>
            <a:off x="5486400" y="2485213"/>
            <a:ext cx="6934200" cy="599067"/>
          </a:xfrm>
          <a:prstGeom prst="rect">
            <a:avLst/>
          </a:prstGeom>
        </p:spPr>
      </p:pic>
      <p:pic>
        <p:nvPicPr>
          <p:cNvPr id="10" name="Picture 9">
            <a:extLst>
              <a:ext uri="{FF2B5EF4-FFF2-40B4-BE49-F238E27FC236}">
                <a16:creationId xmlns:a16="http://schemas.microsoft.com/office/drawing/2014/main" id="{5D8122E6-5E34-4E27-8B68-0B412C820406}"/>
              </a:ext>
            </a:extLst>
          </p:cNvPr>
          <p:cNvPicPr>
            <a:picLocks noChangeAspect="1"/>
          </p:cNvPicPr>
          <p:nvPr/>
        </p:nvPicPr>
        <p:blipFill>
          <a:blip r:embed="rId4"/>
          <a:stretch>
            <a:fillRect/>
          </a:stretch>
        </p:blipFill>
        <p:spPr>
          <a:xfrm>
            <a:off x="5449957" y="3256654"/>
            <a:ext cx="6934200" cy="599067"/>
          </a:xfrm>
          <a:prstGeom prst="rect">
            <a:avLst/>
          </a:prstGeom>
        </p:spPr>
      </p:pic>
      <p:pic>
        <p:nvPicPr>
          <p:cNvPr id="11" name="Picture 10">
            <a:extLst>
              <a:ext uri="{FF2B5EF4-FFF2-40B4-BE49-F238E27FC236}">
                <a16:creationId xmlns:a16="http://schemas.microsoft.com/office/drawing/2014/main" id="{A3AC10B2-87E2-46E4-8016-34A76015139C}"/>
              </a:ext>
            </a:extLst>
          </p:cNvPr>
          <p:cNvPicPr>
            <a:picLocks noChangeAspect="1"/>
          </p:cNvPicPr>
          <p:nvPr/>
        </p:nvPicPr>
        <p:blipFill>
          <a:blip r:embed="rId4"/>
          <a:stretch>
            <a:fillRect/>
          </a:stretch>
        </p:blipFill>
        <p:spPr>
          <a:xfrm>
            <a:off x="5449957" y="4092187"/>
            <a:ext cx="6934200" cy="599067"/>
          </a:xfrm>
          <a:prstGeom prst="rect">
            <a:avLst/>
          </a:prstGeom>
        </p:spPr>
      </p:pic>
      <p:pic>
        <p:nvPicPr>
          <p:cNvPr id="12" name="Picture 11">
            <a:extLst>
              <a:ext uri="{FF2B5EF4-FFF2-40B4-BE49-F238E27FC236}">
                <a16:creationId xmlns:a16="http://schemas.microsoft.com/office/drawing/2014/main" id="{4394CB2E-0756-4003-AD31-24C179BDA6A5}"/>
              </a:ext>
            </a:extLst>
          </p:cNvPr>
          <p:cNvPicPr>
            <a:picLocks noChangeAspect="1"/>
          </p:cNvPicPr>
          <p:nvPr/>
        </p:nvPicPr>
        <p:blipFill>
          <a:blip r:embed="rId4"/>
          <a:stretch>
            <a:fillRect/>
          </a:stretch>
        </p:blipFill>
        <p:spPr>
          <a:xfrm>
            <a:off x="5440018" y="4954224"/>
            <a:ext cx="6934200" cy="599067"/>
          </a:xfrm>
          <a:prstGeom prst="rect">
            <a:avLst/>
          </a:prstGeom>
        </p:spPr>
      </p:pic>
      <p:pic>
        <p:nvPicPr>
          <p:cNvPr id="13" name="Picture 12">
            <a:extLst>
              <a:ext uri="{FF2B5EF4-FFF2-40B4-BE49-F238E27FC236}">
                <a16:creationId xmlns:a16="http://schemas.microsoft.com/office/drawing/2014/main" id="{B191D7CA-DD32-4DD9-A6D1-F580BA84A8D3}"/>
              </a:ext>
            </a:extLst>
          </p:cNvPr>
          <p:cNvPicPr>
            <a:picLocks noChangeAspect="1"/>
          </p:cNvPicPr>
          <p:nvPr/>
        </p:nvPicPr>
        <p:blipFill>
          <a:blip r:embed="rId4"/>
          <a:stretch>
            <a:fillRect/>
          </a:stretch>
        </p:blipFill>
        <p:spPr>
          <a:xfrm>
            <a:off x="5440018" y="5763633"/>
            <a:ext cx="6934200" cy="599067"/>
          </a:xfrm>
          <a:prstGeom prst="rect">
            <a:avLst/>
          </a:prstGeom>
        </p:spPr>
      </p:pic>
      <p:pic>
        <p:nvPicPr>
          <p:cNvPr id="14" name="Picture 13">
            <a:extLst>
              <a:ext uri="{FF2B5EF4-FFF2-40B4-BE49-F238E27FC236}">
                <a16:creationId xmlns:a16="http://schemas.microsoft.com/office/drawing/2014/main" id="{8E8E0253-CEF8-4A7E-A0D3-9B43801D69A6}"/>
              </a:ext>
            </a:extLst>
          </p:cNvPr>
          <p:cNvPicPr>
            <a:picLocks noChangeAspect="1"/>
          </p:cNvPicPr>
          <p:nvPr/>
        </p:nvPicPr>
        <p:blipFill>
          <a:blip r:embed="rId4"/>
          <a:stretch>
            <a:fillRect/>
          </a:stretch>
        </p:blipFill>
        <p:spPr>
          <a:xfrm>
            <a:off x="5410200" y="6599786"/>
            <a:ext cx="6934200" cy="599067"/>
          </a:xfrm>
          <a:prstGeom prst="rect">
            <a:avLst/>
          </a:prstGeom>
        </p:spPr>
      </p:pic>
      <p:pic>
        <p:nvPicPr>
          <p:cNvPr id="15" name="Picture 14">
            <a:extLst>
              <a:ext uri="{FF2B5EF4-FFF2-40B4-BE49-F238E27FC236}">
                <a16:creationId xmlns:a16="http://schemas.microsoft.com/office/drawing/2014/main" id="{144E5734-83A9-4D63-AD33-1BB75CA12A47}"/>
              </a:ext>
            </a:extLst>
          </p:cNvPr>
          <p:cNvPicPr>
            <a:picLocks noChangeAspect="1"/>
          </p:cNvPicPr>
          <p:nvPr/>
        </p:nvPicPr>
        <p:blipFill>
          <a:blip r:embed="rId4"/>
          <a:stretch>
            <a:fillRect/>
          </a:stretch>
        </p:blipFill>
        <p:spPr>
          <a:xfrm>
            <a:off x="5437533" y="7396385"/>
            <a:ext cx="6934200" cy="599067"/>
          </a:xfrm>
          <a:prstGeom prst="rect">
            <a:avLst/>
          </a:prstGeom>
        </p:spPr>
      </p:pic>
      <p:pic>
        <p:nvPicPr>
          <p:cNvPr id="16" name="Picture 15">
            <a:extLst>
              <a:ext uri="{FF2B5EF4-FFF2-40B4-BE49-F238E27FC236}">
                <a16:creationId xmlns:a16="http://schemas.microsoft.com/office/drawing/2014/main" id="{9489D250-F35D-4323-92D9-6777F730070F}"/>
              </a:ext>
            </a:extLst>
          </p:cNvPr>
          <p:cNvPicPr>
            <a:picLocks noChangeAspect="1"/>
          </p:cNvPicPr>
          <p:nvPr/>
        </p:nvPicPr>
        <p:blipFill>
          <a:blip r:embed="rId4"/>
          <a:stretch>
            <a:fillRect/>
          </a:stretch>
        </p:blipFill>
        <p:spPr>
          <a:xfrm>
            <a:off x="5427594" y="8267700"/>
            <a:ext cx="6934200" cy="599067"/>
          </a:xfrm>
          <a:prstGeom prst="rect">
            <a:avLst/>
          </a:prstGeom>
        </p:spPr>
      </p:pic>
      <p:pic>
        <p:nvPicPr>
          <p:cNvPr id="17" name="Picture 16">
            <a:extLst>
              <a:ext uri="{FF2B5EF4-FFF2-40B4-BE49-F238E27FC236}">
                <a16:creationId xmlns:a16="http://schemas.microsoft.com/office/drawing/2014/main" id="{910BF9F7-7FEC-4857-A851-DCFF0EFA5F14}"/>
              </a:ext>
            </a:extLst>
          </p:cNvPr>
          <p:cNvPicPr>
            <a:picLocks noChangeAspect="1"/>
          </p:cNvPicPr>
          <p:nvPr/>
        </p:nvPicPr>
        <p:blipFill>
          <a:blip r:embed="rId4"/>
          <a:stretch>
            <a:fillRect/>
          </a:stretch>
        </p:blipFill>
        <p:spPr>
          <a:xfrm>
            <a:off x="5401090" y="9068070"/>
            <a:ext cx="6934200" cy="599067"/>
          </a:xfrm>
          <a:prstGeom prst="rect">
            <a:avLst/>
          </a:prstGeom>
        </p:spPr>
      </p:pic>
      <p:pic>
        <p:nvPicPr>
          <p:cNvPr id="18" name="object 5">
            <a:hlinkClick r:id="rId5" action="ppaction://hlinksldjump"/>
            <a:extLst>
              <a:ext uri="{FF2B5EF4-FFF2-40B4-BE49-F238E27FC236}">
                <a16:creationId xmlns:a16="http://schemas.microsoft.com/office/drawing/2014/main" id="{9F88C49A-645E-4CA8-80F3-C80DB1DEAB18}"/>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extLst>
      <p:ext uri="{BB962C8B-B14F-4D97-AF65-F5344CB8AC3E}">
        <p14:creationId xmlns:p14="http://schemas.microsoft.com/office/powerpoint/2010/main" val="184499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5143500"/>
            <a:ext cx="18287999" cy="5143499"/>
          </a:xfrm>
          <a:prstGeom prst="rect">
            <a:avLst/>
          </a:prstGeom>
        </p:spPr>
      </p:pic>
      <p:sp>
        <p:nvSpPr>
          <p:cNvPr id="5" name="object 5"/>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235" dirty="0"/>
              <a:t>Work</a:t>
            </a:r>
            <a:r>
              <a:rPr spc="545" dirty="0"/>
              <a:t> </a:t>
            </a:r>
            <a:r>
              <a:rPr spc="330" dirty="0"/>
              <a:t>Collaboratively</a:t>
            </a:r>
            <a:r>
              <a:rPr spc="550" dirty="0"/>
              <a:t> </a:t>
            </a:r>
            <a:r>
              <a:rPr spc="180" dirty="0"/>
              <a:t>When</a:t>
            </a:r>
            <a:r>
              <a:rPr spc="550" dirty="0"/>
              <a:t> </a:t>
            </a:r>
            <a:r>
              <a:rPr spc="475" dirty="0"/>
              <a:t>Seeking</a:t>
            </a:r>
          </a:p>
        </p:txBody>
      </p:sp>
      <p:sp>
        <p:nvSpPr>
          <p:cNvPr id="6" name="object 6"/>
          <p:cNvSpPr txBox="1"/>
          <p:nvPr/>
        </p:nvSpPr>
        <p:spPr>
          <a:xfrm>
            <a:off x="1015509" y="1751362"/>
            <a:ext cx="14705330" cy="2899410"/>
          </a:xfrm>
          <a:prstGeom prst="rect">
            <a:avLst/>
          </a:prstGeom>
        </p:spPr>
        <p:txBody>
          <a:bodyPr vert="horz" wrap="square" lIns="0" tIns="12700" rIns="0" bIns="0" rtlCol="0">
            <a:spAutoFit/>
          </a:bodyPr>
          <a:lstStyle/>
          <a:p>
            <a:pPr marL="12700">
              <a:lnSpc>
                <a:spcPct val="100000"/>
              </a:lnSpc>
              <a:spcBef>
                <a:spcPts val="100"/>
              </a:spcBef>
            </a:pPr>
            <a:r>
              <a:rPr sz="6400" b="1" spc="195" dirty="0">
                <a:solidFill>
                  <a:srgbClr val="08090F"/>
                </a:solidFill>
                <a:latin typeface="Trebuchet MS"/>
                <a:cs typeface="Trebuchet MS"/>
              </a:rPr>
              <a:t>and</a:t>
            </a:r>
            <a:r>
              <a:rPr sz="6400" b="1" spc="540" dirty="0">
                <a:solidFill>
                  <a:srgbClr val="08090F"/>
                </a:solidFill>
                <a:latin typeface="Trebuchet MS"/>
                <a:cs typeface="Trebuchet MS"/>
              </a:rPr>
              <a:t> </a:t>
            </a:r>
            <a:r>
              <a:rPr sz="6400" b="1" spc="455" dirty="0">
                <a:solidFill>
                  <a:srgbClr val="08090F"/>
                </a:solidFill>
                <a:latin typeface="Trebuchet MS"/>
                <a:cs typeface="Trebuchet MS"/>
              </a:rPr>
              <a:t>Sharing</a:t>
            </a:r>
            <a:r>
              <a:rPr sz="6400" b="1" spc="540" dirty="0">
                <a:solidFill>
                  <a:srgbClr val="08090F"/>
                </a:solidFill>
                <a:latin typeface="Trebuchet MS"/>
                <a:cs typeface="Trebuchet MS"/>
              </a:rPr>
              <a:t> </a:t>
            </a:r>
            <a:r>
              <a:rPr sz="6400" b="1" spc="254" dirty="0">
                <a:solidFill>
                  <a:srgbClr val="08090F"/>
                </a:solidFill>
                <a:latin typeface="Trebuchet MS"/>
                <a:cs typeface="Trebuchet MS"/>
              </a:rPr>
              <a:t>Health</a:t>
            </a:r>
            <a:r>
              <a:rPr sz="6400" b="1" spc="540" dirty="0">
                <a:solidFill>
                  <a:srgbClr val="08090F"/>
                </a:solidFill>
                <a:latin typeface="Trebuchet MS"/>
                <a:cs typeface="Trebuchet MS"/>
              </a:rPr>
              <a:t> </a:t>
            </a:r>
            <a:r>
              <a:rPr sz="6400" b="1" spc="315" dirty="0">
                <a:solidFill>
                  <a:srgbClr val="08090F"/>
                </a:solidFill>
                <a:latin typeface="Trebuchet MS"/>
                <a:cs typeface="Trebuchet MS"/>
              </a:rPr>
              <a:t>Information</a:t>
            </a:r>
            <a:endParaRPr sz="6400">
              <a:latin typeface="Trebuchet MS"/>
              <a:cs typeface="Trebuchet MS"/>
            </a:endParaRPr>
          </a:p>
          <a:p>
            <a:pPr marL="12700" marR="5080">
              <a:lnSpc>
                <a:spcPct val="140600"/>
              </a:lnSpc>
              <a:spcBef>
                <a:spcPts val="770"/>
              </a:spcBef>
              <a:tabLst>
                <a:tab pos="600710" algn="l"/>
                <a:tab pos="1149985" algn="l"/>
                <a:tab pos="1574800" algn="l"/>
                <a:tab pos="2491105" algn="l"/>
                <a:tab pos="2524125" algn="l"/>
                <a:tab pos="3552825" algn="l"/>
                <a:tab pos="4003040" algn="l"/>
                <a:tab pos="4502785" algn="l"/>
                <a:tab pos="4695825" algn="l"/>
                <a:tab pos="5294630" algn="l"/>
                <a:tab pos="5641975" algn="l"/>
                <a:tab pos="5937885" algn="l"/>
                <a:tab pos="6092190" algn="l"/>
                <a:tab pos="6268720" algn="l"/>
                <a:tab pos="7564755" algn="l"/>
                <a:tab pos="8268970" algn="l"/>
                <a:tab pos="8738870" algn="l"/>
                <a:tab pos="9018905" algn="l"/>
                <a:tab pos="9256395" algn="l"/>
                <a:tab pos="9449435" algn="l"/>
                <a:tab pos="9948545" algn="l"/>
                <a:tab pos="10262235" algn="l"/>
                <a:tab pos="10831195" algn="l"/>
                <a:tab pos="11155680" algn="l"/>
                <a:tab pos="11585575" algn="l"/>
                <a:tab pos="11625580" algn="l"/>
                <a:tab pos="12599670" algn="l"/>
                <a:tab pos="13455650" algn="l"/>
                <a:tab pos="14128750" algn="l"/>
              </a:tabLst>
            </a:pPr>
            <a:r>
              <a:rPr sz="2800" spc="195" dirty="0">
                <a:latin typeface="Arial MT"/>
                <a:cs typeface="Arial MT"/>
              </a:rPr>
              <a:t>T</a:t>
            </a:r>
            <a:r>
              <a:rPr sz="2800" dirty="0">
                <a:latin typeface="Arial MT"/>
                <a:cs typeface="Arial MT"/>
              </a:rPr>
              <a:t>o	</a:t>
            </a:r>
            <a:r>
              <a:rPr sz="2800" spc="195" dirty="0">
                <a:latin typeface="Arial MT"/>
                <a:cs typeface="Arial MT"/>
              </a:rPr>
              <a:t>wor</a:t>
            </a:r>
            <a:r>
              <a:rPr sz="2800" dirty="0">
                <a:latin typeface="Arial MT"/>
                <a:cs typeface="Arial MT"/>
              </a:rPr>
              <a:t>k	</a:t>
            </a:r>
            <a:r>
              <a:rPr sz="2800" spc="195" dirty="0">
                <a:latin typeface="Arial MT"/>
                <a:cs typeface="Arial MT"/>
              </a:rPr>
              <a:t>effectivel</a:t>
            </a:r>
            <a:r>
              <a:rPr sz="2800" dirty="0">
                <a:latin typeface="Arial MT"/>
                <a:cs typeface="Arial MT"/>
              </a:rPr>
              <a:t>y	</a:t>
            </a:r>
            <a:r>
              <a:rPr sz="2800" spc="195" dirty="0">
                <a:latin typeface="Arial MT"/>
                <a:cs typeface="Arial MT"/>
              </a:rPr>
              <a:t>i</a:t>
            </a:r>
            <a:r>
              <a:rPr sz="2800" dirty="0">
                <a:latin typeface="Arial MT"/>
                <a:cs typeface="Arial MT"/>
              </a:rPr>
              <a:t>n	</a:t>
            </a:r>
            <a:r>
              <a:rPr sz="2800" spc="195" dirty="0">
                <a:latin typeface="Arial MT"/>
                <a:cs typeface="Arial MT"/>
              </a:rPr>
              <a:t>th</a:t>
            </a:r>
            <a:r>
              <a:rPr sz="2800" dirty="0">
                <a:latin typeface="Arial MT"/>
                <a:cs typeface="Arial MT"/>
              </a:rPr>
              <a:t>e	</a:t>
            </a:r>
            <a:r>
              <a:rPr sz="2800" spc="195" dirty="0">
                <a:latin typeface="Arial MT"/>
                <a:cs typeface="Arial MT"/>
              </a:rPr>
              <a:t>healt</a:t>
            </a:r>
            <a:r>
              <a:rPr sz="2800" dirty="0">
                <a:latin typeface="Arial MT"/>
                <a:cs typeface="Arial MT"/>
              </a:rPr>
              <a:t>h	</a:t>
            </a:r>
            <a:r>
              <a:rPr sz="2800" spc="195" dirty="0">
                <a:latin typeface="Arial MT"/>
                <a:cs typeface="Arial MT"/>
              </a:rPr>
              <a:t>service</a:t>
            </a:r>
            <a:r>
              <a:rPr sz="2800" dirty="0">
                <a:latin typeface="Arial MT"/>
                <a:cs typeface="Arial MT"/>
              </a:rPr>
              <a:t>s	</a:t>
            </a:r>
            <a:r>
              <a:rPr sz="2800" spc="195" dirty="0">
                <a:latin typeface="Arial MT"/>
                <a:cs typeface="Arial MT"/>
              </a:rPr>
              <a:t>industry</a:t>
            </a:r>
            <a:r>
              <a:rPr sz="2800" dirty="0">
                <a:latin typeface="Arial MT"/>
                <a:cs typeface="Arial MT"/>
              </a:rPr>
              <a:t>,	</a:t>
            </a:r>
            <a:r>
              <a:rPr sz="2800" spc="195" dirty="0">
                <a:latin typeface="Arial MT"/>
                <a:cs typeface="Arial MT"/>
              </a:rPr>
              <a:t>th</a:t>
            </a:r>
            <a:r>
              <a:rPr sz="2800" dirty="0">
                <a:latin typeface="Arial MT"/>
                <a:cs typeface="Arial MT"/>
              </a:rPr>
              <a:t>e	</a:t>
            </a:r>
            <a:r>
              <a:rPr sz="2800" spc="195" dirty="0">
                <a:latin typeface="Arial MT"/>
                <a:cs typeface="Arial MT"/>
              </a:rPr>
              <a:t>abilit</a:t>
            </a:r>
            <a:r>
              <a:rPr sz="2800" dirty="0">
                <a:latin typeface="Arial MT"/>
                <a:cs typeface="Arial MT"/>
              </a:rPr>
              <a:t>y	</a:t>
            </a:r>
            <a:r>
              <a:rPr sz="2800" spc="195" dirty="0">
                <a:latin typeface="Arial MT"/>
                <a:cs typeface="Arial MT"/>
              </a:rPr>
              <a:t>t</a:t>
            </a:r>
            <a:r>
              <a:rPr sz="2800" dirty="0">
                <a:latin typeface="Arial MT"/>
                <a:cs typeface="Arial MT"/>
              </a:rPr>
              <a:t>o		</a:t>
            </a:r>
            <a:r>
              <a:rPr sz="2800" spc="195" dirty="0">
                <a:latin typeface="Arial MT"/>
                <a:cs typeface="Arial MT"/>
              </a:rPr>
              <a:t>wor</a:t>
            </a:r>
            <a:r>
              <a:rPr sz="2800" dirty="0">
                <a:latin typeface="Arial MT"/>
                <a:cs typeface="Arial MT"/>
              </a:rPr>
              <a:t>k	</a:t>
            </a:r>
            <a:r>
              <a:rPr sz="2800" spc="195" dirty="0">
                <a:latin typeface="Arial MT"/>
                <a:cs typeface="Arial MT"/>
              </a:rPr>
              <a:t>wit</a:t>
            </a:r>
            <a:r>
              <a:rPr sz="2800" dirty="0">
                <a:latin typeface="Arial MT"/>
                <a:cs typeface="Arial MT"/>
              </a:rPr>
              <a:t>h	</a:t>
            </a:r>
            <a:r>
              <a:rPr sz="2800" spc="195" dirty="0">
                <a:latin typeface="Arial MT"/>
                <a:cs typeface="Arial MT"/>
              </a:rPr>
              <a:t>others</a:t>
            </a:r>
            <a:r>
              <a:rPr sz="2800" dirty="0">
                <a:latin typeface="Arial MT"/>
                <a:cs typeface="Arial MT"/>
              </a:rPr>
              <a:t>,  </a:t>
            </a:r>
            <a:r>
              <a:rPr sz="2800" spc="175" dirty="0">
                <a:latin typeface="Arial MT"/>
                <a:cs typeface="Arial MT"/>
              </a:rPr>
              <a:t>communicate		effectively	</a:t>
            </a:r>
            <a:r>
              <a:rPr sz="2800" spc="130" dirty="0">
                <a:latin typeface="Arial MT"/>
                <a:cs typeface="Arial MT"/>
              </a:rPr>
              <a:t>and	</a:t>
            </a:r>
            <a:r>
              <a:rPr sz="2800" spc="145" dirty="0">
                <a:latin typeface="Arial MT"/>
                <a:cs typeface="Arial MT"/>
              </a:rPr>
              <a:t>work	</a:t>
            </a:r>
            <a:r>
              <a:rPr sz="2800" spc="180" dirty="0">
                <a:latin typeface="Arial MT"/>
                <a:cs typeface="Arial MT"/>
              </a:rPr>
              <a:t>collaboratively	</a:t>
            </a:r>
            <a:r>
              <a:rPr sz="2800" spc="95" dirty="0">
                <a:latin typeface="Arial MT"/>
                <a:cs typeface="Arial MT"/>
              </a:rPr>
              <a:t>is	</a:t>
            </a:r>
            <a:r>
              <a:rPr sz="2800" spc="175" dirty="0">
                <a:latin typeface="Arial MT"/>
                <a:cs typeface="Arial MT"/>
              </a:rPr>
              <a:t>imperative.	</a:t>
            </a:r>
            <a:r>
              <a:rPr sz="2800" spc="180" dirty="0">
                <a:latin typeface="Arial MT"/>
                <a:cs typeface="Arial MT"/>
              </a:rPr>
              <a:t>Collaboration	</a:t>
            </a:r>
            <a:r>
              <a:rPr sz="2800" spc="95" dirty="0">
                <a:latin typeface="Arial MT"/>
                <a:cs typeface="Arial MT"/>
              </a:rPr>
              <a:t>is </a:t>
            </a:r>
            <a:r>
              <a:rPr sz="2800" spc="100" dirty="0">
                <a:latin typeface="Arial MT"/>
                <a:cs typeface="Arial MT"/>
              </a:rPr>
              <a:t> </a:t>
            </a:r>
            <a:r>
              <a:rPr sz="2800" spc="155" dirty="0">
                <a:latin typeface="Arial MT"/>
                <a:cs typeface="Arial MT"/>
              </a:rPr>
              <a:t>about	</a:t>
            </a:r>
            <a:r>
              <a:rPr sz="2800" spc="160" dirty="0">
                <a:latin typeface="Arial MT"/>
                <a:cs typeface="Arial MT"/>
              </a:rPr>
              <a:t>people	</a:t>
            </a:r>
            <a:r>
              <a:rPr sz="2800" spc="165" dirty="0">
                <a:latin typeface="Arial MT"/>
                <a:cs typeface="Arial MT"/>
              </a:rPr>
              <a:t>working	</a:t>
            </a:r>
            <a:r>
              <a:rPr sz="2800" spc="170" dirty="0">
                <a:latin typeface="Arial MT"/>
                <a:cs typeface="Arial MT"/>
              </a:rPr>
              <a:t>together	</a:t>
            </a:r>
            <a:r>
              <a:rPr sz="2800" spc="95" dirty="0">
                <a:latin typeface="Arial MT"/>
                <a:cs typeface="Arial MT"/>
              </a:rPr>
              <a:t>in	</a:t>
            </a:r>
            <a:r>
              <a:rPr sz="2800" spc="175" dirty="0">
                <a:latin typeface="Arial MT"/>
                <a:cs typeface="Arial MT"/>
              </a:rPr>
              <a:t>partnership	</a:t>
            </a:r>
            <a:r>
              <a:rPr sz="2800" spc="95" dirty="0">
                <a:latin typeface="Arial MT"/>
                <a:cs typeface="Arial MT"/>
              </a:rPr>
              <a:t>to	</a:t>
            </a:r>
            <a:r>
              <a:rPr sz="2800" spc="165" dirty="0">
                <a:latin typeface="Arial MT"/>
                <a:cs typeface="Arial MT"/>
              </a:rPr>
              <a:t>achieve	</a:t>
            </a:r>
            <a:r>
              <a:rPr sz="2800" spc="95" dirty="0">
                <a:latin typeface="Arial MT"/>
                <a:cs typeface="Arial MT"/>
              </a:rPr>
              <a:t>an	</a:t>
            </a:r>
            <a:r>
              <a:rPr sz="2800" spc="175" dirty="0">
                <a:latin typeface="Arial MT"/>
                <a:cs typeface="Arial MT"/>
              </a:rPr>
              <a:t>objective.</a:t>
            </a:r>
            <a:endParaRPr sz="2800">
              <a:latin typeface="Arial MT"/>
              <a:cs typeface="Arial MT"/>
            </a:endParaRPr>
          </a:p>
        </p:txBody>
      </p:sp>
      <p:pic>
        <p:nvPicPr>
          <p:cNvPr id="7" name="object 5">
            <a:hlinkClick r:id="rId3" action="ppaction://hlinksldjump"/>
            <a:extLst>
              <a:ext uri="{FF2B5EF4-FFF2-40B4-BE49-F238E27FC236}">
                <a16:creationId xmlns:a16="http://schemas.microsoft.com/office/drawing/2014/main" id="{13615885-70D8-45ED-9FDA-45C901F0525D}"/>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pic>
        <p:nvPicPr>
          <p:cNvPr id="5" name="object 5"/>
          <p:cNvPicPr/>
          <p:nvPr/>
        </p:nvPicPr>
        <p:blipFill>
          <a:blip r:embed="rId2" cstate="print"/>
          <a:stretch>
            <a:fillRect/>
          </a:stretch>
        </p:blipFill>
        <p:spPr>
          <a:xfrm>
            <a:off x="1028700" y="2816852"/>
            <a:ext cx="15944849" cy="6524624"/>
          </a:xfrm>
          <a:prstGeom prst="rect">
            <a:avLst/>
          </a:prstGeom>
        </p:spPr>
      </p:pic>
      <p:sp>
        <p:nvSpPr>
          <p:cNvPr id="6" name="object 6"/>
          <p:cNvSpPr txBox="1"/>
          <p:nvPr/>
        </p:nvSpPr>
        <p:spPr>
          <a:xfrm>
            <a:off x="1034883" y="941740"/>
            <a:ext cx="14414500" cy="1810385"/>
          </a:xfrm>
          <a:prstGeom prst="rect">
            <a:avLst/>
          </a:prstGeom>
        </p:spPr>
        <p:txBody>
          <a:bodyPr vert="horz" wrap="square" lIns="0" tIns="177165" rIns="0" bIns="0" rtlCol="0">
            <a:spAutoFit/>
          </a:bodyPr>
          <a:lstStyle/>
          <a:p>
            <a:pPr marL="12700" marR="5080">
              <a:lnSpc>
                <a:spcPts val="6380"/>
              </a:lnSpc>
              <a:spcBef>
                <a:spcPts val="1395"/>
              </a:spcBef>
            </a:pPr>
            <a:r>
              <a:rPr sz="6400" b="1" spc="175" dirty="0">
                <a:solidFill>
                  <a:srgbClr val="08090F"/>
                </a:solidFill>
                <a:latin typeface="Trebuchet MS"/>
                <a:cs typeface="Trebuchet MS"/>
              </a:rPr>
              <a:t>What</a:t>
            </a:r>
            <a:r>
              <a:rPr sz="6400" b="1" spc="550" dirty="0">
                <a:solidFill>
                  <a:srgbClr val="08090F"/>
                </a:solidFill>
                <a:latin typeface="Trebuchet MS"/>
                <a:cs typeface="Trebuchet MS"/>
              </a:rPr>
              <a:t> </a:t>
            </a:r>
            <a:r>
              <a:rPr sz="6400" b="1" spc="409" dirty="0">
                <a:solidFill>
                  <a:srgbClr val="08090F"/>
                </a:solidFill>
                <a:latin typeface="Trebuchet MS"/>
                <a:cs typeface="Trebuchet MS"/>
              </a:rPr>
              <a:t>Does</a:t>
            </a:r>
            <a:r>
              <a:rPr sz="6400" b="1" spc="550" dirty="0">
                <a:solidFill>
                  <a:srgbClr val="08090F"/>
                </a:solidFill>
                <a:latin typeface="Trebuchet MS"/>
                <a:cs typeface="Trebuchet MS"/>
              </a:rPr>
              <a:t> </a:t>
            </a:r>
            <a:r>
              <a:rPr sz="6400" b="1" spc="-5" dirty="0">
                <a:solidFill>
                  <a:srgbClr val="08090F"/>
                </a:solidFill>
                <a:latin typeface="Trebuchet MS"/>
                <a:cs typeface="Trebuchet MS"/>
              </a:rPr>
              <a:t>it</a:t>
            </a:r>
            <a:r>
              <a:rPr sz="6400" b="1" spc="550" dirty="0">
                <a:solidFill>
                  <a:srgbClr val="08090F"/>
                </a:solidFill>
                <a:latin typeface="Trebuchet MS"/>
                <a:cs typeface="Trebuchet MS"/>
              </a:rPr>
              <a:t> </a:t>
            </a:r>
            <a:r>
              <a:rPr sz="6400" b="1" spc="455" dirty="0">
                <a:solidFill>
                  <a:srgbClr val="08090F"/>
                </a:solidFill>
                <a:latin typeface="Trebuchet MS"/>
                <a:cs typeface="Trebuchet MS"/>
              </a:rPr>
              <a:t>Mean</a:t>
            </a:r>
            <a:r>
              <a:rPr sz="6400" b="1" spc="555" dirty="0">
                <a:solidFill>
                  <a:srgbClr val="08090F"/>
                </a:solidFill>
                <a:latin typeface="Trebuchet MS"/>
                <a:cs typeface="Trebuchet MS"/>
              </a:rPr>
              <a:t> </a:t>
            </a:r>
            <a:r>
              <a:rPr sz="6400" b="1" spc="40" dirty="0">
                <a:solidFill>
                  <a:srgbClr val="08090F"/>
                </a:solidFill>
                <a:latin typeface="Trebuchet MS"/>
                <a:cs typeface="Trebuchet MS"/>
              </a:rPr>
              <a:t>to</a:t>
            </a:r>
            <a:r>
              <a:rPr sz="6400" b="1" spc="555" dirty="0">
                <a:solidFill>
                  <a:srgbClr val="08090F"/>
                </a:solidFill>
                <a:latin typeface="Trebuchet MS"/>
                <a:cs typeface="Trebuchet MS"/>
              </a:rPr>
              <a:t> </a:t>
            </a:r>
            <a:r>
              <a:rPr sz="6400" b="1" spc="70" dirty="0">
                <a:solidFill>
                  <a:srgbClr val="08090F"/>
                </a:solidFill>
                <a:latin typeface="Trebuchet MS"/>
                <a:cs typeface="Trebuchet MS"/>
              </a:rPr>
              <a:t>be</a:t>
            </a:r>
            <a:r>
              <a:rPr sz="6400" b="1" spc="555" dirty="0">
                <a:solidFill>
                  <a:srgbClr val="08090F"/>
                </a:solidFill>
                <a:latin typeface="Trebuchet MS"/>
                <a:cs typeface="Trebuchet MS"/>
              </a:rPr>
              <a:t> </a:t>
            </a:r>
            <a:r>
              <a:rPr sz="6400" b="1" spc="130" dirty="0">
                <a:solidFill>
                  <a:srgbClr val="08090F"/>
                </a:solidFill>
                <a:latin typeface="Trebuchet MS"/>
                <a:cs typeface="Trebuchet MS"/>
              </a:rPr>
              <a:t>an</a:t>
            </a:r>
            <a:r>
              <a:rPr sz="6400" b="1" spc="555" dirty="0">
                <a:solidFill>
                  <a:srgbClr val="08090F"/>
                </a:solidFill>
                <a:latin typeface="Trebuchet MS"/>
                <a:cs typeface="Trebuchet MS"/>
              </a:rPr>
              <a:t> </a:t>
            </a:r>
            <a:r>
              <a:rPr sz="6400" b="1" spc="320" dirty="0">
                <a:solidFill>
                  <a:srgbClr val="08090F"/>
                </a:solidFill>
                <a:latin typeface="Trebuchet MS"/>
                <a:cs typeface="Trebuchet MS"/>
              </a:rPr>
              <a:t>Active </a:t>
            </a:r>
            <a:r>
              <a:rPr sz="6400" b="1" spc="-1914" dirty="0">
                <a:solidFill>
                  <a:srgbClr val="08090F"/>
                </a:solidFill>
                <a:latin typeface="Trebuchet MS"/>
                <a:cs typeface="Trebuchet MS"/>
              </a:rPr>
              <a:t> </a:t>
            </a:r>
            <a:r>
              <a:rPr sz="6400" b="1" spc="360" dirty="0">
                <a:solidFill>
                  <a:srgbClr val="08090F"/>
                </a:solidFill>
                <a:latin typeface="Trebuchet MS"/>
                <a:cs typeface="Trebuchet MS"/>
              </a:rPr>
              <a:t>Listener?</a:t>
            </a:r>
            <a:endParaRPr sz="6400">
              <a:latin typeface="Trebuchet MS"/>
              <a:cs typeface="Trebuchet MS"/>
            </a:endParaRPr>
          </a:p>
        </p:txBody>
      </p:sp>
      <p:pic>
        <p:nvPicPr>
          <p:cNvPr id="7" name="object 5">
            <a:hlinkClick r:id="rId3" action="ppaction://hlinksldjump"/>
            <a:extLst>
              <a:ext uri="{FF2B5EF4-FFF2-40B4-BE49-F238E27FC236}">
                <a16:creationId xmlns:a16="http://schemas.microsoft.com/office/drawing/2014/main" id="{B2410917-9CD2-41DE-9D26-AD2A151BC38F}"/>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8288000" cy="10287000"/>
          </a:xfrm>
          <a:prstGeom prst="rect">
            <a:avLst/>
          </a:prstGeom>
        </p:spPr>
      </p:pic>
      <p:sp>
        <p:nvSpPr>
          <p:cNvPr id="5" name="object 5"/>
          <p:cNvSpPr txBox="1"/>
          <p:nvPr/>
        </p:nvSpPr>
        <p:spPr>
          <a:xfrm>
            <a:off x="3513258" y="3264727"/>
            <a:ext cx="11262995" cy="3601085"/>
          </a:xfrm>
          <a:prstGeom prst="rect">
            <a:avLst/>
          </a:prstGeom>
        </p:spPr>
        <p:txBody>
          <a:bodyPr vert="horz" wrap="square" lIns="0" tIns="131445" rIns="0" bIns="0" rtlCol="0">
            <a:spAutoFit/>
          </a:bodyPr>
          <a:lstStyle/>
          <a:p>
            <a:pPr marL="12700" marR="5080" algn="ctr">
              <a:lnSpc>
                <a:spcPts val="6830"/>
              </a:lnSpc>
              <a:spcBef>
                <a:spcPts val="1035"/>
              </a:spcBef>
            </a:pPr>
            <a:r>
              <a:rPr sz="6400" b="1" spc="335" dirty="0">
                <a:solidFill>
                  <a:srgbClr val="FFFFFF"/>
                </a:solidFill>
                <a:latin typeface="Trebuchet MS"/>
                <a:cs typeface="Trebuchet MS"/>
              </a:rPr>
              <a:t>WHY</a:t>
            </a:r>
            <a:r>
              <a:rPr sz="6400" b="1" spc="535" dirty="0">
                <a:solidFill>
                  <a:srgbClr val="FFFFFF"/>
                </a:solidFill>
                <a:latin typeface="Trebuchet MS"/>
                <a:cs typeface="Trebuchet MS"/>
              </a:rPr>
              <a:t> </a:t>
            </a:r>
            <a:r>
              <a:rPr sz="6400" b="1" spc="695" dirty="0">
                <a:solidFill>
                  <a:srgbClr val="FFFFFF"/>
                </a:solidFill>
                <a:latin typeface="Trebuchet MS"/>
                <a:cs typeface="Trebuchet MS"/>
              </a:rPr>
              <a:t>IS</a:t>
            </a:r>
            <a:r>
              <a:rPr sz="6400" b="1" spc="540" dirty="0">
                <a:solidFill>
                  <a:srgbClr val="FFFFFF"/>
                </a:solidFill>
                <a:latin typeface="Trebuchet MS"/>
                <a:cs typeface="Trebuchet MS"/>
              </a:rPr>
              <a:t> </a:t>
            </a:r>
            <a:r>
              <a:rPr sz="6400" b="1" spc="390" dirty="0">
                <a:solidFill>
                  <a:srgbClr val="FFFFFF"/>
                </a:solidFill>
                <a:latin typeface="Trebuchet MS"/>
                <a:cs typeface="Trebuchet MS"/>
              </a:rPr>
              <a:t>IT</a:t>
            </a:r>
            <a:r>
              <a:rPr sz="6400" b="1" spc="540" dirty="0">
                <a:solidFill>
                  <a:srgbClr val="FFFFFF"/>
                </a:solidFill>
                <a:latin typeface="Trebuchet MS"/>
                <a:cs typeface="Trebuchet MS"/>
              </a:rPr>
              <a:t> </a:t>
            </a:r>
            <a:r>
              <a:rPr sz="6400" b="1" spc="700" dirty="0">
                <a:solidFill>
                  <a:srgbClr val="FFFFFF"/>
                </a:solidFill>
                <a:latin typeface="Trebuchet MS"/>
                <a:cs typeface="Trebuchet MS"/>
              </a:rPr>
              <a:t>ESSESNTIAL</a:t>
            </a:r>
            <a:r>
              <a:rPr sz="6400" b="1" spc="540" dirty="0">
                <a:solidFill>
                  <a:srgbClr val="FFFFFF"/>
                </a:solidFill>
                <a:latin typeface="Trebuchet MS"/>
                <a:cs typeface="Trebuchet MS"/>
              </a:rPr>
              <a:t> </a:t>
            </a:r>
            <a:r>
              <a:rPr sz="6400" b="1" spc="260" dirty="0">
                <a:solidFill>
                  <a:srgbClr val="FFFFFF"/>
                </a:solidFill>
                <a:latin typeface="Trebuchet MS"/>
                <a:cs typeface="Trebuchet MS"/>
              </a:rPr>
              <a:t>TO </a:t>
            </a:r>
            <a:r>
              <a:rPr sz="6400" b="1" spc="-1910" dirty="0">
                <a:solidFill>
                  <a:srgbClr val="FFFFFF"/>
                </a:solidFill>
                <a:latin typeface="Trebuchet MS"/>
                <a:cs typeface="Trebuchet MS"/>
              </a:rPr>
              <a:t> </a:t>
            </a:r>
            <a:r>
              <a:rPr sz="6400" b="1" spc="459" dirty="0">
                <a:solidFill>
                  <a:srgbClr val="FFFFFF"/>
                </a:solidFill>
                <a:latin typeface="Trebuchet MS"/>
                <a:cs typeface="Trebuchet MS"/>
              </a:rPr>
              <a:t>ENGAGE</a:t>
            </a:r>
            <a:r>
              <a:rPr sz="6400" b="1" spc="550" dirty="0">
                <a:solidFill>
                  <a:srgbClr val="FFFFFF"/>
                </a:solidFill>
                <a:latin typeface="Trebuchet MS"/>
                <a:cs typeface="Trebuchet MS"/>
              </a:rPr>
              <a:t> </a:t>
            </a:r>
            <a:r>
              <a:rPr sz="6400" b="1" spc="415" dirty="0">
                <a:solidFill>
                  <a:srgbClr val="FFFFFF"/>
                </a:solidFill>
                <a:latin typeface="Trebuchet MS"/>
                <a:cs typeface="Trebuchet MS"/>
              </a:rPr>
              <a:t>WITH</a:t>
            </a:r>
            <a:r>
              <a:rPr sz="6400" b="1" spc="550" dirty="0">
                <a:solidFill>
                  <a:srgbClr val="FFFFFF"/>
                </a:solidFill>
                <a:latin typeface="Trebuchet MS"/>
                <a:cs typeface="Trebuchet MS"/>
              </a:rPr>
              <a:t> </a:t>
            </a:r>
            <a:r>
              <a:rPr sz="6400" b="1" spc="465" dirty="0">
                <a:solidFill>
                  <a:srgbClr val="FFFFFF"/>
                </a:solidFill>
                <a:latin typeface="Trebuchet MS"/>
                <a:cs typeface="Trebuchet MS"/>
              </a:rPr>
              <a:t>HEALTH</a:t>
            </a:r>
            <a:endParaRPr sz="6400">
              <a:latin typeface="Trebuchet MS"/>
              <a:cs typeface="Trebuchet MS"/>
            </a:endParaRPr>
          </a:p>
          <a:p>
            <a:pPr algn="ctr">
              <a:lnSpc>
                <a:spcPts val="6305"/>
              </a:lnSpc>
            </a:pPr>
            <a:r>
              <a:rPr sz="6400" b="1" spc="660" dirty="0">
                <a:solidFill>
                  <a:srgbClr val="FFFFFF"/>
                </a:solidFill>
                <a:latin typeface="Trebuchet MS"/>
                <a:cs typeface="Trebuchet MS"/>
              </a:rPr>
              <a:t>PROFESSIONALS</a:t>
            </a:r>
            <a:r>
              <a:rPr sz="6400" b="1" spc="530" dirty="0">
                <a:solidFill>
                  <a:srgbClr val="FFFFFF"/>
                </a:solidFill>
                <a:latin typeface="Trebuchet MS"/>
                <a:cs typeface="Trebuchet MS"/>
              </a:rPr>
              <a:t> </a:t>
            </a:r>
            <a:r>
              <a:rPr sz="6400" b="1" spc="480" dirty="0">
                <a:solidFill>
                  <a:srgbClr val="FFFFFF"/>
                </a:solidFill>
                <a:latin typeface="Trebuchet MS"/>
                <a:cs typeface="Trebuchet MS"/>
              </a:rPr>
              <a:t>AND</a:t>
            </a:r>
            <a:r>
              <a:rPr sz="6400" b="1" spc="530" dirty="0">
                <a:solidFill>
                  <a:srgbClr val="FFFFFF"/>
                </a:solidFill>
                <a:latin typeface="Trebuchet MS"/>
                <a:cs typeface="Trebuchet MS"/>
              </a:rPr>
              <a:t> </a:t>
            </a:r>
            <a:r>
              <a:rPr sz="6400" b="1" spc="360" dirty="0">
                <a:solidFill>
                  <a:srgbClr val="FFFFFF"/>
                </a:solidFill>
                <a:latin typeface="Trebuchet MS"/>
                <a:cs typeface="Trebuchet MS"/>
              </a:rPr>
              <a:t>THE</a:t>
            </a:r>
            <a:endParaRPr sz="6400">
              <a:latin typeface="Trebuchet MS"/>
              <a:cs typeface="Trebuchet MS"/>
            </a:endParaRPr>
          </a:p>
          <a:p>
            <a:pPr marL="635" algn="ctr">
              <a:lnSpc>
                <a:spcPts val="7255"/>
              </a:lnSpc>
            </a:pPr>
            <a:r>
              <a:rPr sz="6400" b="1" spc="465" dirty="0">
                <a:solidFill>
                  <a:srgbClr val="FFFFFF"/>
                </a:solidFill>
                <a:latin typeface="Trebuchet MS"/>
                <a:cs typeface="Trebuchet MS"/>
              </a:rPr>
              <a:t>HEALTH</a:t>
            </a:r>
            <a:r>
              <a:rPr sz="6400" b="1" spc="525" dirty="0">
                <a:solidFill>
                  <a:srgbClr val="FFFFFF"/>
                </a:solidFill>
                <a:latin typeface="Trebuchet MS"/>
                <a:cs typeface="Trebuchet MS"/>
              </a:rPr>
              <a:t> </a:t>
            </a:r>
            <a:r>
              <a:rPr sz="6400" b="1" spc="819" dirty="0">
                <a:solidFill>
                  <a:srgbClr val="FFFFFF"/>
                </a:solidFill>
                <a:latin typeface="Trebuchet MS"/>
                <a:cs typeface="Trebuchet MS"/>
              </a:rPr>
              <a:t>SYSTEM?</a:t>
            </a:r>
            <a:endParaRPr sz="6400">
              <a:latin typeface="Trebuchet MS"/>
              <a:cs typeface="Trebuchet MS"/>
            </a:endParaRPr>
          </a:p>
        </p:txBody>
      </p:sp>
      <p:pic>
        <p:nvPicPr>
          <p:cNvPr id="6" name="object 5">
            <a:hlinkClick r:id="rId3" action="ppaction://hlinksldjump"/>
            <a:extLst>
              <a:ext uri="{FF2B5EF4-FFF2-40B4-BE49-F238E27FC236}">
                <a16:creationId xmlns:a16="http://schemas.microsoft.com/office/drawing/2014/main" id="{B9CBA7DD-5A44-4256-AE71-AC27E7FC1DA2}"/>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14" y="2752138"/>
            <a:ext cx="18287999" cy="7340583"/>
            <a:chOff x="3314" y="2752138"/>
            <a:chExt cx="18287999" cy="7340583"/>
          </a:xfrm>
        </p:grpSpPr>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6969613" y="9258312"/>
              <a:ext cx="1085848" cy="704849"/>
            </a:xfrm>
            <a:prstGeom prst="rect">
              <a:avLst/>
            </a:prstGeom>
          </p:spPr>
        </p:pic>
        <p:pic>
          <p:nvPicPr>
            <p:cNvPr id="4" name="object 4"/>
            <p:cNvPicPr/>
            <p:nvPr/>
          </p:nvPicPr>
          <p:blipFill>
            <a:blip r:embed="rId3" cstate="print"/>
            <a:stretch>
              <a:fillRect/>
            </a:stretch>
          </p:blipFill>
          <p:spPr>
            <a:xfrm>
              <a:off x="3314" y="2752138"/>
              <a:ext cx="18287999" cy="7340583"/>
            </a:xfrm>
            <a:prstGeom prst="rect">
              <a:avLst/>
            </a:prstGeom>
          </p:spPr>
        </p:pic>
      </p:grpSp>
      <p:sp>
        <p:nvSpPr>
          <p:cNvPr id="5" name="object 5"/>
          <p:cNvSpPr txBox="1"/>
          <p:nvPr/>
        </p:nvSpPr>
        <p:spPr>
          <a:xfrm>
            <a:off x="1016000" y="941753"/>
            <a:ext cx="15636875" cy="1810385"/>
          </a:xfrm>
          <a:prstGeom prst="rect">
            <a:avLst/>
          </a:prstGeom>
        </p:spPr>
        <p:txBody>
          <a:bodyPr vert="horz" wrap="square" lIns="0" tIns="177165" rIns="0" bIns="0" rtlCol="0">
            <a:spAutoFit/>
          </a:bodyPr>
          <a:lstStyle/>
          <a:p>
            <a:pPr marL="12700" marR="5080">
              <a:lnSpc>
                <a:spcPts val="6380"/>
              </a:lnSpc>
              <a:spcBef>
                <a:spcPts val="1395"/>
              </a:spcBef>
            </a:pPr>
            <a:r>
              <a:rPr sz="6400" b="1" spc="190" dirty="0">
                <a:solidFill>
                  <a:srgbClr val="08090F"/>
                </a:solidFill>
                <a:latin typeface="Trebuchet MS"/>
                <a:cs typeface="Trebuchet MS"/>
              </a:rPr>
              <a:t>How</a:t>
            </a:r>
            <a:r>
              <a:rPr sz="6400" b="1" spc="540" dirty="0">
                <a:solidFill>
                  <a:srgbClr val="08090F"/>
                </a:solidFill>
                <a:latin typeface="Trebuchet MS"/>
                <a:cs typeface="Trebuchet MS"/>
              </a:rPr>
              <a:t> </a:t>
            </a:r>
            <a:r>
              <a:rPr sz="6400" b="1" spc="290" dirty="0">
                <a:solidFill>
                  <a:srgbClr val="08090F"/>
                </a:solidFill>
                <a:latin typeface="Trebuchet MS"/>
                <a:cs typeface="Trebuchet MS"/>
              </a:rPr>
              <a:t>Effective</a:t>
            </a:r>
            <a:r>
              <a:rPr sz="6400" b="1" spc="545" dirty="0">
                <a:solidFill>
                  <a:srgbClr val="08090F"/>
                </a:solidFill>
                <a:latin typeface="Trebuchet MS"/>
                <a:cs typeface="Trebuchet MS"/>
              </a:rPr>
              <a:t> </a:t>
            </a:r>
            <a:r>
              <a:rPr sz="6400" b="1" spc="350" dirty="0">
                <a:solidFill>
                  <a:srgbClr val="08090F"/>
                </a:solidFill>
                <a:latin typeface="Trebuchet MS"/>
                <a:cs typeface="Trebuchet MS"/>
              </a:rPr>
              <a:t>Communication</a:t>
            </a:r>
            <a:r>
              <a:rPr sz="6400" b="1" spc="545" dirty="0">
                <a:solidFill>
                  <a:srgbClr val="08090F"/>
                </a:solidFill>
                <a:latin typeface="Trebuchet MS"/>
                <a:cs typeface="Trebuchet MS"/>
              </a:rPr>
              <a:t> </a:t>
            </a:r>
            <a:r>
              <a:rPr sz="6400" b="1" spc="250" dirty="0">
                <a:solidFill>
                  <a:srgbClr val="08090F"/>
                </a:solidFill>
                <a:latin typeface="Trebuchet MS"/>
                <a:cs typeface="Trebuchet MS"/>
              </a:rPr>
              <a:t>can</a:t>
            </a:r>
            <a:r>
              <a:rPr sz="6400" b="1" spc="545" dirty="0">
                <a:solidFill>
                  <a:srgbClr val="08090F"/>
                </a:solidFill>
                <a:latin typeface="Trebuchet MS"/>
                <a:cs typeface="Trebuchet MS"/>
              </a:rPr>
              <a:t> </a:t>
            </a:r>
            <a:r>
              <a:rPr sz="6400" b="1" spc="70" dirty="0">
                <a:solidFill>
                  <a:srgbClr val="08090F"/>
                </a:solidFill>
                <a:latin typeface="Trebuchet MS"/>
                <a:cs typeface="Trebuchet MS"/>
              </a:rPr>
              <a:t>be </a:t>
            </a:r>
            <a:r>
              <a:rPr sz="6400" b="1" spc="-1910" dirty="0">
                <a:solidFill>
                  <a:srgbClr val="08090F"/>
                </a:solidFill>
                <a:latin typeface="Trebuchet MS"/>
                <a:cs typeface="Trebuchet MS"/>
              </a:rPr>
              <a:t> </a:t>
            </a:r>
            <a:r>
              <a:rPr sz="6400" b="1" spc="335" dirty="0">
                <a:solidFill>
                  <a:srgbClr val="08090F"/>
                </a:solidFill>
                <a:latin typeface="Trebuchet MS"/>
                <a:cs typeface="Trebuchet MS"/>
              </a:rPr>
              <a:t>Achieved</a:t>
            </a:r>
            <a:endParaRPr sz="6400">
              <a:latin typeface="Trebuchet MS"/>
              <a:cs typeface="Trebuchet MS"/>
            </a:endParaRPr>
          </a:p>
        </p:txBody>
      </p:sp>
      <p:pic>
        <p:nvPicPr>
          <p:cNvPr id="6" name="object 5">
            <a:hlinkClick r:id="rId4" action="ppaction://hlinksldjump"/>
            <a:extLst>
              <a:ext uri="{FF2B5EF4-FFF2-40B4-BE49-F238E27FC236}">
                <a16:creationId xmlns:a16="http://schemas.microsoft.com/office/drawing/2014/main" id="{08C2C95E-9BAB-4EE0-8284-D2720080C748}"/>
              </a:ext>
            </a:extLst>
          </p:cNvPr>
          <p:cNvPicPr/>
          <p:nvPr/>
        </p:nvPicPr>
        <p:blipFill>
          <a:blip r:embed="rId2"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grpSp>
        <p:nvGrpSpPr>
          <p:cNvPr id="4" name="object 4"/>
          <p:cNvGrpSpPr/>
          <p:nvPr/>
        </p:nvGrpSpPr>
        <p:grpSpPr>
          <a:xfrm>
            <a:off x="0" y="12"/>
            <a:ext cx="9518650" cy="10287000"/>
            <a:chOff x="0" y="12"/>
            <a:chExt cx="9518650" cy="10287000"/>
          </a:xfrm>
        </p:grpSpPr>
        <p:pic>
          <p:nvPicPr>
            <p:cNvPr id="5" name="object 5"/>
            <p:cNvPicPr/>
            <p:nvPr/>
          </p:nvPicPr>
          <p:blipFill>
            <a:blip r:embed="rId2" cstate="print"/>
            <a:stretch>
              <a:fillRect/>
            </a:stretch>
          </p:blipFill>
          <p:spPr>
            <a:xfrm>
              <a:off x="0" y="12"/>
              <a:ext cx="9518379" cy="10286987"/>
            </a:xfrm>
            <a:prstGeom prst="rect">
              <a:avLst/>
            </a:prstGeom>
          </p:spPr>
        </p:pic>
        <p:pic>
          <p:nvPicPr>
            <p:cNvPr id="6" name="object 6"/>
            <p:cNvPicPr/>
            <p:nvPr/>
          </p:nvPicPr>
          <p:blipFill>
            <a:blip r:embed="rId3" cstate="print"/>
            <a:stretch>
              <a:fillRect/>
            </a:stretch>
          </p:blipFill>
          <p:spPr>
            <a:xfrm>
              <a:off x="1028700" y="2998732"/>
              <a:ext cx="7619999" cy="4286249"/>
            </a:xfrm>
            <a:prstGeom prst="rect">
              <a:avLst/>
            </a:prstGeom>
          </p:spPr>
        </p:pic>
      </p:grpSp>
      <p:sp>
        <p:nvSpPr>
          <p:cNvPr id="7" name="object 7"/>
          <p:cNvSpPr txBox="1">
            <a:spLocks noGrp="1"/>
          </p:cNvSpPr>
          <p:nvPr>
            <p:ph type="title"/>
          </p:nvPr>
        </p:nvSpPr>
        <p:spPr>
          <a:xfrm>
            <a:off x="9694325" y="941753"/>
            <a:ext cx="6968490" cy="1000760"/>
          </a:xfrm>
          <a:prstGeom prst="rect">
            <a:avLst/>
          </a:prstGeom>
        </p:spPr>
        <p:txBody>
          <a:bodyPr vert="horz" wrap="square" lIns="0" tIns="12700" rIns="0" bIns="0" rtlCol="0">
            <a:spAutoFit/>
          </a:bodyPr>
          <a:lstStyle/>
          <a:p>
            <a:pPr marL="12700">
              <a:lnSpc>
                <a:spcPct val="100000"/>
              </a:lnSpc>
              <a:spcBef>
                <a:spcPts val="100"/>
              </a:spcBef>
            </a:pPr>
            <a:r>
              <a:rPr spc="235" dirty="0">
                <a:solidFill>
                  <a:srgbClr val="08090F"/>
                </a:solidFill>
              </a:rPr>
              <a:t>In</a:t>
            </a:r>
            <a:r>
              <a:rPr spc="525" dirty="0">
                <a:solidFill>
                  <a:srgbClr val="08090F"/>
                </a:solidFill>
              </a:rPr>
              <a:t> </a:t>
            </a:r>
            <a:r>
              <a:rPr spc="345" dirty="0">
                <a:solidFill>
                  <a:srgbClr val="08090F"/>
                </a:solidFill>
              </a:rPr>
              <a:t>Person,</a:t>
            </a:r>
            <a:r>
              <a:rPr spc="525" dirty="0">
                <a:solidFill>
                  <a:srgbClr val="08090F"/>
                </a:solidFill>
              </a:rPr>
              <a:t> </a:t>
            </a:r>
            <a:r>
              <a:rPr spc="415" dirty="0">
                <a:solidFill>
                  <a:srgbClr val="08090F"/>
                </a:solidFill>
              </a:rPr>
              <a:t>Face-</a:t>
            </a:r>
          </a:p>
        </p:txBody>
      </p:sp>
      <p:sp>
        <p:nvSpPr>
          <p:cNvPr id="8" name="object 8"/>
          <p:cNvSpPr txBox="1"/>
          <p:nvPr/>
        </p:nvSpPr>
        <p:spPr>
          <a:xfrm>
            <a:off x="9694325" y="1751378"/>
            <a:ext cx="7474584" cy="7191375"/>
          </a:xfrm>
          <a:prstGeom prst="rect">
            <a:avLst/>
          </a:prstGeom>
        </p:spPr>
        <p:txBody>
          <a:bodyPr vert="horz" wrap="square" lIns="0" tIns="12700" rIns="0" bIns="0" rtlCol="0">
            <a:spAutoFit/>
          </a:bodyPr>
          <a:lstStyle/>
          <a:p>
            <a:pPr marL="12700">
              <a:lnSpc>
                <a:spcPct val="100000"/>
              </a:lnSpc>
              <a:spcBef>
                <a:spcPts val="100"/>
              </a:spcBef>
            </a:pPr>
            <a:r>
              <a:rPr sz="6400" b="1" spc="370" dirty="0">
                <a:solidFill>
                  <a:srgbClr val="08090F"/>
                </a:solidFill>
                <a:latin typeface="Trebuchet MS"/>
                <a:cs typeface="Trebuchet MS"/>
              </a:rPr>
              <a:t>to-Face</a:t>
            </a:r>
            <a:endParaRPr sz="6400">
              <a:latin typeface="Trebuchet MS"/>
              <a:cs typeface="Trebuchet MS"/>
            </a:endParaRPr>
          </a:p>
          <a:p>
            <a:pPr marL="12700" marR="281940">
              <a:lnSpc>
                <a:spcPct val="140600"/>
              </a:lnSpc>
              <a:spcBef>
                <a:spcPts val="1490"/>
              </a:spcBef>
              <a:tabLst>
                <a:tab pos="481965" algn="l"/>
                <a:tab pos="907415" algn="l"/>
                <a:tab pos="1619885" algn="l"/>
                <a:tab pos="2366010" algn="l"/>
                <a:tab pos="2796540" algn="l"/>
                <a:tab pos="3142615" algn="l"/>
                <a:tab pos="3776345" algn="l"/>
                <a:tab pos="4037965" algn="l"/>
                <a:tab pos="4325620" algn="l"/>
                <a:tab pos="4676775" algn="l"/>
                <a:tab pos="4829810" algn="l"/>
                <a:tab pos="5838825" algn="l"/>
                <a:tab pos="6501765" algn="l"/>
              </a:tabLst>
            </a:pPr>
            <a:r>
              <a:rPr sz="2800" spc="195" dirty="0">
                <a:latin typeface="Arial MT"/>
                <a:cs typeface="Arial MT"/>
              </a:rPr>
              <a:t>Thi</a:t>
            </a:r>
            <a:r>
              <a:rPr sz="2800" dirty="0">
                <a:latin typeface="Arial MT"/>
                <a:cs typeface="Arial MT"/>
              </a:rPr>
              <a:t>s	</a:t>
            </a:r>
            <a:r>
              <a:rPr sz="2800" spc="195" dirty="0">
                <a:latin typeface="Arial MT"/>
                <a:cs typeface="Arial MT"/>
              </a:rPr>
              <a:t>metho</a:t>
            </a:r>
            <a:r>
              <a:rPr sz="2800" dirty="0">
                <a:latin typeface="Arial MT"/>
                <a:cs typeface="Arial MT"/>
              </a:rPr>
              <a:t>d	</a:t>
            </a:r>
            <a:r>
              <a:rPr sz="2800" spc="195" dirty="0">
                <a:latin typeface="Arial MT"/>
                <a:cs typeface="Arial MT"/>
              </a:rPr>
              <a:t>i</a:t>
            </a:r>
            <a:r>
              <a:rPr sz="2800" dirty="0">
                <a:latin typeface="Arial MT"/>
                <a:cs typeface="Arial MT"/>
              </a:rPr>
              <a:t>s	a	</a:t>
            </a:r>
            <a:r>
              <a:rPr sz="2800" spc="195" dirty="0">
                <a:latin typeface="Arial MT"/>
                <a:cs typeface="Arial MT"/>
              </a:rPr>
              <a:t>saf</a:t>
            </a:r>
            <a:r>
              <a:rPr sz="2800" dirty="0">
                <a:latin typeface="Arial MT"/>
                <a:cs typeface="Arial MT"/>
              </a:rPr>
              <a:t>e	</a:t>
            </a:r>
            <a:r>
              <a:rPr sz="2800" spc="195" dirty="0">
                <a:latin typeface="Arial MT"/>
                <a:cs typeface="Arial MT"/>
              </a:rPr>
              <a:t>an</a:t>
            </a:r>
            <a:r>
              <a:rPr sz="2800" dirty="0">
                <a:latin typeface="Arial MT"/>
                <a:cs typeface="Arial MT"/>
              </a:rPr>
              <a:t>d	</a:t>
            </a:r>
            <a:r>
              <a:rPr sz="2800" spc="195" dirty="0">
                <a:latin typeface="Arial MT"/>
                <a:cs typeface="Arial MT"/>
              </a:rPr>
              <a:t>effectiv</a:t>
            </a:r>
            <a:r>
              <a:rPr sz="2800" dirty="0">
                <a:latin typeface="Arial MT"/>
                <a:cs typeface="Arial MT"/>
              </a:rPr>
              <a:t>e	</a:t>
            </a:r>
            <a:r>
              <a:rPr sz="2800" spc="195" dirty="0">
                <a:latin typeface="Arial MT"/>
                <a:cs typeface="Arial MT"/>
              </a:rPr>
              <a:t>wa</a:t>
            </a:r>
            <a:r>
              <a:rPr sz="2800" dirty="0">
                <a:latin typeface="Arial MT"/>
                <a:cs typeface="Arial MT"/>
              </a:rPr>
              <a:t>y  </a:t>
            </a:r>
            <a:r>
              <a:rPr sz="2800" spc="95" dirty="0">
                <a:latin typeface="Arial MT"/>
                <a:cs typeface="Arial MT"/>
              </a:rPr>
              <a:t>to	</a:t>
            </a:r>
            <a:r>
              <a:rPr sz="2800" spc="155" dirty="0">
                <a:latin typeface="Arial MT"/>
                <a:cs typeface="Arial MT"/>
              </a:rPr>
              <a:t>share	</a:t>
            </a:r>
            <a:r>
              <a:rPr sz="2800" spc="175" dirty="0">
                <a:latin typeface="Arial MT"/>
                <a:cs typeface="Arial MT"/>
              </a:rPr>
              <a:t>information	</a:t>
            </a:r>
            <a:r>
              <a:rPr sz="2800" spc="95" dirty="0">
                <a:latin typeface="Arial MT"/>
                <a:cs typeface="Arial MT"/>
              </a:rPr>
              <a:t>as	it	</a:t>
            </a:r>
            <a:r>
              <a:rPr sz="2800" spc="160" dirty="0">
                <a:latin typeface="Arial MT"/>
                <a:cs typeface="Arial MT"/>
              </a:rPr>
              <a:t>offers	</a:t>
            </a:r>
            <a:r>
              <a:rPr sz="2800" spc="95" dirty="0">
                <a:latin typeface="Arial MT"/>
                <a:cs typeface="Arial MT"/>
              </a:rPr>
              <a:t>an</a:t>
            </a:r>
            <a:endParaRPr sz="2800">
              <a:latin typeface="Arial MT"/>
              <a:cs typeface="Arial MT"/>
            </a:endParaRPr>
          </a:p>
          <a:p>
            <a:pPr marL="12700" marR="24130">
              <a:lnSpc>
                <a:spcPct val="140600"/>
              </a:lnSpc>
              <a:tabLst>
                <a:tab pos="1882139" algn="l"/>
                <a:tab pos="2169160" algn="l"/>
                <a:tab pos="2639060" algn="l"/>
                <a:tab pos="2673985" algn="l"/>
                <a:tab pos="3865245" algn="l"/>
                <a:tab pos="4138295" algn="l"/>
                <a:tab pos="4558030" algn="l"/>
                <a:tab pos="5171440" algn="l"/>
                <a:tab pos="6838315" algn="l"/>
              </a:tabLst>
            </a:pPr>
            <a:r>
              <a:rPr sz="2800" spc="195" dirty="0">
                <a:latin typeface="Arial MT"/>
                <a:cs typeface="Arial MT"/>
              </a:rPr>
              <a:t>opportunit</a:t>
            </a:r>
            <a:r>
              <a:rPr sz="2800" dirty="0">
                <a:latin typeface="Arial MT"/>
                <a:cs typeface="Arial MT"/>
              </a:rPr>
              <a:t>y	</a:t>
            </a:r>
            <a:r>
              <a:rPr sz="2800" spc="195" dirty="0">
                <a:latin typeface="Arial MT"/>
                <a:cs typeface="Arial MT"/>
              </a:rPr>
              <a:t>t</a:t>
            </a:r>
            <a:r>
              <a:rPr sz="2800" dirty="0">
                <a:latin typeface="Arial MT"/>
                <a:cs typeface="Arial MT"/>
              </a:rPr>
              <a:t>o	</a:t>
            </a:r>
            <a:r>
              <a:rPr sz="2800" spc="195" dirty="0">
                <a:latin typeface="Arial MT"/>
                <a:cs typeface="Arial MT"/>
              </a:rPr>
              <a:t>clarif</a:t>
            </a:r>
            <a:r>
              <a:rPr sz="2800" dirty="0">
                <a:latin typeface="Arial MT"/>
                <a:cs typeface="Arial MT"/>
              </a:rPr>
              <a:t>y	</a:t>
            </a:r>
            <a:r>
              <a:rPr sz="2800" spc="195" dirty="0">
                <a:latin typeface="Arial MT"/>
                <a:cs typeface="Arial MT"/>
              </a:rPr>
              <a:t>th</a:t>
            </a:r>
            <a:r>
              <a:rPr sz="2800" dirty="0">
                <a:latin typeface="Arial MT"/>
                <a:cs typeface="Arial MT"/>
              </a:rPr>
              <a:t>e	</a:t>
            </a:r>
            <a:r>
              <a:rPr sz="2800" spc="195" dirty="0">
                <a:latin typeface="Arial MT"/>
                <a:cs typeface="Arial MT"/>
              </a:rPr>
              <a:t>information</a:t>
            </a:r>
            <a:r>
              <a:rPr sz="2800" dirty="0">
                <a:latin typeface="Arial MT"/>
                <a:cs typeface="Arial MT"/>
              </a:rPr>
              <a:t>,	</a:t>
            </a:r>
            <a:r>
              <a:rPr sz="2800" spc="195" dirty="0">
                <a:latin typeface="Arial MT"/>
                <a:cs typeface="Arial MT"/>
              </a:rPr>
              <a:t>as</a:t>
            </a:r>
            <a:r>
              <a:rPr sz="2800" dirty="0">
                <a:latin typeface="Arial MT"/>
                <a:cs typeface="Arial MT"/>
              </a:rPr>
              <a:t>k  </a:t>
            </a:r>
            <a:r>
              <a:rPr sz="2800" spc="170" dirty="0">
                <a:latin typeface="Arial MT"/>
                <a:cs typeface="Arial MT"/>
              </a:rPr>
              <a:t>questions	</a:t>
            </a:r>
            <a:r>
              <a:rPr sz="2800" spc="130" dirty="0">
                <a:latin typeface="Arial MT"/>
                <a:cs typeface="Arial MT"/>
              </a:rPr>
              <a:t>and		</a:t>
            </a:r>
            <a:r>
              <a:rPr sz="2800" spc="165" dirty="0">
                <a:latin typeface="Arial MT"/>
                <a:cs typeface="Arial MT"/>
              </a:rPr>
              <a:t>acquire	</a:t>
            </a:r>
            <a:r>
              <a:rPr sz="2800" spc="145" dirty="0">
                <a:latin typeface="Arial MT"/>
                <a:cs typeface="Arial MT"/>
              </a:rPr>
              <a:t>more	</a:t>
            </a:r>
            <a:r>
              <a:rPr sz="2800" spc="165" dirty="0">
                <a:latin typeface="Arial MT"/>
                <a:cs typeface="Arial MT"/>
              </a:rPr>
              <a:t>detail.</a:t>
            </a:r>
            <a:endParaRPr sz="2800">
              <a:latin typeface="Arial MT"/>
              <a:cs typeface="Arial MT"/>
            </a:endParaRPr>
          </a:p>
          <a:p>
            <a:pPr marL="12700" marR="5080">
              <a:lnSpc>
                <a:spcPct val="140600"/>
              </a:lnSpc>
              <a:tabLst>
                <a:tab pos="442595" algn="l"/>
                <a:tab pos="1011555" algn="l"/>
                <a:tab pos="2188845" algn="l"/>
                <a:tab pos="2416175" algn="l"/>
                <a:tab pos="2618740" algn="l"/>
                <a:tab pos="3029585" algn="l"/>
                <a:tab pos="3375660" algn="l"/>
                <a:tab pos="3717290" algn="l"/>
                <a:tab pos="4167504" algn="l"/>
                <a:tab pos="4518660" algn="l"/>
                <a:tab pos="4983480" algn="l"/>
                <a:tab pos="5655945" algn="l"/>
                <a:tab pos="6002020" algn="l"/>
                <a:tab pos="6436995" algn="l"/>
                <a:tab pos="6551295" algn="l"/>
              </a:tabLst>
            </a:pPr>
            <a:r>
              <a:rPr sz="2800" spc="195" dirty="0">
                <a:latin typeface="Arial MT"/>
                <a:cs typeface="Arial MT"/>
              </a:rPr>
              <a:t>Informatio</a:t>
            </a:r>
            <a:r>
              <a:rPr sz="2800" dirty="0">
                <a:latin typeface="Arial MT"/>
                <a:cs typeface="Arial MT"/>
              </a:rPr>
              <a:t>n	</a:t>
            </a:r>
            <a:r>
              <a:rPr sz="2800" spc="195" dirty="0">
                <a:latin typeface="Arial MT"/>
                <a:cs typeface="Arial MT"/>
              </a:rPr>
              <a:t>i</a:t>
            </a:r>
            <a:r>
              <a:rPr sz="2800" dirty="0">
                <a:latin typeface="Arial MT"/>
                <a:cs typeface="Arial MT"/>
              </a:rPr>
              <a:t>s	</a:t>
            </a:r>
            <a:r>
              <a:rPr sz="2800" spc="195" dirty="0">
                <a:latin typeface="Arial MT"/>
                <a:cs typeface="Arial MT"/>
              </a:rPr>
              <a:t>give</a:t>
            </a:r>
            <a:r>
              <a:rPr sz="2800" dirty="0">
                <a:latin typeface="Arial MT"/>
                <a:cs typeface="Arial MT"/>
              </a:rPr>
              <a:t>n	</a:t>
            </a:r>
            <a:r>
              <a:rPr sz="2800" spc="195" dirty="0">
                <a:latin typeface="Arial MT"/>
                <a:cs typeface="Arial MT"/>
              </a:rPr>
              <a:t>i</a:t>
            </a:r>
            <a:r>
              <a:rPr sz="2800" dirty="0">
                <a:latin typeface="Arial MT"/>
                <a:cs typeface="Arial MT"/>
              </a:rPr>
              <a:t>n	</a:t>
            </a:r>
            <a:r>
              <a:rPr sz="2800" spc="195" dirty="0">
                <a:latin typeface="Arial MT"/>
                <a:cs typeface="Arial MT"/>
              </a:rPr>
              <a:t>rea</a:t>
            </a:r>
            <a:r>
              <a:rPr sz="2800" dirty="0">
                <a:latin typeface="Arial MT"/>
                <a:cs typeface="Arial MT"/>
              </a:rPr>
              <a:t>l	</a:t>
            </a:r>
            <a:r>
              <a:rPr sz="2800" spc="195" dirty="0">
                <a:latin typeface="Arial MT"/>
                <a:cs typeface="Arial MT"/>
              </a:rPr>
              <a:t>time</a:t>
            </a:r>
            <a:r>
              <a:rPr sz="2800" dirty="0">
                <a:latin typeface="Arial MT"/>
                <a:cs typeface="Arial MT"/>
              </a:rPr>
              <a:t>,	</a:t>
            </a:r>
            <a:r>
              <a:rPr sz="2800" spc="195" dirty="0">
                <a:latin typeface="Arial MT"/>
                <a:cs typeface="Arial MT"/>
              </a:rPr>
              <a:t>s</a:t>
            </a:r>
            <a:r>
              <a:rPr sz="2800" dirty="0">
                <a:latin typeface="Arial MT"/>
                <a:cs typeface="Arial MT"/>
              </a:rPr>
              <a:t>o		</a:t>
            </a:r>
            <a:r>
              <a:rPr sz="2800" spc="195" dirty="0">
                <a:latin typeface="Arial MT"/>
                <a:cs typeface="Arial MT"/>
              </a:rPr>
              <a:t>ther</a:t>
            </a:r>
            <a:r>
              <a:rPr sz="2800" dirty="0">
                <a:latin typeface="Arial MT"/>
                <a:cs typeface="Arial MT"/>
              </a:rPr>
              <a:t>e  </a:t>
            </a:r>
            <a:r>
              <a:rPr sz="2800" spc="95" dirty="0">
                <a:latin typeface="Arial MT"/>
                <a:cs typeface="Arial MT"/>
              </a:rPr>
              <a:t>is	no	</a:t>
            </a:r>
            <a:r>
              <a:rPr sz="2800" spc="165" dirty="0">
                <a:latin typeface="Arial MT"/>
                <a:cs typeface="Arial MT"/>
              </a:rPr>
              <a:t>waiting	</a:t>
            </a:r>
            <a:r>
              <a:rPr sz="2800" spc="130" dirty="0">
                <a:latin typeface="Arial MT"/>
                <a:cs typeface="Arial MT"/>
              </a:rPr>
              <a:t>for	</a:t>
            </a:r>
            <a:r>
              <a:rPr sz="2800" dirty="0">
                <a:latin typeface="Arial MT"/>
                <a:cs typeface="Arial MT"/>
              </a:rPr>
              <a:t>a	</a:t>
            </a:r>
            <a:r>
              <a:rPr sz="2800" spc="160" dirty="0">
                <a:latin typeface="Arial MT"/>
                <a:cs typeface="Arial MT"/>
              </a:rPr>
              <a:t>reply.	</a:t>
            </a:r>
            <a:r>
              <a:rPr sz="2800" spc="155" dirty="0">
                <a:latin typeface="Arial MT"/>
                <a:cs typeface="Arial MT"/>
              </a:rPr>
              <a:t>While	</a:t>
            </a:r>
            <a:r>
              <a:rPr sz="2800" spc="95" dirty="0">
                <a:latin typeface="Arial MT"/>
                <a:cs typeface="Arial MT"/>
              </a:rPr>
              <a:t>it	is	</a:t>
            </a:r>
            <a:r>
              <a:rPr sz="2800" spc="130" dirty="0">
                <a:latin typeface="Arial MT"/>
                <a:cs typeface="Arial MT"/>
              </a:rPr>
              <a:t>the</a:t>
            </a:r>
            <a:endParaRPr sz="2800">
              <a:latin typeface="Arial MT"/>
              <a:cs typeface="Arial MT"/>
            </a:endParaRPr>
          </a:p>
          <a:p>
            <a:pPr marL="12700">
              <a:lnSpc>
                <a:spcPct val="100000"/>
              </a:lnSpc>
              <a:spcBef>
                <a:spcPts val="1365"/>
              </a:spcBef>
              <a:tabLst>
                <a:tab pos="1005840" algn="l"/>
                <a:tab pos="2677795" algn="l"/>
                <a:tab pos="4137025" algn="l"/>
                <a:tab pos="5071110" algn="l"/>
              </a:tabLst>
            </a:pPr>
            <a:r>
              <a:rPr sz="2800" spc="145" dirty="0">
                <a:latin typeface="Arial MT"/>
                <a:cs typeface="Arial MT"/>
              </a:rPr>
              <a:t>most	</a:t>
            </a:r>
            <a:r>
              <a:rPr sz="2800" spc="170" dirty="0">
                <a:latin typeface="Arial MT"/>
                <a:cs typeface="Arial MT"/>
              </a:rPr>
              <a:t>effective	</a:t>
            </a:r>
            <a:r>
              <a:rPr sz="2800" spc="160" dirty="0">
                <a:latin typeface="Arial MT"/>
                <a:cs typeface="Arial MT"/>
              </a:rPr>
              <a:t>method	</a:t>
            </a:r>
            <a:r>
              <a:rPr sz="2800" spc="145" dirty="0">
                <a:latin typeface="Arial MT"/>
                <a:cs typeface="Arial MT"/>
              </a:rPr>
              <a:t>from	</a:t>
            </a:r>
            <a:r>
              <a:rPr sz="2800" dirty="0">
                <a:latin typeface="Arial MT"/>
                <a:cs typeface="Arial MT"/>
              </a:rPr>
              <a:t>a</a:t>
            </a:r>
            <a:endParaRPr sz="2800">
              <a:latin typeface="Arial MT"/>
              <a:cs typeface="Arial MT"/>
            </a:endParaRPr>
          </a:p>
          <a:p>
            <a:pPr marL="12700">
              <a:lnSpc>
                <a:spcPct val="100000"/>
              </a:lnSpc>
              <a:spcBef>
                <a:spcPts val="1365"/>
              </a:spcBef>
              <a:tabLst>
                <a:tab pos="2851150" algn="l"/>
                <a:tab pos="4048125" algn="l"/>
                <a:tab pos="4399280" algn="l"/>
                <a:tab pos="4829175" algn="l"/>
                <a:tab pos="5521960" algn="l"/>
              </a:tabLst>
            </a:pPr>
            <a:r>
              <a:rPr sz="2800" spc="180" dirty="0">
                <a:latin typeface="Arial MT"/>
                <a:cs typeface="Arial MT"/>
              </a:rPr>
              <a:t>communication	</a:t>
            </a:r>
            <a:r>
              <a:rPr sz="2800" spc="155" dirty="0">
                <a:latin typeface="Arial MT"/>
                <a:cs typeface="Arial MT"/>
              </a:rPr>
              <a:t>sense	</a:t>
            </a:r>
            <a:r>
              <a:rPr sz="2800" spc="95" dirty="0">
                <a:latin typeface="Arial MT"/>
                <a:cs typeface="Arial MT"/>
              </a:rPr>
              <a:t>it	is	</a:t>
            </a:r>
            <a:r>
              <a:rPr sz="2800" spc="130" dirty="0">
                <a:latin typeface="Arial MT"/>
                <a:cs typeface="Arial MT"/>
              </a:rPr>
              <a:t>not	</a:t>
            </a:r>
            <a:r>
              <a:rPr sz="2800" spc="160" dirty="0">
                <a:latin typeface="Arial MT"/>
                <a:cs typeface="Arial MT"/>
              </a:rPr>
              <a:t>always</a:t>
            </a:r>
            <a:endParaRPr sz="2800">
              <a:latin typeface="Arial MT"/>
              <a:cs typeface="Arial MT"/>
            </a:endParaRPr>
          </a:p>
          <a:p>
            <a:pPr marL="12700" marR="321310">
              <a:lnSpc>
                <a:spcPct val="140600"/>
              </a:lnSpc>
              <a:spcBef>
                <a:spcPts val="5"/>
              </a:spcBef>
              <a:tabLst>
                <a:tab pos="581025" algn="l"/>
                <a:tab pos="1006475" algn="l"/>
                <a:tab pos="1476375" algn="l"/>
                <a:tab pos="1555750" algn="l"/>
                <a:tab pos="3079115" algn="l"/>
                <a:tab pos="5621655" algn="l"/>
                <a:tab pos="6170295" algn="l"/>
                <a:tab pos="6521450" algn="l"/>
              </a:tabLst>
            </a:pPr>
            <a:r>
              <a:rPr sz="2800" spc="195" dirty="0">
                <a:latin typeface="Arial MT"/>
                <a:cs typeface="Arial MT"/>
              </a:rPr>
              <a:t>use</a:t>
            </a:r>
            <a:r>
              <a:rPr sz="2800" dirty="0">
                <a:latin typeface="Arial MT"/>
                <a:cs typeface="Arial MT"/>
              </a:rPr>
              <a:t>d	</a:t>
            </a:r>
            <a:r>
              <a:rPr sz="2800" spc="195" dirty="0">
                <a:latin typeface="Arial MT"/>
                <a:cs typeface="Arial MT"/>
              </a:rPr>
              <a:t>b</a:t>
            </a:r>
            <a:r>
              <a:rPr sz="2800" dirty="0">
                <a:latin typeface="Arial MT"/>
                <a:cs typeface="Arial MT"/>
              </a:rPr>
              <a:t>y		</a:t>
            </a:r>
            <a:r>
              <a:rPr sz="2800" spc="195" dirty="0">
                <a:latin typeface="Arial MT"/>
                <a:cs typeface="Arial MT"/>
              </a:rPr>
              <a:t>medica</a:t>
            </a:r>
            <a:r>
              <a:rPr sz="2800" dirty="0">
                <a:latin typeface="Arial MT"/>
                <a:cs typeface="Arial MT"/>
              </a:rPr>
              <a:t>l	</a:t>
            </a:r>
            <a:r>
              <a:rPr sz="2800" spc="195" dirty="0">
                <a:latin typeface="Arial MT"/>
                <a:cs typeface="Arial MT"/>
              </a:rPr>
              <a:t>professional</a:t>
            </a:r>
            <a:r>
              <a:rPr sz="2800" dirty="0">
                <a:latin typeface="Arial MT"/>
                <a:cs typeface="Arial MT"/>
              </a:rPr>
              <a:t>s	</a:t>
            </a:r>
            <a:r>
              <a:rPr sz="2800" spc="195" dirty="0">
                <a:latin typeface="Arial MT"/>
                <a:cs typeface="Arial MT"/>
              </a:rPr>
              <a:t>a</a:t>
            </a:r>
            <a:r>
              <a:rPr sz="2800" dirty="0">
                <a:latin typeface="Arial MT"/>
                <a:cs typeface="Arial MT"/>
              </a:rPr>
              <a:t>s	</a:t>
            </a:r>
            <a:r>
              <a:rPr sz="2800" spc="195" dirty="0">
                <a:latin typeface="Arial MT"/>
                <a:cs typeface="Arial MT"/>
              </a:rPr>
              <a:t>i</a:t>
            </a:r>
            <a:r>
              <a:rPr sz="2800" dirty="0">
                <a:latin typeface="Arial MT"/>
                <a:cs typeface="Arial MT"/>
              </a:rPr>
              <a:t>t	</a:t>
            </a:r>
            <a:r>
              <a:rPr sz="2800" spc="195" dirty="0">
                <a:latin typeface="Arial MT"/>
                <a:cs typeface="Arial MT"/>
              </a:rPr>
              <a:t>ca</a:t>
            </a:r>
            <a:r>
              <a:rPr sz="2800" dirty="0">
                <a:latin typeface="Arial MT"/>
                <a:cs typeface="Arial MT"/>
              </a:rPr>
              <a:t>n  </a:t>
            </a:r>
            <a:r>
              <a:rPr sz="2800" spc="95" dirty="0">
                <a:latin typeface="Arial MT"/>
                <a:cs typeface="Arial MT"/>
              </a:rPr>
              <a:t>be	</a:t>
            </a:r>
            <a:r>
              <a:rPr sz="2800" spc="145" dirty="0">
                <a:latin typeface="Arial MT"/>
                <a:cs typeface="Arial MT"/>
              </a:rPr>
              <a:t>time	</a:t>
            </a:r>
            <a:r>
              <a:rPr sz="2800" spc="175" dirty="0">
                <a:latin typeface="Arial MT"/>
                <a:cs typeface="Arial MT"/>
              </a:rPr>
              <a:t>consuming.</a:t>
            </a:r>
            <a:endParaRPr sz="2800">
              <a:latin typeface="Arial MT"/>
              <a:cs typeface="Arial MT"/>
            </a:endParaRPr>
          </a:p>
        </p:txBody>
      </p:sp>
      <p:pic>
        <p:nvPicPr>
          <p:cNvPr id="9" name="object 5">
            <a:hlinkClick r:id="rId4" action="ppaction://hlinksldjump"/>
            <a:extLst>
              <a:ext uri="{FF2B5EF4-FFF2-40B4-BE49-F238E27FC236}">
                <a16:creationId xmlns:a16="http://schemas.microsoft.com/office/drawing/2014/main" id="{9D81D0B9-04E3-4068-99B1-BB57358086D7}"/>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52400" y="114300"/>
            <a:ext cx="1676400" cy="1143000"/>
          </a:xfrm>
          <a:prstGeom prst="rect">
            <a:avLst/>
          </a:prstGeom>
        </p:spPr>
      </p:pic>
      <p:sp>
        <p:nvSpPr>
          <p:cNvPr id="3" name="TextBox 2">
            <a:extLst>
              <a:ext uri="{FF2B5EF4-FFF2-40B4-BE49-F238E27FC236}">
                <a16:creationId xmlns:a16="http://schemas.microsoft.com/office/drawing/2014/main" id="{E586F5EE-CFD9-4611-A646-CCDA444B6FEF}"/>
              </a:ext>
            </a:extLst>
          </p:cNvPr>
          <p:cNvSpPr txBox="1"/>
          <p:nvPr/>
        </p:nvSpPr>
        <p:spPr>
          <a:xfrm>
            <a:off x="2095500" y="495300"/>
            <a:ext cx="16192500" cy="707886"/>
          </a:xfrm>
          <a:prstGeom prst="rect">
            <a:avLst/>
          </a:prstGeom>
          <a:noFill/>
        </p:spPr>
        <p:txBody>
          <a:bodyPr wrap="square" rtlCol="0">
            <a:spAutoFit/>
          </a:bodyPr>
          <a:lstStyle/>
          <a:p>
            <a:r>
              <a:rPr lang="en-US" sz="4000" dirty="0"/>
              <a:t>Learning Activity 5 Effective Communication Skills </a:t>
            </a:r>
            <a:endParaRPr lang="en-AU" sz="4000" dirty="0"/>
          </a:p>
        </p:txBody>
      </p:sp>
      <p:sp>
        <p:nvSpPr>
          <p:cNvPr id="4" name="TextBox 3">
            <a:extLst>
              <a:ext uri="{FF2B5EF4-FFF2-40B4-BE49-F238E27FC236}">
                <a16:creationId xmlns:a16="http://schemas.microsoft.com/office/drawing/2014/main" id="{6C2976AF-EDAD-48B6-A9A3-B4BFC807F9DB}"/>
              </a:ext>
            </a:extLst>
          </p:cNvPr>
          <p:cNvSpPr txBox="1"/>
          <p:nvPr/>
        </p:nvSpPr>
        <p:spPr>
          <a:xfrm>
            <a:off x="419100" y="1527313"/>
            <a:ext cx="17449800" cy="8586966"/>
          </a:xfrm>
          <a:prstGeom prst="rect">
            <a:avLst/>
          </a:prstGeom>
          <a:noFill/>
        </p:spPr>
        <p:txBody>
          <a:bodyPr wrap="square" rtlCol="0">
            <a:spAutoFit/>
          </a:bodyPr>
          <a:lstStyle/>
          <a:p>
            <a:r>
              <a:rPr lang="en-US" sz="2400" dirty="0"/>
              <a:t>Benefits:</a:t>
            </a:r>
          </a:p>
          <a:p>
            <a:r>
              <a:rPr lang="en-US" sz="2400" dirty="0"/>
              <a:t>• Develops communication</a:t>
            </a:r>
          </a:p>
          <a:p>
            <a:r>
              <a:rPr lang="en-US" sz="2400" dirty="0"/>
              <a:t>• Sharpens listening skills</a:t>
            </a:r>
          </a:p>
          <a:p>
            <a:r>
              <a:rPr lang="en-US" sz="2400" dirty="0"/>
              <a:t>• Focuses on integrity</a:t>
            </a:r>
          </a:p>
          <a:p>
            <a:r>
              <a:rPr lang="en-US" sz="2400" dirty="0"/>
              <a:t>Instructions:</a:t>
            </a:r>
          </a:p>
          <a:p>
            <a:r>
              <a:rPr lang="en-US" sz="2400" dirty="0"/>
              <a:t>1. Your trainer will ask you and others in your class to spread throughout a large open space</a:t>
            </a:r>
          </a:p>
          <a:p>
            <a:r>
              <a:rPr lang="en-US" sz="2400" dirty="0"/>
              <a:t>2. Your trainer will say, “WALK,” and to stop they will say, “STOP.”</a:t>
            </a:r>
          </a:p>
          <a:p>
            <a:r>
              <a:rPr lang="en-US" sz="2400" dirty="0"/>
              <a:t>3. Your trainer will issue a series of these two commands, in any order, for 20 to 30 seconds to help you and the group </a:t>
            </a:r>
            <a:r>
              <a:rPr lang="en-US" sz="2400" dirty="0" err="1"/>
              <a:t>practise</a:t>
            </a:r>
            <a:r>
              <a:rPr lang="en-US" sz="2400" dirty="0"/>
              <a:t> responding.</a:t>
            </a:r>
          </a:p>
          <a:p>
            <a:r>
              <a:rPr lang="en-US" sz="2400" dirty="0"/>
              <a:t>4. When ready, the trainer will announce that you will now swap the meaning of those commands, so “WALK” means stop walking and “STOP” means to walk.</a:t>
            </a:r>
          </a:p>
          <a:p>
            <a:r>
              <a:rPr lang="en-US" sz="2400" dirty="0"/>
              <a:t>5. Challenge yourself and the individuals in your group continue to be as accurate and as fast as possible responding to each command.</a:t>
            </a:r>
          </a:p>
          <a:p>
            <a:r>
              <a:rPr lang="en-US" sz="2400" dirty="0"/>
              <a:t>6. When ready, the trainer will announce two new commands: -“NAME” invites everyone to say their own name out loud; and -“CLAP” invites your group to perform one simultaneous clap.</a:t>
            </a:r>
          </a:p>
          <a:p>
            <a:r>
              <a:rPr lang="en-US" sz="2400" dirty="0"/>
              <a:t>7. You are to </a:t>
            </a:r>
            <a:r>
              <a:rPr lang="en-US" sz="2400" dirty="0" err="1"/>
              <a:t>practise</a:t>
            </a:r>
            <a:r>
              <a:rPr lang="en-US" sz="2400" dirty="0"/>
              <a:t> these two new commands together with “WALK” and “STOP.”</a:t>
            </a:r>
          </a:p>
          <a:p>
            <a:r>
              <a:rPr lang="en-US" sz="2400" dirty="0"/>
              <a:t>8. Finally, the trainer will announce for you to swap the meaning of the last two commands, i.e., when they call “NAME” everyone claps and vice versa.</a:t>
            </a:r>
          </a:p>
          <a:p>
            <a:r>
              <a:rPr lang="en-US" sz="2400" dirty="0"/>
              <a:t>9. Continue playing for several minutes.</a:t>
            </a:r>
          </a:p>
          <a:p>
            <a:r>
              <a:rPr lang="en-US" sz="2400" dirty="0"/>
              <a:t>10. Next, try different variations, for example, you could ask the trainer to use medical terminology.</a:t>
            </a:r>
          </a:p>
          <a:p>
            <a:r>
              <a:rPr lang="en-US" sz="2400" dirty="0"/>
              <a:t>11. Reflect in a group the importance of active listening and adopting effective communication skills in a health and community setting and consequences. Terminology within the health and community sector constantly changes, and we need to be actively listening and update </a:t>
            </a:r>
          </a:p>
          <a:p>
            <a:r>
              <a:rPr lang="en-US" sz="2400" dirty="0"/>
              <a:t>our responses to these requirements regularly.</a:t>
            </a:r>
          </a:p>
          <a:p>
            <a:endParaRPr lang="en-US" sz="2400" dirty="0"/>
          </a:p>
          <a:p>
            <a:endParaRPr lang="en-AU" sz="2400" dirty="0"/>
          </a:p>
        </p:txBody>
      </p:sp>
      <p:pic>
        <p:nvPicPr>
          <p:cNvPr id="5" name="object 5">
            <a:hlinkClick r:id="rId4" action="ppaction://hlinksldjump"/>
            <a:extLst>
              <a:ext uri="{FF2B5EF4-FFF2-40B4-BE49-F238E27FC236}">
                <a16:creationId xmlns:a16="http://schemas.microsoft.com/office/drawing/2014/main" id="{FDC38251-8B3F-494A-806C-A122C7E7F5FC}"/>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extLst>
      <p:ext uri="{BB962C8B-B14F-4D97-AF65-F5344CB8AC3E}">
        <p14:creationId xmlns:p14="http://schemas.microsoft.com/office/powerpoint/2010/main" val="3240111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76200" y="24848"/>
            <a:ext cx="1633061" cy="1485888"/>
          </a:xfrm>
          <a:prstGeom prst="rect">
            <a:avLst/>
          </a:prstGeom>
        </p:spPr>
      </p:pic>
      <p:sp>
        <p:nvSpPr>
          <p:cNvPr id="3" name="TextBox 2">
            <a:extLst>
              <a:ext uri="{FF2B5EF4-FFF2-40B4-BE49-F238E27FC236}">
                <a16:creationId xmlns:a16="http://schemas.microsoft.com/office/drawing/2014/main" id="{6E3EDA7A-D6D2-45AC-B019-6C82A3663140}"/>
              </a:ext>
            </a:extLst>
          </p:cNvPr>
          <p:cNvSpPr txBox="1"/>
          <p:nvPr/>
        </p:nvSpPr>
        <p:spPr>
          <a:xfrm>
            <a:off x="2590800" y="266700"/>
            <a:ext cx="11658600" cy="830997"/>
          </a:xfrm>
          <a:prstGeom prst="rect">
            <a:avLst/>
          </a:prstGeom>
          <a:noFill/>
        </p:spPr>
        <p:txBody>
          <a:bodyPr wrap="square" rtlCol="0">
            <a:spAutoFit/>
          </a:bodyPr>
          <a:lstStyle/>
          <a:p>
            <a:r>
              <a:rPr lang="en-AU" sz="4800" dirty="0"/>
              <a:t>Learning Checkpoint 2</a:t>
            </a:r>
          </a:p>
        </p:txBody>
      </p:sp>
      <p:sp>
        <p:nvSpPr>
          <p:cNvPr id="4" name="TextBox 3">
            <a:extLst>
              <a:ext uri="{FF2B5EF4-FFF2-40B4-BE49-F238E27FC236}">
                <a16:creationId xmlns:a16="http://schemas.microsoft.com/office/drawing/2014/main" id="{A4CA9BB5-F357-4188-BD60-A94D403D6C0C}"/>
              </a:ext>
            </a:extLst>
          </p:cNvPr>
          <p:cNvSpPr txBox="1"/>
          <p:nvPr/>
        </p:nvSpPr>
        <p:spPr>
          <a:xfrm>
            <a:off x="304801" y="1562100"/>
            <a:ext cx="17754599" cy="8217634"/>
          </a:xfrm>
          <a:prstGeom prst="rect">
            <a:avLst/>
          </a:prstGeom>
          <a:noFill/>
        </p:spPr>
        <p:txBody>
          <a:bodyPr wrap="square" rtlCol="0">
            <a:spAutoFit/>
          </a:bodyPr>
          <a:lstStyle/>
          <a:p>
            <a:r>
              <a:rPr lang="en-US" sz="2400" dirty="0">
                <a:solidFill>
                  <a:srgbClr val="0070C0"/>
                </a:solidFill>
              </a:rPr>
              <a:t>1. Identify what effective working relationships mean in a health care setting. </a:t>
            </a:r>
          </a:p>
          <a:p>
            <a:r>
              <a:rPr lang="en-US" sz="2400" dirty="0"/>
              <a:t>• Making your communication clear and communicate often.</a:t>
            </a:r>
          </a:p>
          <a:p>
            <a:r>
              <a:rPr lang="en-US" sz="2400" dirty="0"/>
              <a:t>• Trusting others and be respectful</a:t>
            </a:r>
          </a:p>
          <a:p>
            <a:r>
              <a:rPr lang="en-US" sz="2400" dirty="0"/>
              <a:t>• Valuing the opinions and input of others</a:t>
            </a:r>
          </a:p>
          <a:p>
            <a:r>
              <a:rPr lang="en-US" sz="2400" dirty="0"/>
              <a:t>• Taking the time to get to know co-workers and create and build rapport.</a:t>
            </a:r>
          </a:p>
          <a:p>
            <a:r>
              <a:rPr lang="en-US" sz="2400" dirty="0"/>
              <a:t>• Refraining from overstepping or giving your personal opinion on an issue when it is not required.</a:t>
            </a:r>
          </a:p>
          <a:p>
            <a:r>
              <a:rPr lang="en-US" sz="2400" dirty="0"/>
              <a:t>• Being tolerant. In a workplace environment you will be required to work with people that you don’t always “click” with or whose personalities you don’t quite understand</a:t>
            </a:r>
          </a:p>
          <a:p>
            <a:r>
              <a:rPr lang="en-US" sz="2400" dirty="0">
                <a:solidFill>
                  <a:srgbClr val="0070C0"/>
                </a:solidFill>
              </a:rPr>
              <a:t>2. What are three benefits of knowing medical terminology of by heart?</a:t>
            </a:r>
          </a:p>
          <a:p>
            <a:r>
              <a:rPr lang="en-US" sz="2400" dirty="0"/>
              <a:t>• Saving time; medical terminology especially abbreviations and acronyms can be written down quickly.</a:t>
            </a:r>
          </a:p>
          <a:p>
            <a:r>
              <a:rPr lang="en-US" sz="2400" dirty="0"/>
              <a:t>• Allowing you to be more efficient in your work role. For example, making notes and records quickly and easily</a:t>
            </a:r>
          </a:p>
          <a:p>
            <a:r>
              <a:rPr lang="en-US" sz="2400" dirty="0"/>
              <a:t>• Ensuring all those involved in patient care are communicating using a common language.</a:t>
            </a:r>
          </a:p>
          <a:p>
            <a:r>
              <a:rPr lang="en-US" sz="2400" dirty="0"/>
              <a:t>• Avoiding errors that may occur when writing long sentences. The use of acronyms and abbreviations are less likely to create errors.</a:t>
            </a:r>
          </a:p>
          <a:p>
            <a:r>
              <a:rPr lang="en-US" sz="2400" dirty="0">
                <a:solidFill>
                  <a:srgbClr val="0070C0"/>
                </a:solidFill>
              </a:rPr>
              <a:t>3. What are the three Health industry language and terminology areas?</a:t>
            </a:r>
          </a:p>
          <a:p>
            <a:r>
              <a:rPr lang="en-US" sz="2400" dirty="0"/>
              <a:t>• Clinical</a:t>
            </a:r>
          </a:p>
          <a:p>
            <a:r>
              <a:rPr lang="en-US" sz="2400" dirty="0"/>
              <a:t>• Laboratory</a:t>
            </a:r>
          </a:p>
          <a:p>
            <a:r>
              <a:rPr lang="en-US" sz="2400" dirty="0"/>
              <a:t>• Pharmaceutical </a:t>
            </a:r>
          </a:p>
          <a:p>
            <a:r>
              <a:rPr lang="en-US" sz="2400" dirty="0">
                <a:solidFill>
                  <a:srgbClr val="0070C0"/>
                </a:solidFill>
              </a:rPr>
              <a:t>4. When billing Medicare, what level and length of consultation is associated with item #23?</a:t>
            </a:r>
          </a:p>
          <a:p>
            <a:r>
              <a:rPr lang="en-US" sz="2400" dirty="0"/>
              <a:t>Medicare item #23 is a level B, and the consultation time is less than 20 minutes. </a:t>
            </a:r>
          </a:p>
          <a:p>
            <a:r>
              <a:rPr lang="en-US" sz="2400" dirty="0">
                <a:solidFill>
                  <a:srgbClr val="0070C0"/>
                </a:solidFill>
              </a:rPr>
              <a:t>5. What does it mean to you when referring to “respect your role?”</a:t>
            </a:r>
          </a:p>
          <a:p>
            <a:r>
              <a:rPr lang="en-US" sz="2400" dirty="0"/>
              <a:t>Respect your role refers to being a health care professional that does not offer conflicting information or devalue their decisions and opinions, especially if they do not have the formal training or qualifications to do so. </a:t>
            </a:r>
          </a:p>
        </p:txBody>
      </p:sp>
      <p:pic>
        <p:nvPicPr>
          <p:cNvPr id="5" name="Picture 4">
            <a:extLst>
              <a:ext uri="{FF2B5EF4-FFF2-40B4-BE49-F238E27FC236}">
                <a16:creationId xmlns:a16="http://schemas.microsoft.com/office/drawing/2014/main" id="{39B65A27-C60A-41A5-BDF9-5B4A89BDF14C}"/>
              </a:ext>
            </a:extLst>
          </p:cNvPr>
          <p:cNvPicPr>
            <a:picLocks noChangeAspect="1"/>
          </p:cNvPicPr>
          <p:nvPr/>
        </p:nvPicPr>
        <p:blipFill>
          <a:blip r:embed="rId3"/>
          <a:stretch>
            <a:fillRect/>
          </a:stretch>
        </p:blipFill>
        <p:spPr>
          <a:xfrm>
            <a:off x="53010" y="1975138"/>
            <a:ext cx="18234990" cy="2558761"/>
          </a:xfrm>
          <a:prstGeom prst="rect">
            <a:avLst/>
          </a:prstGeom>
        </p:spPr>
      </p:pic>
      <p:pic>
        <p:nvPicPr>
          <p:cNvPr id="6" name="Picture 5">
            <a:extLst>
              <a:ext uri="{FF2B5EF4-FFF2-40B4-BE49-F238E27FC236}">
                <a16:creationId xmlns:a16="http://schemas.microsoft.com/office/drawing/2014/main" id="{89DECED3-49FC-48EB-9FAB-A426E67B6ECD}"/>
              </a:ext>
            </a:extLst>
          </p:cNvPr>
          <p:cNvPicPr>
            <a:picLocks noChangeAspect="1"/>
          </p:cNvPicPr>
          <p:nvPr/>
        </p:nvPicPr>
        <p:blipFill>
          <a:blip r:embed="rId3"/>
          <a:stretch>
            <a:fillRect/>
          </a:stretch>
        </p:blipFill>
        <p:spPr>
          <a:xfrm>
            <a:off x="0" y="4915463"/>
            <a:ext cx="18234990" cy="1447238"/>
          </a:xfrm>
          <a:prstGeom prst="rect">
            <a:avLst/>
          </a:prstGeom>
        </p:spPr>
      </p:pic>
      <p:pic>
        <p:nvPicPr>
          <p:cNvPr id="7" name="Picture 6">
            <a:extLst>
              <a:ext uri="{FF2B5EF4-FFF2-40B4-BE49-F238E27FC236}">
                <a16:creationId xmlns:a16="http://schemas.microsoft.com/office/drawing/2014/main" id="{97AE3194-E37F-4324-B7AB-C7BD15D9CE0A}"/>
              </a:ext>
            </a:extLst>
          </p:cNvPr>
          <p:cNvPicPr>
            <a:picLocks noChangeAspect="1"/>
          </p:cNvPicPr>
          <p:nvPr/>
        </p:nvPicPr>
        <p:blipFill>
          <a:blip r:embed="rId3"/>
          <a:stretch>
            <a:fillRect/>
          </a:stretch>
        </p:blipFill>
        <p:spPr>
          <a:xfrm>
            <a:off x="0" y="6732668"/>
            <a:ext cx="18234990" cy="1143000"/>
          </a:xfrm>
          <a:prstGeom prst="rect">
            <a:avLst/>
          </a:prstGeom>
        </p:spPr>
      </p:pic>
      <p:pic>
        <p:nvPicPr>
          <p:cNvPr id="8" name="Picture 7">
            <a:extLst>
              <a:ext uri="{FF2B5EF4-FFF2-40B4-BE49-F238E27FC236}">
                <a16:creationId xmlns:a16="http://schemas.microsoft.com/office/drawing/2014/main" id="{9763CA75-3104-4160-A805-F36ED29FB672}"/>
              </a:ext>
            </a:extLst>
          </p:cNvPr>
          <p:cNvPicPr>
            <a:picLocks noChangeAspect="1"/>
          </p:cNvPicPr>
          <p:nvPr/>
        </p:nvPicPr>
        <p:blipFill>
          <a:blip r:embed="rId3"/>
          <a:stretch>
            <a:fillRect/>
          </a:stretch>
        </p:blipFill>
        <p:spPr>
          <a:xfrm>
            <a:off x="26505" y="8191500"/>
            <a:ext cx="18234990" cy="381000"/>
          </a:xfrm>
          <a:prstGeom prst="rect">
            <a:avLst/>
          </a:prstGeom>
        </p:spPr>
      </p:pic>
      <p:pic>
        <p:nvPicPr>
          <p:cNvPr id="9" name="Picture 8">
            <a:extLst>
              <a:ext uri="{FF2B5EF4-FFF2-40B4-BE49-F238E27FC236}">
                <a16:creationId xmlns:a16="http://schemas.microsoft.com/office/drawing/2014/main" id="{718375BE-E1AD-48C6-9602-D8FE654BEFB4}"/>
              </a:ext>
            </a:extLst>
          </p:cNvPr>
          <p:cNvPicPr>
            <a:picLocks noChangeAspect="1"/>
          </p:cNvPicPr>
          <p:nvPr/>
        </p:nvPicPr>
        <p:blipFill>
          <a:blip r:embed="rId3"/>
          <a:stretch>
            <a:fillRect/>
          </a:stretch>
        </p:blipFill>
        <p:spPr>
          <a:xfrm>
            <a:off x="26505" y="8937657"/>
            <a:ext cx="18234990" cy="1143000"/>
          </a:xfrm>
          <a:prstGeom prst="rect">
            <a:avLst/>
          </a:prstGeom>
        </p:spPr>
      </p:pic>
      <p:pic>
        <p:nvPicPr>
          <p:cNvPr id="10" name="object 5">
            <a:hlinkClick r:id="rId4" action="ppaction://hlinksldjump"/>
            <a:extLst>
              <a:ext uri="{FF2B5EF4-FFF2-40B4-BE49-F238E27FC236}">
                <a16:creationId xmlns:a16="http://schemas.microsoft.com/office/drawing/2014/main" id="{6B85A85A-5479-4649-9B5A-558342F434C2}"/>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76200" y="24848"/>
            <a:ext cx="1633061" cy="1485888"/>
          </a:xfrm>
          <a:prstGeom prst="rect">
            <a:avLst/>
          </a:prstGeom>
        </p:spPr>
      </p:pic>
      <p:sp>
        <p:nvSpPr>
          <p:cNvPr id="3" name="TextBox 2">
            <a:extLst>
              <a:ext uri="{FF2B5EF4-FFF2-40B4-BE49-F238E27FC236}">
                <a16:creationId xmlns:a16="http://schemas.microsoft.com/office/drawing/2014/main" id="{6E3EDA7A-D6D2-45AC-B019-6C82A3663140}"/>
              </a:ext>
            </a:extLst>
          </p:cNvPr>
          <p:cNvSpPr txBox="1"/>
          <p:nvPr/>
        </p:nvSpPr>
        <p:spPr>
          <a:xfrm>
            <a:off x="2590800" y="266700"/>
            <a:ext cx="11658600" cy="830997"/>
          </a:xfrm>
          <a:prstGeom prst="rect">
            <a:avLst/>
          </a:prstGeom>
          <a:noFill/>
        </p:spPr>
        <p:txBody>
          <a:bodyPr wrap="square" rtlCol="0">
            <a:spAutoFit/>
          </a:bodyPr>
          <a:lstStyle/>
          <a:p>
            <a:r>
              <a:rPr lang="en-AU" sz="4800" dirty="0"/>
              <a:t>Learning Checkpoint 2</a:t>
            </a:r>
          </a:p>
        </p:txBody>
      </p:sp>
      <p:sp>
        <p:nvSpPr>
          <p:cNvPr id="4" name="TextBox 3">
            <a:extLst>
              <a:ext uri="{FF2B5EF4-FFF2-40B4-BE49-F238E27FC236}">
                <a16:creationId xmlns:a16="http://schemas.microsoft.com/office/drawing/2014/main" id="{A4CA9BB5-F357-4188-BD60-A94D403D6C0C}"/>
              </a:ext>
            </a:extLst>
          </p:cNvPr>
          <p:cNvSpPr txBox="1"/>
          <p:nvPr/>
        </p:nvSpPr>
        <p:spPr>
          <a:xfrm>
            <a:off x="304801" y="1562100"/>
            <a:ext cx="17754599" cy="3785652"/>
          </a:xfrm>
          <a:prstGeom prst="rect">
            <a:avLst/>
          </a:prstGeom>
          <a:noFill/>
        </p:spPr>
        <p:txBody>
          <a:bodyPr wrap="square" rtlCol="0">
            <a:spAutoFit/>
          </a:bodyPr>
          <a:lstStyle/>
          <a:p>
            <a:r>
              <a:rPr lang="en-US" sz="2400" dirty="0">
                <a:solidFill>
                  <a:srgbClr val="0070C0"/>
                </a:solidFill>
              </a:rPr>
              <a:t>6. What is one thing that you can do to be a more effective listener?</a:t>
            </a:r>
          </a:p>
          <a:p>
            <a:r>
              <a:rPr lang="en-US" sz="2400" dirty="0"/>
              <a:t>• Show that you’re paying attention. Look directly at the speaker; concentrate on what they are saying. Don’t silently prepare for what you will say next or become distracted by side conversations or environmental factors.</a:t>
            </a:r>
          </a:p>
          <a:p>
            <a:r>
              <a:rPr lang="en-US" sz="2400" dirty="0"/>
              <a:t>• Show that you are listening by smiling and nodding occasionally; use positive body language and posture.</a:t>
            </a:r>
          </a:p>
          <a:p>
            <a:r>
              <a:rPr lang="en-US" sz="2400" dirty="0"/>
              <a:t>• Provide feedback by clarifying and responding appropriately. Ask questions to clarify information; use open questions to gain additional information and be honest in your answers/feedback.</a:t>
            </a:r>
          </a:p>
          <a:p>
            <a:r>
              <a:rPr lang="en-US" sz="2400" dirty="0">
                <a:solidFill>
                  <a:srgbClr val="0070C0"/>
                </a:solidFill>
              </a:rPr>
              <a:t>7. Why is it important that health professionals recognise the different work undertaken by their colleagues? </a:t>
            </a:r>
          </a:p>
          <a:p>
            <a:r>
              <a:rPr lang="en-US" sz="2400" dirty="0"/>
              <a:t>It is important to recognise that everyone works differently and may not tackle tasks in the same way that you would. It is important to be respectful of the methods of others and not impose your own work style on them. Instead consider allowing them time to work in the manner they are comfortable with and offer support and suggestions for improvement where appropriate.</a:t>
            </a:r>
          </a:p>
        </p:txBody>
      </p:sp>
      <p:pic>
        <p:nvPicPr>
          <p:cNvPr id="10" name="Picture 9">
            <a:extLst>
              <a:ext uri="{FF2B5EF4-FFF2-40B4-BE49-F238E27FC236}">
                <a16:creationId xmlns:a16="http://schemas.microsoft.com/office/drawing/2014/main" id="{67386330-B5F8-4E59-812C-307E92A915B9}"/>
              </a:ext>
            </a:extLst>
          </p:cNvPr>
          <p:cNvPicPr>
            <a:picLocks noChangeAspect="1"/>
          </p:cNvPicPr>
          <p:nvPr/>
        </p:nvPicPr>
        <p:blipFill>
          <a:blip r:embed="rId3"/>
          <a:stretch>
            <a:fillRect/>
          </a:stretch>
        </p:blipFill>
        <p:spPr>
          <a:xfrm>
            <a:off x="76200" y="1975138"/>
            <a:ext cx="18234990" cy="1796761"/>
          </a:xfrm>
          <a:prstGeom prst="rect">
            <a:avLst/>
          </a:prstGeom>
        </p:spPr>
      </p:pic>
      <p:pic>
        <p:nvPicPr>
          <p:cNvPr id="11" name="Picture 10">
            <a:extLst>
              <a:ext uri="{FF2B5EF4-FFF2-40B4-BE49-F238E27FC236}">
                <a16:creationId xmlns:a16="http://schemas.microsoft.com/office/drawing/2014/main" id="{A9E5E812-1D9E-41EF-BCC7-C97AC5D3C429}"/>
              </a:ext>
            </a:extLst>
          </p:cNvPr>
          <p:cNvPicPr>
            <a:picLocks noChangeAspect="1"/>
          </p:cNvPicPr>
          <p:nvPr/>
        </p:nvPicPr>
        <p:blipFill>
          <a:blip r:embed="rId3"/>
          <a:stretch>
            <a:fillRect/>
          </a:stretch>
        </p:blipFill>
        <p:spPr>
          <a:xfrm>
            <a:off x="82826" y="4219661"/>
            <a:ext cx="18234990" cy="1143000"/>
          </a:xfrm>
          <a:prstGeom prst="rect">
            <a:avLst/>
          </a:prstGeom>
        </p:spPr>
      </p:pic>
      <p:pic>
        <p:nvPicPr>
          <p:cNvPr id="12" name="object 5">
            <a:hlinkClick r:id="rId4" action="ppaction://hlinksldjump"/>
            <a:extLst>
              <a:ext uri="{FF2B5EF4-FFF2-40B4-BE49-F238E27FC236}">
                <a16:creationId xmlns:a16="http://schemas.microsoft.com/office/drawing/2014/main" id="{7DBE6B83-7C90-4583-BF51-A6D238CD1E2E}"/>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extLst>
      <p:ext uri="{BB962C8B-B14F-4D97-AF65-F5344CB8AC3E}">
        <p14:creationId xmlns:p14="http://schemas.microsoft.com/office/powerpoint/2010/main" val="246839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grpSp>
        <p:nvGrpSpPr>
          <p:cNvPr id="3" name="object 3"/>
          <p:cNvGrpSpPr/>
          <p:nvPr/>
        </p:nvGrpSpPr>
        <p:grpSpPr>
          <a:xfrm>
            <a:off x="102455" y="0"/>
            <a:ext cx="18185765" cy="10287000"/>
            <a:chOff x="102455" y="0"/>
            <a:chExt cx="18185765" cy="10287000"/>
          </a:xfrm>
        </p:grpSpPr>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69613" y="9258300"/>
              <a:ext cx="1085848" cy="704849"/>
            </a:xfrm>
            <a:prstGeom prst="rect">
              <a:avLst/>
            </a:prstGeom>
          </p:spPr>
        </p:pic>
        <p:pic>
          <p:nvPicPr>
            <p:cNvPr id="5" name="object 5"/>
            <p:cNvPicPr/>
            <p:nvPr/>
          </p:nvPicPr>
          <p:blipFill>
            <a:blip r:embed="rId4" cstate="print"/>
            <a:stretch>
              <a:fillRect/>
            </a:stretch>
          </p:blipFill>
          <p:spPr>
            <a:xfrm>
              <a:off x="102455" y="0"/>
              <a:ext cx="18185544" cy="10286999"/>
            </a:xfrm>
            <a:prstGeom prst="rect">
              <a:avLst/>
            </a:prstGeom>
          </p:spPr>
        </p:pic>
        <p:pic>
          <p:nvPicPr>
            <p:cNvPr id="6" name="object 6"/>
            <p:cNvPicPr/>
            <p:nvPr/>
          </p:nvPicPr>
          <p:blipFill>
            <a:blip r:embed="rId5" cstate="email">
              <a:extLst>
                <a:ext uri="{28A0092B-C50C-407E-A947-70E740481C1C}">
                  <a14:useLocalDpi xmlns:a14="http://schemas.microsoft.com/office/drawing/2010/main"/>
                </a:ext>
              </a:extLst>
            </a:blip>
            <a:stretch>
              <a:fillRect/>
            </a:stretch>
          </p:blipFill>
          <p:spPr>
            <a:xfrm>
              <a:off x="1352550" y="3919052"/>
              <a:ext cx="104775" cy="104775"/>
            </a:xfrm>
            <a:prstGeom prst="rect">
              <a:avLst/>
            </a:prstGeom>
          </p:spPr>
        </p:pic>
        <p:pic>
          <p:nvPicPr>
            <p:cNvPr id="7" name="object 7"/>
            <p:cNvPicPr/>
            <p:nvPr/>
          </p:nvPicPr>
          <p:blipFill>
            <a:blip r:embed="rId5" cstate="email">
              <a:extLst>
                <a:ext uri="{28A0092B-C50C-407E-A947-70E740481C1C}">
                  <a14:useLocalDpi xmlns:a14="http://schemas.microsoft.com/office/drawing/2010/main"/>
                </a:ext>
              </a:extLst>
            </a:blip>
            <a:stretch>
              <a:fillRect/>
            </a:stretch>
          </p:blipFill>
          <p:spPr>
            <a:xfrm>
              <a:off x="1352550" y="5719277"/>
              <a:ext cx="104775" cy="104775"/>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352550" y="6319352"/>
              <a:ext cx="104775" cy="104775"/>
            </a:xfrm>
            <a:prstGeom prst="rect">
              <a:avLst/>
            </a:prstGeom>
          </p:spPr>
        </p:pic>
      </p:grpSp>
      <p:sp>
        <p:nvSpPr>
          <p:cNvPr id="9" name="object 9"/>
          <p:cNvSpPr txBox="1">
            <a:spLocks noGrp="1"/>
          </p:cNvSpPr>
          <p:nvPr>
            <p:ph type="title"/>
          </p:nvPr>
        </p:nvSpPr>
        <p:spPr>
          <a:xfrm>
            <a:off x="1016000" y="941733"/>
            <a:ext cx="12748895" cy="1000760"/>
          </a:xfrm>
          <a:prstGeom prst="rect">
            <a:avLst/>
          </a:prstGeom>
        </p:spPr>
        <p:txBody>
          <a:bodyPr vert="horz" wrap="square" lIns="0" tIns="12700" rIns="0" bIns="0" rtlCol="0">
            <a:spAutoFit/>
          </a:bodyPr>
          <a:lstStyle/>
          <a:p>
            <a:pPr marL="12700">
              <a:lnSpc>
                <a:spcPct val="100000"/>
              </a:lnSpc>
              <a:spcBef>
                <a:spcPts val="100"/>
              </a:spcBef>
            </a:pPr>
            <a:r>
              <a:rPr spc="125" dirty="0">
                <a:latin typeface="Tahoma"/>
                <a:cs typeface="Tahoma"/>
              </a:rPr>
              <a:t>MAKE</a:t>
            </a:r>
            <a:r>
              <a:rPr spc="600" dirty="0">
                <a:latin typeface="Tahoma"/>
                <a:cs typeface="Tahoma"/>
              </a:rPr>
              <a:t> </a:t>
            </a:r>
            <a:r>
              <a:rPr spc="145" dirty="0">
                <a:latin typeface="Tahoma"/>
                <a:cs typeface="Tahoma"/>
              </a:rPr>
              <a:t>REFFERALS</a:t>
            </a:r>
            <a:r>
              <a:rPr spc="600" dirty="0">
                <a:latin typeface="Tahoma"/>
                <a:cs typeface="Tahoma"/>
              </a:rPr>
              <a:t> </a:t>
            </a:r>
            <a:r>
              <a:rPr spc="40" dirty="0">
                <a:latin typeface="Tahoma"/>
                <a:cs typeface="Tahoma"/>
              </a:rPr>
              <a:t>TO</a:t>
            </a:r>
            <a:r>
              <a:rPr spc="600" dirty="0">
                <a:latin typeface="Tahoma"/>
                <a:cs typeface="Tahoma"/>
              </a:rPr>
              <a:t> </a:t>
            </a:r>
            <a:r>
              <a:rPr spc="170" dirty="0">
                <a:latin typeface="Tahoma"/>
                <a:cs typeface="Tahoma"/>
              </a:rPr>
              <a:t>HEALTH</a:t>
            </a:r>
          </a:p>
        </p:txBody>
      </p:sp>
      <p:sp>
        <p:nvSpPr>
          <p:cNvPr id="10" name="object 10"/>
          <p:cNvSpPr txBox="1"/>
          <p:nvPr/>
        </p:nvSpPr>
        <p:spPr>
          <a:xfrm>
            <a:off x="1016000" y="1751358"/>
            <a:ext cx="13460730" cy="5404485"/>
          </a:xfrm>
          <a:prstGeom prst="rect">
            <a:avLst/>
          </a:prstGeom>
        </p:spPr>
        <p:txBody>
          <a:bodyPr vert="horz" wrap="square" lIns="0" tIns="12700" rIns="0" bIns="0" rtlCol="0">
            <a:spAutoFit/>
          </a:bodyPr>
          <a:lstStyle/>
          <a:p>
            <a:pPr marL="12700">
              <a:lnSpc>
                <a:spcPct val="100000"/>
              </a:lnSpc>
              <a:spcBef>
                <a:spcPts val="100"/>
              </a:spcBef>
            </a:pPr>
            <a:r>
              <a:rPr sz="6400" b="1" spc="85" dirty="0">
                <a:solidFill>
                  <a:srgbClr val="FFFFFF"/>
                </a:solidFill>
                <a:latin typeface="Tahoma"/>
                <a:cs typeface="Tahoma"/>
              </a:rPr>
              <a:t>PROFESIONALS</a:t>
            </a:r>
            <a:endParaRPr sz="6400" dirty="0">
              <a:latin typeface="Tahoma"/>
              <a:cs typeface="Tahoma"/>
            </a:endParaRPr>
          </a:p>
          <a:p>
            <a:pPr marL="12700" algn="just">
              <a:lnSpc>
                <a:spcPct val="100000"/>
              </a:lnSpc>
              <a:spcBef>
                <a:spcPts val="2960"/>
              </a:spcBef>
            </a:pPr>
            <a:r>
              <a:rPr sz="2800" spc="145" dirty="0">
                <a:solidFill>
                  <a:srgbClr val="FFFFFF"/>
                </a:solidFill>
                <a:latin typeface="Arial MT"/>
                <a:cs typeface="Arial MT"/>
              </a:rPr>
              <a:t>When</a:t>
            </a:r>
            <a:r>
              <a:rPr sz="2800" spc="385" dirty="0">
                <a:solidFill>
                  <a:srgbClr val="FFFFFF"/>
                </a:solidFill>
                <a:latin typeface="Arial MT"/>
                <a:cs typeface="Arial MT"/>
              </a:rPr>
              <a:t> </a:t>
            </a:r>
            <a:r>
              <a:rPr sz="2800" spc="170" dirty="0">
                <a:solidFill>
                  <a:srgbClr val="FFFFFF"/>
                </a:solidFill>
                <a:latin typeface="Arial MT"/>
                <a:cs typeface="Arial MT"/>
              </a:rPr>
              <a:t>referring</a:t>
            </a:r>
            <a:r>
              <a:rPr sz="2800" spc="390" dirty="0">
                <a:solidFill>
                  <a:srgbClr val="FFFFFF"/>
                </a:solidFill>
                <a:latin typeface="Arial MT"/>
                <a:cs typeface="Arial MT"/>
              </a:rPr>
              <a:t> </a:t>
            </a:r>
            <a:r>
              <a:rPr sz="2800" spc="170" dirty="0">
                <a:solidFill>
                  <a:srgbClr val="FFFFFF"/>
                </a:solidFill>
                <a:latin typeface="Arial MT"/>
                <a:cs typeface="Arial MT"/>
              </a:rPr>
              <a:t>clients,</a:t>
            </a:r>
            <a:r>
              <a:rPr sz="2800" spc="390" dirty="0">
                <a:solidFill>
                  <a:srgbClr val="FFFFFF"/>
                </a:solidFill>
                <a:latin typeface="Arial MT"/>
                <a:cs typeface="Arial MT"/>
              </a:rPr>
              <a:t> </a:t>
            </a:r>
            <a:r>
              <a:rPr sz="2800" spc="95" dirty="0">
                <a:solidFill>
                  <a:srgbClr val="FFFFFF"/>
                </a:solidFill>
                <a:latin typeface="Arial MT"/>
                <a:cs typeface="Arial MT"/>
              </a:rPr>
              <a:t>it</a:t>
            </a:r>
            <a:r>
              <a:rPr sz="2800" spc="390" dirty="0">
                <a:solidFill>
                  <a:srgbClr val="FFFFFF"/>
                </a:solidFill>
                <a:latin typeface="Arial MT"/>
                <a:cs typeface="Arial MT"/>
              </a:rPr>
              <a:t> </a:t>
            </a:r>
            <a:r>
              <a:rPr sz="2800" spc="95" dirty="0">
                <a:solidFill>
                  <a:srgbClr val="FFFFFF"/>
                </a:solidFill>
                <a:latin typeface="Arial MT"/>
                <a:cs typeface="Arial MT"/>
              </a:rPr>
              <a:t>is</a:t>
            </a:r>
            <a:r>
              <a:rPr sz="2800" spc="390" dirty="0">
                <a:solidFill>
                  <a:srgbClr val="FFFFFF"/>
                </a:solidFill>
                <a:latin typeface="Arial MT"/>
                <a:cs typeface="Arial MT"/>
              </a:rPr>
              <a:t> </a:t>
            </a:r>
            <a:r>
              <a:rPr sz="2800" spc="170" dirty="0">
                <a:solidFill>
                  <a:srgbClr val="FFFFFF"/>
                </a:solidFill>
                <a:latin typeface="Arial MT"/>
                <a:cs typeface="Arial MT"/>
              </a:rPr>
              <a:t>important</a:t>
            </a:r>
            <a:r>
              <a:rPr sz="2800" spc="390" dirty="0">
                <a:solidFill>
                  <a:srgbClr val="FFFFFF"/>
                </a:solidFill>
                <a:latin typeface="Arial MT"/>
                <a:cs typeface="Arial MT"/>
              </a:rPr>
              <a:t> </a:t>
            </a:r>
            <a:r>
              <a:rPr sz="2800" spc="145" dirty="0">
                <a:solidFill>
                  <a:srgbClr val="FFFFFF"/>
                </a:solidFill>
                <a:latin typeface="Arial MT"/>
                <a:cs typeface="Arial MT"/>
              </a:rPr>
              <a:t>that</a:t>
            </a:r>
            <a:r>
              <a:rPr sz="2800" spc="390" dirty="0">
                <a:solidFill>
                  <a:srgbClr val="FFFFFF"/>
                </a:solidFill>
                <a:latin typeface="Arial MT"/>
                <a:cs typeface="Arial MT"/>
              </a:rPr>
              <a:t> </a:t>
            </a:r>
            <a:r>
              <a:rPr sz="2800" spc="130" dirty="0">
                <a:solidFill>
                  <a:srgbClr val="FFFFFF"/>
                </a:solidFill>
                <a:latin typeface="Arial MT"/>
                <a:cs typeface="Arial MT"/>
              </a:rPr>
              <a:t>you</a:t>
            </a:r>
            <a:r>
              <a:rPr sz="2800" spc="390" dirty="0">
                <a:solidFill>
                  <a:srgbClr val="FFFFFF"/>
                </a:solidFill>
                <a:latin typeface="Arial MT"/>
                <a:cs typeface="Arial MT"/>
              </a:rPr>
              <a:t> </a:t>
            </a:r>
            <a:r>
              <a:rPr sz="2800" spc="170" dirty="0">
                <a:solidFill>
                  <a:srgbClr val="FFFFFF"/>
                </a:solidFill>
                <a:latin typeface="Arial MT"/>
                <a:cs typeface="Arial MT"/>
              </a:rPr>
              <a:t>consider:</a:t>
            </a:r>
            <a:endParaRPr sz="2800" dirty="0">
              <a:latin typeface="Arial MT"/>
              <a:cs typeface="Arial MT"/>
            </a:endParaRPr>
          </a:p>
          <a:p>
            <a:pPr marL="616585" marR="5080" algn="just">
              <a:lnSpc>
                <a:spcPct val="140600"/>
              </a:lnSpc>
              <a:spcBef>
                <a:spcPts val="5"/>
              </a:spcBef>
            </a:pPr>
            <a:r>
              <a:rPr sz="2800" spc="145" dirty="0">
                <a:solidFill>
                  <a:srgbClr val="FFFFFF"/>
                </a:solidFill>
                <a:latin typeface="Arial MT"/>
                <a:cs typeface="Arial MT"/>
              </a:rPr>
              <a:t>What </a:t>
            </a:r>
            <a:r>
              <a:rPr sz="2800" spc="165" dirty="0">
                <a:solidFill>
                  <a:srgbClr val="FFFFFF"/>
                </a:solidFill>
                <a:latin typeface="Arial MT"/>
                <a:cs typeface="Arial MT"/>
              </a:rPr>
              <a:t>service </a:t>
            </a:r>
            <a:r>
              <a:rPr sz="2800" spc="155" dirty="0">
                <a:solidFill>
                  <a:srgbClr val="FFFFFF"/>
                </a:solidFill>
                <a:latin typeface="Arial MT"/>
                <a:cs typeface="Arial MT"/>
              </a:rPr>
              <a:t>would </a:t>
            </a:r>
            <a:r>
              <a:rPr sz="2800" spc="95" dirty="0">
                <a:solidFill>
                  <a:srgbClr val="FFFFFF"/>
                </a:solidFill>
                <a:latin typeface="Arial MT"/>
                <a:cs typeface="Arial MT"/>
              </a:rPr>
              <a:t>be</a:t>
            </a:r>
            <a:r>
              <a:rPr sz="2800" spc="100" dirty="0">
                <a:solidFill>
                  <a:srgbClr val="FFFFFF"/>
                </a:solidFill>
                <a:latin typeface="Arial MT"/>
                <a:cs typeface="Arial MT"/>
              </a:rPr>
              <a:t> </a:t>
            </a:r>
            <a:r>
              <a:rPr sz="2800" spc="145" dirty="0">
                <a:solidFill>
                  <a:srgbClr val="FFFFFF"/>
                </a:solidFill>
                <a:latin typeface="Arial MT"/>
                <a:cs typeface="Arial MT"/>
              </a:rPr>
              <a:t>best </a:t>
            </a:r>
            <a:r>
              <a:rPr sz="2800" spc="95" dirty="0">
                <a:solidFill>
                  <a:srgbClr val="FFFFFF"/>
                </a:solidFill>
                <a:latin typeface="Arial MT"/>
                <a:cs typeface="Arial MT"/>
              </a:rPr>
              <a:t>to  </a:t>
            </a:r>
            <a:r>
              <a:rPr sz="2800" spc="155" dirty="0">
                <a:solidFill>
                  <a:srgbClr val="FFFFFF"/>
                </a:solidFill>
                <a:latin typeface="Arial MT"/>
                <a:cs typeface="Arial MT"/>
              </a:rPr>
              <a:t>refer </a:t>
            </a:r>
            <a:r>
              <a:rPr sz="2800" spc="130" dirty="0">
                <a:solidFill>
                  <a:srgbClr val="FFFFFF"/>
                </a:solidFill>
                <a:latin typeface="Arial MT"/>
                <a:cs typeface="Arial MT"/>
              </a:rPr>
              <a:t>the </a:t>
            </a:r>
            <a:r>
              <a:rPr sz="2800" spc="160" dirty="0">
                <a:solidFill>
                  <a:srgbClr val="FFFFFF"/>
                </a:solidFill>
                <a:latin typeface="Arial MT"/>
                <a:cs typeface="Arial MT"/>
              </a:rPr>
              <a:t>client </a:t>
            </a:r>
            <a:r>
              <a:rPr sz="2800" spc="130" dirty="0">
                <a:solidFill>
                  <a:srgbClr val="FFFFFF"/>
                </a:solidFill>
                <a:latin typeface="Arial MT"/>
                <a:cs typeface="Arial MT"/>
              </a:rPr>
              <a:t>to? You </a:t>
            </a:r>
            <a:r>
              <a:rPr sz="2800" spc="160" dirty="0">
                <a:solidFill>
                  <a:srgbClr val="FFFFFF"/>
                </a:solidFill>
                <a:latin typeface="Arial MT"/>
                <a:cs typeface="Arial MT"/>
              </a:rPr>
              <a:t>should </a:t>
            </a:r>
            <a:r>
              <a:rPr sz="2800" spc="145" dirty="0">
                <a:solidFill>
                  <a:srgbClr val="FFFFFF"/>
                </a:solidFill>
                <a:latin typeface="Arial MT"/>
                <a:cs typeface="Arial MT"/>
              </a:rPr>
              <a:t>base this </a:t>
            </a:r>
            <a:r>
              <a:rPr sz="2800" spc="150" dirty="0">
                <a:solidFill>
                  <a:srgbClr val="FFFFFF"/>
                </a:solidFill>
                <a:latin typeface="Arial MT"/>
                <a:cs typeface="Arial MT"/>
              </a:rPr>
              <a:t> </a:t>
            </a:r>
            <a:r>
              <a:rPr sz="2800" spc="95" dirty="0">
                <a:solidFill>
                  <a:srgbClr val="FFFFFF"/>
                </a:solidFill>
                <a:latin typeface="Arial MT"/>
                <a:cs typeface="Arial MT"/>
              </a:rPr>
              <a:t>on </a:t>
            </a:r>
            <a:r>
              <a:rPr sz="2800" spc="130" dirty="0">
                <a:solidFill>
                  <a:srgbClr val="FFFFFF"/>
                </a:solidFill>
                <a:latin typeface="Arial MT"/>
                <a:cs typeface="Arial MT"/>
              </a:rPr>
              <a:t>the </a:t>
            </a:r>
            <a:r>
              <a:rPr sz="2800" spc="170" dirty="0">
                <a:solidFill>
                  <a:srgbClr val="FFFFFF"/>
                </a:solidFill>
                <a:latin typeface="Arial MT"/>
                <a:cs typeface="Arial MT"/>
              </a:rPr>
              <a:t>client’s </a:t>
            </a:r>
            <a:r>
              <a:rPr sz="2800" spc="145" dirty="0">
                <a:solidFill>
                  <a:srgbClr val="FFFFFF"/>
                </a:solidFill>
                <a:latin typeface="Arial MT"/>
                <a:cs typeface="Arial MT"/>
              </a:rPr>
              <a:t>need </a:t>
            </a:r>
            <a:r>
              <a:rPr sz="2800" spc="95" dirty="0">
                <a:solidFill>
                  <a:srgbClr val="FFFFFF"/>
                </a:solidFill>
                <a:latin typeface="Arial MT"/>
                <a:cs typeface="Arial MT"/>
              </a:rPr>
              <a:t>as </a:t>
            </a:r>
            <a:r>
              <a:rPr sz="2800" spc="145" dirty="0">
                <a:solidFill>
                  <a:srgbClr val="FFFFFF"/>
                </a:solidFill>
                <a:latin typeface="Arial MT"/>
                <a:cs typeface="Arial MT"/>
              </a:rPr>
              <a:t>well </a:t>
            </a:r>
            <a:r>
              <a:rPr sz="2800" spc="95" dirty="0">
                <a:solidFill>
                  <a:srgbClr val="FFFFFF"/>
                </a:solidFill>
                <a:latin typeface="Arial MT"/>
                <a:cs typeface="Arial MT"/>
              </a:rPr>
              <a:t>as </a:t>
            </a:r>
            <a:r>
              <a:rPr sz="2800" spc="155" dirty="0">
                <a:solidFill>
                  <a:srgbClr val="FFFFFF"/>
                </a:solidFill>
                <a:latin typeface="Arial MT"/>
                <a:cs typeface="Arial MT"/>
              </a:rPr>
              <a:t>their </a:t>
            </a:r>
            <a:r>
              <a:rPr sz="2800" spc="170" dirty="0">
                <a:solidFill>
                  <a:srgbClr val="FFFFFF"/>
                </a:solidFill>
                <a:latin typeface="Arial MT"/>
                <a:cs typeface="Arial MT"/>
              </a:rPr>
              <a:t>location, </a:t>
            </a:r>
            <a:r>
              <a:rPr sz="2800" spc="130" dirty="0">
                <a:solidFill>
                  <a:srgbClr val="FFFFFF"/>
                </a:solidFill>
                <a:latin typeface="Arial MT"/>
                <a:cs typeface="Arial MT"/>
              </a:rPr>
              <a:t>any </a:t>
            </a:r>
            <a:r>
              <a:rPr sz="2800" spc="170" dirty="0">
                <a:solidFill>
                  <a:srgbClr val="FFFFFF"/>
                </a:solidFill>
                <a:latin typeface="Arial MT"/>
                <a:cs typeface="Arial MT"/>
              </a:rPr>
              <a:t>budgeting </a:t>
            </a:r>
            <a:r>
              <a:rPr sz="2800" spc="175" dirty="0">
                <a:solidFill>
                  <a:srgbClr val="FFFFFF"/>
                </a:solidFill>
                <a:latin typeface="Arial MT"/>
                <a:cs typeface="Arial MT"/>
              </a:rPr>
              <a:t>limitations </a:t>
            </a:r>
            <a:r>
              <a:rPr sz="2800" spc="180" dirty="0">
                <a:solidFill>
                  <a:srgbClr val="FFFFFF"/>
                </a:solidFill>
                <a:latin typeface="Arial MT"/>
                <a:cs typeface="Arial MT"/>
              </a:rPr>
              <a:t> </a:t>
            </a:r>
            <a:r>
              <a:rPr sz="2800" spc="130" dirty="0">
                <a:solidFill>
                  <a:srgbClr val="FFFFFF"/>
                </a:solidFill>
                <a:latin typeface="Arial MT"/>
                <a:cs typeface="Arial MT"/>
              </a:rPr>
              <a:t>and</a:t>
            </a:r>
            <a:r>
              <a:rPr sz="2800" spc="385" dirty="0">
                <a:solidFill>
                  <a:srgbClr val="FFFFFF"/>
                </a:solidFill>
                <a:latin typeface="Arial MT"/>
                <a:cs typeface="Arial MT"/>
              </a:rPr>
              <a:t> </a:t>
            </a:r>
            <a:r>
              <a:rPr sz="2800" spc="175" dirty="0">
                <a:solidFill>
                  <a:srgbClr val="FFFFFF"/>
                </a:solidFill>
                <a:latin typeface="Arial MT"/>
                <a:cs typeface="Arial MT"/>
              </a:rPr>
              <a:t>assessment</a:t>
            </a:r>
            <a:r>
              <a:rPr sz="2800" spc="385" dirty="0">
                <a:solidFill>
                  <a:srgbClr val="FFFFFF"/>
                </a:solidFill>
                <a:latin typeface="Arial MT"/>
                <a:cs typeface="Arial MT"/>
              </a:rPr>
              <a:t> </a:t>
            </a:r>
            <a:r>
              <a:rPr sz="2800" spc="175" dirty="0">
                <a:solidFill>
                  <a:srgbClr val="FFFFFF"/>
                </a:solidFill>
                <a:latin typeface="Arial MT"/>
                <a:cs typeface="Arial MT"/>
              </a:rPr>
              <a:t>indicators.</a:t>
            </a:r>
            <a:endParaRPr sz="2800" dirty="0">
              <a:latin typeface="Arial MT"/>
              <a:cs typeface="Arial MT"/>
            </a:endParaRPr>
          </a:p>
          <a:p>
            <a:pPr marL="616585" algn="just">
              <a:lnSpc>
                <a:spcPct val="100000"/>
              </a:lnSpc>
              <a:spcBef>
                <a:spcPts val="1365"/>
              </a:spcBef>
            </a:pPr>
            <a:r>
              <a:rPr sz="2800" spc="145" dirty="0">
                <a:solidFill>
                  <a:srgbClr val="FFFFFF"/>
                </a:solidFill>
                <a:latin typeface="Arial MT"/>
                <a:cs typeface="Arial MT"/>
              </a:rPr>
              <a:t>What</a:t>
            </a:r>
            <a:r>
              <a:rPr sz="2800" spc="380" dirty="0">
                <a:solidFill>
                  <a:srgbClr val="FFFFFF"/>
                </a:solidFill>
                <a:latin typeface="Arial MT"/>
                <a:cs typeface="Arial MT"/>
              </a:rPr>
              <a:t> </a:t>
            </a:r>
            <a:r>
              <a:rPr sz="2800" spc="130" dirty="0">
                <a:solidFill>
                  <a:srgbClr val="FFFFFF"/>
                </a:solidFill>
                <a:latin typeface="Arial MT"/>
                <a:cs typeface="Arial MT"/>
              </a:rPr>
              <a:t>are</a:t>
            </a:r>
            <a:r>
              <a:rPr sz="2800" spc="385" dirty="0">
                <a:solidFill>
                  <a:srgbClr val="FFFFFF"/>
                </a:solidFill>
                <a:latin typeface="Arial MT"/>
                <a:cs typeface="Arial MT"/>
              </a:rPr>
              <a:t> </a:t>
            </a:r>
            <a:r>
              <a:rPr sz="2800" spc="130" dirty="0">
                <a:solidFill>
                  <a:srgbClr val="FFFFFF"/>
                </a:solidFill>
                <a:latin typeface="Arial MT"/>
                <a:cs typeface="Arial MT"/>
              </a:rPr>
              <a:t>the</a:t>
            </a:r>
            <a:r>
              <a:rPr sz="2800" spc="385" dirty="0">
                <a:solidFill>
                  <a:srgbClr val="FFFFFF"/>
                </a:solidFill>
                <a:latin typeface="Arial MT"/>
                <a:cs typeface="Arial MT"/>
              </a:rPr>
              <a:t> </a:t>
            </a:r>
            <a:r>
              <a:rPr sz="2800" spc="160" dirty="0">
                <a:solidFill>
                  <a:srgbClr val="FFFFFF"/>
                </a:solidFill>
                <a:latin typeface="Arial MT"/>
                <a:cs typeface="Arial MT"/>
              </a:rPr>
              <a:t>wishes</a:t>
            </a:r>
            <a:r>
              <a:rPr sz="2800" spc="380" dirty="0">
                <a:solidFill>
                  <a:srgbClr val="FFFFFF"/>
                </a:solidFill>
                <a:latin typeface="Arial MT"/>
                <a:cs typeface="Arial MT"/>
              </a:rPr>
              <a:t> </a:t>
            </a:r>
            <a:r>
              <a:rPr sz="2800" spc="130" dirty="0">
                <a:solidFill>
                  <a:srgbClr val="FFFFFF"/>
                </a:solidFill>
                <a:latin typeface="Arial MT"/>
                <a:cs typeface="Arial MT"/>
              </a:rPr>
              <a:t>and</a:t>
            </a:r>
            <a:r>
              <a:rPr sz="2800" spc="385" dirty="0">
                <a:solidFill>
                  <a:srgbClr val="FFFFFF"/>
                </a:solidFill>
                <a:latin typeface="Arial MT"/>
                <a:cs typeface="Arial MT"/>
              </a:rPr>
              <a:t> </a:t>
            </a:r>
            <a:r>
              <a:rPr sz="2800" spc="175" dirty="0">
                <a:solidFill>
                  <a:srgbClr val="FFFFFF"/>
                </a:solidFill>
                <a:latin typeface="Arial MT"/>
                <a:cs typeface="Arial MT"/>
              </a:rPr>
              <a:t>preferences</a:t>
            </a:r>
            <a:r>
              <a:rPr sz="2800" spc="385" dirty="0">
                <a:solidFill>
                  <a:srgbClr val="FFFFFF"/>
                </a:solidFill>
                <a:latin typeface="Arial MT"/>
                <a:cs typeface="Arial MT"/>
              </a:rPr>
              <a:t> </a:t>
            </a:r>
            <a:r>
              <a:rPr sz="2800" spc="95" dirty="0">
                <a:solidFill>
                  <a:srgbClr val="FFFFFF"/>
                </a:solidFill>
                <a:latin typeface="Arial MT"/>
                <a:cs typeface="Arial MT"/>
              </a:rPr>
              <a:t>of</a:t>
            </a:r>
            <a:r>
              <a:rPr sz="2800" spc="380" dirty="0">
                <a:solidFill>
                  <a:srgbClr val="FFFFFF"/>
                </a:solidFill>
                <a:latin typeface="Arial MT"/>
                <a:cs typeface="Arial MT"/>
              </a:rPr>
              <a:t> </a:t>
            </a:r>
            <a:r>
              <a:rPr sz="2800" spc="130" dirty="0">
                <a:solidFill>
                  <a:srgbClr val="FFFFFF"/>
                </a:solidFill>
                <a:latin typeface="Arial MT"/>
                <a:cs typeface="Arial MT"/>
              </a:rPr>
              <a:t>the</a:t>
            </a:r>
            <a:r>
              <a:rPr sz="2800" spc="385" dirty="0">
                <a:solidFill>
                  <a:srgbClr val="FFFFFF"/>
                </a:solidFill>
                <a:latin typeface="Arial MT"/>
                <a:cs typeface="Arial MT"/>
              </a:rPr>
              <a:t> </a:t>
            </a:r>
            <a:r>
              <a:rPr sz="2800" spc="165" dirty="0">
                <a:solidFill>
                  <a:srgbClr val="FFFFFF"/>
                </a:solidFill>
                <a:latin typeface="Arial MT"/>
                <a:cs typeface="Arial MT"/>
              </a:rPr>
              <a:t>client?</a:t>
            </a:r>
            <a:endParaRPr sz="2800" dirty="0">
              <a:latin typeface="Arial MT"/>
              <a:cs typeface="Arial MT"/>
            </a:endParaRPr>
          </a:p>
          <a:p>
            <a:pPr marL="616585" marR="45085" algn="just">
              <a:lnSpc>
                <a:spcPct val="140600"/>
              </a:lnSpc>
            </a:pPr>
            <a:r>
              <a:rPr sz="2800" spc="145" dirty="0">
                <a:solidFill>
                  <a:srgbClr val="FFFFFF"/>
                </a:solidFill>
                <a:latin typeface="Arial MT"/>
                <a:cs typeface="Arial MT"/>
              </a:rPr>
              <a:t>What </a:t>
            </a:r>
            <a:r>
              <a:rPr sz="2800" spc="130" dirty="0">
                <a:solidFill>
                  <a:srgbClr val="FFFFFF"/>
                </a:solidFill>
                <a:latin typeface="Arial MT"/>
                <a:cs typeface="Arial MT"/>
              </a:rPr>
              <a:t>are the </a:t>
            </a:r>
            <a:r>
              <a:rPr sz="2800" spc="160" dirty="0">
                <a:solidFill>
                  <a:srgbClr val="FFFFFF"/>
                </a:solidFill>
                <a:latin typeface="Arial MT"/>
                <a:cs typeface="Arial MT"/>
              </a:rPr>
              <a:t>wishes </a:t>
            </a:r>
            <a:r>
              <a:rPr sz="2800" spc="130" dirty="0">
                <a:solidFill>
                  <a:srgbClr val="FFFFFF"/>
                </a:solidFill>
                <a:latin typeface="Arial MT"/>
                <a:cs typeface="Arial MT"/>
              </a:rPr>
              <a:t>and </a:t>
            </a:r>
            <a:r>
              <a:rPr sz="2800" spc="175" dirty="0">
                <a:solidFill>
                  <a:srgbClr val="FFFFFF"/>
                </a:solidFill>
                <a:latin typeface="Arial MT"/>
                <a:cs typeface="Arial MT"/>
              </a:rPr>
              <a:t>preferences </a:t>
            </a:r>
            <a:r>
              <a:rPr sz="2800" spc="95" dirty="0">
                <a:solidFill>
                  <a:srgbClr val="FFFFFF"/>
                </a:solidFill>
                <a:latin typeface="Arial MT"/>
                <a:cs typeface="Arial MT"/>
              </a:rPr>
              <a:t>of </a:t>
            </a:r>
            <a:r>
              <a:rPr sz="2800" spc="130" dirty="0">
                <a:solidFill>
                  <a:srgbClr val="FFFFFF"/>
                </a:solidFill>
                <a:latin typeface="Arial MT"/>
                <a:cs typeface="Arial MT"/>
              </a:rPr>
              <a:t>the </a:t>
            </a:r>
            <a:r>
              <a:rPr sz="2800" spc="170" dirty="0">
                <a:solidFill>
                  <a:srgbClr val="FFFFFF"/>
                </a:solidFill>
                <a:latin typeface="Arial MT"/>
                <a:cs typeface="Arial MT"/>
              </a:rPr>
              <a:t>client’s friends, </a:t>
            </a:r>
            <a:r>
              <a:rPr sz="2800" spc="160" dirty="0">
                <a:solidFill>
                  <a:srgbClr val="FFFFFF"/>
                </a:solidFill>
                <a:latin typeface="Arial MT"/>
                <a:cs typeface="Arial MT"/>
              </a:rPr>
              <a:t>family </a:t>
            </a:r>
            <a:r>
              <a:rPr sz="2800" spc="130" dirty="0">
                <a:solidFill>
                  <a:srgbClr val="FFFFFF"/>
                </a:solidFill>
                <a:latin typeface="Arial MT"/>
                <a:cs typeface="Arial MT"/>
              </a:rPr>
              <a:t>and </a:t>
            </a:r>
            <a:r>
              <a:rPr sz="2800" spc="135" dirty="0">
                <a:solidFill>
                  <a:srgbClr val="FFFFFF"/>
                </a:solidFill>
                <a:latin typeface="Arial MT"/>
                <a:cs typeface="Arial MT"/>
              </a:rPr>
              <a:t> </a:t>
            </a:r>
            <a:r>
              <a:rPr sz="2800" spc="130" dirty="0">
                <a:solidFill>
                  <a:srgbClr val="FFFFFF"/>
                </a:solidFill>
                <a:latin typeface="Arial MT"/>
                <a:cs typeface="Arial MT"/>
              </a:rPr>
              <a:t>any</a:t>
            </a:r>
            <a:r>
              <a:rPr sz="2800" spc="385" dirty="0">
                <a:solidFill>
                  <a:srgbClr val="FFFFFF"/>
                </a:solidFill>
                <a:latin typeface="Arial MT"/>
                <a:cs typeface="Arial MT"/>
              </a:rPr>
              <a:t> </a:t>
            </a:r>
            <a:r>
              <a:rPr sz="2800" spc="160" dirty="0">
                <a:solidFill>
                  <a:srgbClr val="FFFFFF"/>
                </a:solidFill>
                <a:latin typeface="Arial MT"/>
                <a:cs typeface="Arial MT"/>
              </a:rPr>
              <a:t>health</a:t>
            </a:r>
            <a:r>
              <a:rPr sz="2800" spc="385" dirty="0">
                <a:solidFill>
                  <a:srgbClr val="FFFFFF"/>
                </a:solidFill>
                <a:latin typeface="Arial MT"/>
                <a:cs typeface="Arial MT"/>
              </a:rPr>
              <a:t> </a:t>
            </a:r>
            <a:r>
              <a:rPr sz="2800" spc="180" dirty="0">
                <a:solidFill>
                  <a:srgbClr val="FFFFFF"/>
                </a:solidFill>
                <a:latin typeface="Arial MT"/>
                <a:cs typeface="Arial MT"/>
              </a:rPr>
              <a:t>professionals</a:t>
            </a:r>
            <a:r>
              <a:rPr sz="2800" spc="385" dirty="0">
                <a:solidFill>
                  <a:srgbClr val="FFFFFF"/>
                </a:solidFill>
                <a:latin typeface="Arial MT"/>
                <a:cs typeface="Arial MT"/>
              </a:rPr>
              <a:t> </a:t>
            </a:r>
            <a:r>
              <a:rPr sz="2800" spc="170" dirty="0">
                <a:solidFill>
                  <a:srgbClr val="FFFFFF"/>
                </a:solidFill>
                <a:latin typeface="Arial MT"/>
                <a:cs typeface="Arial MT"/>
              </a:rPr>
              <a:t>involved</a:t>
            </a:r>
            <a:r>
              <a:rPr sz="2800" spc="385" dirty="0">
                <a:solidFill>
                  <a:srgbClr val="FFFFFF"/>
                </a:solidFill>
                <a:latin typeface="Arial MT"/>
                <a:cs typeface="Arial MT"/>
              </a:rPr>
              <a:t> </a:t>
            </a:r>
            <a:r>
              <a:rPr sz="2800" spc="95" dirty="0">
                <a:solidFill>
                  <a:srgbClr val="FFFFFF"/>
                </a:solidFill>
                <a:latin typeface="Arial MT"/>
                <a:cs typeface="Arial MT"/>
              </a:rPr>
              <a:t>in</a:t>
            </a:r>
            <a:r>
              <a:rPr sz="2800" spc="385" dirty="0">
                <a:solidFill>
                  <a:srgbClr val="FFFFFF"/>
                </a:solidFill>
                <a:latin typeface="Arial MT"/>
                <a:cs typeface="Arial MT"/>
              </a:rPr>
              <a:t> </a:t>
            </a:r>
            <a:r>
              <a:rPr sz="2800" spc="170" dirty="0">
                <a:solidFill>
                  <a:srgbClr val="FFFFFF"/>
                </a:solidFill>
                <a:latin typeface="Arial MT"/>
                <a:cs typeface="Arial MT"/>
              </a:rPr>
              <a:t>treating</a:t>
            </a:r>
            <a:r>
              <a:rPr sz="2800" spc="385" dirty="0">
                <a:solidFill>
                  <a:srgbClr val="FFFFFF"/>
                </a:solidFill>
                <a:latin typeface="Arial MT"/>
                <a:cs typeface="Arial MT"/>
              </a:rPr>
              <a:t> </a:t>
            </a:r>
            <a:r>
              <a:rPr sz="2800" spc="155" dirty="0">
                <a:solidFill>
                  <a:srgbClr val="FFFFFF"/>
                </a:solidFill>
                <a:latin typeface="Arial MT"/>
                <a:cs typeface="Arial MT"/>
              </a:rPr>
              <a:t>them?</a:t>
            </a:r>
            <a:endParaRPr sz="2800" dirty="0">
              <a:latin typeface="Arial MT"/>
              <a:cs typeface="Arial MT"/>
            </a:endParaRPr>
          </a:p>
        </p:txBody>
      </p:sp>
      <p:pic>
        <p:nvPicPr>
          <p:cNvPr id="11" name="object 5">
            <a:hlinkClick r:id="rId6" action="ppaction://hlinksldjump"/>
            <a:extLst>
              <a:ext uri="{FF2B5EF4-FFF2-40B4-BE49-F238E27FC236}">
                <a16:creationId xmlns:a16="http://schemas.microsoft.com/office/drawing/2014/main" id="{7C72D50F-273F-4164-88EB-E4891BD324C1}"/>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4" name="object 4"/>
          <p:cNvPicPr/>
          <p:nvPr/>
        </p:nvPicPr>
        <p:blipFill>
          <a:blip r:embed="rId3" cstate="print"/>
          <a:stretch>
            <a:fillRect/>
          </a:stretch>
        </p:blipFill>
        <p:spPr>
          <a:xfrm>
            <a:off x="0" y="0"/>
            <a:ext cx="9448799" cy="10286999"/>
          </a:xfrm>
          <a:prstGeom prst="rect">
            <a:avLst/>
          </a:prstGeom>
        </p:spPr>
      </p:pic>
      <p:sp>
        <p:nvSpPr>
          <p:cNvPr id="5" name="object 5"/>
          <p:cNvSpPr txBox="1">
            <a:spLocks noGrp="1"/>
          </p:cNvSpPr>
          <p:nvPr>
            <p:ph type="title"/>
          </p:nvPr>
        </p:nvSpPr>
        <p:spPr>
          <a:xfrm>
            <a:off x="9694325" y="941737"/>
            <a:ext cx="6720205" cy="100076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8090F"/>
                </a:solidFill>
                <a:latin typeface="Tahoma"/>
                <a:cs typeface="Tahoma"/>
              </a:rPr>
              <a:t>Determine</a:t>
            </a:r>
            <a:r>
              <a:rPr spc="530" dirty="0">
                <a:solidFill>
                  <a:srgbClr val="08090F"/>
                </a:solidFill>
                <a:latin typeface="Tahoma"/>
                <a:cs typeface="Tahoma"/>
              </a:rPr>
              <a:t> </a:t>
            </a:r>
            <a:r>
              <a:rPr spc="-35" dirty="0">
                <a:solidFill>
                  <a:srgbClr val="08090F"/>
                </a:solidFill>
                <a:latin typeface="Tahoma"/>
                <a:cs typeface="Tahoma"/>
              </a:rPr>
              <a:t>Need</a:t>
            </a:r>
          </a:p>
        </p:txBody>
      </p:sp>
      <p:sp>
        <p:nvSpPr>
          <p:cNvPr id="6" name="object 6"/>
          <p:cNvSpPr txBox="1"/>
          <p:nvPr/>
        </p:nvSpPr>
        <p:spPr>
          <a:xfrm>
            <a:off x="9694325" y="1751362"/>
            <a:ext cx="7385684" cy="7191375"/>
          </a:xfrm>
          <a:prstGeom prst="rect">
            <a:avLst/>
          </a:prstGeom>
        </p:spPr>
        <p:txBody>
          <a:bodyPr vert="horz" wrap="square" lIns="0" tIns="12700" rIns="0" bIns="0" rtlCol="0">
            <a:spAutoFit/>
          </a:bodyPr>
          <a:lstStyle/>
          <a:p>
            <a:pPr marL="12700">
              <a:lnSpc>
                <a:spcPct val="100000"/>
              </a:lnSpc>
              <a:spcBef>
                <a:spcPts val="100"/>
              </a:spcBef>
            </a:pPr>
            <a:r>
              <a:rPr sz="6400" b="1" spc="30" dirty="0">
                <a:solidFill>
                  <a:srgbClr val="08090F"/>
                </a:solidFill>
                <a:latin typeface="Tahoma"/>
                <a:cs typeface="Tahoma"/>
              </a:rPr>
              <a:t>for</a:t>
            </a:r>
            <a:r>
              <a:rPr sz="6400" b="1" spc="565" dirty="0">
                <a:solidFill>
                  <a:srgbClr val="08090F"/>
                </a:solidFill>
                <a:latin typeface="Tahoma"/>
                <a:cs typeface="Tahoma"/>
              </a:rPr>
              <a:t> </a:t>
            </a:r>
            <a:r>
              <a:rPr sz="6400" b="1" spc="95" dirty="0">
                <a:solidFill>
                  <a:srgbClr val="08090F"/>
                </a:solidFill>
                <a:latin typeface="Tahoma"/>
                <a:cs typeface="Tahoma"/>
              </a:rPr>
              <a:t>Referral</a:t>
            </a:r>
            <a:endParaRPr sz="6400" dirty="0">
              <a:latin typeface="Tahoma"/>
              <a:cs typeface="Tahoma"/>
            </a:endParaRPr>
          </a:p>
          <a:p>
            <a:pPr marL="12700" marR="603250">
              <a:lnSpc>
                <a:spcPct val="140600"/>
              </a:lnSpc>
              <a:spcBef>
                <a:spcPts val="1490"/>
              </a:spcBef>
              <a:tabLst>
                <a:tab pos="1115695" algn="l"/>
                <a:tab pos="1164590" algn="l"/>
                <a:tab pos="1585595" algn="l"/>
                <a:tab pos="3089275" algn="l"/>
                <a:tab pos="3420110" algn="l"/>
                <a:tab pos="3578860" algn="l"/>
                <a:tab pos="4112895" algn="l"/>
                <a:tab pos="5126990" algn="l"/>
                <a:tab pos="5474335" algn="l"/>
                <a:tab pos="5596890" algn="l"/>
                <a:tab pos="6576059" algn="l"/>
              </a:tabLst>
            </a:pPr>
            <a:r>
              <a:rPr sz="2800" spc="195" dirty="0">
                <a:latin typeface="Arial MT"/>
                <a:cs typeface="Arial MT"/>
              </a:rPr>
              <a:t>Whe</a:t>
            </a:r>
            <a:r>
              <a:rPr sz="2800" dirty="0">
                <a:latin typeface="Arial MT"/>
                <a:cs typeface="Arial MT"/>
              </a:rPr>
              <a:t>n		</a:t>
            </a:r>
            <a:r>
              <a:rPr sz="2800" spc="195" dirty="0">
                <a:latin typeface="Arial MT"/>
                <a:cs typeface="Arial MT"/>
              </a:rPr>
              <a:t>determinin</a:t>
            </a:r>
            <a:r>
              <a:rPr sz="2800" dirty="0">
                <a:latin typeface="Arial MT"/>
                <a:cs typeface="Arial MT"/>
              </a:rPr>
              <a:t>g	</a:t>
            </a:r>
            <a:r>
              <a:rPr sz="2800" spc="195" dirty="0">
                <a:latin typeface="Arial MT"/>
                <a:cs typeface="Arial MT"/>
              </a:rPr>
              <a:t>th</a:t>
            </a:r>
            <a:r>
              <a:rPr sz="2800" dirty="0">
                <a:latin typeface="Arial MT"/>
                <a:cs typeface="Arial MT"/>
              </a:rPr>
              <a:t>e	</a:t>
            </a:r>
            <a:r>
              <a:rPr sz="2800" spc="195" dirty="0">
                <a:latin typeface="Arial MT"/>
                <a:cs typeface="Arial MT"/>
              </a:rPr>
              <a:t>nee</a:t>
            </a:r>
            <a:r>
              <a:rPr sz="2800" dirty="0">
                <a:latin typeface="Arial MT"/>
                <a:cs typeface="Arial MT"/>
              </a:rPr>
              <a:t>d	</a:t>
            </a:r>
            <a:r>
              <a:rPr sz="2800" spc="195" dirty="0">
                <a:latin typeface="Arial MT"/>
                <a:cs typeface="Arial MT"/>
              </a:rPr>
              <a:t>t</a:t>
            </a:r>
            <a:r>
              <a:rPr sz="2800" dirty="0">
                <a:latin typeface="Arial MT"/>
                <a:cs typeface="Arial MT"/>
              </a:rPr>
              <a:t>o		</a:t>
            </a:r>
            <a:r>
              <a:rPr sz="2800" spc="195" dirty="0">
                <a:latin typeface="Arial MT"/>
                <a:cs typeface="Arial MT"/>
              </a:rPr>
              <a:t>refe</a:t>
            </a:r>
            <a:r>
              <a:rPr sz="2800" dirty="0">
                <a:latin typeface="Arial MT"/>
                <a:cs typeface="Arial MT"/>
              </a:rPr>
              <a:t>r	a  </a:t>
            </a:r>
            <a:r>
              <a:rPr sz="2800" spc="160" dirty="0">
                <a:latin typeface="Arial MT"/>
                <a:cs typeface="Arial MT"/>
              </a:rPr>
              <a:t>client	</a:t>
            </a:r>
            <a:r>
              <a:rPr sz="2800" spc="95" dirty="0">
                <a:latin typeface="Arial MT"/>
                <a:cs typeface="Arial MT"/>
              </a:rPr>
              <a:t>to	</a:t>
            </a:r>
            <a:r>
              <a:rPr sz="2800" spc="165" dirty="0">
                <a:latin typeface="Arial MT"/>
                <a:cs typeface="Arial MT"/>
              </a:rPr>
              <a:t>another	</a:t>
            </a:r>
            <a:r>
              <a:rPr sz="2800" spc="95" dirty="0">
                <a:latin typeface="Arial MT"/>
                <a:cs typeface="Arial MT"/>
              </a:rPr>
              <a:t>or	</a:t>
            </a:r>
            <a:r>
              <a:rPr sz="2800" spc="175" dirty="0">
                <a:latin typeface="Arial MT"/>
                <a:cs typeface="Arial MT"/>
              </a:rPr>
              <a:t>additional	</a:t>
            </a:r>
            <a:r>
              <a:rPr sz="2800" spc="160" dirty="0">
                <a:latin typeface="Arial MT"/>
                <a:cs typeface="Arial MT"/>
              </a:rPr>
              <a:t>health</a:t>
            </a:r>
            <a:endParaRPr sz="2800" dirty="0">
              <a:latin typeface="Arial MT"/>
              <a:cs typeface="Arial MT"/>
            </a:endParaRPr>
          </a:p>
          <a:p>
            <a:pPr marL="12700" marR="39370">
              <a:lnSpc>
                <a:spcPct val="140600"/>
              </a:lnSpc>
              <a:tabLst>
                <a:tab pos="763905" algn="l"/>
                <a:tab pos="951865" algn="l"/>
                <a:tab pos="1233805" algn="l"/>
                <a:tab pos="1560195" algn="l"/>
                <a:tab pos="2524760" algn="l"/>
                <a:tab pos="2861310" algn="l"/>
                <a:tab pos="2921000" algn="l"/>
                <a:tab pos="3355975" algn="l"/>
                <a:tab pos="3553460" algn="l"/>
                <a:tab pos="3736975" algn="l"/>
                <a:tab pos="4072890" algn="l"/>
                <a:tab pos="4493260" algn="l"/>
                <a:tab pos="5067300" algn="l"/>
                <a:tab pos="5220970" algn="l"/>
                <a:tab pos="5760085" algn="l"/>
                <a:tab pos="6363335" algn="l"/>
                <a:tab pos="6640195" algn="l"/>
                <a:tab pos="6793865" algn="l"/>
              </a:tabLst>
            </a:pPr>
            <a:r>
              <a:rPr sz="2800" spc="195" dirty="0">
                <a:latin typeface="Arial MT"/>
                <a:cs typeface="Arial MT"/>
              </a:rPr>
              <a:t>service</a:t>
            </a:r>
            <a:r>
              <a:rPr sz="2800" dirty="0">
                <a:latin typeface="Arial MT"/>
                <a:cs typeface="Arial MT"/>
              </a:rPr>
              <a:t>,	</a:t>
            </a:r>
            <a:r>
              <a:rPr sz="2800" spc="195" dirty="0">
                <a:latin typeface="Arial MT"/>
                <a:cs typeface="Arial MT"/>
              </a:rPr>
              <a:t>askin</a:t>
            </a:r>
            <a:r>
              <a:rPr sz="2800" dirty="0">
                <a:latin typeface="Arial MT"/>
                <a:cs typeface="Arial MT"/>
              </a:rPr>
              <a:t>g	</a:t>
            </a:r>
            <a:r>
              <a:rPr sz="2800" spc="195" dirty="0">
                <a:latin typeface="Arial MT"/>
                <a:cs typeface="Arial MT"/>
              </a:rPr>
              <a:t>th</a:t>
            </a:r>
            <a:r>
              <a:rPr sz="2800" dirty="0">
                <a:latin typeface="Arial MT"/>
                <a:cs typeface="Arial MT"/>
              </a:rPr>
              <a:t>e	</a:t>
            </a:r>
            <a:r>
              <a:rPr sz="2800" spc="195" dirty="0">
                <a:latin typeface="Arial MT"/>
                <a:cs typeface="Arial MT"/>
              </a:rPr>
              <a:t>righ</a:t>
            </a:r>
            <a:r>
              <a:rPr sz="2800" dirty="0">
                <a:latin typeface="Arial MT"/>
                <a:cs typeface="Arial MT"/>
              </a:rPr>
              <a:t>t	</a:t>
            </a:r>
            <a:r>
              <a:rPr sz="2800" spc="195" dirty="0">
                <a:latin typeface="Arial MT"/>
                <a:cs typeface="Arial MT"/>
              </a:rPr>
              <a:t>question</a:t>
            </a:r>
            <a:r>
              <a:rPr sz="2800" dirty="0">
                <a:latin typeface="Arial MT"/>
                <a:cs typeface="Arial MT"/>
              </a:rPr>
              <a:t>s	</a:t>
            </a:r>
            <a:r>
              <a:rPr sz="2800" spc="195" dirty="0">
                <a:latin typeface="Arial MT"/>
                <a:cs typeface="Arial MT"/>
              </a:rPr>
              <a:t>i</a:t>
            </a:r>
            <a:r>
              <a:rPr sz="2800" dirty="0">
                <a:latin typeface="Arial MT"/>
                <a:cs typeface="Arial MT"/>
              </a:rPr>
              <a:t>s	</a:t>
            </a:r>
            <a:r>
              <a:rPr sz="2800" spc="195" dirty="0">
                <a:latin typeface="Arial MT"/>
                <a:cs typeface="Arial MT"/>
              </a:rPr>
              <a:t>th</a:t>
            </a:r>
            <a:r>
              <a:rPr sz="2800" dirty="0">
                <a:latin typeface="Arial MT"/>
                <a:cs typeface="Arial MT"/>
              </a:rPr>
              <a:t>e  </a:t>
            </a:r>
            <a:r>
              <a:rPr sz="2800" spc="130" dirty="0">
                <a:latin typeface="Arial MT"/>
                <a:cs typeface="Arial MT"/>
              </a:rPr>
              <a:t>key	</a:t>
            </a:r>
            <a:r>
              <a:rPr sz="2800" spc="95" dirty="0">
                <a:latin typeface="Arial MT"/>
                <a:cs typeface="Arial MT"/>
              </a:rPr>
              <a:t>to	</a:t>
            </a:r>
            <a:r>
              <a:rPr sz="2800" spc="170" dirty="0">
                <a:latin typeface="Arial MT"/>
                <a:cs typeface="Arial MT"/>
              </a:rPr>
              <a:t>ensuring		</a:t>
            </a:r>
            <a:r>
              <a:rPr sz="2800" spc="145" dirty="0">
                <a:latin typeface="Arial MT"/>
                <a:cs typeface="Arial MT"/>
              </a:rPr>
              <a:t>that	</a:t>
            </a:r>
            <a:r>
              <a:rPr sz="2800" spc="130" dirty="0">
                <a:latin typeface="Arial MT"/>
                <a:cs typeface="Arial MT"/>
              </a:rPr>
              <a:t>you	are	</a:t>
            </a:r>
            <a:r>
              <a:rPr sz="2800" spc="160" dirty="0">
                <a:latin typeface="Arial MT"/>
                <a:cs typeface="Arial MT"/>
              </a:rPr>
              <a:t>making	</a:t>
            </a:r>
            <a:r>
              <a:rPr sz="2800" spc="130" dirty="0">
                <a:latin typeface="Arial MT"/>
                <a:cs typeface="Arial MT"/>
              </a:rPr>
              <a:t>the </a:t>
            </a:r>
            <a:r>
              <a:rPr sz="2800" spc="135" dirty="0">
                <a:latin typeface="Arial MT"/>
                <a:cs typeface="Arial MT"/>
              </a:rPr>
              <a:t> </a:t>
            </a:r>
            <a:r>
              <a:rPr sz="2800" spc="155" dirty="0">
                <a:latin typeface="Arial MT"/>
                <a:cs typeface="Arial MT"/>
              </a:rPr>
              <a:t>right	</a:t>
            </a:r>
            <a:r>
              <a:rPr sz="2800" spc="170" dirty="0">
                <a:latin typeface="Arial MT"/>
                <a:cs typeface="Arial MT"/>
              </a:rPr>
              <a:t>referral.	</a:t>
            </a:r>
            <a:r>
              <a:rPr sz="2800" spc="130" dirty="0">
                <a:latin typeface="Arial MT"/>
                <a:cs typeface="Arial MT"/>
              </a:rPr>
              <a:t>You	</a:t>
            </a:r>
            <a:r>
              <a:rPr sz="2800" spc="145" dirty="0">
                <a:latin typeface="Arial MT"/>
                <a:cs typeface="Arial MT"/>
              </a:rPr>
              <a:t>will	have	</a:t>
            </a:r>
            <a:r>
              <a:rPr sz="2800" spc="130" dirty="0">
                <a:latin typeface="Arial MT"/>
                <a:cs typeface="Arial MT"/>
              </a:rPr>
              <a:t>the	</a:t>
            </a:r>
            <a:r>
              <a:rPr sz="2800" spc="160" dirty="0">
                <a:latin typeface="Arial MT"/>
                <a:cs typeface="Arial MT"/>
              </a:rPr>
              <a:t>health</a:t>
            </a:r>
            <a:endParaRPr sz="2800" dirty="0">
              <a:latin typeface="Arial MT"/>
              <a:cs typeface="Arial MT"/>
            </a:endParaRPr>
          </a:p>
          <a:p>
            <a:pPr marL="12700" marR="1354455">
              <a:lnSpc>
                <a:spcPct val="140600"/>
              </a:lnSpc>
              <a:tabLst>
                <a:tab pos="927735" algn="l"/>
                <a:tab pos="1640205" algn="l"/>
                <a:tab pos="1719580" algn="l"/>
                <a:tab pos="2332355" algn="l"/>
                <a:tab pos="2411730" algn="l"/>
                <a:tab pos="3653790" algn="l"/>
                <a:tab pos="3915410" algn="l"/>
                <a:tab pos="3999865" algn="l"/>
                <a:tab pos="5018405" algn="l"/>
                <a:tab pos="5256530" algn="l"/>
              </a:tabLst>
            </a:pPr>
            <a:r>
              <a:rPr sz="2800" spc="195" dirty="0">
                <a:latin typeface="Arial MT"/>
                <a:cs typeface="Arial MT"/>
              </a:rPr>
              <a:t>dat</a:t>
            </a:r>
            <a:r>
              <a:rPr sz="2800" dirty="0">
                <a:latin typeface="Arial MT"/>
                <a:cs typeface="Arial MT"/>
              </a:rPr>
              <a:t>a	</a:t>
            </a:r>
            <a:r>
              <a:rPr sz="2800" spc="195" dirty="0">
                <a:latin typeface="Arial MT"/>
                <a:cs typeface="Arial MT"/>
              </a:rPr>
              <a:t>an</a:t>
            </a:r>
            <a:r>
              <a:rPr sz="2800" dirty="0">
                <a:latin typeface="Arial MT"/>
                <a:cs typeface="Arial MT"/>
              </a:rPr>
              <a:t>d		</a:t>
            </a:r>
            <a:r>
              <a:rPr sz="2800" spc="195" dirty="0">
                <a:latin typeface="Arial MT"/>
                <a:cs typeface="Arial MT"/>
              </a:rPr>
              <a:t>th</a:t>
            </a:r>
            <a:r>
              <a:rPr sz="2800" dirty="0">
                <a:latin typeface="Arial MT"/>
                <a:cs typeface="Arial MT"/>
              </a:rPr>
              <a:t>e		</a:t>
            </a:r>
            <a:r>
              <a:rPr sz="2800" spc="195" dirty="0">
                <a:latin typeface="Arial MT"/>
                <a:cs typeface="Arial MT"/>
              </a:rPr>
              <a:t>scienc</a:t>
            </a:r>
            <a:r>
              <a:rPr sz="2800" dirty="0">
                <a:latin typeface="Arial MT"/>
                <a:cs typeface="Arial MT"/>
              </a:rPr>
              <a:t>e	</a:t>
            </a:r>
            <a:r>
              <a:rPr sz="2800" spc="195" dirty="0">
                <a:latin typeface="Arial MT"/>
                <a:cs typeface="Arial MT"/>
              </a:rPr>
              <a:t>behin</a:t>
            </a:r>
            <a:r>
              <a:rPr sz="2800" dirty="0">
                <a:latin typeface="Arial MT"/>
                <a:cs typeface="Arial MT"/>
              </a:rPr>
              <a:t>d	</a:t>
            </a:r>
            <a:r>
              <a:rPr sz="2800" spc="195" dirty="0">
                <a:latin typeface="Arial MT"/>
                <a:cs typeface="Arial MT"/>
              </a:rPr>
              <a:t>you</a:t>
            </a:r>
            <a:r>
              <a:rPr sz="2800" dirty="0">
                <a:latin typeface="Arial MT"/>
                <a:cs typeface="Arial MT"/>
              </a:rPr>
              <a:t>r  </a:t>
            </a:r>
            <a:r>
              <a:rPr sz="2800" spc="170" dirty="0">
                <a:latin typeface="Arial MT"/>
                <a:cs typeface="Arial MT"/>
              </a:rPr>
              <a:t>decision	</a:t>
            </a:r>
            <a:r>
              <a:rPr sz="2800" spc="130" dirty="0">
                <a:latin typeface="Arial MT"/>
                <a:cs typeface="Arial MT"/>
              </a:rPr>
              <a:t>but	</a:t>
            </a:r>
            <a:r>
              <a:rPr sz="2800" spc="160" dirty="0">
                <a:latin typeface="Arial MT"/>
                <a:cs typeface="Arial MT"/>
              </a:rPr>
              <a:t>having	</a:t>
            </a:r>
            <a:r>
              <a:rPr sz="2800" dirty="0">
                <a:latin typeface="Arial MT"/>
                <a:cs typeface="Arial MT"/>
              </a:rPr>
              <a:t>a		</a:t>
            </a:r>
            <a:r>
              <a:rPr sz="2800" spc="155" dirty="0">
                <a:latin typeface="Arial MT"/>
                <a:cs typeface="Arial MT"/>
              </a:rPr>
              <a:t>clear	</a:t>
            </a:r>
            <a:r>
              <a:rPr sz="2800" spc="130" dirty="0">
                <a:latin typeface="Arial MT"/>
                <a:cs typeface="Arial MT"/>
              </a:rPr>
              <a:t>and</a:t>
            </a:r>
            <a:endParaRPr sz="2800" dirty="0">
              <a:latin typeface="Arial MT"/>
              <a:cs typeface="Arial MT"/>
            </a:endParaRPr>
          </a:p>
          <a:p>
            <a:pPr marL="12700" marR="5080">
              <a:lnSpc>
                <a:spcPct val="140600"/>
              </a:lnSpc>
              <a:spcBef>
                <a:spcPts val="5"/>
              </a:spcBef>
              <a:tabLst>
                <a:tab pos="729615" algn="l"/>
                <a:tab pos="2208530" algn="l"/>
                <a:tab pos="2292350" algn="l"/>
                <a:tab pos="3207385" algn="l"/>
                <a:tab pos="4413885" algn="l"/>
                <a:tab pos="4646930" algn="l"/>
                <a:tab pos="4864735" algn="l"/>
                <a:tab pos="5502910" algn="l"/>
                <a:tab pos="6283960" algn="l"/>
                <a:tab pos="6417945" algn="l"/>
              </a:tabLst>
            </a:pPr>
            <a:r>
              <a:rPr sz="2800" spc="195" dirty="0">
                <a:latin typeface="Arial MT"/>
                <a:cs typeface="Arial MT"/>
              </a:rPr>
              <a:t>transparen</a:t>
            </a:r>
            <a:r>
              <a:rPr sz="2800" dirty="0">
                <a:latin typeface="Arial MT"/>
                <a:cs typeface="Arial MT"/>
              </a:rPr>
              <a:t>t	</a:t>
            </a:r>
            <a:r>
              <a:rPr sz="2800" spc="195" dirty="0">
                <a:latin typeface="Arial MT"/>
                <a:cs typeface="Arial MT"/>
              </a:rPr>
              <a:t>conversatio</a:t>
            </a:r>
            <a:r>
              <a:rPr sz="2800" dirty="0">
                <a:latin typeface="Arial MT"/>
                <a:cs typeface="Arial MT"/>
              </a:rPr>
              <a:t>n	</a:t>
            </a:r>
            <a:r>
              <a:rPr sz="2800" spc="195" dirty="0">
                <a:latin typeface="Arial MT"/>
                <a:cs typeface="Arial MT"/>
              </a:rPr>
              <a:t>wit</a:t>
            </a:r>
            <a:r>
              <a:rPr sz="2800" dirty="0">
                <a:latin typeface="Arial MT"/>
                <a:cs typeface="Arial MT"/>
              </a:rPr>
              <a:t>h	</a:t>
            </a:r>
            <a:r>
              <a:rPr sz="2800" spc="195" dirty="0">
                <a:latin typeface="Arial MT"/>
                <a:cs typeface="Arial MT"/>
              </a:rPr>
              <a:t>you</a:t>
            </a:r>
            <a:r>
              <a:rPr sz="2800" dirty="0">
                <a:latin typeface="Arial MT"/>
                <a:cs typeface="Arial MT"/>
              </a:rPr>
              <a:t>r		</a:t>
            </a:r>
            <a:r>
              <a:rPr sz="2800" spc="195" dirty="0">
                <a:latin typeface="Arial MT"/>
                <a:cs typeface="Arial MT"/>
              </a:rPr>
              <a:t>clien</a:t>
            </a:r>
            <a:r>
              <a:rPr sz="2800" dirty="0">
                <a:latin typeface="Arial MT"/>
                <a:cs typeface="Arial MT"/>
              </a:rPr>
              <a:t>t  </a:t>
            </a:r>
            <a:r>
              <a:rPr sz="2800" spc="145" dirty="0">
                <a:latin typeface="Arial MT"/>
                <a:cs typeface="Arial MT"/>
              </a:rPr>
              <a:t>will	</a:t>
            </a:r>
            <a:r>
              <a:rPr sz="2800" spc="165" dirty="0">
                <a:latin typeface="Arial MT"/>
                <a:cs typeface="Arial MT"/>
              </a:rPr>
              <a:t>improve		</a:t>
            </a:r>
            <a:r>
              <a:rPr sz="2800" spc="145" dirty="0">
                <a:latin typeface="Arial MT"/>
                <a:cs typeface="Arial MT"/>
              </a:rPr>
              <a:t>your	</a:t>
            </a:r>
            <a:r>
              <a:rPr sz="2800" spc="165" dirty="0">
                <a:latin typeface="Arial MT"/>
                <a:cs typeface="Arial MT"/>
              </a:rPr>
              <a:t>ability	</a:t>
            </a:r>
            <a:r>
              <a:rPr sz="2800" spc="95" dirty="0">
                <a:latin typeface="Arial MT"/>
                <a:cs typeface="Arial MT"/>
              </a:rPr>
              <a:t>in	</a:t>
            </a:r>
            <a:r>
              <a:rPr sz="2800" spc="160" dirty="0">
                <a:latin typeface="Arial MT"/>
                <a:cs typeface="Arial MT"/>
              </a:rPr>
              <a:t>making	</a:t>
            </a:r>
            <a:r>
              <a:rPr sz="2800" spc="130" dirty="0">
                <a:latin typeface="Arial MT"/>
                <a:cs typeface="Arial MT"/>
              </a:rPr>
              <a:t>the</a:t>
            </a:r>
            <a:endParaRPr sz="2800" dirty="0">
              <a:latin typeface="Arial MT"/>
              <a:cs typeface="Arial MT"/>
            </a:endParaRPr>
          </a:p>
          <a:p>
            <a:pPr marL="12700">
              <a:lnSpc>
                <a:spcPct val="100000"/>
              </a:lnSpc>
              <a:spcBef>
                <a:spcPts val="1365"/>
              </a:spcBef>
              <a:tabLst>
                <a:tab pos="951865" algn="l"/>
              </a:tabLst>
            </a:pPr>
            <a:r>
              <a:rPr sz="2800" spc="155" dirty="0">
                <a:latin typeface="Arial MT"/>
                <a:cs typeface="Arial MT"/>
              </a:rPr>
              <a:t>right	</a:t>
            </a:r>
            <a:r>
              <a:rPr sz="2800" spc="170" dirty="0">
                <a:latin typeface="Arial MT"/>
                <a:cs typeface="Arial MT"/>
              </a:rPr>
              <a:t>referral.</a:t>
            </a:r>
            <a:endParaRPr sz="2800" dirty="0">
              <a:latin typeface="Arial MT"/>
              <a:cs typeface="Arial MT"/>
            </a:endParaRPr>
          </a:p>
        </p:txBody>
      </p:sp>
      <p:pic>
        <p:nvPicPr>
          <p:cNvPr id="7" name="object 5">
            <a:hlinkClick r:id="rId4" action="ppaction://hlinksldjump"/>
            <a:extLst>
              <a:ext uri="{FF2B5EF4-FFF2-40B4-BE49-F238E27FC236}">
                <a16:creationId xmlns:a16="http://schemas.microsoft.com/office/drawing/2014/main" id="{5DE444E4-3746-447B-ABB6-F765C3647BDE}"/>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sz="3200" dirty="0"/>
          </a:p>
        </p:txBody>
      </p:sp>
      <p:sp>
        <p:nvSpPr>
          <p:cNvPr id="3" name="object 3"/>
          <p:cNvSpPr txBox="1"/>
          <p:nvPr/>
        </p:nvSpPr>
        <p:spPr>
          <a:xfrm>
            <a:off x="1143000" y="1181100"/>
            <a:ext cx="14919325" cy="1810385"/>
          </a:xfrm>
          <a:prstGeom prst="rect">
            <a:avLst/>
          </a:prstGeom>
        </p:spPr>
        <p:txBody>
          <a:bodyPr vert="horz" wrap="square" lIns="0" tIns="177165" rIns="0" bIns="0" rtlCol="0">
            <a:spAutoFit/>
          </a:bodyPr>
          <a:lstStyle/>
          <a:p>
            <a:pPr marL="12700" marR="5080">
              <a:lnSpc>
                <a:spcPts val="6380"/>
              </a:lnSpc>
              <a:spcBef>
                <a:spcPts val="1395"/>
              </a:spcBef>
            </a:pPr>
            <a:r>
              <a:rPr sz="6400" b="1" spc="-265" dirty="0">
                <a:solidFill>
                  <a:srgbClr val="08090F"/>
                </a:solidFill>
                <a:latin typeface="Tahoma"/>
                <a:cs typeface="Tahoma"/>
              </a:rPr>
              <a:t>What</a:t>
            </a:r>
            <a:r>
              <a:rPr sz="6400" b="1" spc="600" dirty="0">
                <a:solidFill>
                  <a:srgbClr val="08090F"/>
                </a:solidFill>
                <a:latin typeface="Tahoma"/>
                <a:cs typeface="Tahoma"/>
              </a:rPr>
              <a:t> </a:t>
            </a:r>
            <a:r>
              <a:rPr sz="6400" b="1" spc="140" dirty="0">
                <a:solidFill>
                  <a:srgbClr val="08090F"/>
                </a:solidFill>
                <a:latin typeface="Tahoma"/>
                <a:cs typeface="Tahoma"/>
              </a:rPr>
              <a:t>is</a:t>
            </a:r>
            <a:r>
              <a:rPr sz="6400" b="1" spc="605" dirty="0">
                <a:solidFill>
                  <a:srgbClr val="08090F"/>
                </a:solidFill>
                <a:latin typeface="Tahoma"/>
                <a:cs typeface="Tahoma"/>
              </a:rPr>
              <a:t> </a:t>
            </a:r>
            <a:r>
              <a:rPr sz="6400" b="1" spc="-15" dirty="0">
                <a:solidFill>
                  <a:srgbClr val="08090F"/>
                </a:solidFill>
                <a:latin typeface="Tahoma"/>
                <a:cs typeface="Tahoma"/>
              </a:rPr>
              <a:t>important</a:t>
            </a:r>
            <a:r>
              <a:rPr sz="6400" b="1" spc="605" dirty="0">
                <a:solidFill>
                  <a:srgbClr val="08090F"/>
                </a:solidFill>
                <a:latin typeface="Tahoma"/>
                <a:cs typeface="Tahoma"/>
              </a:rPr>
              <a:t> </a:t>
            </a:r>
            <a:r>
              <a:rPr sz="6400" b="1" spc="-185" dirty="0">
                <a:solidFill>
                  <a:srgbClr val="08090F"/>
                </a:solidFill>
                <a:latin typeface="Tahoma"/>
                <a:cs typeface="Tahoma"/>
              </a:rPr>
              <a:t>to</a:t>
            </a:r>
            <a:r>
              <a:rPr sz="6400" b="1" spc="610" dirty="0">
                <a:solidFill>
                  <a:srgbClr val="08090F"/>
                </a:solidFill>
                <a:latin typeface="Tahoma"/>
                <a:cs typeface="Tahoma"/>
              </a:rPr>
              <a:t> </a:t>
            </a:r>
            <a:r>
              <a:rPr sz="6400" b="1" spc="125" dirty="0">
                <a:solidFill>
                  <a:srgbClr val="08090F"/>
                </a:solidFill>
                <a:latin typeface="Tahoma"/>
                <a:cs typeface="Tahoma"/>
              </a:rPr>
              <a:t>consider</a:t>
            </a:r>
            <a:r>
              <a:rPr sz="6400" b="1" spc="610" dirty="0">
                <a:solidFill>
                  <a:srgbClr val="08090F"/>
                </a:solidFill>
                <a:latin typeface="Tahoma"/>
                <a:cs typeface="Tahoma"/>
              </a:rPr>
              <a:t> </a:t>
            </a:r>
            <a:r>
              <a:rPr sz="6400" b="1" spc="-245" dirty="0">
                <a:solidFill>
                  <a:srgbClr val="08090F"/>
                </a:solidFill>
                <a:latin typeface="Tahoma"/>
                <a:cs typeface="Tahoma"/>
              </a:rPr>
              <a:t>when </a:t>
            </a:r>
            <a:r>
              <a:rPr sz="6400" b="1" spc="-1860" dirty="0">
                <a:solidFill>
                  <a:srgbClr val="08090F"/>
                </a:solidFill>
                <a:latin typeface="Tahoma"/>
                <a:cs typeface="Tahoma"/>
              </a:rPr>
              <a:t> </a:t>
            </a:r>
            <a:r>
              <a:rPr sz="6400" b="1" spc="-15" dirty="0">
                <a:solidFill>
                  <a:srgbClr val="08090F"/>
                </a:solidFill>
                <a:latin typeface="Tahoma"/>
                <a:cs typeface="Tahoma"/>
              </a:rPr>
              <a:t>making</a:t>
            </a:r>
            <a:r>
              <a:rPr sz="6400" b="1" spc="605" dirty="0">
                <a:solidFill>
                  <a:srgbClr val="08090F"/>
                </a:solidFill>
                <a:latin typeface="Tahoma"/>
                <a:cs typeface="Tahoma"/>
              </a:rPr>
              <a:t> </a:t>
            </a:r>
            <a:r>
              <a:rPr sz="6400" b="1" spc="110" dirty="0">
                <a:solidFill>
                  <a:srgbClr val="08090F"/>
                </a:solidFill>
                <a:latin typeface="Tahoma"/>
                <a:cs typeface="Tahoma"/>
              </a:rPr>
              <a:t>client</a:t>
            </a:r>
            <a:r>
              <a:rPr sz="6400" b="1" spc="605" dirty="0">
                <a:solidFill>
                  <a:srgbClr val="08090F"/>
                </a:solidFill>
                <a:latin typeface="Tahoma"/>
                <a:cs typeface="Tahoma"/>
              </a:rPr>
              <a:t> </a:t>
            </a:r>
            <a:r>
              <a:rPr sz="6400" b="1" spc="140" dirty="0">
                <a:solidFill>
                  <a:srgbClr val="08090F"/>
                </a:solidFill>
                <a:latin typeface="Tahoma"/>
                <a:cs typeface="Tahoma"/>
              </a:rPr>
              <a:t>referrals?</a:t>
            </a:r>
            <a:endParaRPr sz="6400" dirty="0">
              <a:latin typeface="Tahoma"/>
              <a:cs typeface="Tahoma"/>
            </a:endParaRPr>
          </a:p>
        </p:txBody>
      </p:sp>
      <p:pic>
        <p:nvPicPr>
          <p:cNvPr id="4" name="object 5">
            <a:hlinkClick r:id="rId3" action="ppaction://hlinksldjump"/>
            <a:extLst>
              <a:ext uri="{FF2B5EF4-FFF2-40B4-BE49-F238E27FC236}">
                <a16:creationId xmlns:a16="http://schemas.microsoft.com/office/drawing/2014/main" id="{B9293A05-5AEE-4C21-8374-D6F54BA2C22E}"/>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5" name="TextBox 4">
            <a:extLst>
              <a:ext uri="{FF2B5EF4-FFF2-40B4-BE49-F238E27FC236}">
                <a16:creationId xmlns:a16="http://schemas.microsoft.com/office/drawing/2014/main" id="{CAD1B97E-E776-44F6-8DA6-6A831FAE5E13}"/>
              </a:ext>
            </a:extLst>
          </p:cNvPr>
          <p:cNvSpPr txBox="1"/>
          <p:nvPr/>
        </p:nvSpPr>
        <p:spPr>
          <a:xfrm>
            <a:off x="1371600" y="3638421"/>
            <a:ext cx="14919325" cy="6001643"/>
          </a:xfrm>
          <a:prstGeom prst="rect">
            <a:avLst/>
          </a:prstGeom>
          <a:noFill/>
        </p:spPr>
        <p:txBody>
          <a:bodyPr wrap="square" rtlCol="0">
            <a:spAutoFit/>
          </a:bodyPr>
          <a:lstStyle/>
          <a:p>
            <a:pPr marL="742950" lvl="1" indent="-285750">
              <a:spcAft>
                <a:spcPts val="0"/>
              </a:spcAft>
              <a:buFont typeface="Wingdings" panose="05000000000000000000" pitchFamily="2" charset="2"/>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Ensure referral occurs with consent</a:t>
            </a:r>
          </a:p>
          <a:p>
            <a:pPr marL="742950" lvl="1" indent="-285750">
              <a:spcAft>
                <a:spcPts val="0"/>
              </a:spcAft>
              <a:buFont typeface="Wingdings" panose="05000000000000000000" pitchFamily="2" charset="2"/>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Write clear and accurate referral report</a:t>
            </a:r>
          </a:p>
          <a:p>
            <a:pPr marL="742950" lvl="1" indent="-285750">
              <a:spcAft>
                <a:spcPts val="0"/>
              </a:spcAft>
              <a:buFont typeface="Wingdings" panose="05000000000000000000" pitchFamily="2" charset="2"/>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Ensure structured. Logical language and information </a:t>
            </a:r>
          </a:p>
          <a:p>
            <a:pPr lvl="1">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0"/>
              </a:spcAft>
              <a:buFont typeface="Wingdings" panose="05000000000000000000" pitchFamily="2" charset="2"/>
              <a:buChar char=""/>
            </a:pPr>
            <a:r>
              <a:rPr lang="en-AU" sz="3200" dirty="0">
                <a:effectLst/>
                <a:latin typeface="Calibri" panose="020F0502020204030204" pitchFamily="34" charset="0"/>
                <a:ea typeface="Calibri" panose="020F0502020204030204" pitchFamily="34" charset="0"/>
                <a:cs typeface="Times New Roman" panose="02020603050405020304" pitchFamily="18" charset="0"/>
              </a:rPr>
              <a:t>Determine need for referral to other health service professionals </a:t>
            </a:r>
            <a:endParaRPr lang="en-AU" sz="3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3200" dirty="0">
                <a:effectLst/>
                <a:latin typeface="Calibri" panose="020F0502020204030204" pitchFamily="34" charset="0"/>
                <a:ea typeface="Calibri" panose="020F0502020204030204" pitchFamily="34" charset="0"/>
                <a:cs typeface="Times New Roman" panose="02020603050405020304" pitchFamily="18" charset="0"/>
              </a:rPr>
              <a:t>Clearly communicate the need for referral</a:t>
            </a:r>
            <a:endParaRPr lang="en-AU" sz="3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3200" dirty="0">
                <a:effectLst/>
                <a:latin typeface="Calibri" panose="020F0502020204030204" pitchFamily="34" charset="0"/>
                <a:ea typeface="Calibri" panose="020F0502020204030204" pitchFamily="34" charset="0"/>
                <a:cs typeface="Times New Roman" panose="02020603050405020304" pitchFamily="18" charset="0"/>
              </a:rPr>
              <a:t>Watch</a:t>
            </a:r>
            <a:r>
              <a:rPr lang="en-AU"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 video</a:t>
            </a:r>
            <a:r>
              <a:rPr lang="en-AU" sz="3200" dirty="0">
                <a:effectLst/>
                <a:latin typeface="Calibri" panose="020F0502020204030204" pitchFamily="34" charset="0"/>
                <a:ea typeface="Calibri" panose="020F0502020204030204" pitchFamily="34" charset="0"/>
                <a:cs typeface="Times New Roman" panose="02020603050405020304" pitchFamily="18" charset="0"/>
              </a:rPr>
              <a:t> on communication mistakes in healthcare and the consequences as an extension on communication.</a:t>
            </a:r>
            <a:endParaRPr lang="en-AU" sz="32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3200" dirty="0">
                <a:effectLst/>
                <a:latin typeface="Calibri" panose="020F0502020204030204" pitchFamily="34" charset="0"/>
                <a:ea typeface="Calibri" panose="020F0502020204030204" pitchFamily="34" charset="0"/>
                <a:cs typeface="Times New Roman" panose="02020603050405020304" pitchFamily="18" charset="0"/>
              </a:rPr>
              <a:t>Watch</a:t>
            </a:r>
            <a:r>
              <a:rPr lang="en-AU"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video</a:t>
            </a:r>
            <a:r>
              <a:rPr lang="en-AU" sz="3200" dirty="0">
                <a:effectLst/>
                <a:latin typeface="Calibri" panose="020F0502020204030204" pitchFamily="34" charset="0"/>
                <a:ea typeface="Calibri" panose="020F0502020204030204" pitchFamily="34" charset="0"/>
                <a:cs typeface="Times New Roman" panose="02020603050405020304" pitchFamily="18" charset="0"/>
              </a:rPr>
              <a:t> of a Role play example of exaggerated poor clinical communication, make a list of  what went wrong here and what communication skills should be used here to help a patient or client. Mind map what other issues could arise.</a:t>
            </a:r>
            <a:endParaRPr lang="en-AU" sz="3200" dirty="0">
              <a:effectLst/>
              <a:latin typeface="Times New Roman" panose="02020603050405020304" pitchFamily="18" charset="0"/>
              <a:ea typeface="Times New Roman" panose="02020603050405020304" pitchFamily="18" charset="0"/>
            </a:endParaRPr>
          </a:p>
          <a:p>
            <a:endParaRPr lang="en-AU" sz="3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4" name="object 4"/>
          <p:cNvPicPr/>
          <p:nvPr/>
        </p:nvPicPr>
        <p:blipFill>
          <a:blip r:embed="rId2" cstate="print"/>
          <a:stretch>
            <a:fillRect/>
          </a:stretch>
        </p:blipFill>
        <p:spPr>
          <a:xfrm>
            <a:off x="10065480" y="0"/>
            <a:ext cx="8222519" cy="10286999"/>
          </a:xfrm>
          <a:prstGeom prst="rect">
            <a:avLst/>
          </a:prstGeom>
        </p:spPr>
      </p:pic>
      <p:sp>
        <p:nvSpPr>
          <p:cNvPr id="6" name="object 6"/>
          <p:cNvSpPr txBox="1">
            <a:spLocks noGrp="1"/>
          </p:cNvSpPr>
          <p:nvPr>
            <p:ph type="title"/>
          </p:nvPr>
        </p:nvSpPr>
        <p:spPr>
          <a:xfrm>
            <a:off x="1016000" y="941737"/>
            <a:ext cx="10579735" cy="1000760"/>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08090F"/>
                </a:solidFill>
                <a:latin typeface="Tahoma"/>
                <a:cs typeface="Tahoma"/>
              </a:rPr>
              <a:t>Clearly</a:t>
            </a:r>
            <a:r>
              <a:rPr spc="605" dirty="0">
                <a:solidFill>
                  <a:srgbClr val="08090F"/>
                </a:solidFill>
                <a:latin typeface="Tahoma"/>
                <a:cs typeface="Tahoma"/>
              </a:rPr>
              <a:t> </a:t>
            </a:r>
            <a:r>
              <a:rPr spc="40" dirty="0">
                <a:solidFill>
                  <a:srgbClr val="08090F"/>
                </a:solidFill>
                <a:latin typeface="Tahoma"/>
                <a:cs typeface="Tahoma"/>
              </a:rPr>
              <a:t>Communicate</a:t>
            </a:r>
            <a:r>
              <a:rPr spc="585" dirty="0">
                <a:solidFill>
                  <a:srgbClr val="08090F"/>
                </a:solidFill>
                <a:latin typeface="Tahoma"/>
                <a:cs typeface="Tahoma"/>
              </a:rPr>
              <a:t> </a:t>
            </a:r>
            <a:r>
              <a:rPr spc="-110" dirty="0">
                <a:latin typeface="Tahoma"/>
                <a:cs typeface="Tahoma"/>
              </a:rPr>
              <a:t>the</a:t>
            </a:r>
          </a:p>
        </p:txBody>
      </p:sp>
      <p:sp>
        <p:nvSpPr>
          <p:cNvPr id="7" name="object 7"/>
          <p:cNvSpPr txBox="1"/>
          <p:nvPr/>
        </p:nvSpPr>
        <p:spPr>
          <a:xfrm>
            <a:off x="1016000" y="1751362"/>
            <a:ext cx="7366000" cy="6004560"/>
          </a:xfrm>
          <a:prstGeom prst="rect">
            <a:avLst/>
          </a:prstGeom>
        </p:spPr>
        <p:txBody>
          <a:bodyPr vert="horz" wrap="square" lIns="0" tIns="12700" rIns="0" bIns="0" rtlCol="0">
            <a:spAutoFit/>
          </a:bodyPr>
          <a:lstStyle/>
          <a:p>
            <a:pPr marL="12700" algn="just">
              <a:lnSpc>
                <a:spcPct val="100000"/>
              </a:lnSpc>
              <a:spcBef>
                <a:spcPts val="100"/>
              </a:spcBef>
            </a:pPr>
            <a:r>
              <a:rPr sz="6400" b="1" spc="-35" dirty="0">
                <a:solidFill>
                  <a:srgbClr val="08090F"/>
                </a:solidFill>
                <a:latin typeface="Tahoma"/>
                <a:cs typeface="Tahoma"/>
              </a:rPr>
              <a:t>Need</a:t>
            </a:r>
            <a:r>
              <a:rPr sz="6400" b="1" spc="570" dirty="0">
                <a:solidFill>
                  <a:srgbClr val="08090F"/>
                </a:solidFill>
                <a:latin typeface="Tahoma"/>
                <a:cs typeface="Tahoma"/>
              </a:rPr>
              <a:t> </a:t>
            </a:r>
            <a:r>
              <a:rPr sz="6400" b="1" spc="30" dirty="0">
                <a:solidFill>
                  <a:srgbClr val="08090F"/>
                </a:solidFill>
                <a:latin typeface="Tahoma"/>
                <a:cs typeface="Tahoma"/>
              </a:rPr>
              <a:t>for</a:t>
            </a:r>
            <a:r>
              <a:rPr sz="6400" b="1" spc="575" dirty="0">
                <a:solidFill>
                  <a:srgbClr val="08090F"/>
                </a:solidFill>
                <a:latin typeface="Tahoma"/>
                <a:cs typeface="Tahoma"/>
              </a:rPr>
              <a:t> </a:t>
            </a:r>
            <a:r>
              <a:rPr sz="6400" b="1" spc="95" dirty="0">
                <a:solidFill>
                  <a:srgbClr val="08090F"/>
                </a:solidFill>
                <a:latin typeface="Tahoma"/>
                <a:cs typeface="Tahoma"/>
              </a:rPr>
              <a:t>Referral</a:t>
            </a:r>
            <a:endParaRPr sz="6400">
              <a:latin typeface="Tahoma"/>
              <a:cs typeface="Tahoma"/>
            </a:endParaRPr>
          </a:p>
          <a:p>
            <a:pPr marL="12700" algn="just">
              <a:lnSpc>
                <a:spcPct val="100000"/>
              </a:lnSpc>
              <a:spcBef>
                <a:spcPts val="2960"/>
              </a:spcBef>
            </a:pPr>
            <a:r>
              <a:rPr sz="2800" dirty="0">
                <a:latin typeface="Arial MT"/>
                <a:cs typeface="Arial MT"/>
              </a:rPr>
              <a:t>A</a:t>
            </a:r>
            <a:r>
              <a:rPr sz="2800" spc="375" dirty="0">
                <a:latin typeface="Arial MT"/>
                <a:cs typeface="Arial MT"/>
              </a:rPr>
              <a:t> </a:t>
            </a:r>
            <a:r>
              <a:rPr sz="2800" spc="170" dirty="0">
                <a:latin typeface="Arial MT"/>
                <a:cs typeface="Arial MT"/>
              </a:rPr>
              <a:t>client’s</a:t>
            </a:r>
            <a:r>
              <a:rPr sz="2800" spc="375" dirty="0">
                <a:latin typeface="Arial MT"/>
                <a:cs typeface="Arial MT"/>
              </a:rPr>
              <a:t> </a:t>
            </a:r>
            <a:r>
              <a:rPr sz="2800" spc="130" dirty="0">
                <a:latin typeface="Arial MT"/>
                <a:cs typeface="Arial MT"/>
              </a:rPr>
              <a:t>big</a:t>
            </a:r>
            <a:r>
              <a:rPr sz="2800" spc="375" dirty="0">
                <a:latin typeface="Arial MT"/>
                <a:cs typeface="Arial MT"/>
              </a:rPr>
              <a:t> </a:t>
            </a:r>
            <a:r>
              <a:rPr sz="2800" spc="170" dirty="0">
                <a:latin typeface="Arial MT"/>
                <a:cs typeface="Arial MT"/>
              </a:rPr>
              <a:t>question</a:t>
            </a:r>
            <a:r>
              <a:rPr sz="2800" spc="375" dirty="0">
                <a:latin typeface="Arial MT"/>
                <a:cs typeface="Arial MT"/>
              </a:rPr>
              <a:t> </a:t>
            </a:r>
            <a:r>
              <a:rPr sz="2800" spc="155" dirty="0">
                <a:latin typeface="Arial MT"/>
                <a:cs typeface="Arial MT"/>
              </a:rPr>
              <a:t>posed</a:t>
            </a:r>
            <a:r>
              <a:rPr sz="2800" spc="380" dirty="0">
                <a:latin typeface="Arial MT"/>
                <a:cs typeface="Arial MT"/>
              </a:rPr>
              <a:t> </a:t>
            </a:r>
            <a:r>
              <a:rPr sz="2800" spc="95" dirty="0">
                <a:latin typeface="Arial MT"/>
                <a:cs typeface="Arial MT"/>
              </a:rPr>
              <a:t>to</a:t>
            </a:r>
            <a:r>
              <a:rPr sz="2800" spc="375" dirty="0">
                <a:latin typeface="Arial MT"/>
                <a:cs typeface="Arial MT"/>
              </a:rPr>
              <a:t> </a:t>
            </a:r>
            <a:r>
              <a:rPr sz="2800" spc="130" dirty="0">
                <a:latin typeface="Arial MT"/>
                <a:cs typeface="Arial MT"/>
              </a:rPr>
              <a:t>any</a:t>
            </a:r>
            <a:endParaRPr sz="2800">
              <a:latin typeface="Arial MT"/>
              <a:cs typeface="Arial MT"/>
            </a:endParaRPr>
          </a:p>
          <a:p>
            <a:pPr marL="12700" marR="5080" algn="just">
              <a:lnSpc>
                <a:spcPct val="140600"/>
              </a:lnSpc>
              <a:spcBef>
                <a:spcPts val="5"/>
              </a:spcBef>
            </a:pPr>
            <a:r>
              <a:rPr sz="2800" spc="160" dirty="0">
                <a:latin typeface="Arial MT"/>
                <a:cs typeface="Arial MT"/>
              </a:rPr>
              <a:t>health </a:t>
            </a:r>
            <a:r>
              <a:rPr sz="2800" spc="180" dirty="0">
                <a:latin typeface="Arial MT"/>
                <a:cs typeface="Arial MT"/>
              </a:rPr>
              <a:t>professional, </a:t>
            </a:r>
            <a:r>
              <a:rPr sz="2800" spc="95" dirty="0">
                <a:latin typeface="Arial MT"/>
                <a:cs typeface="Arial MT"/>
              </a:rPr>
              <a:t>is </a:t>
            </a:r>
            <a:r>
              <a:rPr sz="2800" spc="145" dirty="0">
                <a:latin typeface="Arial MT"/>
                <a:cs typeface="Arial MT"/>
              </a:rPr>
              <a:t>“Why </a:t>
            </a:r>
            <a:r>
              <a:rPr sz="2800" spc="95" dirty="0">
                <a:latin typeface="Arial MT"/>
                <a:cs typeface="Arial MT"/>
              </a:rPr>
              <a:t>do </a:t>
            </a:r>
            <a:r>
              <a:rPr sz="2800" dirty="0">
                <a:latin typeface="Arial MT"/>
                <a:cs typeface="Arial MT"/>
              </a:rPr>
              <a:t>I </a:t>
            </a:r>
            <a:r>
              <a:rPr sz="2800" spc="145" dirty="0">
                <a:latin typeface="Arial MT"/>
                <a:cs typeface="Arial MT"/>
              </a:rPr>
              <a:t>need </a:t>
            </a:r>
            <a:r>
              <a:rPr sz="2800" spc="95" dirty="0">
                <a:latin typeface="Arial MT"/>
                <a:cs typeface="Arial MT"/>
              </a:rPr>
              <a:t>to </a:t>
            </a:r>
            <a:r>
              <a:rPr sz="2800" spc="100" dirty="0">
                <a:latin typeface="Arial MT"/>
                <a:cs typeface="Arial MT"/>
              </a:rPr>
              <a:t> </a:t>
            </a:r>
            <a:r>
              <a:rPr sz="2800" spc="95" dirty="0">
                <a:latin typeface="Arial MT"/>
                <a:cs typeface="Arial MT"/>
              </a:rPr>
              <a:t>be </a:t>
            </a:r>
            <a:r>
              <a:rPr sz="2800" spc="170" dirty="0">
                <a:latin typeface="Arial MT"/>
                <a:cs typeface="Arial MT"/>
              </a:rPr>
              <a:t>referred </a:t>
            </a:r>
            <a:r>
              <a:rPr sz="2800" spc="95" dirty="0">
                <a:latin typeface="Arial MT"/>
                <a:cs typeface="Arial MT"/>
              </a:rPr>
              <a:t>to </a:t>
            </a:r>
            <a:r>
              <a:rPr sz="2800" spc="145" dirty="0">
                <a:latin typeface="Arial MT"/>
                <a:cs typeface="Arial MT"/>
              </a:rPr>
              <a:t>this </a:t>
            </a:r>
            <a:r>
              <a:rPr sz="2800" spc="175" dirty="0">
                <a:latin typeface="Arial MT"/>
                <a:cs typeface="Arial MT"/>
              </a:rPr>
              <a:t>additional </a:t>
            </a:r>
            <a:r>
              <a:rPr sz="2800" spc="170" dirty="0">
                <a:latin typeface="Arial MT"/>
                <a:cs typeface="Arial MT"/>
              </a:rPr>
              <a:t>service?” </a:t>
            </a:r>
            <a:r>
              <a:rPr sz="2800" spc="95" dirty="0">
                <a:latin typeface="Arial MT"/>
                <a:cs typeface="Arial MT"/>
              </a:rPr>
              <a:t>It </a:t>
            </a:r>
            <a:r>
              <a:rPr sz="2800" spc="100" dirty="0">
                <a:latin typeface="Arial MT"/>
                <a:cs typeface="Arial MT"/>
              </a:rPr>
              <a:t> </a:t>
            </a:r>
            <a:r>
              <a:rPr sz="2800" spc="145" dirty="0">
                <a:latin typeface="Arial MT"/>
                <a:cs typeface="Arial MT"/>
              </a:rPr>
              <a:t>will</a:t>
            </a:r>
            <a:r>
              <a:rPr sz="2800" spc="385" dirty="0">
                <a:latin typeface="Arial MT"/>
                <a:cs typeface="Arial MT"/>
              </a:rPr>
              <a:t> </a:t>
            </a:r>
            <a:r>
              <a:rPr sz="2800" spc="95" dirty="0">
                <a:latin typeface="Arial MT"/>
                <a:cs typeface="Arial MT"/>
              </a:rPr>
              <a:t>be</a:t>
            </a:r>
            <a:r>
              <a:rPr sz="2800" spc="385" dirty="0">
                <a:latin typeface="Arial MT"/>
                <a:cs typeface="Arial MT"/>
              </a:rPr>
              <a:t> </a:t>
            </a:r>
            <a:r>
              <a:rPr sz="2800" spc="95" dirty="0">
                <a:latin typeface="Arial MT"/>
                <a:cs typeface="Arial MT"/>
              </a:rPr>
              <a:t>at</a:t>
            </a:r>
            <a:r>
              <a:rPr sz="2800" spc="385" dirty="0">
                <a:latin typeface="Arial MT"/>
                <a:cs typeface="Arial MT"/>
              </a:rPr>
              <a:t> </a:t>
            </a:r>
            <a:r>
              <a:rPr sz="2800" spc="145" dirty="0">
                <a:latin typeface="Arial MT"/>
                <a:cs typeface="Arial MT"/>
              </a:rPr>
              <a:t>that</a:t>
            </a:r>
            <a:r>
              <a:rPr sz="2800" spc="385" dirty="0">
                <a:latin typeface="Arial MT"/>
                <a:cs typeface="Arial MT"/>
              </a:rPr>
              <a:t> </a:t>
            </a:r>
            <a:r>
              <a:rPr sz="2800" spc="155" dirty="0">
                <a:latin typeface="Arial MT"/>
                <a:cs typeface="Arial MT"/>
              </a:rPr>
              <a:t>point</a:t>
            </a:r>
            <a:r>
              <a:rPr sz="2800" spc="385" dirty="0">
                <a:latin typeface="Arial MT"/>
                <a:cs typeface="Arial MT"/>
              </a:rPr>
              <a:t> </a:t>
            </a:r>
            <a:r>
              <a:rPr sz="2800" spc="95" dirty="0">
                <a:latin typeface="Arial MT"/>
                <a:cs typeface="Arial MT"/>
              </a:rPr>
              <a:t>in</a:t>
            </a:r>
            <a:r>
              <a:rPr sz="2800" spc="385" dirty="0">
                <a:latin typeface="Arial MT"/>
                <a:cs typeface="Arial MT"/>
              </a:rPr>
              <a:t> </a:t>
            </a:r>
            <a:r>
              <a:rPr sz="2800" spc="130" dirty="0">
                <a:latin typeface="Arial MT"/>
                <a:cs typeface="Arial MT"/>
              </a:rPr>
              <a:t>the</a:t>
            </a:r>
            <a:r>
              <a:rPr sz="2800" spc="385" dirty="0">
                <a:latin typeface="Arial MT"/>
                <a:cs typeface="Arial MT"/>
              </a:rPr>
              <a:t> </a:t>
            </a:r>
            <a:r>
              <a:rPr sz="2800" spc="175" dirty="0">
                <a:latin typeface="Arial MT"/>
                <a:cs typeface="Arial MT"/>
              </a:rPr>
              <a:t>consultation</a:t>
            </a:r>
            <a:endParaRPr sz="2800">
              <a:latin typeface="Arial MT"/>
              <a:cs typeface="Arial MT"/>
            </a:endParaRPr>
          </a:p>
          <a:p>
            <a:pPr marL="12700" algn="just">
              <a:lnSpc>
                <a:spcPct val="100000"/>
              </a:lnSpc>
              <a:spcBef>
                <a:spcPts val="1365"/>
              </a:spcBef>
            </a:pPr>
            <a:r>
              <a:rPr sz="2800" spc="145" dirty="0">
                <a:latin typeface="Arial MT"/>
                <a:cs typeface="Arial MT"/>
              </a:rPr>
              <a:t>that</a:t>
            </a:r>
            <a:r>
              <a:rPr sz="2800" spc="380" dirty="0">
                <a:latin typeface="Arial MT"/>
                <a:cs typeface="Arial MT"/>
              </a:rPr>
              <a:t> </a:t>
            </a:r>
            <a:r>
              <a:rPr sz="2800" spc="130" dirty="0">
                <a:latin typeface="Arial MT"/>
                <a:cs typeface="Arial MT"/>
              </a:rPr>
              <a:t>you</a:t>
            </a:r>
            <a:r>
              <a:rPr sz="2800" spc="380" dirty="0">
                <a:latin typeface="Arial MT"/>
                <a:cs typeface="Arial MT"/>
              </a:rPr>
              <a:t> </a:t>
            </a:r>
            <a:r>
              <a:rPr sz="2800" spc="145" dirty="0">
                <a:latin typeface="Arial MT"/>
                <a:cs typeface="Arial MT"/>
              </a:rPr>
              <a:t>need</a:t>
            </a:r>
            <a:r>
              <a:rPr sz="2800" spc="380" dirty="0">
                <a:latin typeface="Arial MT"/>
                <a:cs typeface="Arial MT"/>
              </a:rPr>
              <a:t> </a:t>
            </a:r>
            <a:r>
              <a:rPr sz="2800" spc="95" dirty="0">
                <a:latin typeface="Arial MT"/>
                <a:cs typeface="Arial MT"/>
              </a:rPr>
              <a:t>to</a:t>
            </a:r>
            <a:r>
              <a:rPr sz="2800" spc="380" dirty="0">
                <a:latin typeface="Arial MT"/>
                <a:cs typeface="Arial MT"/>
              </a:rPr>
              <a:t> </a:t>
            </a:r>
            <a:r>
              <a:rPr sz="2800" spc="95" dirty="0">
                <a:latin typeface="Arial MT"/>
                <a:cs typeface="Arial MT"/>
              </a:rPr>
              <a:t>be</a:t>
            </a:r>
            <a:r>
              <a:rPr sz="2800" spc="380" dirty="0">
                <a:latin typeface="Arial MT"/>
                <a:cs typeface="Arial MT"/>
              </a:rPr>
              <a:t> </a:t>
            </a:r>
            <a:r>
              <a:rPr sz="2800" spc="145" dirty="0">
                <a:latin typeface="Arial MT"/>
                <a:cs typeface="Arial MT"/>
              </a:rPr>
              <a:t>able</a:t>
            </a:r>
            <a:r>
              <a:rPr sz="2800" spc="385" dirty="0">
                <a:latin typeface="Arial MT"/>
                <a:cs typeface="Arial MT"/>
              </a:rPr>
              <a:t> </a:t>
            </a:r>
            <a:r>
              <a:rPr sz="2800" spc="95" dirty="0">
                <a:latin typeface="Arial MT"/>
                <a:cs typeface="Arial MT"/>
              </a:rPr>
              <a:t>to</a:t>
            </a:r>
            <a:r>
              <a:rPr sz="2800" spc="380" dirty="0">
                <a:latin typeface="Arial MT"/>
                <a:cs typeface="Arial MT"/>
              </a:rPr>
              <a:t> </a:t>
            </a:r>
            <a:r>
              <a:rPr sz="2800" spc="165" dirty="0">
                <a:latin typeface="Arial MT"/>
                <a:cs typeface="Arial MT"/>
              </a:rPr>
              <a:t>provide</a:t>
            </a:r>
            <a:endParaRPr sz="2800">
              <a:latin typeface="Arial MT"/>
              <a:cs typeface="Arial MT"/>
            </a:endParaRPr>
          </a:p>
          <a:p>
            <a:pPr marL="12700" marR="573405" algn="just">
              <a:lnSpc>
                <a:spcPct val="140600"/>
              </a:lnSpc>
            </a:pPr>
            <a:r>
              <a:rPr sz="2800" spc="175" dirty="0">
                <a:latin typeface="Arial MT"/>
                <a:cs typeface="Arial MT"/>
              </a:rPr>
              <a:t>information </a:t>
            </a:r>
            <a:r>
              <a:rPr sz="2800" spc="145" dirty="0">
                <a:latin typeface="Arial MT"/>
                <a:cs typeface="Arial MT"/>
              </a:rPr>
              <a:t>that </a:t>
            </a:r>
            <a:r>
              <a:rPr sz="2800" spc="130" dirty="0">
                <a:latin typeface="Arial MT"/>
                <a:cs typeface="Arial MT"/>
              </a:rPr>
              <a:t>not </a:t>
            </a:r>
            <a:r>
              <a:rPr sz="2800" spc="145" dirty="0">
                <a:latin typeface="Arial MT"/>
                <a:cs typeface="Arial MT"/>
              </a:rPr>
              <a:t>only </a:t>
            </a:r>
            <a:r>
              <a:rPr sz="2800" spc="170" dirty="0">
                <a:latin typeface="Arial MT"/>
                <a:cs typeface="Arial MT"/>
              </a:rPr>
              <a:t>supports </a:t>
            </a:r>
            <a:r>
              <a:rPr sz="2800" spc="130" dirty="0">
                <a:latin typeface="Arial MT"/>
                <a:cs typeface="Arial MT"/>
              </a:rPr>
              <a:t>the </a:t>
            </a:r>
            <a:r>
              <a:rPr sz="2800" spc="135" dirty="0">
                <a:latin typeface="Arial MT"/>
                <a:cs typeface="Arial MT"/>
              </a:rPr>
              <a:t> </a:t>
            </a:r>
            <a:r>
              <a:rPr sz="2800" spc="155" dirty="0">
                <a:latin typeface="Arial MT"/>
                <a:cs typeface="Arial MT"/>
              </a:rPr>
              <a:t>needs</a:t>
            </a:r>
            <a:r>
              <a:rPr sz="2800" spc="380" dirty="0">
                <a:latin typeface="Arial MT"/>
                <a:cs typeface="Arial MT"/>
              </a:rPr>
              <a:t> </a:t>
            </a:r>
            <a:r>
              <a:rPr sz="2800" spc="95" dirty="0">
                <a:latin typeface="Arial MT"/>
                <a:cs typeface="Arial MT"/>
              </a:rPr>
              <a:t>of</a:t>
            </a:r>
            <a:r>
              <a:rPr sz="2800" spc="380" dirty="0">
                <a:latin typeface="Arial MT"/>
                <a:cs typeface="Arial MT"/>
              </a:rPr>
              <a:t> </a:t>
            </a:r>
            <a:r>
              <a:rPr sz="2800" spc="130" dirty="0">
                <a:latin typeface="Arial MT"/>
                <a:cs typeface="Arial MT"/>
              </a:rPr>
              <a:t>the</a:t>
            </a:r>
            <a:r>
              <a:rPr sz="2800" spc="385" dirty="0">
                <a:latin typeface="Arial MT"/>
                <a:cs typeface="Arial MT"/>
              </a:rPr>
              <a:t> </a:t>
            </a:r>
            <a:r>
              <a:rPr sz="2800" spc="165" dirty="0">
                <a:latin typeface="Arial MT"/>
                <a:cs typeface="Arial MT"/>
              </a:rPr>
              <a:t>client,</a:t>
            </a:r>
            <a:r>
              <a:rPr sz="2800" spc="380" dirty="0">
                <a:latin typeface="Arial MT"/>
                <a:cs typeface="Arial MT"/>
              </a:rPr>
              <a:t> </a:t>
            </a:r>
            <a:r>
              <a:rPr sz="2800" spc="130" dirty="0">
                <a:latin typeface="Arial MT"/>
                <a:cs typeface="Arial MT"/>
              </a:rPr>
              <a:t>but</a:t>
            </a:r>
            <a:r>
              <a:rPr sz="2800" spc="385" dirty="0">
                <a:latin typeface="Arial MT"/>
                <a:cs typeface="Arial MT"/>
              </a:rPr>
              <a:t> </a:t>
            </a:r>
            <a:r>
              <a:rPr sz="2800" spc="145" dirty="0">
                <a:latin typeface="Arial MT"/>
                <a:cs typeface="Arial MT"/>
              </a:rPr>
              <a:t>also</a:t>
            </a:r>
            <a:r>
              <a:rPr sz="2800" spc="380" dirty="0">
                <a:latin typeface="Arial MT"/>
                <a:cs typeface="Arial MT"/>
              </a:rPr>
              <a:t> </a:t>
            </a:r>
            <a:r>
              <a:rPr sz="2800" spc="160" dirty="0">
                <a:latin typeface="Arial MT"/>
                <a:cs typeface="Arial MT"/>
              </a:rPr>
              <a:t>builds</a:t>
            </a:r>
            <a:endParaRPr sz="2800">
              <a:latin typeface="Arial MT"/>
              <a:cs typeface="Arial MT"/>
            </a:endParaRPr>
          </a:p>
          <a:p>
            <a:pPr marL="12700" algn="just">
              <a:lnSpc>
                <a:spcPct val="100000"/>
              </a:lnSpc>
              <a:spcBef>
                <a:spcPts val="1365"/>
              </a:spcBef>
            </a:pPr>
            <a:r>
              <a:rPr sz="2800" spc="165" dirty="0">
                <a:latin typeface="Arial MT"/>
                <a:cs typeface="Arial MT"/>
              </a:rPr>
              <a:t>further</a:t>
            </a:r>
            <a:r>
              <a:rPr sz="2800" spc="375" dirty="0">
                <a:latin typeface="Arial MT"/>
                <a:cs typeface="Arial MT"/>
              </a:rPr>
              <a:t> </a:t>
            </a:r>
            <a:r>
              <a:rPr sz="2800" spc="155" dirty="0">
                <a:latin typeface="Arial MT"/>
                <a:cs typeface="Arial MT"/>
              </a:rPr>
              <a:t>trust</a:t>
            </a:r>
            <a:r>
              <a:rPr sz="2800" spc="380" dirty="0">
                <a:latin typeface="Arial MT"/>
                <a:cs typeface="Arial MT"/>
              </a:rPr>
              <a:t> </a:t>
            </a:r>
            <a:r>
              <a:rPr sz="2800" spc="130" dirty="0">
                <a:latin typeface="Arial MT"/>
                <a:cs typeface="Arial MT"/>
              </a:rPr>
              <a:t>and</a:t>
            </a:r>
            <a:r>
              <a:rPr sz="2800" spc="380" dirty="0">
                <a:latin typeface="Arial MT"/>
                <a:cs typeface="Arial MT"/>
              </a:rPr>
              <a:t> </a:t>
            </a:r>
            <a:r>
              <a:rPr sz="2800" spc="180" dirty="0">
                <a:latin typeface="Arial MT"/>
                <a:cs typeface="Arial MT"/>
              </a:rPr>
              <a:t>confidentiality.</a:t>
            </a:r>
            <a:endParaRPr sz="2800">
              <a:latin typeface="Arial MT"/>
              <a:cs typeface="Arial MT"/>
            </a:endParaRPr>
          </a:p>
        </p:txBody>
      </p:sp>
      <p:pic>
        <p:nvPicPr>
          <p:cNvPr id="8" name="object 5">
            <a:hlinkClick r:id="rId3" action="ppaction://hlinksldjump"/>
            <a:extLst>
              <a:ext uri="{FF2B5EF4-FFF2-40B4-BE49-F238E27FC236}">
                <a16:creationId xmlns:a16="http://schemas.microsoft.com/office/drawing/2014/main" id="{B4F15BC7-96EE-4E46-9DBE-8E73C52541A3}"/>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6000" y="941737"/>
            <a:ext cx="15521940" cy="1000760"/>
          </a:xfrm>
          <a:prstGeom prst="rect">
            <a:avLst/>
          </a:prstGeom>
        </p:spPr>
        <p:txBody>
          <a:bodyPr vert="horz" wrap="square" lIns="0" tIns="12700" rIns="0" bIns="0" rtlCol="0">
            <a:spAutoFit/>
          </a:bodyPr>
          <a:lstStyle/>
          <a:p>
            <a:pPr marL="12700">
              <a:lnSpc>
                <a:spcPct val="100000"/>
              </a:lnSpc>
              <a:spcBef>
                <a:spcPts val="100"/>
              </a:spcBef>
            </a:pPr>
            <a:r>
              <a:rPr sz="6400" b="1" spc="45" dirty="0">
                <a:solidFill>
                  <a:srgbClr val="08090F"/>
                </a:solidFill>
                <a:latin typeface="Tahoma"/>
                <a:cs typeface="Tahoma"/>
              </a:rPr>
              <a:t>Ensure</a:t>
            </a:r>
            <a:r>
              <a:rPr sz="6400" b="1" spc="595" dirty="0">
                <a:solidFill>
                  <a:srgbClr val="08090F"/>
                </a:solidFill>
                <a:latin typeface="Tahoma"/>
                <a:cs typeface="Tahoma"/>
              </a:rPr>
              <a:t> </a:t>
            </a:r>
            <a:r>
              <a:rPr sz="6400" b="1" spc="95" dirty="0">
                <a:solidFill>
                  <a:srgbClr val="08090F"/>
                </a:solidFill>
                <a:latin typeface="Tahoma"/>
                <a:cs typeface="Tahoma"/>
              </a:rPr>
              <a:t>Referral</a:t>
            </a:r>
            <a:r>
              <a:rPr sz="6400" b="1" spc="600" dirty="0">
                <a:solidFill>
                  <a:srgbClr val="08090F"/>
                </a:solidFill>
                <a:latin typeface="Tahoma"/>
                <a:cs typeface="Tahoma"/>
              </a:rPr>
              <a:t> </a:t>
            </a:r>
            <a:r>
              <a:rPr sz="6400" b="1" spc="135" dirty="0">
                <a:solidFill>
                  <a:srgbClr val="08090F"/>
                </a:solidFill>
                <a:latin typeface="Tahoma"/>
                <a:cs typeface="Tahoma"/>
              </a:rPr>
              <a:t>Occurs</a:t>
            </a:r>
            <a:r>
              <a:rPr sz="6400" b="1" spc="590" dirty="0">
                <a:solidFill>
                  <a:srgbClr val="08090F"/>
                </a:solidFill>
                <a:latin typeface="Tahoma"/>
                <a:cs typeface="Tahoma"/>
              </a:rPr>
              <a:t> </a:t>
            </a:r>
            <a:r>
              <a:rPr sz="6400" b="1" spc="-200" dirty="0">
                <a:solidFill>
                  <a:srgbClr val="08090F"/>
                </a:solidFill>
                <a:latin typeface="Tahoma"/>
                <a:cs typeface="Tahoma"/>
              </a:rPr>
              <a:t>with</a:t>
            </a:r>
            <a:r>
              <a:rPr sz="6400" b="1" spc="600" dirty="0">
                <a:solidFill>
                  <a:srgbClr val="08090F"/>
                </a:solidFill>
                <a:latin typeface="Tahoma"/>
                <a:cs typeface="Tahoma"/>
              </a:rPr>
              <a:t> </a:t>
            </a:r>
            <a:r>
              <a:rPr sz="6400" b="1" spc="75" dirty="0">
                <a:solidFill>
                  <a:srgbClr val="08090F"/>
                </a:solidFill>
                <a:latin typeface="Tahoma"/>
                <a:cs typeface="Tahoma"/>
              </a:rPr>
              <a:t>Consent</a:t>
            </a:r>
            <a:endParaRPr sz="6400">
              <a:latin typeface="Tahoma"/>
              <a:cs typeface="Tahoma"/>
            </a:endParaRPr>
          </a:p>
        </p:txBody>
      </p:sp>
      <p:sp>
        <p:nvSpPr>
          <p:cNvPr id="4" name="object 4"/>
          <p:cNvSpPr txBox="1"/>
          <p:nvPr/>
        </p:nvSpPr>
        <p:spPr>
          <a:xfrm>
            <a:off x="1016000" y="2929720"/>
            <a:ext cx="16135985" cy="1825625"/>
          </a:xfrm>
          <a:prstGeom prst="rect">
            <a:avLst/>
          </a:prstGeom>
        </p:spPr>
        <p:txBody>
          <a:bodyPr vert="horz" wrap="square" lIns="0" tIns="12700" rIns="0" bIns="0" rtlCol="0">
            <a:spAutoFit/>
          </a:bodyPr>
          <a:lstStyle/>
          <a:p>
            <a:pPr marL="12700" marR="5080" algn="just">
              <a:lnSpc>
                <a:spcPct val="140600"/>
              </a:lnSpc>
              <a:spcBef>
                <a:spcPts val="100"/>
              </a:spcBef>
            </a:pPr>
            <a:r>
              <a:rPr sz="2800" spc="145" dirty="0">
                <a:latin typeface="Arial MT"/>
                <a:cs typeface="Arial MT"/>
              </a:rPr>
              <a:t>When </a:t>
            </a:r>
            <a:r>
              <a:rPr sz="2800" spc="170" dirty="0">
                <a:latin typeface="Arial MT"/>
                <a:cs typeface="Arial MT"/>
              </a:rPr>
              <a:t>referring </a:t>
            </a:r>
            <a:r>
              <a:rPr sz="2800" dirty="0">
                <a:latin typeface="Arial MT"/>
                <a:cs typeface="Arial MT"/>
              </a:rPr>
              <a:t>a </a:t>
            </a:r>
            <a:r>
              <a:rPr sz="2800" spc="165" dirty="0">
                <a:latin typeface="Arial MT"/>
                <a:cs typeface="Arial MT"/>
              </a:rPr>
              <a:t>client, </a:t>
            </a:r>
            <a:r>
              <a:rPr sz="2800" spc="130" dirty="0">
                <a:latin typeface="Arial MT"/>
                <a:cs typeface="Arial MT"/>
              </a:rPr>
              <a:t>you </a:t>
            </a:r>
            <a:r>
              <a:rPr sz="2800" spc="160" dirty="0">
                <a:latin typeface="Arial MT"/>
                <a:cs typeface="Arial MT"/>
              </a:rPr>
              <a:t>should ensure </a:t>
            </a:r>
            <a:r>
              <a:rPr sz="2800" spc="145" dirty="0">
                <a:latin typeface="Arial MT"/>
                <a:cs typeface="Arial MT"/>
              </a:rPr>
              <a:t>that </a:t>
            </a:r>
            <a:r>
              <a:rPr sz="2800" spc="130" dirty="0">
                <a:latin typeface="Arial MT"/>
                <a:cs typeface="Arial MT"/>
              </a:rPr>
              <a:t>the </a:t>
            </a:r>
            <a:r>
              <a:rPr sz="2800" spc="170" dirty="0">
                <a:latin typeface="Arial MT"/>
                <a:cs typeface="Arial MT"/>
              </a:rPr>
              <a:t>referral </a:t>
            </a:r>
            <a:r>
              <a:rPr sz="2800" spc="160" dirty="0">
                <a:latin typeface="Arial MT"/>
                <a:cs typeface="Arial MT"/>
              </a:rPr>
              <a:t>occurs </a:t>
            </a:r>
            <a:r>
              <a:rPr sz="2800" spc="145" dirty="0">
                <a:latin typeface="Arial MT"/>
                <a:cs typeface="Arial MT"/>
              </a:rPr>
              <a:t>with </a:t>
            </a:r>
            <a:r>
              <a:rPr sz="2800" spc="155" dirty="0">
                <a:latin typeface="Arial MT"/>
                <a:cs typeface="Arial MT"/>
              </a:rPr>
              <a:t>their </a:t>
            </a:r>
            <a:r>
              <a:rPr sz="2800" spc="165" dirty="0">
                <a:latin typeface="Arial MT"/>
                <a:cs typeface="Arial MT"/>
              </a:rPr>
              <a:t>consent </a:t>
            </a:r>
            <a:r>
              <a:rPr sz="2800" spc="130" dirty="0">
                <a:latin typeface="Arial MT"/>
                <a:cs typeface="Arial MT"/>
              </a:rPr>
              <a:t>and </a:t>
            </a:r>
            <a:r>
              <a:rPr sz="2800" spc="135" dirty="0">
                <a:latin typeface="Arial MT"/>
                <a:cs typeface="Arial MT"/>
              </a:rPr>
              <a:t> </a:t>
            </a:r>
            <a:r>
              <a:rPr sz="2800" spc="160" dirty="0">
                <a:latin typeface="Arial MT"/>
                <a:cs typeface="Arial MT"/>
              </a:rPr>
              <a:t>within </a:t>
            </a:r>
            <a:r>
              <a:rPr sz="2800" spc="180" dirty="0">
                <a:latin typeface="Arial MT"/>
                <a:cs typeface="Arial MT"/>
              </a:rPr>
              <a:t>confidentiality </a:t>
            </a:r>
            <a:r>
              <a:rPr sz="2800" spc="175" dirty="0">
                <a:latin typeface="Arial MT"/>
                <a:cs typeface="Arial MT"/>
              </a:rPr>
              <a:t>standards. </a:t>
            </a:r>
            <a:r>
              <a:rPr sz="2800" spc="165" dirty="0">
                <a:latin typeface="Arial MT"/>
                <a:cs typeface="Arial MT"/>
              </a:rPr>
              <a:t>Clients </a:t>
            </a:r>
            <a:r>
              <a:rPr sz="2800" spc="160" dirty="0">
                <a:latin typeface="Arial MT"/>
                <a:cs typeface="Arial MT"/>
              </a:rPr>
              <a:t>should </a:t>
            </a:r>
            <a:r>
              <a:rPr sz="2800" spc="95" dirty="0">
                <a:latin typeface="Arial MT"/>
                <a:cs typeface="Arial MT"/>
              </a:rPr>
              <a:t>be </a:t>
            </a:r>
            <a:r>
              <a:rPr sz="2800" spc="145" dirty="0">
                <a:latin typeface="Arial MT"/>
                <a:cs typeface="Arial MT"/>
              </a:rPr>
              <a:t>made </a:t>
            </a:r>
            <a:r>
              <a:rPr sz="2800" spc="155" dirty="0">
                <a:latin typeface="Arial MT"/>
                <a:cs typeface="Arial MT"/>
              </a:rPr>
              <a:t>aware </a:t>
            </a:r>
            <a:r>
              <a:rPr sz="2800" spc="145" dirty="0">
                <a:latin typeface="Arial MT"/>
                <a:cs typeface="Arial MT"/>
              </a:rPr>
              <a:t>that </a:t>
            </a:r>
            <a:r>
              <a:rPr sz="2800" spc="155" dirty="0">
                <a:latin typeface="Arial MT"/>
                <a:cs typeface="Arial MT"/>
              </a:rPr>
              <a:t>their </a:t>
            </a:r>
            <a:r>
              <a:rPr sz="2800" spc="170" dirty="0">
                <a:latin typeface="Arial MT"/>
                <a:cs typeface="Arial MT"/>
              </a:rPr>
              <a:t>personal </a:t>
            </a:r>
            <a:r>
              <a:rPr sz="2800" spc="160" dirty="0">
                <a:latin typeface="Arial MT"/>
                <a:cs typeface="Arial MT"/>
              </a:rPr>
              <a:t>health </a:t>
            </a:r>
            <a:r>
              <a:rPr sz="2800" spc="165" dirty="0">
                <a:latin typeface="Arial MT"/>
                <a:cs typeface="Arial MT"/>
              </a:rPr>
              <a:t> </a:t>
            </a:r>
            <a:r>
              <a:rPr sz="2800" spc="175" dirty="0">
                <a:latin typeface="Arial MT"/>
                <a:cs typeface="Arial MT"/>
              </a:rPr>
              <a:t>information</a:t>
            </a:r>
            <a:r>
              <a:rPr sz="2800" spc="385" dirty="0">
                <a:latin typeface="Arial MT"/>
                <a:cs typeface="Arial MT"/>
              </a:rPr>
              <a:t> </a:t>
            </a:r>
            <a:r>
              <a:rPr sz="2800" spc="95" dirty="0">
                <a:latin typeface="Arial MT"/>
                <a:cs typeface="Arial MT"/>
              </a:rPr>
              <a:t>is</a:t>
            </a:r>
            <a:r>
              <a:rPr sz="2800" spc="390" dirty="0">
                <a:latin typeface="Arial MT"/>
                <a:cs typeface="Arial MT"/>
              </a:rPr>
              <a:t> </a:t>
            </a:r>
            <a:r>
              <a:rPr sz="2800" spc="155" dirty="0">
                <a:latin typeface="Arial MT"/>
                <a:cs typeface="Arial MT"/>
              </a:rPr>
              <a:t>being</a:t>
            </a:r>
            <a:r>
              <a:rPr sz="2800" spc="385" dirty="0">
                <a:latin typeface="Arial MT"/>
                <a:cs typeface="Arial MT"/>
              </a:rPr>
              <a:t> </a:t>
            </a:r>
            <a:r>
              <a:rPr sz="2800" spc="170" dirty="0">
                <a:latin typeface="Arial MT"/>
                <a:cs typeface="Arial MT"/>
              </a:rPr>
              <a:t>disclosed</a:t>
            </a:r>
            <a:r>
              <a:rPr sz="2800" spc="390" dirty="0">
                <a:latin typeface="Arial MT"/>
                <a:cs typeface="Arial MT"/>
              </a:rPr>
              <a:t> </a:t>
            </a:r>
            <a:r>
              <a:rPr sz="2800" spc="95" dirty="0">
                <a:latin typeface="Arial MT"/>
                <a:cs typeface="Arial MT"/>
              </a:rPr>
              <a:t>as</a:t>
            </a:r>
            <a:r>
              <a:rPr sz="2800" spc="385" dirty="0">
                <a:latin typeface="Arial MT"/>
                <a:cs typeface="Arial MT"/>
              </a:rPr>
              <a:t> </a:t>
            </a:r>
            <a:r>
              <a:rPr sz="2800" spc="145" dirty="0">
                <a:latin typeface="Arial MT"/>
                <a:cs typeface="Arial MT"/>
              </a:rPr>
              <a:t>part</a:t>
            </a:r>
            <a:r>
              <a:rPr sz="2800" spc="390" dirty="0">
                <a:latin typeface="Arial MT"/>
                <a:cs typeface="Arial MT"/>
              </a:rPr>
              <a:t> </a:t>
            </a:r>
            <a:r>
              <a:rPr sz="2800" spc="95" dirty="0">
                <a:latin typeface="Arial MT"/>
                <a:cs typeface="Arial MT"/>
              </a:rPr>
              <a:t>of</a:t>
            </a:r>
            <a:r>
              <a:rPr sz="2800" spc="390" dirty="0">
                <a:latin typeface="Arial MT"/>
                <a:cs typeface="Arial MT"/>
              </a:rPr>
              <a:t> </a:t>
            </a:r>
            <a:r>
              <a:rPr sz="2800" spc="130" dirty="0">
                <a:latin typeface="Arial MT"/>
                <a:cs typeface="Arial MT"/>
              </a:rPr>
              <a:t>the</a:t>
            </a:r>
            <a:r>
              <a:rPr sz="2800" spc="385" dirty="0">
                <a:latin typeface="Arial MT"/>
                <a:cs typeface="Arial MT"/>
              </a:rPr>
              <a:t> </a:t>
            </a:r>
            <a:r>
              <a:rPr sz="2800" spc="170" dirty="0">
                <a:latin typeface="Arial MT"/>
                <a:cs typeface="Arial MT"/>
              </a:rPr>
              <a:t>referral</a:t>
            </a:r>
            <a:r>
              <a:rPr sz="2800" spc="390" dirty="0">
                <a:latin typeface="Arial MT"/>
                <a:cs typeface="Arial MT"/>
              </a:rPr>
              <a:t> </a:t>
            </a:r>
            <a:r>
              <a:rPr sz="2800" spc="165" dirty="0">
                <a:latin typeface="Arial MT"/>
                <a:cs typeface="Arial MT"/>
              </a:rPr>
              <a:t>report.</a:t>
            </a:r>
            <a:endParaRPr sz="2800">
              <a:latin typeface="Arial MT"/>
              <a:cs typeface="Arial MT"/>
            </a:endParaRPr>
          </a:p>
        </p:txBody>
      </p:sp>
      <p:pic>
        <p:nvPicPr>
          <p:cNvPr id="5" name="object 5">
            <a:hlinkClick r:id="rId2" action="ppaction://hlinksldjump"/>
            <a:extLst>
              <a:ext uri="{FF2B5EF4-FFF2-40B4-BE49-F238E27FC236}">
                <a16:creationId xmlns:a16="http://schemas.microsoft.com/office/drawing/2014/main" id="{BCA09B09-4EB1-47A5-8E1D-6282D76CBBE5}"/>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4" name="object 4"/>
          <p:cNvPicPr/>
          <p:nvPr/>
        </p:nvPicPr>
        <p:blipFill>
          <a:blip r:embed="rId3" cstate="print"/>
          <a:stretch>
            <a:fillRect/>
          </a:stretch>
        </p:blipFill>
        <p:spPr>
          <a:xfrm>
            <a:off x="12360096" y="3"/>
            <a:ext cx="5927902" cy="10286996"/>
          </a:xfrm>
          <a:prstGeom prst="rect">
            <a:avLst/>
          </a:prstGeom>
        </p:spPr>
      </p:pic>
      <p:sp>
        <p:nvSpPr>
          <p:cNvPr id="6" name="object 6"/>
          <p:cNvSpPr txBox="1">
            <a:spLocks noGrp="1"/>
          </p:cNvSpPr>
          <p:nvPr>
            <p:ph type="title"/>
          </p:nvPr>
        </p:nvSpPr>
        <p:spPr>
          <a:xfrm>
            <a:off x="1016000" y="941737"/>
            <a:ext cx="9688195" cy="1000760"/>
          </a:xfrm>
          <a:prstGeom prst="rect">
            <a:avLst/>
          </a:prstGeom>
        </p:spPr>
        <p:txBody>
          <a:bodyPr vert="horz" wrap="square" lIns="0" tIns="12700" rIns="0" bIns="0" rtlCol="0">
            <a:spAutoFit/>
          </a:bodyPr>
          <a:lstStyle/>
          <a:p>
            <a:pPr marL="12700">
              <a:lnSpc>
                <a:spcPct val="100000"/>
              </a:lnSpc>
              <a:spcBef>
                <a:spcPts val="100"/>
              </a:spcBef>
            </a:pPr>
            <a:r>
              <a:rPr spc="459" dirty="0">
                <a:solidFill>
                  <a:srgbClr val="000000"/>
                </a:solidFill>
              </a:rPr>
              <a:t>ENGAGE</a:t>
            </a:r>
            <a:r>
              <a:rPr spc="525" dirty="0">
                <a:solidFill>
                  <a:srgbClr val="000000"/>
                </a:solidFill>
              </a:rPr>
              <a:t> </a:t>
            </a:r>
            <a:r>
              <a:rPr spc="415" dirty="0">
                <a:solidFill>
                  <a:srgbClr val="000000"/>
                </a:solidFill>
              </a:rPr>
              <a:t>WITH</a:t>
            </a:r>
            <a:r>
              <a:rPr spc="530" dirty="0">
                <a:solidFill>
                  <a:srgbClr val="000000"/>
                </a:solidFill>
              </a:rPr>
              <a:t> </a:t>
            </a:r>
            <a:r>
              <a:rPr spc="465" dirty="0">
                <a:solidFill>
                  <a:srgbClr val="000000"/>
                </a:solidFill>
              </a:rPr>
              <a:t>HEALTH</a:t>
            </a:r>
          </a:p>
        </p:txBody>
      </p:sp>
      <p:sp>
        <p:nvSpPr>
          <p:cNvPr id="7" name="object 7"/>
          <p:cNvSpPr txBox="1"/>
          <p:nvPr/>
        </p:nvSpPr>
        <p:spPr>
          <a:xfrm>
            <a:off x="1016000" y="1751362"/>
            <a:ext cx="11202035" cy="1000760"/>
          </a:xfrm>
          <a:prstGeom prst="rect">
            <a:avLst/>
          </a:prstGeom>
        </p:spPr>
        <p:txBody>
          <a:bodyPr vert="horz" wrap="square" lIns="0" tIns="12700" rIns="0" bIns="0" rtlCol="0">
            <a:spAutoFit/>
          </a:bodyPr>
          <a:lstStyle/>
          <a:p>
            <a:pPr marL="12700">
              <a:lnSpc>
                <a:spcPct val="100000"/>
              </a:lnSpc>
              <a:spcBef>
                <a:spcPts val="100"/>
              </a:spcBef>
            </a:pPr>
            <a:r>
              <a:rPr sz="6400" b="1" spc="660" dirty="0">
                <a:latin typeface="Trebuchet MS"/>
                <a:cs typeface="Trebuchet MS"/>
              </a:rPr>
              <a:t>PROFESSIONALS</a:t>
            </a:r>
            <a:r>
              <a:rPr sz="6400" b="1" spc="525" dirty="0">
                <a:latin typeface="Trebuchet MS"/>
                <a:cs typeface="Trebuchet MS"/>
              </a:rPr>
              <a:t> </a:t>
            </a:r>
            <a:r>
              <a:rPr sz="6400" b="1" spc="480" dirty="0">
                <a:latin typeface="Trebuchet MS"/>
                <a:cs typeface="Trebuchet MS"/>
              </a:rPr>
              <a:t>AND</a:t>
            </a:r>
            <a:r>
              <a:rPr sz="6400" b="1" spc="525" dirty="0">
                <a:latin typeface="Trebuchet MS"/>
                <a:cs typeface="Trebuchet MS"/>
              </a:rPr>
              <a:t> </a:t>
            </a:r>
            <a:r>
              <a:rPr sz="6400" b="1" spc="360" dirty="0">
                <a:latin typeface="Trebuchet MS"/>
                <a:cs typeface="Trebuchet MS"/>
              </a:rPr>
              <a:t>THE</a:t>
            </a:r>
            <a:endParaRPr sz="6400">
              <a:latin typeface="Trebuchet MS"/>
              <a:cs typeface="Trebuchet MS"/>
            </a:endParaRPr>
          </a:p>
        </p:txBody>
      </p:sp>
      <p:sp>
        <p:nvSpPr>
          <p:cNvPr id="8" name="object 8"/>
          <p:cNvSpPr txBox="1"/>
          <p:nvPr/>
        </p:nvSpPr>
        <p:spPr>
          <a:xfrm>
            <a:off x="1016000" y="2560987"/>
            <a:ext cx="11090275" cy="4196715"/>
          </a:xfrm>
          <a:prstGeom prst="rect">
            <a:avLst/>
          </a:prstGeom>
        </p:spPr>
        <p:txBody>
          <a:bodyPr vert="horz" wrap="square" lIns="0" tIns="12700" rIns="0" bIns="0" rtlCol="0">
            <a:spAutoFit/>
          </a:bodyPr>
          <a:lstStyle/>
          <a:p>
            <a:pPr marL="12700">
              <a:lnSpc>
                <a:spcPct val="100000"/>
              </a:lnSpc>
              <a:spcBef>
                <a:spcPts val="100"/>
              </a:spcBef>
            </a:pPr>
            <a:r>
              <a:rPr sz="6400" b="1" spc="805" dirty="0">
                <a:latin typeface="Trebuchet MS"/>
                <a:cs typeface="Trebuchet MS"/>
              </a:rPr>
              <a:t>SYSTEM</a:t>
            </a:r>
            <a:endParaRPr sz="6400">
              <a:latin typeface="Trebuchet MS"/>
              <a:cs typeface="Trebuchet MS"/>
            </a:endParaRPr>
          </a:p>
          <a:p>
            <a:pPr marL="12700">
              <a:lnSpc>
                <a:spcPct val="100000"/>
              </a:lnSpc>
              <a:spcBef>
                <a:spcPts val="2905"/>
              </a:spcBef>
              <a:tabLst>
                <a:tab pos="600710" algn="l"/>
                <a:tab pos="1574800" algn="l"/>
                <a:tab pos="3552825" algn="l"/>
                <a:tab pos="4003040" algn="l"/>
                <a:tab pos="4572000" algn="l"/>
                <a:tab pos="6323330" algn="l"/>
                <a:tab pos="7139305" algn="l"/>
                <a:tab pos="8321675" algn="l"/>
                <a:tab pos="9014460" algn="l"/>
              </a:tabLst>
            </a:pPr>
            <a:r>
              <a:rPr sz="2800" spc="95" dirty="0">
                <a:latin typeface="Arial MT"/>
                <a:cs typeface="Arial MT"/>
              </a:rPr>
              <a:t>To	</a:t>
            </a:r>
            <a:r>
              <a:rPr sz="2800" spc="145" dirty="0">
                <a:latin typeface="Arial MT"/>
                <a:cs typeface="Arial MT"/>
              </a:rPr>
              <a:t>work	</a:t>
            </a:r>
            <a:r>
              <a:rPr sz="2800" spc="175" dirty="0">
                <a:latin typeface="Arial MT"/>
                <a:cs typeface="Arial MT"/>
              </a:rPr>
              <a:t>effectively	</a:t>
            </a:r>
            <a:r>
              <a:rPr sz="2800" spc="95" dirty="0">
                <a:latin typeface="Arial MT"/>
                <a:cs typeface="Arial MT"/>
              </a:rPr>
              <a:t>in	an	</a:t>
            </a:r>
            <a:r>
              <a:rPr sz="2800" spc="170" dirty="0">
                <a:latin typeface="Arial MT"/>
                <a:cs typeface="Arial MT"/>
              </a:rPr>
              <a:t>assistant	</a:t>
            </a:r>
            <a:r>
              <a:rPr sz="2800" spc="145" dirty="0">
                <a:latin typeface="Arial MT"/>
                <a:cs typeface="Arial MT"/>
              </a:rPr>
              <a:t>role	</a:t>
            </a:r>
            <a:r>
              <a:rPr sz="2800" spc="160" dirty="0">
                <a:latin typeface="Arial MT"/>
                <a:cs typeface="Arial MT"/>
              </a:rPr>
              <a:t>within	</a:t>
            </a:r>
            <a:r>
              <a:rPr sz="2800" spc="130" dirty="0">
                <a:latin typeface="Arial MT"/>
                <a:cs typeface="Arial MT"/>
              </a:rPr>
              <a:t>the	</a:t>
            </a:r>
            <a:r>
              <a:rPr sz="2800" spc="160" dirty="0">
                <a:latin typeface="Arial MT"/>
                <a:cs typeface="Arial MT"/>
              </a:rPr>
              <a:t>health</a:t>
            </a:r>
            <a:endParaRPr sz="2800">
              <a:latin typeface="Arial MT"/>
              <a:cs typeface="Arial MT"/>
            </a:endParaRPr>
          </a:p>
          <a:p>
            <a:pPr marL="12700" marR="5080">
              <a:lnSpc>
                <a:spcPct val="140600"/>
              </a:lnSpc>
              <a:tabLst>
                <a:tab pos="1638935" algn="l"/>
                <a:tab pos="1965960" algn="l"/>
                <a:tab pos="3208020" algn="l"/>
                <a:tab pos="3330575" algn="l"/>
                <a:tab pos="3681729" algn="l"/>
                <a:tab pos="4112260" algn="l"/>
                <a:tab pos="5521960" algn="l"/>
                <a:tab pos="5941695" algn="l"/>
                <a:tab pos="6758305" algn="l"/>
                <a:tab pos="6822440" algn="l"/>
                <a:tab pos="7529830" algn="l"/>
                <a:tab pos="9013825" algn="l"/>
                <a:tab pos="9681845" algn="l"/>
                <a:tab pos="9790430" algn="l"/>
                <a:tab pos="10532745" algn="l"/>
              </a:tabLst>
            </a:pPr>
            <a:r>
              <a:rPr sz="2800" spc="195" dirty="0">
                <a:latin typeface="Arial MT"/>
                <a:cs typeface="Arial MT"/>
              </a:rPr>
              <a:t>service</a:t>
            </a:r>
            <a:r>
              <a:rPr sz="2800" dirty="0">
                <a:latin typeface="Arial MT"/>
                <a:cs typeface="Arial MT"/>
              </a:rPr>
              <a:t>s	</a:t>
            </a:r>
            <a:r>
              <a:rPr sz="2800" spc="195" dirty="0">
                <a:latin typeface="Arial MT"/>
                <a:cs typeface="Arial MT"/>
              </a:rPr>
              <a:t>industry</a:t>
            </a:r>
            <a:r>
              <a:rPr sz="2800" dirty="0">
                <a:latin typeface="Arial MT"/>
                <a:cs typeface="Arial MT"/>
              </a:rPr>
              <a:t>,		</a:t>
            </a:r>
            <a:r>
              <a:rPr sz="2800" spc="195" dirty="0">
                <a:latin typeface="Arial MT"/>
                <a:cs typeface="Arial MT"/>
              </a:rPr>
              <a:t>i</a:t>
            </a:r>
            <a:r>
              <a:rPr sz="2800" dirty="0">
                <a:latin typeface="Arial MT"/>
                <a:cs typeface="Arial MT"/>
              </a:rPr>
              <a:t>t	</a:t>
            </a:r>
            <a:r>
              <a:rPr sz="2800" spc="195" dirty="0">
                <a:latin typeface="Arial MT"/>
                <a:cs typeface="Arial MT"/>
              </a:rPr>
              <a:t>i</a:t>
            </a:r>
            <a:r>
              <a:rPr sz="2800" dirty="0">
                <a:latin typeface="Arial MT"/>
                <a:cs typeface="Arial MT"/>
              </a:rPr>
              <a:t>s	</a:t>
            </a:r>
            <a:r>
              <a:rPr sz="2800" spc="195" dirty="0">
                <a:latin typeface="Arial MT"/>
                <a:cs typeface="Arial MT"/>
              </a:rPr>
              <a:t>importan</a:t>
            </a:r>
            <a:r>
              <a:rPr sz="2800" dirty="0">
                <a:latin typeface="Arial MT"/>
                <a:cs typeface="Arial MT"/>
              </a:rPr>
              <a:t>t	</a:t>
            </a:r>
            <a:r>
              <a:rPr sz="2800" spc="195" dirty="0">
                <a:latin typeface="Arial MT"/>
                <a:cs typeface="Arial MT"/>
              </a:rPr>
              <a:t>tha</a:t>
            </a:r>
            <a:r>
              <a:rPr sz="2800" dirty="0">
                <a:latin typeface="Arial MT"/>
                <a:cs typeface="Arial MT"/>
              </a:rPr>
              <a:t>t	</a:t>
            </a:r>
            <a:r>
              <a:rPr sz="2800" spc="195" dirty="0">
                <a:latin typeface="Arial MT"/>
                <a:cs typeface="Arial MT"/>
              </a:rPr>
              <a:t>yo</a:t>
            </a:r>
            <a:r>
              <a:rPr sz="2800" dirty="0">
                <a:latin typeface="Arial MT"/>
                <a:cs typeface="Arial MT"/>
              </a:rPr>
              <a:t>u	</a:t>
            </a:r>
            <a:r>
              <a:rPr sz="2800" spc="195" dirty="0">
                <a:latin typeface="Arial MT"/>
                <a:cs typeface="Arial MT"/>
              </a:rPr>
              <a:t>understan</a:t>
            </a:r>
            <a:r>
              <a:rPr sz="2800" dirty="0">
                <a:latin typeface="Arial MT"/>
                <a:cs typeface="Arial MT"/>
              </a:rPr>
              <a:t>d	</a:t>
            </a:r>
            <a:r>
              <a:rPr sz="2800" spc="195" dirty="0">
                <a:latin typeface="Arial MT"/>
                <a:cs typeface="Arial MT"/>
              </a:rPr>
              <a:t>ho</a:t>
            </a:r>
            <a:r>
              <a:rPr sz="2800" dirty="0">
                <a:latin typeface="Arial MT"/>
                <a:cs typeface="Arial MT"/>
              </a:rPr>
              <a:t>w	</a:t>
            </a:r>
            <a:r>
              <a:rPr sz="2800" spc="195" dirty="0">
                <a:latin typeface="Arial MT"/>
                <a:cs typeface="Arial MT"/>
              </a:rPr>
              <a:t>th</a:t>
            </a:r>
            <a:r>
              <a:rPr sz="2800" dirty="0">
                <a:latin typeface="Arial MT"/>
                <a:cs typeface="Arial MT"/>
              </a:rPr>
              <a:t>e  </a:t>
            </a:r>
            <a:r>
              <a:rPr sz="2800" spc="175" dirty="0">
                <a:latin typeface="Arial MT"/>
                <a:cs typeface="Arial MT"/>
              </a:rPr>
              <a:t>Australian	</a:t>
            </a:r>
            <a:r>
              <a:rPr sz="2800" spc="160" dirty="0">
                <a:latin typeface="Arial MT"/>
                <a:cs typeface="Arial MT"/>
              </a:rPr>
              <a:t>health	</a:t>
            </a:r>
            <a:r>
              <a:rPr sz="2800" spc="145" dirty="0">
                <a:latin typeface="Arial MT"/>
                <a:cs typeface="Arial MT"/>
              </a:rPr>
              <a:t>care	</a:t>
            </a:r>
            <a:r>
              <a:rPr sz="2800" spc="160" dirty="0">
                <a:latin typeface="Arial MT"/>
                <a:cs typeface="Arial MT"/>
              </a:rPr>
              <a:t>system	works.		</a:t>
            </a:r>
            <a:r>
              <a:rPr sz="2800" spc="175" dirty="0">
                <a:latin typeface="Arial MT"/>
                <a:cs typeface="Arial MT"/>
              </a:rPr>
              <a:t>Throughout	</a:t>
            </a:r>
            <a:r>
              <a:rPr sz="2800" spc="145" dirty="0">
                <a:latin typeface="Arial MT"/>
                <a:cs typeface="Arial MT"/>
              </a:rPr>
              <a:t>this		</a:t>
            </a:r>
            <a:r>
              <a:rPr sz="2800" spc="155" dirty="0">
                <a:latin typeface="Arial MT"/>
                <a:cs typeface="Arial MT"/>
              </a:rPr>
              <a:t>unit,</a:t>
            </a:r>
            <a:endParaRPr sz="2800">
              <a:latin typeface="Arial MT"/>
              <a:cs typeface="Arial MT"/>
            </a:endParaRPr>
          </a:p>
          <a:p>
            <a:pPr marL="12700" marR="454659">
              <a:lnSpc>
                <a:spcPct val="140600"/>
              </a:lnSpc>
              <a:tabLst>
                <a:tab pos="640080" algn="l"/>
                <a:tab pos="927100" algn="l"/>
                <a:tab pos="1357630" algn="l"/>
                <a:tab pos="1778000" algn="l"/>
                <a:tab pos="2821940" algn="l"/>
                <a:tab pos="3375660" algn="l"/>
                <a:tab pos="5067300" algn="l"/>
                <a:tab pos="6922134" algn="l"/>
                <a:tab pos="7713345" algn="l"/>
                <a:tab pos="8564245" algn="l"/>
                <a:tab pos="8915400" algn="l"/>
                <a:tab pos="9632315" algn="l"/>
              </a:tabLst>
            </a:pPr>
            <a:r>
              <a:rPr sz="2800" spc="195" dirty="0">
                <a:latin typeface="Arial MT"/>
                <a:cs typeface="Arial MT"/>
              </a:rPr>
              <a:t>w</a:t>
            </a:r>
            <a:r>
              <a:rPr sz="2800" dirty="0">
                <a:latin typeface="Arial MT"/>
                <a:cs typeface="Arial MT"/>
              </a:rPr>
              <a:t>e	</a:t>
            </a:r>
            <a:r>
              <a:rPr sz="2800" spc="195" dirty="0">
                <a:latin typeface="Arial MT"/>
                <a:cs typeface="Arial MT"/>
              </a:rPr>
              <a:t>wil</a:t>
            </a:r>
            <a:r>
              <a:rPr sz="2800" dirty="0">
                <a:latin typeface="Arial MT"/>
                <a:cs typeface="Arial MT"/>
              </a:rPr>
              <a:t>l	</a:t>
            </a:r>
            <a:r>
              <a:rPr sz="2800" spc="195" dirty="0">
                <a:latin typeface="Arial MT"/>
                <a:cs typeface="Arial MT"/>
              </a:rPr>
              <a:t>explor</a:t>
            </a:r>
            <a:r>
              <a:rPr sz="2800" dirty="0">
                <a:latin typeface="Arial MT"/>
                <a:cs typeface="Arial MT"/>
              </a:rPr>
              <a:t>e	</a:t>
            </a:r>
            <a:r>
              <a:rPr sz="2800" spc="195" dirty="0">
                <a:latin typeface="Arial MT"/>
                <a:cs typeface="Arial MT"/>
              </a:rPr>
              <a:t>it</a:t>
            </a:r>
            <a:r>
              <a:rPr sz="2800" dirty="0">
                <a:latin typeface="Arial MT"/>
                <a:cs typeface="Arial MT"/>
              </a:rPr>
              <a:t>s	</a:t>
            </a:r>
            <a:r>
              <a:rPr sz="2800" spc="195" dirty="0">
                <a:latin typeface="Arial MT"/>
                <a:cs typeface="Arial MT"/>
              </a:rPr>
              <a:t>function</a:t>
            </a:r>
            <a:r>
              <a:rPr sz="2800" dirty="0">
                <a:latin typeface="Arial MT"/>
                <a:cs typeface="Arial MT"/>
              </a:rPr>
              <a:t>,	</a:t>
            </a:r>
            <a:r>
              <a:rPr sz="2800" spc="195" dirty="0">
                <a:latin typeface="Arial MT"/>
                <a:cs typeface="Arial MT"/>
              </a:rPr>
              <a:t>structure</a:t>
            </a:r>
            <a:r>
              <a:rPr sz="2800" dirty="0">
                <a:latin typeface="Arial MT"/>
                <a:cs typeface="Arial MT"/>
              </a:rPr>
              <a:t>,	</a:t>
            </a:r>
            <a:r>
              <a:rPr sz="2800" spc="195" dirty="0">
                <a:latin typeface="Arial MT"/>
                <a:cs typeface="Arial MT"/>
              </a:rPr>
              <a:t>an</a:t>
            </a:r>
            <a:r>
              <a:rPr sz="2800" dirty="0">
                <a:latin typeface="Arial MT"/>
                <a:cs typeface="Arial MT"/>
              </a:rPr>
              <a:t>d	</a:t>
            </a:r>
            <a:r>
              <a:rPr sz="2800" spc="195" dirty="0">
                <a:latin typeface="Arial MT"/>
                <a:cs typeface="Arial MT"/>
              </a:rPr>
              <a:t>ho</a:t>
            </a:r>
            <a:r>
              <a:rPr sz="2800" dirty="0">
                <a:latin typeface="Arial MT"/>
                <a:cs typeface="Arial MT"/>
              </a:rPr>
              <a:t>w	</a:t>
            </a:r>
            <a:r>
              <a:rPr sz="2800" spc="195" dirty="0">
                <a:latin typeface="Arial MT"/>
                <a:cs typeface="Arial MT"/>
              </a:rPr>
              <a:t>i</a:t>
            </a:r>
            <a:r>
              <a:rPr sz="2800" dirty="0">
                <a:latin typeface="Arial MT"/>
                <a:cs typeface="Arial MT"/>
              </a:rPr>
              <a:t>t	</a:t>
            </a:r>
            <a:r>
              <a:rPr sz="2800" spc="195" dirty="0">
                <a:latin typeface="Arial MT"/>
                <a:cs typeface="Arial MT"/>
              </a:rPr>
              <a:t>wil</a:t>
            </a:r>
            <a:r>
              <a:rPr sz="2800" dirty="0">
                <a:latin typeface="Arial MT"/>
                <a:cs typeface="Arial MT"/>
              </a:rPr>
              <a:t>l	</a:t>
            </a:r>
            <a:r>
              <a:rPr sz="2800" spc="195" dirty="0">
                <a:latin typeface="Arial MT"/>
                <a:cs typeface="Arial MT"/>
              </a:rPr>
              <a:t>affec</a:t>
            </a:r>
            <a:r>
              <a:rPr sz="2800" dirty="0">
                <a:latin typeface="Arial MT"/>
                <a:cs typeface="Arial MT"/>
              </a:rPr>
              <a:t>t  </a:t>
            </a:r>
            <a:r>
              <a:rPr sz="2800" spc="145" dirty="0">
                <a:latin typeface="Arial MT"/>
                <a:cs typeface="Arial MT"/>
              </a:rPr>
              <a:t>your	</a:t>
            </a:r>
            <a:r>
              <a:rPr sz="2800" spc="130" dirty="0">
                <a:latin typeface="Arial MT"/>
                <a:cs typeface="Arial MT"/>
              </a:rPr>
              <a:t>own	</a:t>
            </a:r>
            <a:r>
              <a:rPr sz="2800" spc="170" dirty="0">
                <a:latin typeface="Arial MT"/>
                <a:cs typeface="Arial MT"/>
              </a:rPr>
              <a:t>practice.</a:t>
            </a:r>
            <a:endParaRPr sz="2800">
              <a:latin typeface="Arial MT"/>
              <a:cs typeface="Arial MT"/>
            </a:endParaRPr>
          </a:p>
        </p:txBody>
      </p:sp>
      <p:pic>
        <p:nvPicPr>
          <p:cNvPr id="9" name="object 5">
            <a:hlinkClick r:id="rId4" action="ppaction://hlinksldjump"/>
            <a:extLst>
              <a:ext uri="{FF2B5EF4-FFF2-40B4-BE49-F238E27FC236}">
                <a16:creationId xmlns:a16="http://schemas.microsoft.com/office/drawing/2014/main" id="{13D9738C-8F5A-4405-AD09-D6C327D6819F}"/>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3" name="TextBox 2">
            <a:extLst>
              <a:ext uri="{FF2B5EF4-FFF2-40B4-BE49-F238E27FC236}">
                <a16:creationId xmlns:a16="http://schemas.microsoft.com/office/drawing/2014/main" id="{8330FD32-39FE-4DED-ADEC-C21B25AA2B40}"/>
              </a:ext>
            </a:extLst>
          </p:cNvPr>
          <p:cNvSpPr txBox="1"/>
          <p:nvPr/>
        </p:nvSpPr>
        <p:spPr>
          <a:xfrm>
            <a:off x="685800" y="7581900"/>
            <a:ext cx="9688195" cy="1477328"/>
          </a:xfrm>
          <a:prstGeom prst="rect">
            <a:avLst/>
          </a:prstGeom>
          <a:noFill/>
        </p:spPr>
        <p:txBody>
          <a:bodyPr wrap="square" rtlCol="0">
            <a:spAutoFit/>
          </a:bodyPr>
          <a:lstStyle/>
          <a:p>
            <a:pPr marL="342900" lvl="0" indent="-342900">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Allied health professionals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Allied Health Professionals - A Universe of Opportunities for your AHP career - YouTube</a:t>
            </a:r>
            <a:endParaRPr lang="en-AU"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Dental services Victoria ( oral health services during COVID -19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Oral health services during COVID-19: screening, triaging, and reception (video 1 of 3) - YouTube</a:t>
            </a:r>
            <a:endParaRPr lang="en-AU" sz="1800" dirty="0">
              <a:effectLst/>
              <a:latin typeface="Times New Roman" panose="02020603050405020304" pitchFamily="18" charset="0"/>
              <a:ea typeface="Times New Roman" panose="02020603050405020304" pitchFamily="18" charset="0"/>
            </a:endParaRPr>
          </a:p>
          <a:p>
            <a:endParaRPr lang="en-A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4" name="object 4"/>
          <p:cNvPicPr/>
          <p:nvPr/>
        </p:nvPicPr>
        <p:blipFill>
          <a:blip r:embed="rId2" cstate="print"/>
          <a:stretch>
            <a:fillRect/>
          </a:stretch>
        </p:blipFill>
        <p:spPr>
          <a:xfrm>
            <a:off x="9485243" y="0"/>
            <a:ext cx="8838632" cy="10286999"/>
          </a:xfrm>
          <a:prstGeom prst="rect">
            <a:avLst/>
          </a:prstGeom>
        </p:spPr>
      </p:pic>
      <p:sp>
        <p:nvSpPr>
          <p:cNvPr id="6" name="object 6"/>
          <p:cNvSpPr txBox="1">
            <a:spLocks noGrp="1"/>
          </p:cNvSpPr>
          <p:nvPr>
            <p:ph type="title"/>
          </p:nvPr>
        </p:nvSpPr>
        <p:spPr>
          <a:xfrm>
            <a:off x="1016000" y="941735"/>
            <a:ext cx="10534015" cy="1000760"/>
          </a:xfrm>
          <a:prstGeom prst="rect">
            <a:avLst/>
          </a:prstGeom>
        </p:spPr>
        <p:txBody>
          <a:bodyPr vert="horz" wrap="square" lIns="0" tIns="12700" rIns="0" bIns="0" rtlCol="0">
            <a:spAutoFit/>
          </a:bodyPr>
          <a:lstStyle/>
          <a:p>
            <a:pPr marL="12700">
              <a:lnSpc>
                <a:spcPct val="100000"/>
              </a:lnSpc>
              <a:spcBef>
                <a:spcPts val="100"/>
              </a:spcBef>
            </a:pPr>
            <a:r>
              <a:rPr spc="-95" dirty="0">
                <a:solidFill>
                  <a:srgbClr val="08090F"/>
                </a:solidFill>
                <a:latin typeface="Tahoma"/>
                <a:cs typeface="Tahoma"/>
              </a:rPr>
              <a:t>Write</a:t>
            </a:r>
            <a:r>
              <a:rPr spc="605" dirty="0">
                <a:solidFill>
                  <a:srgbClr val="08090F"/>
                </a:solidFill>
                <a:latin typeface="Tahoma"/>
                <a:cs typeface="Tahoma"/>
              </a:rPr>
              <a:t> </a:t>
            </a:r>
            <a:r>
              <a:rPr spc="100" dirty="0">
                <a:solidFill>
                  <a:srgbClr val="08090F"/>
                </a:solidFill>
                <a:latin typeface="Tahoma"/>
                <a:cs typeface="Tahoma"/>
              </a:rPr>
              <a:t>Clear</a:t>
            </a:r>
            <a:r>
              <a:rPr spc="605" dirty="0">
                <a:solidFill>
                  <a:srgbClr val="08090F"/>
                </a:solidFill>
                <a:latin typeface="Tahoma"/>
                <a:cs typeface="Tahoma"/>
              </a:rPr>
              <a:t> </a:t>
            </a:r>
            <a:r>
              <a:rPr spc="-155" dirty="0">
                <a:solidFill>
                  <a:srgbClr val="08090F"/>
                </a:solidFill>
                <a:latin typeface="Tahoma"/>
                <a:cs typeface="Tahoma"/>
              </a:rPr>
              <a:t>and</a:t>
            </a:r>
            <a:r>
              <a:rPr spc="595" dirty="0">
                <a:solidFill>
                  <a:srgbClr val="08090F"/>
                </a:solidFill>
                <a:latin typeface="Tahoma"/>
                <a:cs typeface="Tahoma"/>
              </a:rPr>
              <a:t> </a:t>
            </a:r>
            <a:r>
              <a:rPr spc="125" dirty="0">
                <a:solidFill>
                  <a:srgbClr val="08090F"/>
                </a:solidFill>
                <a:latin typeface="Tahoma"/>
                <a:cs typeface="Tahoma"/>
              </a:rPr>
              <a:t>Acc</a:t>
            </a:r>
            <a:r>
              <a:rPr spc="125" dirty="0">
                <a:latin typeface="Tahoma"/>
                <a:cs typeface="Tahoma"/>
              </a:rPr>
              <a:t>urate</a:t>
            </a:r>
          </a:p>
        </p:txBody>
      </p:sp>
      <p:sp>
        <p:nvSpPr>
          <p:cNvPr id="7" name="object 7"/>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spc="95" dirty="0"/>
              <a:t>Referral</a:t>
            </a:r>
            <a:r>
              <a:rPr spc="565" dirty="0"/>
              <a:t> </a:t>
            </a:r>
            <a:r>
              <a:rPr spc="-10" dirty="0"/>
              <a:t>Report</a:t>
            </a:r>
          </a:p>
          <a:p>
            <a:pPr marL="135890">
              <a:lnSpc>
                <a:spcPct val="100000"/>
              </a:lnSpc>
              <a:spcBef>
                <a:spcPts val="4935"/>
              </a:spcBef>
              <a:tabLst>
                <a:tab pos="1925955" algn="l"/>
                <a:tab pos="3286125" algn="l"/>
                <a:tab pos="4102735" algn="l"/>
                <a:tab pos="5443855" algn="l"/>
                <a:tab pos="6318885" algn="l"/>
              </a:tabLst>
            </a:pPr>
            <a:r>
              <a:rPr sz="2800" b="0" spc="170" dirty="0">
                <a:solidFill>
                  <a:srgbClr val="000000"/>
                </a:solidFill>
                <a:latin typeface="Arial MT"/>
                <a:cs typeface="Arial MT"/>
              </a:rPr>
              <a:t>Referrals	</a:t>
            </a:r>
            <a:r>
              <a:rPr sz="2800" b="0" spc="160" dirty="0">
                <a:solidFill>
                  <a:srgbClr val="000000"/>
                </a:solidFill>
                <a:latin typeface="Arial MT"/>
                <a:cs typeface="Arial MT"/>
              </a:rPr>
              <a:t>ensure	</a:t>
            </a:r>
            <a:r>
              <a:rPr sz="2800" b="0" spc="145" dirty="0">
                <a:solidFill>
                  <a:srgbClr val="000000"/>
                </a:solidFill>
                <a:latin typeface="Arial MT"/>
                <a:cs typeface="Arial MT"/>
              </a:rPr>
              <a:t>that	</a:t>
            </a:r>
            <a:r>
              <a:rPr sz="2800" b="0" spc="160" dirty="0">
                <a:solidFill>
                  <a:srgbClr val="000000"/>
                </a:solidFill>
                <a:latin typeface="Arial MT"/>
                <a:cs typeface="Arial MT"/>
              </a:rPr>
              <a:t>people	</a:t>
            </a:r>
            <a:r>
              <a:rPr sz="2800" b="0" spc="145" dirty="0">
                <a:solidFill>
                  <a:srgbClr val="000000"/>
                </a:solidFill>
                <a:latin typeface="Arial MT"/>
                <a:cs typeface="Arial MT"/>
              </a:rPr>
              <a:t>only	</a:t>
            </a:r>
            <a:r>
              <a:rPr sz="2800" b="0" spc="130" dirty="0">
                <a:solidFill>
                  <a:srgbClr val="000000"/>
                </a:solidFill>
                <a:latin typeface="Arial MT"/>
                <a:cs typeface="Arial MT"/>
              </a:rPr>
              <a:t>use</a:t>
            </a:r>
            <a:endParaRPr sz="2800">
              <a:latin typeface="Arial MT"/>
              <a:cs typeface="Arial MT"/>
            </a:endParaRPr>
          </a:p>
          <a:p>
            <a:pPr marL="12700" marR="5080">
              <a:lnSpc>
                <a:spcPct val="140600"/>
              </a:lnSpc>
              <a:tabLst>
                <a:tab pos="481965" algn="l"/>
                <a:tab pos="1377315" algn="l"/>
                <a:tab pos="1724025" algn="l"/>
                <a:tab pos="2619375" algn="l"/>
                <a:tab pos="4246245" algn="l"/>
                <a:tab pos="4266565" algn="l"/>
                <a:tab pos="4735830" algn="l"/>
                <a:tab pos="5340350" algn="l"/>
                <a:tab pos="5691505" algn="l"/>
                <a:tab pos="5710555" algn="l"/>
                <a:tab pos="6402705" algn="l"/>
              </a:tabLst>
            </a:pPr>
            <a:r>
              <a:rPr sz="2800" b="0" spc="195" dirty="0">
                <a:solidFill>
                  <a:srgbClr val="000000"/>
                </a:solidFill>
                <a:latin typeface="Arial MT"/>
                <a:cs typeface="Arial MT"/>
              </a:rPr>
              <a:t>certai</a:t>
            </a:r>
            <a:r>
              <a:rPr sz="2800" b="0" dirty="0">
                <a:solidFill>
                  <a:srgbClr val="000000"/>
                </a:solidFill>
                <a:latin typeface="Arial MT"/>
                <a:cs typeface="Arial MT"/>
              </a:rPr>
              <a:t>n	</a:t>
            </a:r>
            <a:r>
              <a:rPr sz="2800" b="0" spc="195" dirty="0">
                <a:solidFill>
                  <a:srgbClr val="000000"/>
                </a:solidFill>
                <a:latin typeface="Arial MT"/>
                <a:cs typeface="Arial MT"/>
              </a:rPr>
              <a:t>healt</a:t>
            </a:r>
            <a:r>
              <a:rPr sz="2800" b="0" dirty="0">
                <a:solidFill>
                  <a:srgbClr val="000000"/>
                </a:solidFill>
                <a:latin typeface="Arial MT"/>
                <a:cs typeface="Arial MT"/>
              </a:rPr>
              <a:t>h	</a:t>
            </a:r>
            <a:r>
              <a:rPr sz="2800" b="0" spc="195" dirty="0">
                <a:solidFill>
                  <a:srgbClr val="000000"/>
                </a:solidFill>
                <a:latin typeface="Arial MT"/>
                <a:cs typeface="Arial MT"/>
              </a:rPr>
              <a:t>service</a:t>
            </a:r>
            <a:r>
              <a:rPr sz="2800" b="0" dirty="0">
                <a:solidFill>
                  <a:srgbClr val="000000"/>
                </a:solidFill>
                <a:latin typeface="Arial MT"/>
                <a:cs typeface="Arial MT"/>
              </a:rPr>
              <a:t>s	</a:t>
            </a:r>
            <a:r>
              <a:rPr sz="2800" b="0" spc="195" dirty="0">
                <a:solidFill>
                  <a:srgbClr val="000000"/>
                </a:solidFill>
                <a:latin typeface="Arial MT"/>
                <a:cs typeface="Arial MT"/>
              </a:rPr>
              <a:t>o</a:t>
            </a:r>
            <a:r>
              <a:rPr sz="2800" b="0" dirty="0">
                <a:solidFill>
                  <a:srgbClr val="000000"/>
                </a:solidFill>
                <a:latin typeface="Arial MT"/>
                <a:cs typeface="Arial MT"/>
              </a:rPr>
              <a:t>r	</a:t>
            </a:r>
            <a:r>
              <a:rPr sz="2800" b="0" spc="195" dirty="0">
                <a:solidFill>
                  <a:srgbClr val="000000"/>
                </a:solidFill>
                <a:latin typeface="Arial MT"/>
                <a:cs typeface="Arial MT"/>
              </a:rPr>
              <a:t>see</a:t>
            </a:r>
            <a:r>
              <a:rPr sz="2800" b="0" dirty="0">
                <a:solidFill>
                  <a:srgbClr val="000000"/>
                </a:solidFill>
                <a:latin typeface="Arial MT"/>
                <a:cs typeface="Arial MT"/>
              </a:rPr>
              <a:t>k		</a:t>
            </a:r>
            <a:r>
              <a:rPr sz="2800" b="0" spc="195" dirty="0">
                <a:solidFill>
                  <a:srgbClr val="000000"/>
                </a:solidFill>
                <a:latin typeface="Arial MT"/>
                <a:cs typeface="Arial MT"/>
              </a:rPr>
              <a:t>th</a:t>
            </a:r>
            <a:r>
              <a:rPr sz="2800" b="0" dirty="0">
                <a:solidFill>
                  <a:srgbClr val="000000"/>
                </a:solidFill>
                <a:latin typeface="Arial MT"/>
                <a:cs typeface="Arial MT"/>
              </a:rPr>
              <a:t>e	</a:t>
            </a:r>
            <a:r>
              <a:rPr sz="2800" b="0" spc="195" dirty="0">
                <a:solidFill>
                  <a:srgbClr val="000000"/>
                </a:solidFill>
                <a:latin typeface="Arial MT"/>
                <a:cs typeface="Arial MT"/>
              </a:rPr>
              <a:t>advic</a:t>
            </a:r>
            <a:r>
              <a:rPr sz="2800" b="0" dirty="0">
                <a:solidFill>
                  <a:srgbClr val="000000"/>
                </a:solidFill>
                <a:latin typeface="Arial MT"/>
                <a:cs typeface="Arial MT"/>
              </a:rPr>
              <a:t>e  </a:t>
            </a:r>
            <a:r>
              <a:rPr sz="2800" b="0" spc="95" dirty="0">
                <a:solidFill>
                  <a:srgbClr val="000000"/>
                </a:solidFill>
                <a:latin typeface="Arial MT"/>
                <a:cs typeface="Arial MT"/>
              </a:rPr>
              <a:t>of	</a:t>
            </a:r>
            <a:r>
              <a:rPr sz="2800" b="0" spc="160" dirty="0">
                <a:solidFill>
                  <a:srgbClr val="000000"/>
                </a:solidFill>
                <a:latin typeface="Arial MT"/>
                <a:cs typeface="Arial MT"/>
              </a:rPr>
              <a:t>health	</a:t>
            </a:r>
            <a:r>
              <a:rPr sz="2800" b="0" spc="180" dirty="0">
                <a:solidFill>
                  <a:srgbClr val="000000"/>
                </a:solidFill>
                <a:latin typeface="Arial MT"/>
                <a:cs typeface="Arial MT"/>
              </a:rPr>
              <a:t>professionals		</a:t>
            </a:r>
            <a:r>
              <a:rPr sz="2800" b="0" spc="145" dirty="0">
                <a:solidFill>
                  <a:srgbClr val="000000"/>
                </a:solidFill>
                <a:latin typeface="Arial MT"/>
                <a:cs typeface="Arial MT"/>
              </a:rPr>
              <a:t>when	</a:t>
            </a:r>
            <a:r>
              <a:rPr sz="2800" b="0" spc="95" dirty="0">
                <a:solidFill>
                  <a:srgbClr val="000000"/>
                </a:solidFill>
                <a:latin typeface="Arial MT"/>
                <a:cs typeface="Arial MT"/>
              </a:rPr>
              <a:t>it	is</a:t>
            </a:r>
            <a:endParaRPr sz="2800">
              <a:latin typeface="Arial MT"/>
              <a:cs typeface="Arial MT"/>
            </a:endParaRPr>
          </a:p>
          <a:p>
            <a:pPr marL="12700" marR="395605">
              <a:lnSpc>
                <a:spcPct val="140600"/>
              </a:lnSpc>
              <a:tabLst>
                <a:tab pos="1110615" algn="l"/>
                <a:tab pos="1763395" algn="l"/>
                <a:tab pos="3524250" algn="l"/>
                <a:tab pos="3553460" algn="l"/>
                <a:tab pos="5037455" algn="l"/>
                <a:tab pos="5433060" algn="l"/>
                <a:tab pos="6378575" algn="l"/>
              </a:tabLst>
            </a:pPr>
            <a:r>
              <a:rPr sz="2800" b="0" spc="195" dirty="0">
                <a:solidFill>
                  <a:srgbClr val="000000"/>
                </a:solidFill>
                <a:latin typeface="Arial MT"/>
                <a:cs typeface="Arial MT"/>
              </a:rPr>
              <a:t>required</a:t>
            </a:r>
            <a:r>
              <a:rPr sz="2800" b="0" dirty="0">
                <a:solidFill>
                  <a:srgbClr val="000000"/>
                </a:solidFill>
                <a:latin typeface="Arial MT"/>
                <a:cs typeface="Arial MT"/>
              </a:rPr>
              <a:t>.	</a:t>
            </a:r>
            <a:r>
              <a:rPr sz="2800" b="0" spc="195" dirty="0">
                <a:solidFill>
                  <a:srgbClr val="000000"/>
                </a:solidFill>
                <a:latin typeface="Arial MT"/>
                <a:cs typeface="Arial MT"/>
              </a:rPr>
              <a:t>Referral</a:t>
            </a:r>
            <a:r>
              <a:rPr sz="2800" b="0" dirty="0">
                <a:solidFill>
                  <a:srgbClr val="000000"/>
                </a:solidFill>
                <a:latin typeface="Arial MT"/>
                <a:cs typeface="Arial MT"/>
              </a:rPr>
              <a:t>s		</a:t>
            </a:r>
            <a:r>
              <a:rPr sz="2800" b="0" spc="195" dirty="0">
                <a:solidFill>
                  <a:srgbClr val="000000"/>
                </a:solidFill>
                <a:latin typeface="Arial MT"/>
                <a:cs typeface="Arial MT"/>
              </a:rPr>
              <a:t>preven</a:t>
            </a:r>
            <a:r>
              <a:rPr sz="2800" b="0" dirty="0">
                <a:solidFill>
                  <a:srgbClr val="000000"/>
                </a:solidFill>
                <a:latin typeface="Arial MT"/>
                <a:cs typeface="Arial MT"/>
              </a:rPr>
              <a:t>t	</a:t>
            </a:r>
            <a:r>
              <a:rPr sz="2800" b="0" spc="195" dirty="0">
                <a:solidFill>
                  <a:srgbClr val="000000"/>
                </a:solidFill>
                <a:latin typeface="Arial MT"/>
                <a:cs typeface="Arial MT"/>
              </a:rPr>
              <a:t>peopl</a:t>
            </a:r>
            <a:r>
              <a:rPr sz="2800" b="0" dirty="0">
                <a:solidFill>
                  <a:srgbClr val="000000"/>
                </a:solidFill>
                <a:latin typeface="Arial MT"/>
                <a:cs typeface="Arial MT"/>
              </a:rPr>
              <a:t>e	</a:t>
            </a:r>
            <a:r>
              <a:rPr sz="2800" b="0" spc="195" dirty="0">
                <a:solidFill>
                  <a:srgbClr val="000000"/>
                </a:solidFill>
                <a:latin typeface="Arial MT"/>
                <a:cs typeface="Arial MT"/>
              </a:rPr>
              <a:t>fro</a:t>
            </a:r>
            <a:r>
              <a:rPr sz="2800" b="0" dirty="0">
                <a:solidFill>
                  <a:srgbClr val="000000"/>
                </a:solidFill>
                <a:latin typeface="Arial MT"/>
                <a:cs typeface="Arial MT"/>
              </a:rPr>
              <a:t>m  </a:t>
            </a:r>
            <a:r>
              <a:rPr sz="2800" b="0" spc="155" dirty="0">
                <a:solidFill>
                  <a:srgbClr val="000000"/>
                </a:solidFill>
                <a:latin typeface="Arial MT"/>
                <a:cs typeface="Arial MT"/>
              </a:rPr>
              <a:t>using	</a:t>
            </a:r>
            <a:r>
              <a:rPr sz="2800" b="0" spc="175" dirty="0">
                <a:solidFill>
                  <a:srgbClr val="000000"/>
                </a:solidFill>
                <a:latin typeface="Arial MT"/>
                <a:cs typeface="Arial MT"/>
              </a:rPr>
              <a:t>unnecessary	</a:t>
            </a:r>
            <a:r>
              <a:rPr sz="2800" b="0" spc="170" dirty="0">
                <a:solidFill>
                  <a:srgbClr val="000000"/>
                </a:solidFill>
                <a:latin typeface="Arial MT"/>
                <a:cs typeface="Arial MT"/>
              </a:rPr>
              <a:t>resources	</a:t>
            </a:r>
            <a:r>
              <a:rPr sz="2800" b="0" spc="130" dirty="0">
                <a:solidFill>
                  <a:srgbClr val="000000"/>
                </a:solidFill>
                <a:latin typeface="Arial MT"/>
                <a:cs typeface="Arial MT"/>
              </a:rPr>
              <a:t>and</a:t>
            </a:r>
            <a:endParaRPr sz="2800">
              <a:latin typeface="Arial MT"/>
              <a:cs typeface="Arial MT"/>
            </a:endParaRPr>
          </a:p>
          <a:p>
            <a:pPr marL="12700" marR="611505">
              <a:lnSpc>
                <a:spcPct val="140600"/>
              </a:lnSpc>
              <a:tabLst>
                <a:tab pos="1110615" algn="l"/>
                <a:tab pos="1679575" algn="l"/>
                <a:tab pos="1778635" algn="l"/>
                <a:tab pos="2659380" algn="l"/>
                <a:tab pos="3707129" algn="l"/>
                <a:tab pos="3900804" algn="l"/>
                <a:tab pos="4815840" algn="l"/>
                <a:tab pos="6280785" algn="l"/>
              </a:tabLst>
            </a:pPr>
            <a:r>
              <a:rPr sz="2800" b="0" spc="195" dirty="0">
                <a:solidFill>
                  <a:srgbClr val="000000"/>
                </a:solidFill>
                <a:latin typeface="Arial MT"/>
                <a:cs typeface="Arial MT"/>
              </a:rPr>
              <a:t>spendin</a:t>
            </a:r>
            <a:r>
              <a:rPr sz="2800" b="0" dirty="0">
                <a:solidFill>
                  <a:srgbClr val="000000"/>
                </a:solidFill>
                <a:latin typeface="Arial MT"/>
                <a:cs typeface="Arial MT"/>
              </a:rPr>
              <a:t>g		</a:t>
            </a:r>
            <a:r>
              <a:rPr sz="2800" b="0" spc="195" dirty="0">
                <a:solidFill>
                  <a:srgbClr val="000000"/>
                </a:solidFill>
                <a:latin typeface="Arial MT"/>
                <a:cs typeface="Arial MT"/>
              </a:rPr>
              <a:t>vita</a:t>
            </a:r>
            <a:r>
              <a:rPr sz="2800" b="0" dirty="0">
                <a:solidFill>
                  <a:srgbClr val="000000"/>
                </a:solidFill>
                <a:latin typeface="Arial MT"/>
                <a:cs typeface="Arial MT"/>
              </a:rPr>
              <a:t>l	</a:t>
            </a:r>
            <a:r>
              <a:rPr sz="2800" b="0" spc="195" dirty="0">
                <a:solidFill>
                  <a:srgbClr val="000000"/>
                </a:solidFill>
                <a:latin typeface="Arial MT"/>
                <a:cs typeface="Arial MT"/>
              </a:rPr>
              <a:t>healt</a:t>
            </a:r>
            <a:r>
              <a:rPr sz="2800" b="0" dirty="0">
                <a:solidFill>
                  <a:srgbClr val="000000"/>
                </a:solidFill>
                <a:latin typeface="Arial MT"/>
                <a:cs typeface="Arial MT"/>
              </a:rPr>
              <a:t>h	</a:t>
            </a:r>
            <a:r>
              <a:rPr sz="2800" b="0" spc="195" dirty="0">
                <a:solidFill>
                  <a:srgbClr val="000000"/>
                </a:solidFill>
                <a:latin typeface="Arial MT"/>
                <a:cs typeface="Arial MT"/>
              </a:rPr>
              <a:t>car</a:t>
            </a:r>
            <a:r>
              <a:rPr sz="2800" b="0" dirty="0">
                <a:solidFill>
                  <a:srgbClr val="000000"/>
                </a:solidFill>
                <a:latin typeface="Arial MT"/>
                <a:cs typeface="Arial MT"/>
              </a:rPr>
              <a:t>e	</a:t>
            </a:r>
            <a:r>
              <a:rPr sz="2800" b="0" spc="195" dirty="0">
                <a:solidFill>
                  <a:srgbClr val="000000"/>
                </a:solidFill>
                <a:latin typeface="Arial MT"/>
                <a:cs typeface="Arial MT"/>
              </a:rPr>
              <a:t>fundin</a:t>
            </a:r>
            <a:r>
              <a:rPr sz="2800" b="0" dirty="0">
                <a:solidFill>
                  <a:srgbClr val="000000"/>
                </a:solidFill>
                <a:latin typeface="Arial MT"/>
                <a:cs typeface="Arial MT"/>
              </a:rPr>
              <a:t>g	</a:t>
            </a:r>
            <a:r>
              <a:rPr sz="2800" b="0" spc="195" dirty="0">
                <a:solidFill>
                  <a:srgbClr val="000000"/>
                </a:solidFill>
                <a:latin typeface="Arial MT"/>
                <a:cs typeface="Arial MT"/>
              </a:rPr>
              <a:t>tha</a:t>
            </a:r>
            <a:r>
              <a:rPr sz="2800" b="0" dirty="0">
                <a:solidFill>
                  <a:srgbClr val="000000"/>
                </a:solidFill>
                <a:latin typeface="Arial MT"/>
                <a:cs typeface="Arial MT"/>
              </a:rPr>
              <a:t>t  </a:t>
            </a:r>
            <a:r>
              <a:rPr sz="2800" b="0" spc="155" dirty="0">
                <a:solidFill>
                  <a:srgbClr val="000000"/>
                </a:solidFill>
                <a:latin typeface="Arial MT"/>
                <a:cs typeface="Arial MT"/>
              </a:rPr>
              <a:t>could	</a:t>
            </a:r>
            <a:r>
              <a:rPr sz="2800" b="0" spc="95" dirty="0">
                <a:solidFill>
                  <a:srgbClr val="000000"/>
                </a:solidFill>
                <a:latin typeface="Arial MT"/>
                <a:cs typeface="Arial MT"/>
              </a:rPr>
              <a:t>be	</a:t>
            </a:r>
            <a:r>
              <a:rPr sz="2800" b="0" spc="145" dirty="0">
                <a:solidFill>
                  <a:srgbClr val="000000"/>
                </a:solidFill>
                <a:latin typeface="Arial MT"/>
                <a:cs typeface="Arial MT"/>
              </a:rPr>
              <a:t>used	more	</a:t>
            </a:r>
            <a:r>
              <a:rPr sz="2800" b="0" spc="175" dirty="0">
                <a:solidFill>
                  <a:srgbClr val="000000"/>
                </a:solidFill>
                <a:latin typeface="Arial MT"/>
                <a:cs typeface="Arial MT"/>
              </a:rPr>
              <a:t>effectively.</a:t>
            </a:r>
            <a:endParaRPr sz="2800">
              <a:latin typeface="Arial MT"/>
              <a:cs typeface="Arial MT"/>
            </a:endParaRPr>
          </a:p>
        </p:txBody>
      </p:sp>
      <p:pic>
        <p:nvPicPr>
          <p:cNvPr id="8" name="object 5">
            <a:hlinkClick r:id="rId3" action="ppaction://hlinksldjump"/>
            <a:extLst>
              <a:ext uri="{FF2B5EF4-FFF2-40B4-BE49-F238E27FC236}">
                <a16:creationId xmlns:a16="http://schemas.microsoft.com/office/drawing/2014/main" id="{7AE33DFD-CD3A-438E-A6D6-0A5C211E92AC}"/>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3D2E0"/>
          </a:solidFill>
        </p:spPr>
        <p:txBody>
          <a:bodyPr wrap="square" lIns="0" tIns="0" rIns="0" bIns="0" rtlCol="0"/>
          <a:lstStyle/>
          <a:p>
            <a:endParaRPr/>
          </a:p>
        </p:txBody>
      </p:sp>
      <p:grpSp>
        <p:nvGrpSpPr>
          <p:cNvPr id="3" name="object 3"/>
          <p:cNvGrpSpPr/>
          <p:nvPr/>
        </p:nvGrpSpPr>
        <p:grpSpPr>
          <a:xfrm>
            <a:off x="7116668" y="0"/>
            <a:ext cx="11171555" cy="10287000"/>
            <a:chOff x="7116668" y="0"/>
            <a:chExt cx="11171555" cy="10287000"/>
          </a:xfrm>
        </p:grpSpPr>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6969613" y="9258300"/>
              <a:ext cx="1085848" cy="704849"/>
            </a:xfrm>
            <a:prstGeom prst="rect">
              <a:avLst/>
            </a:prstGeom>
          </p:spPr>
        </p:pic>
        <p:pic>
          <p:nvPicPr>
            <p:cNvPr id="5" name="object 5"/>
            <p:cNvPicPr/>
            <p:nvPr/>
          </p:nvPicPr>
          <p:blipFill>
            <a:blip r:embed="rId3" cstate="print"/>
            <a:stretch>
              <a:fillRect/>
            </a:stretch>
          </p:blipFill>
          <p:spPr>
            <a:xfrm>
              <a:off x="7116668" y="0"/>
              <a:ext cx="11171331" cy="10286999"/>
            </a:xfrm>
            <a:prstGeom prst="rect">
              <a:avLst/>
            </a:prstGeom>
          </p:spPr>
        </p:pic>
      </p:grpSp>
      <p:sp>
        <p:nvSpPr>
          <p:cNvPr id="6" name="object 6"/>
          <p:cNvSpPr txBox="1">
            <a:spLocks noGrp="1"/>
          </p:cNvSpPr>
          <p:nvPr>
            <p:ph type="title"/>
          </p:nvPr>
        </p:nvSpPr>
        <p:spPr>
          <a:xfrm>
            <a:off x="1016000" y="941735"/>
            <a:ext cx="10697210" cy="1000760"/>
          </a:xfrm>
          <a:prstGeom prst="rect">
            <a:avLst/>
          </a:prstGeom>
        </p:spPr>
        <p:txBody>
          <a:bodyPr vert="horz" wrap="square" lIns="0" tIns="12700" rIns="0" bIns="0" rtlCol="0">
            <a:spAutoFit/>
          </a:bodyPr>
          <a:lstStyle/>
          <a:p>
            <a:pPr marL="12700">
              <a:lnSpc>
                <a:spcPct val="100000"/>
              </a:lnSpc>
              <a:spcBef>
                <a:spcPts val="100"/>
              </a:spcBef>
            </a:pPr>
            <a:r>
              <a:rPr spc="125" dirty="0">
                <a:solidFill>
                  <a:srgbClr val="08090F"/>
                </a:solidFill>
                <a:latin typeface="Tahoma"/>
                <a:cs typeface="Tahoma"/>
              </a:rPr>
              <a:t>Medicare</a:t>
            </a:r>
            <a:r>
              <a:rPr spc="605" dirty="0">
                <a:solidFill>
                  <a:srgbClr val="08090F"/>
                </a:solidFill>
                <a:latin typeface="Tahoma"/>
                <a:cs typeface="Tahoma"/>
              </a:rPr>
              <a:t> </a:t>
            </a:r>
            <a:r>
              <a:rPr spc="90" dirty="0">
                <a:solidFill>
                  <a:srgbClr val="08090F"/>
                </a:solidFill>
                <a:latin typeface="Tahoma"/>
                <a:cs typeface="Tahoma"/>
              </a:rPr>
              <a:t>Benefit</a:t>
            </a:r>
            <a:r>
              <a:rPr spc="600" dirty="0">
                <a:solidFill>
                  <a:srgbClr val="08090F"/>
                </a:solidFill>
                <a:latin typeface="Tahoma"/>
                <a:cs typeface="Tahoma"/>
              </a:rPr>
              <a:t> </a:t>
            </a:r>
            <a:r>
              <a:rPr spc="114" dirty="0">
                <a:solidFill>
                  <a:srgbClr val="08090F"/>
                </a:solidFill>
                <a:latin typeface="Tahoma"/>
                <a:cs typeface="Tahoma"/>
              </a:rPr>
              <a:t>Criteria</a:t>
            </a:r>
          </a:p>
        </p:txBody>
      </p:sp>
      <p:sp>
        <p:nvSpPr>
          <p:cNvPr id="7" name="object 7"/>
          <p:cNvSpPr txBox="1"/>
          <p:nvPr/>
        </p:nvSpPr>
        <p:spPr>
          <a:xfrm>
            <a:off x="1016000" y="2929716"/>
            <a:ext cx="7004684" cy="2425700"/>
          </a:xfrm>
          <a:prstGeom prst="rect">
            <a:avLst/>
          </a:prstGeom>
        </p:spPr>
        <p:txBody>
          <a:bodyPr vert="horz" wrap="square" lIns="0" tIns="12700" rIns="0" bIns="0" rtlCol="0">
            <a:spAutoFit/>
          </a:bodyPr>
          <a:lstStyle/>
          <a:p>
            <a:pPr marL="12700" marR="5080">
              <a:lnSpc>
                <a:spcPct val="140600"/>
              </a:lnSpc>
              <a:spcBef>
                <a:spcPts val="100"/>
              </a:spcBef>
              <a:tabLst>
                <a:tab pos="600710" algn="l"/>
                <a:tab pos="1960880" algn="l"/>
                <a:tab pos="1980564" algn="l"/>
                <a:tab pos="2777490" algn="l"/>
                <a:tab pos="3469640" algn="l"/>
                <a:tab pos="4137025" algn="l"/>
                <a:tab pos="4918710" algn="l"/>
                <a:tab pos="6144895" algn="l"/>
                <a:tab pos="6585584" algn="l"/>
              </a:tabLst>
            </a:pPr>
            <a:r>
              <a:rPr sz="2800" spc="195" dirty="0">
                <a:latin typeface="Arial MT"/>
                <a:cs typeface="Arial MT"/>
              </a:rPr>
              <a:t>T</a:t>
            </a:r>
            <a:r>
              <a:rPr sz="2800" dirty="0">
                <a:latin typeface="Arial MT"/>
                <a:cs typeface="Arial MT"/>
              </a:rPr>
              <a:t>o	</a:t>
            </a:r>
            <a:r>
              <a:rPr sz="2800" spc="195" dirty="0">
                <a:latin typeface="Arial MT"/>
                <a:cs typeface="Arial MT"/>
              </a:rPr>
              <a:t>ensur</a:t>
            </a:r>
            <a:r>
              <a:rPr sz="2800" dirty="0">
                <a:latin typeface="Arial MT"/>
                <a:cs typeface="Arial MT"/>
              </a:rPr>
              <a:t>e	</a:t>
            </a:r>
            <a:r>
              <a:rPr sz="2800" spc="195" dirty="0">
                <a:latin typeface="Arial MT"/>
                <a:cs typeface="Arial MT"/>
              </a:rPr>
              <a:t>tha</a:t>
            </a:r>
            <a:r>
              <a:rPr sz="2800" dirty="0">
                <a:latin typeface="Arial MT"/>
                <a:cs typeface="Arial MT"/>
              </a:rPr>
              <a:t>t	</a:t>
            </a:r>
            <a:r>
              <a:rPr sz="2800" spc="195" dirty="0">
                <a:latin typeface="Arial MT"/>
                <a:cs typeface="Arial MT"/>
              </a:rPr>
              <a:t>th</a:t>
            </a:r>
            <a:r>
              <a:rPr sz="2800" dirty="0">
                <a:latin typeface="Arial MT"/>
                <a:cs typeface="Arial MT"/>
              </a:rPr>
              <a:t>e	</a:t>
            </a:r>
            <a:r>
              <a:rPr sz="2800" spc="195" dirty="0">
                <a:latin typeface="Arial MT"/>
                <a:cs typeface="Arial MT"/>
              </a:rPr>
              <a:t>referra</a:t>
            </a:r>
            <a:r>
              <a:rPr sz="2800" dirty="0">
                <a:latin typeface="Arial MT"/>
                <a:cs typeface="Arial MT"/>
              </a:rPr>
              <a:t>l	</a:t>
            </a:r>
            <a:r>
              <a:rPr sz="2800" spc="195" dirty="0">
                <a:latin typeface="Arial MT"/>
                <a:cs typeface="Arial MT"/>
              </a:rPr>
              <a:t>provide</a:t>
            </a:r>
            <a:r>
              <a:rPr sz="2800" dirty="0">
                <a:latin typeface="Arial MT"/>
                <a:cs typeface="Arial MT"/>
              </a:rPr>
              <a:t>s	</a:t>
            </a:r>
            <a:r>
              <a:rPr sz="2800" spc="195" dirty="0">
                <a:latin typeface="Arial MT"/>
                <a:cs typeface="Arial MT"/>
              </a:rPr>
              <a:t>al</a:t>
            </a:r>
            <a:r>
              <a:rPr sz="2800" dirty="0">
                <a:latin typeface="Arial MT"/>
                <a:cs typeface="Arial MT"/>
              </a:rPr>
              <a:t>l  </a:t>
            </a:r>
            <a:r>
              <a:rPr sz="2800" spc="170" dirty="0">
                <a:latin typeface="Arial MT"/>
                <a:cs typeface="Arial MT"/>
              </a:rPr>
              <a:t>necessary		</a:t>
            </a:r>
            <a:r>
              <a:rPr sz="2800" spc="175" dirty="0">
                <a:latin typeface="Arial MT"/>
                <a:cs typeface="Arial MT"/>
              </a:rPr>
              <a:t>information	</a:t>
            </a:r>
            <a:r>
              <a:rPr sz="2800" spc="130" dirty="0">
                <a:latin typeface="Arial MT"/>
                <a:cs typeface="Arial MT"/>
              </a:rPr>
              <a:t>and	</a:t>
            </a:r>
            <a:r>
              <a:rPr sz="2800" spc="155" dirty="0">
                <a:latin typeface="Arial MT"/>
                <a:cs typeface="Arial MT"/>
              </a:rPr>
              <a:t>meets	</a:t>
            </a:r>
            <a:r>
              <a:rPr sz="2800" spc="130" dirty="0">
                <a:latin typeface="Arial MT"/>
                <a:cs typeface="Arial MT"/>
              </a:rPr>
              <a:t>the</a:t>
            </a:r>
            <a:endParaRPr sz="2800">
              <a:latin typeface="Arial MT"/>
              <a:cs typeface="Arial MT"/>
            </a:endParaRPr>
          </a:p>
          <a:p>
            <a:pPr marL="12700" marR="64769">
              <a:lnSpc>
                <a:spcPct val="140600"/>
              </a:lnSpc>
              <a:tabLst>
                <a:tab pos="1229360" algn="l"/>
                <a:tab pos="1402080" algn="l"/>
                <a:tab pos="1699260" algn="l"/>
                <a:tab pos="1871980" algn="l"/>
                <a:tab pos="3143885" algn="l"/>
                <a:tab pos="3251835" algn="l"/>
                <a:tab pos="4652645" algn="l"/>
                <a:tab pos="5036820" algn="l"/>
                <a:tab pos="6729095" algn="l"/>
              </a:tabLst>
            </a:pPr>
            <a:r>
              <a:rPr sz="2800" spc="195" dirty="0">
                <a:latin typeface="Arial MT"/>
                <a:cs typeface="Arial MT"/>
              </a:rPr>
              <a:t>criteri</a:t>
            </a:r>
            <a:r>
              <a:rPr sz="2800" dirty="0">
                <a:latin typeface="Arial MT"/>
                <a:cs typeface="Arial MT"/>
              </a:rPr>
              <a:t>a	</a:t>
            </a:r>
            <a:r>
              <a:rPr sz="2800" spc="195" dirty="0">
                <a:latin typeface="Arial MT"/>
                <a:cs typeface="Arial MT"/>
              </a:rPr>
              <a:t>t</a:t>
            </a:r>
            <a:r>
              <a:rPr sz="2800" dirty="0">
                <a:latin typeface="Arial MT"/>
                <a:cs typeface="Arial MT"/>
              </a:rPr>
              <a:t>o	</a:t>
            </a:r>
            <a:r>
              <a:rPr sz="2800" spc="195" dirty="0">
                <a:latin typeface="Arial MT"/>
                <a:cs typeface="Arial MT"/>
              </a:rPr>
              <a:t>acces</a:t>
            </a:r>
            <a:r>
              <a:rPr sz="2800" dirty="0">
                <a:latin typeface="Arial MT"/>
                <a:cs typeface="Arial MT"/>
              </a:rPr>
              <a:t>s		</a:t>
            </a:r>
            <a:r>
              <a:rPr sz="2800" spc="195" dirty="0">
                <a:latin typeface="Arial MT"/>
                <a:cs typeface="Arial MT"/>
              </a:rPr>
              <a:t>Medicar</a:t>
            </a:r>
            <a:r>
              <a:rPr sz="2800" dirty="0">
                <a:latin typeface="Arial MT"/>
                <a:cs typeface="Arial MT"/>
              </a:rPr>
              <a:t>e	</a:t>
            </a:r>
            <a:r>
              <a:rPr sz="2800" spc="195" dirty="0">
                <a:latin typeface="Arial MT"/>
                <a:cs typeface="Arial MT"/>
              </a:rPr>
              <a:t>benefits</a:t>
            </a:r>
            <a:r>
              <a:rPr sz="2800" dirty="0">
                <a:latin typeface="Arial MT"/>
                <a:cs typeface="Arial MT"/>
              </a:rPr>
              <a:t>,	</a:t>
            </a:r>
            <a:r>
              <a:rPr sz="2800" spc="195" dirty="0">
                <a:latin typeface="Arial MT"/>
                <a:cs typeface="Arial MT"/>
              </a:rPr>
              <a:t>i</a:t>
            </a:r>
            <a:r>
              <a:rPr sz="2800" dirty="0">
                <a:latin typeface="Arial MT"/>
                <a:cs typeface="Arial MT"/>
              </a:rPr>
              <a:t>t  </a:t>
            </a:r>
            <a:r>
              <a:rPr sz="2800" spc="155" dirty="0">
                <a:latin typeface="Arial MT"/>
                <a:cs typeface="Arial MT"/>
              </a:rPr>
              <a:t>needs	</a:t>
            </a:r>
            <a:r>
              <a:rPr sz="2800" spc="95" dirty="0">
                <a:latin typeface="Arial MT"/>
                <a:cs typeface="Arial MT"/>
              </a:rPr>
              <a:t>to	</a:t>
            </a:r>
            <a:r>
              <a:rPr sz="2800" spc="165" dirty="0">
                <a:latin typeface="Arial MT"/>
                <a:cs typeface="Arial MT"/>
              </a:rPr>
              <a:t>contain	</a:t>
            </a:r>
            <a:r>
              <a:rPr sz="2800" spc="170" dirty="0">
                <a:latin typeface="Arial MT"/>
                <a:cs typeface="Arial MT"/>
              </a:rPr>
              <a:t>specific	</a:t>
            </a:r>
            <a:r>
              <a:rPr sz="2800" spc="175" dirty="0">
                <a:latin typeface="Arial MT"/>
                <a:cs typeface="Arial MT"/>
              </a:rPr>
              <a:t>information.</a:t>
            </a:r>
            <a:endParaRPr sz="2800">
              <a:latin typeface="Arial MT"/>
              <a:cs typeface="Arial MT"/>
            </a:endParaRPr>
          </a:p>
        </p:txBody>
      </p:sp>
      <p:pic>
        <p:nvPicPr>
          <p:cNvPr id="8" name="object 5">
            <a:hlinkClick r:id="rId4" action="ppaction://hlinksldjump"/>
            <a:extLst>
              <a:ext uri="{FF2B5EF4-FFF2-40B4-BE49-F238E27FC236}">
                <a16:creationId xmlns:a16="http://schemas.microsoft.com/office/drawing/2014/main" id="{1E69F2D7-A72B-4B0F-BB15-4DCCAD186062}"/>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4" name="object 4"/>
          <p:cNvPicPr/>
          <p:nvPr/>
        </p:nvPicPr>
        <p:blipFill>
          <a:blip r:embed="rId2" cstate="print"/>
          <a:stretch>
            <a:fillRect/>
          </a:stretch>
        </p:blipFill>
        <p:spPr>
          <a:xfrm>
            <a:off x="8832043" y="0"/>
            <a:ext cx="9455956" cy="10286999"/>
          </a:xfrm>
          <a:prstGeom prst="rect">
            <a:avLst/>
          </a:prstGeom>
        </p:spPr>
      </p:pic>
      <p:sp>
        <p:nvSpPr>
          <p:cNvPr id="6" name="object 6"/>
          <p:cNvSpPr txBox="1">
            <a:spLocks noGrp="1"/>
          </p:cNvSpPr>
          <p:nvPr>
            <p:ph type="title"/>
          </p:nvPr>
        </p:nvSpPr>
        <p:spPr>
          <a:xfrm>
            <a:off x="1016000" y="941735"/>
            <a:ext cx="15277465" cy="1000760"/>
          </a:xfrm>
          <a:prstGeom prst="rect">
            <a:avLst/>
          </a:prstGeom>
        </p:spPr>
        <p:txBody>
          <a:bodyPr vert="horz" wrap="square" lIns="0" tIns="12700" rIns="0" bIns="0" rtlCol="0">
            <a:spAutoFit/>
          </a:bodyPr>
          <a:lstStyle/>
          <a:p>
            <a:pPr marL="12700">
              <a:lnSpc>
                <a:spcPct val="100000"/>
              </a:lnSpc>
              <a:spcBef>
                <a:spcPts val="100"/>
              </a:spcBef>
            </a:pPr>
            <a:r>
              <a:rPr spc="45" dirty="0">
                <a:solidFill>
                  <a:srgbClr val="08090F"/>
                </a:solidFill>
                <a:latin typeface="Tahoma"/>
                <a:cs typeface="Tahoma"/>
              </a:rPr>
              <a:t>Ensure</a:t>
            </a:r>
            <a:r>
              <a:rPr spc="600" dirty="0">
                <a:solidFill>
                  <a:srgbClr val="08090F"/>
                </a:solidFill>
                <a:latin typeface="Tahoma"/>
                <a:cs typeface="Tahoma"/>
              </a:rPr>
              <a:t> </a:t>
            </a:r>
            <a:r>
              <a:rPr spc="75" dirty="0">
                <a:solidFill>
                  <a:srgbClr val="08090F"/>
                </a:solidFill>
                <a:latin typeface="Tahoma"/>
                <a:cs typeface="Tahoma"/>
              </a:rPr>
              <a:t>Structured</a:t>
            </a:r>
            <a:r>
              <a:rPr spc="585" dirty="0">
                <a:solidFill>
                  <a:srgbClr val="08090F"/>
                </a:solidFill>
                <a:latin typeface="Tahoma"/>
                <a:cs typeface="Tahoma"/>
              </a:rPr>
              <a:t> </a:t>
            </a:r>
            <a:r>
              <a:rPr spc="140" dirty="0">
                <a:latin typeface="Tahoma"/>
                <a:cs typeface="Tahoma"/>
              </a:rPr>
              <a:t>Logical</a:t>
            </a:r>
            <a:r>
              <a:rPr spc="600" dirty="0">
                <a:latin typeface="Tahoma"/>
                <a:cs typeface="Tahoma"/>
              </a:rPr>
              <a:t> </a:t>
            </a:r>
            <a:r>
              <a:rPr spc="15" dirty="0">
                <a:latin typeface="Tahoma"/>
                <a:cs typeface="Tahoma"/>
              </a:rPr>
              <a:t>Language</a:t>
            </a:r>
          </a:p>
        </p:txBody>
      </p:sp>
      <p:sp>
        <p:nvSpPr>
          <p:cNvPr id="7" name="object 7"/>
          <p:cNvSpPr txBox="1"/>
          <p:nvPr/>
        </p:nvSpPr>
        <p:spPr>
          <a:xfrm>
            <a:off x="1016000" y="1751360"/>
            <a:ext cx="7292340" cy="4971415"/>
          </a:xfrm>
          <a:prstGeom prst="rect">
            <a:avLst/>
          </a:prstGeom>
        </p:spPr>
        <p:txBody>
          <a:bodyPr vert="horz" wrap="square" lIns="0" tIns="12700" rIns="0" bIns="0" rtlCol="0">
            <a:spAutoFit/>
          </a:bodyPr>
          <a:lstStyle/>
          <a:p>
            <a:pPr marL="12700">
              <a:lnSpc>
                <a:spcPct val="100000"/>
              </a:lnSpc>
              <a:spcBef>
                <a:spcPts val="100"/>
              </a:spcBef>
            </a:pPr>
            <a:r>
              <a:rPr sz="6400" b="1" spc="-155" dirty="0">
                <a:solidFill>
                  <a:srgbClr val="08090F"/>
                </a:solidFill>
                <a:latin typeface="Tahoma"/>
                <a:cs typeface="Tahoma"/>
              </a:rPr>
              <a:t>and</a:t>
            </a:r>
            <a:r>
              <a:rPr sz="6400" b="1" spc="565" dirty="0">
                <a:solidFill>
                  <a:srgbClr val="08090F"/>
                </a:solidFill>
                <a:latin typeface="Tahoma"/>
                <a:cs typeface="Tahoma"/>
              </a:rPr>
              <a:t> </a:t>
            </a:r>
            <a:r>
              <a:rPr sz="6400" b="1" spc="-40" dirty="0">
                <a:solidFill>
                  <a:srgbClr val="08090F"/>
                </a:solidFill>
                <a:latin typeface="Tahoma"/>
                <a:cs typeface="Tahoma"/>
              </a:rPr>
              <a:t>Information</a:t>
            </a:r>
            <a:endParaRPr sz="6400">
              <a:latin typeface="Tahoma"/>
              <a:cs typeface="Tahoma"/>
            </a:endParaRPr>
          </a:p>
          <a:p>
            <a:pPr marL="12700">
              <a:lnSpc>
                <a:spcPct val="100000"/>
              </a:lnSpc>
              <a:spcBef>
                <a:spcPts val="4275"/>
              </a:spcBef>
              <a:tabLst>
                <a:tab pos="823594" algn="l"/>
                <a:tab pos="2494915" algn="l"/>
                <a:tab pos="3736975" algn="l"/>
                <a:tab pos="6076950" algn="l"/>
              </a:tabLst>
            </a:pPr>
            <a:r>
              <a:rPr sz="2800" spc="130" dirty="0">
                <a:latin typeface="Arial MT"/>
                <a:cs typeface="Arial MT"/>
              </a:rPr>
              <a:t>The	</a:t>
            </a:r>
            <a:r>
              <a:rPr sz="2800" spc="170" dirty="0">
                <a:latin typeface="Arial MT"/>
                <a:cs typeface="Arial MT"/>
              </a:rPr>
              <a:t>referring	</a:t>
            </a:r>
            <a:r>
              <a:rPr sz="2800" spc="160" dirty="0">
                <a:latin typeface="Arial MT"/>
                <a:cs typeface="Arial MT"/>
              </a:rPr>
              <a:t>health	</a:t>
            </a:r>
            <a:r>
              <a:rPr sz="2800" spc="175" dirty="0">
                <a:latin typeface="Arial MT"/>
                <a:cs typeface="Arial MT"/>
              </a:rPr>
              <a:t>professional	</a:t>
            </a:r>
            <a:r>
              <a:rPr sz="2800" spc="95" dirty="0">
                <a:latin typeface="Arial MT"/>
                <a:cs typeface="Arial MT"/>
              </a:rPr>
              <a:t>is</a:t>
            </a:r>
            <a:endParaRPr sz="2800">
              <a:latin typeface="Arial MT"/>
              <a:cs typeface="Arial MT"/>
            </a:endParaRPr>
          </a:p>
          <a:p>
            <a:pPr marL="12700" marR="5080">
              <a:lnSpc>
                <a:spcPct val="140600"/>
              </a:lnSpc>
              <a:tabLst>
                <a:tab pos="625475" algn="l"/>
                <a:tab pos="704850" algn="l"/>
                <a:tab pos="1535430" algn="l"/>
                <a:tab pos="1640205" algn="l"/>
                <a:tab pos="2074545" algn="l"/>
                <a:tab pos="2110105" algn="l"/>
                <a:tab pos="2376805" algn="l"/>
                <a:tab pos="2802255" algn="l"/>
                <a:tab pos="2866390" algn="l"/>
                <a:tab pos="3212465" algn="l"/>
                <a:tab pos="3826510" algn="l"/>
                <a:tab pos="3855085" algn="l"/>
                <a:tab pos="4152265" algn="l"/>
                <a:tab pos="4404360" algn="l"/>
                <a:tab pos="4429760" algn="l"/>
                <a:tab pos="4776470" algn="l"/>
                <a:tab pos="5175885" algn="l"/>
                <a:tab pos="5858510" algn="l"/>
                <a:tab pos="5923915" algn="l"/>
                <a:tab pos="5977890" algn="l"/>
                <a:tab pos="6328410" algn="l"/>
                <a:tab pos="6769734" algn="l"/>
              </a:tabLst>
            </a:pPr>
            <a:r>
              <a:rPr sz="2800" spc="195" dirty="0">
                <a:latin typeface="Arial MT"/>
                <a:cs typeface="Arial MT"/>
              </a:rPr>
              <a:t>require</a:t>
            </a:r>
            <a:r>
              <a:rPr sz="2800" dirty="0">
                <a:latin typeface="Arial MT"/>
                <a:cs typeface="Arial MT"/>
              </a:rPr>
              <a:t>d		</a:t>
            </a:r>
            <a:r>
              <a:rPr sz="2800" spc="195" dirty="0">
                <a:latin typeface="Arial MT"/>
                <a:cs typeface="Arial MT"/>
              </a:rPr>
              <a:t>t</a:t>
            </a:r>
            <a:r>
              <a:rPr sz="2800" dirty="0">
                <a:latin typeface="Arial MT"/>
                <a:cs typeface="Arial MT"/>
              </a:rPr>
              <a:t>o		</a:t>
            </a:r>
            <a:r>
              <a:rPr sz="2800" spc="195" dirty="0">
                <a:latin typeface="Arial MT"/>
                <a:cs typeface="Arial MT"/>
              </a:rPr>
              <a:t>pu</a:t>
            </a:r>
            <a:r>
              <a:rPr sz="2800" dirty="0">
                <a:latin typeface="Arial MT"/>
                <a:cs typeface="Arial MT"/>
              </a:rPr>
              <a:t>t	</a:t>
            </a:r>
            <a:r>
              <a:rPr sz="2800" spc="195" dirty="0">
                <a:latin typeface="Arial MT"/>
                <a:cs typeface="Arial MT"/>
              </a:rPr>
              <a:t>togethe</a:t>
            </a:r>
            <a:r>
              <a:rPr sz="2800" dirty="0">
                <a:latin typeface="Arial MT"/>
                <a:cs typeface="Arial MT"/>
              </a:rPr>
              <a:t>r		a	</a:t>
            </a:r>
            <a:r>
              <a:rPr sz="2800" spc="195" dirty="0">
                <a:latin typeface="Arial MT"/>
                <a:cs typeface="Arial MT"/>
              </a:rPr>
              <a:t>repor</a:t>
            </a:r>
            <a:r>
              <a:rPr sz="2800" dirty="0">
                <a:latin typeface="Arial MT"/>
                <a:cs typeface="Arial MT"/>
              </a:rPr>
              <a:t>t			</a:t>
            </a:r>
            <a:r>
              <a:rPr sz="2800" spc="195" dirty="0">
                <a:latin typeface="Arial MT"/>
                <a:cs typeface="Arial MT"/>
              </a:rPr>
              <a:t>an</a:t>
            </a:r>
            <a:r>
              <a:rPr sz="2800" dirty="0">
                <a:latin typeface="Arial MT"/>
                <a:cs typeface="Arial MT"/>
              </a:rPr>
              <a:t>d	</a:t>
            </a:r>
            <a:r>
              <a:rPr sz="2800" spc="195" dirty="0">
                <a:latin typeface="Arial MT"/>
                <a:cs typeface="Arial MT"/>
              </a:rPr>
              <a:t>lis</a:t>
            </a:r>
            <a:r>
              <a:rPr sz="2800" dirty="0">
                <a:latin typeface="Arial MT"/>
                <a:cs typeface="Arial MT"/>
              </a:rPr>
              <a:t>t  </a:t>
            </a:r>
            <a:r>
              <a:rPr sz="2800" spc="130" dirty="0">
                <a:latin typeface="Arial MT"/>
                <a:cs typeface="Arial MT"/>
              </a:rPr>
              <a:t>the		</a:t>
            </a:r>
            <a:r>
              <a:rPr sz="2800" spc="170" dirty="0">
                <a:latin typeface="Arial MT"/>
                <a:cs typeface="Arial MT"/>
              </a:rPr>
              <a:t>patient’s	details,	</a:t>
            </a:r>
            <a:r>
              <a:rPr sz="2800" spc="175" dirty="0">
                <a:latin typeface="Arial MT"/>
                <a:cs typeface="Arial MT"/>
              </a:rPr>
              <a:t>conditions,		</a:t>
            </a:r>
            <a:r>
              <a:rPr sz="2800" spc="160" dirty="0">
                <a:latin typeface="Arial MT"/>
                <a:cs typeface="Arial MT"/>
              </a:rPr>
              <a:t>reason </a:t>
            </a:r>
            <a:r>
              <a:rPr sz="2800" spc="165" dirty="0">
                <a:latin typeface="Arial MT"/>
                <a:cs typeface="Arial MT"/>
              </a:rPr>
              <a:t> </a:t>
            </a:r>
            <a:r>
              <a:rPr sz="2800" spc="130" dirty="0">
                <a:latin typeface="Arial MT"/>
                <a:cs typeface="Arial MT"/>
              </a:rPr>
              <a:t>for	</a:t>
            </a:r>
            <a:r>
              <a:rPr sz="2800" spc="170" dirty="0">
                <a:latin typeface="Arial MT"/>
                <a:cs typeface="Arial MT"/>
              </a:rPr>
              <a:t>referral	</a:t>
            </a:r>
            <a:r>
              <a:rPr sz="2800" spc="130" dirty="0">
                <a:latin typeface="Arial MT"/>
                <a:cs typeface="Arial MT"/>
              </a:rPr>
              <a:t>and		</a:t>
            </a:r>
            <a:r>
              <a:rPr sz="2800" dirty="0">
                <a:latin typeface="Arial MT"/>
                <a:cs typeface="Arial MT"/>
              </a:rPr>
              <a:t>a	</a:t>
            </a:r>
            <a:r>
              <a:rPr sz="2800" spc="155" dirty="0">
                <a:latin typeface="Arial MT"/>
                <a:cs typeface="Arial MT"/>
              </a:rPr>
              <a:t>brief	</a:t>
            </a:r>
            <a:r>
              <a:rPr sz="2800" spc="170" dirty="0">
                <a:latin typeface="Arial MT"/>
                <a:cs typeface="Arial MT"/>
              </a:rPr>
              <a:t>synopsis	</a:t>
            </a:r>
            <a:r>
              <a:rPr sz="2800" spc="95" dirty="0">
                <a:latin typeface="Arial MT"/>
                <a:cs typeface="Arial MT"/>
              </a:rPr>
              <a:t>of	</a:t>
            </a:r>
            <a:r>
              <a:rPr sz="2800" spc="155" dirty="0">
                <a:latin typeface="Arial MT"/>
                <a:cs typeface="Arial MT"/>
              </a:rPr>
              <a:t>their </a:t>
            </a:r>
            <a:r>
              <a:rPr sz="2800" spc="160" dirty="0">
                <a:latin typeface="Arial MT"/>
                <a:cs typeface="Arial MT"/>
              </a:rPr>
              <a:t> </a:t>
            </a:r>
            <a:r>
              <a:rPr sz="2800" spc="165" dirty="0">
                <a:latin typeface="Arial MT"/>
                <a:cs typeface="Arial MT"/>
              </a:rPr>
              <a:t>medical	history		</a:t>
            </a:r>
            <a:r>
              <a:rPr sz="2800" spc="145" dirty="0">
                <a:latin typeface="Arial MT"/>
                <a:cs typeface="Arial MT"/>
              </a:rPr>
              <a:t>such		</a:t>
            </a:r>
            <a:r>
              <a:rPr sz="2800" spc="95" dirty="0">
                <a:latin typeface="Arial MT"/>
                <a:cs typeface="Arial MT"/>
              </a:rPr>
              <a:t>as	</a:t>
            </a:r>
            <a:r>
              <a:rPr sz="2800" spc="130" dirty="0">
                <a:latin typeface="Arial MT"/>
                <a:cs typeface="Arial MT"/>
              </a:rPr>
              <a:t>any	</a:t>
            </a:r>
            <a:r>
              <a:rPr sz="2800" spc="175" dirty="0">
                <a:latin typeface="Arial MT"/>
                <a:cs typeface="Arial MT"/>
              </a:rPr>
              <a:t>allergies,</a:t>
            </a:r>
            <a:endParaRPr sz="2800">
              <a:latin typeface="Arial MT"/>
              <a:cs typeface="Arial MT"/>
            </a:endParaRPr>
          </a:p>
          <a:p>
            <a:pPr marL="12700">
              <a:lnSpc>
                <a:spcPct val="100000"/>
              </a:lnSpc>
              <a:spcBef>
                <a:spcPts val="1365"/>
              </a:spcBef>
              <a:tabLst>
                <a:tab pos="1535430" algn="l"/>
                <a:tab pos="3632835" algn="l"/>
                <a:tab pos="4122420" algn="l"/>
              </a:tabLst>
            </a:pPr>
            <a:r>
              <a:rPr sz="2800" spc="165" dirty="0">
                <a:latin typeface="Arial MT"/>
                <a:cs typeface="Arial MT"/>
              </a:rPr>
              <a:t>medical	</a:t>
            </a:r>
            <a:r>
              <a:rPr sz="2800" spc="175" dirty="0">
                <a:latin typeface="Arial MT"/>
                <a:cs typeface="Arial MT"/>
              </a:rPr>
              <a:t>conditions,	</a:t>
            </a:r>
            <a:r>
              <a:rPr sz="2800" spc="95" dirty="0">
                <a:latin typeface="Arial MT"/>
                <a:cs typeface="Arial MT"/>
              </a:rPr>
              <a:t>or	</a:t>
            </a:r>
            <a:r>
              <a:rPr sz="2800" spc="175" dirty="0">
                <a:latin typeface="Arial MT"/>
                <a:cs typeface="Arial MT"/>
              </a:rPr>
              <a:t>surgeries.</a:t>
            </a:r>
            <a:endParaRPr sz="2800">
              <a:latin typeface="Arial MT"/>
              <a:cs typeface="Arial MT"/>
            </a:endParaRPr>
          </a:p>
        </p:txBody>
      </p:sp>
      <p:pic>
        <p:nvPicPr>
          <p:cNvPr id="8" name="object 5">
            <a:hlinkClick r:id="rId3" action="ppaction://hlinksldjump"/>
            <a:extLst>
              <a:ext uri="{FF2B5EF4-FFF2-40B4-BE49-F238E27FC236}">
                <a16:creationId xmlns:a16="http://schemas.microsoft.com/office/drawing/2014/main" id="{01F4AEE9-1855-45CA-A6A1-A2D76A17EC82}"/>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52401" y="31474"/>
            <a:ext cx="1943100" cy="1495839"/>
          </a:xfrm>
          <a:prstGeom prst="rect">
            <a:avLst/>
          </a:prstGeom>
        </p:spPr>
      </p:pic>
      <p:sp>
        <p:nvSpPr>
          <p:cNvPr id="3" name="TextBox 2">
            <a:extLst>
              <a:ext uri="{FF2B5EF4-FFF2-40B4-BE49-F238E27FC236}">
                <a16:creationId xmlns:a16="http://schemas.microsoft.com/office/drawing/2014/main" id="{C474CA2D-41A4-47B7-9842-FE8AE57F497F}"/>
              </a:ext>
            </a:extLst>
          </p:cNvPr>
          <p:cNvSpPr txBox="1"/>
          <p:nvPr/>
        </p:nvSpPr>
        <p:spPr>
          <a:xfrm>
            <a:off x="2095500" y="495300"/>
            <a:ext cx="16192500" cy="707886"/>
          </a:xfrm>
          <a:prstGeom prst="rect">
            <a:avLst/>
          </a:prstGeom>
          <a:noFill/>
        </p:spPr>
        <p:txBody>
          <a:bodyPr wrap="square" rtlCol="0">
            <a:spAutoFit/>
          </a:bodyPr>
          <a:lstStyle/>
          <a:p>
            <a:r>
              <a:rPr lang="en-US" sz="4000" dirty="0"/>
              <a:t>Learning Activity 6 IVET Super Clinic</a:t>
            </a:r>
            <a:endParaRPr lang="en-AU" sz="4000" dirty="0"/>
          </a:p>
        </p:txBody>
      </p:sp>
      <p:sp>
        <p:nvSpPr>
          <p:cNvPr id="5" name="TextBox 4">
            <a:extLst>
              <a:ext uri="{FF2B5EF4-FFF2-40B4-BE49-F238E27FC236}">
                <a16:creationId xmlns:a16="http://schemas.microsoft.com/office/drawing/2014/main" id="{C3C363A1-DBE6-43F9-8038-3E19E93F32D6}"/>
              </a:ext>
            </a:extLst>
          </p:cNvPr>
          <p:cNvSpPr txBox="1"/>
          <p:nvPr/>
        </p:nvSpPr>
        <p:spPr>
          <a:xfrm>
            <a:off x="419100" y="1527313"/>
            <a:ext cx="17449800" cy="2677656"/>
          </a:xfrm>
          <a:prstGeom prst="rect">
            <a:avLst/>
          </a:prstGeom>
          <a:noFill/>
        </p:spPr>
        <p:txBody>
          <a:bodyPr wrap="square" rtlCol="0">
            <a:spAutoFit/>
          </a:bodyPr>
          <a:lstStyle/>
          <a:p>
            <a:r>
              <a:rPr lang="en-US" sz="2400" dirty="0"/>
              <a:t>You are required to log into the IVET super clinic and access the referral form template. Spend time in small groups looking over the template and discussing information in needs to contain. </a:t>
            </a:r>
          </a:p>
          <a:p>
            <a:r>
              <a:rPr lang="en-US" sz="2400" dirty="0"/>
              <a:t>• Visit this link: </a:t>
            </a:r>
            <a:r>
              <a:rPr lang="en-US" sz="2400" dirty="0">
                <a:hlinkClick r:id="rId4"/>
              </a:rPr>
              <a:t>https://ivetsuperclinic.ivetinstitute.com.au/</a:t>
            </a:r>
            <a:endParaRPr lang="en-US" sz="2400" dirty="0"/>
          </a:p>
          <a:p>
            <a:r>
              <a:rPr lang="en-US" sz="2400" dirty="0"/>
              <a:t>• Password: superIVET</a:t>
            </a:r>
          </a:p>
          <a:p>
            <a:r>
              <a:rPr lang="en-US" sz="2400" dirty="0"/>
              <a:t>• You need to go to Resource Hub, Click on Clinic Forms, then Patient Referral is the last on the list.</a:t>
            </a:r>
          </a:p>
          <a:p>
            <a:r>
              <a:rPr lang="en-US" sz="2400" dirty="0"/>
              <a:t>A copy / sample of a Referral Form (Appendix 2) is available on the following page. </a:t>
            </a:r>
          </a:p>
          <a:p>
            <a:endParaRPr lang="en-AU" sz="2400" dirty="0"/>
          </a:p>
        </p:txBody>
      </p:sp>
      <p:graphicFrame>
        <p:nvGraphicFramePr>
          <p:cNvPr id="8" name="Object 7">
            <a:extLst>
              <a:ext uri="{FF2B5EF4-FFF2-40B4-BE49-F238E27FC236}">
                <a16:creationId xmlns:a16="http://schemas.microsoft.com/office/drawing/2014/main" id="{B522BDE1-2CC9-458B-85DF-64774C148BA3}"/>
              </a:ext>
            </a:extLst>
          </p:cNvPr>
          <p:cNvGraphicFramePr>
            <a:graphicFrameLocks noChangeAspect="1"/>
          </p:cNvGraphicFramePr>
          <p:nvPr>
            <p:extLst>
              <p:ext uri="{D42A27DB-BD31-4B8C-83A1-F6EECF244321}">
                <p14:modId xmlns:p14="http://schemas.microsoft.com/office/powerpoint/2010/main" val="731114197"/>
              </p:ext>
            </p:extLst>
          </p:nvPr>
        </p:nvGraphicFramePr>
        <p:xfrm>
          <a:off x="5365750" y="3924300"/>
          <a:ext cx="4311650" cy="6101528"/>
        </p:xfrm>
        <a:graphic>
          <a:graphicData uri="http://schemas.openxmlformats.org/presentationml/2006/ole">
            <mc:AlternateContent xmlns:mc="http://schemas.openxmlformats.org/markup-compatibility/2006">
              <mc:Choice xmlns:v="urn:schemas-microsoft-com:vml" Requires="v">
                <p:oleObj spid="_x0000_s1058" name="Acrobat Document" r:id="rId5" imgW="3777905" imgH="5346565" progId="Acrobat.Document.DC">
                  <p:embed/>
                </p:oleObj>
              </mc:Choice>
              <mc:Fallback>
                <p:oleObj name="Acrobat Document" r:id="rId5" imgW="3777905" imgH="5346565" progId="Acrobat.Document.DC">
                  <p:embed/>
                  <p:pic>
                    <p:nvPicPr>
                      <p:cNvPr id="0" name=""/>
                      <p:cNvPicPr/>
                      <p:nvPr/>
                    </p:nvPicPr>
                    <p:blipFill>
                      <a:blip r:embed="rId6"/>
                      <a:stretch>
                        <a:fillRect/>
                      </a:stretch>
                    </p:blipFill>
                    <p:spPr>
                      <a:xfrm>
                        <a:off x="5365750" y="3924300"/>
                        <a:ext cx="4311650" cy="6101528"/>
                      </a:xfrm>
                      <a:prstGeom prst="rect">
                        <a:avLst/>
                      </a:prstGeom>
                    </p:spPr>
                  </p:pic>
                </p:oleObj>
              </mc:Fallback>
            </mc:AlternateContent>
          </a:graphicData>
        </a:graphic>
      </p:graphicFrame>
      <p:pic>
        <p:nvPicPr>
          <p:cNvPr id="9" name="object 5">
            <a:hlinkClick r:id="rId7" action="ppaction://hlinksldjump"/>
            <a:extLst>
              <a:ext uri="{FF2B5EF4-FFF2-40B4-BE49-F238E27FC236}">
                <a16:creationId xmlns:a16="http://schemas.microsoft.com/office/drawing/2014/main" id="{75AD8BEB-F80A-4B9F-B6C0-25BDC0000E76}"/>
              </a:ext>
            </a:extLst>
          </p:cNvPr>
          <p:cNvPicPr/>
          <p:nvPr/>
        </p:nvPicPr>
        <p:blipFill>
          <a:blip r:embed="rId8"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3252" y="114300"/>
            <a:ext cx="1701046" cy="1257294"/>
          </a:xfrm>
          <a:prstGeom prst="rect">
            <a:avLst/>
          </a:prstGeom>
        </p:spPr>
      </p:pic>
      <p:sp>
        <p:nvSpPr>
          <p:cNvPr id="3" name="TextBox 2">
            <a:extLst>
              <a:ext uri="{FF2B5EF4-FFF2-40B4-BE49-F238E27FC236}">
                <a16:creationId xmlns:a16="http://schemas.microsoft.com/office/drawing/2014/main" id="{4A9FE870-8E92-4A0E-9733-E726E2C817FD}"/>
              </a:ext>
            </a:extLst>
          </p:cNvPr>
          <p:cNvSpPr txBox="1"/>
          <p:nvPr/>
        </p:nvSpPr>
        <p:spPr>
          <a:xfrm>
            <a:off x="2095500" y="495300"/>
            <a:ext cx="16192500" cy="707886"/>
          </a:xfrm>
          <a:prstGeom prst="rect">
            <a:avLst/>
          </a:prstGeom>
          <a:noFill/>
        </p:spPr>
        <p:txBody>
          <a:bodyPr wrap="square" rtlCol="0">
            <a:spAutoFit/>
          </a:bodyPr>
          <a:lstStyle/>
          <a:p>
            <a:r>
              <a:rPr lang="en-US" sz="4000" dirty="0"/>
              <a:t>Learning Activity 7 Complete a Referral Form for Ms. Beverly Taylor</a:t>
            </a:r>
            <a:endParaRPr lang="en-AU" sz="4000" dirty="0"/>
          </a:p>
        </p:txBody>
      </p:sp>
      <p:sp>
        <p:nvSpPr>
          <p:cNvPr id="4" name="TextBox 3">
            <a:extLst>
              <a:ext uri="{FF2B5EF4-FFF2-40B4-BE49-F238E27FC236}">
                <a16:creationId xmlns:a16="http://schemas.microsoft.com/office/drawing/2014/main" id="{389A5C20-5063-4437-B3F4-A20BBB128969}"/>
              </a:ext>
            </a:extLst>
          </p:cNvPr>
          <p:cNvSpPr txBox="1"/>
          <p:nvPr/>
        </p:nvSpPr>
        <p:spPr>
          <a:xfrm>
            <a:off x="419100" y="1527313"/>
            <a:ext cx="17449800" cy="7848302"/>
          </a:xfrm>
          <a:prstGeom prst="rect">
            <a:avLst/>
          </a:prstGeom>
          <a:noFill/>
        </p:spPr>
        <p:txBody>
          <a:bodyPr wrap="square" rtlCol="0">
            <a:spAutoFit/>
          </a:bodyPr>
          <a:lstStyle/>
          <a:p>
            <a:r>
              <a:rPr lang="en-US" sz="2400" dirty="0"/>
              <a:t>It’s time to do a roleplay.</a:t>
            </a:r>
          </a:p>
          <a:p>
            <a:r>
              <a:rPr lang="en-US" sz="2400" dirty="0"/>
              <a:t>Your trainer will put you into pairs. While in pairs you will need to nominate who will play the doctor and who will play the patient. This means that you will get to either role pay Ms. Beverly Taylor (patient) or Dr Sandross (doctor). After the roleplay, if you are playing the doctor, you are required to pretend to type up a referral (using the template provide) and hand it to the patient, explaining what they need to do with it, and that they will ensure they receive a copy of any results etc. so they are up to date with the patient’s outcome.</a:t>
            </a:r>
          </a:p>
          <a:p>
            <a:r>
              <a:rPr lang="en-US" sz="2400" dirty="0"/>
              <a:t>To ensure all students get the opportunity of pretending to type up </a:t>
            </a:r>
            <a:r>
              <a:rPr lang="en-US" sz="2400" dirty="0" err="1"/>
              <a:t>Ms</a:t>
            </a:r>
            <a:r>
              <a:rPr lang="en-US" sz="2400" dirty="0"/>
              <a:t> Taylors referral, students will swap roles accordingly.</a:t>
            </a:r>
          </a:p>
          <a:p>
            <a:r>
              <a:rPr lang="en-US" sz="2400" dirty="0"/>
              <a:t>A copy / sample of a Referral Form (Appendix 2) is available on the following page. </a:t>
            </a:r>
          </a:p>
          <a:p>
            <a:r>
              <a:rPr lang="en-US" sz="2400" b="1" dirty="0"/>
              <a:t>Scenario: Ms. Beverly Taylor</a:t>
            </a:r>
          </a:p>
          <a:p>
            <a:r>
              <a:rPr lang="en-US" sz="2400" dirty="0"/>
              <a:t>A patient by the name of Beverly Taylor went to the doctor one day because she had been getting very bad headaches. The doctor firstly asks Beverly how her headaches have been since their last consultation. She responds, “there has been no change since last time Dr”.</a:t>
            </a:r>
          </a:p>
          <a:p>
            <a:r>
              <a:rPr lang="en-US" sz="2400" dirty="0"/>
              <a:t>Her doctor, Dr Sandross takes a look at </a:t>
            </a:r>
            <a:r>
              <a:rPr lang="en-US" sz="2400" dirty="0" err="1"/>
              <a:t>Ms</a:t>
            </a:r>
            <a:r>
              <a:rPr lang="en-US" sz="2400" dirty="0"/>
              <a:t> Taylor and sends her to have a CT scan to investigate further. He informs Beverly to make another appointment to discuss the CT scan results in person. </a:t>
            </a:r>
          </a:p>
          <a:p>
            <a:r>
              <a:rPr lang="en-US" sz="2400" dirty="0"/>
              <a:t>A few days pass Dr Sandross calls Beverly to inform her that her scans have come back, and it all appears that everything is ok. </a:t>
            </a:r>
          </a:p>
          <a:p>
            <a:r>
              <a:rPr lang="en-US" sz="2400" dirty="0"/>
              <a:t>Dr Sandross says, “because the headaches are still occurring, I think it would be best to refer patient you to see a neurologist for further investigation. </a:t>
            </a:r>
          </a:p>
          <a:p>
            <a:r>
              <a:rPr lang="en-US" sz="2400" dirty="0"/>
              <a:t>Dr Sandross informs Beverly of the; </a:t>
            </a:r>
          </a:p>
          <a:p>
            <a:r>
              <a:rPr lang="en-US" sz="2400" dirty="0"/>
              <a:t>• rationale/need for referral</a:t>
            </a:r>
          </a:p>
          <a:p>
            <a:r>
              <a:rPr lang="en-US" sz="2400" dirty="0"/>
              <a:t>• referral benefit </a:t>
            </a:r>
          </a:p>
          <a:p>
            <a:r>
              <a:rPr lang="en-US" sz="2400" dirty="0"/>
              <a:t>• process for referral</a:t>
            </a:r>
          </a:p>
          <a:p>
            <a:r>
              <a:rPr lang="en-US" sz="2400" dirty="0"/>
              <a:t>• details of who they are being referred to</a:t>
            </a:r>
          </a:p>
          <a:p>
            <a:endParaRPr lang="en-AU" sz="2400" dirty="0"/>
          </a:p>
        </p:txBody>
      </p:sp>
      <p:graphicFrame>
        <p:nvGraphicFramePr>
          <p:cNvPr id="5" name="Object 4">
            <a:extLst>
              <a:ext uri="{FF2B5EF4-FFF2-40B4-BE49-F238E27FC236}">
                <a16:creationId xmlns:a16="http://schemas.microsoft.com/office/drawing/2014/main" id="{F9CCE51D-BCAE-4A48-872C-4BD92FFC7DFA}"/>
              </a:ext>
            </a:extLst>
          </p:cNvPr>
          <p:cNvGraphicFramePr>
            <a:graphicFrameLocks noChangeAspect="1"/>
          </p:cNvGraphicFramePr>
          <p:nvPr>
            <p:extLst>
              <p:ext uri="{D42A27DB-BD31-4B8C-83A1-F6EECF244321}">
                <p14:modId xmlns:p14="http://schemas.microsoft.com/office/powerpoint/2010/main" val="3376271735"/>
              </p:ext>
            </p:extLst>
          </p:nvPr>
        </p:nvGraphicFramePr>
        <p:xfrm>
          <a:off x="13792200" y="6819900"/>
          <a:ext cx="2357553" cy="3336235"/>
        </p:xfrm>
        <a:graphic>
          <a:graphicData uri="http://schemas.openxmlformats.org/presentationml/2006/ole">
            <mc:AlternateContent xmlns:mc="http://schemas.openxmlformats.org/markup-compatibility/2006">
              <mc:Choice xmlns:v="urn:schemas-microsoft-com:vml" Requires="v">
                <p:oleObj spid="_x0000_s2081" name="Acrobat Document" r:id="rId4" imgW="3777905" imgH="5346565" progId="Acrobat.Document.DC">
                  <p:embed/>
                </p:oleObj>
              </mc:Choice>
              <mc:Fallback>
                <p:oleObj name="Acrobat Document" r:id="rId4" imgW="3777905" imgH="5346565" progId="Acrobat.Document.DC">
                  <p:embed/>
                  <p:pic>
                    <p:nvPicPr>
                      <p:cNvPr id="8" name="Object 7">
                        <a:extLst>
                          <a:ext uri="{FF2B5EF4-FFF2-40B4-BE49-F238E27FC236}">
                            <a16:creationId xmlns:a16="http://schemas.microsoft.com/office/drawing/2014/main" id="{B522BDE1-2CC9-458B-85DF-64774C148BA3}"/>
                          </a:ext>
                        </a:extLst>
                      </p:cNvPr>
                      <p:cNvPicPr/>
                      <p:nvPr/>
                    </p:nvPicPr>
                    <p:blipFill>
                      <a:blip r:embed="rId5"/>
                      <a:stretch>
                        <a:fillRect/>
                      </a:stretch>
                    </p:blipFill>
                    <p:spPr>
                      <a:xfrm>
                        <a:off x="13792200" y="6819900"/>
                        <a:ext cx="2357553" cy="3336235"/>
                      </a:xfrm>
                      <a:prstGeom prst="rect">
                        <a:avLst/>
                      </a:prstGeom>
                    </p:spPr>
                  </p:pic>
                </p:oleObj>
              </mc:Fallback>
            </mc:AlternateContent>
          </a:graphicData>
        </a:graphic>
      </p:graphicFrame>
      <p:pic>
        <p:nvPicPr>
          <p:cNvPr id="6" name="object 5">
            <a:hlinkClick r:id="rId6" action="ppaction://hlinksldjump"/>
            <a:extLst>
              <a:ext uri="{FF2B5EF4-FFF2-40B4-BE49-F238E27FC236}">
                <a16:creationId xmlns:a16="http://schemas.microsoft.com/office/drawing/2014/main" id="{55E417A2-8341-4EE9-9673-725301F340B9}"/>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sp>
        <p:nvSpPr>
          <p:cNvPr id="3" name="object 3"/>
          <p:cNvSpPr txBox="1"/>
          <p:nvPr/>
        </p:nvSpPr>
        <p:spPr>
          <a:xfrm>
            <a:off x="1016000" y="5539982"/>
            <a:ext cx="15908019" cy="1000760"/>
          </a:xfrm>
          <a:prstGeom prst="rect">
            <a:avLst/>
          </a:prstGeom>
        </p:spPr>
        <p:txBody>
          <a:bodyPr vert="horz" wrap="square" lIns="0" tIns="12700" rIns="0" bIns="0" rtlCol="0">
            <a:spAutoFit/>
          </a:bodyPr>
          <a:lstStyle/>
          <a:p>
            <a:pPr marL="12700">
              <a:lnSpc>
                <a:spcPct val="100000"/>
              </a:lnSpc>
              <a:spcBef>
                <a:spcPts val="100"/>
              </a:spcBef>
            </a:pPr>
            <a:r>
              <a:rPr sz="6400" b="1" spc="40" dirty="0">
                <a:solidFill>
                  <a:srgbClr val="FFFFFF"/>
                </a:solidFill>
                <a:latin typeface="Tahoma"/>
                <a:cs typeface="Tahoma"/>
              </a:rPr>
              <a:t>Make</a:t>
            </a:r>
            <a:r>
              <a:rPr sz="6400" b="1" spc="600" dirty="0">
                <a:solidFill>
                  <a:srgbClr val="FFFFFF"/>
                </a:solidFill>
                <a:latin typeface="Tahoma"/>
                <a:cs typeface="Tahoma"/>
              </a:rPr>
              <a:t> </a:t>
            </a:r>
            <a:r>
              <a:rPr sz="6400" b="1" spc="50" dirty="0">
                <a:solidFill>
                  <a:srgbClr val="FFFFFF"/>
                </a:solidFill>
                <a:latin typeface="Tahoma"/>
                <a:cs typeface="Tahoma"/>
              </a:rPr>
              <a:t>Recommendations</a:t>
            </a:r>
            <a:r>
              <a:rPr sz="6400" b="1" spc="595" dirty="0">
                <a:solidFill>
                  <a:srgbClr val="FFFFFF"/>
                </a:solidFill>
                <a:latin typeface="Tahoma"/>
                <a:cs typeface="Tahoma"/>
              </a:rPr>
              <a:t> </a:t>
            </a:r>
            <a:r>
              <a:rPr sz="6400" b="1" spc="-90" dirty="0">
                <a:solidFill>
                  <a:srgbClr val="FFFFFF"/>
                </a:solidFill>
                <a:latin typeface="Tahoma"/>
                <a:cs typeface="Tahoma"/>
              </a:rPr>
              <a:t>within</a:t>
            </a:r>
            <a:r>
              <a:rPr sz="6400" b="1" spc="595" dirty="0">
                <a:solidFill>
                  <a:srgbClr val="FFFFFF"/>
                </a:solidFill>
                <a:latin typeface="Tahoma"/>
                <a:cs typeface="Tahoma"/>
              </a:rPr>
              <a:t> </a:t>
            </a:r>
            <a:r>
              <a:rPr sz="6400" b="1" spc="125" dirty="0">
                <a:solidFill>
                  <a:srgbClr val="FFFFFF"/>
                </a:solidFill>
                <a:latin typeface="Tahoma"/>
                <a:cs typeface="Tahoma"/>
              </a:rPr>
              <a:t>Scope</a:t>
            </a:r>
            <a:endParaRPr sz="6400">
              <a:latin typeface="Tahoma"/>
              <a:cs typeface="Tahoma"/>
            </a:endParaRPr>
          </a:p>
        </p:txBody>
      </p:sp>
      <p:sp>
        <p:nvSpPr>
          <p:cNvPr id="4" name="object 4"/>
          <p:cNvSpPr txBox="1"/>
          <p:nvPr/>
        </p:nvSpPr>
        <p:spPr>
          <a:xfrm>
            <a:off x="1016000" y="6230468"/>
            <a:ext cx="16082644" cy="3399154"/>
          </a:xfrm>
          <a:prstGeom prst="rect">
            <a:avLst/>
          </a:prstGeom>
        </p:spPr>
        <p:txBody>
          <a:bodyPr vert="horz" wrap="square" lIns="0" tIns="131445" rIns="0" bIns="0" rtlCol="0">
            <a:spAutoFit/>
          </a:bodyPr>
          <a:lstStyle/>
          <a:p>
            <a:pPr marL="12700">
              <a:lnSpc>
                <a:spcPct val="100000"/>
              </a:lnSpc>
              <a:spcBef>
                <a:spcPts val="1035"/>
              </a:spcBef>
            </a:pPr>
            <a:r>
              <a:rPr sz="6400" b="1" spc="-20" dirty="0">
                <a:solidFill>
                  <a:srgbClr val="FFFFFF"/>
                </a:solidFill>
                <a:latin typeface="Tahoma"/>
                <a:cs typeface="Tahoma"/>
              </a:rPr>
              <a:t>of</a:t>
            </a:r>
            <a:r>
              <a:rPr sz="6400" b="1" spc="570" dirty="0">
                <a:solidFill>
                  <a:srgbClr val="FFFFFF"/>
                </a:solidFill>
                <a:latin typeface="Tahoma"/>
                <a:cs typeface="Tahoma"/>
              </a:rPr>
              <a:t> </a:t>
            </a:r>
            <a:r>
              <a:rPr sz="6400" b="1" spc="165" dirty="0">
                <a:solidFill>
                  <a:srgbClr val="FFFFFF"/>
                </a:solidFill>
                <a:latin typeface="Tahoma"/>
                <a:cs typeface="Tahoma"/>
              </a:rPr>
              <a:t>Practice</a:t>
            </a:r>
            <a:endParaRPr sz="6400">
              <a:latin typeface="Tahoma"/>
              <a:cs typeface="Tahoma"/>
            </a:endParaRPr>
          </a:p>
          <a:p>
            <a:pPr marL="113030">
              <a:lnSpc>
                <a:spcPct val="100000"/>
              </a:lnSpc>
              <a:spcBef>
                <a:spcPts val="409"/>
              </a:spcBef>
            </a:pPr>
            <a:r>
              <a:rPr sz="2800" spc="125" dirty="0">
                <a:solidFill>
                  <a:srgbClr val="FFFFFF"/>
                </a:solidFill>
                <a:latin typeface="Arial MT"/>
                <a:cs typeface="Arial MT"/>
              </a:rPr>
              <a:t>There</a:t>
            </a:r>
            <a:r>
              <a:rPr sz="2800" spc="315" dirty="0">
                <a:solidFill>
                  <a:srgbClr val="FFFFFF"/>
                </a:solidFill>
                <a:latin typeface="Arial MT"/>
                <a:cs typeface="Arial MT"/>
              </a:rPr>
              <a:t> </a:t>
            </a:r>
            <a:r>
              <a:rPr sz="2800" spc="105" dirty="0">
                <a:solidFill>
                  <a:srgbClr val="FFFFFF"/>
                </a:solidFill>
                <a:latin typeface="Arial MT"/>
                <a:cs typeface="Arial MT"/>
              </a:rPr>
              <a:t>are</a:t>
            </a:r>
            <a:r>
              <a:rPr sz="2800" spc="320" dirty="0">
                <a:solidFill>
                  <a:srgbClr val="FFFFFF"/>
                </a:solidFill>
                <a:latin typeface="Arial MT"/>
                <a:cs typeface="Arial MT"/>
              </a:rPr>
              <a:t> </a:t>
            </a:r>
            <a:r>
              <a:rPr sz="2800" spc="140" dirty="0">
                <a:solidFill>
                  <a:srgbClr val="FFFFFF"/>
                </a:solidFill>
                <a:latin typeface="Arial MT"/>
                <a:cs typeface="Arial MT"/>
              </a:rPr>
              <a:t>limitations</a:t>
            </a:r>
            <a:r>
              <a:rPr sz="2800" spc="320" dirty="0">
                <a:solidFill>
                  <a:srgbClr val="FFFFFF"/>
                </a:solidFill>
                <a:latin typeface="Arial MT"/>
                <a:cs typeface="Arial MT"/>
              </a:rPr>
              <a:t> </a:t>
            </a:r>
            <a:r>
              <a:rPr sz="2800" spc="114" dirty="0">
                <a:solidFill>
                  <a:srgbClr val="FFFFFF"/>
                </a:solidFill>
                <a:latin typeface="Arial MT"/>
                <a:cs typeface="Arial MT"/>
              </a:rPr>
              <a:t>that</a:t>
            </a:r>
            <a:r>
              <a:rPr sz="2800" spc="320" dirty="0">
                <a:solidFill>
                  <a:srgbClr val="FFFFFF"/>
                </a:solidFill>
                <a:latin typeface="Arial MT"/>
                <a:cs typeface="Arial MT"/>
              </a:rPr>
              <a:t> </a:t>
            </a:r>
            <a:r>
              <a:rPr sz="2800" spc="125" dirty="0">
                <a:solidFill>
                  <a:srgbClr val="FFFFFF"/>
                </a:solidFill>
                <a:latin typeface="Arial MT"/>
                <a:cs typeface="Arial MT"/>
              </a:rPr>
              <a:t>exist</a:t>
            </a:r>
            <a:r>
              <a:rPr sz="2800" spc="320" dirty="0">
                <a:solidFill>
                  <a:srgbClr val="FFFFFF"/>
                </a:solidFill>
                <a:latin typeface="Arial MT"/>
                <a:cs typeface="Arial MT"/>
              </a:rPr>
              <a:t> </a:t>
            </a:r>
            <a:r>
              <a:rPr sz="2800" spc="80" dirty="0">
                <a:solidFill>
                  <a:srgbClr val="FFFFFF"/>
                </a:solidFill>
                <a:latin typeface="Arial MT"/>
                <a:cs typeface="Arial MT"/>
              </a:rPr>
              <a:t>in</a:t>
            </a:r>
            <a:r>
              <a:rPr sz="2800" spc="315" dirty="0">
                <a:solidFill>
                  <a:srgbClr val="FFFFFF"/>
                </a:solidFill>
                <a:latin typeface="Arial MT"/>
                <a:cs typeface="Arial MT"/>
              </a:rPr>
              <a:t> </a:t>
            </a:r>
            <a:r>
              <a:rPr sz="2800" spc="125" dirty="0">
                <a:solidFill>
                  <a:srgbClr val="FFFFFF"/>
                </a:solidFill>
                <a:latin typeface="Arial MT"/>
                <a:cs typeface="Arial MT"/>
              </a:rPr>
              <a:t>every</a:t>
            </a:r>
            <a:r>
              <a:rPr sz="2800" spc="320" dirty="0">
                <a:solidFill>
                  <a:srgbClr val="FFFFFF"/>
                </a:solidFill>
                <a:latin typeface="Arial MT"/>
                <a:cs typeface="Arial MT"/>
              </a:rPr>
              <a:t> </a:t>
            </a:r>
            <a:r>
              <a:rPr sz="2800" spc="114" dirty="0">
                <a:solidFill>
                  <a:srgbClr val="FFFFFF"/>
                </a:solidFill>
                <a:latin typeface="Arial MT"/>
                <a:cs typeface="Arial MT"/>
              </a:rPr>
              <a:t>role</a:t>
            </a:r>
            <a:r>
              <a:rPr sz="2800" spc="320" dirty="0">
                <a:solidFill>
                  <a:srgbClr val="FFFFFF"/>
                </a:solidFill>
                <a:latin typeface="Arial MT"/>
                <a:cs typeface="Arial MT"/>
              </a:rPr>
              <a:t> </a:t>
            </a:r>
            <a:r>
              <a:rPr sz="2800" spc="130" dirty="0">
                <a:solidFill>
                  <a:srgbClr val="FFFFFF"/>
                </a:solidFill>
                <a:latin typeface="Arial MT"/>
                <a:cs typeface="Arial MT"/>
              </a:rPr>
              <a:t>within</a:t>
            </a:r>
            <a:r>
              <a:rPr sz="2800" spc="320" dirty="0">
                <a:solidFill>
                  <a:srgbClr val="FFFFFF"/>
                </a:solidFill>
                <a:latin typeface="Arial MT"/>
                <a:cs typeface="Arial MT"/>
              </a:rPr>
              <a:t> </a:t>
            </a:r>
            <a:r>
              <a:rPr sz="2800" spc="100" dirty="0">
                <a:solidFill>
                  <a:srgbClr val="FFFFFF"/>
                </a:solidFill>
                <a:latin typeface="Arial MT"/>
                <a:cs typeface="Arial MT"/>
              </a:rPr>
              <a:t>the</a:t>
            </a:r>
            <a:r>
              <a:rPr sz="2800" spc="320" dirty="0">
                <a:solidFill>
                  <a:srgbClr val="FFFFFF"/>
                </a:solidFill>
                <a:latin typeface="Arial MT"/>
                <a:cs typeface="Arial MT"/>
              </a:rPr>
              <a:t> </a:t>
            </a:r>
            <a:r>
              <a:rPr sz="2800" spc="130" dirty="0">
                <a:solidFill>
                  <a:srgbClr val="FFFFFF"/>
                </a:solidFill>
                <a:latin typeface="Arial MT"/>
                <a:cs typeface="Arial MT"/>
              </a:rPr>
              <a:t>health</a:t>
            </a:r>
            <a:r>
              <a:rPr sz="2800" spc="315" dirty="0">
                <a:solidFill>
                  <a:srgbClr val="FFFFFF"/>
                </a:solidFill>
                <a:latin typeface="Arial MT"/>
                <a:cs typeface="Arial MT"/>
              </a:rPr>
              <a:t> </a:t>
            </a:r>
            <a:r>
              <a:rPr sz="2800" spc="114" dirty="0">
                <a:solidFill>
                  <a:srgbClr val="FFFFFF"/>
                </a:solidFill>
                <a:latin typeface="Arial MT"/>
                <a:cs typeface="Arial MT"/>
              </a:rPr>
              <a:t>care</a:t>
            </a:r>
            <a:r>
              <a:rPr sz="2800" spc="320" dirty="0">
                <a:solidFill>
                  <a:srgbClr val="FFFFFF"/>
                </a:solidFill>
                <a:latin typeface="Arial MT"/>
                <a:cs typeface="Arial MT"/>
              </a:rPr>
              <a:t> </a:t>
            </a:r>
            <a:r>
              <a:rPr sz="2800" spc="130" dirty="0">
                <a:solidFill>
                  <a:srgbClr val="FFFFFF"/>
                </a:solidFill>
                <a:latin typeface="Arial MT"/>
                <a:cs typeface="Arial MT"/>
              </a:rPr>
              <a:t>system.</a:t>
            </a:r>
            <a:r>
              <a:rPr sz="2800" spc="320" dirty="0">
                <a:solidFill>
                  <a:srgbClr val="FFFFFF"/>
                </a:solidFill>
                <a:latin typeface="Arial MT"/>
                <a:cs typeface="Arial MT"/>
              </a:rPr>
              <a:t> </a:t>
            </a:r>
            <a:r>
              <a:rPr sz="2800" dirty="0">
                <a:solidFill>
                  <a:srgbClr val="FFFFFF"/>
                </a:solidFill>
                <a:latin typeface="Arial MT"/>
                <a:cs typeface="Arial MT"/>
              </a:rPr>
              <a:t>A</a:t>
            </a:r>
            <a:r>
              <a:rPr sz="2800" spc="320" dirty="0">
                <a:solidFill>
                  <a:srgbClr val="FFFFFF"/>
                </a:solidFill>
                <a:latin typeface="Arial MT"/>
                <a:cs typeface="Arial MT"/>
              </a:rPr>
              <a:t> </a:t>
            </a:r>
            <a:r>
              <a:rPr sz="2800" spc="140" dirty="0">
                <a:solidFill>
                  <a:srgbClr val="FFFFFF"/>
                </a:solidFill>
                <a:latin typeface="Arial MT"/>
                <a:cs typeface="Arial MT"/>
              </a:rPr>
              <a:t>limitation</a:t>
            </a:r>
            <a:r>
              <a:rPr sz="2800" spc="315" dirty="0">
                <a:solidFill>
                  <a:srgbClr val="FFFFFF"/>
                </a:solidFill>
                <a:latin typeface="Arial MT"/>
                <a:cs typeface="Arial MT"/>
              </a:rPr>
              <a:t> </a:t>
            </a:r>
            <a:r>
              <a:rPr sz="2800" spc="80" dirty="0">
                <a:solidFill>
                  <a:srgbClr val="FFFFFF"/>
                </a:solidFill>
                <a:latin typeface="Arial MT"/>
                <a:cs typeface="Arial MT"/>
              </a:rPr>
              <a:t>is</a:t>
            </a:r>
            <a:r>
              <a:rPr sz="2800" spc="320" dirty="0">
                <a:solidFill>
                  <a:srgbClr val="FFFFFF"/>
                </a:solidFill>
                <a:latin typeface="Arial MT"/>
                <a:cs typeface="Arial MT"/>
              </a:rPr>
              <a:t> </a:t>
            </a:r>
            <a:r>
              <a:rPr sz="2800" dirty="0">
                <a:solidFill>
                  <a:srgbClr val="FFFFFF"/>
                </a:solidFill>
                <a:latin typeface="Arial MT"/>
                <a:cs typeface="Arial MT"/>
              </a:rPr>
              <a:t>a</a:t>
            </a:r>
            <a:endParaRPr sz="2800">
              <a:latin typeface="Arial MT"/>
              <a:cs typeface="Arial MT"/>
            </a:endParaRPr>
          </a:p>
          <a:p>
            <a:pPr marL="113030">
              <a:lnSpc>
                <a:spcPct val="100000"/>
              </a:lnSpc>
              <a:spcBef>
                <a:spcPts val="1365"/>
              </a:spcBef>
            </a:pPr>
            <a:r>
              <a:rPr sz="2800" spc="135" dirty="0">
                <a:solidFill>
                  <a:srgbClr val="FFFFFF"/>
                </a:solidFill>
                <a:latin typeface="Arial MT"/>
                <a:cs typeface="Arial MT"/>
              </a:rPr>
              <a:t>boundary</a:t>
            </a:r>
            <a:r>
              <a:rPr sz="2800" spc="315" dirty="0">
                <a:solidFill>
                  <a:srgbClr val="FFFFFF"/>
                </a:solidFill>
                <a:latin typeface="Arial MT"/>
                <a:cs typeface="Arial MT"/>
              </a:rPr>
              <a:t> </a:t>
            </a:r>
            <a:r>
              <a:rPr sz="2800" spc="130" dirty="0">
                <a:solidFill>
                  <a:srgbClr val="FFFFFF"/>
                </a:solidFill>
                <a:latin typeface="Arial MT"/>
                <a:cs typeface="Arial MT"/>
              </a:rPr>
              <a:t>and/or</a:t>
            </a:r>
            <a:r>
              <a:rPr sz="2800" spc="320" dirty="0">
                <a:solidFill>
                  <a:srgbClr val="FFFFFF"/>
                </a:solidFill>
                <a:latin typeface="Arial MT"/>
                <a:cs typeface="Arial MT"/>
              </a:rPr>
              <a:t> </a:t>
            </a:r>
            <a:r>
              <a:rPr sz="2800" spc="135" dirty="0">
                <a:solidFill>
                  <a:srgbClr val="FFFFFF"/>
                </a:solidFill>
                <a:latin typeface="Arial MT"/>
                <a:cs typeface="Arial MT"/>
              </a:rPr>
              <a:t>something</a:t>
            </a:r>
            <a:r>
              <a:rPr sz="2800" spc="315" dirty="0">
                <a:solidFill>
                  <a:srgbClr val="FFFFFF"/>
                </a:solidFill>
                <a:latin typeface="Arial MT"/>
                <a:cs typeface="Arial MT"/>
              </a:rPr>
              <a:t> </a:t>
            </a:r>
            <a:r>
              <a:rPr sz="2800" spc="114" dirty="0">
                <a:solidFill>
                  <a:srgbClr val="FFFFFF"/>
                </a:solidFill>
                <a:latin typeface="Arial MT"/>
                <a:cs typeface="Arial MT"/>
              </a:rPr>
              <a:t>that</a:t>
            </a:r>
            <a:r>
              <a:rPr sz="2800" spc="320" dirty="0">
                <a:solidFill>
                  <a:srgbClr val="FFFFFF"/>
                </a:solidFill>
                <a:latin typeface="Arial MT"/>
                <a:cs typeface="Arial MT"/>
              </a:rPr>
              <a:t> </a:t>
            </a:r>
            <a:r>
              <a:rPr sz="2800" spc="80" dirty="0">
                <a:solidFill>
                  <a:srgbClr val="FFFFFF"/>
                </a:solidFill>
                <a:latin typeface="Arial MT"/>
                <a:cs typeface="Arial MT"/>
              </a:rPr>
              <a:t>is</a:t>
            </a:r>
            <a:r>
              <a:rPr sz="2800" spc="320" dirty="0">
                <a:solidFill>
                  <a:srgbClr val="FFFFFF"/>
                </a:solidFill>
                <a:latin typeface="Arial MT"/>
                <a:cs typeface="Arial MT"/>
              </a:rPr>
              <a:t> </a:t>
            </a:r>
            <a:r>
              <a:rPr sz="2800" spc="140" dirty="0">
                <a:solidFill>
                  <a:srgbClr val="FFFFFF"/>
                </a:solidFill>
                <a:latin typeface="Arial MT"/>
                <a:cs typeface="Arial MT"/>
              </a:rPr>
              <a:t>restricted</a:t>
            </a:r>
            <a:r>
              <a:rPr sz="2800" spc="315" dirty="0">
                <a:solidFill>
                  <a:srgbClr val="FFFFFF"/>
                </a:solidFill>
                <a:latin typeface="Arial MT"/>
                <a:cs typeface="Arial MT"/>
              </a:rPr>
              <a:t> </a:t>
            </a:r>
            <a:r>
              <a:rPr sz="2800" spc="105" dirty="0">
                <a:solidFill>
                  <a:srgbClr val="FFFFFF"/>
                </a:solidFill>
                <a:latin typeface="Arial MT"/>
                <a:cs typeface="Arial MT"/>
              </a:rPr>
              <a:t>and</a:t>
            </a:r>
            <a:r>
              <a:rPr sz="2800" spc="320" dirty="0">
                <a:solidFill>
                  <a:srgbClr val="FFFFFF"/>
                </a:solidFill>
                <a:latin typeface="Arial MT"/>
                <a:cs typeface="Arial MT"/>
              </a:rPr>
              <a:t> </a:t>
            </a:r>
            <a:r>
              <a:rPr sz="2800" spc="100" dirty="0">
                <a:solidFill>
                  <a:srgbClr val="FFFFFF"/>
                </a:solidFill>
                <a:latin typeface="Arial MT"/>
                <a:cs typeface="Arial MT"/>
              </a:rPr>
              <a:t>may</a:t>
            </a:r>
            <a:r>
              <a:rPr sz="2800" spc="315" dirty="0">
                <a:solidFill>
                  <a:srgbClr val="FFFFFF"/>
                </a:solidFill>
                <a:latin typeface="Arial MT"/>
                <a:cs typeface="Arial MT"/>
              </a:rPr>
              <a:t> </a:t>
            </a:r>
            <a:r>
              <a:rPr sz="2800" spc="80" dirty="0">
                <a:solidFill>
                  <a:srgbClr val="FFFFFF"/>
                </a:solidFill>
                <a:latin typeface="Arial MT"/>
                <a:cs typeface="Arial MT"/>
              </a:rPr>
              <a:t>be</a:t>
            </a:r>
            <a:r>
              <a:rPr sz="2800" spc="320" dirty="0">
                <a:solidFill>
                  <a:srgbClr val="FFFFFF"/>
                </a:solidFill>
                <a:latin typeface="Arial MT"/>
                <a:cs typeface="Arial MT"/>
              </a:rPr>
              <a:t> </a:t>
            </a:r>
            <a:r>
              <a:rPr sz="2800" spc="105" dirty="0">
                <a:solidFill>
                  <a:srgbClr val="FFFFFF"/>
                </a:solidFill>
                <a:latin typeface="Arial MT"/>
                <a:cs typeface="Arial MT"/>
              </a:rPr>
              <a:t>out</a:t>
            </a:r>
            <a:r>
              <a:rPr sz="2800" spc="320" dirty="0">
                <a:solidFill>
                  <a:srgbClr val="FFFFFF"/>
                </a:solidFill>
                <a:latin typeface="Arial MT"/>
                <a:cs typeface="Arial MT"/>
              </a:rPr>
              <a:t> </a:t>
            </a:r>
            <a:r>
              <a:rPr sz="2800" spc="80" dirty="0">
                <a:solidFill>
                  <a:srgbClr val="FFFFFF"/>
                </a:solidFill>
                <a:latin typeface="Arial MT"/>
                <a:cs typeface="Arial MT"/>
              </a:rPr>
              <a:t>of</a:t>
            </a:r>
            <a:r>
              <a:rPr sz="2800" spc="315" dirty="0">
                <a:solidFill>
                  <a:srgbClr val="FFFFFF"/>
                </a:solidFill>
                <a:latin typeface="Arial MT"/>
                <a:cs typeface="Arial MT"/>
              </a:rPr>
              <a:t> </a:t>
            </a:r>
            <a:r>
              <a:rPr sz="2800" spc="114" dirty="0">
                <a:solidFill>
                  <a:srgbClr val="FFFFFF"/>
                </a:solidFill>
                <a:latin typeface="Arial MT"/>
                <a:cs typeface="Arial MT"/>
              </a:rPr>
              <a:t>your</a:t>
            </a:r>
            <a:r>
              <a:rPr sz="2800" spc="320" dirty="0">
                <a:solidFill>
                  <a:srgbClr val="FFFFFF"/>
                </a:solidFill>
                <a:latin typeface="Arial MT"/>
                <a:cs typeface="Arial MT"/>
              </a:rPr>
              <a:t> </a:t>
            </a:r>
            <a:r>
              <a:rPr sz="2800" spc="135" dirty="0">
                <a:solidFill>
                  <a:srgbClr val="FFFFFF"/>
                </a:solidFill>
                <a:latin typeface="Arial MT"/>
                <a:cs typeface="Arial MT"/>
              </a:rPr>
              <a:t>control.</a:t>
            </a:r>
            <a:r>
              <a:rPr sz="2800" spc="315" dirty="0">
                <a:solidFill>
                  <a:srgbClr val="FFFFFF"/>
                </a:solidFill>
                <a:latin typeface="Arial MT"/>
                <a:cs typeface="Arial MT"/>
              </a:rPr>
              <a:t> </a:t>
            </a:r>
            <a:r>
              <a:rPr sz="2800" spc="125" dirty="0">
                <a:solidFill>
                  <a:srgbClr val="FFFFFF"/>
                </a:solidFill>
                <a:latin typeface="Arial MT"/>
                <a:cs typeface="Arial MT"/>
              </a:rPr>
              <a:t>Those</a:t>
            </a:r>
            <a:r>
              <a:rPr sz="2800" spc="320" dirty="0">
                <a:solidFill>
                  <a:srgbClr val="FFFFFF"/>
                </a:solidFill>
                <a:latin typeface="Arial MT"/>
                <a:cs typeface="Arial MT"/>
              </a:rPr>
              <a:t> </a:t>
            </a:r>
            <a:r>
              <a:rPr sz="2800" spc="105" dirty="0">
                <a:solidFill>
                  <a:srgbClr val="FFFFFF"/>
                </a:solidFill>
                <a:latin typeface="Arial MT"/>
                <a:cs typeface="Arial MT"/>
              </a:rPr>
              <a:t>who</a:t>
            </a:r>
            <a:endParaRPr sz="2800">
              <a:latin typeface="Arial MT"/>
              <a:cs typeface="Arial MT"/>
            </a:endParaRPr>
          </a:p>
          <a:p>
            <a:pPr marL="113030" marR="85090">
              <a:lnSpc>
                <a:spcPct val="140600"/>
              </a:lnSpc>
            </a:pPr>
            <a:r>
              <a:rPr sz="2800" spc="130" dirty="0">
                <a:solidFill>
                  <a:srgbClr val="FFFFFF"/>
                </a:solidFill>
                <a:latin typeface="Arial MT"/>
                <a:cs typeface="Arial MT"/>
              </a:rPr>
              <a:t>choose</a:t>
            </a:r>
            <a:r>
              <a:rPr sz="2800" spc="315" dirty="0">
                <a:solidFill>
                  <a:srgbClr val="FFFFFF"/>
                </a:solidFill>
                <a:latin typeface="Arial MT"/>
                <a:cs typeface="Arial MT"/>
              </a:rPr>
              <a:t> </a:t>
            </a:r>
            <a:r>
              <a:rPr sz="2800" spc="75" dirty="0">
                <a:solidFill>
                  <a:srgbClr val="FFFFFF"/>
                </a:solidFill>
                <a:latin typeface="Arial MT"/>
                <a:cs typeface="Arial MT"/>
              </a:rPr>
              <a:t>to</a:t>
            </a:r>
            <a:r>
              <a:rPr sz="2800" spc="315" dirty="0">
                <a:solidFill>
                  <a:srgbClr val="FFFFFF"/>
                </a:solidFill>
                <a:latin typeface="Arial MT"/>
                <a:cs typeface="Arial MT"/>
              </a:rPr>
              <a:t> </a:t>
            </a:r>
            <a:r>
              <a:rPr sz="2800" spc="114" dirty="0">
                <a:solidFill>
                  <a:srgbClr val="FFFFFF"/>
                </a:solidFill>
                <a:latin typeface="Arial MT"/>
                <a:cs typeface="Arial MT"/>
              </a:rPr>
              <a:t>work</a:t>
            </a:r>
            <a:r>
              <a:rPr sz="2800" spc="315" dirty="0">
                <a:solidFill>
                  <a:srgbClr val="FFFFFF"/>
                </a:solidFill>
                <a:latin typeface="Arial MT"/>
                <a:cs typeface="Arial MT"/>
              </a:rPr>
              <a:t> </a:t>
            </a:r>
            <a:r>
              <a:rPr sz="2800" spc="80" dirty="0">
                <a:solidFill>
                  <a:srgbClr val="FFFFFF"/>
                </a:solidFill>
                <a:latin typeface="Arial MT"/>
                <a:cs typeface="Arial MT"/>
              </a:rPr>
              <a:t>in</a:t>
            </a:r>
            <a:r>
              <a:rPr sz="2800" spc="315" dirty="0">
                <a:solidFill>
                  <a:srgbClr val="FFFFFF"/>
                </a:solidFill>
                <a:latin typeface="Arial MT"/>
                <a:cs typeface="Arial MT"/>
              </a:rPr>
              <a:t> </a:t>
            </a:r>
            <a:r>
              <a:rPr sz="2800" spc="105" dirty="0">
                <a:solidFill>
                  <a:srgbClr val="FFFFFF"/>
                </a:solidFill>
                <a:latin typeface="Arial MT"/>
                <a:cs typeface="Arial MT"/>
              </a:rPr>
              <a:t>the</a:t>
            </a:r>
            <a:r>
              <a:rPr sz="2800" spc="315" dirty="0">
                <a:solidFill>
                  <a:srgbClr val="FFFFFF"/>
                </a:solidFill>
                <a:latin typeface="Arial MT"/>
                <a:cs typeface="Arial MT"/>
              </a:rPr>
              <a:t> </a:t>
            </a:r>
            <a:r>
              <a:rPr sz="2800" spc="130" dirty="0">
                <a:solidFill>
                  <a:srgbClr val="FFFFFF"/>
                </a:solidFill>
                <a:latin typeface="Arial MT"/>
                <a:cs typeface="Arial MT"/>
              </a:rPr>
              <a:t>health</a:t>
            </a:r>
            <a:r>
              <a:rPr sz="2800" spc="315" dirty="0">
                <a:solidFill>
                  <a:srgbClr val="FFFFFF"/>
                </a:solidFill>
                <a:latin typeface="Arial MT"/>
                <a:cs typeface="Arial MT"/>
              </a:rPr>
              <a:t> </a:t>
            </a:r>
            <a:r>
              <a:rPr sz="2800" spc="135" dirty="0">
                <a:solidFill>
                  <a:srgbClr val="FFFFFF"/>
                </a:solidFill>
                <a:latin typeface="Arial MT"/>
                <a:cs typeface="Arial MT"/>
              </a:rPr>
              <a:t>services</a:t>
            </a:r>
            <a:r>
              <a:rPr sz="2800" spc="315" dirty="0">
                <a:solidFill>
                  <a:srgbClr val="FFFFFF"/>
                </a:solidFill>
                <a:latin typeface="Arial MT"/>
                <a:cs typeface="Arial MT"/>
              </a:rPr>
              <a:t> </a:t>
            </a:r>
            <a:r>
              <a:rPr sz="2800" spc="135" dirty="0">
                <a:solidFill>
                  <a:srgbClr val="FFFFFF"/>
                </a:solidFill>
                <a:latin typeface="Arial MT"/>
                <a:cs typeface="Arial MT"/>
              </a:rPr>
              <a:t>industry</a:t>
            </a:r>
            <a:r>
              <a:rPr sz="2800" spc="315" dirty="0">
                <a:solidFill>
                  <a:srgbClr val="FFFFFF"/>
                </a:solidFill>
                <a:latin typeface="Arial MT"/>
                <a:cs typeface="Arial MT"/>
              </a:rPr>
              <a:t> </a:t>
            </a:r>
            <a:r>
              <a:rPr sz="2800" spc="114" dirty="0">
                <a:solidFill>
                  <a:srgbClr val="FFFFFF"/>
                </a:solidFill>
                <a:latin typeface="Arial MT"/>
                <a:cs typeface="Arial MT"/>
              </a:rPr>
              <a:t>have</a:t>
            </a:r>
            <a:r>
              <a:rPr sz="2800" spc="315" dirty="0">
                <a:solidFill>
                  <a:srgbClr val="FFFFFF"/>
                </a:solidFill>
                <a:latin typeface="Arial MT"/>
                <a:cs typeface="Arial MT"/>
              </a:rPr>
              <a:t> </a:t>
            </a:r>
            <a:r>
              <a:rPr sz="2800" spc="130" dirty="0">
                <a:solidFill>
                  <a:srgbClr val="FFFFFF"/>
                </a:solidFill>
                <a:latin typeface="Arial MT"/>
                <a:cs typeface="Arial MT"/>
              </a:rPr>
              <a:t>chosen</a:t>
            </a:r>
            <a:r>
              <a:rPr sz="2800" spc="315" dirty="0">
                <a:solidFill>
                  <a:srgbClr val="FFFFFF"/>
                </a:solidFill>
                <a:latin typeface="Arial MT"/>
                <a:cs typeface="Arial MT"/>
              </a:rPr>
              <a:t> </a:t>
            </a:r>
            <a:r>
              <a:rPr sz="2800" spc="75" dirty="0">
                <a:solidFill>
                  <a:srgbClr val="FFFFFF"/>
                </a:solidFill>
                <a:latin typeface="Arial MT"/>
                <a:cs typeface="Arial MT"/>
              </a:rPr>
              <a:t>to</a:t>
            </a:r>
            <a:r>
              <a:rPr sz="2800" spc="315" dirty="0">
                <a:solidFill>
                  <a:srgbClr val="FFFFFF"/>
                </a:solidFill>
                <a:latin typeface="Arial MT"/>
                <a:cs typeface="Arial MT"/>
              </a:rPr>
              <a:t> </a:t>
            </a:r>
            <a:r>
              <a:rPr sz="2800" spc="80" dirty="0">
                <a:solidFill>
                  <a:srgbClr val="FFFFFF"/>
                </a:solidFill>
                <a:latin typeface="Arial MT"/>
                <a:cs typeface="Arial MT"/>
              </a:rPr>
              <a:t>do</a:t>
            </a:r>
            <a:r>
              <a:rPr sz="2800" spc="315" dirty="0">
                <a:solidFill>
                  <a:srgbClr val="FFFFFF"/>
                </a:solidFill>
                <a:latin typeface="Arial MT"/>
                <a:cs typeface="Arial MT"/>
              </a:rPr>
              <a:t> </a:t>
            </a:r>
            <a:r>
              <a:rPr sz="2800" spc="75" dirty="0">
                <a:solidFill>
                  <a:srgbClr val="FFFFFF"/>
                </a:solidFill>
                <a:latin typeface="Arial MT"/>
                <a:cs typeface="Arial MT"/>
              </a:rPr>
              <a:t>so</a:t>
            </a:r>
            <a:r>
              <a:rPr sz="2800" spc="315" dirty="0">
                <a:solidFill>
                  <a:srgbClr val="FFFFFF"/>
                </a:solidFill>
                <a:latin typeface="Arial MT"/>
                <a:cs typeface="Arial MT"/>
              </a:rPr>
              <a:t> </a:t>
            </a:r>
            <a:r>
              <a:rPr sz="2800" spc="135" dirty="0">
                <a:solidFill>
                  <a:srgbClr val="FFFFFF"/>
                </a:solidFill>
                <a:latin typeface="Arial MT"/>
                <a:cs typeface="Arial MT"/>
              </a:rPr>
              <a:t>because</a:t>
            </a:r>
            <a:r>
              <a:rPr sz="2800" spc="315" dirty="0">
                <a:solidFill>
                  <a:srgbClr val="FFFFFF"/>
                </a:solidFill>
                <a:latin typeface="Arial MT"/>
                <a:cs typeface="Arial MT"/>
              </a:rPr>
              <a:t> </a:t>
            </a:r>
            <a:r>
              <a:rPr sz="2800" spc="114" dirty="0">
                <a:solidFill>
                  <a:srgbClr val="FFFFFF"/>
                </a:solidFill>
                <a:latin typeface="Arial MT"/>
                <a:cs typeface="Arial MT"/>
              </a:rPr>
              <a:t>they</a:t>
            </a:r>
            <a:r>
              <a:rPr sz="2800" spc="315" dirty="0">
                <a:solidFill>
                  <a:srgbClr val="FFFFFF"/>
                </a:solidFill>
                <a:latin typeface="Arial MT"/>
                <a:cs typeface="Arial MT"/>
              </a:rPr>
              <a:t> </a:t>
            </a:r>
            <a:r>
              <a:rPr sz="2800" spc="120" dirty="0">
                <a:solidFill>
                  <a:srgbClr val="FFFFFF"/>
                </a:solidFill>
                <a:latin typeface="Arial MT"/>
                <a:cs typeface="Arial MT"/>
              </a:rPr>
              <a:t>want</a:t>
            </a:r>
            <a:r>
              <a:rPr sz="2800" spc="315" dirty="0">
                <a:solidFill>
                  <a:srgbClr val="FFFFFF"/>
                </a:solidFill>
                <a:latin typeface="Arial MT"/>
                <a:cs typeface="Arial MT"/>
              </a:rPr>
              <a:t> </a:t>
            </a:r>
            <a:r>
              <a:rPr sz="2800" spc="75" dirty="0">
                <a:solidFill>
                  <a:srgbClr val="FFFFFF"/>
                </a:solidFill>
                <a:latin typeface="Arial MT"/>
                <a:cs typeface="Arial MT"/>
              </a:rPr>
              <a:t>to </a:t>
            </a:r>
            <a:r>
              <a:rPr sz="2800" spc="-760" dirty="0">
                <a:solidFill>
                  <a:srgbClr val="FFFFFF"/>
                </a:solidFill>
                <a:latin typeface="Arial MT"/>
                <a:cs typeface="Arial MT"/>
              </a:rPr>
              <a:t> </a:t>
            </a:r>
            <a:r>
              <a:rPr sz="2800" spc="114" dirty="0">
                <a:solidFill>
                  <a:srgbClr val="FFFFFF"/>
                </a:solidFill>
                <a:latin typeface="Arial MT"/>
                <a:cs typeface="Arial MT"/>
              </a:rPr>
              <a:t>help</a:t>
            </a:r>
            <a:r>
              <a:rPr sz="2800" spc="315" dirty="0">
                <a:solidFill>
                  <a:srgbClr val="FFFFFF"/>
                </a:solidFill>
                <a:latin typeface="Arial MT"/>
                <a:cs typeface="Arial MT"/>
              </a:rPr>
              <a:t> </a:t>
            </a:r>
            <a:r>
              <a:rPr sz="2800" spc="130" dirty="0">
                <a:solidFill>
                  <a:srgbClr val="FFFFFF"/>
                </a:solidFill>
                <a:latin typeface="Arial MT"/>
                <a:cs typeface="Arial MT"/>
              </a:rPr>
              <a:t>people</a:t>
            </a:r>
            <a:r>
              <a:rPr sz="2800" spc="315" dirty="0">
                <a:solidFill>
                  <a:srgbClr val="FFFFFF"/>
                </a:solidFill>
                <a:latin typeface="Arial MT"/>
                <a:cs typeface="Arial MT"/>
              </a:rPr>
              <a:t> </a:t>
            </a:r>
            <a:r>
              <a:rPr sz="2800" spc="105" dirty="0">
                <a:solidFill>
                  <a:srgbClr val="FFFFFF"/>
                </a:solidFill>
                <a:latin typeface="Arial MT"/>
                <a:cs typeface="Arial MT"/>
              </a:rPr>
              <a:t>and</a:t>
            </a:r>
            <a:r>
              <a:rPr sz="2800" spc="315" dirty="0">
                <a:solidFill>
                  <a:srgbClr val="FFFFFF"/>
                </a:solidFill>
                <a:latin typeface="Arial MT"/>
                <a:cs typeface="Arial MT"/>
              </a:rPr>
              <a:t> </a:t>
            </a:r>
            <a:r>
              <a:rPr sz="2800" spc="125" dirty="0">
                <a:solidFill>
                  <a:srgbClr val="FFFFFF"/>
                </a:solidFill>
                <a:latin typeface="Arial MT"/>
                <a:cs typeface="Arial MT"/>
              </a:rPr>
              <a:t>being</a:t>
            </a:r>
            <a:r>
              <a:rPr sz="2800" spc="315" dirty="0">
                <a:solidFill>
                  <a:srgbClr val="FFFFFF"/>
                </a:solidFill>
                <a:latin typeface="Arial MT"/>
                <a:cs typeface="Arial MT"/>
              </a:rPr>
              <a:t> </a:t>
            </a:r>
            <a:r>
              <a:rPr sz="2800" spc="114" dirty="0">
                <a:solidFill>
                  <a:srgbClr val="FFFFFF"/>
                </a:solidFill>
                <a:latin typeface="Arial MT"/>
                <a:cs typeface="Arial MT"/>
              </a:rPr>
              <a:t>told</a:t>
            </a:r>
            <a:r>
              <a:rPr sz="2800" spc="315" dirty="0">
                <a:solidFill>
                  <a:srgbClr val="FFFFFF"/>
                </a:solidFill>
                <a:latin typeface="Arial MT"/>
                <a:cs typeface="Arial MT"/>
              </a:rPr>
              <a:t> </a:t>
            </a:r>
            <a:r>
              <a:rPr sz="2800" spc="114" dirty="0">
                <a:solidFill>
                  <a:srgbClr val="FFFFFF"/>
                </a:solidFill>
                <a:latin typeface="Arial MT"/>
                <a:cs typeface="Arial MT"/>
              </a:rPr>
              <a:t>that</a:t>
            </a:r>
            <a:r>
              <a:rPr sz="2800" spc="315" dirty="0">
                <a:solidFill>
                  <a:srgbClr val="FFFFFF"/>
                </a:solidFill>
                <a:latin typeface="Arial MT"/>
                <a:cs typeface="Arial MT"/>
              </a:rPr>
              <a:t> </a:t>
            </a:r>
            <a:r>
              <a:rPr sz="2800" spc="114" dirty="0">
                <a:solidFill>
                  <a:srgbClr val="FFFFFF"/>
                </a:solidFill>
                <a:latin typeface="Arial MT"/>
                <a:cs typeface="Arial MT"/>
              </a:rPr>
              <a:t>this</a:t>
            </a:r>
            <a:r>
              <a:rPr sz="2800" spc="315" dirty="0">
                <a:solidFill>
                  <a:srgbClr val="FFFFFF"/>
                </a:solidFill>
                <a:latin typeface="Arial MT"/>
                <a:cs typeface="Arial MT"/>
              </a:rPr>
              <a:t> </a:t>
            </a:r>
            <a:r>
              <a:rPr sz="2800" spc="105" dirty="0">
                <a:solidFill>
                  <a:srgbClr val="FFFFFF"/>
                </a:solidFill>
                <a:latin typeface="Arial MT"/>
                <a:cs typeface="Arial MT"/>
              </a:rPr>
              <a:t>may</a:t>
            </a:r>
            <a:r>
              <a:rPr sz="2800" spc="315" dirty="0">
                <a:solidFill>
                  <a:srgbClr val="FFFFFF"/>
                </a:solidFill>
                <a:latin typeface="Arial MT"/>
                <a:cs typeface="Arial MT"/>
              </a:rPr>
              <a:t> </a:t>
            </a:r>
            <a:r>
              <a:rPr sz="2800" spc="105" dirty="0">
                <a:solidFill>
                  <a:srgbClr val="FFFFFF"/>
                </a:solidFill>
                <a:latin typeface="Arial MT"/>
                <a:cs typeface="Arial MT"/>
              </a:rPr>
              <a:t>not</a:t>
            </a:r>
            <a:r>
              <a:rPr sz="2800" spc="315" dirty="0">
                <a:solidFill>
                  <a:srgbClr val="FFFFFF"/>
                </a:solidFill>
                <a:latin typeface="Arial MT"/>
                <a:cs typeface="Arial MT"/>
              </a:rPr>
              <a:t> </a:t>
            </a:r>
            <a:r>
              <a:rPr sz="2800" spc="75" dirty="0">
                <a:solidFill>
                  <a:srgbClr val="FFFFFF"/>
                </a:solidFill>
                <a:latin typeface="Arial MT"/>
                <a:cs typeface="Arial MT"/>
              </a:rPr>
              <a:t>be</a:t>
            </a:r>
            <a:r>
              <a:rPr sz="2800" spc="320" dirty="0">
                <a:solidFill>
                  <a:srgbClr val="FFFFFF"/>
                </a:solidFill>
                <a:latin typeface="Arial MT"/>
                <a:cs typeface="Arial MT"/>
              </a:rPr>
              <a:t> </a:t>
            </a:r>
            <a:r>
              <a:rPr sz="2800" spc="135" dirty="0">
                <a:solidFill>
                  <a:srgbClr val="FFFFFF"/>
                </a:solidFill>
                <a:latin typeface="Arial MT"/>
                <a:cs typeface="Arial MT"/>
              </a:rPr>
              <a:t>possible</a:t>
            </a:r>
            <a:r>
              <a:rPr sz="2800" spc="315" dirty="0">
                <a:solidFill>
                  <a:srgbClr val="FFFFFF"/>
                </a:solidFill>
                <a:latin typeface="Arial MT"/>
                <a:cs typeface="Arial MT"/>
              </a:rPr>
              <a:t> </a:t>
            </a:r>
            <a:r>
              <a:rPr sz="2800" spc="105" dirty="0">
                <a:solidFill>
                  <a:srgbClr val="FFFFFF"/>
                </a:solidFill>
                <a:latin typeface="Arial MT"/>
                <a:cs typeface="Arial MT"/>
              </a:rPr>
              <a:t>can</a:t>
            </a:r>
            <a:r>
              <a:rPr sz="2800" spc="315" dirty="0">
                <a:solidFill>
                  <a:srgbClr val="FFFFFF"/>
                </a:solidFill>
                <a:latin typeface="Arial MT"/>
                <a:cs typeface="Arial MT"/>
              </a:rPr>
              <a:t> </a:t>
            </a:r>
            <a:r>
              <a:rPr sz="2800" spc="80" dirty="0">
                <a:solidFill>
                  <a:srgbClr val="FFFFFF"/>
                </a:solidFill>
                <a:latin typeface="Arial MT"/>
                <a:cs typeface="Arial MT"/>
              </a:rPr>
              <a:t>be</a:t>
            </a:r>
            <a:r>
              <a:rPr sz="2800" spc="315" dirty="0">
                <a:solidFill>
                  <a:srgbClr val="FFFFFF"/>
                </a:solidFill>
                <a:latin typeface="Arial MT"/>
                <a:cs typeface="Arial MT"/>
              </a:rPr>
              <a:t> </a:t>
            </a:r>
            <a:r>
              <a:rPr sz="2800" spc="114" dirty="0">
                <a:solidFill>
                  <a:srgbClr val="FFFFFF"/>
                </a:solidFill>
                <a:latin typeface="Arial MT"/>
                <a:cs typeface="Arial MT"/>
              </a:rPr>
              <a:t>hard</a:t>
            </a:r>
            <a:r>
              <a:rPr sz="2800" spc="315" dirty="0">
                <a:solidFill>
                  <a:srgbClr val="FFFFFF"/>
                </a:solidFill>
                <a:latin typeface="Arial MT"/>
                <a:cs typeface="Arial MT"/>
              </a:rPr>
              <a:t> </a:t>
            </a:r>
            <a:r>
              <a:rPr sz="2800" spc="75" dirty="0">
                <a:solidFill>
                  <a:srgbClr val="FFFFFF"/>
                </a:solidFill>
                <a:latin typeface="Arial MT"/>
                <a:cs typeface="Arial MT"/>
              </a:rPr>
              <a:t>to</a:t>
            </a:r>
            <a:r>
              <a:rPr sz="2800" spc="315" dirty="0">
                <a:solidFill>
                  <a:srgbClr val="FFFFFF"/>
                </a:solidFill>
                <a:latin typeface="Arial MT"/>
                <a:cs typeface="Arial MT"/>
              </a:rPr>
              <a:t> </a:t>
            </a:r>
            <a:r>
              <a:rPr sz="2800" spc="135" dirty="0">
                <a:solidFill>
                  <a:srgbClr val="FFFFFF"/>
                </a:solidFill>
                <a:latin typeface="Arial MT"/>
                <a:cs typeface="Arial MT"/>
              </a:rPr>
              <a:t>accept.</a:t>
            </a:r>
            <a:endParaRPr sz="2800">
              <a:latin typeface="Arial MT"/>
              <a:cs typeface="Arial MT"/>
            </a:endParaRPr>
          </a:p>
        </p:txBody>
      </p:sp>
      <p:pic>
        <p:nvPicPr>
          <p:cNvPr id="6" name="object 6"/>
          <p:cNvPicPr/>
          <p:nvPr/>
        </p:nvPicPr>
        <p:blipFill>
          <a:blip r:embed="rId2" cstate="print"/>
          <a:stretch>
            <a:fillRect/>
          </a:stretch>
        </p:blipFill>
        <p:spPr>
          <a:xfrm>
            <a:off x="0" y="0"/>
            <a:ext cx="18287999" cy="5622785"/>
          </a:xfrm>
          <a:prstGeom prst="rect">
            <a:avLst/>
          </a:prstGeom>
        </p:spPr>
      </p:pic>
      <p:pic>
        <p:nvPicPr>
          <p:cNvPr id="7" name="object 5">
            <a:hlinkClick r:id="rId3" action="ppaction://hlinksldjump"/>
            <a:extLst>
              <a:ext uri="{FF2B5EF4-FFF2-40B4-BE49-F238E27FC236}">
                <a16:creationId xmlns:a16="http://schemas.microsoft.com/office/drawing/2014/main" id="{4739FE6E-7398-4004-9D6B-8EA77FF0D5DA}"/>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9FE870-8E92-4A0E-9733-E726E2C817FD}"/>
              </a:ext>
            </a:extLst>
          </p:cNvPr>
          <p:cNvSpPr txBox="1"/>
          <p:nvPr/>
        </p:nvSpPr>
        <p:spPr>
          <a:xfrm>
            <a:off x="2095500" y="342900"/>
            <a:ext cx="16192500" cy="707886"/>
          </a:xfrm>
          <a:prstGeom prst="rect">
            <a:avLst/>
          </a:prstGeom>
          <a:noFill/>
        </p:spPr>
        <p:txBody>
          <a:bodyPr wrap="square" rtlCol="0">
            <a:spAutoFit/>
          </a:bodyPr>
          <a:lstStyle/>
          <a:p>
            <a:r>
              <a:rPr lang="en-US" sz="4000" dirty="0"/>
              <a:t>Learning Activity 8 Practice Using IVET Super Clinic Referral Form Templates</a:t>
            </a:r>
            <a:endParaRPr lang="en-AU" sz="4000" dirty="0"/>
          </a:p>
        </p:txBody>
      </p:sp>
      <p:sp>
        <p:nvSpPr>
          <p:cNvPr id="4" name="TextBox 3">
            <a:extLst>
              <a:ext uri="{FF2B5EF4-FFF2-40B4-BE49-F238E27FC236}">
                <a16:creationId xmlns:a16="http://schemas.microsoft.com/office/drawing/2014/main" id="{389A5C20-5063-4437-B3F4-A20BBB128969}"/>
              </a:ext>
            </a:extLst>
          </p:cNvPr>
          <p:cNvSpPr txBox="1"/>
          <p:nvPr/>
        </p:nvSpPr>
        <p:spPr>
          <a:xfrm>
            <a:off x="0" y="1527313"/>
            <a:ext cx="18288000" cy="7848302"/>
          </a:xfrm>
          <a:prstGeom prst="rect">
            <a:avLst/>
          </a:prstGeom>
          <a:noFill/>
        </p:spPr>
        <p:txBody>
          <a:bodyPr wrap="square" rtlCol="0">
            <a:spAutoFit/>
          </a:bodyPr>
          <a:lstStyle/>
          <a:p>
            <a:r>
              <a:rPr lang="en-US" sz="2400" dirty="0"/>
              <a:t>In this activity you need to go to the IVET- Super-Clinic, down load the Referral Form you accessed in activity 6 and practice filling in the information based on the scenario provided below. You could do one and then swap with a class mate and have them provide feedback. </a:t>
            </a:r>
          </a:p>
          <a:p>
            <a:r>
              <a:rPr lang="en-US" sz="2400" dirty="0"/>
              <a:t>• Visit this link-https://ivetsuperclinic.ivetinstitute.com.au/                        Password: superIVET</a:t>
            </a:r>
          </a:p>
          <a:p>
            <a:r>
              <a:rPr lang="en-US" sz="2400" b="1" dirty="0"/>
              <a:t>Scenario- Walter Mclean</a:t>
            </a:r>
          </a:p>
          <a:p>
            <a:r>
              <a:rPr lang="en-US" sz="2400" dirty="0"/>
              <a:t>Using the Referral Form that you have uploaded or sourced from the student portal. Fill in all the relevant information and discuss Walters current health concerns to establish the services that you think would best assist his current health issues. Depending on Walter’s health concerns identified by his doctor additional Referral Forms may need to be completed. Walter McClean has been recommended by his doctor to undertake Chronic Disease Management/ GP Management Plan: MBS item 721. </a:t>
            </a:r>
          </a:p>
          <a:p>
            <a:r>
              <a:rPr lang="en-US" sz="2400" dirty="0"/>
              <a:t>Information you need to include in the Referral Form: </a:t>
            </a:r>
          </a:p>
          <a:p>
            <a:r>
              <a:rPr lang="en-US" sz="2400" b="1" dirty="0"/>
              <a:t>GP Details</a:t>
            </a:r>
          </a:p>
          <a:p>
            <a:r>
              <a:rPr lang="en-US" sz="2400" dirty="0"/>
              <a:t>• Provider number; 4925958A</a:t>
            </a:r>
          </a:p>
          <a:p>
            <a:r>
              <a:rPr lang="en-US" sz="2400" dirty="0"/>
              <a:t>• Doctors name; Dr Barry Rodrigues </a:t>
            </a:r>
          </a:p>
          <a:p>
            <a:r>
              <a:rPr lang="en-US" sz="2400" dirty="0"/>
              <a:t>• Address: 18 Belville Rd, Burswood West, 3960</a:t>
            </a:r>
          </a:p>
          <a:p>
            <a:r>
              <a:rPr lang="en-US" sz="2400" b="1" dirty="0"/>
              <a:t>Patient Details </a:t>
            </a:r>
          </a:p>
          <a:p>
            <a:r>
              <a:rPr lang="en-US" sz="2400" dirty="0"/>
              <a:t>• Name; Walter Mclean</a:t>
            </a:r>
          </a:p>
          <a:p>
            <a:r>
              <a:rPr lang="en-US" sz="2400" dirty="0"/>
              <a:t>• Address: 296 Rawson Street, Burwood East, 3962, Melbourne, VIC</a:t>
            </a:r>
          </a:p>
          <a:p>
            <a:r>
              <a:rPr lang="en-US" sz="2400" dirty="0"/>
              <a:t>• Medicare # 8695231 1</a:t>
            </a:r>
          </a:p>
          <a:p>
            <a:r>
              <a:rPr lang="en-US" sz="2400" b="1" dirty="0"/>
              <a:t>Allied Health Professionals </a:t>
            </a:r>
          </a:p>
          <a:p>
            <a:r>
              <a:rPr lang="en-US" sz="2400" dirty="0"/>
              <a:t>• Research and recommendations accordingly.</a:t>
            </a:r>
          </a:p>
          <a:p>
            <a:r>
              <a:rPr lang="en-US" sz="2400" b="1" dirty="0"/>
              <a:t>Walter’s active problems</a:t>
            </a:r>
          </a:p>
          <a:p>
            <a:endParaRPr lang="en-AU" sz="2400" dirty="0"/>
          </a:p>
        </p:txBody>
      </p:sp>
      <p:pic>
        <p:nvPicPr>
          <p:cNvPr id="5" name="object 2">
            <a:extLst>
              <a:ext uri="{FF2B5EF4-FFF2-40B4-BE49-F238E27FC236}">
                <a16:creationId xmlns:a16="http://schemas.microsoft.com/office/drawing/2014/main" id="{6064079A-835E-4188-BD3D-83F6B8822774}"/>
              </a:ext>
            </a:extLst>
          </p:cNvPr>
          <p:cNvPicPr/>
          <p:nvPr/>
        </p:nvPicPr>
        <p:blipFill>
          <a:blip r:embed="rId3" cstate="email">
            <a:extLst>
              <a:ext uri="{28A0092B-C50C-407E-A947-70E740481C1C}">
                <a14:useLocalDpi xmlns:a14="http://schemas.microsoft.com/office/drawing/2010/main"/>
              </a:ext>
            </a:extLst>
          </a:blip>
          <a:stretch>
            <a:fillRect/>
          </a:stretch>
        </p:blipFill>
        <p:spPr>
          <a:xfrm>
            <a:off x="228600" y="93651"/>
            <a:ext cx="1676400" cy="1433662"/>
          </a:xfrm>
          <a:prstGeom prst="rect">
            <a:avLst/>
          </a:prstGeom>
        </p:spPr>
      </p:pic>
      <p:graphicFrame>
        <p:nvGraphicFramePr>
          <p:cNvPr id="6" name="Table 6">
            <a:extLst>
              <a:ext uri="{FF2B5EF4-FFF2-40B4-BE49-F238E27FC236}">
                <a16:creationId xmlns:a16="http://schemas.microsoft.com/office/drawing/2014/main" id="{EDA6C3ED-2CEF-4438-9FB7-41FC33423978}"/>
              </a:ext>
            </a:extLst>
          </p:cNvPr>
          <p:cNvGraphicFramePr>
            <a:graphicFrameLocks noGrp="1"/>
          </p:cNvGraphicFramePr>
          <p:nvPr>
            <p:extLst>
              <p:ext uri="{D42A27DB-BD31-4B8C-83A1-F6EECF244321}">
                <p14:modId xmlns:p14="http://schemas.microsoft.com/office/powerpoint/2010/main" val="1771170883"/>
              </p:ext>
            </p:extLst>
          </p:nvPr>
        </p:nvGraphicFramePr>
        <p:xfrm>
          <a:off x="5867400" y="7947660"/>
          <a:ext cx="12420600" cy="222504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469322262"/>
                    </a:ext>
                  </a:extLst>
                </a:gridCol>
                <a:gridCol w="3810000">
                  <a:extLst>
                    <a:ext uri="{9D8B030D-6E8A-4147-A177-3AD203B41FA5}">
                      <a16:colId xmlns:a16="http://schemas.microsoft.com/office/drawing/2014/main" val="2129550063"/>
                    </a:ext>
                  </a:extLst>
                </a:gridCol>
                <a:gridCol w="6934200">
                  <a:extLst>
                    <a:ext uri="{9D8B030D-6E8A-4147-A177-3AD203B41FA5}">
                      <a16:colId xmlns:a16="http://schemas.microsoft.com/office/drawing/2014/main" val="1350012549"/>
                    </a:ext>
                  </a:extLst>
                </a:gridCol>
              </a:tblGrid>
              <a:tr h="370840">
                <a:tc>
                  <a:txBody>
                    <a:bodyPr/>
                    <a:lstStyle/>
                    <a:p>
                      <a:r>
                        <a:rPr lang="en-AU" dirty="0">
                          <a:solidFill>
                            <a:srgbClr val="0070C0"/>
                          </a:solidFill>
                        </a:rPr>
                        <a:t>Date diagnosed</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rgbClr val="0070C0"/>
                          </a:solidFill>
                        </a:rPr>
                        <a:t>Health Concerns</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rgbClr val="0070C0"/>
                          </a:solidFill>
                        </a:rPr>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625"/>
                  </a:ext>
                </a:extLst>
              </a:tr>
              <a:tr h="370840">
                <a:tc>
                  <a:txBody>
                    <a:bodyPr/>
                    <a:lstStyle/>
                    <a:p>
                      <a:r>
                        <a:rPr lang="en-AU" dirty="0">
                          <a:solidFill>
                            <a:schemeClr val="tx1"/>
                          </a:solidFill>
                        </a:rPr>
                        <a:t>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chemeClr val="tx1"/>
                          </a:solidFill>
                        </a:rPr>
                        <a:t>Hypertension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5557894"/>
                  </a:ext>
                </a:extLst>
              </a:tr>
              <a:tr h="370840">
                <a:tc>
                  <a:txBody>
                    <a:bodyPr/>
                    <a:lstStyle/>
                    <a:p>
                      <a:r>
                        <a:rPr lang="en-AU" dirty="0">
                          <a:solidFill>
                            <a:schemeClr val="tx1"/>
                          </a:solidFill>
                        </a:rPr>
                        <a:t>06/01/2020</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chemeClr val="tx1"/>
                          </a:solidFill>
                        </a:rPr>
                        <a:t>Cholelithiasis</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chemeClr val="tx1"/>
                          </a:solidFill>
                        </a:rPr>
                        <a:t>Incidental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911159"/>
                  </a:ext>
                </a:extLst>
              </a:tr>
              <a:tr h="370840">
                <a:tc>
                  <a:txBody>
                    <a:bodyPr/>
                    <a:lstStyle/>
                    <a:p>
                      <a:r>
                        <a:rPr lang="en-AU" dirty="0">
                          <a:solidFill>
                            <a:schemeClr val="tx1"/>
                          </a:solidFill>
                        </a:rPr>
                        <a:t>06/03/2020</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chemeClr val="tx1"/>
                          </a:solidFill>
                        </a:rPr>
                        <a:t>Impaired fasting Glycaemia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384428"/>
                  </a:ext>
                </a:extLst>
              </a:tr>
              <a:tr h="370840">
                <a:tc>
                  <a:txBody>
                    <a:bodyPr/>
                    <a:lstStyle/>
                    <a:p>
                      <a:r>
                        <a:rPr lang="en-AU" dirty="0">
                          <a:solidFill>
                            <a:schemeClr val="tx1"/>
                          </a:solidFill>
                        </a:rPr>
                        <a:t>08/04/2021</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chemeClr val="tx1"/>
                          </a:solidFill>
                        </a:rPr>
                        <a:t>Fatty Liver</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chemeClr val="tx1"/>
                          </a:solidFill>
                        </a:rPr>
                        <a:t>Moderate with some liver enlargement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93474"/>
                  </a:ext>
                </a:extLst>
              </a:tr>
              <a:tr h="370840">
                <a:tc>
                  <a:txBody>
                    <a:bodyPr/>
                    <a:lstStyle/>
                    <a:p>
                      <a:r>
                        <a:rPr lang="en-AU" dirty="0">
                          <a:solidFill>
                            <a:schemeClr val="tx1"/>
                          </a:solidFill>
                        </a:rPr>
                        <a:t>08/04/2021</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chemeClr val="tx1"/>
                          </a:solidFill>
                        </a:rPr>
                        <a:t>Moderate right osteoarthritis of knee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chemeClr val="tx1"/>
                          </a:solidFill>
                        </a:rPr>
                        <a:t>MRI- medial patellofemoral compartment, medial meniscal abnormality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8723343"/>
                  </a:ext>
                </a:extLst>
              </a:tr>
            </a:tbl>
          </a:graphicData>
        </a:graphic>
      </p:graphicFrame>
      <p:graphicFrame>
        <p:nvGraphicFramePr>
          <p:cNvPr id="7" name="Object 6">
            <a:extLst>
              <a:ext uri="{FF2B5EF4-FFF2-40B4-BE49-F238E27FC236}">
                <a16:creationId xmlns:a16="http://schemas.microsoft.com/office/drawing/2014/main" id="{6F7EC1D2-ACEA-4AFE-BC9F-9778FBF9D63E}"/>
              </a:ext>
            </a:extLst>
          </p:cNvPr>
          <p:cNvGraphicFramePr>
            <a:graphicFrameLocks noChangeAspect="1"/>
          </p:cNvGraphicFramePr>
          <p:nvPr>
            <p:extLst>
              <p:ext uri="{D42A27DB-BD31-4B8C-83A1-F6EECF244321}">
                <p14:modId xmlns:p14="http://schemas.microsoft.com/office/powerpoint/2010/main" val="2857014871"/>
              </p:ext>
            </p:extLst>
          </p:nvPr>
        </p:nvGraphicFramePr>
        <p:xfrm>
          <a:off x="12649200" y="4373161"/>
          <a:ext cx="2357553" cy="3336235"/>
        </p:xfrm>
        <a:graphic>
          <a:graphicData uri="http://schemas.openxmlformats.org/presentationml/2006/ole">
            <mc:AlternateContent xmlns:mc="http://schemas.openxmlformats.org/markup-compatibility/2006">
              <mc:Choice xmlns:v="urn:schemas-microsoft-com:vml" Requires="v">
                <p:oleObj spid="_x0000_s3102" name="Acrobat Document" r:id="rId4" imgW="3777905" imgH="5346565" progId="Acrobat.Document.DC">
                  <p:embed/>
                </p:oleObj>
              </mc:Choice>
              <mc:Fallback>
                <p:oleObj name="Acrobat Document" r:id="rId4" imgW="3777905" imgH="5346565" progId="Acrobat.Document.DC">
                  <p:embed/>
                  <p:pic>
                    <p:nvPicPr>
                      <p:cNvPr id="5" name="Object 4">
                        <a:extLst>
                          <a:ext uri="{FF2B5EF4-FFF2-40B4-BE49-F238E27FC236}">
                            <a16:creationId xmlns:a16="http://schemas.microsoft.com/office/drawing/2014/main" id="{F9CCE51D-BCAE-4A48-872C-4BD92FFC7DFA}"/>
                          </a:ext>
                        </a:extLst>
                      </p:cNvPr>
                      <p:cNvPicPr/>
                      <p:nvPr/>
                    </p:nvPicPr>
                    <p:blipFill>
                      <a:blip r:embed="rId5"/>
                      <a:stretch>
                        <a:fillRect/>
                      </a:stretch>
                    </p:blipFill>
                    <p:spPr>
                      <a:xfrm>
                        <a:off x="12649200" y="4373161"/>
                        <a:ext cx="2357553" cy="3336235"/>
                      </a:xfrm>
                      <a:prstGeom prst="rect">
                        <a:avLst/>
                      </a:prstGeom>
                    </p:spPr>
                  </p:pic>
                </p:oleObj>
              </mc:Fallback>
            </mc:AlternateContent>
          </a:graphicData>
        </a:graphic>
      </p:graphicFrame>
      <p:pic>
        <p:nvPicPr>
          <p:cNvPr id="8" name="object 5">
            <a:hlinkClick r:id="rId6" action="ppaction://hlinksldjump"/>
            <a:extLst>
              <a:ext uri="{FF2B5EF4-FFF2-40B4-BE49-F238E27FC236}">
                <a16:creationId xmlns:a16="http://schemas.microsoft.com/office/drawing/2014/main" id="{EE2D6058-09E2-4216-9FA4-8772F3A4D7B5}"/>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extLst>
      <p:ext uri="{BB962C8B-B14F-4D97-AF65-F5344CB8AC3E}">
        <p14:creationId xmlns:p14="http://schemas.microsoft.com/office/powerpoint/2010/main" val="2517610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76200" y="24848"/>
            <a:ext cx="1633061" cy="1485888"/>
          </a:xfrm>
          <a:prstGeom prst="rect">
            <a:avLst/>
          </a:prstGeom>
        </p:spPr>
      </p:pic>
      <p:sp>
        <p:nvSpPr>
          <p:cNvPr id="3" name="TextBox 2">
            <a:extLst>
              <a:ext uri="{FF2B5EF4-FFF2-40B4-BE49-F238E27FC236}">
                <a16:creationId xmlns:a16="http://schemas.microsoft.com/office/drawing/2014/main" id="{6E3EDA7A-D6D2-45AC-B019-6C82A3663140}"/>
              </a:ext>
            </a:extLst>
          </p:cNvPr>
          <p:cNvSpPr txBox="1"/>
          <p:nvPr/>
        </p:nvSpPr>
        <p:spPr>
          <a:xfrm>
            <a:off x="2590800" y="266700"/>
            <a:ext cx="11658600" cy="830997"/>
          </a:xfrm>
          <a:prstGeom prst="rect">
            <a:avLst/>
          </a:prstGeom>
          <a:noFill/>
        </p:spPr>
        <p:txBody>
          <a:bodyPr wrap="square" rtlCol="0">
            <a:spAutoFit/>
          </a:bodyPr>
          <a:lstStyle/>
          <a:p>
            <a:r>
              <a:rPr lang="en-AU" sz="4800" dirty="0"/>
              <a:t>Learning Checkpoint 3</a:t>
            </a:r>
          </a:p>
        </p:txBody>
      </p:sp>
      <p:sp>
        <p:nvSpPr>
          <p:cNvPr id="4" name="TextBox 3">
            <a:extLst>
              <a:ext uri="{FF2B5EF4-FFF2-40B4-BE49-F238E27FC236}">
                <a16:creationId xmlns:a16="http://schemas.microsoft.com/office/drawing/2014/main" id="{A4CA9BB5-F357-4188-BD60-A94D403D6C0C}"/>
              </a:ext>
            </a:extLst>
          </p:cNvPr>
          <p:cNvSpPr txBox="1"/>
          <p:nvPr/>
        </p:nvSpPr>
        <p:spPr>
          <a:xfrm>
            <a:off x="76200" y="1562100"/>
            <a:ext cx="18135599" cy="8586966"/>
          </a:xfrm>
          <a:prstGeom prst="rect">
            <a:avLst/>
          </a:prstGeom>
          <a:noFill/>
        </p:spPr>
        <p:txBody>
          <a:bodyPr wrap="square" rtlCol="0">
            <a:spAutoFit/>
          </a:bodyPr>
          <a:lstStyle/>
          <a:p>
            <a:r>
              <a:rPr lang="en-US" sz="2400" dirty="0">
                <a:solidFill>
                  <a:srgbClr val="0070C0"/>
                </a:solidFill>
              </a:rPr>
              <a:t>1. Complete this sentence. It is important to remember that part of making a good referral...</a:t>
            </a:r>
          </a:p>
          <a:p>
            <a:r>
              <a:rPr lang="en-US" sz="2400" dirty="0"/>
              <a:t>is making the client feel comfortable with the process; you don’t want them to feel like you are hand balling them unnecessarily. </a:t>
            </a:r>
          </a:p>
          <a:p>
            <a:r>
              <a:rPr lang="en-US" sz="2400" dirty="0">
                <a:solidFill>
                  <a:srgbClr val="0070C0"/>
                </a:solidFill>
              </a:rPr>
              <a:t>2. Name one legislation or act that mandates how the confidentiality of a client’s information is upheld. </a:t>
            </a:r>
          </a:p>
          <a:p>
            <a:r>
              <a:rPr lang="en-US" sz="2400" dirty="0"/>
              <a:t>• Health Administration Act 1982</a:t>
            </a:r>
          </a:p>
          <a:p>
            <a:r>
              <a:rPr lang="en-US" sz="2400" dirty="0"/>
              <a:t>• Health Records and Information Privacy Act 2002</a:t>
            </a:r>
          </a:p>
          <a:p>
            <a:r>
              <a:rPr lang="en-US" sz="2400" dirty="0"/>
              <a:t>• Health Services Act 1988 (Vic)</a:t>
            </a:r>
          </a:p>
          <a:p>
            <a:r>
              <a:rPr lang="en-US" sz="2400" dirty="0">
                <a:solidFill>
                  <a:srgbClr val="0070C0"/>
                </a:solidFill>
              </a:rPr>
              <a:t>3. What is the general rule of referrals?</a:t>
            </a:r>
          </a:p>
          <a:p>
            <a:r>
              <a:rPr lang="en-US" sz="2400" dirty="0"/>
              <a:t>As a general rule, referrals are valid for 12-months, however, a GP can decide to create a referral for longer than 12-months or an indefinite referral for someone who is chronically ill and requires continuing care.</a:t>
            </a:r>
          </a:p>
          <a:p>
            <a:r>
              <a:rPr lang="en-US" sz="2400" dirty="0">
                <a:solidFill>
                  <a:srgbClr val="0070C0"/>
                </a:solidFill>
              </a:rPr>
              <a:t>4. When making a referral, it is essential that the referral contains specific information. What are three types of information that should be on a referral?</a:t>
            </a:r>
          </a:p>
          <a:p>
            <a:r>
              <a:rPr lang="en-US" sz="2400" dirty="0"/>
              <a:t>• Clinical information about the client, their medical history, their condition, examination findings, opinion, treatment and/or management.</a:t>
            </a:r>
          </a:p>
          <a:p>
            <a:r>
              <a:rPr lang="en-US" sz="2400" dirty="0"/>
              <a:t>• The date of the referral.</a:t>
            </a:r>
          </a:p>
          <a:p>
            <a:r>
              <a:rPr lang="en-US" sz="2400" dirty="0"/>
              <a:t>• List of known allergies and medications being taken.</a:t>
            </a:r>
          </a:p>
          <a:p>
            <a:r>
              <a:rPr lang="en-US" sz="2400" dirty="0"/>
              <a:t>• Who the client is being referred to; their name, provider number and contact details</a:t>
            </a:r>
          </a:p>
          <a:p>
            <a:r>
              <a:rPr lang="en-US" sz="2400" dirty="0"/>
              <a:t>• Name and signature of the referring practitioner.</a:t>
            </a:r>
          </a:p>
          <a:p>
            <a:r>
              <a:rPr lang="en-US" sz="2400" dirty="0">
                <a:solidFill>
                  <a:srgbClr val="0070C0"/>
                </a:solidFill>
              </a:rPr>
              <a:t>5. What are three things that a health care professional might be limited by? </a:t>
            </a:r>
          </a:p>
          <a:p>
            <a:r>
              <a:rPr lang="en-US" sz="2400" dirty="0"/>
              <a:t>• Qualifications, expertise, and experience.</a:t>
            </a:r>
          </a:p>
          <a:p>
            <a:r>
              <a:rPr lang="en-US" sz="2400" dirty="0"/>
              <a:t>• The government, Medicare and the PBS including what is covered, funding, out of pockets costs to patients and waiting times.</a:t>
            </a:r>
          </a:p>
          <a:p>
            <a:r>
              <a:rPr lang="en-US" sz="2400" dirty="0"/>
              <a:t>• The availability of treatment.</a:t>
            </a:r>
          </a:p>
          <a:p>
            <a:r>
              <a:rPr lang="en-US" sz="2400" dirty="0"/>
              <a:t>• Eligibility and funding issues, such as a patient being ineligible for a drug trial as their condition has advanced too far or not being able to access the best drugs available for their conditions as they are not subsided under the PBS and are too expensive for them to purchase.</a:t>
            </a:r>
          </a:p>
          <a:p>
            <a:r>
              <a:rPr lang="en-US" sz="2400" dirty="0"/>
              <a:t>• Legislation and codes of ethics</a:t>
            </a:r>
          </a:p>
        </p:txBody>
      </p:sp>
      <p:pic>
        <p:nvPicPr>
          <p:cNvPr id="10" name="Picture 9">
            <a:extLst>
              <a:ext uri="{FF2B5EF4-FFF2-40B4-BE49-F238E27FC236}">
                <a16:creationId xmlns:a16="http://schemas.microsoft.com/office/drawing/2014/main" id="{FD1CC2EB-5FE8-46EE-A7B5-D91E0F7C4D49}"/>
              </a:ext>
            </a:extLst>
          </p:cNvPr>
          <p:cNvPicPr>
            <a:picLocks noChangeAspect="1"/>
          </p:cNvPicPr>
          <p:nvPr/>
        </p:nvPicPr>
        <p:blipFill>
          <a:blip r:embed="rId4"/>
          <a:stretch>
            <a:fillRect/>
          </a:stretch>
        </p:blipFill>
        <p:spPr>
          <a:xfrm>
            <a:off x="53010" y="1990048"/>
            <a:ext cx="18234990" cy="381000"/>
          </a:xfrm>
          <a:prstGeom prst="rect">
            <a:avLst/>
          </a:prstGeom>
        </p:spPr>
      </p:pic>
      <p:pic>
        <p:nvPicPr>
          <p:cNvPr id="11" name="Picture 10">
            <a:extLst>
              <a:ext uri="{FF2B5EF4-FFF2-40B4-BE49-F238E27FC236}">
                <a16:creationId xmlns:a16="http://schemas.microsoft.com/office/drawing/2014/main" id="{4EF9083A-1441-4853-A934-A48E849C17B8}"/>
              </a:ext>
            </a:extLst>
          </p:cNvPr>
          <p:cNvPicPr>
            <a:picLocks noChangeAspect="1"/>
          </p:cNvPicPr>
          <p:nvPr/>
        </p:nvPicPr>
        <p:blipFill>
          <a:blip r:embed="rId4"/>
          <a:stretch>
            <a:fillRect/>
          </a:stretch>
        </p:blipFill>
        <p:spPr>
          <a:xfrm>
            <a:off x="26504" y="2781300"/>
            <a:ext cx="18234990" cy="1049104"/>
          </a:xfrm>
          <a:prstGeom prst="rect">
            <a:avLst/>
          </a:prstGeom>
        </p:spPr>
      </p:pic>
      <p:pic>
        <p:nvPicPr>
          <p:cNvPr id="12" name="Picture 11">
            <a:extLst>
              <a:ext uri="{FF2B5EF4-FFF2-40B4-BE49-F238E27FC236}">
                <a16:creationId xmlns:a16="http://schemas.microsoft.com/office/drawing/2014/main" id="{C6FC3940-D8E1-4845-A017-AC8523B427A9}"/>
              </a:ext>
            </a:extLst>
          </p:cNvPr>
          <p:cNvPicPr>
            <a:picLocks noChangeAspect="1"/>
          </p:cNvPicPr>
          <p:nvPr/>
        </p:nvPicPr>
        <p:blipFill>
          <a:blip r:embed="rId4"/>
          <a:stretch>
            <a:fillRect/>
          </a:stretch>
        </p:blipFill>
        <p:spPr>
          <a:xfrm>
            <a:off x="43070" y="4152900"/>
            <a:ext cx="18234990" cy="762000"/>
          </a:xfrm>
          <a:prstGeom prst="rect">
            <a:avLst/>
          </a:prstGeom>
        </p:spPr>
      </p:pic>
      <p:pic>
        <p:nvPicPr>
          <p:cNvPr id="13" name="Picture 12">
            <a:extLst>
              <a:ext uri="{FF2B5EF4-FFF2-40B4-BE49-F238E27FC236}">
                <a16:creationId xmlns:a16="http://schemas.microsoft.com/office/drawing/2014/main" id="{31C9C39A-CA68-45B4-8304-38704B84594E}"/>
              </a:ext>
            </a:extLst>
          </p:cNvPr>
          <p:cNvPicPr>
            <a:picLocks noChangeAspect="1"/>
          </p:cNvPicPr>
          <p:nvPr/>
        </p:nvPicPr>
        <p:blipFill>
          <a:blip r:embed="rId4"/>
          <a:stretch>
            <a:fillRect/>
          </a:stretch>
        </p:blipFill>
        <p:spPr>
          <a:xfrm>
            <a:off x="0" y="5600700"/>
            <a:ext cx="18234990" cy="1828800"/>
          </a:xfrm>
          <a:prstGeom prst="rect">
            <a:avLst/>
          </a:prstGeom>
        </p:spPr>
      </p:pic>
      <p:pic>
        <p:nvPicPr>
          <p:cNvPr id="14" name="Picture 13">
            <a:extLst>
              <a:ext uri="{FF2B5EF4-FFF2-40B4-BE49-F238E27FC236}">
                <a16:creationId xmlns:a16="http://schemas.microsoft.com/office/drawing/2014/main" id="{4B156465-5542-4A37-814E-6CE14A853439}"/>
              </a:ext>
            </a:extLst>
          </p:cNvPr>
          <p:cNvPicPr>
            <a:picLocks noChangeAspect="1"/>
          </p:cNvPicPr>
          <p:nvPr/>
        </p:nvPicPr>
        <p:blipFill>
          <a:blip r:embed="rId4"/>
          <a:stretch>
            <a:fillRect/>
          </a:stretch>
        </p:blipFill>
        <p:spPr>
          <a:xfrm>
            <a:off x="53010" y="7824278"/>
            <a:ext cx="18234990" cy="2324788"/>
          </a:xfrm>
          <a:prstGeom prst="rect">
            <a:avLst/>
          </a:prstGeom>
        </p:spPr>
      </p:pic>
      <p:pic>
        <p:nvPicPr>
          <p:cNvPr id="15" name="object 5">
            <a:hlinkClick r:id="rId5" action="ppaction://hlinksldjump"/>
            <a:extLst>
              <a:ext uri="{FF2B5EF4-FFF2-40B4-BE49-F238E27FC236}">
                <a16:creationId xmlns:a16="http://schemas.microsoft.com/office/drawing/2014/main" id="{C36A6440-0662-4B36-99D3-FC35FCA74CE3}"/>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extLst>
      <p:ext uri="{BB962C8B-B14F-4D97-AF65-F5344CB8AC3E}">
        <p14:creationId xmlns:p14="http://schemas.microsoft.com/office/powerpoint/2010/main" val="34998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6A09-EB58-0712-C195-A010E942D865}"/>
              </a:ext>
            </a:extLst>
          </p:cNvPr>
          <p:cNvSpPr>
            <a:spLocks noGrp="1"/>
          </p:cNvSpPr>
          <p:nvPr>
            <p:ph type="title"/>
          </p:nvPr>
        </p:nvSpPr>
        <p:spPr>
          <a:xfrm>
            <a:off x="1254428" y="-173372"/>
            <a:ext cx="15773400" cy="2646878"/>
          </a:xfrm>
        </p:spPr>
        <p:txBody>
          <a:bodyPr/>
          <a:lstStyle/>
          <a:p>
            <a:r>
              <a:rPr lang="en-US" dirty="0" err="1"/>
              <a:t>Writt</a:t>
            </a:r>
            <a:r>
              <a:rPr lang="en-US" dirty="0"/>
              <a:t> </a:t>
            </a:r>
            <a:r>
              <a:rPr lang="en-US" sz="4400" dirty="0">
                <a:solidFill>
                  <a:schemeClr val="tx1"/>
                </a:solidFill>
              </a:rPr>
              <a:t>1</a:t>
            </a:r>
            <a:br>
              <a:rPr lang="en-US" sz="4400" dirty="0">
                <a:solidFill>
                  <a:schemeClr val="tx1"/>
                </a:solidFill>
              </a:rPr>
            </a:br>
            <a:br>
              <a:rPr lang="en-US" sz="4400" dirty="0">
                <a:solidFill>
                  <a:schemeClr val="tx1"/>
                </a:solidFill>
              </a:rPr>
            </a:br>
            <a:r>
              <a:rPr lang="en-US" dirty="0"/>
              <a:t> Questions</a:t>
            </a:r>
            <a:endParaRPr lang="en-AU" dirty="0"/>
          </a:p>
        </p:txBody>
      </p:sp>
      <p:sp>
        <p:nvSpPr>
          <p:cNvPr id="3" name="Content Placeholder 2">
            <a:extLst>
              <a:ext uri="{FF2B5EF4-FFF2-40B4-BE49-F238E27FC236}">
                <a16:creationId xmlns:a16="http://schemas.microsoft.com/office/drawing/2014/main" id="{70186A3A-EA90-4C72-502A-28E904BB051A}"/>
              </a:ext>
            </a:extLst>
          </p:cNvPr>
          <p:cNvSpPr>
            <a:spLocks noGrp="1"/>
          </p:cNvSpPr>
          <p:nvPr>
            <p:ph idx="1"/>
          </p:nvPr>
        </p:nvSpPr>
        <p:spPr>
          <a:xfrm>
            <a:off x="0" y="800666"/>
            <a:ext cx="18288000" cy="9230613"/>
          </a:xfrm>
        </p:spPr>
        <p:txBody>
          <a:bodyPr>
            <a:noAutofit/>
          </a:bodyPr>
          <a:lstStyle/>
          <a:p>
            <a:r>
              <a:rPr lang="en-US" sz="2400" dirty="0"/>
              <a:t>1. When working in the health care industry, it is important to understand the range of health care professions and allied health services available, including how they interrelate within areas of practice. Below are some health issues a patient may have. List two (2) interrelated health care or allied health professionals within their area of practice and that may be appropriate for the patient to see to for diagnosis, investigation and/or treatment. </a:t>
            </a:r>
            <a:endParaRPr lang="en-AU" sz="2400" dirty="0"/>
          </a:p>
        </p:txBody>
      </p:sp>
      <p:pic>
        <p:nvPicPr>
          <p:cNvPr id="8" name="Picture 7">
            <a:extLst>
              <a:ext uri="{FF2B5EF4-FFF2-40B4-BE49-F238E27FC236}">
                <a16:creationId xmlns:a16="http://schemas.microsoft.com/office/drawing/2014/main" id="{6EB02C38-F46B-D0CD-B3E8-283B25837B68}"/>
              </a:ext>
            </a:extLst>
          </p:cNvPr>
          <p:cNvPicPr>
            <a:picLocks noChangeAspect="1"/>
          </p:cNvPicPr>
          <p:nvPr/>
        </p:nvPicPr>
        <p:blipFill>
          <a:blip r:embed="rId2"/>
          <a:stretch>
            <a:fillRect/>
          </a:stretch>
        </p:blipFill>
        <p:spPr>
          <a:xfrm>
            <a:off x="4179674" y="1957170"/>
            <a:ext cx="10503552" cy="8329830"/>
          </a:xfrm>
          <a:prstGeom prst="rect">
            <a:avLst/>
          </a:prstGeom>
        </p:spPr>
      </p:pic>
      <p:pic>
        <p:nvPicPr>
          <p:cNvPr id="9" name="Picture 8">
            <a:extLst>
              <a:ext uri="{FF2B5EF4-FFF2-40B4-BE49-F238E27FC236}">
                <a16:creationId xmlns:a16="http://schemas.microsoft.com/office/drawing/2014/main" id="{ACA01718-5A99-9212-E75B-53DC6BD24799}"/>
              </a:ext>
            </a:extLst>
          </p:cNvPr>
          <p:cNvPicPr>
            <a:picLocks noChangeAspect="1"/>
          </p:cNvPicPr>
          <p:nvPr/>
        </p:nvPicPr>
        <p:blipFill>
          <a:blip r:embed="rId3"/>
          <a:stretch>
            <a:fillRect/>
          </a:stretch>
        </p:blipFill>
        <p:spPr>
          <a:xfrm>
            <a:off x="6602280" y="2781300"/>
            <a:ext cx="1976034" cy="860154"/>
          </a:xfrm>
          <a:prstGeom prst="rect">
            <a:avLst/>
          </a:prstGeom>
        </p:spPr>
      </p:pic>
      <p:pic>
        <p:nvPicPr>
          <p:cNvPr id="10" name="Picture 9">
            <a:extLst>
              <a:ext uri="{FF2B5EF4-FFF2-40B4-BE49-F238E27FC236}">
                <a16:creationId xmlns:a16="http://schemas.microsoft.com/office/drawing/2014/main" id="{C5073142-D077-3D9E-66FE-C969BF40DCCB}"/>
              </a:ext>
            </a:extLst>
          </p:cNvPr>
          <p:cNvPicPr>
            <a:picLocks noChangeAspect="1"/>
          </p:cNvPicPr>
          <p:nvPr/>
        </p:nvPicPr>
        <p:blipFill>
          <a:blip r:embed="rId3"/>
          <a:stretch>
            <a:fillRect/>
          </a:stretch>
        </p:blipFill>
        <p:spPr>
          <a:xfrm>
            <a:off x="9144000" y="2789695"/>
            <a:ext cx="1976034" cy="836909"/>
          </a:xfrm>
          <a:prstGeom prst="rect">
            <a:avLst/>
          </a:prstGeom>
        </p:spPr>
      </p:pic>
      <p:pic>
        <p:nvPicPr>
          <p:cNvPr id="11" name="Picture 10">
            <a:extLst>
              <a:ext uri="{FF2B5EF4-FFF2-40B4-BE49-F238E27FC236}">
                <a16:creationId xmlns:a16="http://schemas.microsoft.com/office/drawing/2014/main" id="{20270725-A399-7D99-93B3-930EA4C94D5F}"/>
              </a:ext>
            </a:extLst>
          </p:cNvPr>
          <p:cNvPicPr>
            <a:picLocks noChangeAspect="1"/>
          </p:cNvPicPr>
          <p:nvPr/>
        </p:nvPicPr>
        <p:blipFill>
          <a:blip r:embed="rId3"/>
          <a:stretch>
            <a:fillRect/>
          </a:stretch>
        </p:blipFill>
        <p:spPr>
          <a:xfrm>
            <a:off x="12132293" y="2789695"/>
            <a:ext cx="1976034" cy="836909"/>
          </a:xfrm>
          <a:prstGeom prst="rect">
            <a:avLst/>
          </a:prstGeom>
        </p:spPr>
      </p:pic>
      <p:pic>
        <p:nvPicPr>
          <p:cNvPr id="12" name="Picture 11">
            <a:extLst>
              <a:ext uri="{FF2B5EF4-FFF2-40B4-BE49-F238E27FC236}">
                <a16:creationId xmlns:a16="http://schemas.microsoft.com/office/drawing/2014/main" id="{EBEAE6F4-F900-BBCB-983C-9E8BEC60F4B4}"/>
              </a:ext>
            </a:extLst>
          </p:cNvPr>
          <p:cNvPicPr>
            <a:picLocks noChangeAspect="1"/>
          </p:cNvPicPr>
          <p:nvPr/>
        </p:nvPicPr>
        <p:blipFill>
          <a:blip r:embed="rId3"/>
          <a:stretch>
            <a:fillRect/>
          </a:stretch>
        </p:blipFill>
        <p:spPr>
          <a:xfrm>
            <a:off x="6602280" y="3771900"/>
            <a:ext cx="1976034" cy="575432"/>
          </a:xfrm>
          <a:prstGeom prst="rect">
            <a:avLst/>
          </a:prstGeom>
        </p:spPr>
      </p:pic>
      <p:pic>
        <p:nvPicPr>
          <p:cNvPr id="13" name="Picture 12">
            <a:extLst>
              <a:ext uri="{FF2B5EF4-FFF2-40B4-BE49-F238E27FC236}">
                <a16:creationId xmlns:a16="http://schemas.microsoft.com/office/drawing/2014/main" id="{B794B0F1-7860-7634-28DF-93B2B1F3C3C9}"/>
              </a:ext>
            </a:extLst>
          </p:cNvPr>
          <p:cNvPicPr>
            <a:picLocks noChangeAspect="1"/>
          </p:cNvPicPr>
          <p:nvPr/>
        </p:nvPicPr>
        <p:blipFill>
          <a:blip r:embed="rId3"/>
          <a:stretch>
            <a:fillRect/>
          </a:stretch>
        </p:blipFill>
        <p:spPr>
          <a:xfrm>
            <a:off x="9144000" y="3748594"/>
            <a:ext cx="1976034" cy="575432"/>
          </a:xfrm>
          <a:prstGeom prst="rect">
            <a:avLst/>
          </a:prstGeom>
        </p:spPr>
      </p:pic>
      <p:pic>
        <p:nvPicPr>
          <p:cNvPr id="14" name="Picture 13">
            <a:extLst>
              <a:ext uri="{FF2B5EF4-FFF2-40B4-BE49-F238E27FC236}">
                <a16:creationId xmlns:a16="http://schemas.microsoft.com/office/drawing/2014/main" id="{5F4FA768-04F9-444C-CB43-A73EA64870E3}"/>
              </a:ext>
            </a:extLst>
          </p:cNvPr>
          <p:cNvPicPr>
            <a:picLocks noChangeAspect="1"/>
          </p:cNvPicPr>
          <p:nvPr/>
        </p:nvPicPr>
        <p:blipFill>
          <a:blip r:embed="rId3"/>
          <a:stretch>
            <a:fillRect/>
          </a:stretch>
        </p:blipFill>
        <p:spPr>
          <a:xfrm>
            <a:off x="12132293" y="3748592"/>
            <a:ext cx="1976034" cy="575432"/>
          </a:xfrm>
          <a:prstGeom prst="rect">
            <a:avLst/>
          </a:prstGeom>
        </p:spPr>
      </p:pic>
      <p:pic>
        <p:nvPicPr>
          <p:cNvPr id="15" name="Picture 14">
            <a:extLst>
              <a:ext uri="{FF2B5EF4-FFF2-40B4-BE49-F238E27FC236}">
                <a16:creationId xmlns:a16="http://schemas.microsoft.com/office/drawing/2014/main" id="{71D42F1C-C196-FA54-5786-C5E925B1C366}"/>
              </a:ext>
            </a:extLst>
          </p:cNvPr>
          <p:cNvPicPr>
            <a:picLocks noChangeAspect="1"/>
          </p:cNvPicPr>
          <p:nvPr/>
        </p:nvPicPr>
        <p:blipFill>
          <a:blip r:embed="rId3"/>
          <a:stretch>
            <a:fillRect/>
          </a:stretch>
        </p:blipFill>
        <p:spPr>
          <a:xfrm>
            <a:off x="6602280" y="4550633"/>
            <a:ext cx="1976034" cy="575432"/>
          </a:xfrm>
          <a:prstGeom prst="rect">
            <a:avLst/>
          </a:prstGeom>
        </p:spPr>
      </p:pic>
      <p:pic>
        <p:nvPicPr>
          <p:cNvPr id="16" name="Picture 15">
            <a:extLst>
              <a:ext uri="{FF2B5EF4-FFF2-40B4-BE49-F238E27FC236}">
                <a16:creationId xmlns:a16="http://schemas.microsoft.com/office/drawing/2014/main" id="{BE8E51C9-CE6D-5EF3-BA32-004E12D2716E}"/>
              </a:ext>
            </a:extLst>
          </p:cNvPr>
          <p:cNvPicPr>
            <a:picLocks noChangeAspect="1"/>
          </p:cNvPicPr>
          <p:nvPr/>
        </p:nvPicPr>
        <p:blipFill>
          <a:blip r:embed="rId3"/>
          <a:stretch>
            <a:fillRect/>
          </a:stretch>
        </p:blipFill>
        <p:spPr>
          <a:xfrm>
            <a:off x="9392684" y="4568069"/>
            <a:ext cx="1976034" cy="575432"/>
          </a:xfrm>
          <a:prstGeom prst="rect">
            <a:avLst/>
          </a:prstGeom>
        </p:spPr>
      </p:pic>
      <p:pic>
        <p:nvPicPr>
          <p:cNvPr id="17" name="Picture 16">
            <a:extLst>
              <a:ext uri="{FF2B5EF4-FFF2-40B4-BE49-F238E27FC236}">
                <a16:creationId xmlns:a16="http://schemas.microsoft.com/office/drawing/2014/main" id="{29EECC78-7669-F030-829D-B6434C196587}"/>
              </a:ext>
            </a:extLst>
          </p:cNvPr>
          <p:cNvPicPr>
            <a:picLocks noChangeAspect="1"/>
          </p:cNvPicPr>
          <p:nvPr/>
        </p:nvPicPr>
        <p:blipFill>
          <a:blip r:embed="rId3"/>
          <a:stretch>
            <a:fillRect/>
          </a:stretch>
        </p:blipFill>
        <p:spPr>
          <a:xfrm>
            <a:off x="12183087" y="4459127"/>
            <a:ext cx="1976034" cy="575432"/>
          </a:xfrm>
          <a:prstGeom prst="rect">
            <a:avLst/>
          </a:prstGeom>
        </p:spPr>
      </p:pic>
      <p:pic>
        <p:nvPicPr>
          <p:cNvPr id="18" name="Picture 17">
            <a:extLst>
              <a:ext uri="{FF2B5EF4-FFF2-40B4-BE49-F238E27FC236}">
                <a16:creationId xmlns:a16="http://schemas.microsoft.com/office/drawing/2014/main" id="{DEA41EAD-FB88-BA53-FA0F-D0D81A6FEFB0}"/>
              </a:ext>
            </a:extLst>
          </p:cNvPr>
          <p:cNvPicPr>
            <a:picLocks noChangeAspect="1"/>
          </p:cNvPicPr>
          <p:nvPr/>
        </p:nvPicPr>
        <p:blipFill>
          <a:blip r:embed="rId3"/>
          <a:stretch>
            <a:fillRect/>
          </a:stretch>
        </p:blipFill>
        <p:spPr>
          <a:xfrm>
            <a:off x="6660401" y="5416545"/>
            <a:ext cx="1976034" cy="860154"/>
          </a:xfrm>
          <a:prstGeom prst="rect">
            <a:avLst/>
          </a:prstGeom>
        </p:spPr>
      </p:pic>
      <p:pic>
        <p:nvPicPr>
          <p:cNvPr id="19" name="Picture 18">
            <a:extLst>
              <a:ext uri="{FF2B5EF4-FFF2-40B4-BE49-F238E27FC236}">
                <a16:creationId xmlns:a16="http://schemas.microsoft.com/office/drawing/2014/main" id="{66BFA36A-3013-60F3-04F8-AA3F20D61D97}"/>
              </a:ext>
            </a:extLst>
          </p:cNvPr>
          <p:cNvPicPr>
            <a:picLocks noChangeAspect="1"/>
          </p:cNvPicPr>
          <p:nvPr/>
        </p:nvPicPr>
        <p:blipFill>
          <a:blip r:embed="rId3"/>
          <a:stretch>
            <a:fillRect/>
          </a:stretch>
        </p:blipFill>
        <p:spPr>
          <a:xfrm>
            <a:off x="9141128" y="5617082"/>
            <a:ext cx="1976034" cy="575432"/>
          </a:xfrm>
          <a:prstGeom prst="rect">
            <a:avLst/>
          </a:prstGeom>
        </p:spPr>
      </p:pic>
      <p:pic>
        <p:nvPicPr>
          <p:cNvPr id="20" name="Picture 19">
            <a:extLst>
              <a:ext uri="{FF2B5EF4-FFF2-40B4-BE49-F238E27FC236}">
                <a16:creationId xmlns:a16="http://schemas.microsoft.com/office/drawing/2014/main" id="{23255CF1-9C63-67B7-9FA7-68858ECB67B7}"/>
              </a:ext>
            </a:extLst>
          </p:cNvPr>
          <p:cNvPicPr>
            <a:picLocks noChangeAspect="1"/>
          </p:cNvPicPr>
          <p:nvPr/>
        </p:nvPicPr>
        <p:blipFill>
          <a:blip r:embed="rId3"/>
          <a:stretch>
            <a:fillRect/>
          </a:stretch>
        </p:blipFill>
        <p:spPr>
          <a:xfrm>
            <a:off x="11971521" y="5433352"/>
            <a:ext cx="1976034" cy="575432"/>
          </a:xfrm>
          <a:prstGeom prst="rect">
            <a:avLst/>
          </a:prstGeom>
        </p:spPr>
      </p:pic>
      <p:pic>
        <p:nvPicPr>
          <p:cNvPr id="21" name="Picture 20">
            <a:extLst>
              <a:ext uri="{FF2B5EF4-FFF2-40B4-BE49-F238E27FC236}">
                <a16:creationId xmlns:a16="http://schemas.microsoft.com/office/drawing/2014/main" id="{54F0E48B-18C7-3731-1CC7-1E800051E55B}"/>
              </a:ext>
            </a:extLst>
          </p:cNvPr>
          <p:cNvPicPr>
            <a:picLocks noChangeAspect="1"/>
          </p:cNvPicPr>
          <p:nvPr/>
        </p:nvPicPr>
        <p:blipFill>
          <a:blip r:embed="rId3"/>
          <a:stretch>
            <a:fillRect/>
          </a:stretch>
        </p:blipFill>
        <p:spPr>
          <a:xfrm>
            <a:off x="6660401" y="6394501"/>
            <a:ext cx="1976034" cy="864290"/>
          </a:xfrm>
          <a:prstGeom prst="rect">
            <a:avLst/>
          </a:prstGeom>
        </p:spPr>
      </p:pic>
      <p:pic>
        <p:nvPicPr>
          <p:cNvPr id="22" name="Picture 21">
            <a:extLst>
              <a:ext uri="{FF2B5EF4-FFF2-40B4-BE49-F238E27FC236}">
                <a16:creationId xmlns:a16="http://schemas.microsoft.com/office/drawing/2014/main" id="{C71A3AAD-C3FC-E960-07CD-3DDAD5F8C140}"/>
              </a:ext>
            </a:extLst>
          </p:cNvPr>
          <p:cNvPicPr>
            <a:picLocks noChangeAspect="1"/>
          </p:cNvPicPr>
          <p:nvPr/>
        </p:nvPicPr>
        <p:blipFill>
          <a:blip r:embed="rId3"/>
          <a:stretch>
            <a:fillRect/>
          </a:stretch>
        </p:blipFill>
        <p:spPr>
          <a:xfrm>
            <a:off x="9141128" y="6417748"/>
            <a:ext cx="1976034" cy="575432"/>
          </a:xfrm>
          <a:prstGeom prst="rect">
            <a:avLst/>
          </a:prstGeom>
        </p:spPr>
      </p:pic>
      <p:pic>
        <p:nvPicPr>
          <p:cNvPr id="23" name="Picture 22">
            <a:extLst>
              <a:ext uri="{FF2B5EF4-FFF2-40B4-BE49-F238E27FC236}">
                <a16:creationId xmlns:a16="http://schemas.microsoft.com/office/drawing/2014/main" id="{3103DF44-1438-42B0-2D63-E4E146F20DF0}"/>
              </a:ext>
            </a:extLst>
          </p:cNvPr>
          <p:cNvPicPr>
            <a:picLocks noChangeAspect="1"/>
          </p:cNvPicPr>
          <p:nvPr/>
        </p:nvPicPr>
        <p:blipFill>
          <a:blip r:embed="rId3"/>
          <a:stretch>
            <a:fillRect/>
          </a:stretch>
        </p:blipFill>
        <p:spPr>
          <a:xfrm>
            <a:off x="11828091" y="6417748"/>
            <a:ext cx="2631828" cy="575432"/>
          </a:xfrm>
          <a:prstGeom prst="rect">
            <a:avLst/>
          </a:prstGeom>
        </p:spPr>
      </p:pic>
      <p:pic>
        <p:nvPicPr>
          <p:cNvPr id="24" name="Picture 23">
            <a:extLst>
              <a:ext uri="{FF2B5EF4-FFF2-40B4-BE49-F238E27FC236}">
                <a16:creationId xmlns:a16="http://schemas.microsoft.com/office/drawing/2014/main" id="{CCBC12C3-FF6F-7573-8FB3-37D03A19DE21}"/>
              </a:ext>
            </a:extLst>
          </p:cNvPr>
          <p:cNvPicPr>
            <a:picLocks noChangeAspect="1"/>
          </p:cNvPicPr>
          <p:nvPr/>
        </p:nvPicPr>
        <p:blipFill>
          <a:blip r:embed="rId3"/>
          <a:stretch>
            <a:fillRect/>
          </a:stretch>
        </p:blipFill>
        <p:spPr>
          <a:xfrm>
            <a:off x="6660401" y="7363457"/>
            <a:ext cx="1976034" cy="860154"/>
          </a:xfrm>
          <a:prstGeom prst="rect">
            <a:avLst/>
          </a:prstGeom>
        </p:spPr>
      </p:pic>
      <p:pic>
        <p:nvPicPr>
          <p:cNvPr id="25" name="Picture 24">
            <a:extLst>
              <a:ext uri="{FF2B5EF4-FFF2-40B4-BE49-F238E27FC236}">
                <a16:creationId xmlns:a16="http://schemas.microsoft.com/office/drawing/2014/main" id="{464BDB7C-06C9-018A-7029-3EB7DC9624B1}"/>
              </a:ext>
            </a:extLst>
          </p:cNvPr>
          <p:cNvPicPr>
            <a:picLocks noChangeAspect="1"/>
          </p:cNvPicPr>
          <p:nvPr/>
        </p:nvPicPr>
        <p:blipFill>
          <a:blip r:embed="rId3"/>
          <a:stretch>
            <a:fillRect/>
          </a:stretch>
        </p:blipFill>
        <p:spPr>
          <a:xfrm>
            <a:off x="9392684" y="7466683"/>
            <a:ext cx="1976034" cy="575432"/>
          </a:xfrm>
          <a:prstGeom prst="rect">
            <a:avLst/>
          </a:prstGeom>
        </p:spPr>
      </p:pic>
      <p:pic>
        <p:nvPicPr>
          <p:cNvPr id="26" name="Picture 25">
            <a:extLst>
              <a:ext uri="{FF2B5EF4-FFF2-40B4-BE49-F238E27FC236}">
                <a16:creationId xmlns:a16="http://schemas.microsoft.com/office/drawing/2014/main" id="{0DD7343E-AF21-DDE8-4FA1-AB7712D611CE}"/>
              </a:ext>
            </a:extLst>
          </p:cNvPr>
          <p:cNvPicPr>
            <a:picLocks noChangeAspect="1"/>
          </p:cNvPicPr>
          <p:nvPr/>
        </p:nvPicPr>
        <p:blipFill>
          <a:blip r:embed="rId3"/>
          <a:stretch>
            <a:fillRect/>
          </a:stretch>
        </p:blipFill>
        <p:spPr>
          <a:xfrm>
            <a:off x="12183087" y="7391972"/>
            <a:ext cx="1976034" cy="575432"/>
          </a:xfrm>
          <a:prstGeom prst="rect">
            <a:avLst/>
          </a:prstGeom>
        </p:spPr>
      </p:pic>
      <p:pic>
        <p:nvPicPr>
          <p:cNvPr id="27" name="Picture 26">
            <a:extLst>
              <a:ext uri="{FF2B5EF4-FFF2-40B4-BE49-F238E27FC236}">
                <a16:creationId xmlns:a16="http://schemas.microsoft.com/office/drawing/2014/main" id="{F8B9B6F8-CCBF-4862-EFC7-D54A698568C5}"/>
              </a:ext>
            </a:extLst>
          </p:cNvPr>
          <p:cNvPicPr>
            <a:picLocks noChangeAspect="1"/>
          </p:cNvPicPr>
          <p:nvPr/>
        </p:nvPicPr>
        <p:blipFill>
          <a:blip r:embed="rId3"/>
          <a:stretch>
            <a:fillRect/>
          </a:stretch>
        </p:blipFill>
        <p:spPr>
          <a:xfrm>
            <a:off x="6631839" y="8310791"/>
            <a:ext cx="1976034" cy="1222038"/>
          </a:xfrm>
          <a:prstGeom prst="rect">
            <a:avLst/>
          </a:prstGeom>
        </p:spPr>
      </p:pic>
      <p:pic>
        <p:nvPicPr>
          <p:cNvPr id="28" name="Picture 27">
            <a:extLst>
              <a:ext uri="{FF2B5EF4-FFF2-40B4-BE49-F238E27FC236}">
                <a16:creationId xmlns:a16="http://schemas.microsoft.com/office/drawing/2014/main" id="{66E906EB-97F7-0546-4424-315B96CD31F1}"/>
              </a:ext>
            </a:extLst>
          </p:cNvPr>
          <p:cNvPicPr>
            <a:picLocks noChangeAspect="1"/>
          </p:cNvPicPr>
          <p:nvPr/>
        </p:nvPicPr>
        <p:blipFill>
          <a:blip r:embed="rId3"/>
          <a:stretch>
            <a:fillRect/>
          </a:stretch>
        </p:blipFill>
        <p:spPr>
          <a:xfrm>
            <a:off x="9141128" y="8734984"/>
            <a:ext cx="1976034" cy="575432"/>
          </a:xfrm>
          <a:prstGeom prst="rect">
            <a:avLst/>
          </a:prstGeom>
        </p:spPr>
      </p:pic>
      <p:pic>
        <p:nvPicPr>
          <p:cNvPr id="29" name="Picture 28">
            <a:extLst>
              <a:ext uri="{FF2B5EF4-FFF2-40B4-BE49-F238E27FC236}">
                <a16:creationId xmlns:a16="http://schemas.microsoft.com/office/drawing/2014/main" id="{5414935C-CB22-1FAD-44BA-E9FD9D67A8F2}"/>
              </a:ext>
            </a:extLst>
          </p:cNvPr>
          <p:cNvPicPr>
            <a:picLocks noChangeAspect="1"/>
          </p:cNvPicPr>
          <p:nvPr/>
        </p:nvPicPr>
        <p:blipFill>
          <a:blip r:embed="rId3"/>
          <a:stretch>
            <a:fillRect/>
          </a:stretch>
        </p:blipFill>
        <p:spPr>
          <a:xfrm>
            <a:off x="12132293" y="8734984"/>
            <a:ext cx="1976034" cy="575432"/>
          </a:xfrm>
          <a:prstGeom prst="rect">
            <a:avLst/>
          </a:prstGeom>
        </p:spPr>
      </p:pic>
      <p:pic>
        <p:nvPicPr>
          <p:cNvPr id="30" name="Picture 29">
            <a:extLst>
              <a:ext uri="{FF2B5EF4-FFF2-40B4-BE49-F238E27FC236}">
                <a16:creationId xmlns:a16="http://schemas.microsoft.com/office/drawing/2014/main" id="{D577AE85-0BF8-EBF3-96A9-83B3C4B6FE20}"/>
              </a:ext>
            </a:extLst>
          </p:cNvPr>
          <p:cNvPicPr>
            <a:picLocks noChangeAspect="1"/>
          </p:cNvPicPr>
          <p:nvPr/>
        </p:nvPicPr>
        <p:blipFill>
          <a:blip r:embed="rId3"/>
          <a:stretch>
            <a:fillRect/>
          </a:stretch>
        </p:blipFill>
        <p:spPr>
          <a:xfrm>
            <a:off x="6602280" y="9603338"/>
            <a:ext cx="1976034" cy="575432"/>
          </a:xfrm>
          <a:prstGeom prst="rect">
            <a:avLst/>
          </a:prstGeom>
        </p:spPr>
      </p:pic>
      <p:pic>
        <p:nvPicPr>
          <p:cNvPr id="31" name="Picture 30">
            <a:extLst>
              <a:ext uri="{FF2B5EF4-FFF2-40B4-BE49-F238E27FC236}">
                <a16:creationId xmlns:a16="http://schemas.microsoft.com/office/drawing/2014/main" id="{75E6D64B-57B3-9E8E-BB6A-1D04F4F0BFCE}"/>
              </a:ext>
            </a:extLst>
          </p:cNvPr>
          <p:cNvPicPr>
            <a:picLocks noChangeAspect="1"/>
          </p:cNvPicPr>
          <p:nvPr/>
        </p:nvPicPr>
        <p:blipFill>
          <a:blip r:embed="rId3"/>
          <a:stretch>
            <a:fillRect/>
          </a:stretch>
        </p:blipFill>
        <p:spPr>
          <a:xfrm>
            <a:off x="9141128" y="9632776"/>
            <a:ext cx="1976034" cy="575432"/>
          </a:xfrm>
          <a:prstGeom prst="rect">
            <a:avLst/>
          </a:prstGeom>
        </p:spPr>
      </p:pic>
      <p:pic>
        <p:nvPicPr>
          <p:cNvPr id="32" name="Picture 31">
            <a:extLst>
              <a:ext uri="{FF2B5EF4-FFF2-40B4-BE49-F238E27FC236}">
                <a16:creationId xmlns:a16="http://schemas.microsoft.com/office/drawing/2014/main" id="{97A544D4-21E8-33DA-23F6-D24D6EE9030A}"/>
              </a:ext>
            </a:extLst>
          </p:cNvPr>
          <p:cNvPicPr>
            <a:picLocks noChangeAspect="1"/>
          </p:cNvPicPr>
          <p:nvPr/>
        </p:nvPicPr>
        <p:blipFill>
          <a:blip r:embed="rId3"/>
          <a:stretch>
            <a:fillRect/>
          </a:stretch>
        </p:blipFill>
        <p:spPr>
          <a:xfrm>
            <a:off x="12093194" y="9639300"/>
            <a:ext cx="1976034" cy="575432"/>
          </a:xfrm>
          <a:prstGeom prst="rect">
            <a:avLst/>
          </a:prstGeom>
        </p:spPr>
      </p:pic>
      <p:pic>
        <p:nvPicPr>
          <p:cNvPr id="33" name="object 5">
            <a:hlinkClick r:id="rId4" action="ppaction://hlinksldjump"/>
            <a:extLst>
              <a:ext uri="{FF2B5EF4-FFF2-40B4-BE49-F238E27FC236}">
                <a16:creationId xmlns:a16="http://schemas.microsoft.com/office/drawing/2014/main" id="{DD3CE614-58BE-4C57-A3C7-7EBCE106BD9D}"/>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pic>
        <p:nvPicPr>
          <p:cNvPr id="5" name="Picture 4">
            <a:extLst>
              <a:ext uri="{FF2B5EF4-FFF2-40B4-BE49-F238E27FC236}">
                <a16:creationId xmlns:a16="http://schemas.microsoft.com/office/drawing/2014/main" id="{AF1280F5-022A-4CE9-B22D-BB617D6B3354}"/>
              </a:ext>
            </a:extLst>
          </p:cNvPr>
          <p:cNvPicPr>
            <a:picLocks noChangeAspect="1"/>
          </p:cNvPicPr>
          <p:nvPr/>
        </p:nvPicPr>
        <p:blipFill>
          <a:blip r:embed="rId6"/>
          <a:stretch>
            <a:fillRect/>
          </a:stretch>
        </p:blipFill>
        <p:spPr>
          <a:xfrm>
            <a:off x="152400" y="124070"/>
            <a:ext cx="3191320" cy="552527"/>
          </a:xfrm>
          <a:prstGeom prst="rect">
            <a:avLst/>
          </a:prstGeom>
        </p:spPr>
      </p:pic>
    </p:spTree>
    <p:extLst>
      <p:ext uri="{BB962C8B-B14F-4D97-AF65-F5344CB8AC3E}">
        <p14:creationId xmlns:p14="http://schemas.microsoft.com/office/powerpoint/2010/main" val="103463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2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3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3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D31C-F10F-BBBB-1436-C4FBF6992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F592A-FAC2-589F-7940-E8F18833FDA7}"/>
              </a:ext>
            </a:extLst>
          </p:cNvPr>
          <p:cNvSpPr>
            <a:spLocks noGrp="1"/>
          </p:cNvSpPr>
          <p:nvPr>
            <p:ph type="title"/>
          </p:nvPr>
        </p:nvSpPr>
        <p:spPr>
          <a:xfrm>
            <a:off x="1257300" y="0"/>
            <a:ext cx="15773400" cy="984885"/>
          </a:xfrm>
        </p:spPr>
        <p:txBody>
          <a:bodyPr/>
          <a:lstStyle/>
          <a:p>
            <a:r>
              <a:rPr lang="en-US" dirty="0"/>
              <a:t>Written Questions</a:t>
            </a:r>
            <a:endParaRPr lang="en-AU" dirty="0"/>
          </a:p>
        </p:txBody>
      </p:sp>
      <p:sp>
        <p:nvSpPr>
          <p:cNvPr id="3" name="Content Placeholder 2">
            <a:extLst>
              <a:ext uri="{FF2B5EF4-FFF2-40B4-BE49-F238E27FC236}">
                <a16:creationId xmlns:a16="http://schemas.microsoft.com/office/drawing/2014/main" id="{69DC4A7F-9775-0512-1361-31A984575262}"/>
              </a:ext>
            </a:extLst>
          </p:cNvPr>
          <p:cNvSpPr>
            <a:spLocks noGrp="1"/>
          </p:cNvSpPr>
          <p:nvPr>
            <p:ph idx="1"/>
          </p:nvPr>
        </p:nvSpPr>
        <p:spPr>
          <a:xfrm>
            <a:off x="0" y="1056387"/>
            <a:ext cx="18288000" cy="9230613"/>
          </a:xfrm>
        </p:spPr>
        <p:txBody>
          <a:bodyPr>
            <a:noAutofit/>
          </a:bodyPr>
          <a:lstStyle/>
          <a:p>
            <a:r>
              <a:rPr lang="en-US" sz="2400" dirty="0"/>
              <a:t>2. Name a way that you could establish effective relationships with workers from different sectors and levels within the health care industry?</a:t>
            </a:r>
          </a:p>
          <a:p>
            <a:r>
              <a:rPr lang="en-US" sz="2400" dirty="0">
                <a:solidFill>
                  <a:srgbClr val="FF0000"/>
                </a:solidFill>
              </a:rPr>
              <a:t>If they were people that you were going to be regularly referring people to, you could make a phone call to introduce yourself, or make a time to meet them in person. If it was in the scope of your role, you might also meet other providers at workshops/conferences etc.</a:t>
            </a:r>
          </a:p>
          <a:p>
            <a:r>
              <a:rPr lang="en-US" sz="2400" dirty="0"/>
              <a:t>3. Both services, and current and emerging issues have a tendency to change rapidly within the health industry. As such, maintaining up-to-date information is an imperative part of your role. </a:t>
            </a:r>
          </a:p>
          <a:p>
            <a:r>
              <a:rPr lang="en-US" sz="2400" dirty="0"/>
              <a:t>a. Name three (3) ways that you can maintain, extend, and update your knowledge. Why is doing this important?</a:t>
            </a:r>
          </a:p>
          <a:p>
            <a:r>
              <a:rPr lang="en-US" sz="2400" dirty="0">
                <a:solidFill>
                  <a:srgbClr val="FF0000"/>
                </a:solidFill>
              </a:rPr>
              <a:t>You can do this by attending workshops, short courses, conferences, seminars, mandatory workplace learning activities as well as self-directed learning through the reading of articles, internet research and reviewing industry standards and frameworks. It is important because the health care industry is always changing. The introduction of new public concerns and health care services, and changes to government budgeting and funding means that the requirements of and access to particular health services can change. As an employee within the industry, it is important to keep up to date with all current information so that what you are telling your patients is correct and takes into account all options.</a:t>
            </a:r>
          </a:p>
          <a:p>
            <a:r>
              <a:rPr lang="en-US" sz="2400" dirty="0"/>
              <a:t>b. Use one of the methods you identified in the first part of this question to identify two (2) current and two (2) emerging health industry issues. </a:t>
            </a:r>
          </a:p>
          <a:p>
            <a:r>
              <a:rPr lang="en-US" sz="2400" dirty="0">
                <a:solidFill>
                  <a:srgbClr val="FF0000"/>
                </a:solidFill>
              </a:rPr>
              <a:t>• Areas of or priorities for funding</a:t>
            </a:r>
          </a:p>
          <a:p>
            <a:r>
              <a:rPr lang="en-US" sz="2400" dirty="0">
                <a:solidFill>
                  <a:srgbClr val="FF0000"/>
                </a:solidFill>
              </a:rPr>
              <a:t>• Representing women’s issues and </a:t>
            </a:r>
            <a:r>
              <a:rPr lang="en-US" sz="2400" dirty="0" err="1">
                <a:solidFill>
                  <a:srgbClr val="FF0000"/>
                </a:solidFill>
              </a:rPr>
              <a:t>sisues</a:t>
            </a:r>
            <a:r>
              <a:rPr lang="en-US" sz="2400" dirty="0">
                <a:solidFill>
                  <a:srgbClr val="FF0000"/>
                </a:solidFill>
              </a:rPr>
              <a:t> of other cultures / equity issues</a:t>
            </a:r>
          </a:p>
          <a:p>
            <a:r>
              <a:rPr lang="en-US" sz="2400" dirty="0">
                <a:solidFill>
                  <a:srgbClr val="FF0000"/>
                </a:solidFill>
              </a:rPr>
              <a:t>• Demographic changes including increased demand for aged services</a:t>
            </a:r>
          </a:p>
          <a:p>
            <a:r>
              <a:rPr lang="en-US" sz="2400" dirty="0">
                <a:solidFill>
                  <a:srgbClr val="FF0000"/>
                </a:solidFill>
              </a:rPr>
              <a:t>• Technology costs and availability</a:t>
            </a:r>
          </a:p>
          <a:p>
            <a:r>
              <a:rPr lang="en-US" sz="2400" dirty="0">
                <a:solidFill>
                  <a:srgbClr val="FF0000"/>
                </a:solidFill>
              </a:rPr>
              <a:t>• Medical research impediments and funding concerns</a:t>
            </a:r>
          </a:p>
          <a:p>
            <a:r>
              <a:rPr lang="en-US" sz="2400" dirty="0">
                <a:solidFill>
                  <a:srgbClr val="FF0000"/>
                </a:solidFill>
              </a:rPr>
              <a:t>• Demand on existing services particularly in the area of mental health or whole of person health Demand on existing services based on geographical location</a:t>
            </a:r>
          </a:p>
          <a:p>
            <a:endParaRPr lang="en-AU" sz="2400" dirty="0"/>
          </a:p>
        </p:txBody>
      </p:sp>
      <p:pic>
        <p:nvPicPr>
          <p:cNvPr id="4" name="Picture 3">
            <a:extLst>
              <a:ext uri="{FF2B5EF4-FFF2-40B4-BE49-F238E27FC236}">
                <a16:creationId xmlns:a16="http://schemas.microsoft.com/office/drawing/2014/main" id="{CF5AA994-7573-C0A0-1FC3-34D690F9B7AB}"/>
              </a:ext>
            </a:extLst>
          </p:cNvPr>
          <p:cNvPicPr>
            <a:picLocks noChangeAspect="1"/>
          </p:cNvPicPr>
          <p:nvPr/>
        </p:nvPicPr>
        <p:blipFill>
          <a:blip r:embed="rId2"/>
          <a:stretch>
            <a:fillRect/>
          </a:stretch>
        </p:blipFill>
        <p:spPr>
          <a:xfrm>
            <a:off x="0" y="1790700"/>
            <a:ext cx="18288000" cy="1143000"/>
          </a:xfrm>
          <a:prstGeom prst="rect">
            <a:avLst/>
          </a:prstGeom>
        </p:spPr>
      </p:pic>
      <p:pic>
        <p:nvPicPr>
          <p:cNvPr id="5" name="Picture 4">
            <a:extLst>
              <a:ext uri="{FF2B5EF4-FFF2-40B4-BE49-F238E27FC236}">
                <a16:creationId xmlns:a16="http://schemas.microsoft.com/office/drawing/2014/main" id="{C7E3330A-1365-3463-0302-70BB1F7CFE22}"/>
              </a:ext>
            </a:extLst>
          </p:cNvPr>
          <p:cNvPicPr>
            <a:picLocks noChangeAspect="1"/>
          </p:cNvPicPr>
          <p:nvPr/>
        </p:nvPicPr>
        <p:blipFill>
          <a:blip r:embed="rId2"/>
          <a:stretch>
            <a:fillRect/>
          </a:stretch>
        </p:blipFill>
        <p:spPr>
          <a:xfrm>
            <a:off x="13252" y="4000500"/>
            <a:ext cx="18288000" cy="2590800"/>
          </a:xfrm>
          <a:prstGeom prst="rect">
            <a:avLst/>
          </a:prstGeom>
        </p:spPr>
      </p:pic>
      <p:pic>
        <p:nvPicPr>
          <p:cNvPr id="6" name="Picture 5">
            <a:extLst>
              <a:ext uri="{FF2B5EF4-FFF2-40B4-BE49-F238E27FC236}">
                <a16:creationId xmlns:a16="http://schemas.microsoft.com/office/drawing/2014/main" id="{39EDA5FC-E5B5-20E8-1CAD-B69378496B79}"/>
              </a:ext>
            </a:extLst>
          </p:cNvPr>
          <p:cNvPicPr>
            <a:picLocks noChangeAspect="1"/>
          </p:cNvPicPr>
          <p:nvPr/>
        </p:nvPicPr>
        <p:blipFill>
          <a:blip r:embed="rId2"/>
          <a:stretch>
            <a:fillRect/>
          </a:stretch>
        </p:blipFill>
        <p:spPr>
          <a:xfrm>
            <a:off x="-29817" y="7277099"/>
            <a:ext cx="18288000" cy="2680971"/>
          </a:xfrm>
          <a:prstGeom prst="rect">
            <a:avLst/>
          </a:prstGeom>
        </p:spPr>
      </p:pic>
      <p:pic>
        <p:nvPicPr>
          <p:cNvPr id="7" name="object 5">
            <a:hlinkClick r:id="rId3" action="ppaction://hlinksldjump"/>
            <a:extLst>
              <a:ext uri="{FF2B5EF4-FFF2-40B4-BE49-F238E27FC236}">
                <a16:creationId xmlns:a16="http://schemas.microsoft.com/office/drawing/2014/main" id="{CF1AAE64-D21D-4E34-B203-3A37763918AD}"/>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8" name="Title 1">
            <a:extLst>
              <a:ext uri="{FF2B5EF4-FFF2-40B4-BE49-F238E27FC236}">
                <a16:creationId xmlns:a16="http://schemas.microsoft.com/office/drawing/2014/main" id="{87D38621-88CA-4917-B2EB-5C44860B39CC}"/>
              </a:ext>
            </a:extLst>
          </p:cNvPr>
          <p:cNvSpPr txBox="1">
            <a:spLocks/>
          </p:cNvSpPr>
          <p:nvPr/>
        </p:nvSpPr>
        <p:spPr>
          <a:xfrm>
            <a:off x="1254428" y="-173372"/>
            <a:ext cx="15773400" cy="984885"/>
          </a:xfrm>
          <a:prstGeom prst="rect">
            <a:avLst/>
          </a:prstGeom>
        </p:spPr>
        <p:txBody>
          <a:bodyPr wrap="square" lIns="0" tIns="0" rIns="0" bIns="0">
            <a:spAutoFit/>
          </a:bodyPr>
          <a:lstStyle>
            <a:lvl1pPr>
              <a:defRPr sz="6400" b="1" i="0">
                <a:solidFill>
                  <a:schemeClr val="bg1"/>
                </a:solidFill>
                <a:latin typeface="Trebuchet MS"/>
                <a:ea typeface="+mj-ea"/>
                <a:cs typeface="Trebuchet MS"/>
              </a:defRPr>
            </a:lvl1pPr>
          </a:lstStyle>
          <a:p>
            <a:r>
              <a:rPr lang="en-US" kern="0" dirty="0" err="1"/>
              <a:t>Writt</a:t>
            </a:r>
            <a:r>
              <a:rPr lang="en-US" kern="0" dirty="0"/>
              <a:t> </a:t>
            </a:r>
            <a:r>
              <a:rPr lang="en-US" sz="4400" kern="0" dirty="0">
                <a:solidFill>
                  <a:schemeClr val="tx1"/>
                </a:solidFill>
              </a:rPr>
              <a:t>1</a:t>
            </a:r>
            <a:endParaRPr lang="en-AU" kern="0" dirty="0"/>
          </a:p>
        </p:txBody>
      </p:sp>
      <p:pic>
        <p:nvPicPr>
          <p:cNvPr id="9" name="Picture 8">
            <a:extLst>
              <a:ext uri="{FF2B5EF4-FFF2-40B4-BE49-F238E27FC236}">
                <a16:creationId xmlns:a16="http://schemas.microsoft.com/office/drawing/2014/main" id="{A5ED0CFE-9EE2-4FBA-9B01-6D2F1C827E2D}"/>
              </a:ext>
            </a:extLst>
          </p:cNvPr>
          <p:cNvPicPr>
            <a:picLocks noChangeAspect="1"/>
          </p:cNvPicPr>
          <p:nvPr/>
        </p:nvPicPr>
        <p:blipFill>
          <a:blip r:embed="rId5"/>
          <a:stretch>
            <a:fillRect/>
          </a:stretch>
        </p:blipFill>
        <p:spPr>
          <a:xfrm>
            <a:off x="152400" y="124070"/>
            <a:ext cx="3191320" cy="552527"/>
          </a:xfrm>
          <a:prstGeom prst="rect">
            <a:avLst/>
          </a:prstGeom>
        </p:spPr>
      </p:pic>
    </p:spTree>
    <p:extLst>
      <p:ext uri="{BB962C8B-B14F-4D97-AF65-F5344CB8AC3E}">
        <p14:creationId xmlns:p14="http://schemas.microsoft.com/office/powerpoint/2010/main" val="36375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9143999" cy="10286999"/>
          </a:xfrm>
          <a:prstGeom prst="rect">
            <a:avLst/>
          </a:prstGeom>
        </p:spPr>
      </p:pic>
      <p:sp>
        <p:nvSpPr>
          <p:cNvPr id="4" name="object 4"/>
          <p:cNvSpPr txBox="1">
            <a:spLocks noGrp="1"/>
          </p:cNvSpPr>
          <p:nvPr>
            <p:ph type="title"/>
          </p:nvPr>
        </p:nvSpPr>
        <p:spPr>
          <a:xfrm>
            <a:off x="9722906" y="941735"/>
            <a:ext cx="6278880" cy="1000760"/>
          </a:xfrm>
          <a:prstGeom prst="rect">
            <a:avLst/>
          </a:prstGeom>
        </p:spPr>
        <p:txBody>
          <a:bodyPr vert="horz" wrap="square" lIns="0" tIns="12700" rIns="0" bIns="0" rtlCol="0">
            <a:spAutoFit/>
          </a:bodyPr>
          <a:lstStyle/>
          <a:p>
            <a:pPr marL="12700">
              <a:lnSpc>
                <a:spcPct val="100000"/>
              </a:lnSpc>
              <a:spcBef>
                <a:spcPts val="100"/>
              </a:spcBef>
            </a:pPr>
            <a:r>
              <a:rPr spc="285" dirty="0">
                <a:solidFill>
                  <a:srgbClr val="000000"/>
                </a:solidFill>
              </a:rPr>
              <a:t>Identify</a:t>
            </a:r>
            <a:r>
              <a:rPr spc="505" dirty="0">
                <a:solidFill>
                  <a:srgbClr val="000000"/>
                </a:solidFill>
              </a:rPr>
              <a:t> </a:t>
            </a:r>
            <a:r>
              <a:rPr spc="254" dirty="0">
                <a:solidFill>
                  <a:srgbClr val="000000"/>
                </a:solidFill>
              </a:rPr>
              <a:t>Health</a:t>
            </a:r>
          </a:p>
        </p:txBody>
      </p:sp>
      <p:sp>
        <p:nvSpPr>
          <p:cNvPr id="5" name="object 5"/>
          <p:cNvSpPr txBox="1"/>
          <p:nvPr/>
        </p:nvSpPr>
        <p:spPr>
          <a:xfrm>
            <a:off x="9722906" y="1751360"/>
            <a:ext cx="7013575" cy="5063490"/>
          </a:xfrm>
          <a:prstGeom prst="rect">
            <a:avLst/>
          </a:prstGeom>
        </p:spPr>
        <p:txBody>
          <a:bodyPr vert="horz" wrap="square" lIns="0" tIns="12700" rIns="0" bIns="0" rtlCol="0">
            <a:spAutoFit/>
          </a:bodyPr>
          <a:lstStyle/>
          <a:p>
            <a:pPr marL="12700">
              <a:lnSpc>
                <a:spcPct val="100000"/>
              </a:lnSpc>
              <a:spcBef>
                <a:spcPts val="100"/>
              </a:spcBef>
            </a:pPr>
            <a:r>
              <a:rPr sz="6400" b="1" spc="285" dirty="0">
                <a:latin typeface="Trebuchet MS"/>
                <a:cs typeface="Trebuchet MS"/>
              </a:rPr>
              <a:t>Care</a:t>
            </a:r>
            <a:r>
              <a:rPr sz="6400" b="1" spc="520" dirty="0">
                <a:latin typeface="Trebuchet MS"/>
                <a:cs typeface="Trebuchet MS"/>
              </a:rPr>
              <a:t> </a:t>
            </a:r>
            <a:r>
              <a:rPr sz="6400" b="1" spc="560" dirty="0">
                <a:latin typeface="Trebuchet MS"/>
                <a:cs typeface="Trebuchet MS"/>
              </a:rPr>
              <a:t>Systems</a:t>
            </a:r>
            <a:endParaRPr sz="6400">
              <a:latin typeface="Trebuchet MS"/>
              <a:cs typeface="Trebuchet MS"/>
            </a:endParaRPr>
          </a:p>
          <a:p>
            <a:pPr marL="12700" marR="448309">
              <a:lnSpc>
                <a:spcPct val="140600"/>
              </a:lnSpc>
              <a:spcBef>
                <a:spcPts val="3640"/>
              </a:spcBef>
              <a:tabLst>
                <a:tab pos="868044" algn="l"/>
                <a:tab pos="1332865" algn="l"/>
                <a:tab pos="2104390" algn="l"/>
                <a:tab pos="2816860" algn="l"/>
                <a:tab pos="3024505" algn="l"/>
                <a:tab pos="3811270" algn="l"/>
                <a:tab pos="4706620" algn="l"/>
                <a:tab pos="5176520" algn="l"/>
                <a:tab pos="5567045" algn="l"/>
              </a:tabLst>
            </a:pPr>
            <a:r>
              <a:rPr sz="2800" spc="160" dirty="0">
                <a:latin typeface="Arial MT"/>
                <a:cs typeface="Arial MT"/>
              </a:rPr>
              <a:t>Before	</a:t>
            </a:r>
            <a:r>
              <a:rPr sz="2800" spc="130" dirty="0">
                <a:latin typeface="Arial MT"/>
                <a:cs typeface="Arial MT"/>
              </a:rPr>
              <a:t>you	are	</a:t>
            </a:r>
            <a:r>
              <a:rPr sz="2800" spc="145" dirty="0">
                <a:latin typeface="Arial MT"/>
                <a:cs typeface="Arial MT"/>
              </a:rPr>
              <a:t>even	able	</a:t>
            </a:r>
            <a:r>
              <a:rPr sz="2800" spc="95" dirty="0">
                <a:latin typeface="Arial MT"/>
                <a:cs typeface="Arial MT"/>
              </a:rPr>
              <a:t>to	</a:t>
            </a:r>
            <a:r>
              <a:rPr sz="2800" spc="160" dirty="0">
                <a:latin typeface="Arial MT"/>
                <a:cs typeface="Arial MT"/>
              </a:rPr>
              <a:t>engage </a:t>
            </a:r>
            <a:r>
              <a:rPr sz="2800" spc="-765" dirty="0">
                <a:latin typeface="Arial MT"/>
                <a:cs typeface="Arial MT"/>
              </a:rPr>
              <a:t> </a:t>
            </a:r>
            <a:r>
              <a:rPr sz="2800" spc="195" dirty="0">
                <a:latin typeface="Arial MT"/>
                <a:cs typeface="Arial MT"/>
              </a:rPr>
              <a:t>wit</a:t>
            </a:r>
            <a:r>
              <a:rPr sz="2800" dirty="0">
                <a:latin typeface="Arial MT"/>
                <a:cs typeface="Arial MT"/>
              </a:rPr>
              <a:t>h	</a:t>
            </a:r>
            <a:r>
              <a:rPr sz="2800" spc="195" dirty="0">
                <a:latin typeface="Arial MT"/>
                <a:cs typeface="Arial MT"/>
              </a:rPr>
              <a:t>healt</a:t>
            </a:r>
            <a:r>
              <a:rPr sz="2800" dirty="0">
                <a:latin typeface="Arial MT"/>
                <a:cs typeface="Arial MT"/>
              </a:rPr>
              <a:t>h	</a:t>
            </a:r>
            <a:r>
              <a:rPr sz="2800" spc="-740" dirty="0">
                <a:latin typeface="Arial MT"/>
                <a:cs typeface="Arial MT"/>
              </a:rPr>
              <a:t> </a:t>
            </a:r>
            <a:r>
              <a:rPr sz="2800" spc="195" dirty="0">
                <a:latin typeface="Arial MT"/>
                <a:cs typeface="Arial MT"/>
              </a:rPr>
              <a:t>car</a:t>
            </a:r>
            <a:r>
              <a:rPr sz="2800" dirty="0">
                <a:latin typeface="Arial MT"/>
                <a:cs typeface="Arial MT"/>
              </a:rPr>
              <a:t>e	</a:t>
            </a:r>
            <a:r>
              <a:rPr sz="2800" spc="195" dirty="0">
                <a:latin typeface="Arial MT"/>
                <a:cs typeface="Arial MT"/>
              </a:rPr>
              <a:t>professional</a:t>
            </a:r>
            <a:r>
              <a:rPr sz="2800" dirty="0">
                <a:latin typeface="Arial MT"/>
                <a:cs typeface="Arial MT"/>
              </a:rPr>
              <a:t>s	</a:t>
            </a:r>
            <a:r>
              <a:rPr sz="2800" spc="195" dirty="0">
                <a:latin typeface="Arial MT"/>
                <a:cs typeface="Arial MT"/>
              </a:rPr>
              <a:t>abou</a:t>
            </a:r>
            <a:r>
              <a:rPr sz="2800" dirty="0">
                <a:latin typeface="Arial MT"/>
                <a:cs typeface="Arial MT"/>
              </a:rPr>
              <a:t>t</a:t>
            </a:r>
            <a:endParaRPr sz="2800">
              <a:latin typeface="Arial MT"/>
              <a:cs typeface="Arial MT"/>
            </a:endParaRPr>
          </a:p>
          <a:p>
            <a:pPr marL="12700" marR="5080">
              <a:lnSpc>
                <a:spcPct val="140600"/>
              </a:lnSpc>
              <a:tabLst>
                <a:tab pos="729615" algn="l"/>
                <a:tab pos="784225" algn="l"/>
                <a:tab pos="1006475" algn="l"/>
                <a:tab pos="1743710" algn="l"/>
                <a:tab pos="2025014" algn="l"/>
                <a:tab pos="2090420" algn="l"/>
                <a:tab pos="2494915" algn="l"/>
                <a:tab pos="2940685" algn="l"/>
                <a:tab pos="3168650" algn="l"/>
                <a:tab pos="4364990" algn="l"/>
                <a:tab pos="4745355" algn="l"/>
                <a:tab pos="4854575" algn="l"/>
                <a:tab pos="5869940" algn="l"/>
                <a:tab pos="6339840" algn="l"/>
                <a:tab pos="6377305" algn="l"/>
              </a:tabLst>
            </a:pPr>
            <a:r>
              <a:rPr sz="2800" spc="195" dirty="0">
                <a:latin typeface="Arial MT"/>
                <a:cs typeface="Arial MT"/>
              </a:rPr>
              <a:t>an</a:t>
            </a:r>
            <a:r>
              <a:rPr sz="2800" dirty="0">
                <a:latin typeface="Arial MT"/>
                <a:cs typeface="Arial MT"/>
              </a:rPr>
              <a:t>y		</a:t>
            </a:r>
            <a:r>
              <a:rPr sz="2800" spc="195" dirty="0">
                <a:latin typeface="Arial MT"/>
                <a:cs typeface="Arial MT"/>
              </a:rPr>
              <a:t>healt</a:t>
            </a:r>
            <a:r>
              <a:rPr sz="2800" dirty="0">
                <a:latin typeface="Arial MT"/>
                <a:cs typeface="Arial MT"/>
              </a:rPr>
              <a:t>h	</a:t>
            </a:r>
            <a:r>
              <a:rPr sz="2800" spc="195" dirty="0">
                <a:latin typeface="Arial MT"/>
                <a:cs typeface="Arial MT"/>
              </a:rPr>
              <a:t>car</a:t>
            </a:r>
            <a:r>
              <a:rPr sz="2800" dirty="0">
                <a:latin typeface="Arial MT"/>
                <a:cs typeface="Arial MT"/>
              </a:rPr>
              <a:t>e	</a:t>
            </a:r>
            <a:r>
              <a:rPr sz="2800" spc="195" dirty="0">
                <a:latin typeface="Arial MT"/>
                <a:cs typeface="Arial MT"/>
              </a:rPr>
              <a:t>servic</a:t>
            </a:r>
            <a:r>
              <a:rPr sz="2800" dirty="0">
                <a:latin typeface="Arial MT"/>
                <a:cs typeface="Arial MT"/>
              </a:rPr>
              <a:t>e	</a:t>
            </a:r>
            <a:r>
              <a:rPr sz="2800" spc="195" dirty="0">
                <a:latin typeface="Arial MT"/>
                <a:cs typeface="Arial MT"/>
              </a:rPr>
              <a:t>o</a:t>
            </a:r>
            <a:r>
              <a:rPr sz="2800" dirty="0">
                <a:latin typeface="Arial MT"/>
                <a:cs typeface="Arial MT"/>
              </a:rPr>
              <a:t>r		</a:t>
            </a:r>
            <a:r>
              <a:rPr sz="2800" spc="195" dirty="0">
                <a:latin typeface="Arial MT"/>
                <a:cs typeface="Arial MT"/>
              </a:rPr>
              <a:t>system</a:t>
            </a:r>
            <a:r>
              <a:rPr sz="2800" dirty="0">
                <a:latin typeface="Arial MT"/>
                <a:cs typeface="Arial MT"/>
              </a:rPr>
              <a:t>,		</a:t>
            </a:r>
            <a:r>
              <a:rPr sz="2800" spc="195" dirty="0">
                <a:latin typeface="Arial MT"/>
                <a:cs typeface="Arial MT"/>
              </a:rPr>
              <a:t>yo</a:t>
            </a:r>
            <a:r>
              <a:rPr sz="2800" dirty="0">
                <a:latin typeface="Arial MT"/>
                <a:cs typeface="Arial MT"/>
              </a:rPr>
              <a:t>u  </a:t>
            </a:r>
            <a:r>
              <a:rPr sz="2800" spc="145" dirty="0">
                <a:latin typeface="Arial MT"/>
                <a:cs typeface="Arial MT"/>
              </a:rPr>
              <a:t>will	need	</a:t>
            </a:r>
            <a:r>
              <a:rPr sz="2800" dirty="0">
                <a:latin typeface="Arial MT"/>
                <a:cs typeface="Arial MT"/>
              </a:rPr>
              <a:t>a		</a:t>
            </a:r>
            <a:r>
              <a:rPr sz="2800" spc="155" dirty="0">
                <a:latin typeface="Arial MT"/>
                <a:cs typeface="Arial MT"/>
              </a:rPr>
              <a:t>basic	</a:t>
            </a:r>
            <a:r>
              <a:rPr sz="2800" spc="180" dirty="0">
                <a:latin typeface="Arial MT"/>
                <a:cs typeface="Arial MT"/>
              </a:rPr>
              <a:t>understanding	</a:t>
            </a:r>
            <a:r>
              <a:rPr sz="2800" spc="95" dirty="0">
                <a:latin typeface="Arial MT"/>
                <a:cs typeface="Arial MT"/>
              </a:rPr>
              <a:t>of	</a:t>
            </a:r>
            <a:r>
              <a:rPr sz="2800" spc="130" dirty="0">
                <a:latin typeface="Arial MT"/>
                <a:cs typeface="Arial MT"/>
              </a:rPr>
              <a:t>the </a:t>
            </a:r>
            <a:r>
              <a:rPr sz="2800" spc="-765" dirty="0">
                <a:latin typeface="Arial MT"/>
                <a:cs typeface="Arial MT"/>
              </a:rPr>
              <a:t> </a:t>
            </a:r>
            <a:r>
              <a:rPr sz="2800" spc="145" dirty="0">
                <a:latin typeface="Arial MT"/>
                <a:cs typeface="Arial MT"/>
              </a:rPr>
              <a:t>main	</a:t>
            </a:r>
            <a:r>
              <a:rPr sz="2800" spc="155" dirty="0">
                <a:latin typeface="Arial MT"/>
                <a:cs typeface="Arial MT"/>
              </a:rPr>
              <a:t>roles	</a:t>
            </a:r>
            <a:r>
              <a:rPr sz="2800" spc="95" dirty="0">
                <a:latin typeface="Arial MT"/>
                <a:cs typeface="Arial MT"/>
              </a:rPr>
              <a:t>of	</a:t>
            </a:r>
            <a:r>
              <a:rPr sz="2800" spc="175" dirty="0">
                <a:latin typeface="Arial MT"/>
                <a:cs typeface="Arial MT"/>
              </a:rPr>
              <a:t>government	</a:t>
            </a:r>
            <a:r>
              <a:rPr sz="2800" spc="95" dirty="0">
                <a:latin typeface="Arial MT"/>
                <a:cs typeface="Arial MT"/>
              </a:rPr>
              <a:t>in</a:t>
            </a:r>
            <a:endParaRPr sz="2800">
              <a:latin typeface="Arial MT"/>
              <a:cs typeface="Arial MT"/>
            </a:endParaRPr>
          </a:p>
          <a:p>
            <a:pPr marL="12700">
              <a:lnSpc>
                <a:spcPct val="100000"/>
              </a:lnSpc>
              <a:spcBef>
                <a:spcPts val="1365"/>
              </a:spcBef>
              <a:tabLst>
                <a:tab pos="2050414" algn="l"/>
                <a:tab pos="3291840" algn="l"/>
              </a:tabLst>
            </a:pPr>
            <a:r>
              <a:rPr sz="2800" spc="175" dirty="0">
                <a:latin typeface="Arial MT"/>
                <a:cs typeface="Arial MT"/>
              </a:rPr>
              <a:t>Australia’s	</a:t>
            </a:r>
            <a:r>
              <a:rPr sz="2800" spc="160" dirty="0">
                <a:latin typeface="Arial MT"/>
                <a:cs typeface="Arial MT"/>
              </a:rPr>
              <a:t>health	</a:t>
            </a:r>
            <a:r>
              <a:rPr sz="2800" spc="165" dirty="0">
                <a:latin typeface="Arial MT"/>
                <a:cs typeface="Arial MT"/>
              </a:rPr>
              <a:t>system.</a:t>
            </a:r>
            <a:endParaRPr sz="2800">
              <a:latin typeface="Arial MT"/>
              <a:cs typeface="Arial MT"/>
            </a:endParaRPr>
          </a:p>
        </p:txBody>
      </p:sp>
      <p:pic>
        <p:nvPicPr>
          <p:cNvPr id="7" name="object 5">
            <a:hlinkClick r:id="rId3" action="ppaction://hlinksldjump"/>
            <a:extLst>
              <a:ext uri="{FF2B5EF4-FFF2-40B4-BE49-F238E27FC236}">
                <a16:creationId xmlns:a16="http://schemas.microsoft.com/office/drawing/2014/main" id="{55362A68-3524-4883-9031-6C6F40732746}"/>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4D916-52F7-1EB0-13F2-3A8677747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4011F-7983-B1E9-E7E7-F3EA88D72D0B}"/>
              </a:ext>
            </a:extLst>
          </p:cNvPr>
          <p:cNvSpPr>
            <a:spLocks noGrp="1"/>
          </p:cNvSpPr>
          <p:nvPr>
            <p:ph type="title"/>
          </p:nvPr>
        </p:nvSpPr>
        <p:spPr>
          <a:xfrm>
            <a:off x="1257300" y="0"/>
            <a:ext cx="15773400" cy="984885"/>
          </a:xfrm>
        </p:spPr>
        <p:txBody>
          <a:bodyPr/>
          <a:lstStyle/>
          <a:p>
            <a:r>
              <a:rPr lang="en-US" dirty="0"/>
              <a:t>Written Questions</a:t>
            </a:r>
            <a:endParaRPr lang="en-AU" dirty="0"/>
          </a:p>
        </p:txBody>
      </p:sp>
      <p:sp>
        <p:nvSpPr>
          <p:cNvPr id="3" name="Content Placeholder 2">
            <a:extLst>
              <a:ext uri="{FF2B5EF4-FFF2-40B4-BE49-F238E27FC236}">
                <a16:creationId xmlns:a16="http://schemas.microsoft.com/office/drawing/2014/main" id="{3A5557BE-5A40-0E9D-F17D-71123B085373}"/>
              </a:ext>
            </a:extLst>
          </p:cNvPr>
          <p:cNvSpPr>
            <a:spLocks noGrp="1"/>
          </p:cNvSpPr>
          <p:nvPr>
            <p:ph idx="1"/>
          </p:nvPr>
        </p:nvSpPr>
        <p:spPr>
          <a:xfrm>
            <a:off x="0" y="1056387"/>
            <a:ext cx="18288000" cy="9230613"/>
          </a:xfrm>
        </p:spPr>
        <p:txBody>
          <a:bodyPr>
            <a:noAutofit/>
          </a:bodyPr>
          <a:lstStyle/>
          <a:p>
            <a:r>
              <a:rPr lang="en-US" sz="2400" dirty="0"/>
              <a:t>4. When discussing financial and eligibility issues with a patient, what should you always request that they do to ensure accuracy of information? Why is it sometimes not possible to give them exact figures?</a:t>
            </a:r>
          </a:p>
          <a:p>
            <a:r>
              <a:rPr lang="en-US" sz="2400" dirty="0">
                <a:solidFill>
                  <a:srgbClr val="FF0000"/>
                </a:solidFill>
              </a:rPr>
              <a:t>When discussing financial and eligibility issues with a patient, it is always good to refer them back to the department or supplier of the services they are enquiring about. This is because many services and schemes are means tested and as you do not have a full understanding of a patient’s financial situation, it is impossible to provide exact figures or guarantees of what they’re eligible for. </a:t>
            </a:r>
          </a:p>
          <a:p>
            <a:r>
              <a:rPr lang="en-US" sz="2400" dirty="0"/>
              <a:t>5. Describe two (2) ways to work collaboratively with others to seek and share information?</a:t>
            </a:r>
          </a:p>
          <a:p>
            <a:r>
              <a:rPr lang="en-US" sz="2400" dirty="0">
                <a:solidFill>
                  <a:srgbClr val="FF0000"/>
                </a:solidFill>
              </a:rPr>
              <a:t>Answers will vary but may include:</a:t>
            </a:r>
          </a:p>
          <a:p>
            <a:r>
              <a:rPr lang="en-US" sz="2400" dirty="0">
                <a:solidFill>
                  <a:srgbClr val="FF0000"/>
                </a:solidFill>
              </a:rPr>
              <a:t>Be respectful of others and value their expertise. You should value their role and not offer conflicting information or devalue their decisions and opinions. Listen actively and work with them to find the best outcome for the patient.</a:t>
            </a:r>
          </a:p>
          <a:p>
            <a:r>
              <a:rPr lang="en-US" sz="2400" dirty="0">
                <a:solidFill>
                  <a:srgbClr val="FF0000"/>
                </a:solidFill>
              </a:rPr>
              <a:t>Be an active listener. Pay attention, show that you are listening and provide feedback. The best way to work collaboratively with others is to listen to them and build on what they are saying to find the best outcome for the patient</a:t>
            </a:r>
            <a:r>
              <a:rPr lang="en-US" sz="2400" dirty="0"/>
              <a:t>.</a:t>
            </a:r>
          </a:p>
          <a:p>
            <a:r>
              <a:rPr lang="en-US" sz="2400" dirty="0"/>
              <a:t>6. When interacting with other health professionals, it is important to use accepted industry language and terminology when sharing information. </a:t>
            </a:r>
          </a:p>
          <a:p>
            <a:r>
              <a:rPr lang="en-US" sz="2400" dirty="0"/>
              <a:t>a. Why is this important?</a:t>
            </a:r>
          </a:p>
          <a:p>
            <a:r>
              <a:rPr lang="en-US" sz="2400" dirty="0">
                <a:solidFill>
                  <a:srgbClr val="FF0000"/>
                </a:solidFill>
              </a:rPr>
              <a:t>When communicating with other health professionals, it is important to use accepted industry language so that what you are saying cannot be mistaken, and your message is clear. </a:t>
            </a:r>
          </a:p>
          <a:p>
            <a:r>
              <a:rPr lang="en-US" sz="2400" dirty="0"/>
              <a:t>b. Would you use industry language when communicating with a patient? Why/why not?</a:t>
            </a:r>
          </a:p>
          <a:p>
            <a:r>
              <a:rPr lang="en-US" sz="2400" dirty="0">
                <a:solidFill>
                  <a:srgbClr val="FF0000"/>
                </a:solidFill>
              </a:rPr>
              <a:t>You would not use the same language however with a patient, as they will not understand all the terminology or ‘jargon’ that is used between healthcare professionals. Instead, you should speak to them in simple, plain English and check for their understanding.</a:t>
            </a:r>
          </a:p>
          <a:p>
            <a:endParaRPr lang="en-AU" sz="2400" dirty="0"/>
          </a:p>
        </p:txBody>
      </p:sp>
      <p:pic>
        <p:nvPicPr>
          <p:cNvPr id="7" name="Picture 6">
            <a:extLst>
              <a:ext uri="{FF2B5EF4-FFF2-40B4-BE49-F238E27FC236}">
                <a16:creationId xmlns:a16="http://schemas.microsoft.com/office/drawing/2014/main" id="{4F0A0E58-DEFB-40D8-C0CB-14591DD07606}"/>
              </a:ext>
            </a:extLst>
          </p:cNvPr>
          <p:cNvPicPr>
            <a:picLocks noChangeAspect="1"/>
          </p:cNvPicPr>
          <p:nvPr/>
        </p:nvPicPr>
        <p:blipFill>
          <a:blip r:embed="rId2"/>
          <a:stretch>
            <a:fillRect/>
          </a:stretch>
        </p:blipFill>
        <p:spPr>
          <a:xfrm>
            <a:off x="0" y="1790700"/>
            <a:ext cx="18288000" cy="1524001"/>
          </a:xfrm>
          <a:prstGeom prst="rect">
            <a:avLst/>
          </a:prstGeom>
        </p:spPr>
      </p:pic>
      <p:pic>
        <p:nvPicPr>
          <p:cNvPr id="8" name="Picture 7">
            <a:extLst>
              <a:ext uri="{FF2B5EF4-FFF2-40B4-BE49-F238E27FC236}">
                <a16:creationId xmlns:a16="http://schemas.microsoft.com/office/drawing/2014/main" id="{0F8F193B-2A05-4741-0E7F-DDF03FE48DCE}"/>
              </a:ext>
            </a:extLst>
          </p:cNvPr>
          <p:cNvPicPr>
            <a:picLocks noChangeAspect="1"/>
          </p:cNvPicPr>
          <p:nvPr/>
        </p:nvPicPr>
        <p:blipFill>
          <a:blip r:embed="rId2"/>
          <a:stretch>
            <a:fillRect/>
          </a:stretch>
        </p:blipFill>
        <p:spPr>
          <a:xfrm>
            <a:off x="0" y="3627499"/>
            <a:ext cx="18288000" cy="2201801"/>
          </a:xfrm>
          <a:prstGeom prst="rect">
            <a:avLst/>
          </a:prstGeom>
        </p:spPr>
      </p:pic>
      <p:pic>
        <p:nvPicPr>
          <p:cNvPr id="9" name="Picture 8">
            <a:extLst>
              <a:ext uri="{FF2B5EF4-FFF2-40B4-BE49-F238E27FC236}">
                <a16:creationId xmlns:a16="http://schemas.microsoft.com/office/drawing/2014/main" id="{6AC171FB-4181-DA19-E691-925C0B152299}"/>
              </a:ext>
            </a:extLst>
          </p:cNvPr>
          <p:cNvPicPr>
            <a:picLocks noChangeAspect="1"/>
          </p:cNvPicPr>
          <p:nvPr/>
        </p:nvPicPr>
        <p:blipFill>
          <a:blip r:embed="rId2"/>
          <a:stretch>
            <a:fillRect/>
          </a:stretch>
        </p:blipFill>
        <p:spPr>
          <a:xfrm>
            <a:off x="-19878" y="6870825"/>
            <a:ext cx="18288000" cy="855477"/>
          </a:xfrm>
          <a:prstGeom prst="rect">
            <a:avLst/>
          </a:prstGeom>
        </p:spPr>
      </p:pic>
      <p:pic>
        <p:nvPicPr>
          <p:cNvPr id="10" name="Picture 9">
            <a:extLst>
              <a:ext uri="{FF2B5EF4-FFF2-40B4-BE49-F238E27FC236}">
                <a16:creationId xmlns:a16="http://schemas.microsoft.com/office/drawing/2014/main" id="{EDB78285-E22B-B8E6-5729-CB1925752A2D}"/>
              </a:ext>
            </a:extLst>
          </p:cNvPr>
          <p:cNvPicPr>
            <a:picLocks noChangeAspect="1"/>
          </p:cNvPicPr>
          <p:nvPr/>
        </p:nvPicPr>
        <p:blipFill>
          <a:blip r:embed="rId2"/>
          <a:stretch>
            <a:fillRect/>
          </a:stretch>
        </p:blipFill>
        <p:spPr>
          <a:xfrm>
            <a:off x="-23191" y="8039100"/>
            <a:ext cx="18288000" cy="1259145"/>
          </a:xfrm>
          <a:prstGeom prst="rect">
            <a:avLst/>
          </a:prstGeom>
        </p:spPr>
      </p:pic>
      <p:pic>
        <p:nvPicPr>
          <p:cNvPr id="11" name="object 5">
            <a:hlinkClick r:id="rId3" action="ppaction://hlinksldjump"/>
            <a:extLst>
              <a:ext uri="{FF2B5EF4-FFF2-40B4-BE49-F238E27FC236}">
                <a16:creationId xmlns:a16="http://schemas.microsoft.com/office/drawing/2014/main" id="{F173EFFF-7DF1-4380-8950-0F4D94B364DF}"/>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12" name="Title 1">
            <a:extLst>
              <a:ext uri="{FF2B5EF4-FFF2-40B4-BE49-F238E27FC236}">
                <a16:creationId xmlns:a16="http://schemas.microsoft.com/office/drawing/2014/main" id="{FE269C4D-7ECA-45C9-A229-3C06BF877C60}"/>
              </a:ext>
            </a:extLst>
          </p:cNvPr>
          <p:cNvSpPr txBox="1">
            <a:spLocks/>
          </p:cNvSpPr>
          <p:nvPr/>
        </p:nvSpPr>
        <p:spPr>
          <a:xfrm>
            <a:off x="1254428" y="-173372"/>
            <a:ext cx="15773400" cy="984885"/>
          </a:xfrm>
          <a:prstGeom prst="rect">
            <a:avLst/>
          </a:prstGeom>
        </p:spPr>
        <p:txBody>
          <a:bodyPr wrap="square" lIns="0" tIns="0" rIns="0" bIns="0">
            <a:spAutoFit/>
          </a:bodyPr>
          <a:lstStyle>
            <a:lvl1pPr>
              <a:defRPr sz="6400" b="1" i="0">
                <a:solidFill>
                  <a:schemeClr val="bg1"/>
                </a:solidFill>
                <a:latin typeface="Trebuchet MS"/>
                <a:ea typeface="+mj-ea"/>
                <a:cs typeface="Trebuchet MS"/>
              </a:defRPr>
            </a:lvl1pPr>
          </a:lstStyle>
          <a:p>
            <a:r>
              <a:rPr lang="en-US" kern="0" dirty="0" err="1"/>
              <a:t>Writt</a:t>
            </a:r>
            <a:r>
              <a:rPr lang="en-US" kern="0" dirty="0"/>
              <a:t> </a:t>
            </a:r>
            <a:r>
              <a:rPr lang="en-US" sz="4400" kern="0" dirty="0">
                <a:solidFill>
                  <a:schemeClr val="tx1"/>
                </a:solidFill>
              </a:rPr>
              <a:t>1</a:t>
            </a:r>
            <a:endParaRPr lang="en-AU" kern="0" dirty="0"/>
          </a:p>
        </p:txBody>
      </p:sp>
      <p:pic>
        <p:nvPicPr>
          <p:cNvPr id="13" name="Picture 12">
            <a:extLst>
              <a:ext uri="{FF2B5EF4-FFF2-40B4-BE49-F238E27FC236}">
                <a16:creationId xmlns:a16="http://schemas.microsoft.com/office/drawing/2014/main" id="{DF2FC448-AF11-4C07-9937-7CFACA3B65E4}"/>
              </a:ext>
            </a:extLst>
          </p:cNvPr>
          <p:cNvPicPr>
            <a:picLocks noChangeAspect="1"/>
          </p:cNvPicPr>
          <p:nvPr/>
        </p:nvPicPr>
        <p:blipFill>
          <a:blip r:embed="rId5"/>
          <a:stretch>
            <a:fillRect/>
          </a:stretch>
        </p:blipFill>
        <p:spPr>
          <a:xfrm>
            <a:off x="152400" y="124070"/>
            <a:ext cx="3191320" cy="552527"/>
          </a:xfrm>
          <a:prstGeom prst="rect">
            <a:avLst/>
          </a:prstGeom>
        </p:spPr>
      </p:pic>
    </p:spTree>
    <p:extLst>
      <p:ext uri="{BB962C8B-B14F-4D97-AF65-F5344CB8AC3E}">
        <p14:creationId xmlns:p14="http://schemas.microsoft.com/office/powerpoint/2010/main" val="426334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0DDFB-4028-6C21-6BEE-79B3EEC6F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56B61-ED9F-6F04-9750-1A64F147072A}"/>
              </a:ext>
            </a:extLst>
          </p:cNvPr>
          <p:cNvSpPr>
            <a:spLocks noGrp="1"/>
          </p:cNvSpPr>
          <p:nvPr>
            <p:ph type="title"/>
          </p:nvPr>
        </p:nvSpPr>
        <p:spPr>
          <a:xfrm>
            <a:off x="1257300" y="0"/>
            <a:ext cx="15773400" cy="984885"/>
          </a:xfrm>
        </p:spPr>
        <p:txBody>
          <a:bodyPr/>
          <a:lstStyle/>
          <a:p>
            <a:r>
              <a:rPr lang="en-US" dirty="0"/>
              <a:t>Written Questions</a:t>
            </a:r>
            <a:endParaRPr lang="en-AU" dirty="0"/>
          </a:p>
        </p:txBody>
      </p:sp>
      <p:sp>
        <p:nvSpPr>
          <p:cNvPr id="3" name="Content Placeholder 2">
            <a:extLst>
              <a:ext uri="{FF2B5EF4-FFF2-40B4-BE49-F238E27FC236}">
                <a16:creationId xmlns:a16="http://schemas.microsoft.com/office/drawing/2014/main" id="{0DC146F6-7B28-0284-4D21-866E847DA536}"/>
              </a:ext>
            </a:extLst>
          </p:cNvPr>
          <p:cNvSpPr>
            <a:spLocks noGrp="1"/>
          </p:cNvSpPr>
          <p:nvPr>
            <p:ph idx="1"/>
          </p:nvPr>
        </p:nvSpPr>
        <p:spPr>
          <a:xfrm>
            <a:off x="0" y="1056387"/>
            <a:ext cx="18288000" cy="9230613"/>
          </a:xfrm>
        </p:spPr>
        <p:txBody>
          <a:bodyPr>
            <a:noAutofit/>
          </a:bodyPr>
          <a:lstStyle/>
          <a:p>
            <a:r>
              <a:rPr lang="en-US" sz="2400" dirty="0"/>
              <a:t>7. When referring a patient to another healthcare provider, what steps should you take with them? </a:t>
            </a:r>
          </a:p>
          <a:p>
            <a:pPr marL="514350" indent="-514350">
              <a:buAutoNum type="alphaLcPeriod"/>
            </a:pPr>
            <a:r>
              <a:rPr lang="en-US" sz="2400" dirty="0"/>
              <a:t>Why is this important?  </a:t>
            </a:r>
          </a:p>
          <a:p>
            <a:r>
              <a:rPr lang="en-US" sz="2400" dirty="0">
                <a:solidFill>
                  <a:srgbClr val="FF0000"/>
                </a:solidFill>
              </a:rPr>
              <a:t>When referring a patient, it is important that you:</a:t>
            </a:r>
          </a:p>
          <a:p>
            <a:r>
              <a:rPr lang="en-US" sz="2400" dirty="0">
                <a:solidFill>
                  <a:srgbClr val="FF0000"/>
                </a:solidFill>
              </a:rPr>
              <a:t>• Communicate with them in clear terms about why you believe a referral is needed, how it will benefit them and why it is the best option.</a:t>
            </a:r>
          </a:p>
          <a:p>
            <a:r>
              <a:rPr lang="en-US" sz="2400" dirty="0">
                <a:solidFill>
                  <a:srgbClr val="FF0000"/>
                </a:solidFill>
              </a:rPr>
              <a:t>• You should outline the process for referral, which may include you writing a letter of referral, making an appointment, or requesting that the health service contacts the patient directly. </a:t>
            </a:r>
          </a:p>
          <a:p>
            <a:r>
              <a:rPr lang="en-US" sz="2400" dirty="0">
                <a:solidFill>
                  <a:srgbClr val="FF0000"/>
                </a:solidFill>
              </a:rPr>
              <a:t>• You should outline any important information about the service such as its location, expected waiting time and any eligibility requirements. </a:t>
            </a:r>
          </a:p>
          <a:p>
            <a:r>
              <a:rPr lang="en-US" sz="2400" dirty="0">
                <a:solidFill>
                  <a:srgbClr val="FF0000"/>
                </a:solidFill>
              </a:rPr>
              <a:t>• You should let patients know about any costs associated with accessing the service, especially if there are out-of-pocket costs that are not covered by Medicare. </a:t>
            </a:r>
          </a:p>
          <a:p>
            <a:r>
              <a:rPr lang="en-US" sz="2400" dirty="0">
                <a:solidFill>
                  <a:srgbClr val="FF0000"/>
                </a:solidFill>
              </a:rPr>
              <a:t>• You should also ensure that the referral occurs with their consent and within confidentiality standards.</a:t>
            </a:r>
          </a:p>
          <a:p>
            <a:r>
              <a:rPr lang="en-US" sz="2400" dirty="0"/>
              <a:t>8. Name four (4) things that should be listed in a referral letter when referring a patient to another healthcare provider. </a:t>
            </a:r>
          </a:p>
          <a:p>
            <a:r>
              <a:rPr lang="en-US" sz="2400" dirty="0">
                <a:solidFill>
                  <a:srgbClr val="FF0000"/>
                </a:solidFill>
              </a:rPr>
              <a:t>Answers will vary but may include:</a:t>
            </a:r>
          </a:p>
          <a:p>
            <a:r>
              <a:rPr lang="en-US" sz="2400" dirty="0">
                <a:solidFill>
                  <a:srgbClr val="FF0000"/>
                </a:solidFill>
              </a:rPr>
              <a:t>• Clinical information about the patient, their medical history, their condition, examination findings, opinion, treatment and/or management.</a:t>
            </a:r>
          </a:p>
          <a:p>
            <a:r>
              <a:rPr lang="en-US" sz="2400" dirty="0">
                <a:solidFill>
                  <a:srgbClr val="FF0000"/>
                </a:solidFill>
              </a:rPr>
              <a:t>• List of known allergies and medications being taken.</a:t>
            </a:r>
          </a:p>
          <a:p>
            <a:r>
              <a:rPr lang="en-US" sz="2400" dirty="0">
                <a:solidFill>
                  <a:srgbClr val="FF0000"/>
                </a:solidFill>
              </a:rPr>
              <a:t>• The date of the referral.</a:t>
            </a:r>
          </a:p>
          <a:p>
            <a:r>
              <a:rPr lang="en-US" sz="2400" dirty="0">
                <a:solidFill>
                  <a:srgbClr val="FF0000"/>
                </a:solidFill>
              </a:rPr>
              <a:t>• Name and signature of the referring practitioner.</a:t>
            </a:r>
          </a:p>
          <a:p>
            <a:r>
              <a:rPr lang="en-US" sz="2400" dirty="0">
                <a:solidFill>
                  <a:srgbClr val="FF0000"/>
                </a:solidFill>
              </a:rPr>
              <a:t>• Who the patient is being referred to; their name, provider number and contact details</a:t>
            </a:r>
          </a:p>
        </p:txBody>
      </p:sp>
      <p:pic>
        <p:nvPicPr>
          <p:cNvPr id="4" name="Picture 3">
            <a:extLst>
              <a:ext uri="{FF2B5EF4-FFF2-40B4-BE49-F238E27FC236}">
                <a16:creationId xmlns:a16="http://schemas.microsoft.com/office/drawing/2014/main" id="{6420EC8A-542A-C532-6B11-28D458D7D302}"/>
              </a:ext>
            </a:extLst>
          </p:cNvPr>
          <p:cNvPicPr>
            <a:picLocks noChangeAspect="1"/>
          </p:cNvPicPr>
          <p:nvPr/>
        </p:nvPicPr>
        <p:blipFill>
          <a:blip r:embed="rId2"/>
          <a:stretch>
            <a:fillRect/>
          </a:stretch>
        </p:blipFill>
        <p:spPr>
          <a:xfrm>
            <a:off x="0" y="1790700"/>
            <a:ext cx="18288000" cy="3657601"/>
          </a:xfrm>
          <a:prstGeom prst="rect">
            <a:avLst/>
          </a:prstGeom>
        </p:spPr>
      </p:pic>
      <p:pic>
        <p:nvPicPr>
          <p:cNvPr id="5" name="Picture 4">
            <a:extLst>
              <a:ext uri="{FF2B5EF4-FFF2-40B4-BE49-F238E27FC236}">
                <a16:creationId xmlns:a16="http://schemas.microsoft.com/office/drawing/2014/main" id="{D5985B91-F2C6-CB70-3C95-338EB424E0F6}"/>
              </a:ext>
            </a:extLst>
          </p:cNvPr>
          <p:cNvPicPr>
            <a:picLocks noChangeAspect="1"/>
          </p:cNvPicPr>
          <p:nvPr/>
        </p:nvPicPr>
        <p:blipFill>
          <a:blip r:embed="rId2"/>
          <a:stretch>
            <a:fillRect/>
          </a:stretch>
        </p:blipFill>
        <p:spPr>
          <a:xfrm>
            <a:off x="-33130" y="6214335"/>
            <a:ext cx="18288000" cy="3230429"/>
          </a:xfrm>
          <a:prstGeom prst="rect">
            <a:avLst/>
          </a:prstGeom>
        </p:spPr>
      </p:pic>
      <p:pic>
        <p:nvPicPr>
          <p:cNvPr id="6" name="object 5">
            <a:hlinkClick r:id="rId3" action="ppaction://hlinksldjump"/>
            <a:extLst>
              <a:ext uri="{FF2B5EF4-FFF2-40B4-BE49-F238E27FC236}">
                <a16:creationId xmlns:a16="http://schemas.microsoft.com/office/drawing/2014/main" id="{412CA3BF-CEFC-4F8C-A41B-2A80BF537E3B}"/>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7" name="Title 1">
            <a:extLst>
              <a:ext uri="{FF2B5EF4-FFF2-40B4-BE49-F238E27FC236}">
                <a16:creationId xmlns:a16="http://schemas.microsoft.com/office/drawing/2014/main" id="{FF53A860-5DB6-4B7A-B5BB-3D54A04619E5}"/>
              </a:ext>
            </a:extLst>
          </p:cNvPr>
          <p:cNvSpPr txBox="1">
            <a:spLocks/>
          </p:cNvSpPr>
          <p:nvPr/>
        </p:nvSpPr>
        <p:spPr>
          <a:xfrm>
            <a:off x="1254428" y="-173372"/>
            <a:ext cx="15773400" cy="984885"/>
          </a:xfrm>
          <a:prstGeom prst="rect">
            <a:avLst/>
          </a:prstGeom>
        </p:spPr>
        <p:txBody>
          <a:bodyPr wrap="square" lIns="0" tIns="0" rIns="0" bIns="0">
            <a:spAutoFit/>
          </a:bodyPr>
          <a:lstStyle>
            <a:lvl1pPr>
              <a:defRPr sz="6400" b="1" i="0">
                <a:solidFill>
                  <a:schemeClr val="bg1"/>
                </a:solidFill>
                <a:latin typeface="Trebuchet MS"/>
                <a:ea typeface="+mj-ea"/>
                <a:cs typeface="Trebuchet MS"/>
              </a:defRPr>
            </a:lvl1pPr>
          </a:lstStyle>
          <a:p>
            <a:r>
              <a:rPr lang="en-US" kern="0" dirty="0" err="1"/>
              <a:t>Writt</a:t>
            </a:r>
            <a:r>
              <a:rPr lang="en-US" kern="0" dirty="0"/>
              <a:t> </a:t>
            </a:r>
            <a:r>
              <a:rPr lang="en-US" sz="4400" kern="0" dirty="0">
                <a:solidFill>
                  <a:schemeClr val="tx1"/>
                </a:solidFill>
              </a:rPr>
              <a:t>1</a:t>
            </a:r>
            <a:endParaRPr lang="en-AU" kern="0" dirty="0"/>
          </a:p>
        </p:txBody>
      </p:sp>
      <p:pic>
        <p:nvPicPr>
          <p:cNvPr id="8" name="Picture 7">
            <a:extLst>
              <a:ext uri="{FF2B5EF4-FFF2-40B4-BE49-F238E27FC236}">
                <a16:creationId xmlns:a16="http://schemas.microsoft.com/office/drawing/2014/main" id="{84ACF678-A5BB-4A03-AC69-D9A3C8ECCFDE}"/>
              </a:ext>
            </a:extLst>
          </p:cNvPr>
          <p:cNvPicPr>
            <a:picLocks noChangeAspect="1"/>
          </p:cNvPicPr>
          <p:nvPr/>
        </p:nvPicPr>
        <p:blipFill>
          <a:blip r:embed="rId5"/>
          <a:stretch>
            <a:fillRect/>
          </a:stretch>
        </p:blipFill>
        <p:spPr>
          <a:xfrm>
            <a:off x="152400" y="124070"/>
            <a:ext cx="3191320" cy="552527"/>
          </a:xfrm>
          <a:prstGeom prst="rect">
            <a:avLst/>
          </a:prstGeom>
        </p:spPr>
      </p:pic>
    </p:spTree>
    <p:extLst>
      <p:ext uri="{BB962C8B-B14F-4D97-AF65-F5344CB8AC3E}">
        <p14:creationId xmlns:p14="http://schemas.microsoft.com/office/powerpoint/2010/main" val="407094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49A41-4C47-7D33-16EC-A08ED6E75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CBC77-FD46-FFA0-407F-AE6E645F8EE7}"/>
              </a:ext>
            </a:extLst>
          </p:cNvPr>
          <p:cNvSpPr>
            <a:spLocks noGrp="1"/>
          </p:cNvSpPr>
          <p:nvPr>
            <p:ph type="title"/>
          </p:nvPr>
        </p:nvSpPr>
        <p:spPr>
          <a:xfrm>
            <a:off x="1257300" y="0"/>
            <a:ext cx="15773400" cy="984885"/>
          </a:xfrm>
        </p:spPr>
        <p:txBody>
          <a:bodyPr/>
          <a:lstStyle/>
          <a:p>
            <a:r>
              <a:rPr lang="en-US" dirty="0"/>
              <a:t>Written Questions</a:t>
            </a:r>
            <a:endParaRPr lang="en-AU" dirty="0"/>
          </a:p>
        </p:txBody>
      </p:sp>
      <p:sp>
        <p:nvSpPr>
          <p:cNvPr id="3" name="Content Placeholder 2">
            <a:extLst>
              <a:ext uri="{FF2B5EF4-FFF2-40B4-BE49-F238E27FC236}">
                <a16:creationId xmlns:a16="http://schemas.microsoft.com/office/drawing/2014/main" id="{E7CFAB09-9B7F-B09C-2042-2027846228B2}"/>
              </a:ext>
            </a:extLst>
          </p:cNvPr>
          <p:cNvSpPr>
            <a:spLocks noGrp="1"/>
          </p:cNvSpPr>
          <p:nvPr>
            <p:ph idx="1"/>
          </p:nvPr>
        </p:nvSpPr>
        <p:spPr>
          <a:xfrm>
            <a:off x="0" y="1056387"/>
            <a:ext cx="18288000" cy="9230613"/>
          </a:xfrm>
        </p:spPr>
        <p:txBody>
          <a:bodyPr>
            <a:noAutofit/>
          </a:bodyPr>
          <a:lstStyle/>
          <a:p>
            <a:r>
              <a:rPr lang="en-US" sz="2400" dirty="0"/>
              <a:t>9. What is private health insurance and what are three (3) benefits of having it?</a:t>
            </a:r>
          </a:p>
          <a:p>
            <a:r>
              <a:rPr lang="en-US" sz="2400" dirty="0">
                <a:solidFill>
                  <a:srgbClr val="FF0000"/>
                </a:solidFill>
              </a:rPr>
              <a:t>Answers will vary but may include:</a:t>
            </a:r>
          </a:p>
          <a:p>
            <a:r>
              <a:rPr lang="en-US" sz="2400" dirty="0">
                <a:solidFill>
                  <a:srgbClr val="FF0000"/>
                </a:solidFill>
              </a:rPr>
              <a:t>Private health insurance is extra health cover people can buy. </a:t>
            </a:r>
          </a:p>
          <a:p>
            <a:r>
              <a:rPr lang="en-US" sz="2400" dirty="0">
                <a:solidFill>
                  <a:srgbClr val="FF0000"/>
                </a:solidFill>
              </a:rPr>
              <a:t>Three (3) benefits of having it are:</a:t>
            </a:r>
          </a:p>
          <a:p>
            <a:r>
              <a:rPr lang="en-US" sz="2400" dirty="0">
                <a:solidFill>
                  <a:srgbClr val="FF0000"/>
                </a:solidFill>
              </a:rPr>
              <a:t>• It provides rebates on health services.</a:t>
            </a:r>
          </a:p>
          <a:p>
            <a:r>
              <a:rPr lang="en-US" sz="2400" dirty="0">
                <a:solidFill>
                  <a:srgbClr val="FF0000"/>
                </a:solidFill>
              </a:rPr>
              <a:t>• It allows individuals to choose their own doctor, the choice of hospital and the choice of the timing for procedures.</a:t>
            </a:r>
          </a:p>
          <a:p>
            <a:r>
              <a:rPr lang="en-US" sz="2400" dirty="0">
                <a:solidFill>
                  <a:srgbClr val="FF0000"/>
                </a:solidFill>
              </a:rPr>
              <a:t>• It also negates their need to pay an extra levy if they earn over the threshold.</a:t>
            </a:r>
          </a:p>
          <a:p>
            <a:r>
              <a:rPr lang="en-US" sz="2400" dirty="0"/>
              <a:t>10. Australia adopts a universal health care system through Medicare and the Pharmaceutical Benefits Scheme (PBS). These universal public health care systems are accessible to all Australians. </a:t>
            </a:r>
          </a:p>
          <a:p>
            <a:r>
              <a:rPr lang="en-US" sz="2400" dirty="0"/>
              <a:t>a. Who funds these? </a:t>
            </a:r>
          </a:p>
          <a:p>
            <a:r>
              <a:rPr lang="en-US" sz="2400" dirty="0">
                <a:solidFill>
                  <a:srgbClr val="FF0000"/>
                </a:solidFill>
              </a:rPr>
              <a:t>The public health sector is funded by all levels of the Australian Government (Commonwealth); they provide almost 70% of all health care funding, with the additional 30% being contributed by both state/territory and local governments. The taxpayer also contributes via the 2% Medicare Levy.</a:t>
            </a:r>
          </a:p>
          <a:p>
            <a:endParaRPr lang="en-AU" sz="2400" dirty="0"/>
          </a:p>
        </p:txBody>
      </p:sp>
      <p:pic>
        <p:nvPicPr>
          <p:cNvPr id="4" name="Picture 3">
            <a:extLst>
              <a:ext uri="{FF2B5EF4-FFF2-40B4-BE49-F238E27FC236}">
                <a16:creationId xmlns:a16="http://schemas.microsoft.com/office/drawing/2014/main" id="{A293230A-D1B8-4EDF-CC4E-B10B6CC4EDB6}"/>
              </a:ext>
            </a:extLst>
          </p:cNvPr>
          <p:cNvPicPr>
            <a:picLocks noChangeAspect="1"/>
          </p:cNvPicPr>
          <p:nvPr/>
        </p:nvPicPr>
        <p:blipFill>
          <a:blip r:embed="rId2"/>
          <a:stretch>
            <a:fillRect/>
          </a:stretch>
        </p:blipFill>
        <p:spPr>
          <a:xfrm>
            <a:off x="6626" y="1444167"/>
            <a:ext cx="18288000" cy="2175333"/>
          </a:xfrm>
          <a:prstGeom prst="rect">
            <a:avLst/>
          </a:prstGeom>
        </p:spPr>
      </p:pic>
      <p:pic>
        <p:nvPicPr>
          <p:cNvPr id="5" name="Picture 4">
            <a:extLst>
              <a:ext uri="{FF2B5EF4-FFF2-40B4-BE49-F238E27FC236}">
                <a16:creationId xmlns:a16="http://schemas.microsoft.com/office/drawing/2014/main" id="{5463B80B-6384-DA05-5198-F99AB7BA32DD}"/>
              </a:ext>
            </a:extLst>
          </p:cNvPr>
          <p:cNvPicPr>
            <a:picLocks noChangeAspect="1"/>
          </p:cNvPicPr>
          <p:nvPr/>
        </p:nvPicPr>
        <p:blipFill>
          <a:blip r:embed="rId2"/>
          <a:stretch>
            <a:fillRect/>
          </a:stretch>
        </p:blipFill>
        <p:spPr>
          <a:xfrm>
            <a:off x="0" y="4762500"/>
            <a:ext cx="18288000" cy="1346012"/>
          </a:xfrm>
          <a:prstGeom prst="rect">
            <a:avLst/>
          </a:prstGeom>
        </p:spPr>
      </p:pic>
      <p:pic>
        <p:nvPicPr>
          <p:cNvPr id="6" name="object 5">
            <a:hlinkClick r:id="rId3" action="ppaction://hlinksldjump"/>
            <a:extLst>
              <a:ext uri="{FF2B5EF4-FFF2-40B4-BE49-F238E27FC236}">
                <a16:creationId xmlns:a16="http://schemas.microsoft.com/office/drawing/2014/main" id="{BE590070-7CEA-4674-943D-2733B9343F3A}"/>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7" name="Title 1">
            <a:extLst>
              <a:ext uri="{FF2B5EF4-FFF2-40B4-BE49-F238E27FC236}">
                <a16:creationId xmlns:a16="http://schemas.microsoft.com/office/drawing/2014/main" id="{30CA4A30-6DC6-4F62-AAF7-A8DD0C1F8825}"/>
              </a:ext>
            </a:extLst>
          </p:cNvPr>
          <p:cNvSpPr txBox="1">
            <a:spLocks/>
          </p:cNvSpPr>
          <p:nvPr/>
        </p:nvSpPr>
        <p:spPr>
          <a:xfrm>
            <a:off x="1254428" y="-173372"/>
            <a:ext cx="15773400" cy="984885"/>
          </a:xfrm>
          <a:prstGeom prst="rect">
            <a:avLst/>
          </a:prstGeom>
        </p:spPr>
        <p:txBody>
          <a:bodyPr wrap="square" lIns="0" tIns="0" rIns="0" bIns="0">
            <a:spAutoFit/>
          </a:bodyPr>
          <a:lstStyle>
            <a:lvl1pPr>
              <a:defRPr sz="6400" b="1" i="0">
                <a:solidFill>
                  <a:schemeClr val="bg1"/>
                </a:solidFill>
                <a:latin typeface="Trebuchet MS"/>
                <a:ea typeface="+mj-ea"/>
                <a:cs typeface="Trebuchet MS"/>
              </a:defRPr>
            </a:lvl1pPr>
          </a:lstStyle>
          <a:p>
            <a:r>
              <a:rPr lang="en-US" kern="0" dirty="0" err="1"/>
              <a:t>Writt</a:t>
            </a:r>
            <a:r>
              <a:rPr lang="en-US" kern="0" dirty="0"/>
              <a:t> </a:t>
            </a:r>
            <a:r>
              <a:rPr lang="en-US" sz="4400" kern="0" dirty="0">
                <a:solidFill>
                  <a:schemeClr val="tx1"/>
                </a:solidFill>
              </a:rPr>
              <a:t>1</a:t>
            </a:r>
            <a:endParaRPr lang="en-AU" kern="0" dirty="0"/>
          </a:p>
        </p:txBody>
      </p:sp>
      <p:pic>
        <p:nvPicPr>
          <p:cNvPr id="8" name="Picture 7">
            <a:extLst>
              <a:ext uri="{FF2B5EF4-FFF2-40B4-BE49-F238E27FC236}">
                <a16:creationId xmlns:a16="http://schemas.microsoft.com/office/drawing/2014/main" id="{DB3B5420-B255-4C85-A202-3607B09DD0D3}"/>
              </a:ext>
            </a:extLst>
          </p:cNvPr>
          <p:cNvPicPr>
            <a:picLocks noChangeAspect="1"/>
          </p:cNvPicPr>
          <p:nvPr/>
        </p:nvPicPr>
        <p:blipFill>
          <a:blip r:embed="rId5"/>
          <a:stretch>
            <a:fillRect/>
          </a:stretch>
        </p:blipFill>
        <p:spPr>
          <a:xfrm>
            <a:off x="152400" y="124070"/>
            <a:ext cx="3191320" cy="552527"/>
          </a:xfrm>
          <a:prstGeom prst="rect">
            <a:avLst/>
          </a:prstGeom>
        </p:spPr>
      </p:pic>
    </p:spTree>
    <p:extLst>
      <p:ext uri="{BB962C8B-B14F-4D97-AF65-F5344CB8AC3E}">
        <p14:creationId xmlns:p14="http://schemas.microsoft.com/office/powerpoint/2010/main" val="40341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40127-D75F-690D-5046-4DD06E86A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3A41B-41E9-90B5-3255-3A838895C7CE}"/>
              </a:ext>
            </a:extLst>
          </p:cNvPr>
          <p:cNvSpPr>
            <a:spLocks noGrp="1"/>
          </p:cNvSpPr>
          <p:nvPr>
            <p:ph type="title"/>
          </p:nvPr>
        </p:nvSpPr>
        <p:spPr>
          <a:xfrm>
            <a:off x="1257300" y="0"/>
            <a:ext cx="15773400" cy="984885"/>
          </a:xfrm>
        </p:spPr>
        <p:txBody>
          <a:bodyPr/>
          <a:lstStyle/>
          <a:p>
            <a:r>
              <a:rPr lang="en-US" dirty="0"/>
              <a:t>Written Questions</a:t>
            </a:r>
            <a:endParaRPr lang="en-AU" dirty="0"/>
          </a:p>
        </p:txBody>
      </p:sp>
      <p:sp>
        <p:nvSpPr>
          <p:cNvPr id="3" name="Content Placeholder 2">
            <a:extLst>
              <a:ext uri="{FF2B5EF4-FFF2-40B4-BE49-F238E27FC236}">
                <a16:creationId xmlns:a16="http://schemas.microsoft.com/office/drawing/2014/main" id="{AD49B683-37B4-ACF8-57DF-A5DF458635D9}"/>
              </a:ext>
            </a:extLst>
          </p:cNvPr>
          <p:cNvSpPr>
            <a:spLocks noGrp="1"/>
          </p:cNvSpPr>
          <p:nvPr>
            <p:ph idx="1"/>
          </p:nvPr>
        </p:nvSpPr>
        <p:spPr>
          <a:xfrm>
            <a:off x="0" y="1056387"/>
            <a:ext cx="18288000" cy="9230613"/>
          </a:xfrm>
        </p:spPr>
        <p:txBody>
          <a:bodyPr>
            <a:noAutofit/>
          </a:bodyPr>
          <a:lstStyle/>
          <a:p>
            <a:r>
              <a:rPr lang="en-US" sz="2700" dirty="0"/>
              <a:t>11. The government has three (3) main incentives available to encourage Australians to purchase private health insurance. </a:t>
            </a:r>
          </a:p>
          <a:p>
            <a:r>
              <a:rPr lang="en-US" sz="2700" dirty="0"/>
              <a:t>a. Name and outline the key points of each.</a:t>
            </a:r>
          </a:p>
          <a:p>
            <a:r>
              <a:rPr lang="en-US" sz="2700" dirty="0">
                <a:solidFill>
                  <a:srgbClr val="FF0000"/>
                </a:solidFill>
              </a:rPr>
              <a:t>• A rebate (i.e. discount): Depending on an individual or family’s income and their age, private health insurance policy holders may be eligible for a rebate. This eligibility is means-tested.</a:t>
            </a:r>
          </a:p>
          <a:p>
            <a:r>
              <a:rPr lang="en-US" sz="2700" dirty="0">
                <a:solidFill>
                  <a:srgbClr val="FF0000"/>
                </a:solidFill>
              </a:rPr>
              <a:t>• Medicare Levy Surcharge (MLS): Higher-income earners (over $90,000 for singles and $180,000 for families) who do not have an appropriate level of private health insurance may be required to pay an additional surcharge. The MLS is additional to the Medicare Levy required by all taxpayers. The additional surcharge is to encourage those who can afford it to pay for health care and use the private hospital system to reduce the demand on the public system.</a:t>
            </a:r>
          </a:p>
          <a:p>
            <a:r>
              <a:rPr lang="en-US" sz="2700" dirty="0">
                <a:solidFill>
                  <a:srgbClr val="FF0000"/>
                </a:solidFill>
              </a:rPr>
              <a:t>• Lifetime Health Cover: An incentive introduced by the Commonwealth Government to encourage Australians to purchase private health insurance early in life and maintain it as they become older. It is designed to stop people from purchasing private health insurance only once they get older, and are more likely to need health care services, as well as those who join up for a short period of time to have treatment and then subsequently leave. The Lifetime Health Cover incentive requires a person to purchase private health insurance (by the 1st of July following their 31st birthday and maintain it for life. This benefits them by paying the lowest premium for life. Those who take out private health insurance after the 1st of July following their 31st birthday are required to pay an additional 2% on their premium for every year after this time. For example, someone who takes out private health insurance at 40 years of age may pay 20% more on their premium.</a:t>
            </a:r>
          </a:p>
          <a:p>
            <a:endParaRPr lang="en-AU" sz="2700" dirty="0"/>
          </a:p>
        </p:txBody>
      </p:sp>
      <p:pic>
        <p:nvPicPr>
          <p:cNvPr id="4" name="Picture 3">
            <a:extLst>
              <a:ext uri="{FF2B5EF4-FFF2-40B4-BE49-F238E27FC236}">
                <a16:creationId xmlns:a16="http://schemas.microsoft.com/office/drawing/2014/main" id="{C23EA143-2004-8713-0B85-4E94F71D0827}"/>
              </a:ext>
            </a:extLst>
          </p:cNvPr>
          <p:cNvPicPr>
            <a:picLocks noChangeAspect="1"/>
          </p:cNvPicPr>
          <p:nvPr/>
        </p:nvPicPr>
        <p:blipFill>
          <a:blip r:embed="rId2"/>
          <a:stretch>
            <a:fillRect/>
          </a:stretch>
        </p:blipFill>
        <p:spPr>
          <a:xfrm>
            <a:off x="16565" y="2324100"/>
            <a:ext cx="18288000" cy="7086600"/>
          </a:xfrm>
          <a:prstGeom prst="rect">
            <a:avLst/>
          </a:prstGeom>
        </p:spPr>
      </p:pic>
      <p:pic>
        <p:nvPicPr>
          <p:cNvPr id="5" name="object 5">
            <a:hlinkClick r:id="rId3" action="ppaction://hlinksldjump"/>
            <a:extLst>
              <a:ext uri="{FF2B5EF4-FFF2-40B4-BE49-F238E27FC236}">
                <a16:creationId xmlns:a16="http://schemas.microsoft.com/office/drawing/2014/main" id="{2242AEAE-3218-4046-85D9-A929AABC1C6F}"/>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6" name="Title 1">
            <a:extLst>
              <a:ext uri="{FF2B5EF4-FFF2-40B4-BE49-F238E27FC236}">
                <a16:creationId xmlns:a16="http://schemas.microsoft.com/office/drawing/2014/main" id="{8633B983-0901-4EA3-88B4-E761593FDBE1}"/>
              </a:ext>
            </a:extLst>
          </p:cNvPr>
          <p:cNvSpPr txBox="1">
            <a:spLocks/>
          </p:cNvSpPr>
          <p:nvPr/>
        </p:nvSpPr>
        <p:spPr>
          <a:xfrm>
            <a:off x="1254428" y="-173372"/>
            <a:ext cx="15773400" cy="984885"/>
          </a:xfrm>
          <a:prstGeom prst="rect">
            <a:avLst/>
          </a:prstGeom>
        </p:spPr>
        <p:txBody>
          <a:bodyPr wrap="square" lIns="0" tIns="0" rIns="0" bIns="0">
            <a:spAutoFit/>
          </a:bodyPr>
          <a:lstStyle>
            <a:lvl1pPr>
              <a:defRPr sz="6400" b="1" i="0">
                <a:solidFill>
                  <a:schemeClr val="bg1"/>
                </a:solidFill>
                <a:latin typeface="Trebuchet MS"/>
                <a:ea typeface="+mj-ea"/>
                <a:cs typeface="Trebuchet MS"/>
              </a:defRPr>
            </a:lvl1pPr>
          </a:lstStyle>
          <a:p>
            <a:r>
              <a:rPr lang="en-US" kern="0" dirty="0" err="1"/>
              <a:t>Writt</a:t>
            </a:r>
            <a:r>
              <a:rPr lang="en-US" kern="0" dirty="0"/>
              <a:t> </a:t>
            </a:r>
            <a:r>
              <a:rPr lang="en-US" sz="4400" kern="0" dirty="0">
                <a:solidFill>
                  <a:schemeClr val="tx1"/>
                </a:solidFill>
              </a:rPr>
              <a:t>1</a:t>
            </a:r>
            <a:endParaRPr lang="en-AU" kern="0" dirty="0"/>
          </a:p>
        </p:txBody>
      </p:sp>
      <p:pic>
        <p:nvPicPr>
          <p:cNvPr id="7" name="Picture 6">
            <a:extLst>
              <a:ext uri="{FF2B5EF4-FFF2-40B4-BE49-F238E27FC236}">
                <a16:creationId xmlns:a16="http://schemas.microsoft.com/office/drawing/2014/main" id="{14A4D93E-5641-4BB0-9CBC-F49A5D6D33B9}"/>
              </a:ext>
            </a:extLst>
          </p:cNvPr>
          <p:cNvPicPr>
            <a:picLocks noChangeAspect="1"/>
          </p:cNvPicPr>
          <p:nvPr/>
        </p:nvPicPr>
        <p:blipFill>
          <a:blip r:embed="rId5"/>
          <a:stretch>
            <a:fillRect/>
          </a:stretch>
        </p:blipFill>
        <p:spPr>
          <a:xfrm>
            <a:off x="152400" y="124070"/>
            <a:ext cx="3191320" cy="552527"/>
          </a:xfrm>
          <a:prstGeom prst="rect">
            <a:avLst/>
          </a:prstGeom>
        </p:spPr>
      </p:pic>
    </p:spTree>
    <p:extLst>
      <p:ext uri="{BB962C8B-B14F-4D97-AF65-F5344CB8AC3E}">
        <p14:creationId xmlns:p14="http://schemas.microsoft.com/office/powerpoint/2010/main" val="278890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10006-C275-6086-60FA-93E41B640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90015-6A42-1172-EF9A-DE9C9A051165}"/>
              </a:ext>
            </a:extLst>
          </p:cNvPr>
          <p:cNvSpPr>
            <a:spLocks noGrp="1"/>
          </p:cNvSpPr>
          <p:nvPr>
            <p:ph type="title"/>
          </p:nvPr>
        </p:nvSpPr>
        <p:spPr>
          <a:xfrm>
            <a:off x="1257300" y="0"/>
            <a:ext cx="15773400" cy="984885"/>
          </a:xfrm>
        </p:spPr>
        <p:txBody>
          <a:bodyPr/>
          <a:lstStyle/>
          <a:p>
            <a:r>
              <a:rPr lang="en-US" dirty="0"/>
              <a:t>Written Questions</a:t>
            </a:r>
            <a:endParaRPr lang="en-AU" dirty="0"/>
          </a:p>
        </p:txBody>
      </p:sp>
      <p:sp>
        <p:nvSpPr>
          <p:cNvPr id="3" name="Content Placeholder 2">
            <a:extLst>
              <a:ext uri="{FF2B5EF4-FFF2-40B4-BE49-F238E27FC236}">
                <a16:creationId xmlns:a16="http://schemas.microsoft.com/office/drawing/2014/main" id="{723F6A0A-E990-8319-4180-1DA58B86B073}"/>
              </a:ext>
            </a:extLst>
          </p:cNvPr>
          <p:cNvSpPr>
            <a:spLocks noGrp="1"/>
          </p:cNvSpPr>
          <p:nvPr>
            <p:ph idx="1"/>
          </p:nvPr>
        </p:nvSpPr>
        <p:spPr>
          <a:xfrm>
            <a:off x="0" y="1056387"/>
            <a:ext cx="18288000" cy="9230613"/>
          </a:xfrm>
        </p:spPr>
        <p:txBody>
          <a:bodyPr>
            <a:noAutofit/>
          </a:bodyPr>
          <a:lstStyle/>
          <a:p>
            <a:r>
              <a:rPr lang="en-US" sz="2400" dirty="0"/>
              <a:t>12. Understanding the scope of your own role is important, especially when dealing with other healthcare professionals. </a:t>
            </a:r>
          </a:p>
          <a:p>
            <a:r>
              <a:rPr lang="en-US" sz="2400" dirty="0"/>
              <a:t>a. If you were a GP referring a patient to an orthopaedic surgeon, would it be suitable to say “I am referring the patient to you to have a knee reconstruction”? Why/why not?</a:t>
            </a:r>
          </a:p>
          <a:p>
            <a:r>
              <a:rPr lang="en-US" sz="2400" dirty="0">
                <a:solidFill>
                  <a:srgbClr val="FF0000"/>
                </a:solidFill>
              </a:rPr>
              <a:t>No, this would not be appropriate. Although you suspect that this might be the long-term solution, this is outside of your scope of expertise. Instead, you would say “I am referring the patient to you to identify potential solutions/treatments for his torn ACL”.</a:t>
            </a:r>
          </a:p>
          <a:p>
            <a:r>
              <a:rPr lang="en-US" sz="2400" dirty="0"/>
              <a:t>b. Thinking about your preferred area of practice (or one which you pick for this task), what sorts of referrals would expect to make within the context of that role? Give at least three (3) examples of making referrals working within your own role in the health care system:</a:t>
            </a:r>
          </a:p>
          <a:p>
            <a:r>
              <a:rPr lang="en-US" sz="2400" dirty="0">
                <a:solidFill>
                  <a:srgbClr val="FF0000"/>
                </a:solidFill>
              </a:rPr>
              <a:t>Answers will vary depending on the area of practice. The student must limit their examples to the specific area of practice they choose and the boundaries of that role. For example, as a dental assistant they might refer to a GP for further investigation of an infection issue, or a </a:t>
            </a:r>
            <a:r>
              <a:rPr lang="en-US" sz="2400" dirty="0" err="1">
                <a:solidFill>
                  <a:srgbClr val="FF0000"/>
                </a:solidFill>
              </a:rPr>
              <a:t>practising</a:t>
            </a:r>
            <a:r>
              <a:rPr lang="en-US" sz="2400" dirty="0">
                <a:solidFill>
                  <a:srgbClr val="FF0000"/>
                </a:solidFill>
              </a:rPr>
              <a:t> dentist for diagnosis of a condition or refer to a orthodontist for investigation of overbite or underbite issues.</a:t>
            </a:r>
            <a:endParaRPr lang="en-AU" sz="2400" dirty="0">
              <a:solidFill>
                <a:srgbClr val="FF0000"/>
              </a:solidFill>
            </a:endParaRPr>
          </a:p>
        </p:txBody>
      </p:sp>
      <p:pic>
        <p:nvPicPr>
          <p:cNvPr id="4" name="Picture 3">
            <a:extLst>
              <a:ext uri="{FF2B5EF4-FFF2-40B4-BE49-F238E27FC236}">
                <a16:creationId xmlns:a16="http://schemas.microsoft.com/office/drawing/2014/main" id="{F5C73B2A-7544-8FFD-7BCC-C5C714FD9046}"/>
              </a:ext>
            </a:extLst>
          </p:cNvPr>
          <p:cNvPicPr>
            <a:picLocks noChangeAspect="1"/>
          </p:cNvPicPr>
          <p:nvPr/>
        </p:nvPicPr>
        <p:blipFill>
          <a:blip r:embed="rId2"/>
          <a:stretch>
            <a:fillRect/>
          </a:stretch>
        </p:blipFill>
        <p:spPr>
          <a:xfrm>
            <a:off x="19878" y="2552700"/>
            <a:ext cx="18288000" cy="1066800"/>
          </a:xfrm>
          <a:prstGeom prst="rect">
            <a:avLst/>
          </a:prstGeom>
        </p:spPr>
      </p:pic>
      <p:pic>
        <p:nvPicPr>
          <p:cNvPr id="5" name="Picture 4">
            <a:extLst>
              <a:ext uri="{FF2B5EF4-FFF2-40B4-BE49-F238E27FC236}">
                <a16:creationId xmlns:a16="http://schemas.microsoft.com/office/drawing/2014/main" id="{4BB8F77F-C809-4C4E-8B51-84DADAF09832}"/>
              </a:ext>
            </a:extLst>
          </p:cNvPr>
          <p:cNvPicPr>
            <a:picLocks noChangeAspect="1"/>
          </p:cNvPicPr>
          <p:nvPr/>
        </p:nvPicPr>
        <p:blipFill>
          <a:blip r:embed="rId2"/>
          <a:stretch>
            <a:fillRect/>
          </a:stretch>
        </p:blipFill>
        <p:spPr>
          <a:xfrm>
            <a:off x="-9939" y="4762500"/>
            <a:ext cx="18288000" cy="1524000"/>
          </a:xfrm>
          <a:prstGeom prst="rect">
            <a:avLst/>
          </a:prstGeom>
        </p:spPr>
      </p:pic>
      <p:pic>
        <p:nvPicPr>
          <p:cNvPr id="6" name="object 5">
            <a:hlinkClick r:id="rId3" action="ppaction://hlinksldjump"/>
            <a:extLst>
              <a:ext uri="{FF2B5EF4-FFF2-40B4-BE49-F238E27FC236}">
                <a16:creationId xmlns:a16="http://schemas.microsoft.com/office/drawing/2014/main" id="{78158FC4-D7B7-40C6-BA05-595F13F68BCB}"/>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7" name="Title 1">
            <a:extLst>
              <a:ext uri="{FF2B5EF4-FFF2-40B4-BE49-F238E27FC236}">
                <a16:creationId xmlns:a16="http://schemas.microsoft.com/office/drawing/2014/main" id="{F2283342-2BD9-4664-9952-A3B21A8B6AE5}"/>
              </a:ext>
            </a:extLst>
          </p:cNvPr>
          <p:cNvSpPr txBox="1">
            <a:spLocks/>
          </p:cNvSpPr>
          <p:nvPr/>
        </p:nvSpPr>
        <p:spPr>
          <a:xfrm>
            <a:off x="1254428" y="-173372"/>
            <a:ext cx="15773400" cy="984885"/>
          </a:xfrm>
          <a:prstGeom prst="rect">
            <a:avLst/>
          </a:prstGeom>
        </p:spPr>
        <p:txBody>
          <a:bodyPr wrap="square" lIns="0" tIns="0" rIns="0" bIns="0">
            <a:spAutoFit/>
          </a:bodyPr>
          <a:lstStyle>
            <a:lvl1pPr>
              <a:defRPr sz="6400" b="1" i="0">
                <a:solidFill>
                  <a:schemeClr val="bg1"/>
                </a:solidFill>
                <a:latin typeface="Trebuchet MS"/>
                <a:ea typeface="+mj-ea"/>
                <a:cs typeface="Trebuchet MS"/>
              </a:defRPr>
            </a:lvl1pPr>
          </a:lstStyle>
          <a:p>
            <a:r>
              <a:rPr lang="en-US" kern="0" dirty="0" err="1"/>
              <a:t>Writt</a:t>
            </a:r>
            <a:r>
              <a:rPr lang="en-US" kern="0" dirty="0"/>
              <a:t> </a:t>
            </a:r>
            <a:r>
              <a:rPr lang="en-US" sz="4400" kern="0" dirty="0">
                <a:solidFill>
                  <a:schemeClr val="tx1"/>
                </a:solidFill>
              </a:rPr>
              <a:t>1</a:t>
            </a:r>
            <a:r>
              <a:rPr lang="en-US" kern="0" dirty="0"/>
              <a:t>ns</a:t>
            </a:r>
            <a:endParaRPr lang="en-AU" kern="0" dirty="0"/>
          </a:p>
        </p:txBody>
      </p:sp>
      <p:pic>
        <p:nvPicPr>
          <p:cNvPr id="8" name="Picture 7">
            <a:extLst>
              <a:ext uri="{FF2B5EF4-FFF2-40B4-BE49-F238E27FC236}">
                <a16:creationId xmlns:a16="http://schemas.microsoft.com/office/drawing/2014/main" id="{C243ECC6-8FB6-40AE-8638-5D8DF41553AF}"/>
              </a:ext>
            </a:extLst>
          </p:cNvPr>
          <p:cNvPicPr>
            <a:picLocks noChangeAspect="1"/>
          </p:cNvPicPr>
          <p:nvPr/>
        </p:nvPicPr>
        <p:blipFill>
          <a:blip r:embed="rId5"/>
          <a:stretch>
            <a:fillRect/>
          </a:stretch>
        </p:blipFill>
        <p:spPr>
          <a:xfrm>
            <a:off x="152400" y="124070"/>
            <a:ext cx="3191320" cy="552527"/>
          </a:xfrm>
          <a:prstGeom prst="rect">
            <a:avLst/>
          </a:prstGeom>
        </p:spPr>
      </p:pic>
    </p:spTree>
    <p:extLst>
      <p:ext uri="{BB962C8B-B14F-4D97-AF65-F5344CB8AC3E}">
        <p14:creationId xmlns:p14="http://schemas.microsoft.com/office/powerpoint/2010/main" val="17885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CA9BB5-F357-4188-BD60-A94D403D6C0C}"/>
              </a:ext>
            </a:extLst>
          </p:cNvPr>
          <p:cNvSpPr txBox="1"/>
          <p:nvPr/>
        </p:nvSpPr>
        <p:spPr>
          <a:xfrm>
            <a:off x="76201" y="714697"/>
            <a:ext cx="18135599" cy="3785652"/>
          </a:xfrm>
          <a:prstGeom prst="rect">
            <a:avLst/>
          </a:prstGeom>
          <a:noFill/>
        </p:spPr>
        <p:txBody>
          <a:bodyPr wrap="square" rtlCol="0">
            <a:spAutoFit/>
          </a:bodyPr>
          <a:lstStyle/>
          <a:p>
            <a:r>
              <a:rPr lang="en-US" sz="2400" dirty="0"/>
              <a:t>• Your response should be written in email format with short paragraphs and dot points addressing each area of the case study and the questions or concerns raised. </a:t>
            </a:r>
          </a:p>
          <a:p>
            <a:r>
              <a:rPr lang="en-US" sz="2400" dirty="0"/>
              <a:t>• You should try to include at least one (1) source of additional information which you could use to further support communication with the patient. This could be a brochure, handout, factsheet, website or similar.</a:t>
            </a:r>
          </a:p>
          <a:p>
            <a:r>
              <a:rPr lang="en-US" sz="2400" b="1" dirty="0"/>
              <a:t>Scenario 1:</a:t>
            </a:r>
          </a:p>
          <a:p>
            <a:r>
              <a:rPr lang="en-US" sz="2400" dirty="0"/>
              <a:t>You work as a care assistant in a Rehabilitation Centre for patients aged 65 and above. Part of your role is to assess what services they may require at home to allow them to continue living independently. </a:t>
            </a:r>
          </a:p>
          <a:p>
            <a:r>
              <a:rPr lang="en-US" sz="2400" dirty="0"/>
              <a:t>Investigate information that you would need to provide them as part of your consult, including the types of care and services available, how they can find out if they’re eligible for government funded aged care and how to apply for assistance. </a:t>
            </a:r>
          </a:p>
          <a:p>
            <a:endParaRPr lang="en-US" sz="2400" dirty="0"/>
          </a:p>
        </p:txBody>
      </p:sp>
      <p:pic>
        <p:nvPicPr>
          <p:cNvPr id="15" name="object 5">
            <a:hlinkClick r:id="rId3" action="ppaction://hlinksldjump"/>
            <a:extLst>
              <a:ext uri="{FF2B5EF4-FFF2-40B4-BE49-F238E27FC236}">
                <a16:creationId xmlns:a16="http://schemas.microsoft.com/office/drawing/2014/main" id="{C36A6440-0662-4B36-99D3-FC35FCA74CE3}"/>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16" name="TextBox 15">
            <a:extLst>
              <a:ext uri="{FF2B5EF4-FFF2-40B4-BE49-F238E27FC236}">
                <a16:creationId xmlns:a16="http://schemas.microsoft.com/office/drawing/2014/main" id="{33C7A0BE-2D99-4BE0-8A4A-673C5D2DE15D}"/>
              </a:ext>
            </a:extLst>
          </p:cNvPr>
          <p:cNvSpPr txBox="1"/>
          <p:nvPr/>
        </p:nvSpPr>
        <p:spPr>
          <a:xfrm>
            <a:off x="3376850" y="30659"/>
            <a:ext cx="9190382" cy="769441"/>
          </a:xfrm>
          <a:prstGeom prst="rect">
            <a:avLst/>
          </a:prstGeom>
          <a:noFill/>
        </p:spPr>
        <p:txBody>
          <a:bodyPr wrap="square">
            <a:spAutoFit/>
          </a:bodyPr>
          <a:lstStyle/>
          <a:p>
            <a:r>
              <a:rPr lang="en-US" sz="4400" kern="0" dirty="0"/>
              <a:t>2 Project 1</a:t>
            </a:r>
            <a:endParaRPr lang="en-AU" kern="0" dirty="0"/>
          </a:p>
        </p:txBody>
      </p:sp>
      <p:pic>
        <p:nvPicPr>
          <p:cNvPr id="17" name="Picture 16">
            <a:extLst>
              <a:ext uri="{FF2B5EF4-FFF2-40B4-BE49-F238E27FC236}">
                <a16:creationId xmlns:a16="http://schemas.microsoft.com/office/drawing/2014/main" id="{CA93E6F8-3F58-45B4-A344-014CDA403D69}"/>
              </a:ext>
            </a:extLst>
          </p:cNvPr>
          <p:cNvPicPr>
            <a:picLocks noChangeAspect="1"/>
          </p:cNvPicPr>
          <p:nvPr/>
        </p:nvPicPr>
        <p:blipFill>
          <a:blip r:embed="rId5"/>
          <a:stretch>
            <a:fillRect/>
          </a:stretch>
        </p:blipFill>
        <p:spPr>
          <a:xfrm>
            <a:off x="152400" y="124070"/>
            <a:ext cx="3191320" cy="552527"/>
          </a:xfrm>
          <a:prstGeom prst="rect">
            <a:avLst/>
          </a:prstGeom>
        </p:spPr>
      </p:pic>
      <p:graphicFrame>
        <p:nvGraphicFramePr>
          <p:cNvPr id="6" name="Object 5">
            <a:extLst>
              <a:ext uri="{FF2B5EF4-FFF2-40B4-BE49-F238E27FC236}">
                <a16:creationId xmlns:a16="http://schemas.microsoft.com/office/drawing/2014/main" id="{ED1C3A9F-B421-440E-9FB6-6CB26284436B}"/>
              </a:ext>
            </a:extLst>
          </p:cNvPr>
          <p:cNvGraphicFramePr>
            <a:graphicFrameLocks noChangeAspect="1"/>
          </p:cNvGraphicFramePr>
          <p:nvPr>
            <p:extLst>
              <p:ext uri="{D42A27DB-BD31-4B8C-83A1-F6EECF244321}">
                <p14:modId xmlns:p14="http://schemas.microsoft.com/office/powerpoint/2010/main" val="498377864"/>
              </p:ext>
            </p:extLst>
          </p:nvPr>
        </p:nvGraphicFramePr>
        <p:xfrm>
          <a:off x="249104" y="4533479"/>
          <a:ext cx="3886200" cy="5029200"/>
        </p:xfrm>
        <a:graphic>
          <a:graphicData uri="http://schemas.openxmlformats.org/presentationml/2006/ole">
            <mc:AlternateContent xmlns:mc="http://schemas.openxmlformats.org/markup-compatibility/2006">
              <mc:Choice xmlns:v="urn:schemas-microsoft-com:vml" Requires="v">
                <p:oleObj spid="_x0000_s4140" name="Acrobat Document" r:id="rId6" imgW="3886099" imgH="5029200" progId="Acrobat.Document.DC">
                  <p:embed/>
                </p:oleObj>
              </mc:Choice>
              <mc:Fallback>
                <p:oleObj name="Acrobat Document" r:id="rId6" imgW="3886099" imgH="5029200" progId="Acrobat.Document.DC">
                  <p:embed/>
                  <p:pic>
                    <p:nvPicPr>
                      <p:cNvPr id="0" name=""/>
                      <p:cNvPicPr/>
                      <p:nvPr/>
                    </p:nvPicPr>
                    <p:blipFill>
                      <a:blip r:embed="rId7"/>
                      <a:stretch>
                        <a:fillRect/>
                      </a:stretch>
                    </p:blipFill>
                    <p:spPr>
                      <a:xfrm>
                        <a:off x="249104" y="4533479"/>
                        <a:ext cx="3886200" cy="50292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63910BE-0730-40E7-B7C2-C1C39C0C72D5}"/>
              </a:ext>
            </a:extLst>
          </p:cNvPr>
          <p:cNvGraphicFramePr>
            <a:graphicFrameLocks noChangeAspect="1"/>
          </p:cNvGraphicFramePr>
          <p:nvPr>
            <p:extLst>
              <p:ext uri="{D42A27DB-BD31-4B8C-83A1-F6EECF244321}">
                <p14:modId xmlns:p14="http://schemas.microsoft.com/office/powerpoint/2010/main" val="3516990618"/>
              </p:ext>
            </p:extLst>
          </p:nvPr>
        </p:nvGraphicFramePr>
        <p:xfrm>
          <a:off x="11353800" y="4631358"/>
          <a:ext cx="3778250" cy="5346700"/>
        </p:xfrm>
        <a:graphic>
          <a:graphicData uri="http://schemas.openxmlformats.org/presentationml/2006/ole">
            <mc:AlternateContent xmlns:mc="http://schemas.openxmlformats.org/markup-compatibility/2006">
              <mc:Choice xmlns:v="urn:schemas-microsoft-com:vml" Requires="v">
                <p:oleObj spid="_x0000_s4141" name="Acrobat Document" r:id="rId8" imgW="3777905" imgH="5346565" progId="Acrobat.Document.DC">
                  <p:embed/>
                </p:oleObj>
              </mc:Choice>
              <mc:Fallback>
                <p:oleObj name="Acrobat Document" r:id="rId8" imgW="3777905" imgH="5346565" progId="Acrobat.Document.DC">
                  <p:embed/>
                  <p:pic>
                    <p:nvPicPr>
                      <p:cNvPr id="0" name=""/>
                      <p:cNvPicPr/>
                      <p:nvPr/>
                    </p:nvPicPr>
                    <p:blipFill>
                      <a:blip r:embed="rId9"/>
                      <a:stretch>
                        <a:fillRect/>
                      </a:stretch>
                    </p:blipFill>
                    <p:spPr>
                      <a:xfrm>
                        <a:off x="11353800" y="4631358"/>
                        <a:ext cx="3778250" cy="5346700"/>
                      </a:xfrm>
                      <a:prstGeom prst="rect">
                        <a:avLst/>
                      </a:prstGeom>
                    </p:spPr>
                  </p:pic>
                </p:oleObj>
              </mc:Fallback>
            </mc:AlternateContent>
          </a:graphicData>
        </a:graphic>
      </p:graphicFrame>
    </p:spTree>
    <p:extLst>
      <p:ext uri="{BB962C8B-B14F-4D97-AF65-F5344CB8AC3E}">
        <p14:creationId xmlns:p14="http://schemas.microsoft.com/office/powerpoint/2010/main" val="23145354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CA9BB5-F357-4188-BD60-A94D403D6C0C}"/>
              </a:ext>
            </a:extLst>
          </p:cNvPr>
          <p:cNvSpPr txBox="1"/>
          <p:nvPr/>
        </p:nvSpPr>
        <p:spPr>
          <a:xfrm>
            <a:off x="76201" y="714697"/>
            <a:ext cx="18135599" cy="4893647"/>
          </a:xfrm>
          <a:prstGeom prst="rect">
            <a:avLst/>
          </a:prstGeom>
          <a:noFill/>
        </p:spPr>
        <p:txBody>
          <a:bodyPr wrap="square" rtlCol="0">
            <a:spAutoFit/>
          </a:bodyPr>
          <a:lstStyle/>
          <a:p>
            <a:r>
              <a:rPr lang="en-US" sz="2400" dirty="0"/>
              <a:t>• Your response should be written in email format with short paragraphs and dot points addressing each area of the case study and the questions or concerns raised. </a:t>
            </a:r>
          </a:p>
          <a:p>
            <a:r>
              <a:rPr lang="en-US" sz="2400" dirty="0"/>
              <a:t>• You should try to include at least one (1) source of additional information which you could use to further support communication with the patient. This could be a brochure, handout, factsheet, website or similar.</a:t>
            </a:r>
          </a:p>
          <a:p>
            <a:r>
              <a:rPr lang="en-US" sz="2400" b="1" dirty="0"/>
              <a:t>Scenario 2</a:t>
            </a:r>
          </a:p>
          <a:p>
            <a:r>
              <a:rPr lang="en-US" sz="2400" dirty="0"/>
              <a:t>You work as an assistant in a clinic that provides speech therapy, occupational therapy, and psychology services to children. Your team care for a large number of children who have autism; in many cases they see them through from the point of diagnosis until they reach the later years </a:t>
            </a:r>
          </a:p>
          <a:p>
            <a:r>
              <a:rPr lang="en-US" sz="2400" dirty="0"/>
              <a:t>of schooling. It can be an overwhelming time for parents and understanding what services they are eligible for can be daunting. </a:t>
            </a:r>
          </a:p>
          <a:p>
            <a:r>
              <a:rPr lang="en-US" sz="2400" dirty="0"/>
              <a:t>You have recently been liaising with the parent of a three-year-old girl. Her daughter has just been diagnosed with autism, and she’s trying to work out what funding she might be eligible for. </a:t>
            </a:r>
          </a:p>
          <a:p>
            <a:r>
              <a:rPr lang="en-US" sz="2400" dirty="0"/>
              <a:t>Investigate information that you would need to provide her as part of your role, including the types of services available, what funding they may receive and what it can be spent on.</a:t>
            </a:r>
          </a:p>
          <a:p>
            <a:endParaRPr lang="en-US" sz="2400" dirty="0"/>
          </a:p>
        </p:txBody>
      </p:sp>
      <p:pic>
        <p:nvPicPr>
          <p:cNvPr id="15" name="object 5">
            <a:hlinkClick r:id="rId3" action="ppaction://hlinksldjump"/>
            <a:extLst>
              <a:ext uri="{FF2B5EF4-FFF2-40B4-BE49-F238E27FC236}">
                <a16:creationId xmlns:a16="http://schemas.microsoft.com/office/drawing/2014/main" id="{C36A6440-0662-4B36-99D3-FC35FCA74CE3}"/>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16" name="TextBox 15">
            <a:extLst>
              <a:ext uri="{FF2B5EF4-FFF2-40B4-BE49-F238E27FC236}">
                <a16:creationId xmlns:a16="http://schemas.microsoft.com/office/drawing/2014/main" id="{33C7A0BE-2D99-4BE0-8A4A-673C5D2DE15D}"/>
              </a:ext>
            </a:extLst>
          </p:cNvPr>
          <p:cNvSpPr txBox="1"/>
          <p:nvPr/>
        </p:nvSpPr>
        <p:spPr>
          <a:xfrm>
            <a:off x="3376850" y="30659"/>
            <a:ext cx="9190382" cy="769441"/>
          </a:xfrm>
          <a:prstGeom prst="rect">
            <a:avLst/>
          </a:prstGeom>
          <a:noFill/>
        </p:spPr>
        <p:txBody>
          <a:bodyPr wrap="square">
            <a:spAutoFit/>
          </a:bodyPr>
          <a:lstStyle/>
          <a:p>
            <a:r>
              <a:rPr lang="en-US" sz="4400" kern="0" dirty="0"/>
              <a:t>2 Project 1</a:t>
            </a:r>
            <a:endParaRPr lang="en-AU" kern="0" dirty="0"/>
          </a:p>
        </p:txBody>
      </p:sp>
      <p:pic>
        <p:nvPicPr>
          <p:cNvPr id="17" name="Picture 16">
            <a:extLst>
              <a:ext uri="{FF2B5EF4-FFF2-40B4-BE49-F238E27FC236}">
                <a16:creationId xmlns:a16="http://schemas.microsoft.com/office/drawing/2014/main" id="{CA93E6F8-3F58-45B4-A344-014CDA403D69}"/>
              </a:ext>
            </a:extLst>
          </p:cNvPr>
          <p:cNvPicPr>
            <a:picLocks noChangeAspect="1"/>
          </p:cNvPicPr>
          <p:nvPr/>
        </p:nvPicPr>
        <p:blipFill>
          <a:blip r:embed="rId5"/>
          <a:stretch>
            <a:fillRect/>
          </a:stretch>
        </p:blipFill>
        <p:spPr>
          <a:xfrm>
            <a:off x="152400" y="124070"/>
            <a:ext cx="3191320" cy="552527"/>
          </a:xfrm>
          <a:prstGeom prst="rect">
            <a:avLst/>
          </a:prstGeom>
        </p:spPr>
      </p:pic>
      <p:graphicFrame>
        <p:nvGraphicFramePr>
          <p:cNvPr id="2" name="Object 1">
            <a:extLst>
              <a:ext uri="{FF2B5EF4-FFF2-40B4-BE49-F238E27FC236}">
                <a16:creationId xmlns:a16="http://schemas.microsoft.com/office/drawing/2014/main" id="{2F7C967E-0E8D-414D-B490-D79D0BB088B8}"/>
              </a:ext>
            </a:extLst>
          </p:cNvPr>
          <p:cNvGraphicFramePr>
            <a:graphicFrameLocks noChangeAspect="1"/>
          </p:cNvGraphicFramePr>
          <p:nvPr>
            <p:extLst>
              <p:ext uri="{D42A27DB-BD31-4B8C-83A1-F6EECF244321}">
                <p14:modId xmlns:p14="http://schemas.microsoft.com/office/powerpoint/2010/main" val="1060494622"/>
              </p:ext>
            </p:extLst>
          </p:nvPr>
        </p:nvGraphicFramePr>
        <p:xfrm>
          <a:off x="838200" y="5205606"/>
          <a:ext cx="3886200" cy="5029200"/>
        </p:xfrm>
        <a:graphic>
          <a:graphicData uri="http://schemas.openxmlformats.org/presentationml/2006/ole">
            <mc:AlternateContent xmlns:mc="http://schemas.openxmlformats.org/markup-compatibility/2006">
              <mc:Choice xmlns:v="urn:schemas-microsoft-com:vml" Requires="v">
                <p:oleObj spid="_x0000_s5164" name="Acrobat Document" r:id="rId6" imgW="3886099" imgH="5029200" progId="Acrobat.Document.DC">
                  <p:embed/>
                </p:oleObj>
              </mc:Choice>
              <mc:Fallback>
                <p:oleObj name="Acrobat Document" r:id="rId6" imgW="3886099" imgH="5029200" progId="Acrobat.Document.DC">
                  <p:embed/>
                  <p:pic>
                    <p:nvPicPr>
                      <p:cNvPr id="0" name=""/>
                      <p:cNvPicPr/>
                      <p:nvPr/>
                    </p:nvPicPr>
                    <p:blipFill>
                      <a:blip r:embed="rId7"/>
                      <a:stretch>
                        <a:fillRect/>
                      </a:stretch>
                    </p:blipFill>
                    <p:spPr>
                      <a:xfrm>
                        <a:off x="838200" y="5205606"/>
                        <a:ext cx="3886200" cy="5029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D5891A3-18B8-43C0-9FE4-0AEE2A237DD7}"/>
              </a:ext>
            </a:extLst>
          </p:cNvPr>
          <p:cNvGraphicFramePr>
            <a:graphicFrameLocks noChangeAspect="1"/>
          </p:cNvGraphicFramePr>
          <p:nvPr>
            <p:extLst>
              <p:ext uri="{D42A27DB-BD31-4B8C-83A1-F6EECF244321}">
                <p14:modId xmlns:p14="http://schemas.microsoft.com/office/powerpoint/2010/main" val="2084807270"/>
              </p:ext>
            </p:extLst>
          </p:nvPr>
        </p:nvGraphicFramePr>
        <p:xfrm>
          <a:off x="11506200" y="4931176"/>
          <a:ext cx="3778250" cy="5346700"/>
        </p:xfrm>
        <a:graphic>
          <a:graphicData uri="http://schemas.openxmlformats.org/presentationml/2006/ole">
            <mc:AlternateContent xmlns:mc="http://schemas.openxmlformats.org/markup-compatibility/2006">
              <mc:Choice xmlns:v="urn:schemas-microsoft-com:vml" Requires="v">
                <p:oleObj spid="_x0000_s5165" name="Acrobat Document" r:id="rId8" imgW="3777905" imgH="5346565" progId="Acrobat.Document.DC">
                  <p:embed/>
                </p:oleObj>
              </mc:Choice>
              <mc:Fallback>
                <p:oleObj name="Acrobat Document" r:id="rId8" imgW="3777905" imgH="5346565" progId="Acrobat.Document.DC">
                  <p:embed/>
                  <p:pic>
                    <p:nvPicPr>
                      <p:cNvPr id="18" name="Object 17">
                        <a:extLst>
                          <a:ext uri="{FF2B5EF4-FFF2-40B4-BE49-F238E27FC236}">
                            <a16:creationId xmlns:a16="http://schemas.microsoft.com/office/drawing/2014/main" id="{C63910BE-0730-40E7-B7C2-C1C39C0C72D5}"/>
                          </a:ext>
                        </a:extLst>
                      </p:cNvPr>
                      <p:cNvPicPr/>
                      <p:nvPr/>
                    </p:nvPicPr>
                    <p:blipFill>
                      <a:blip r:embed="rId9"/>
                      <a:stretch>
                        <a:fillRect/>
                      </a:stretch>
                    </p:blipFill>
                    <p:spPr>
                      <a:xfrm>
                        <a:off x="11506200" y="4931176"/>
                        <a:ext cx="3778250" cy="5346700"/>
                      </a:xfrm>
                      <a:prstGeom prst="rect">
                        <a:avLst/>
                      </a:prstGeom>
                    </p:spPr>
                  </p:pic>
                </p:oleObj>
              </mc:Fallback>
            </mc:AlternateContent>
          </a:graphicData>
        </a:graphic>
      </p:graphicFrame>
    </p:spTree>
    <p:extLst>
      <p:ext uri="{BB962C8B-B14F-4D97-AF65-F5344CB8AC3E}">
        <p14:creationId xmlns:p14="http://schemas.microsoft.com/office/powerpoint/2010/main" val="1984483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CA9BB5-F357-4188-BD60-A94D403D6C0C}"/>
              </a:ext>
            </a:extLst>
          </p:cNvPr>
          <p:cNvSpPr txBox="1"/>
          <p:nvPr/>
        </p:nvSpPr>
        <p:spPr>
          <a:xfrm>
            <a:off x="76201" y="714697"/>
            <a:ext cx="18135599" cy="4154984"/>
          </a:xfrm>
          <a:prstGeom prst="rect">
            <a:avLst/>
          </a:prstGeom>
          <a:noFill/>
        </p:spPr>
        <p:txBody>
          <a:bodyPr wrap="square" rtlCol="0">
            <a:spAutoFit/>
          </a:bodyPr>
          <a:lstStyle/>
          <a:p>
            <a:r>
              <a:rPr lang="en-US" sz="2400" dirty="0"/>
              <a:t>• Your response should be written in email format with short paragraphs and dot points addressing each area of the case study and the questions or concerns raised. </a:t>
            </a:r>
          </a:p>
          <a:p>
            <a:r>
              <a:rPr lang="en-US" sz="2400" dirty="0"/>
              <a:t>• You should try to include at least one (1) source of additional information which you could use to further support communication with the patient. This could be a brochure, handout, factsheet, website or similar.</a:t>
            </a:r>
          </a:p>
          <a:p>
            <a:r>
              <a:rPr lang="en-US" sz="2400" dirty="0"/>
              <a:t>Scenario 3: </a:t>
            </a:r>
          </a:p>
          <a:p>
            <a:r>
              <a:rPr lang="en-US" sz="2400" dirty="0"/>
              <a:t>You work as a dental assistant in a busy clinic that deals predominantly with children. In your role, you meet the child/patient, explain what is going to happen in the chair, assist the dentist throughout the appointment, and then work with the parent at the end to </a:t>
            </a:r>
            <a:r>
              <a:rPr lang="en-US" sz="2400" dirty="0" err="1"/>
              <a:t>finalise</a:t>
            </a:r>
            <a:r>
              <a:rPr lang="en-US" sz="2400" dirty="0"/>
              <a:t> payment for the service. Many of your young patients are eligible for the Child Dental Benefits Scheme, but not all of them qualify. </a:t>
            </a:r>
          </a:p>
          <a:p>
            <a:r>
              <a:rPr lang="en-US" sz="2400" dirty="0"/>
              <a:t>Investigate information on this scheme that you would need to provide the parents/</a:t>
            </a:r>
            <a:r>
              <a:rPr lang="en-US" sz="2400" dirty="0" err="1"/>
              <a:t>carers</a:t>
            </a:r>
            <a:r>
              <a:rPr lang="en-US" sz="2400" dirty="0"/>
              <a:t> of your patients, including how the Child Dental Benefits Scheme works, what funding they may receive if eligible and what it can be spent on.</a:t>
            </a:r>
          </a:p>
          <a:p>
            <a:endParaRPr lang="en-US" sz="2400" dirty="0"/>
          </a:p>
        </p:txBody>
      </p:sp>
      <p:pic>
        <p:nvPicPr>
          <p:cNvPr id="15" name="object 5">
            <a:hlinkClick r:id="rId3" action="ppaction://hlinksldjump"/>
            <a:extLst>
              <a:ext uri="{FF2B5EF4-FFF2-40B4-BE49-F238E27FC236}">
                <a16:creationId xmlns:a16="http://schemas.microsoft.com/office/drawing/2014/main" id="{C36A6440-0662-4B36-99D3-FC35FCA74CE3}"/>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16" name="TextBox 15">
            <a:extLst>
              <a:ext uri="{FF2B5EF4-FFF2-40B4-BE49-F238E27FC236}">
                <a16:creationId xmlns:a16="http://schemas.microsoft.com/office/drawing/2014/main" id="{33C7A0BE-2D99-4BE0-8A4A-673C5D2DE15D}"/>
              </a:ext>
            </a:extLst>
          </p:cNvPr>
          <p:cNvSpPr txBox="1"/>
          <p:nvPr/>
        </p:nvSpPr>
        <p:spPr>
          <a:xfrm>
            <a:off x="3376850" y="30659"/>
            <a:ext cx="9190382" cy="769441"/>
          </a:xfrm>
          <a:prstGeom prst="rect">
            <a:avLst/>
          </a:prstGeom>
          <a:noFill/>
        </p:spPr>
        <p:txBody>
          <a:bodyPr wrap="square">
            <a:spAutoFit/>
          </a:bodyPr>
          <a:lstStyle/>
          <a:p>
            <a:r>
              <a:rPr lang="en-US" sz="4400" kern="0" dirty="0"/>
              <a:t>2 Project 1</a:t>
            </a:r>
            <a:endParaRPr lang="en-AU" kern="0" dirty="0"/>
          </a:p>
        </p:txBody>
      </p:sp>
      <p:pic>
        <p:nvPicPr>
          <p:cNvPr id="17" name="Picture 16">
            <a:extLst>
              <a:ext uri="{FF2B5EF4-FFF2-40B4-BE49-F238E27FC236}">
                <a16:creationId xmlns:a16="http://schemas.microsoft.com/office/drawing/2014/main" id="{CA93E6F8-3F58-45B4-A344-014CDA403D69}"/>
              </a:ext>
            </a:extLst>
          </p:cNvPr>
          <p:cNvPicPr>
            <a:picLocks noChangeAspect="1"/>
          </p:cNvPicPr>
          <p:nvPr/>
        </p:nvPicPr>
        <p:blipFill>
          <a:blip r:embed="rId5"/>
          <a:stretch>
            <a:fillRect/>
          </a:stretch>
        </p:blipFill>
        <p:spPr>
          <a:xfrm>
            <a:off x="152400" y="124070"/>
            <a:ext cx="3191320" cy="552527"/>
          </a:xfrm>
          <a:prstGeom prst="rect">
            <a:avLst/>
          </a:prstGeom>
        </p:spPr>
      </p:pic>
      <p:graphicFrame>
        <p:nvGraphicFramePr>
          <p:cNvPr id="2" name="Object 1">
            <a:extLst>
              <a:ext uri="{FF2B5EF4-FFF2-40B4-BE49-F238E27FC236}">
                <a16:creationId xmlns:a16="http://schemas.microsoft.com/office/drawing/2014/main" id="{A0FD946C-DEF2-42FA-9992-D70FDECDC152}"/>
              </a:ext>
            </a:extLst>
          </p:cNvPr>
          <p:cNvGraphicFramePr>
            <a:graphicFrameLocks noChangeAspect="1"/>
          </p:cNvGraphicFramePr>
          <p:nvPr>
            <p:extLst>
              <p:ext uri="{D42A27DB-BD31-4B8C-83A1-F6EECF244321}">
                <p14:modId xmlns:p14="http://schemas.microsoft.com/office/powerpoint/2010/main" val="4267985847"/>
              </p:ext>
            </p:extLst>
          </p:nvPr>
        </p:nvGraphicFramePr>
        <p:xfrm>
          <a:off x="685800" y="4762500"/>
          <a:ext cx="3886200" cy="5029200"/>
        </p:xfrm>
        <a:graphic>
          <a:graphicData uri="http://schemas.openxmlformats.org/presentationml/2006/ole">
            <mc:AlternateContent xmlns:mc="http://schemas.openxmlformats.org/markup-compatibility/2006">
              <mc:Choice xmlns:v="urn:schemas-microsoft-com:vml" Requires="v">
                <p:oleObj spid="_x0000_s7208" name="Acrobat Document" r:id="rId6" imgW="3886099" imgH="5029200" progId="Acrobat.Document.DC">
                  <p:embed/>
                </p:oleObj>
              </mc:Choice>
              <mc:Fallback>
                <p:oleObj name="Acrobat Document" r:id="rId6" imgW="3886099" imgH="5029200" progId="Acrobat.Document.DC">
                  <p:embed/>
                  <p:pic>
                    <p:nvPicPr>
                      <p:cNvPr id="0" name=""/>
                      <p:cNvPicPr/>
                      <p:nvPr/>
                    </p:nvPicPr>
                    <p:blipFill>
                      <a:blip r:embed="rId7"/>
                      <a:stretch>
                        <a:fillRect/>
                      </a:stretch>
                    </p:blipFill>
                    <p:spPr>
                      <a:xfrm>
                        <a:off x="685800" y="4762500"/>
                        <a:ext cx="3886200" cy="5029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17DE31C-D021-4B1E-8C11-3F6C03266724}"/>
              </a:ext>
            </a:extLst>
          </p:cNvPr>
          <p:cNvGraphicFramePr>
            <a:graphicFrameLocks noChangeAspect="1"/>
          </p:cNvGraphicFramePr>
          <p:nvPr>
            <p:extLst>
              <p:ext uri="{D42A27DB-BD31-4B8C-83A1-F6EECF244321}">
                <p14:modId xmlns:p14="http://schemas.microsoft.com/office/powerpoint/2010/main" val="3329071718"/>
              </p:ext>
            </p:extLst>
          </p:nvPr>
        </p:nvGraphicFramePr>
        <p:xfrm>
          <a:off x="11811000" y="4869681"/>
          <a:ext cx="3778250" cy="5346700"/>
        </p:xfrm>
        <a:graphic>
          <a:graphicData uri="http://schemas.openxmlformats.org/presentationml/2006/ole">
            <mc:AlternateContent xmlns:mc="http://schemas.openxmlformats.org/markup-compatibility/2006">
              <mc:Choice xmlns:v="urn:schemas-microsoft-com:vml" Requires="v">
                <p:oleObj spid="_x0000_s7209" name="Acrobat Document" r:id="rId8" imgW="3777905" imgH="5346565" progId="Acrobat.Document.DC">
                  <p:embed/>
                </p:oleObj>
              </mc:Choice>
              <mc:Fallback>
                <p:oleObj name="Acrobat Document" r:id="rId8" imgW="3777905" imgH="5346565" progId="Acrobat.Document.DC">
                  <p:embed/>
                  <p:pic>
                    <p:nvPicPr>
                      <p:cNvPr id="7" name="Object 6">
                        <a:extLst>
                          <a:ext uri="{FF2B5EF4-FFF2-40B4-BE49-F238E27FC236}">
                            <a16:creationId xmlns:a16="http://schemas.microsoft.com/office/drawing/2014/main" id="{AD5891A3-18B8-43C0-9FE4-0AEE2A237DD7}"/>
                          </a:ext>
                        </a:extLst>
                      </p:cNvPr>
                      <p:cNvPicPr/>
                      <p:nvPr/>
                    </p:nvPicPr>
                    <p:blipFill>
                      <a:blip r:embed="rId9"/>
                      <a:stretch>
                        <a:fillRect/>
                      </a:stretch>
                    </p:blipFill>
                    <p:spPr>
                      <a:xfrm>
                        <a:off x="11811000" y="4869681"/>
                        <a:ext cx="3778250" cy="5346700"/>
                      </a:xfrm>
                      <a:prstGeom prst="rect">
                        <a:avLst/>
                      </a:prstGeom>
                    </p:spPr>
                  </p:pic>
                </p:oleObj>
              </mc:Fallback>
            </mc:AlternateContent>
          </a:graphicData>
        </a:graphic>
      </p:graphicFrame>
    </p:spTree>
    <p:extLst>
      <p:ext uri="{BB962C8B-B14F-4D97-AF65-F5344CB8AC3E}">
        <p14:creationId xmlns:p14="http://schemas.microsoft.com/office/powerpoint/2010/main" val="18482395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CA9BB5-F357-4188-BD60-A94D403D6C0C}"/>
              </a:ext>
            </a:extLst>
          </p:cNvPr>
          <p:cNvSpPr txBox="1"/>
          <p:nvPr/>
        </p:nvSpPr>
        <p:spPr>
          <a:xfrm>
            <a:off x="76201" y="714697"/>
            <a:ext cx="18135599" cy="4524315"/>
          </a:xfrm>
          <a:prstGeom prst="rect">
            <a:avLst/>
          </a:prstGeom>
          <a:noFill/>
        </p:spPr>
        <p:txBody>
          <a:bodyPr wrap="square" rtlCol="0">
            <a:spAutoFit/>
          </a:bodyPr>
          <a:lstStyle/>
          <a:p>
            <a:r>
              <a:rPr lang="en-US" sz="2400" dirty="0"/>
              <a:t>You must write three (3) referrals using the template titled IVET </a:t>
            </a:r>
            <a:r>
              <a:rPr lang="en-US" sz="2400" dirty="0" err="1"/>
              <a:t>Superclinic</a:t>
            </a:r>
            <a:r>
              <a:rPr lang="en-US" sz="2400" dirty="0"/>
              <a:t> Referral Form.</a:t>
            </a:r>
          </a:p>
          <a:p>
            <a:r>
              <a:rPr lang="en-US" sz="2400" dirty="0"/>
              <a:t>Your report must:</a:t>
            </a:r>
          </a:p>
          <a:p>
            <a:r>
              <a:rPr lang="en-US" sz="2400" dirty="0"/>
              <a:t>• Clearly communicate the need for referral, explaining why the referral is requested</a:t>
            </a:r>
          </a:p>
          <a:p>
            <a:r>
              <a:rPr lang="en-US" sz="2400" dirty="0"/>
              <a:t>• Detail the client's consent (provided during the consultation in Assessment Task 3)</a:t>
            </a:r>
          </a:p>
          <a:p>
            <a:r>
              <a:rPr lang="en-US" sz="2400" dirty="0"/>
              <a:t>• Adhere to confidentiality standards</a:t>
            </a:r>
          </a:p>
          <a:p>
            <a:r>
              <a:rPr lang="en-US" sz="2400" dirty="0"/>
              <a:t>• Use clear, appropriate and accurate information about the results of the doctor's assessment</a:t>
            </a:r>
          </a:p>
          <a:p>
            <a:r>
              <a:rPr lang="en-US" sz="2400" dirty="0"/>
              <a:t>• Be structured logically</a:t>
            </a:r>
          </a:p>
          <a:p>
            <a:r>
              <a:rPr lang="en-US" sz="2400" dirty="0"/>
              <a:t>• Include two (2) recommendations that are within the scope of your expertise e.g. please contact the doctor if you have any further health concerns etc. Do not provide medical recommendations outside of the scope of your role as a health care assistant.</a:t>
            </a:r>
          </a:p>
          <a:p>
            <a:endParaRPr lang="en-US" sz="2400" dirty="0"/>
          </a:p>
          <a:p>
            <a:r>
              <a:rPr lang="en-US" sz="2400" i="1" u="sng" dirty="0"/>
              <a:t>Please note that the referral date for each of these scenarios in 03/06/2020.  </a:t>
            </a:r>
            <a:r>
              <a:rPr lang="en-AU" sz="1800" dirty="0">
                <a:effectLst/>
                <a:latin typeface="Calibri" panose="020F0502020204030204" pitchFamily="34" charset="0"/>
                <a:ea typeface="Calibri" panose="020F0502020204030204" pitchFamily="34" charset="0"/>
                <a:cs typeface="Times New Roman" panose="02020603050405020304" pitchFamily="18" charset="0"/>
              </a:rPr>
              <a:t>watch how to write a referral letter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Medical Referral Letter - YouTube</a:t>
            </a:r>
            <a:endParaRPr lang="en-AU" sz="1800" dirty="0">
              <a:effectLst/>
              <a:latin typeface="Times New Roman" panose="02020603050405020304" pitchFamily="18" charset="0"/>
              <a:ea typeface="Times New Roman" panose="02020603050405020304" pitchFamily="18" charset="0"/>
            </a:endParaRPr>
          </a:p>
          <a:p>
            <a:endParaRPr lang="en-US" sz="2400" i="1" u="sng" dirty="0"/>
          </a:p>
        </p:txBody>
      </p:sp>
      <p:pic>
        <p:nvPicPr>
          <p:cNvPr id="15" name="object 5">
            <a:hlinkClick r:id="rId4" action="ppaction://hlinksldjump"/>
            <a:extLst>
              <a:ext uri="{FF2B5EF4-FFF2-40B4-BE49-F238E27FC236}">
                <a16:creationId xmlns:a16="http://schemas.microsoft.com/office/drawing/2014/main" id="{C36A6440-0662-4B36-99D3-FC35FCA74CE3}"/>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16" name="TextBox 15">
            <a:extLst>
              <a:ext uri="{FF2B5EF4-FFF2-40B4-BE49-F238E27FC236}">
                <a16:creationId xmlns:a16="http://schemas.microsoft.com/office/drawing/2014/main" id="{33C7A0BE-2D99-4BE0-8A4A-673C5D2DE15D}"/>
              </a:ext>
            </a:extLst>
          </p:cNvPr>
          <p:cNvSpPr txBox="1"/>
          <p:nvPr/>
        </p:nvSpPr>
        <p:spPr>
          <a:xfrm>
            <a:off x="3376850" y="30659"/>
            <a:ext cx="9190382" cy="769441"/>
          </a:xfrm>
          <a:prstGeom prst="rect">
            <a:avLst/>
          </a:prstGeom>
          <a:noFill/>
        </p:spPr>
        <p:txBody>
          <a:bodyPr wrap="square">
            <a:spAutoFit/>
          </a:bodyPr>
          <a:lstStyle/>
          <a:p>
            <a:r>
              <a:rPr lang="en-US" sz="4400" kern="0" dirty="0"/>
              <a:t>2 Project 2</a:t>
            </a:r>
            <a:endParaRPr lang="en-AU" kern="0" dirty="0"/>
          </a:p>
        </p:txBody>
      </p:sp>
      <p:pic>
        <p:nvPicPr>
          <p:cNvPr id="17" name="Picture 16">
            <a:extLst>
              <a:ext uri="{FF2B5EF4-FFF2-40B4-BE49-F238E27FC236}">
                <a16:creationId xmlns:a16="http://schemas.microsoft.com/office/drawing/2014/main" id="{CA93E6F8-3F58-45B4-A344-014CDA403D69}"/>
              </a:ext>
            </a:extLst>
          </p:cNvPr>
          <p:cNvPicPr>
            <a:picLocks noChangeAspect="1"/>
          </p:cNvPicPr>
          <p:nvPr/>
        </p:nvPicPr>
        <p:blipFill>
          <a:blip r:embed="rId6"/>
          <a:stretch>
            <a:fillRect/>
          </a:stretch>
        </p:blipFill>
        <p:spPr>
          <a:xfrm>
            <a:off x="152400" y="124070"/>
            <a:ext cx="3191320" cy="552527"/>
          </a:xfrm>
          <a:prstGeom prst="rect">
            <a:avLst/>
          </a:prstGeom>
        </p:spPr>
      </p:pic>
      <p:graphicFrame>
        <p:nvGraphicFramePr>
          <p:cNvPr id="6" name="Object 5">
            <a:extLst>
              <a:ext uri="{FF2B5EF4-FFF2-40B4-BE49-F238E27FC236}">
                <a16:creationId xmlns:a16="http://schemas.microsoft.com/office/drawing/2014/main" id="{ED1C3A9F-B421-440E-9FB6-6CB26284436B}"/>
              </a:ext>
            </a:extLst>
          </p:cNvPr>
          <p:cNvGraphicFramePr>
            <a:graphicFrameLocks noChangeAspect="1"/>
          </p:cNvGraphicFramePr>
          <p:nvPr>
            <p:extLst>
              <p:ext uri="{D42A27DB-BD31-4B8C-83A1-F6EECF244321}">
                <p14:modId xmlns:p14="http://schemas.microsoft.com/office/powerpoint/2010/main" val="3434634072"/>
              </p:ext>
            </p:extLst>
          </p:nvPr>
        </p:nvGraphicFramePr>
        <p:xfrm>
          <a:off x="235852" y="5257800"/>
          <a:ext cx="3886200" cy="5029200"/>
        </p:xfrm>
        <a:graphic>
          <a:graphicData uri="http://schemas.openxmlformats.org/presentationml/2006/ole">
            <mc:AlternateContent xmlns:mc="http://schemas.openxmlformats.org/markup-compatibility/2006">
              <mc:Choice xmlns:v="urn:schemas-microsoft-com:vml" Requires="v">
                <p:oleObj spid="_x0000_s10302" name="Acrobat Document" r:id="rId7" imgW="3886099" imgH="5029200" progId="Acrobat.Document.DC">
                  <p:embed/>
                </p:oleObj>
              </mc:Choice>
              <mc:Fallback>
                <p:oleObj name="Acrobat Document" r:id="rId7" imgW="3886099" imgH="5029200" progId="Acrobat.Document.DC">
                  <p:embed/>
                  <p:pic>
                    <p:nvPicPr>
                      <p:cNvPr id="6" name="Object 5">
                        <a:extLst>
                          <a:ext uri="{FF2B5EF4-FFF2-40B4-BE49-F238E27FC236}">
                            <a16:creationId xmlns:a16="http://schemas.microsoft.com/office/drawing/2014/main" id="{ED1C3A9F-B421-440E-9FB6-6CB26284436B}"/>
                          </a:ext>
                        </a:extLst>
                      </p:cNvPr>
                      <p:cNvPicPr/>
                      <p:nvPr/>
                    </p:nvPicPr>
                    <p:blipFill>
                      <a:blip r:embed="rId8"/>
                      <a:stretch>
                        <a:fillRect/>
                      </a:stretch>
                    </p:blipFill>
                    <p:spPr>
                      <a:xfrm>
                        <a:off x="235852" y="5257800"/>
                        <a:ext cx="3886200" cy="50292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C37CA27-B9C7-4352-89E9-9D9627FCFF23}"/>
              </a:ext>
            </a:extLst>
          </p:cNvPr>
          <p:cNvGraphicFramePr>
            <a:graphicFrameLocks noChangeAspect="1"/>
          </p:cNvGraphicFramePr>
          <p:nvPr>
            <p:extLst>
              <p:ext uri="{D42A27DB-BD31-4B8C-83A1-F6EECF244321}">
                <p14:modId xmlns:p14="http://schemas.microsoft.com/office/powerpoint/2010/main" val="489342198"/>
              </p:ext>
            </p:extLst>
          </p:nvPr>
        </p:nvGraphicFramePr>
        <p:xfrm>
          <a:off x="12544041" y="5546124"/>
          <a:ext cx="3315602" cy="4691995"/>
        </p:xfrm>
        <a:graphic>
          <a:graphicData uri="http://schemas.openxmlformats.org/presentationml/2006/ole">
            <mc:AlternateContent xmlns:mc="http://schemas.openxmlformats.org/markup-compatibility/2006">
              <mc:Choice xmlns:v="urn:schemas-microsoft-com:vml" Requires="v">
                <p:oleObj spid="_x0000_s10303" name="Acrobat Document" r:id="rId9" imgW="3777905" imgH="5346565" progId="Acrobat.Document.DC">
                  <p:embed/>
                </p:oleObj>
              </mc:Choice>
              <mc:Fallback>
                <p:oleObj name="Acrobat Document" r:id="rId9" imgW="3777905" imgH="5346565" progId="Acrobat.Document.DC">
                  <p:embed/>
                  <p:pic>
                    <p:nvPicPr>
                      <p:cNvPr id="19" name="Object 18">
                        <a:extLst>
                          <a:ext uri="{FF2B5EF4-FFF2-40B4-BE49-F238E27FC236}">
                            <a16:creationId xmlns:a16="http://schemas.microsoft.com/office/drawing/2014/main" id="{7C37CA27-B9C7-4352-89E9-9D9627FCFF23}"/>
                          </a:ext>
                        </a:extLst>
                      </p:cNvPr>
                      <p:cNvPicPr/>
                      <p:nvPr/>
                    </p:nvPicPr>
                    <p:blipFill>
                      <a:blip r:embed="rId10"/>
                      <a:stretch>
                        <a:fillRect/>
                      </a:stretch>
                    </p:blipFill>
                    <p:spPr>
                      <a:xfrm>
                        <a:off x="12544041" y="5546124"/>
                        <a:ext cx="3315602" cy="4691995"/>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3292A4A4-D53B-4AF1-809A-8583CEEB9124}"/>
              </a:ext>
            </a:extLst>
          </p:cNvPr>
          <p:cNvGraphicFramePr>
            <a:graphicFrameLocks noChangeAspect="1"/>
          </p:cNvGraphicFramePr>
          <p:nvPr>
            <p:extLst>
              <p:ext uri="{D42A27DB-BD31-4B8C-83A1-F6EECF244321}">
                <p14:modId xmlns:p14="http://schemas.microsoft.com/office/powerpoint/2010/main" val="3728907957"/>
              </p:ext>
            </p:extLst>
          </p:nvPr>
        </p:nvGraphicFramePr>
        <p:xfrm>
          <a:off x="6354811" y="5146812"/>
          <a:ext cx="3627389" cy="5133213"/>
        </p:xfrm>
        <a:graphic>
          <a:graphicData uri="http://schemas.openxmlformats.org/presentationml/2006/ole">
            <mc:AlternateContent xmlns:mc="http://schemas.openxmlformats.org/markup-compatibility/2006">
              <mc:Choice xmlns:v="urn:schemas-microsoft-com:vml" Requires="v">
                <p:oleObj spid="_x0000_s10304" name="Acrobat Document" r:id="rId11" imgW="3777905" imgH="5346565" progId="Acrobat.Document.DC">
                  <p:embed/>
                </p:oleObj>
              </mc:Choice>
              <mc:Fallback>
                <p:oleObj name="Acrobat Document" r:id="rId11" imgW="3777905" imgH="5346565" progId="Acrobat.Document.DC">
                  <p:embed/>
                  <p:pic>
                    <p:nvPicPr>
                      <p:cNvPr id="0" name=""/>
                      <p:cNvPicPr/>
                      <p:nvPr/>
                    </p:nvPicPr>
                    <p:blipFill>
                      <a:blip r:embed="rId12"/>
                      <a:stretch>
                        <a:fillRect/>
                      </a:stretch>
                    </p:blipFill>
                    <p:spPr>
                      <a:xfrm>
                        <a:off x="6354811" y="5146812"/>
                        <a:ext cx="3627389" cy="5133213"/>
                      </a:xfrm>
                      <a:prstGeom prst="rect">
                        <a:avLst/>
                      </a:prstGeom>
                    </p:spPr>
                  </p:pic>
                </p:oleObj>
              </mc:Fallback>
            </mc:AlternateContent>
          </a:graphicData>
        </a:graphic>
      </p:graphicFrame>
    </p:spTree>
    <p:extLst>
      <p:ext uri="{BB962C8B-B14F-4D97-AF65-F5344CB8AC3E}">
        <p14:creationId xmlns:p14="http://schemas.microsoft.com/office/powerpoint/2010/main" val="3377401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CA9BB5-F357-4188-BD60-A94D403D6C0C}"/>
              </a:ext>
            </a:extLst>
          </p:cNvPr>
          <p:cNvSpPr txBox="1"/>
          <p:nvPr/>
        </p:nvSpPr>
        <p:spPr>
          <a:xfrm>
            <a:off x="76201" y="714697"/>
            <a:ext cx="18135599" cy="4524315"/>
          </a:xfrm>
          <a:prstGeom prst="rect">
            <a:avLst/>
          </a:prstGeom>
          <a:noFill/>
        </p:spPr>
        <p:txBody>
          <a:bodyPr wrap="square" rtlCol="0">
            <a:spAutoFit/>
          </a:bodyPr>
          <a:lstStyle/>
          <a:p>
            <a:r>
              <a:rPr lang="en-US" sz="2400" dirty="0"/>
              <a:t>You must write three (3) referrals using the template titled IVET </a:t>
            </a:r>
            <a:r>
              <a:rPr lang="en-US" sz="2400" dirty="0" err="1"/>
              <a:t>Superclinic</a:t>
            </a:r>
            <a:r>
              <a:rPr lang="en-US" sz="2400" dirty="0"/>
              <a:t> Referral Form.</a:t>
            </a:r>
          </a:p>
          <a:p>
            <a:r>
              <a:rPr lang="en-US" sz="2400" dirty="0"/>
              <a:t>Your report must:</a:t>
            </a:r>
          </a:p>
          <a:p>
            <a:r>
              <a:rPr lang="en-US" sz="2400" dirty="0"/>
              <a:t>• Clearly communicate the need for referral, explaining why the referral is requested</a:t>
            </a:r>
          </a:p>
          <a:p>
            <a:r>
              <a:rPr lang="en-US" sz="2400" dirty="0"/>
              <a:t>• Detail the client's consent (provided during the consultation in Assessment Task 3)</a:t>
            </a:r>
          </a:p>
          <a:p>
            <a:r>
              <a:rPr lang="en-US" sz="2400" dirty="0"/>
              <a:t>• Adhere to confidentiality standards</a:t>
            </a:r>
          </a:p>
          <a:p>
            <a:r>
              <a:rPr lang="en-US" sz="2400" dirty="0"/>
              <a:t>• Use clear, appropriate and accurate information about the results of the doctor's assessment</a:t>
            </a:r>
          </a:p>
          <a:p>
            <a:r>
              <a:rPr lang="en-US" sz="2400" dirty="0"/>
              <a:t>• Be structured logically</a:t>
            </a:r>
          </a:p>
          <a:p>
            <a:r>
              <a:rPr lang="en-US" sz="2400" dirty="0"/>
              <a:t>• Include two (2) recommendations that are within the scope of your expertise e.g. please contact the doctor if you have any further health concerns etc. Do not provide medical recommendations outside of the scope of your role as a health care assistant.</a:t>
            </a:r>
          </a:p>
          <a:p>
            <a:endParaRPr lang="en-US" sz="2400" dirty="0"/>
          </a:p>
          <a:p>
            <a:r>
              <a:rPr lang="en-US" sz="2400" i="1" u="sng" dirty="0"/>
              <a:t>Please note that the referral date for each of these scenarios in 03/06/2020. </a:t>
            </a:r>
            <a:r>
              <a:rPr lang="en-AU" sz="1800" dirty="0">
                <a:effectLst/>
                <a:latin typeface="Calibri" panose="020F0502020204030204" pitchFamily="34" charset="0"/>
                <a:ea typeface="Calibri" panose="020F0502020204030204" pitchFamily="34" charset="0"/>
                <a:cs typeface="Times New Roman" panose="02020603050405020304" pitchFamily="18" charset="0"/>
              </a:rPr>
              <a:t>watch how to write a referral letter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Medical Referral Letter - YouTube</a:t>
            </a:r>
            <a:endParaRPr lang="en-AU" sz="1800" dirty="0">
              <a:effectLst/>
              <a:latin typeface="Times New Roman" panose="02020603050405020304" pitchFamily="18" charset="0"/>
              <a:ea typeface="Times New Roman" panose="02020603050405020304" pitchFamily="18" charset="0"/>
            </a:endParaRPr>
          </a:p>
          <a:p>
            <a:endParaRPr lang="en-US" sz="2400" i="1" u="sng" dirty="0"/>
          </a:p>
        </p:txBody>
      </p:sp>
      <p:pic>
        <p:nvPicPr>
          <p:cNvPr id="15" name="object 5">
            <a:hlinkClick r:id="rId4" action="ppaction://hlinksldjump"/>
            <a:extLst>
              <a:ext uri="{FF2B5EF4-FFF2-40B4-BE49-F238E27FC236}">
                <a16:creationId xmlns:a16="http://schemas.microsoft.com/office/drawing/2014/main" id="{C36A6440-0662-4B36-99D3-FC35FCA74CE3}"/>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16" name="TextBox 15">
            <a:extLst>
              <a:ext uri="{FF2B5EF4-FFF2-40B4-BE49-F238E27FC236}">
                <a16:creationId xmlns:a16="http://schemas.microsoft.com/office/drawing/2014/main" id="{33C7A0BE-2D99-4BE0-8A4A-673C5D2DE15D}"/>
              </a:ext>
            </a:extLst>
          </p:cNvPr>
          <p:cNvSpPr txBox="1"/>
          <p:nvPr/>
        </p:nvSpPr>
        <p:spPr>
          <a:xfrm>
            <a:off x="3376850" y="30659"/>
            <a:ext cx="9190382" cy="769441"/>
          </a:xfrm>
          <a:prstGeom prst="rect">
            <a:avLst/>
          </a:prstGeom>
          <a:noFill/>
        </p:spPr>
        <p:txBody>
          <a:bodyPr wrap="square">
            <a:spAutoFit/>
          </a:bodyPr>
          <a:lstStyle/>
          <a:p>
            <a:r>
              <a:rPr lang="en-US" sz="4400" kern="0" dirty="0"/>
              <a:t>2 Project 2</a:t>
            </a:r>
            <a:endParaRPr lang="en-AU" kern="0" dirty="0"/>
          </a:p>
        </p:txBody>
      </p:sp>
      <p:pic>
        <p:nvPicPr>
          <p:cNvPr id="17" name="Picture 16">
            <a:extLst>
              <a:ext uri="{FF2B5EF4-FFF2-40B4-BE49-F238E27FC236}">
                <a16:creationId xmlns:a16="http://schemas.microsoft.com/office/drawing/2014/main" id="{CA93E6F8-3F58-45B4-A344-014CDA403D69}"/>
              </a:ext>
            </a:extLst>
          </p:cNvPr>
          <p:cNvPicPr>
            <a:picLocks noChangeAspect="1"/>
          </p:cNvPicPr>
          <p:nvPr/>
        </p:nvPicPr>
        <p:blipFill>
          <a:blip r:embed="rId6"/>
          <a:stretch>
            <a:fillRect/>
          </a:stretch>
        </p:blipFill>
        <p:spPr>
          <a:xfrm>
            <a:off x="152400" y="124070"/>
            <a:ext cx="3191320" cy="552527"/>
          </a:xfrm>
          <a:prstGeom prst="rect">
            <a:avLst/>
          </a:prstGeom>
        </p:spPr>
      </p:pic>
      <p:graphicFrame>
        <p:nvGraphicFramePr>
          <p:cNvPr id="2" name="Object 1">
            <a:extLst>
              <a:ext uri="{FF2B5EF4-FFF2-40B4-BE49-F238E27FC236}">
                <a16:creationId xmlns:a16="http://schemas.microsoft.com/office/drawing/2014/main" id="{2F7C967E-0E8D-414D-B490-D79D0BB088B8}"/>
              </a:ext>
            </a:extLst>
          </p:cNvPr>
          <p:cNvGraphicFramePr>
            <a:graphicFrameLocks noChangeAspect="1"/>
          </p:cNvGraphicFramePr>
          <p:nvPr/>
        </p:nvGraphicFramePr>
        <p:xfrm>
          <a:off x="838200" y="5205606"/>
          <a:ext cx="3886200" cy="5029200"/>
        </p:xfrm>
        <a:graphic>
          <a:graphicData uri="http://schemas.openxmlformats.org/presentationml/2006/ole">
            <mc:AlternateContent xmlns:mc="http://schemas.openxmlformats.org/markup-compatibility/2006">
              <mc:Choice xmlns:v="urn:schemas-microsoft-com:vml" Requires="v">
                <p:oleObj spid="_x0000_s9278" name="Acrobat Document" r:id="rId7" imgW="3886099" imgH="5029200" progId="Acrobat.Document.DC">
                  <p:embed/>
                </p:oleObj>
              </mc:Choice>
              <mc:Fallback>
                <p:oleObj name="Acrobat Document" r:id="rId7" imgW="3886099" imgH="5029200" progId="Acrobat.Document.DC">
                  <p:embed/>
                  <p:pic>
                    <p:nvPicPr>
                      <p:cNvPr id="2" name="Object 1">
                        <a:extLst>
                          <a:ext uri="{FF2B5EF4-FFF2-40B4-BE49-F238E27FC236}">
                            <a16:creationId xmlns:a16="http://schemas.microsoft.com/office/drawing/2014/main" id="{2F7C967E-0E8D-414D-B490-D79D0BB088B8}"/>
                          </a:ext>
                        </a:extLst>
                      </p:cNvPr>
                      <p:cNvPicPr/>
                      <p:nvPr/>
                    </p:nvPicPr>
                    <p:blipFill>
                      <a:blip r:embed="rId8"/>
                      <a:stretch>
                        <a:fillRect/>
                      </a:stretch>
                    </p:blipFill>
                    <p:spPr>
                      <a:xfrm>
                        <a:off x="838200" y="5205606"/>
                        <a:ext cx="3886200" cy="5029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3605F52-A854-41C1-A165-9CFBB9B1E3FC}"/>
              </a:ext>
            </a:extLst>
          </p:cNvPr>
          <p:cNvGraphicFramePr>
            <a:graphicFrameLocks noChangeAspect="1"/>
          </p:cNvGraphicFramePr>
          <p:nvPr/>
        </p:nvGraphicFramePr>
        <p:xfrm>
          <a:off x="12516678" y="4888106"/>
          <a:ext cx="3778250" cy="5346700"/>
        </p:xfrm>
        <a:graphic>
          <a:graphicData uri="http://schemas.openxmlformats.org/presentationml/2006/ole">
            <mc:AlternateContent xmlns:mc="http://schemas.openxmlformats.org/markup-compatibility/2006">
              <mc:Choice xmlns:v="urn:schemas-microsoft-com:vml" Requires="v">
                <p:oleObj spid="_x0000_s9279" name="Acrobat Document" r:id="rId9" imgW="3777905" imgH="5346565" progId="Acrobat.Document.DC">
                  <p:embed/>
                </p:oleObj>
              </mc:Choice>
              <mc:Fallback>
                <p:oleObj name="Acrobat Document" r:id="rId9" imgW="3777905" imgH="5346565" progId="Acrobat.Document.DC">
                  <p:embed/>
                  <p:pic>
                    <p:nvPicPr>
                      <p:cNvPr id="8" name="Object 7">
                        <a:extLst>
                          <a:ext uri="{FF2B5EF4-FFF2-40B4-BE49-F238E27FC236}">
                            <a16:creationId xmlns:a16="http://schemas.microsoft.com/office/drawing/2014/main" id="{E3605F52-A854-41C1-A165-9CFBB9B1E3FC}"/>
                          </a:ext>
                        </a:extLst>
                      </p:cNvPr>
                      <p:cNvPicPr/>
                      <p:nvPr/>
                    </p:nvPicPr>
                    <p:blipFill>
                      <a:blip r:embed="rId10"/>
                      <a:stretch>
                        <a:fillRect/>
                      </a:stretch>
                    </p:blipFill>
                    <p:spPr>
                      <a:xfrm>
                        <a:off x="12516678" y="4888106"/>
                        <a:ext cx="3778250" cy="5346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3815FE6-1D70-47B5-9306-11317AAF2F9B}"/>
              </a:ext>
            </a:extLst>
          </p:cNvPr>
          <p:cNvGraphicFramePr>
            <a:graphicFrameLocks noChangeAspect="1"/>
          </p:cNvGraphicFramePr>
          <p:nvPr>
            <p:extLst>
              <p:ext uri="{D42A27DB-BD31-4B8C-83A1-F6EECF244321}">
                <p14:modId xmlns:p14="http://schemas.microsoft.com/office/powerpoint/2010/main" val="2598538567"/>
              </p:ext>
            </p:extLst>
          </p:nvPr>
        </p:nvGraphicFramePr>
        <p:xfrm>
          <a:off x="6354811" y="5146812"/>
          <a:ext cx="3627389" cy="5133213"/>
        </p:xfrm>
        <a:graphic>
          <a:graphicData uri="http://schemas.openxmlformats.org/presentationml/2006/ole">
            <mc:AlternateContent xmlns:mc="http://schemas.openxmlformats.org/markup-compatibility/2006">
              <mc:Choice xmlns:v="urn:schemas-microsoft-com:vml" Requires="v">
                <p:oleObj spid="_x0000_s9280" name="Acrobat Document" r:id="rId11" imgW="3777905" imgH="5346565" progId="Acrobat.Document.DC">
                  <p:embed/>
                </p:oleObj>
              </mc:Choice>
              <mc:Fallback>
                <p:oleObj name="Acrobat Document" r:id="rId11" imgW="3777905" imgH="5346565" progId="Acrobat.Document.DC">
                  <p:embed/>
                  <p:pic>
                    <p:nvPicPr>
                      <p:cNvPr id="2" name="Object 1">
                        <a:extLst>
                          <a:ext uri="{FF2B5EF4-FFF2-40B4-BE49-F238E27FC236}">
                            <a16:creationId xmlns:a16="http://schemas.microsoft.com/office/drawing/2014/main" id="{3292A4A4-D53B-4AF1-809A-8583CEEB9124}"/>
                          </a:ext>
                        </a:extLst>
                      </p:cNvPr>
                      <p:cNvPicPr/>
                      <p:nvPr/>
                    </p:nvPicPr>
                    <p:blipFill>
                      <a:blip r:embed="rId12"/>
                      <a:stretch>
                        <a:fillRect/>
                      </a:stretch>
                    </p:blipFill>
                    <p:spPr>
                      <a:xfrm>
                        <a:off x="6354811" y="5146812"/>
                        <a:ext cx="3627389" cy="5133213"/>
                      </a:xfrm>
                      <a:prstGeom prst="rect">
                        <a:avLst/>
                      </a:prstGeom>
                    </p:spPr>
                  </p:pic>
                </p:oleObj>
              </mc:Fallback>
            </mc:AlternateContent>
          </a:graphicData>
        </a:graphic>
      </p:graphicFrame>
    </p:spTree>
    <p:extLst>
      <p:ext uri="{BB962C8B-B14F-4D97-AF65-F5344CB8AC3E}">
        <p14:creationId xmlns:p14="http://schemas.microsoft.com/office/powerpoint/2010/main" val="178310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8287999" cy="10286999"/>
          </a:xfrm>
          <a:prstGeom prst="rect">
            <a:avLst/>
          </a:prstGeom>
        </p:spPr>
      </p:pic>
      <p:sp>
        <p:nvSpPr>
          <p:cNvPr id="3" name="object 3"/>
          <p:cNvSpPr txBox="1">
            <a:spLocks noGrp="1"/>
          </p:cNvSpPr>
          <p:nvPr>
            <p:ph type="title"/>
          </p:nvPr>
        </p:nvSpPr>
        <p:spPr>
          <a:xfrm>
            <a:off x="2347934" y="3703668"/>
            <a:ext cx="13592175" cy="2734310"/>
          </a:xfrm>
          <a:prstGeom prst="rect">
            <a:avLst/>
          </a:prstGeom>
        </p:spPr>
        <p:txBody>
          <a:bodyPr vert="horz" wrap="square" lIns="0" tIns="12700" rIns="0" bIns="0" rtlCol="0">
            <a:spAutoFit/>
          </a:bodyPr>
          <a:lstStyle/>
          <a:p>
            <a:pPr algn="ctr">
              <a:lnSpc>
                <a:spcPts val="7250"/>
              </a:lnSpc>
              <a:spcBef>
                <a:spcPts val="100"/>
              </a:spcBef>
              <a:tabLst>
                <a:tab pos="6199505" algn="l"/>
              </a:tabLst>
            </a:pPr>
            <a:r>
              <a:rPr spc="455" dirty="0"/>
              <a:t>WHAT</a:t>
            </a:r>
            <a:r>
              <a:rPr spc="565" dirty="0"/>
              <a:t> </a:t>
            </a:r>
            <a:r>
              <a:rPr spc="695" dirty="0"/>
              <a:t>IS</a:t>
            </a:r>
            <a:r>
              <a:rPr spc="565" dirty="0"/>
              <a:t> </a:t>
            </a:r>
            <a:r>
              <a:rPr spc="360" dirty="0"/>
              <a:t>THE	</a:t>
            </a:r>
            <a:r>
              <a:rPr spc="430" dirty="0"/>
              <a:t>DIFFERENCE</a:t>
            </a:r>
          </a:p>
          <a:p>
            <a:pPr marL="12065" marR="5080" algn="ctr">
              <a:lnSpc>
                <a:spcPts val="6830"/>
              </a:lnSpc>
              <a:spcBef>
                <a:spcPts val="505"/>
              </a:spcBef>
            </a:pPr>
            <a:r>
              <a:rPr spc="434" dirty="0"/>
              <a:t>BETWEEN</a:t>
            </a:r>
            <a:r>
              <a:rPr spc="540" dirty="0"/>
              <a:t> </a:t>
            </a:r>
            <a:r>
              <a:rPr spc="555" dirty="0"/>
              <a:t>PUBLIC</a:t>
            </a:r>
            <a:r>
              <a:rPr spc="545" dirty="0"/>
              <a:t> </a:t>
            </a:r>
            <a:r>
              <a:rPr spc="480" dirty="0"/>
              <a:t>AND</a:t>
            </a:r>
            <a:r>
              <a:rPr spc="540" dirty="0"/>
              <a:t> </a:t>
            </a:r>
            <a:r>
              <a:rPr spc="610" dirty="0"/>
              <a:t>PRIVATE </a:t>
            </a:r>
            <a:r>
              <a:rPr spc="-1914" dirty="0"/>
              <a:t> </a:t>
            </a:r>
            <a:r>
              <a:rPr spc="465" dirty="0"/>
              <a:t>HEALTH</a:t>
            </a:r>
            <a:r>
              <a:rPr spc="555" dirty="0"/>
              <a:t> </a:t>
            </a:r>
            <a:r>
              <a:rPr spc="869" dirty="0"/>
              <a:t>SYSTEMS?</a:t>
            </a:r>
          </a:p>
        </p:txBody>
      </p:sp>
      <p:pic>
        <p:nvPicPr>
          <p:cNvPr id="5" name="object 5">
            <a:hlinkClick r:id="rId4" action="ppaction://hlinksldjump"/>
            <a:extLst>
              <a:ext uri="{FF2B5EF4-FFF2-40B4-BE49-F238E27FC236}">
                <a16:creationId xmlns:a16="http://schemas.microsoft.com/office/drawing/2014/main" id="{BF9E3BC9-3E66-49C2-AC5D-7BC1240F4E8D}"/>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4" name="TextBox 3">
            <a:extLst>
              <a:ext uri="{FF2B5EF4-FFF2-40B4-BE49-F238E27FC236}">
                <a16:creationId xmlns:a16="http://schemas.microsoft.com/office/drawing/2014/main" id="{808C917B-631C-4FBE-AAA7-2C0F126A40C1}"/>
              </a:ext>
            </a:extLst>
          </p:cNvPr>
          <p:cNvSpPr txBox="1"/>
          <p:nvPr/>
        </p:nvSpPr>
        <p:spPr>
          <a:xfrm>
            <a:off x="9906000" y="9575595"/>
            <a:ext cx="5410200" cy="369332"/>
          </a:xfrm>
          <a:prstGeom prst="rect">
            <a:avLst/>
          </a:prstGeom>
          <a:noFill/>
        </p:spPr>
        <p:txBody>
          <a:bodyPr wrap="square" rtlCol="0">
            <a:spAutoFit/>
          </a:bodyPr>
          <a:lstStyle/>
          <a:p>
            <a:pPr marL="742950" lvl="1" indent="-285750">
              <a:spcAft>
                <a:spcPts val="0"/>
              </a:spcAft>
              <a:buFont typeface="Wingdings" panose="05000000000000000000" pitchFamily="2" charset="2"/>
              <a:buChar char=""/>
            </a:pP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The benefits of private health cover - YouTube</a:t>
            </a:r>
            <a:endParaRPr lang="en-AU"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CA9BB5-F357-4188-BD60-A94D403D6C0C}"/>
              </a:ext>
            </a:extLst>
          </p:cNvPr>
          <p:cNvSpPr txBox="1"/>
          <p:nvPr/>
        </p:nvSpPr>
        <p:spPr>
          <a:xfrm>
            <a:off x="76201" y="714697"/>
            <a:ext cx="18135599" cy="4524315"/>
          </a:xfrm>
          <a:prstGeom prst="rect">
            <a:avLst/>
          </a:prstGeom>
          <a:noFill/>
        </p:spPr>
        <p:txBody>
          <a:bodyPr wrap="square" rtlCol="0">
            <a:spAutoFit/>
          </a:bodyPr>
          <a:lstStyle/>
          <a:p>
            <a:r>
              <a:rPr lang="en-US" sz="2400" dirty="0"/>
              <a:t>You must write three (3) referrals using the template titled IVET </a:t>
            </a:r>
            <a:r>
              <a:rPr lang="en-US" sz="2400" dirty="0" err="1"/>
              <a:t>Superclinic</a:t>
            </a:r>
            <a:r>
              <a:rPr lang="en-US" sz="2400" dirty="0"/>
              <a:t> Referral Form.</a:t>
            </a:r>
          </a:p>
          <a:p>
            <a:r>
              <a:rPr lang="en-US" sz="2400" dirty="0"/>
              <a:t>Your report must:</a:t>
            </a:r>
          </a:p>
          <a:p>
            <a:r>
              <a:rPr lang="en-US" sz="2400" dirty="0"/>
              <a:t>• Clearly communicate the need for referral, explaining why the referral is requested</a:t>
            </a:r>
          </a:p>
          <a:p>
            <a:r>
              <a:rPr lang="en-US" sz="2400" dirty="0"/>
              <a:t>• Detail the client's consent (provided during the consultation in Assessment Task 3)</a:t>
            </a:r>
          </a:p>
          <a:p>
            <a:r>
              <a:rPr lang="en-US" sz="2400" dirty="0"/>
              <a:t>• Adhere to confidentiality standards</a:t>
            </a:r>
          </a:p>
          <a:p>
            <a:r>
              <a:rPr lang="en-US" sz="2400" dirty="0"/>
              <a:t>• Use clear, appropriate and accurate information about the results of the doctor's assessment</a:t>
            </a:r>
          </a:p>
          <a:p>
            <a:r>
              <a:rPr lang="en-US" sz="2400" dirty="0"/>
              <a:t>• Be structured logically</a:t>
            </a:r>
          </a:p>
          <a:p>
            <a:r>
              <a:rPr lang="en-US" sz="2400" dirty="0"/>
              <a:t>• Include two (2) recommendations that are within the scope of your expertise e.g. please contact the doctor if you have any further health concerns etc. Do not provide medical recommendations outside of the scope of your role as a health care assistant.</a:t>
            </a:r>
          </a:p>
          <a:p>
            <a:endParaRPr lang="en-US" sz="2400" dirty="0"/>
          </a:p>
          <a:p>
            <a:r>
              <a:rPr lang="en-US" sz="2400" i="1" u="sng" dirty="0"/>
              <a:t>Please note that the referral date for each of these scenarios in 03/06/2020. </a:t>
            </a:r>
            <a:r>
              <a:rPr lang="en-AU" sz="1800" dirty="0">
                <a:effectLst/>
                <a:latin typeface="Calibri" panose="020F0502020204030204" pitchFamily="34" charset="0"/>
                <a:ea typeface="Calibri" panose="020F0502020204030204" pitchFamily="34" charset="0"/>
                <a:cs typeface="Times New Roman" panose="02020603050405020304" pitchFamily="18" charset="0"/>
              </a:rPr>
              <a:t>watch how to write a referral letter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Medical Referral Letter - YouTube</a:t>
            </a:r>
            <a:endParaRPr lang="en-AU" sz="1800" dirty="0">
              <a:effectLst/>
              <a:latin typeface="Times New Roman" panose="02020603050405020304" pitchFamily="18" charset="0"/>
              <a:ea typeface="Times New Roman" panose="02020603050405020304" pitchFamily="18" charset="0"/>
            </a:endParaRPr>
          </a:p>
          <a:p>
            <a:endParaRPr lang="en-US" sz="2400" i="1" u="sng" dirty="0"/>
          </a:p>
        </p:txBody>
      </p:sp>
      <p:pic>
        <p:nvPicPr>
          <p:cNvPr id="15" name="object 5">
            <a:hlinkClick r:id="rId4" action="ppaction://hlinksldjump"/>
            <a:extLst>
              <a:ext uri="{FF2B5EF4-FFF2-40B4-BE49-F238E27FC236}">
                <a16:creationId xmlns:a16="http://schemas.microsoft.com/office/drawing/2014/main" id="{C36A6440-0662-4B36-99D3-FC35FCA74CE3}"/>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16" name="TextBox 15">
            <a:extLst>
              <a:ext uri="{FF2B5EF4-FFF2-40B4-BE49-F238E27FC236}">
                <a16:creationId xmlns:a16="http://schemas.microsoft.com/office/drawing/2014/main" id="{33C7A0BE-2D99-4BE0-8A4A-673C5D2DE15D}"/>
              </a:ext>
            </a:extLst>
          </p:cNvPr>
          <p:cNvSpPr txBox="1"/>
          <p:nvPr/>
        </p:nvSpPr>
        <p:spPr>
          <a:xfrm>
            <a:off x="3376850" y="30659"/>
            <a:ext cx="9190382" cy="769441"/>
          </a:xfrm>
          <a:prstGeom prst="rect">
            <a:avLst/>
          </a:prstGeom>
          <a:noFill/>
        </p:spPr>
        <p:txBody>
          <a:bodyPr wrap="square">
            <a:spAutoFit/>
          </a:bodyPr>
          <a:lstStyle/>
          <a:p>
            <a:r>
              <a:rPr lang="en-US" sz="4400" kern="0" dirty="0"/>
              <a:t>2 Project 2</a:t>
            </a:r>
            <a:endParaRPr lang="en-AU" kern="0" dirty="0"/>
          </a:p>
        </p:txBody>
      </p:sp>
      <p:pic>
        <p:nvPicPr>
          <p:cNvPr id="17" name="Picture 16">
            <a:extLst>
              <a:ext uri="{FF2B5EF4-FFF2-40B4-BE49-F238E27FC236}">
                <a16:creationId xmlns:a16="http://schemas.microsoft.com/office/drawing/2014/main" id="{CA93E6F8-3F58-45B4-A344-014CDA403D69}"/>
              </a:ext>
            </a:extLst>
          </p:cNvPr>
          <p:cNvPicPr>
            <a:picLocks noChangeAspect="1"/>
          </p:cNvPicPr>
          <p:nvPr/>
        </p:nvPicPr>
        <p:blipFill>
          <a:blip r:embed="rId6"/>
          <a:stretch>
            <a:fillRect/>
          </a:stretch>
        </p:blipFill>
        <p:spPr>
          <a:xfrm>
            <a:off x="152400" y="124070"/>
            <a:ext cx="3191320" cy="552527"/>
          </a:xfrm>
          <a:prstGeom prst="rect">
            <a:avLst/>
          </a:prstGeom>
        </p:spPr>
      </p:pic>
      <p:graphicFrame>
        <p:nvGraphicFramePr>
          <p:cNvPr id="2" name="Object 1">
            <a:extLst>
              <a:ext uri="{FF2B5EF4-FFF2-40B4-BE49-F238E27FC236}">
                <a16:creationId xmlns:a16="http://schemas.microsoft.com/office/drawing/2014/main" id="{A0FD946C-DEF2-42FA-9992-D70FDECDC152}"/>
              </a:ext>
            </a:extLst>
          </p:cNvPr>
          <p:cNvGraphicFramePr>
            <a:graphicFrameLocks noChangeAspect="1"/>
          </p:cNvGraphicFramePr>
          <p:nvPr/>
        </p:nvGraphicFramePr>
        <p:xfrm>
          <a:off x="685800" y="4762500"/>
          <a:ext cx="3886200" cy="5029200"/>
        </p:xfrm>
        <a:graphic>
          <a:graphicData uri="http://schemas.openxmlformats.org/presentationml/2006/ole">
            <mc:AlternateContent xmlns:mc="http://schemas.openxmlformats.org/markup-compatibility/2006">
              <mc:Choice xmlns:v="urn:schemas-microsoft-com:vml" Requires="v">
                <p:oleObj spid="_x0000_s8254" name="Acrobat Document" r:id="rId7" imgW="3886099" imgH="5029200" progId="Acrobat.Document.DC">
                  <p:embed/>
                </p:oleObj>
              </mc:Choice>
              <mc:Fallback>
                <p:oleObj name="Acrobat Document" r:id="rId7" imgW="3886099" imgH="5029200" progId="Acrobat.Document.DC">
                  <p:embed/>
                  <p:pic>
                    <p:nvPicPr>
                      <p:cNvPr id="2" name="Object 1">
                        <a:extLst>
                          <a:ext uri="{FF2B5EF4-FFF2-40B4-BE49-F238E27FC236}">
                            <a16:creationId xmlns:a16="http://schemas.microsoft.com/office/drawing/2014/main" id="{A0FD946C-DEF2-42FA-9992-D70FDECDC152}"/>
                          </a:ext>
                        </a:extLst>
                      </p:cNvPr>
                      <p:cNvPicPr/>
                      <p:nvPr/>
                    </p:nvPicPr>
                    <p:blipFill>
                      <a:blip r:embed="rId8"/>
                      <a:stretch>
                        <a:fillRect/>
                      </a:stretch>
                    </p:blipFill>
                    <p:spPr>
                      <a:xfrm>
                        <a:off x="685800" y="4762500"/>
                        <a:ext cx="3886200" cy="5029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17DE31C-D021-4B1E-8C11-3F6C03266724}"/>
              </a:ext>
            </a:extLst>
          </p:cNvPr>
          <p:cNvGraphicFramePr>
            <a:graphicFrameLocks noChangeAspect="1"/>
          </p:cNvGraphicFramePr>
          <p:nvPr>
            <p:extLst>
              <p:ext uri="{D42A27DB-BD31-4B8C-83A1-F6EECF244321}">
                <p14:modId xmlns:p14="http://schemas.microsoft.com/office/powerpoint/2010/main" val="2165378362"/>
              </p:ext>
            </p:extLst>
          </p:nvPr>
        </p:nvGraphicFramePr>
        <p:xfrm>
          <a:off x="12725400" y="4848146"/>
          <a:ext cx="3778250" cy="5346700"/>
        </p:xfrm>
        <a:graphic>
          <a:graphicData uri="http://schemas.openxmlformats.org/presentationml/2006/ole">
            <mc:AlternateContent xmlns:mc="http://schemas.openxmlformats.org/markup-compatibility/2006">
              <mc:Choice xmlns:v="urn:schemas-microsoft-com:vml" Requires="v">
                <p:oleObj spid="_x0000_s8255" name="Acrobat Document" r:id="rId9" imgW="3777905" imgH="5346565" progId="Acrobat.Document.DC">
                  <p:embed/>
                </p:oleObj>
              </mc:Choice>
              <mc:Fallback>
                <p:oleObj name="Acrobat Document" r:id="rId9" imgW="3777905" imgH="5346565" progId="Acrobat.Document.DC">
                  <p:embed/>
                  <p:pic>
                    <p:nvPicPr>
                      <p:cNvPr id="7" name="Object 6">
                        <a:extLst>
                          <a:ext uri="{FF2B5EF4-FFF2-40B4-BE49-F238E27FC236}">
                            <a16:creationId xmlns:a16="http://schemas.microsoft.com/office/drawing/2014/main" id="{617DE31C-D021-4B1E-8C11-3F6C03266724}"/>
                          </a:ext>
                        </a:extLst>
                      </p:cNvPr>
                      <p:cNvPicPr/>
                      <p:nvPr/>
                    </p:nvPicPr>
                    <p:blipFill>
                      <a:blip r:embed="rId10"/>
                      <a:stretch>
                        <a:fillRect/>
                      </a:stretch>
                    </p:blipFill>
                    <p:spPr>
                      <a:xfrm>
                        <a:off x="12725400" y="4848146"/>
                        <a:ext cx="3778250" cy="5346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5BE3044-60AC-4C97-8104-4789117FC896}"/>
              </a:ext>
            </a:extLst>
          </p:cNvPr>
          <p:cNvGraphicFramePr>
            <a:graphicFrameLocks noChangeAspect="1"/>
          </p:cNvGraphicFramePr>
          <p:nvPr>
            <p:extLst>
              <p:ext uri="{D42A27DB-BD31-4B8C-83A1-F6EECF244321}">
                <p14:modId xmlns:p14="http://schemas.microsoft.com/office/powerpoint/2010/main" val="1879254007"/>
              </p:ext>
            </p:extLst>
          </p:nvPr>
        </p:nvGraphicFramePr>
        <p:xfrm>
          <a:off x="6553200" y="5061633"/>
          <a:ext cx="3627389" cy="5133213"/>
        </p:xfrm>
        <a:graphic>
          <a:graphicData uri="http://schemas.openxmlformats.org/presentationml/2006/ole">
            <mc:AlternateContent xmlns:mc="http://schemas.openxmlformats.org/markup-compatibility/2006">
              <mc:Choice xmlns:v="urn:schemas-microsoft-com:vml" Requires="v">
                <p:oleObj spid="_x0000_s8256" name="Acrobat Document" r:id="rId11" imgW="3777905" imgH="5346565" progId="Acrobat.Document.DC">
                  <p:embed/>
                </p:oleObj>
              </mc:Choice>
              <mc:Fallback>
                <p:oleObj name="Acrobat Document" r:id="rId11" imgW="3777905" imgH="5346565" progId="Acrobat.Document.DC">
                  <p:embed/>
                  <p:pic>
                    <p:nvPicPr>
                      <p:cNvPr id="2" name="Object 1">
                        <a:extLst>
                          <a:ext uri="{FF2B5EF4-FFF2-40B4-BE49-F238E27FC236}">
                            <a16:creationId xmlns:a16="http://schemas.microsoft.com/office/drawing/2014/main" id="{3292A4A4-D53B-4AF1-809A-8583CEEB9124}"/>
                          </a:ext>
                        </a:extLst>
                      </p:cNvPr>
                      <p:cNvPicPr/>
                      <p:nvPr/>
                    </p:nvPicPr>
                    <p:blipFill>
                      <a:blip r:embed="rId12"/>
                      <a:stretch>
                        <a:fillRect/>
                      </a:stretch>
                    </p:blipFill>
                    <p:spPr>
                      <a:xfrm>
                        <a:off x="6553200" y="5061633"/>
                        <a:ext cx="3627389" cy="5133213"/>
                      </a:xfrm>
                      <a:prstGeom prst="rect">
                        <a:avLst/>
                      </a:prstGeom>
                    </p:spPr>
                  </p:pic>
                </p:oleObj>
              </mc:Fallback>
            </mc:AlternateContent>
          </a:graphicData>
        </a:graphic>
      </p:graphicFrame>
    </p:spTree>
    <p:extLst>
      <p:ext uri="{BB962C8B-B14F-4D97-AF65-F5344CB8AC3E}">
        <p14:creationId xmlns:p14="http://schemas.microsoft.com/office/powerpoint/2010/main" val="1958863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CA9BB5-F357-4188-BD60-A94D403D6C0C}"/>
              </a:ext>
            </a:extLst>
          </p:cNvPr>
          <p:cNvSpPr txBox="1"/>
          <p:nvPr/>
        </p:nvSpPr>
        <p:spPr>
          <a:xfrm>
            <a:off x="76201" y="714697"/>
            <a:ext cx="18135599" cy="7109639"/>
          </a:xfrm>
          <a:prstGeom prst="rect">
            <a:avLst/>
          </a:prstGeom>
          <a:noFill/>
        </p:spPr>
        <p:txBody>
          <a:bodyPr wrap="square" rtlCol="0">
            <a:spAutoFit/>
          </a:bodyPr>
          <a:lstStyle/>
          <a:p>
            <a:r>
              <a:rPr lang="en-US" sz="2400" dirty="0"/>
              <a:t>You are required to complete a demonstration as evidence of your skills and ability to perform the associated tasks. </a:t>
            </a:r>
          </a:p>
          <a:p>
            <a:r>
              <a:rPr lang="en-US" sz="2400" dirty="0"/>
              <a:t>You must take part in role play to demonstrate identifying the need for and obtaining consent to make a referral. </a:t>
            </a:r>
          </a:p>
          <a:p>
            <a:r>
              <a:rPr lang="en-US" sz="2400" b="1" dirty="0"/>
              <a:t>You must choose one (1) of the three (3) scenarios outlined in Project 2 to base the roleplay on.</a:t>
            </a:r>
          </a:p>
          <a:p>
            <a:r>
              <a:rPr lang="en-US" sz="2400" dirty="0"/>
              <a:t>In this role play, you are to play the role of the allied health care assistance identified in the case studies. The other person, who will be nominated by your assessor, will play the role of a patient. </a:t>
            </a:r>
          </a:p>
          <a:p>
            <a:r>
              <a:rPr lang="en-US" sz="2400" dirty="0"/>
              <a:t>The roleplay is to be held in a simulated environment that resembles an allied health office. There should be a desk with a chair on one side for the allied health assistant and another on the other side for the patient.</a:t>
            </a:r>
          </a:p>
          <a:p>
            <a:r>
              <a:rPr lang="en-US" sz="2400" dirty="0"/>
              <a:t>You will also require access to a blank notebook and a pen to take patient notes.</a:t>
            </a:r>
          </a:p>
          <a:p>
            <a:r>
              <a:rPr lang="en-US" sz="2400" dirty="0"/>
              <a:t>Using the information in the case study, you must discuss the issues identified by the doctor and consulting allied health care professional with the patient, take note of any additional history, which they should provide from the information outlined in the case study and draw conclusions about any additional referrals to both health and other services. </a:t>
            </a:r>
          </a:p>
          <a:p>
            <a:r>
              <a:rPr lang="en-US" sz="2400" dirty="0"/>
              <a:t>When it comes time to discuss referrals with them, you should ensure that you:</a:t>
            </a:r>
          </a:p>
          <a:p>
            <a:r>
              <a:rPr lang="en-US" sz="2400" dirty="0"/>
              <a:t>• Clearly communicate the need for referral to the patient and explain your rationale</a:t>
            </a:r>
          </a:p>
          <a:p>
            <a:r>
              <a:rPr lang="en-US" sz="2400" dirty="0"/>
              <a:t>• Ensure referral occurs with consent of patient </a:t>
            </a:r>
          </a:p>
          <a:p>
            <a:endParaRPr lang="en-US" sz="2400" dirty="0"/>
          </a:p>
          <a:p>
            <a:r>
              <a:rPr lang="en-US" sz="2400" dirty="0"/>
              <a:t>You </a:t>
            </a:r>
            <a:r>
              <a:rPr lang="en-US" sz="2400" b="1" dirty="0"/>
              <a:t>should tell them </a:t>
            </a:r>
            <a:r>
              <a:rPr lang="en-US" sz="2400" dirty="0"/>
              <a:t>at the end of the role play that you will write the referral and have it reviewed by the Allied Health Professional. You will then send the approved referral electronically to the doctor/healthcare expert you’re referring them to. You </a:t>
            </a:r>
            <a:r>
              <a:rPr lang="en-US" sz="2400" b="1" dirty="0"/>
              <a:t>should explain </a:t>
            </a:r>
            <a:r>
              <a:rPr lang="en-US" sz="2400" dirty="0"/>
              <a:t>to them that the reception staff will provide them with a copy of the approved referral in the post or by email which will have the details of where they are being referred so they will be able to call to make an appointment. </a:t>
            </a:r>
          </a:p>
        </p:txBody>
      </p:sp>
      <p:pic>
        <p:nvPicPr>
          <p:cNvPr id="15" name="object 5">
            <a:hlinkClick r:id="rId2" action="ppaction://hlinksldjump"/>
            <a:extLst>
              <a:ext uri="{FF2B5EF4-FFF2-40B4-BE49-F238E27FC236}">
                <a16:creationId xmlns:a16="http://schemas.microsoft.com/office/drawing/2014/main" id="{C36A6440-0662-4B36-99D3-FC35FCA74CE3}"/>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
        <p:nvSpPr>
          <p:cNvPr id="16" name="TextBox 15">
            <a:extLst>
              <a:ext uri="{FF2B5EF4-FFF2-40B4-BE49-F238E27FC236}">
                <a16:creationId xmlns:a16="http://schemas.microsoft.com/office/drawing/2014/main" id="{33C7A0BE-2D99-4BE0-8A4A-673C5D2DE15D}"/>
              </a:ext>
            </a:extLst>
          </p:cNvPr>
          <p:cNvSpPr txBox="1"/>
          <p:nvPr/>
        </p:nvSpPr>
        <p:spPr>
          <a:xfrm>
            <a:off x="3376850" y="30659"/>
            <a:ext cx="9190382" cy="769441"/>
          </a:xfrm>
          <a:prstGeom prst="rect">
            <a:avLst/>
          </a:prstGeom>
          <a:noFill/>
        </p:spPr>
        <p:txBody>
          <a:bodyPr wrap="square">
            <a:spAutoFit/>
          </a:bodyPr>
          <a:lstStyle/>
          <a:p>
            <a:r>
              <a:rPr lang="en-US" sz="4400" kern="0" dirty="0"/>
              <a:t>3 Observation</a:t>
            </a:r>
            <a:endParaRPr lang="en-AU" kern="0" dirty="0"/>
          </a:p>
        </p:txBody>
      </p:sp>
      <p:pic>
        <p:nvPicPr>
          <p:cNvPr id="17" name="Picture 16">
            <a:extLst>
              <a:ext uri="{FF2B5EF4-FFF2-40B4-BE49-F238E27FC236}">
                <a16:creationId xmlns:a16="http://schemas.microsoft.com/office/drawing/2014/main" id="{CA93E6F8-3F58-45B4-A344-014CDA403D69}"/>
              </a:ext>
            </a:extLst>
          </p:cNvPr>
          <p:cNvPicPr>
            <a:picLocks noChangeAspect="1"/>
          </p:cNvPicPr>
          <p:nvPr/>
        </p:nvPicPr>
        <p:blipFill>
          <a:blip r:embed="rId4"/>
          <a:stretch>
            <a:fillRect/>
          </a:stretch>
        </p:blipFill>
        <p:spPr>
          <a:xfrm>
            <a:off x="152400" y="124070"/>
            <a:ext cx="3191320" cy="552527"/>
          </a:xfrm>
          <a:prstGeom prst="rect">
            <a:avLst/>
          </a:prstGeom>
        </p:spPr>
      </p:pic>
    </p:spTree>
    <p:extLst>
      <p:ext uri="{BB962C8B-B14F-4D97-AF65-F5344CB8AC3E}">
        <p14:creationId xmlns:p14="http://schemas.microsoft.com/office/powerpoint/2010/main" val="34797076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pic>
        <p:nvPicPr>
          <p:cNvPr id="3" name="object 3"/>
          <p:cNvPicPr/>
          <p:nvPr/>
        </p:nvPicPr>
        <p:blipFill>
          <a:blip r:embed="rId2" cstate="print"/>
          <a:stretch>
            <a:fillRect/>
          </a:stretch>
        </p:blipFill>
        <p:spPr>
          <a:xfrm>
            <a:off x="7026712" y="3766328"/>
            <a:ext cx="4238624" cy="27527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9579360" cy="10286999"/>
          </a:xfrm>
          <a:prstGeom prst="rect">
            <a:avLst/>
          </a:prstGeom>
        </p:spPr>
      </p:pic>
      <p:sp>
        <p:nvSpPr>
          <p:cNvPr id="5" name="object 5"/>
          <p:cNvSpPr txBox="1">
            <a:spLocks noGrp="1"/>
          </p:cNvSpPr>
          <p:nvPr>
            <p:ph type="title"/>
          </p:nvPr>
        </p:nvSpPr>
        <p:spPr>
          <a:xfrm>
            <a:off x="9722906" y="941735"/>
            <a:ext cx="5648960" cy="1000760"/>
          </a:xfrm>
          <a:prstGeom prst="rect">
            <a:avLst/>
          </a:prstGeom>
        </p:spPr>
        <p:txBody>
          <a:bodyPr vert="horz" wrap="square" lIns="0" tIns="12700" rIns="0" bIns="0" rtlCol="0">
            <a:spAutoFit/>
          </a:bodyPr>
          <a:lstStyle/>
          <a:p>
            <a:pPr marL="12700">
              <a:lnSpc>
                <a:spcPct val="100000"/>
              </a:lnSpc>
              <a:spcBef>
                <a:spcPts val="100"/>
              </a:spcBef>
            </a:pPr>
            <a:r>
              <a:rPr spc="365" dirty="0">
                <a:solidFill>
                  <a:srgbClr val="000000"/>
                </a:solidFill>
              </a:rPr>
              <a:t>Public</a:t>
            </a:r>
            <a:r>
              <a:rPr spc="490" dirty="0">
                <a:solidFill>
                  <a:srgbClr val="000000"/>
                </a:solidFill>
              </a:rPr>
              <a:t> </a:t>
            </a:r>
            <a:r>
              <a:rPr spc="254" dirty="0">
                <a:solidFill>
                  <a:srgbClr val="000000"/>
                </a:solidFill>
              </a:rPr>
              <a:t>Health</a:t>
            </a:r>
          </a:p>
        </p:txBody>
      </p:sp>
      <p:sp>
        <p:nvSpPr>
          <p:cNvPr id="6" name="object 6"/>
          <p:cNvSpPr txBox="1"/>
          <p:nvPr/>
        </p:nvSpPr>
        <p:spPr>
          <a:xfrm>
            <a:off x="9722906" y="1751360"/>
            <a:ext cx="6955155" cy="6263640"/>
          </a:xfrm>
          <a:prstGeom prst="rect">
            <a:avLst/>
          </a:prstGeom>
        </p:spPr>
        <p:txBody>
          <a:bodyPr vert="horz" wrap="square" lIns="0" tIns="12700" rIns="0" bIns="0" rtlCol="0">
            <a:spAutoFit/>
          </a:bodyPr>
          <a:lstStyle/>
          <a:p>
            <a:pPr marL="12700">
              <a:lnSpc>
                <a:spcPct val="100000"/>
              </a:lnSpc>
              <a:spcBef>
                <a:spcPts val="100"/>
              </a:spcBef>
            </a:pPr>
            <a:r>
              <a:rPr sz="6400" b="1" spc="490" dirty="0">
                <a:latin typeface="Trebuchet MS"/>
                <a:cs typeface="Trebuchet MS"/>
              </a:rPr>
              <a:t>System</a:t>
            </a:r>
            <a:endParaRPr sz="6400" dirty="0">
              <a:latin typeface="Trebuchet MS"/>
              <a:cs typeface="Trebuchet MS"/>
            </a:endParaRPr>
          </a:p>
          <a:p>
            <a:pPr marL="12700" marR="5080">
              <a:lnSpc>
                <a:spcPct val="140600"/>
              </a:lnSpc>
              <a:spcBef>
                <a:spcPts val="3640"/>
              </a:spcBef>
              <a:tabLst>
                <a:tab pos="398145" algn="l"/>
                <a:tab pos="1188720" algn="l"/>
                <a:tab pos="1640205" algn="l"/>
                <a:tab pos="2489835" algn="l"/>
                <a:tab pos="2554605" algn="l"/>
                <a:tab pos="3954145" algn="l"/>
                <a:tab pos="4384040" algn="l"/>
                <a:tab pos="4928235" algn="l"/>
                <a:tab pos="5477510" algn="l"/>
                <a:tab pos="5848985" algn="l"/>
                <a:tab pos="6397625" algn="l"/>
              </a:tabLst>
            </a:pPr>
            <a:r>
              <a:rPr sz="2800" dirty="0">
                <a:latin typeface="Arial MT"/>
                <a:cs typeface="Arial MT"/>
              </a:rPr>
              <a:t>A	</a:t>
            </a:r>
            <a:r>
              <a:rPr sz="2800" spc="195" dirty="0">
                <a:latin typeface="Arial MT"/>
                <a:cs typeface="Arial MT"/>
              </a:rPr>
              <a:t>healt</a:t>
            </a:r>
            <a:r>
              <a:rPr sz="2800" dirty="0">
                <a:latin typeface="Arial MT"/>
                <a:cs typeface="Arial MT"/>
              </a:rPr>
              <a:t>h	</a:t>
            </a:r>
            <a:r>
              <a:rPr sz="2800" spc="195" dirty="0">
                <a:latin typeface="Arial MT"/>
                <a:cs typeface="Arial MT"/>
              </a:rPr>
              <a:t>car</a:t>
            </a:r>
            <a:r>
              <a:rPr sz="2800" dirty="0">
                <a:latin typeface="Arial MT"/>
                <a:cs typeface="Arial MT"/>
              </a:rPr>
              <a:t>e		</a:t>
            </a:r>
            <a:r>
              <a:rPr sz="2800" spc="195" dirty="0">
                <a:latin typeface="Arial MT"/>
                <a:cs typeface="Arial MT"/>
              </a:rPr>
              <a:t>syste</a:t>
            </a:r>
            <a:r>
              <a:rPr sz="2800" dirty="0">
                <a:latin typeface="Arial MT"/>
                <a:cs typeface="Arial MT"/>
              </a:rPr>
              <a:t>m	</a:t>
            </a:r>
            <a:r>
              <a:rPr sz="2800" spc="195" dirty="0">
                <a:latin typeface="Arial MT"/>
                <a:cs typeface="Arial MT"/>
              </a:rPr>
              <a:t>i</a:t>
            </a:r>
            <a:r>
              <a:rPr sz="2800" dirty="0">
                <a:latin typeface="Arial MT"/>
                <a:cs typeface="Arial MT"/>
              </a:rPr>
              <a:t>s	</a:t>
            </a:r>
            <a:r>
              <a:rPr sz="2800" spc="195" dirty="0">
                <a:latin typeface="Arial MT"/>
                <a:cs typeface="Arial MT"/>
              </a:rPr>
              <a:t>define</a:t>
            </a:r>
            <a:r>
              <a:rPr sz="2800" dirty="0">
                <a:latin typeface="Arial MT"/>
                <a:cs typeface="Arial MT"/>
              </a:rPr>
              <a:t>d	</a:t>
            </a:r>
            <a:r>
              <a:rPr sz="2800" spc="195" dirty="0">
                <a:latin typeface="Arial MT"/>
                <a:cs typeface="Arial MT"/>
              </a:rPr>
              <a:t>b</a:t>
            </a:r>
            <a:r>
              <a:rPr sz="2800" dirty="0">
                <a:latin typeface="Arial MT"/>
                <a:cs typeface="Arial MT"/>
              </a:rPr>
              <a:t>y	</a:t>
            </a:r>
            <a:r>
              <a:rPr sz="2800" spc="195" dirty="0">
                <a:latin typeface="Arial MT"/>
                <a:cs typeface="Arial MT"/>
              </a:rPr>
              <a:t>th</a:t>
            </a:r>
            <a:r>
              <a:rPr sz="2800" dirty="0">
                <a:latin typeface="Arial MT"/>
                <a:cs typeface="Arial MT"/>
              </a:rPr>
              <a:t>e  </a:t>
            </a:r>
            <a:r>
              <a:rPr sz="2800" spc="155" dirty="0">
                <a:latin typeface="Arial MT"/>
                <a:cs typeface="Arial MT"/>
              </a:rPr>
              <a:t>World	</a:t>
            </a:r>
            <a:r>
              <a:rPr sz="2800" spc="160" dirty="0">
                <a:latin typeface="Arial MT"/>
                <a:cs typeface="Arial MT"/>
              </a:rPr>
              <a:t>Health	</a:t>
            </a:r>
            <a:r>
              <a:rPr sz="2800" spc="175" dirty="0">
                <a:latin typeface="Arial MT"/>
                <a:cs typeface="Arial MT"/>
              </a:rPr>
              <a:t>Organisation	</a:t>
            </a:r>
            <a:r>
              <a:rPr sz="2800" spc="95" dirty="0">
                <a:latin typeface="Arial MT"/>
                <a:cs typeface="Arial MT"/>
              </a:rPr>
              <a:t>as	</a:t>
            </a:r>
            <a:r>
              <a:rPr sz="2800" spc="145" dirty="0">
                <a:latin typeface="Arial MT"/>
                <a:cs typeface="Arial MT"/>
              </a:rPr>
              <a:t>‘all</a:t>
            </a:r>
            <a:endParaRPr sz="2800" dirty="0">
              <a:latin typeface="Arial MT"/>
              <a:cs typeface="Arial MT"/>
            </a:endParaRPr>
          </a:p>
          <a:p>
            <a:pPr marL="12700" marR="104139">
              <a:lnSpc>
                <a:spcPct val="140600"/>
              </a:lnSpc>
              <a:tabLst>
                <a:tab pos="1737995" algn="l"/>
                <a:tab pos="3024505" algn="l"/>
                <a:tab pos="3142615" algn="l"/>
                <a:tab pos="4424045" algn="l"/>
                <a:tab pos="4507865" algn="l"/>
                <a:tab pos="6090920" algn="l"/>
                <a:tab pos="6520815" algn="l"/>
              </a:tabLst>
            </a:pPr>
            <a:r>
              <a:rPr sz="2800" spc="195" dirty="0">
                <a:latin typeface="Arial MT"/>
                <a:cs typeface="Arial MT"/>
              </a:rPr>
              <a:t>activitie</a:t>
            </a:r>
            <a:r>
              <a:rPr sz="2800" dirty="0">
                <a:latin typeface="Arial MT"/>
                <a:cs typeface="Arial MT"/>
              </a:rPr>
              <a:t>s	</a:t>
            </a:r>
            <a:r>
              <a:rPr sz="2800" spc="-705" dirty="0">
                <a:latin typeface="Arial MT"/>
                <a:cs typeface="Arial MT"/>
              </a:rPr>
              <a:t> </a:t>
            </a:r>
            <a:r>
              <a:rPr sz="2800" spc="195" dirty="0">
                <a:latin typeface="Arial MT"/>
                <a:cs typeface="Arial MT"/>
              </a:rPr>
              <a:t>whos</a:t>
            </a:r>
            <a:r>
              <a:rPr sz="2800" dirty="0">
                <a:latin typeface="Arial MT"/>
                <a:cs typeface="Arial MT"/>
              </a:rPr>
              <a:t>e	</a:t>
            </a:r>
            <a:r>
              <a:rPr sz="2800" spc="195" dirty="0">
                <a:latin typeface="Arial MT"/>
                <a:cs typeface="Arial MT"/>
              </a:rPr>
              <a:t>primar</a:t>
            </a:r>
            <a:r>
              <a:rPr sz="2800" dirty="0">
                <a:latin typeface="Arial MT"/>
                <a:cs typeface="Arial MT"/>
              </a:rPr>
              <a:t>y		</a:t>
            </a:r>
            <a:r>
              <a:rPr sz="2800" spc="195" dirty="0">
                <a:latin typeface="Arial MT"/>
                <a:cs typeface="Arial MT"/>
              </a:rPr>
              <a:t>purpos</a:t>
            </a:r>
            <a:r>
              <a:rPr sz="2800" dirty="0">
                <a:latin typeface="Arial MT"/>
                <a:cs typeface="Arial MT"/>
              </a:rPr>
              <a:t>e	</a:t>
            </a:r>
            <a:r>
              <a:rPr sz="2800" spc="195" dirty="0">
                <a:latin typeface="Arial MT"/>
                <a:cs typeface="Arial MT"/>
              </a:rPr>
              <a:t>i</a:t>
            </a:r>
            <a:r>
              <a:rPr sz="2800" dirty="0">
                <a:latin typeface="Arial MT"/>
                <a:cs typeface="Arial MT"/>
              </a:rPr>
              <a:t>s	</a:t>
            </a:r>
            <a:r>
              <a:rPr sz="2800" spc="195" dirty="0">
                <a:latin typeface="Arial MT"/>
                <a:cs typeface="Arial MT"/>
              </a:rPr>
              <a:t>t</a:t>
            </a:r>
            <a:r>
              <a:rPr sz="2800" dirty="0">
                <a:latin typeface="Arial MT"/>
                <a:cs typeface="Arial MT"/>
              </a:rPr>
              <a:t>o  </a:t>
            </a:r>
            <a:r>
              <a:rPr sz="2800" spc="170" dirty="0">
                <a:latin typeface="Arial MT"/>
                <a:cs typeface="Arial MT"/>
              </a:rPr>
              <a:t>promote,	</a:t>
            </a:r>
            <a:r>
              <a:rPr sz="2800" spc="165" dirty="0">
                <a:latin typeface="Arial MT"/>
                <a:cs typeface="Arial MT"/>
              </a:rPr>
              <a:t>restore		</a:t>
            </a:r>
            <a:r>
              <a:rPr sz="2800" spc="160" dirty="0">
                <a:latin typeface="Arial MT"/>
                <a:cs typeface="Arial MT"/>
              </a:rPr>
              <a:t>and/or	</a:t>
            </a:r>
            <a:r>
              <a:rPr sz="2800" spc="170" dirty="0">
                <a:latin typeface="Arial MT"/>
                <a:cs typeface="Arial MT"/>
              </a:rPr>
              <a:t>maintain</a:t>
            </a:r>
            <a:endParaRPr sz="2800" dirty="0">
              <a:latin typeface="Arial MT"/>
              <a:cs typeface="Arial MT"/>
            </a:endParaRPr>
          </a:p>
          <a:p>
            <a:pPr marL="12700" marR="158750">
              <a:lnSpc>
                <a:spcPct val="140600"/>
              </a:lnSpc>
              <a:tabLst>
                <a:tab pos="1411605" algn="l"/>
                <a:tab pos="1477010" algn="l"/>
                <a:tab pos="1593850" algn="l"/>
                <a:tab pos="2550160" algn="l"/>
                <a:tab pos="2959735" algn="l"/>
                <a:tab pos="3161665" algn="l"/>
                <a:tab pos="3342004" algn="l"/>
                <a:tab pos="3611879" algn="l"/>
                <a:tab pos="4285615" algn="l"/>
                <a:tab pos="4558665" algn="l"/>
                <a:tab pos="4625975" algn="l"/>
                <a:tab pos="5454015" algn="l"/>
                <a:tab pos="5868035" algn="l"/>
                <a:tab pos="5912485" algn="l"/>
                <a:tab pos="6382385" algn="l"/>
              </a:tabLst>
            </a:pPr>
            <a:r>
              <a:rPr sz="2800" spc="170" dirty="0">
                <a:latin typeface="Arial MT"/>
                <a:cs typeface="Arial MT"/>
              </a:rPr>
              <a:t>health.'			Further,	</a:t>
            </a:r>
            <a:r>
              <a:rPr sz="2800" spc="95" dirty="0">
                <a:latin typeface="Arial MT"/>
                <a:cs typeface="Arial MT"/>
              </a:rPr>
              <a:t>‘a	</a:t>
            </a:r>
            <a:r>
              <a:rPr sz="2800" spc="145" dirty="0">
                <a:latin typeface="Arial MT"/>
                <a:cs typeface="Arial MT"/>
              </a:rPr>
              <a:t>good		</a:t>
            </a:r>
            <a:r>
              <a:rPr sz="2800" spc="160" dirty="0">
                <a:latin typeface="Arial MT"/>
                <a:cs typeface="Arial MT"/>
              </a:rPr>
              <a:t>health	</a:t>
            </a:r>
            <a:r>
              <a:rPr sz="2800" spc="145" dirty="0">
                <a:latin typeface="Arial MT"/>
                <a:cs typeface="Arial MT"/>
              </a:rPr>
              <a:t>care </a:t>
            </a:r>
            <a:r>
              <a:rPr sz="2800" spc="150" dirty="0">
                <a:latin typeface="Arial MT"/>
                <a:cs typeface="Arial MT"/>
              </a:rPr>
              <a:t> </a:t>
            </a:r>
            <a:r>
              <a:rPr sz="2800" spc="195" dirty="0">
                <a:latin typeface="Arial MT"/>
                <a:cs typeface="Arial MT"/>
              </a:rPr>
              <a:t>syste</a:t>
            </a:r>
            <a:r>
              <a:rPr sz="2800" dirty="0">
                <a:latin typeface="Arial MT"/>
                <a:cs typeface="Arial MT"/>
              </a:rPr>
              <a:t>m	</a:t>
            </a:r>
            <a:r>
              <a:rPr sz="2800" spc="195" dirty="0">
                <a:latin typeface="Arial MT"/>
                <a:cs typeface="Arial MT"/>
              </a:rPr>
              <a:t>deliver</a:t>
            </a:r>
            <a:r>
              <a:rPr sz="2800" dirty="0">
                <a:latin typeface="Arial MT"/>
                <a:cs typeface="Arial MT"/>
              </a:rPr>
              <a:t>s	</a:t>
            </a:r>
            <a:r>
              <a:rPr sz="2800" spc="195" dirty="0">
                <a:latin typeface="Arial MT"/>
                <a:cs typeface="Arial MT"/>
              </a:rPr>
              <a:t>qualit</a:t>
            </a:r>
            <a:r>
              <a:rPr sz="2800" dirty="0">
                <a:latin typeface="Arial MT"/>
                <a:cs typeface="Arial MT"/>
              </a:rPr>
              <a:t>y	</a:t>
            </a:r>
            <a:r>
              <a:rPr sz="2800" spc="195" dirty="0">
                <a:latin typeface="Arial MT"/>
                <a:cs typeface="Arial MT"/>
              </a:rPr>
              <a:t>service</a:t>
            </a:r>
            <a:r>
              <a:rPr sz="2800" dirty="0">
                <a:latin typeface="Arial MT"/>
                <a:cs typeface="Arial MT"/>
              </a:rPr>
              <a:t>s		</a:t>
            </a:r>
            <a:r>
              <a:rPr sz="2800" spc="195" dirty="0">
                <a:latin typeface="Arial MT"/>
                <a:cs typeface="Arial MT"/>
              </a:rPr>
              <a:t>t</a:t>
            </a:r>
            <a:r>
              <a:rPr sz="2800" dirty="0">
                <a:latin typeface="Arial MT"/>
                <a:cs typeface="Arial MT"/>
              </a:rPr>
              <a:t>o	</a:t>
            </a:r>
            <a:r>
              <a:rPr sz="2800" spc="195" dirty="0">
                <a:latin typeface="Arial MT"/>
                <a:cs typeface="Arial MT"/>
              </a:rPr>
              <a:t>al</a:t>
            </a:r>
            <a:r>
              <a:rPr sz="2800" dirty="0">
                <a:latin typeface="Arial MT"/>
                <a:cs typeface="Arial MT"/>
              </a:rPr>
              <a:t>l  </a:t>
            </a:r>
            <a:r>
              <a:rPr sz="2800" spc="165" dirty="0">
                <a:latin typeface="Arial MT"/>
                <a:cs typeface="Arial MT"/>
              </a:rPr>
              <a:t>people,		</a:t>
            </a:r>
            <a:r>
              <a:rPr sz="2800" spc="145" dirty="0">
                <a:latin typeface="Arial MT"/>
                <a:cs typeface="Arial MT"/>
              </a:rPr>
              <a:t>when	</a:t>
            </a:r>
            <a:r>
              <a:rPr sz="2800" spc="130" dirty="0">
                <a:latin typeface="Arial MT"/>
                <a:cs typeface="Arial MT"/>
              </a:rPr>
              <a:t>and	</a:t>
            </a:r>
            <a:r>
              <a:rPr sz="2800" spc="155" dirty="0">
                <a:latin typeface="Arial MT"/>
                <a:cs typeface="Arial MT"/>
              </a:rPr>
              <a:t>where	</a:t>
            </a:r>
            <a:r>
              <a:rPr sz="2800" spc="145" dirty="0">
                <a:latin typeface="Arial MT"/>
                <a:cs typeface="Arial MT"/>
              </a:rPr>
              <a:t>they	need</a:t>
            </a:r>
            <a:endParaRPr sz="2800" dirty="0">
              <a:latin typeface="Arial MT"/>
              <a:cs typeface="Arial MT"/>
            </a:endParaRPr>
          </a:p>
          <a:p>
            <a:pPr marL="12700">
              <a:lnSpc>
                <a:spcPct val="100000"/>
              </a:lnSpc>
              <a:spcBef>
                <a:spcPts val="1365"/>
              </a:spcBef>
            </a:pPr>
            <a:r>
              <a:rPr sz="2800" spc="160" dirty="0">
                <a:latin typeface="Arial MT"/>
                <a:cs typeface="Arial MT"/>
              </a:rPr>
              <a:t>them.’</a:t>
            </a:r>
            <a:endParaRPr sz="2800" dirty="0">
              <a:latin typeface="Arial MT"/>
              <a:cs typeface="Arial MT"/>
            </a:endParaRPr>
          </a:p>
        </p:txBody>
      </p:sp>
      <p:pic>
        <p:nvPicPr>
          <p:cNvPr id="7" name="object 5">
            <a:hlinkClick r:id="rId3" action="ppaction://hlinksldjump"/>
            <a:extLst>
              <a:ext uri="{FF2B5EF4-FFF2-40B4-BE49-F238E27FC236}">
                <a16:creationId xmlns:a16="http://schemas.microsoft.com/office/drawing/2014/main" id="{E60DC8CF-D10C-4406-9B5C-DDE70C5F4976}"/>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6DEF9"/>
          </a:solidFill>
        </p:spPr>
        <p:txBody>
          <a:bodyPr wrap="square" lIns="0" tIns="0" rIns="0" bIns="0" rtlCol="0"/>
          <a:lstStyle/>
          <a:p>
            <a:endParaRPr/>
          </a:p>
        </p:txBody>
      </p:sp>
      <p:pic>
        <p:nvPicPr>
          <p:cNvPr id="4" name="object 4"/>
          <p:cNvPicPr/>
          <p:nvPr/>
        </p:nvPicPr>
        <p:blipFill>
          <a:blip r:embed="rId2" cstate="print"/>
          <a:stretch>
            <a:fillRect/>
          </a:stretch>
        </p:blipFill>
        <p:spPr>
          <a:xfrm>
            <a:off x="0" y="6"/>
            <a:ext cx="9797917" cy="10286993"/>
          </a:xfrm>
          <a:prstGeom prst="rect">
            <a:avLst/>
          </a:prstGeom>
        </p:spPr>
      </p:pic>
      <p:sp>
        <p:nvSpPr>
          <p:cNvPr id="5" name="object 5"/>
          <p:cNvSpPr txBox="1">
            <a:spLocks noGrp="1"/>
          </p:cNvSpPr>
          <p:nvPr>
            <p:ph type="title"/>
          </p:nvPr>
        </p:nvSpPr>
        <p:spPr>
          <a:xfrm>
            <a:off x="9978358" y="941740"/>
            <a:ext cx="6031230" cy="1000760"/>
          </a:xfrm>
          <a:prstGeom prst="rect">
            <a:avLst/>
          </a:prstGeom>
        </p:spPr>
        <p:txBody>
          <a:bodyPr vert="horz" wrap="square" lIns="0" tIns="12700" rIns="0" bIns="0" rtlCol="0">
            <a:spAutoFit/>
          </a:bodyPr>
          <a:lstStyle/>
          <a:p>
            <a:pPr marL="12700">
              <a:lnSpc>
                <a:spcPct val="100000"/>
              </a:lnSpc>
              <a:spcBef>
                <a:spcPts val="100"/>
              </a:spcBef>
            </a:pPr>
            <a:r>
              <a:rPr spc="305" dirty="0">
                <a:solidFill>
                  <a:srgbClr val="000000"/>
                </a:solidFill>
              </a:rPr>
              <a:t>Private</a:t>
            </a:r>
            <a:r>
              <a:rPr spc="484" dirty="0">
                <a:solidFill>
                  <a:srgbClr val="000000"/>
                </a:solidFill>
              </a:rPr>
              <a:t> </a:t>
            </a:r>
            <a:r>
              <a:rPr spc="254" dirty="0">
                <a:solidFill>
                  <a:srgbClr val="000000"/>
                </a:solidFill>
              </a:rPr>
              <a:t>Health</a:t>
            </a:r>
          </a:p>
        </p:txBody>
      </p:sp>
      <p:sp>
        <p:nvSpPr>
          <p:cNvPr id="6" name="object 6"/>
          <p:cNvSpPr txBox="1"/>
          <p:nvPr/>
        </p:nvSpPr>
        <p:spPr>
          <a:xfrm>
            <a:off x="9978358" y="1751365"/>
            <a:ext cx="8236584" cy="7455534"/>
          </a:xfrm>
          <a:prstGeom prst="rect">
            <a:avLst/>
          </a:prstGeom>
        </p:spPr>
        <p:txBody>
          <a:bodyPr vert="horz" wrap="square" lIns="0" tIns="12700" rIns="0" bIns="0" rtlCol="0">
            <a:spAutoFit/>
          </a:bodyPr>
          <a:lstStyle/>
          <a:p>
            <a:pPr marL="12700">
              <a:lnSpc>
                <a:spcPct val="100000"/>
              </a:lnSpc>
              <a:spcBef>
                <a:spcPts val="100"/>
              </a:spcBef>
            </a:pPr>
            <a:r>
              <a:rPr sz="6400" b="1" spc="490" dirty="0">
                <a:latin typeface="Trebuchet MS"/>
                <a:cs typeface="Trebuchet MS"/>
              </a:rPr>
              <a:t>System</a:t>
            </a:r>
            <a:endParaRPr sz="6400">
              <a:latin typeface="Trebuchet MS"/>
              <a:cs typeface="Trebuchet MS"/>
            </a:endParaRPr>
          </a:p>
          <a:p>
            <a:pPr marL="12700" marR="123825">
              <a:lnSpc>
                <a:spcPct val="140600"/>
              </a:lnSpc>
              <a:spcBef>
                <a:spcPts val="3570"/>
              </a:spcBef>
              <a:tabLst>
                <a:tab pos="704850" algn="l"/>
                <a:tab pos="823594" algn="l"/>
                <a:tab pos="986790" algn="l"/>
                <a:tab pos="1377315" algn="l"/>
                <a:tab pos="1535430" algn="l"/>
                <a:tab pos="1797685" algn="l"/>
                <a:tab pos="2025650" algn="l"/>
                <a:tab pos="2070100" algn="l"/>
                <a:tab pos="2619375" algn="l"/>
                <a:tab pos="2850515" algn="l"/>
                <a:tab pos="3267075" algn="l"/>
                <a:tab pos="3434715" algn="l"/>
                <a:tab pos="3693160" algn="l"/>
                <a:tab pos="3737610" algn="l"/>
                <a:tab pos="4553585" algn="l"/>
                <a:tab pos="4715510" algn="l"/>
                <a:tab pos="4935220" algn="l"/>
                <a:tab pos="5022215" algn="l"/>
                <a:tab pos="5507355" algn="l"/>
                <a:tab pos="5591810" algn="l"/>
                <a:tab pos="5978525" algn="l"/>
                <a:tab pos="6363335" algn="l"/>
                <a:tab pos="6421755" algn="l"/>
                <a:tab pos="6649720" algn="l"/>
                <a:tab pos="6720840" algn="l"/>
                <a:tab pos="7782559" algn="l"/>
              </a:tabLst>
            </a:pPr>
            <a:r>
              <a:rPr sz="2800" spc="130" dirty="0">
                <a:latin typeface="Arial MT"/>
                <a:cs typeface="Arial MT"/>
              </a:rPr>
              <a:t>The		</a:t>
            </a:r>
            <a:r>
              <a:rPr sz="2800" spc="160" dirty="0">
                <a:latin typeface="Arial MT"/>
                <a:cs typeface="Arial MT"/>
              </a:rPr>
              <a:t>public	sector	</a:t>
            </a:r>
            <a:r>
              <a:rPr sz="2800" spc="95" dirty="0">
                <a:latin typeface="Arial MT"/>
                <a:cs typeface="Arial MT"/>
              </a:rPr>
              <a:t>is	</a:t>
            </a:r>
            <a:r>
              <a:rPr sz="2800" spc="165" dirty="0">
                <a:latin typeface="Arial MT"/>
                <a:cs typeface="Arial MT"/>
              </a:rPr>
              <a:t>further		</a:t>
            </a:r>
            <a:r>
              <a:rPr sz="2800" spc="170" dirty="0">
                <a:latin typeface="Arial MT"/>
                <a:cs typeface="Arial MT"/>
              </a:rPr>
              <a:t>assisted	</a:t>
            </a:r>
            <a:r>
              <a:rPr sz="2800" spc="165" dirty="0">
                <a:latin typeface="Arial MT"/>
                <a:cs typeface="Arial MT"/>
              </a:rPr>
              <a:t>through </a:t>
            </a:r>
            <a:r>
              <a:rPr sz="2800" spc="-765" dirty="0">
                <a:latin typeface="Arial MT"/>
                <a:cs typeface="Arial MT"/>
              </a:rPr>
              <a:t> </a:t>
            </a:r>
            <a:r>
              <a:rPr sz="2800" spc="195" dirty="0">
                <a:latin typeface="Arial MT"/>
                <a:cs typeface="Arial MT"/>
              </a:rPr>
              <a:t>th</a:t>
            </a:r>
            <a:r>
              <a:rPr sz="2800" dirty="0">
                <a:latin typeface="Arial MT"/>
                <a:cs typeface="Arial MT"/>
              </a:rPr>
              <a:t>e	</a:t>
            </a:r>
            <a:r>
              <a:rPr sz="2800" spc="195" dirty="0">
                <a:latin typeface="Arial MT"/>
                <a:cs typeface="Arial MT"/>
              </a:rPr>
              <a:t>privat</a:t>
            </a:r>
            <a:r>
              <a:rPr sz="2800" dirty="0">
                <a:latin typeface="Arial MT"/>
                <a:cs typeface="Arial MT"/>
              </a:rPr>
              <a:t>e		</a:t>
            </a:r>
            <a:r>
              <a:rPr sz="2800" spc="195" dirty="0">
                <a:latin typeface="Arial MT"/>
                <a:cs typeface="Arial MT"/>
              </a:rPr>
              <a:t>sector</a:t>
            </a:r>
            <a:r>
              <a:rPr sz="2800" dirty="0">
                <a:latin typeface="Arial MT"/>
                <a:cs typeface="Arial MT"/>
              </a:rPr>
              <a:t>.	</a:t>
            </a:r>
            <a:r>
              <a:rPr sz="2800" spc="195" dirty="0">
                <a:latin typeface="Arial MT"/>
                <a:cs typeface="Arial MT"/>
              </a:rPr>
              <a:t>Australian</a:t>
            </a:r>
            <a:r>
              <a:rPr sz="2800" dirty="0">
                <a:latin typeface="Arial MT"/>
                <a:cs typeface="Arial MT"/>
              </a:rPr>
              <a:t>s		</a:t>
            </a:r>
            <a:r>
              <a:rPr sz="2800" spc="195" dirty="0">
                <a:latin typeface="Arial MT"/>
                <a:cs typeface="Arial MT"/>
              </a:rPr>
              <a:t>ca</a:t>
            </a:r>
            <a:r>
              <a:rPr sz="2800" dirty="0">
                <a:latin typeface="Arial MT"/>
                <a:cs typeface="Arial MT"/>
              </a:rPr>
              <a:t>n	</a:t>
            </a:r>
            <a:r>
              <a:rPr sz="2800" spc="195" dirty="0">
                <a:latin typeface="Arial MT"/>
                <a:cs typeface="Arial MT"/>
              </a:rPr>
              <a:t>choos</a:t>
            </a:r>
            <a:r>
              <a:rPr sz="2800" dirty="0">
                <a:latin typeface="Arial MT"/>
                <a:cs typeface="Arial MT"/>
              </a:rPr>
              <a:t>e	</a:t>
            </a:r>
            <a:r>
              <a:rPr sz="2800" spc="195" dirty="0">
                <a:latin typeface="Arial MT"/>
                <a:cs typeface="Arial MT"/>
              </a:rPr>
              <a:t>t</a:t>
            </a:r>
            <a:r>
              <a:rPr sz="2800" dirty="0">
                <a:latin typeface="Arial MT"/>
                <a:cs typeface="Arial MT"/>
              </a:rPr>
              <a:t>o  </a:t>
            </a:r>
            <a:r>
              <a:rPr sz="2800" spc="170" dirty="0">
                <a:latin typeface="Arial MT"/>
                <a:cs typeface="Arial MT"/>
              </a:rPr>
              <a:t>purchase	</a:t>
            </a:r>
            <a:r>
              <a:rPr sz="2800" spc="175" dirty="0">
                <a:latin typeface="Arial MT"/>
                <a:cs typeface="Arial MT"/>
              </a:rPr>
              <a:t>additional	</a:t>
            </a:r>
            <a:r>
              <a:rPr sz="2800" spc="160" dirty="0">
                <a:latin typeface="Arial MT"/>
                <a:cs typeface="Arial MT"/>
              </a:rPr>
              <a:t>health	</a:t>
            </a:r>
            <a:r>
              <a:rPr sz="2800" spc="170" dirty="0">
                <a:latin typeface="Arial MT"/>
                <a:cs typeface="Arial MT"/>
              </a:rPr>
              <a:t>coverage		</a:t>
            </a:r>
            <a:r>
              <a:rPr sz="2800" spc="165" dirty="0">
                <a:latin typeface="Arial MT"/>
                <a:cs typeface="Arial MT"/>
              </a:rPr>
              <a:t>through </a:t>
            </a:r>
            <a:r>
              <a:rPr sz="2800" spc="-765" dirty="0">
                <a:latin typeface="Arial MT"/>
                <a:cs typeface="Arial MT"/>
              </a:rPr>
              <a:t> </a:t>
            </a:r>
            <a:r>
              <a:rPr sz="2800" spc="165" dirty="0">
                <a:latin typeface="Arial MT"/>
                <a:cs typeface="Arial MT"/>
              </a:rPr>
              <a:t>private	</a:t>
            </a:r>
            <a:r>
              <a:rPr sz="2800" spc="160" dirty="0">
                <a:latin typeface="Arial MT"/>
                <a:cs typeface="Arial MT"/>
              </a:rPr>
              <a:t>health	</a:t>
            </a:r>
            <a:r>
              <a:rPr sz="2800" spc="155" dirty="0">
                <a:latin typeface="Arial MT"/>
                <a:cs typeface="Arial MT"/>
              </a:rPr>
              <a:t>funds		</a:t>
            </a:r>
            <a:r>
              <a:rPr sz="2800" spc="145" dirty="0">
                <a:latin typeface="Arial MT"/>
                <a:cs typeface="Arial MT"/>
              </a:rPr>
              <a:t>that	</a:t>
            </a:r>
            <a:r>
              <a:rPr sz="2800" spc="165" dirty="0">
                <a:latin typeface="Arial MT"/>
                <a:cs typeface="Arial MT"/>
              </a:rPr>
              <a:t>include	</a:t>
            </a:r>
            <a:r>
              <a:rPr sz="2800" spc="170" dirty="0">
                <a:latin typeface="Arial MT"/>
                <a:cs typeface="Arial MT"/>
              </a:rPr>
              <a:t>companies </a:t>
            </a:r>
            <a:r>
              <a:rPr sz="2800" spc="175" dirty="0">
                <a:latin typeface="Arial MT"/>
                <a:cs typeface="Arial MT"/>
              </a:rPr>
              <a:t> </a:t>
            </a:r>
            <a:r>
              <a:rPr sz="2800" spc="145" dirty="0">
                <a:latin typeface="Arial MT"/>
                <a:cs typeface="Arial MT"/>
              </a:rPr>
              <a:t>such	</a:t>
            </a:r>
            <a:r>
              <a:rPr sz="2800" spc="95" dirty="0">
                <a:latin typeface="Arial MT"/>
                <a:cs typeface="Arial MT"/>
              </a:rPr>
              <a:t>as	</a:t>
            </a:r>
            <a:r>
              <a:rPr sz="2800" spc="155" dirty="0">
                <a:latin typeface="Arial MT"/>
                <a:cs typeface="Arial MT"/>
              </a:rPr>
              <a:t>BUPA,	</a:t>
            </a:r>
            <a:r>
              <a:rPr sz="2800" spc="170" dirty="0">
                <a:latin typeface="Arial MT"/>
                <a:cs typeface="Arial MT"/>
              </a:rPr>
              <a:t>Medibank	</a:t>
            </a:r>
            <a:r>
              <a:rPr sz="2800" spc="130" dirty="0">
                <a:latin typeface="Arial MT"/>
                <a:cs typeface="Arial MT"/>
              </a:rPr>
              <a:t>and	</a:t>
            </a:r>
            <a:r>
              <a:rPr sz="2800" spc="145" dirty="0">
                <a:latin typeface="Arial MT"/>
                <a:cs typeface="Arial MT"/>
              </a:rPr>
              <a:t>NIB.		</a:t>
            </a:r>
            <a:r>
              <a:rPr sz="2800" spc="130" dirty="0">
                <a:latin typeface="Arial MT"/>
                <a:cs typeface="Arial MT"/>
              </a:rPr>
              <a:t>The</a:t>
            </a:r>
            <a:endParaRPr sz="2800">
              <a:latin typeface="Arial MT"/>
              <a:cs typeface="Arial MT"/>
            </a:endParaRPr>
          </a:p>
          <a:p>
            <a:pPr marL="12700" marR="5080">
              <a:lnSpc>
                <a:spcPct val="140600"/>
              </a:lnSpc>
              <a:tabLst>
                <a:tab pos="1377315" algn="l"/>
                <a:tab pos="1965960" algn="l"/>
                <a:tab pos="2618740" algn="l"/>
                <a:tab pos="3049270" algn="l"/>
                <a:tab pos="3208020" algn="l"/>
                <a:tab pos="3929379" algn="l"/>
                <a:tab pos="4123054" algn="l"/>
                <a:tab pos="4399280" algn="l"/>
                <a:tab pos="5092065" algn="l"/>
                <a:tab pos="5521960" algn="l"/>
                <a:tab pos="6071235" algn="l"/>
                <a:tab pos="7209790" algn="l"/>
                <a:tab pos="7679690" algn="l"/>
              </a:tabLst>
            </a:pPr>
            <a:r>
              <a:rPr sz="2800" spc="195" dirty="0">
                <a:latin typeface="Arial MT"/>
                <a:cs typeface="Arial MT"/>
              </a:rPr>
              <a:t>privat</a:t>
            </a:r>
            <a:r>
              <a:rPr sz="2800" dirty="0">
                <a:latin typeface="Arial MT"/>
                <a:cs typeface="Arial MT"/>
              </a:rPr>
              <a:t>e	</a:t>
            </a:r>
            <a:r>
              <a:rPr sz="2800" spc="195" dirty="0">
                <a:latin typeface="Arial MT"/>
                <a:cs typeface="Arial MT"/>
              </a:rPr>
              <a:t>secto</a:t>
            </a:r>
            <a:r>
              <a:rPr sz="2800" dirty="0">
                <a:latin typeface="Arial MT"/>
                <a:cs typeface="Arial MT"/>
              </a:rPr>
              <a:t>r	</a:t>
            </a:r>
            <a:r>
              <a:rPr sz="2800" spc="195" dirty="0">
                <a:latin typeface="Arial MT"/>
                <a:cs typeface="Arial MT"/>
              </a:rPr>
              <a:t>i</a:t>
            </a:r>
            <a:r>
              <a:rPr sz="2800" dirty="0">
                <a:latin typeface="Arial MT"/>
                <a:cs typeface="Arial MT"/>
              </a:rPr>
              <a:t>s	</a:t>
            </a:r>
            <a:r>
              <a:rPr sz="2800" spc="195" dirty="0">
                <a:latin typeface="Arial MT"/>
                <a:cs typeface="Arial MT"/>
              </a:rPr>
              <a:t>vita</a:t>
            </a:r>
            <a:r>
              <a:rPr sz="2800" dirty="0">
                <a:latin typeface="Arial MT"/>
                <a:cs typeface="Arial MT"/>
              </a:rPr>
              <a:t>l	</a:t>
            </a:r>
            <a:r>
              <a:rPr sz="2800" spc="195" dirty="0">
                <a:latin typeface="Arial MT"/>
                <a:cs typeface="Arial MT"/>
              </a:rPr>
              <a:t>t</a:t>
            </a:r>
            <a:r>
              <a:rPr sz="2800" dirty="0">
                <a:latin typeface="Arial MT"/>
                <a:cs typeface="Arial MT"/>
              </a:rPr>
              <a:t>o	</a:t>
            </a:r>
            <a:r>
              <a:rPr sz="2800" spc="195" dirty="0">
                <a:latin typeface="Arial MT"/>
                <a:cs typeface="Arial MT"/>
              </a:rPr>
              <a:t>th</a:t>
            </a:r>
            <a:r>
              <a:rPr sz="2800" dirty="0">
                <a:latin typeface="Arial MT"/>
                <a:cs typeface="Arial MT"/>
              </a:rPr>
              <a:t>e	</a:t>
            </a:r>
            <a:r>
              <a:rPr sz="2800" spc="195" dirty="0">
                <a:latin typeface="Arial MT"/>
                <a:cs typeface="Arial MT"/>
              </a:rPr>
              <a:t>functionin</a:t>
            </a:r>
            <a:r>
              <a:rPr sz="2800" dirty="0">
                <a:latin typeface="Arial MT"/>
                <a:cs typeface="Arial MT"/>
              </a:rPr>
              <a:t>g	</a:t>
            </a:r>
            <a:r>
              <a:rPr sz="2800" spc="195" dirty="0">
                <a:latin typeface="Arial MT"/>
                <a:cs typeface="Arial MT"/>
              </a:rPr>
              <a:t>o</a:t>
            </a:r>
            <a:r>
              <a:rPr sz="2800" dirty="0">
                <a:latin typeface="Arial MT"/>
                <a:cs typeface="Arial MT"/>
              </a:rPr>
              <a:t>f	</a:t>
            </a:r>
            <a:r>
              <a:rPr sz="2800" spc="195" dirty="0">
                <a:latin typeface="Arial MT"/>
                <a:cs typeface="Arial MT"/>
              </a:rPr>
              <a:t>th</a:t>
            </a:r>
            <a:r>
              <a:rPr sz="2800" dirty="0">
                <a:latin typeface="Arial MT"/>
                <a:cs typeface="Arial MT"/>
              </a:rPr>
              <a:t>e  </a:t>
            </a:r>
            <a:r>
              <a:rPr sz="2800" spc="175" dirty="0">
                <a:latin typeface="Arial MT"/>
                <a:cs typeface="Arial MT"/>
              </a:rPr>
              <a:t>Australian	</a:t>
            </a:r>
            <a:r>
              <a:rPr sz="2800" spc="160" dirty="0">
                <a:latin typeface="Arial MT"/>
                <a:cs typeface="Arial MT"/>
              </a:rPr>
              <a:t>health	</a:t>
            </a:r>
            <a:r>
              <a:rPr sz="2800" spc="145" dirty="0">
                <a:latin typeface="Arial MT"/>
                <a:cs typeface="Arial MT"/>
              </a:rPr>
              <a:t>care	</a:t>
            </a:r>
            <a:r>
              <a:rPr sz="2800" spc="160" dirty="0">
                <a:latin typeface="Arial MT"/>
                <a:cs typeface="Arial MT"/>
              </a:rPr>
              <a:t>system	</a:t>
            </a:r>
            <a:r>
              <a:rPr sz="2800" spc="95" dirty="0">
                <a:latin typeface="Arial MT"/>
                <a:cs typeface="Arial MT"/>
              </a:rPr>
              <a:t>as	it</a:t>
            </a:r>
            <a:endParaRPr sz="2800">
              <a:latin typeface="Arial MT"/>
              <a:cs typeface="Arial MT"/>
            </a:endParaRPr>
          </a:p>
          <a:p>
            <a:pPr marL="12700">
              <a:lnSpc>
                <a:spcPct val="100000"/>
              </a:lnSpc>
              <a:spcBef>
                <a:spcPts val="1365"/>
              </a:spcBef>
              <a:tabLst>
                <a:tab pos="2000885" algn="l"/>
                <a:tab pos="2693035" algn="l"/>
                <a:tab pos="4399280" algn="l"/>
                <a:tab pos="4968240" algn="l"/>
                <a:tab pos="6170930" algn="l"/>
              </a:tabLst>
            </a:pPr>
            <a:r>
              <a:rPr sz="2800" spc="170" dirty="0">
                <a:latin typeface="Arial MT"/>
                <a:cs typeface="Arial MT"/>
              </a:rPr>
              <a:t>decreases	</a:t>
            </a:r>
            <a:r>
              <a:rPr sz="2800" spc="130" dirty="0">
                <a:latin typeface="Arial MT"/>
                <a:cs typeface="Arial MT"/>
              </a:rPr>
              <a:t>the	</a:t>
            </a:r>
            <a:r>
              <a:rPr sz="2800" spc="170" dirty="0">
                <a:latin typeface="Arial MT"/>
                <a:cs typeface="Arial MT"/>
              </a:rPr>
              <a:t>pressure	</a:t>
            </a:r>
            <a:r>
              <a:rPr sz="2800" spc="95" dirty="0">
                <a:latin typeface="Arial MT"/>
                <a:cs typeface="Arial MT"/>
              </a:rPr>
              <a:t>on	</a:t>
            </a:r>
            <a:r>
              <a:rPr sz="2800" spc="160" dirty="0">
                <a:latin typeface="Arial MT"/>
                <a:cs typeface="Arial MT"/>
              </a:rPr>
              <a:t>public	health</a:t>
            </a:r>
            <a:endParaRPr sz="2800">
              <a:latin typeface="Arial MT"/>
              <a:cs typeface="Arial MT"/>
            </a:endParaRPr>
          </a:p>
          <a:p>
            <a:pPr marL="12700" marR="89535">
              <a:lnSpc>
                <a:spcPct val="140600"/>
              </a:lnSpc>
              <a:tabLst>
                <a:tab pos="1254125" algn="l"/>
                <a:tab pos="2044700" algn="l"/>
                <a:tab pos="2880995" algn="l"/>
                <a:tab pos="3202305" algn="l"/>
                <a:tab pos="3652520" algn="l"/>
                <a:tab pos="3672840" algn="l"/>
                <a:tab pos="4488180" algn="l"/>
                <a:tab pos="5661025" algn="l"/>
                <a:tab pos="6358255" algn="l"/>
                <a:tab pos="7066280" algn="l"/>
                <a:tab pos="7737475" algn="l"/>
              </a:tabLst>
            </a:pPr>
            <a:r>
              <a:rPr sz="2800" spc="175" dirty="0">
                <a:latin typeface="Arial MT"/>
                <a:cs typeface="Arial MT"/>
              </a:rPr>
              <a:t>resources,	</a:t>
            </a:r>
            <a:r>
              <a:rPr sz="2800" spc="155" dirty="0">
                <a:latin typeface="Arial MT"/>
                <a:cs typeface="Arial MT"/>
              </a:rPr>
              <a:t>which	</a:t>
            </a:r>
            <a:r>
              <a:rPr sz="2800" spc="95" dirty="0">
                <a:latin typeface="Arial MT"/>
                <a:cs typeface="Arial MT"/>
              </a:rPr>
              <a:t>in	</a:t>
            </a:r>
            <a:r>
              <a:rPr sz="2800" spc="145" dirty="0">
                <a:latin typeface="Arial MT"/>
                <a:cs typeface="Arial MT"/>
              </a:rPr>
              <a:t>turn	</a:t>
            </a:r>
            <a:r>
              <a:rPr sz="2800" spc="170" dirty="0">
                <a:latin typeface="Arial MT"/>
                <a:cs typeface="Arial MT"/>
              </a:rPr>
              <a:t>increases	</a:t>
            </a:r>
            <a:r>
              <a:rPr sz="2800" spc="160" dirty="0">
                <a:latin typeface="Arial MT"/>
                <a:cs typeface="Arial MT"/>
              </a:rPr>
              <a:t>access	</a:t>
            </a:r>
            <a:r>
              <a:rPr sz="2800" spc="95" dirty="0">
                <a:latin typeface="Arial MT"/>
                <a:cs typeface="Arial MT"/>
              </a:rPr>
              <a:t>to </a:t>
            </a:r>
            <a:r>
              <a:rPr sz="2800" spc="-765" dirty="0">
                <a:latin typeface="Arial MT"/>
                <a:cs typeface="Arial MT"/>
              </a:rPr>
              <a:t> </a:t>
            </a:r>
            <a:r>
              <a:rPr sz="2800" spc="195" dirty="0">
                <a:latin typeface="Arial MT"/>
                <a:cs typeface="Arial MT"/>
              </a:rPr>
              <a:t>healt</a:t>
            </a:r>
            <a:r>
              <a:rPr sz="2800" dirty="0">
                <a:latin typeface="Arial MT"/>
                <a:cs typeface="Arial MT"/>
              </a:rPr>
              <a:t>h	</a:t>
            </a:r>
            <a:r>
              <a:rPr sz="2800" spc="195" dirty="0">
                <a:latin typeface="Arial MT"/>
                <a:cs typeface="Arial MT"/>
              </a:rPr>
              <a:t>service</a:t>
            </a:r>
            <a:r>
              <a:rPr sz="2800" dirty="0">
                <a:latin typeface="Arial MT"/>
                <a:cs typeface="Arial MT"/>
              </a:rPr>
              <a:t>s	</a:t>
            </a:r>
            <a:r>
              <a:rPr sz="2800" spc="195" dirty="0">
                <a:latin typeface="Arial MT"/>
                <a:cs typeface="Arial MT"/>
              </a:rPr>
              <a:t>an</a:t>
            </a:r>
            <a:r>
              <a:rPr sz="2800" dirty="0">
                <a:latin typeface="Arial MT"/>
                <a:cs typeface="Arial MT"/>
              </a:rPr>
              <a:t>d		</a:t>
            </a:r>
            <a:r>
              <a:rPr sz="2800" spc="195" dirty="0">
                <a:latin typeface="Arial MT"/>
                <a:cs typeface="Arial MT"/>
              </a:rPr>
              <a:t>decrease</a:t>
            </a:r>
            <a:r>
              <a:rPr sz="2800" dirty="0">
                <a:latin typeface="Arial MT"/>
                <a:cs typeface="Arial MT"/>
              </a:rPr>
              <a:t>s	</a:t>
            </a:r>
            <a:r>
              <a:rPr sz="2800" spc="195" dirty="0">
                <a:latin typeface="Arial MT"/>
                <a:cs typeface="Arial MT"/>
              </a:rPr>
              <a:t>waitin</a:t>
            </a:r>
            <a:r>
              <a:rPr sz="2800" dirty="0">
                <a:latin typeface="Arial MT"/>
                <a:cs typeface="Arial MT"/>
              </a:rPr>
              <a:t>g	</a:t>
            </a:r>
            <a:r>
              <a:rPr sz="2800" spc="195" dirty="0">
                <a:latin typeface="Arial MT"/>
                <a:cs typeface="Arial MT"/>
              </a:rPr>
              <a:t>times</a:t>
            </a:r>
            <a:r>
              <a:rPr sz="2800" dirty="0">
                <a:latin typeface="Arial MT"/>
                <a:cs typeface="Arial MT"/>
              </a:rPr>
              <a:t>.</a:t>
            </a:r>
            <a:endParaRPr sz="2800">
              <a:latin typeface="Arial MT"/>
              <a:cs typeface="Arial MT"/>
            </a:endParaRPr>
          </a:p>
        </p:txBody>
      </p:sp>
      <p:pic>
        <p:nvPicPr>
          <p:cNvPr id="7" name="object 5">
            <a:hlinkClick r:id="rId3" action="ppaction://hlinksldjump"/>
            <a:extLst>
              <a:ext uri="{FF2B5EF4-FFF2-40B4-BE49-F238E27FC236}">
                <a16:creationId xmlns:a16="http://schemas.microsoft.com/office/drawing/2014/main" id="{DE37326E-FD03-4BD1-BE61-6E1DF3E689E3}"/>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69613" y="9258301"/>
            <a:ext cx="1085848" cy="7048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1345</TotalTime>
  <Words>10806</Words>
  <Application>Microsoft Office PowerPoint</Application>
  <PresentationFormat>Custom</PresentationFormat>
  <Paragraphs>669</Paragraphs>
  <Slides>72</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1" baseType="lpstr">
      <vt:lpstr>Arial MT</vt:lpstr>
      <vt:lpstr>Calibri</vt:lpstr>
      <vt:lpstr>Symbol</vt:lpstr>
      <vt:lpstr>Tahoma</vt:lpstr>
      <vt:lpstr>Times New Roman</vt:lpstr>
      <vt:lpstr>Trebuchet MS</vt:lpstr>
      <vt:lpstr>Wingdings</vt:lpstr>
      <vt:lpstr>Office Theme</vt:lpstr>
      <vt:lpstr>Acrobat Document</vt:lpstr>
      <vt:lpstr>CHCPRP 005 ENGAGE WITH HEALTH PROFESSIONALS AND  THE HEALTH SYSTEM</vt:lpstr>
      <vt:lpstr>PowerPoint Presentation</vt:lpstr>
      <vt:lpstr>Introduction</vt:lpstr>
      <vt:lpstr>PowerPoint Presentation</vt:lpstr>
      <vt:lpstr>ENGAGE WITH HEALTH</vt:lpstr>
      <vt:lpstr>Identify Health</vt:lpstr>
      <vt:lpstr>WHAT IS THE DIFFERENCE BETWEEN PUBLIC AND PRIVATE  HEALTH SYSTEMS?</vt:lpstr>
      <vt:lpstr>Public Health</vt:lpstr>
      <vt:lpstr>Private Health</vt:lpstr>
      <vt:lpstr>PowerPoint Presentation</vt:lpstr>
      <vt:lpstr>Available Health Care and</vt:lpstr>
      <vt:lpstr>Available health</vt:lpstr>
      <vt:lpstr>CAN YOU THINK OF SOME OTHER  HEALTH SERVICES?</vt:lpstr>
      <vt:lpstr>Consumer Directed Care (CDC)</vt:lpstr>
      <vt:lpstr>WHAT DO HOME CARE PACKAGES INCLUDE?</vt:lpstr>
      <vt:lpstr>Dental Services</vt:lpstr>
      <vt:lpstr>Victorian Aids and Equipment</vt:lpstr>
      <vt:lpstr>PowerPoint Presentation</vt:lpstr>
      <vt:lpstr>PowerPoint Presentation</vt:lpstr>
      <vt:lpstr>Offer Current and Accurate</vt:lpstr>
      <vt:lpstr>PowerPoint Presentation</vt:lpstr>
      <vt:lpstr>Provide Clear and Accurate Health</vt:lpstr>
      <vt:lpstr>Maintain, Extend and</vt:lpstr>
      <vt:lpstr>Benefit of Continued Professional</vt:lpstr>
      <vt:lpstr>PowerPoint Presentation</vt:lpstr>
      <vt:lpstr>PowerPoint Presentation</vt:lpstr>
      <vt:lpstr>PowerPoint Presentation</vt:lpstr>
      <vt:lpstr>PowerPoint Presentation</vt:lpstr>
      <vt:lpstr>INTERACT WITH HEALTH</vt:lpstr>
      <vt:lpstr>HOW WOULD YOU ESTABLISH EFFECTIVE RELATIONSHIPS WITH  HEALTH PROFESSIONALS?</vt:lpstr>
      <vt:lpstr>Establishing Effective</vt:lpstr>
      <vt:lpstr>Share Information Using</vt:lpstr>
      <vt:lpstr>PowerPoint Presentation</vt:lpstr>
      <vt:lpstr>HAVE YOU EVER WONDERED WHAT TYPE OF TERMINOLOGY AN  X-RAY ANALYSIS USES?</vt:lpstr>
      <vt:lpstr>PowerPoint Presentation</vt:lpstr>
      <vt:lpstr>Billing and Medicare</vt:lpstr>
      <vt:lpstr>PowerPoint Presentation</vt:lpstr>
      <vt:lpstr>Work Collaboratively When Seeking</vt:lpstr>
      <vt:lpstr>PowerPoint Presentation</vt:lpstr>
      <vt:lpstr>PowerPoint Presentation</vt:lpstr>
      <vt:lpstr>In Person, Face-</vt:lpstr>
      <vt:lpstr>PowerPoint Presentation</vt:lpstr>
      <vt:lpstr>PowerPoint Presentation</vt:lpstr>
      <vt:lpstr>PowerPoint Presentation</vt:lpstr>
      <vt:lpstr>MAKE REFFERALS TO HEALTH</vt:lpstr>
      <vt:lpstr>Determine Need</vt:lpstr>
      <vt:lpstr>PowerPoint Presentation</vt:lpstr>
      <vt:lpstr>Clearly Communicate the</vt:lpstr>
      <vt:lpstr>PowerPoint Presentation</vt:lpstr>
      <vt:lpstr>Write Clear and Accurate</vt:lpstr>
      <vt:lpstr>Medicare Benefit Criteria</vt:lpstr>
      <vt:lpstr>Ensure Structured Logical Language</vt:lpstr>
      <vt:lpstr>PowerPoint Presentation</vt:lpstr>
      <vt:lpstr>PowerPoint Presentation</vt:lpstr>
      <vt:lpstr>PowerPoint Presentation</vt:lpstr>
      <vt:lpstr>PowerPoint Presentation</vt:lpstr>
      <vt:lpstr>PowerPoint Presentation</vt:lpstr>
      <vt:lpstr>Writt 1   Questions</vt:lpstr>
      <vt:lpstr>Written Questions</vt:lpstr>
      <vt:lpstr>Written Questions</vt:lpstr>
      <vt:lpstr>Written Questions</vt:lpstr>
      <vt:lpstr>Written Questions</vt:lpstr>
      <vt:lpstr>Written Questions</vt:lpstr>
      <vt:lpstr>Written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CHCPRP 005 ENGAGE WITH HEALTH PROFESSIONALS AND  THE HEALTH SYSTEM</dc:title>
  <dc:creator>Lyn ZHANG</dc:creator>
  <cp:lastModifiedBy>Lyn ZHANG</cp:lastModifiedBy>
  <cp:revision>40</cp:revision>
  <dcterms:created xsi:type="dcterms:W3CDTF">2024-11-05T01:19:18Z</dcterms:created>
  <dcterms:modified xsi:type="dcterms:W3CDTF">2024-11-06T01:14:43Z</dcterms:modified>
</cp:coreProperties>
</file>