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7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300" r:id="rId18"/>
    <p:sldId id="301" r:id="rId19"/>
    <p:sldId id="273" r:id="rId20"/>
    <p:sldId id="274" r:id="rId21"/>
    <p:sldId id="275" r:id="rId22"/>
    <p:sldId id="302" r:id="rId23"/>
    <p:sldId id="303" r:id="rId24"/>
    <p:sldId id="276" r:id="rId25"/>
    <p:sldId id="277" r:id="rId26"/>
    <p:sldId id="304" r:id="rId27"/>
    <p:sldId id="305" r:id="rId28"/>
    <p:sldId id="306" r:id="rId29"/>
    <p:sldId id="307" r:id="rId30"/>
    <p:sldId id="308" r:id="rId31"/>
    <p:sldId id="309" r:id="rId32"/>
    <p:sldId id="310" r:id="rId33"/>
    <p:sldId id="280" r:id="rId34"/>
    <p:sldId id="281" r:id="rId35"/>
    <p:sldId id="282" r:id="rId36"/>
    <p:sldId id="311" r:id="rId37"/>
    <p:sldId id="312" r:id="rId38"/>
    <p:sldId id="313" r:id="rId39"/>
    <p:sldId id="314" r:id="rId40"/>
    <p:sldId id="315" r:id="rId41"/>
    <p:sldId id="316" r:id="rId42"/>
    <p:sldId id="317" r:id="rId43"/>
    <p:sldId id="287" r:id="rId44"/>
    <p:sldId id="288" r:id="rId45"/>
    <p:sldId id="289" r:id="rId46"/>
    <p:sldId id="318" r:id="rId47"/>
    <p:sldId id="319" r:id="rId48"/>
    <p:sldId id="291" r:id="rId49"/>
    <p:sldId id="292" r:id="rId50"/>
    <p:sldId id="293" r:id="rId51"/>
    <p:sldId id="294" r:id="rId52"/>
    <p:sldId id="295" r:id="rId53"/>
    <p:sldId id="320" r:id="rId54"/>
    <p:sldId id="321" r:id="rId55"/>
    <p:sldId id="297" r:id="rId56"/>
    <p:sldId id="322" r:id="rId57"/>
    <p:sldId id="323" r:id="rId58"/>
    <p:sldId id="324" r:id="rId59"/>
    <p:sldId id="333" r:id="rId60"/>
    <p:sldId id="334" r:id="rId61"/>
    <p:sldId id="335" r:id="rId62"/>
    <p:sldId id="336" r:id="rId63"/>
    <p:sldId id="337" r:id="rId64"/>
    <p:sldId id="338" r:id="rId65"/>
    <p:sldId id="339" r:id="rId66"/>
    <p:sldId id="340" r:id="rId67"/>
    <p:sldId id="341" r:id="rId68"/>
    <p:sldId id="342" r:id="rId69"/>
    <p:sldId id="343" r:id="rId70"/>
  </p:sldIdLst>
  <p:sldSz cx="18288000" cy="10287000"/>
  <p:notesSz cx="18288000" cy="10287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48" d="100"/>
          <a:sy n="48" d="100"/>
        </p:scale>
        <p:origin x="420" y="56"/>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7924800" cy="51593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10358438" y="0"/>
            <a:ext cx="7924800" cy="515938"/>
          </a:xfrm>
          <a:prstGeom prst="rect">
            <a:avLst/>
          </a:prstGeom>
        </p:spPr>
        <p:txBody>
          <a:bodyPr vert="horz" lIns="91440" tIns="45720" rIns="91440" bIns="45720" rtlCol="0"/>
          <a:lstStyle>
            <a:lvl1pPr algn="r">
              <a:defRPr sz="1200"/>
            </a:lvl1pPr>
          </a:lstStyle>
          <a:p>
            <a:fld id="{086D21E9-08C4-48A3-B029-12E69863F5E0}" type="datetimeFigureOut">
              <a:rPr lang="en-AU" smtClean="0"/>
              <a:t>8/11/2024</a:t>
            </a:fld>
            <a:endParaRPr lang="en-AU"/>
          </a:p>
        </p:txBody>
      </p:sp>
      <p:sp>
        <p:nvSpPr>
          <p:cNvPr id="4" name="Slide Image Placeholder 3"/>
          <p:cNvSpPr>
            <a:spLocks noGrp="1" noRot="1" noChangeAspect="1"/>
          </p:cNvSpPr>
          <p:nvPr>
            <p:ph type="sldImg" idx="2"/>
          </p:nvPr>
        </p:nvSpPr>
        <p:spPr>
          <a:xfrm>
            <a:off x="6057900" y="1285875"/>
            <a:ext cx="6172200" cy="3471863"/>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1828800" y="4951413"/>
            <a:ext cx="14630400" cy="4049712"/>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9771063"/>
            <a:ext cx="7924800" cy="51593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10358438" y="9771063"/>
            <a:ext cx="7924800" cy="515937"/>
          </a:xfrm>
          <a:prstGeom prst="rect">
            <a:avLst/>
          </a:prstGeom>
        </p:spPr>
        <p:txBody>
          <a:bodyPr vert="horz" lIns="91440" tIns="45720" rIns="91440" bIns="45720" rtlCol="0" anchor="b"/>
          <a:lstStyle>
            <a:lvl1pPr algn="r">
              <a:defRPr sz="1200"/>
            </a:lvl1pPr>
          </a:lstStyle>
          <a:p>
            <a:fld id="{5BC84CB9-8EAB-4576-8C08-1C8802DB03A0}" type="slidenum">
              <a:rPr lang="en-AU" smtClean="0"/>
              <a:t>‹#›</a:t>
            </a:fld>
            <a:endParaRPr lang="en-AU"/>
          </a:p>
        </p:txBody>
      </p:sp>
    </p:spTree>
    <p:extLst>
      <p:ext uri="{BB962C8B-B14F-4D97-AF65-F5344CB8AC3E}">
        <p14:creationId xmlns:p14="http://schemas.microsoft.com/office/powerpoint/2010/main" val="9311187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worksafe.vic.gov.au/?https%3A%2F%2Fwww.worksafe.vic.gov.au%2F" TargetMode="External"/><Relationship Id="rId2" Type="http://schemas.openxmlformats.org/officeDocument/2006/relationships/slide" Target="../slides/slide5.xml"/><Relationship Id="rId1" Type="http://schemas.openxmlformats.org/officeDocument/2006/relationships/notesMaster" Target="../notesMasters/notesMaster1.xml"/><Relationship Id="rId5" Type="http://schemas.openxmlformats.org/officeDocument/2006/relationships/hyperlink" Target="https://www.youtube.com/watch?v=t3iyLXM5itg" TargetMode="External"/><Relationship Id="rId4" Type="http://schemas.openxmlformats.org/officeDocument/2006/relationships/hyperlink" Target="https://www.worksafe.vic.gov.au/laws" TargetMode="Externa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comcare.gov.au/scheme-legislation/whs-act/regulatory-guides/primary-duty-of-care"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s://www.9news.com.au/national/victorian-construction-company-pipecon-admits-to-breaking-laws-that-led-to-employees-deaths-at-ballarat-in-2018/76c9a734-b3c0-4ed5-9884-31fd07cb1164" TargetMode="Externa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worksafe.vic.gov.au/compliance-codes-and-codes-practice" TargetMode="External"/><Relationship Id="rId2" Type="http://schemas.openxmlformats.org/officeDocument/2006/relationships/slide" Target="../slides/slide8.xml"/><Relationship Id="rId1" Type="http://schemas.openxmlformats.org/officeDocument/2006/relationships/notesMaster" Target="../notesMasters/notesMaster1.xml"/><Relationship Id="rId5" Type="http://schemas.openxmlformats.org/officeDocument/2006/relationships/hyperlink" Target="https://www.education.vic.gov.au/school/students/beyond/Pages/generalmodule.aspx" TargetMode="External"/><Relationship Id="rId4" Type="http://schemas.openxmlformats.org/officeDocument/2006/relationships/hyperlink" Target="https://www.youtube.com/watch?v=QvNIarO0I4U" TargetMode="Externa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youtube.com/watch?v=7OaLbST0SiI"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ivetsuperclinic.ivetinstitute.com.au/"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safeworkaustralia.gov.au/safety-topic/managing-health-and-safety/emergency-plans-and-procedures/overview" TargetMode="External"/><Relationship Id="rId2" Type="http://schemas.openxmlformats.org/officeDocument/2006/relationships/slide" Target="../slides/slide33.xml"/><Relationship Id="rId1" Type="http://schemas.openxmlformats.org/officeDocument/2006/relationships/notesMaster" Target="../notesMasters/notesMaster1.xml"/><Relationship Id="rId5" Type="http://schemas.openxmlformats.org/officeDocument/2006/relationships/hyperlink" Target="https://www.safework.sa.gov.au/resources/simple-steps-to-safety/keeping-records" TargetMode="External"/><Relationship Id="rId4" Type="http://schemas.openxmlformats.org/officeDocument/2006/relationships/hyperlink" Target="https://www.youtube.com/watch?v=F-8A3W295Ug" TargetMode="Externa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youtube.com/watch?v=I5_mxqVIsEg" TargetMode="External"/><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headsup.org.au/healthy-workplaces/workplace-stressors" TargetMode="External"/><Relationship Id="rId2" Type="http://schemas.openxmlformats.org/officeDocument/2006/relationships/slide" Target="../slides/slide55.xml"/><Relationship Id="rId1" Type="http://schemas.openxmlformats.org/officeDocument/2006/relationships/notesMaster" Target="../notesMasters/notesMaster1.xml"/><Relationship Id="rId4" Type="http://schemas.openxmlformats.org/officeDocument/2006/relationships/hyperlink" Target="https://www.headsup.org.au/healthy-workplaces/information-for-health-services"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742950" lvl="1" indent="-285750">
              <a:spcAft>
                <a:spcPts val="0"/>
              </a:spcAft>
              <a:buFont typeface="Wingdings" panose="05000000000000000000" pitchFamily="2" charset="2"/>
              <a:buChar char=""/>
            </a:pPr>
            <a:r>
              <a:rPr lang="en-AU" sz="1800" dirty="0">
                <a:effectLst/>
                <a:latin typeface="Calibri" panose="020F0502020204030204" pitchFamily="34" charset="0"/>
                <a:ea typeface="Calibri" panose="020F0502020204030204" pitchFamily="34" charset="0"/>
                <a:cs typeface="Times New Roman" panose="02020603050405020304" pitchFamily="18" charset="0"/>
              </a:rPr>
              <a:t>Review your state </a:t>
            </a:r>
            <a:r>
              <a:rPr lang="en-AU"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WorkSafe</a:t>
            </a:r>
            <a:r>
              <a:rPr lang="en-AU" sz="1800" dirty="0">
                <a:effectLst/>
                <a:latin typeface="Calibri" panose="020F0502020204030204" pitchFamily="34" charset="0"/>
                <a:ea typeface="Calibri" panose="020F0502020204030204" pitchFamily="34" charset="0"/>
                <a:cs typeface="Times New Roman" panose="02020603050405020304" pitchFamily="18" charset="0"/>
              </a:rPr>
              <a:t> website or equivalent and discuss how it is relevant to own industry</a:t>
            </a:r>
            <a:endParaRPr lang="en-AU" sz="1800" dirty="0">
              <a:effectLst/>
              <a:latin typeface="Times New Roman" panose="02020603050405020304" pitchFamily="18" charset="0"/>
              <a:ea typeface="Times New Roman" panose="02020603050405020304" pitchFamily="18" charset="0"/>
            </a:endParaRPr>
          </a:p>
          <a:p>
            <a:pPr marL="742950" lvl="1" indent="-285750">
              <a:spcAft>
                <a:spcPts val="0"/>
              </a:spcAft>
              <a:buFont typeface="Wingdings" panose="05000000000000000000" pitchFamily="2" charset="2"/>
              <a:buChar char=""/>
            </a:pPr>
            <a:r>
              <a:rPr lang="en-AU"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WHS Laws</a:t>
            </a:r>
            <a:r>
              <a:rPr lang="en-AU" sz="1800" dirty="0">
                <a:effectLst/>
                <a:latin typeface="Calibri" panose="020F0502020204030204" pitchFamily="34" charset="0"/>
                <a:ea typeface="Calibri" panose="020F0502020204030204" pitchFamily="34" charset="0"/>
                <a:cs typeface="Times New Roman" panose="02020603050405020304" pitchFamily="18" charset="0"/>
              </a:rPr>
              <a:t> keep us safe, discuss as relevant to your state </a:t>
            </a:r>
            <a:endParaRPr lang="en-AU" sz="1800" dirty="0">
              <a:effectLst/>
              <a:latin typeface="Times New Roman" panose="02020603050405020304" pitchFamily="18" charset="0"/>
              <a:ea typeface="Times New Roman" panose="02020603050405020304" pitchFamily="18" charset="0"/>
            </a:endParaRPr>
          </a:p>
          <a:p>
            <a:pPr marL="742950" lvl="1" indent="-285750">
              <a:spcAft>
                <a:spcPts val="0"/>
              </a:spcAft>
              <a:buFont typeface="Wingdings" panose="05000000000000000000" pitchFamily="2" charset="2"/>
              <a:buChar char=""/>
            </a:pPr>
            <a:r>
              <a:rPr lang="en-AU" sz="1800" dirty="0">
                <a:effectLst/>
                <a:latin typeface="Calibri" panose="020F0502020204030204" pitchFamily="34" charset="0"/>
                <a:ea typeface="Calibri" panose="020F0502020204030204" pitchFamily="34" charset="0"/>
                <a:cs typeface="Times New Roman" panose="02020603050405020304" pitchFamily="18" charset="0"/>
              </a:rPr>
              <a:t>Watch </a:t>
            </a:r>
            <a:r>
              <a:rPr lang="en-AU"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5"/>
              </a:rPr>
              <a:t>YouTube</a:t>
            </a:r>
            <a:r>
              <a:rPr lang="en-AU" sz="1800" dirty="0">
                <a:effectLst/>
                <a:latin typeface="Calibri" panose="020F0502020204030204" pitchFamily="34" charset="0"/>
                <a:ea typeface="Calibri" panose="020F0502020204030204" pitchFamily="34" charset="0"/>
                <a:cs typeface="Times New Roman" panose="02020603050405020304" pitchFamily="18" charset="0"/>
              </a:rPr>
              <a:t> video: Australian WHS Legislation Made Simple</a:t>
            </a:r>
            <a:endParaRPr lang="en-AU" sz="180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5BC84CB9-8EAB-4576-8C08-1C8802DB03A0}" type="slidenum">
              <a:rPr lang="en-AU" smtClean="0"/>
              <a:t>5</a:t>
            </a:fld>
            <a:endParaRPr lang="en-AU"/>
          </a:p>
        </p:txBody>
      </p:sp>
    </p:spTree>
    <p:extLst>
      <p:ext uri="{BB962C8B-B14F-4D97-AF65-F5344CB8AC3E}">
        <p14:creationId xmlns:p14="http://schemas.microsoft.com/office/powerpoint/2010/main" val="41393939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742950" lvl="1" indent="-285750">
              <a:spcAft>
                <a:spcPts val="0"/>
              </a:spcAft>
              <a:buFont typeface="Wingdings" panose="05000000000000000000" pitchFamily="2" charset="2"/>
              <a:buChar char=""/>
            </a:pPr>
            <a:r>
              <a:rPr lang="en-AU" sz="1800" dirty="0">
                <a:effectLst/>
                <a:latin typeface="Calibri" panose="020F0502020204030204" pitchFamily="34" charset="0"/>
                <a:ea typeface="Calibri" panose="020F0502020204030204" pitchFamily="34" charset="0"/>
                <a:cs typeface="Times New Roman" panose="02020603050405020304" pitchFamily="18" charset="0"/>
              </a:rPr>
              <a:t>Access </a:t>
            </a:r>
            <a:r>
              <a:rPr lang="en-AU"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Duty of Care</a:t>
            </a:r>
            <a:r>
              <a:rPr lang="en-AU" sz="1800" dirty="0">
                <a:effectLst/>
                <a:latin typeface="Calibri" panose="020F0502020204030204" pitchFamily="34" charset="0"/>
                <a:ea typeface="Calibri" panose="020F0502020204030204" pitchFamily="34" charset="0"/>
                <a:cs typeface="Times New Roman" panose="02020603050405020304" pitchFamily="18" charset="0"/>
              </a:rPr>
              <a:t> on Comcare website and discuss each duty in detail. Explain the consequences of not adhering to these requirements</a:t>
            </a:r>
            <a:endParaRPr lang="en-AU" sz="1800" dirty="0">
              <a:effectLst/>
              <a:latin typeface="Times New Roman" panose="02020603050405020304" pitchFamily="18" charset="0"/>
              <a:ea typeface="Times New Roman" panose="02020603050405020304" pitchFamily="18" charset="0"/>
            </a:endParaRPr>
          </a:p>
          <a:p>
            <a:pPr marL="742950" lvl="1" indent="-285750">
              <a:spcAft>
                <a:spcPts val="0"/>
              </a:spcAft>
              <a:buFont typeface="Wingdings" panose="05000000000000000000" pitchFamily="2" charset="2"/>
              <a:buChar char=""/>
            </a:pPr>
            <a:r>
              <a:rPr lang="en-AU" sz="1800" dirty="0">
                <a:effectLst/>
                <a:latin typeface="Calibri" panose="020F0502020204030204" pitchFamily="34" charset="0"/>
                <a:ea typeface="Calibri" panose="020F0502020204030204" pitchFamily="34" charset="0"/>
                <a:cs typeface="Times New Roman" panose="02020603050405020304" pitchFamily="18" charset="0"/>
              </a:rPr>
              <a:t>Provide examples or news items of any recent breaches in duty of care in WHS of staff/clients and discuss what actions were/should be taken. </a:t>
            </a:r>
            <a:r>
              <a:rPr lang="en-AU"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9News item</a:t>
            </a:r>
            <a:r>
              <a:rPr lang="en-AU" sz="1800" dirty="0">
                <a:effectLst/>
                <a:latin typeface="Calibri" panose="020F0502020204030204" pitchFamily="34" charset="0"/>
                <a:ea typeface="Calibri" panose="020F0502020204030204" pitchFamily="34" charset="0"/>
                <a:cs typeface="Times New Roman" panose="02020603050405020304" pitchFamily="18" charset="0"/>
              </a:rPr>
              <a:t> on severe breach of duty of care by employer.</a:t>
            </a:r>
            <a:endParaRPr lang="en-AU" sz="1800" dirty="0">
              <a:effectLst/>
              <a:latin typeface="Times New Roman" panose="02020603050405020304" pitchFamily="18" charset="0"/>
              <a:ea typeface="Times New Roman" panose="02020603050405020304" pitchFamily="18" charset="0"/>
            </a:endParaRPr>
          </a:p>
          <a:p>
            <a:pPr marL="742950" lvl="1" indent="-285750">
              <a:spcAft>
                <a:spcPts val="0"/>
              </a:spcAft>
              <a:buFont typeface="Wingdings" panose="05000000000000000000" pitchFamily="2" charset="2"/>
              <a:buChar char=""/>
            </a:pPr>
            <a:r>
              <a:rPr lang="en-AU" sz="1800" dirty="0">
                <a:effectLst/>
                <a:latin typeface="Calibri" panose="020F0502020204030204" pitchFamily="34" charset="0"/>
                <a:ea typeface="Calibri" panose="020F0502020204030204" pitchFamily="34" charset="0"/>
                <a:cs typeface="Times New Roman" panose="02020603050405020304" pitchFamily="18" charset="0"/>
              </a:rPr>
              <a:t>Provide copies of sample policies and procedures and discuss the contents. Elicit key learnings on how policies and procedures shape our actions at work. List any relevant examples.</a:t>
            </a:r>
            <a:endParaRPr lang="en-AU" sz="180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5BC84CB9-8EAB-4576-8C08-1C8802DB03A0}" type="slidenum">
              <a:rPr lang="en-AU" smtClean="0"/>
              <a:t>7</a:t>
            </a:fld>
            <a:endParaRPr lang="en-AU"/>
          </a:p>
        </p:txBody>
      </p:sp>
    </p:spTree>
    <p:extLst>
      <p:ext uri="{BB962C8B-B14F-4D97-AF65-F5344CB8AC3E}">
        <p14:creationId xmlns:p14="http://schemas.microsoft.com/office/powerpoint/2010/main" val="31172552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spcAft>
                <a:spcPts val="0"/>
              </a:spcAft>
              <a:buFont typeface="Symbol" panose="05050102010706020507" pitchFamily="18" charset="2"/>
              <a:buChar char=""/>
            </a:pPr>
            <a:r>
              <a:rPr lang="en-AU" sz="1800" dirty="0">
                <a:effectLst/>
                <a:latin typeface="Calibri" panose="020F0502020204030204" pitchFamily="34" charset="0"/>
                <a:ea typeface="Calibri" panose="020F0502020204030204" pitchFamily="34" charset="0"/>
                <a:cs typeface="Times New Roman" panose="02020603050405020304" pitchFamily="18" charset="0"/>
              </a:rPr>
              <a:t>Access </a:t>
            </a:r>
            <a:r>
              <a:rPr lang="en-AU"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Compliance codes</a:t>
            </a:r>
            <a:r>
              <a:rPr lang="en-AU" sz="1800" dirty="0">
                <a:effectLst/>
                <a:latin typeface="Calibri" panose="020F0502020204030204" pitchFamily="34" charset="0"/>
                <a:ea typeface="Calibri" panose="020F0502020204030204" pitchFamily="34" charset="0"/>
                <a:cs typeface="Times New Roman" panose="02020603050405020304" pitchFamily="18" charset="0"/>
              </a:rPr>
              <a:t> and discuss how they shape our work within the sector</a:t>
            </a:r>
            <a:endParaRPr lang="en-AU" sz="1800" dirty="0">
              <a:effectLst/>
              <a:latin typeface="Times New Roman" panose="02020603050405020304" pitchFamily="18" charset="0"/>
              <a:ea typeface="Times New Roman" panose="02020603050405020304" pitchFamily="18" charset="0"/>
            </a:endParaRPr>
          </a:p>
          <a:p>
            <a:pPr marL="342900" lvl="0" indent="-342900">
              <a:spcAft>
                <a:spcPts val="0"/>
              </a:spcAft>
              <a:buFont typeface="Symbol" panose="05050102010706020507" pitchFamily="18" charset="2"/>
              <a:buChar char=""/>
            </a:pPr>
            <a:r>
              <a:rPr lang="en-AU" sz="1800" dirty="0">
                <a:effectLst/>
                <a:latin typeface="Calibri" panose="020F0502020204030204" pitchFamily="34" charset="0"/>
                <a:ea typeface="Calibri" panose="020F0502020204030204" pitchFamily="34" charset="0"/>
                <a:cs typeface="Times New Roman" panose="02020603050405020304" pitchFamily="18" charset="0"/>
              </a:rPr>
              <a:t>Watch </a:t>
            </a:r>
            <a:r>
              <a:rPr lang="en-AU"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YouTube</a:t>
            </a:r>
            <a:r>
              <a:rPr lang="en-AU" sz="1800" dirty="0">
                <a:effectLst/>
                <a:latin typeface="Calibri" panose="020F0502020204030204" pitchFamily="34" charset="0"/>
                <a:ea typeface="Calibri" panose="020F0502020204030204" pitchFamily="34" charset="0"/>
                <a:cs typeface="Times New Roman" panose="02020603050405020304" pitchFamily="18" charset="0"/>
              </a:rPr>
              <a:t>: Responsibilities of the person conducting a business or undertaking (PCBU). </a:t>
            </a:r>
            <a:endParaRPr lang="en-AU" sz="1800" dirty="0">
              <a:effectLst/>
              <a:latin typeface="Times New Roman" panose="02020603050405020304" pitchFamily="18" charset="0"/>
              <a:ea typeface="Times New Roman" panose="02020603050405020304" pitchFamily="18" charset="0"/>
            </a:endParaRPr>
          </a:p>
          <a:p>
            <a:pPr marL="342900" lvl="0" indent="-342900">
              <a:spcAft>
                <a:spcPts val="0"/>
              </a:spcAft>
              <a:buFont typeface="Symbol" panose="05050102010706020507" pitchFamily="18" charset="2"/>
              <a:buChar char=""/>
            </a:pPr>
            <a:r>
              <a:rPr lang="en-AU" sz="1800" dirty="0">
                <a:effectLst/>
                <a:latin typeface="Calibri" panose="020F0502020204030204" pitchFamily="34" charset="0"/>
                <a:ea typeface="Calibri" panose="020F0502020204030204" pitchFamily="34" charset="0"/>
                <a:cs typeface="Times New Roman" panose="02020603050405020304" pitchFamily="18" charset="0"/>
              </a:rPr>
              <a:t>Access </a:t>
            </a:r>
            <a:r>
              <a:rPr lang="en-AU" sz="1800" u="sng" dirty="0" err="1">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5"/>
              </a:rPr>
              <a:t>safe@work</a:t>
            </a:r>
            <a:r>
              <a:rPr lang="en-AU" sz="1800" dirty="0">
                <a:effectLst/>
                <a:latin typeface="Calibri" panose="020F0502020204030204" pitchFamily="34" charset="0"/>
                <a:ea typeface="Calibri" panose="020F0502020204030204" pitchFamily="34" charset="0"/>
                <a:cs typeface="Times New Roman" panose="02020603050405020304" pitchFamily="18" charset="0"/>
              </a:rPr>
              <a:t> learning modules and choose any or all of the topics for this week and test student knowledge towards the end of session. </a:t>
            </a:r>
            <a:endParaRPr lang="en-AU" sz="180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5BC84CB9-8EAB-4576-8C08-1C8802DB03A0}" type="slidenum">
              <a:rPr lang="en-AU" smtClean="0"/>
              <a:t>8</a:t>
            </a:fld>
            <a:endParaRPr lang="en-AU"/>
          </a:p>
        </p:txBody>
      </p:sp>
    </p:spTree>
    <p:extLst>
      <p:ext uri="{BB962C8B-B14F-4D97-AF65-F5344CB8AC3E}">
        <p14:creationId xmlns:p14="http://schemas.microsoft.com/office/powerpoint/2010/main" val="25230088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800" dirty="0">
                <a:effectLst/>
                <a:latin typeface="Calibri" panose="020F0502020204030204" pitchFamily="34" charset="0"/>
                <a:ea typeface="Calibri" panose="020F0502020204030204" pitchFamily="34" charset="0"/>
                <a:cs typeface="Times New Roman" panose="02020603050405020304" pitchFamily="18" charset="0"/>
              </a:rPr>
              <a:t>Discuss why WHS Consultation is important. Watch this short </a:t>
            </a:r>
            <a:r>
              <a:rPr lang="en-AU"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YouTube</a:t>
            </a:r>
            <a:r>
              <a:rPr lang="en-AU" sz="1800" dirty="0">
                <a:effectLst/>
                <a:latin typeface="Calibri" panose="020F0502020204030204" pitchFamily="34" charset="0"/>
                <a:ea typeface="Calibri" panose="020F0502020204030204" pitchFamily="34" charset="0"/>
                <a:cs typeface="Times New Roman" panose="02020603050405020304" pitchFamily="18" charset="0"/>
              </a:rPr>
              <a:t> video explaining the requirement and responsibilities of the employer. Discuss how occurs in the workplace for examples in meetings, surveys etc.</a:t>
            </a:r>
            <a:endParaRPr lang="en-AU" sz="180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5BC84CB9-8EAB-4576-8C08-1C8802DB03A0}" type="slidenum">
              <a:rPr lang="en-AU" smtClean="0"/>
              <a:t>10</a:t>
            </a:fld>
            <a:endParaRPr lang="en-AU"/>
          </a:p>
        </p:txBody>
      </p:sp>
    </p:spTree>
    <p:extLst>
      <p:ext uri="{BB962C8B-B14F-4D97-AF65-F5344CB8AC3E}">
        <p14:creationId xmlns:p14="http://schemas.microsoft.com/office/powerpoint/2010/main" val="31867931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spcAft>
                <a:spcPts val="0"/>
              </a:spcAft>
              <a:buFont typeface="Symbol" panose="05050102010706020507" pitchFamily="18" charset="2"/>
              <a:buChar char=""/>
            </a:pPr>
            <a:r>
              <a:rPr lang="en-AU" sz="1800" dirty="0">
                <a:effectLst/>
                <a:latin typeface="Calibri" panose="020F0502020204030204" pitchFamily="34" charset="0"/>
                <a:ea typeface="Calibri" panose="020F0502020204030204" pitchFamily="34" charset="0"/>
                <a:cs typeface="Times New Roman" panose="02020603050405020304" pitchFamily="18" charset="0"/>
              </a:rPr>
              <a:t>Discuss the features of an incident report, what information does it collect and how is this information processed? For example there is mandatory reporting to government bodies of any serious incidents that occur in the workplace. </a:t>
            </a:r>
            <a:endParaRPr lang="en-AU" sz="1800" dirty="0">
              <a:effectLst/>
              <a:latin typeface="Times New Roman" panose="02020603050405020304" pitchFamily="18" charset="0"/>
              <a:ea typeface="Times New Roman" panose="02020603050405020304" pitchFamily="18" charset="0"/>
            </a:endParaRPr>
          </a:p>
          <a:p>
            <a:pPr marL="342900" lvl="0" indent="-342900">
              <a:spcAft>
                <a:spcPts val="0"/>
              </a:spcAft>
              <a:buFont typeface="Symbol" panose="05050102010706020507" pitchFamily="18" charset="2"/>
              <a:buChar char=""/>
            </a:pPr>
            <a:r>
              <a:rPr lang="en-AU" sz="1800" dirty="0">
                <a:effectLst/>
                <a:latin typeface="Calibri" panose="020F0502020204030204" pitchFamily="34" charset="0"/>
                <a:ea typeface="Calibri" panose="020F0502020204030204" pitchFamily="34" charset="0"/>
                <a:cs typeface="Times New Roman" panose="02020603050405020304" pitchFamily="18" charset="0"/>
              </a:rPr>
              <a:t>Access </a:t>
            </a:r>
            <a:r>
              <a:rPr lang="en-AU"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IVET </a:t>
            </a:r>
            <a:r>
              <a:rPr lang="en-AU" sz="1800" u="sng" dirty="0" err="1">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Superclinic</a:t>
            </a:r>
            <a:r>
              <a:rPr lang="en-AU" sz="1800" dirty="0">
                <a:effectLst/>
                <a:latin typeface="Calibri" panose="020F0502020204030204" pitchFamily="34" charset="0"/>
                <a:ea typeface="Calibri" panose="020F0502020204030204" pitchFamily="34" charset="0"/>
                <a:cs typeface="Times New Roman" panose="02020603050405020304" pitchFamily="18" charset="0"/>
              </a:rPr>
              <a:t> and download incident report from the resources tab.</a:t>
            </a:r>
            <a:endParaRPr lang="en-AU" sz="1800" dirty="0">
              <a:effectLst/>
              <a:latin typeface="Times New Roman" panose="02020603050405020304" pitchFamily="18" charset="0"/>
              <a:ea typeface="Times New Roman" panose="02020603050405020304" pitchFamily="18" charset="0"/>
            </a:endParaRPr>
          </a:p>
          <a:p>
            <a:r>
              <a:rPr lang="en-AU" sz="1800" dirty="0">
                <a:effectLst/>
                <a:latin typeface="Calibri" panose="020F0502020204030204" pitchFamily="34" charset="0"/>
                <a:ea typeface="Calibri" panose="020F0502020204030204" pitchFamily="34" charset="0"/>
                <a:cs typeface="Times New Roman" panose="02020603050405020304" pitchFamily="18" charset="0"/>
              </a:rPr>
              <a:t>Password: </a:t>
            </a:r>
            <a:r>
              <a:rPr lang="en-AU" sz="1800" dirty="0" err="1">
                <a:effectLst/>
                <a:latin typeface="Calibri" panose="020F0502020204030204" pitchFamily="34" charset="0"/>
                <a:ea typeface="Calibri" panose="020F0502020204030204" pitchFamily="34" charset="0"/>
                <a:cs typeface="Times New Roman" panose="02020603050405020304" pitchFamily="18" charset="0"/>
              </a:rPr>
              <a:t>superIVET</a:t>
            </a:r>
            <a:endParaRPr lang="en-AU" dirty="0"/>
          </a:p>
        </p:txBody>
      </p:sp>
      <p:sp>
        <p:nvSpPr>
          <p:cNvPr id="4" name="Slide Number Placeholder 3"/>
          <p:cNvSpPr>
            <a:spLocks noGrp="1"/>
          </p:cNvSpPr>
          <p:nvPr>
            <p:ph type="sldNum" sz="quarter" idx="5"/>
          </p:nvPr>
        </p:nvSpPr>
        <p:spPr/>
        <p:txBody>
          <a:bodyPr/>
          <a:lstStyle/>
          <a:p>
            <a:fld id="{5BC84CB9-8EAB-4576-8C08-1C8802DB03A0}" type="slidenum">
              <a:rPr lang="en-AU" smtClean="0"/>
              <a:t>15</a:t>
            </a:fld>
            <a:endParaRPr lang="en-AU"/>
          </a:p>
        </p:txBody>
      </p:sp>
    </p:spTree>
    <p:extLst>
      <p:ext uri="{BB962C8B-B14F-4D97-AF65-F5344CB8AC3E}">
        <p14:creationId xmlns:p14="http://schemas.microsoft.com/office/powerpoint/2010/main" val="36013339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spcAft>
                <a:spcPts val="0"/>
              </a:spcAft>
              <a:buFont typeface="Symbol" panose="05050102010706020507" pitchFamily="18" charset="2"/>
              <a:buChar char=""/>
            </a:pPr>
            <a:r>
              <a:rPr lang="en-AU" sz="1800" dirty="0">
                <a:effectLst/>
                <a:latin typeface="Calibri" panose="020F0502020204030204" pitchFamily="34" charset="0"/>
                <a:ea typeface="Calibri" panose="020F0502020204030204" pitchFamily="34" charset="0"/>
                <a:cs typeface="Times New Roman" panose="02020603050405020304" pitchFamily="18" charset="0"/>
              </a:rPr>
              <a:t>Access </a:t>
            </a:r>
            <a:r>
              <a:rPr lang="en-AU"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Workplace emergency procedures</a:t>
            </a:r>
            <a:r>
              <a:rPr lang="en-AU" sz="1800" dirty="0">
                <a:effectLst/>
                <a:latin typeface="Calibri" panose="020F0502020204030204" pitchFamily="34" charset="0"/>
                <a:ea typeface="Calibri" panose="020F0502020204030204" pitchFamily="34" charset="0"/>
                <a:cs typeface="Times New Roman" panose="02020603050405020304" pitchFamily="18" charset="0"/>
              </a:rPr>
              <a:t> and discuss how an emergency plan can be formulated. Discuss various types of workplaces and visualise what these emergency plans look like. For </a:t>
            </a:r>
            <a:r>
              <a:rPr lang="en-AU" sz="1800" dirty="0" err="1">
                <a:effectLst/>
                <a:latin typeface="Calibri" panose="020F0502020204030204" pitchFamily="34" charset="0"/>
                <a:ea typeface="Calibri" panose="020F0502020204030204" pitchFamily="34" charset="0"/>
                <a:cs typeface="Times New Roman" panose="02020603050405020304" pitchFamily="18" charset="0"/>
              </a:rPr>
              <a:t>eg</a:t>
            </a:r>
            <a:r>
              <a:rPr lang="en-AU" sz="1800" dirty="0">
                <a:effectLst/>
                <a:latin typeface="Calibri" panose="020F0502020204030204" pitchFamily="34" charset="0"/>
                <a:ea typeface="Calibri" panose="020F0502020204030204" pitchFamily="34" charset="0"/>
                <a:cs typeface="Times New Roman" panose="02020603050405020304" pitchFamily="18" charset="0"/>
              </a:rPr>
              <a:t>; an Aged Care facility located in a bushfire area must have good emergency plans for bushfires in place. Watch </a:t>
            </a:r>
            <a:r>
              <a:rPr lang="en-AU"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YouTube</a:t>
            </a:r>
            <a:r>
              <a:rPr lang="en-AU" sz="1800" dirty="0">
                <a:effectLst/>
                <a:latin typeface="Calibri" panose="020F0502020204030204" pitchFamily="34" charset="0"/>
                <a:ea typeface="Calibri" panose="020F0502020204030204" pitchFamily="34" charset="0"/>
                <a:cs typeface="Times New Roman" panose="02020603050405020304" pitchFamily="18" charset="0"/>
              </a:rPr>
              <a:t> video.</a:t>
            </a:r>
            <a:endParaRPr lang="en-AU" sz="1800" dirty="0">
              <a:effectLst/>
              <a:latin typeface="Times New Roman" panose="02020603050405020304" pitchFamily="18" charset="0"/>
              <a:ea typeface="Times New Roman" panose="02020603050405020304" pitchFamily="18" charset="0"/>
            </a:endParaRPr>
          </a:p>
          <a:p>
            <a:pPr marL="342900" lvl="0" indent="-342900">
              <a:spcAft>
                <a:spcPts val="0"/>
              </a:spcAft>
              <a:buFont typeface="Symbol" panose="05050102010706020507" pitchFamily="18" charset="2"/>
              <a:buChar char=""/>
            </a:pPr>
            <a:r>
              <a:rPr lang="en-AU" sz="1800" dirty="0">
                <a:effectLst/>
                <a:latin typeface="Calibri" panose="020F0502020204030204" pitchFamily="34" charset="0"/>
                <a:ea typeface="Calibri" panose="020F0502020204030204" pitchFamily="34" charset="0"/>
                <a:cs typeface="Times New Roman" panose="02020603050405020304" pitchFamily="18" charset="0"/>
              </a:rPr>
              <a:t>Written accounts of work health and safety activities, near misses and incidents are important records for workplaces. Access </a:t>
            </a:r>
            <a:r>
              <a:rPr lang="en-AU"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5"/>
              </a:rPr>
              <a:t>keeping records</a:t>
            </a:r>
            <a:r>
              <a:rPr lang="en-AU" sz="1800" dirty="0">
                <a:effectLst/>
                <a:latin typeface="Calibri" panose="020F0502020204030204" pitchFamily="34" charset="0"/>
                <a:ea typeface="Calibri" panose="020F0502020204030204" pitchFamily="34" charset="0"/>
                <a:cs typeface="Times New Roman" panose="02020603050405020304" pitchFamily="18" charset="0"/>
              </a:rPr>
              <a:t> here.</a:t>
            </a:r>
            <a:endParaRPr lang="en-AU" sz="180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5BC84CB9-8EAB-4576-8C08-1C8802DB03A0}" type="slidenum">
              <a:rPr lang="en-AU" smtClean="0"/>
              <a:t>33</a:t>
            </a:fld>
            <a:endParaRPr lang="en-AU"/>
          </a:p>
        </p:txBody>
      </p:sp>
    </p:spTree>
    <p:extLst>
      <p:ext uri="{BB962C8B-B14F-4D97-AF65-F5344CB8AC3E}">
        <p14:creationId xmlns:p14="http://schemas.microsoft.com/office/powerpoint/2010/main" val="16125175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800" dirty="0">
                <a:effectLst/>
                <a:latin typeface="Calibri" panose="020F0502020204030204" pitchFamily="34" charset="0"/>
                <a:ea typeface="Calibri" panose="020F0502020204030204" pitchFamily="34" charset="0"/>
                <a:cs typeface="Times New Roman" panose="02020603050405020304" pitchFamily="18" charset="0"/>
              </a:rPr>
              <a:t>Discuss mandatory reporting of unsafe practice. Watch </a:t>
            </a:r>
            <a:r>
              <a:rPr lang="en-AU"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YouTube</a:t>
            </a:r>
            <a:r>
              <a:rPr lang="en-AU" sz="1800" dirty="0">
                <a:effectLst/>
                <a:latin typeface="Calibri" panose="020F0502020204030204" pitchFamily="34" charset="0"/>
                <a:ea typeface="Calibri" panose="020F0502020204030204" pitchFamily="34" charset="0"/>
                <a:cs typeface="Times New Roman" panose="02020603050405020304" pitchFamily="18" charset="0"/>
              </a:rPr>
              <a:t> on how reporting should occur in the workplace</a:t>
            </a:r>
            <a:endParaRPr lang="en-AU" sz="1800" dirty="0">
              <a:effectLst/>
              <a:latin typeface="Times New Roman" panose="02020603050405020304" pitchFamily="18" charset="0"/>
              <a:ea typeface="Times New Roman" panose="02020603050405020304" pitchFamily="18" charset="0"/>
            </a:endParaRPr>
          </a:p>
          <a:p>
            <a:endParaRPr lang="en-AU" dirty="0"/>
          </a:p>
        </p:txBody>
      </p:sp>
      <p:sp>
        <p:nvSpPr>
          <p:cNvPr id="4" name="Slide Number Placeholder 3"/>
          <p:cNvSpPr>
            <a:spLocks noGrp="1"/>
          </p:cNvSpPr>
          <p:nvPr>
            <p:ph type="sldNum" sz="quarter" idx="5"/>
          </p:nvPr>
        </p:nvSpPr>
        <p:spPr/>
        <p:txBody>
          <a:bodyPr/>
          <a:lstStyle/>
          <a:p>
            <a:fld id="{5BC84CB9-8EAB-4576-8C08-1C8802DB03A0}" type="slidenum">
              <a:rPr lang="en-AU" smtClean="0"/>
              <a:t>51</a:t>
            </a:fld>
            <a:endParaRPr lang="en-AU"/>
          </a:p>
        </p:txBody>
      </p:sp>
    </p:spTree>
    <p:extLst>
      <p:ext uri="{BB962C8B-B14F-4D97-AF65-F5344CB8AC3E}">
        <p14:creationId xmlns:p14="http://schemas.microsoft.com/office/powerpoint/2010/main" val="4305232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spcAft>
                <a:spcPts val="0"/>
              </a:spcAft>
              <a:buFont typeface="Symbol" panose="05050102010706020507" pitchFamily="18" charset="2"/>
              <a:buChar char=""/>
            </a:pPr>
            <a:r>
              <a:rPr lang="en-AU" sz="1800" dirty="0">
                <a:effectLst/>
                <a:latin typeface="Calibri" panose="020F0502020204030204" pitchFamily="34" charset="0"/>
                <a:ea typeface="Calibri" panose="020F0502020204030204" pitchFamily="34" charset="0"/>
                <a:cs typeface="Times New Roman" panose="02020603050405020304" pitchFamily="18" charset="0"/>
              </a:rPr>
              <a:t>Access </a:t>
            </a:r>
            <a:r>
              <a:rPr lang="en-AU" sz="1800" u="sng" dirty="0" err="1">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Headsup</a:t>
            </a:r>
            <a:r>
              <a:rPr lang="en-AU" sz="1800" dirty="0">
                <a:effectLst/>
                <a:latin typeface="Calibri" panose="020F0502020204030204" pitchFamily="34" charset="0"/>
                <a:ea typeface="Calibri" panose="020F0502020204030204" pitchFamily="34" charset="0"/>
                <a:cs typeface="Times New Roman" panose="02020603050405020304" pitchFamily="18" charset="0"/>
              </a:rPr>
              <a:t> website and discuss workplace stress and fatigue. </a:t>
            </a:r>
            <a:endParaRPr lang="en-AU" sz="1800" dirty="0">
              <a:effectLst/>
              <a:latin typeface="Times New Roman" panose="02020603050405020304" pitchFamily="18" charset="0"/>
              <a:ea typeface="Times New Roman" panose="02020603050405020304" pitchFamily="18" charset="0"/>
            </a:endParaRPr>
          </a:p>
          <a:p>
            <a:pPr marL="342900" lvl="0" indent="-342900">
              <a:spcAft>
                <a:spcPts val="0"/>
              </a:spcAft>
              <a:buFont typeface="Symbol" panose="05050102010706020507" pitchFamily="18" charset="2"/>
              <a:buChar char=""/>
            </a:pPr>
            <a:r>
              <a:rPr lang="en-AU" sz="1800" dirty="0">
                <a:effectLst/>
                <a:latin typeface="Calibri" panose="020F0502020204030204" pitchFamily="34" charset="0"/>
                <a:ea typeface="Calibri" panose="020F0502020204030204" pitchFamily="34" charset="0"/>
                <a:cs typeface="Times New Roman" panose="02020603050405020304" pitchFamily="18" charset="0"/>
              </a:rPr>
              <a:t>Access </a:t>
            </a:r>
            <a:r>
              <a:rPr lang="en-AU"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Promoting the mental health of health services staff</a:t>
            </a:r>
            <a:r>
              <a:rPr lang="en-AU" sz="1800" dirty="0">
                <a:effectLst/>
                <a:latin typeface="Calibri" panose="020F0502020204030204" pitchFamily="34" charset="0"/>
                <a:ea typeface="Calibri" panose="020F0502020204030204" pitchFamily="34" charset="0"/>
                <a:cs typeface="Times New Roman" panose="02020603050405020304" pitchFamily="18" charset="0"/>
              </a:rPr>
              <a:t> and discuss how we can promote good mental health in ourselves when working in health and community sector. </a:t>
            </a:r>
            <a:endParaRPr lang="en-AU" sz="1800" dirty="0">
              <a:effectLst/>
              <a:latin typeface="Times New Roman" panose="02020603050405020304" pitchFamily="18" charset="0"/>
              <a:ea typeface="Times New Roman" panose="02020603050405020304" pitchFamily="18" charset="0"/>
            </a:endParaRPr>
          </a:p>
          <a:p>
            <a:pPr marL="342900" lvl="0" indent="-342900">
              <a:spcAft>
                <a:spcPts val="0"/>
              </a:spcAft>
              <a:buFont typeface="Symbol" panose="05050102010706020507" pitchFamily="18" charset="2"/>
              <a:buChar char=""/>
            </a:pPr>
            <a:r>
              <a:rPr lang="en-AU" sz="1800" dirty="0">
                <a:effectLst/>
                <a:latin typeface="Calibri" panose="020F0502020204030204" pitchFamily="34" charset="0"/>
                <a:ea typeface="Calibri" panose="020F0502020204030204" pitchFamily="34" charset="0"/>
                <a:cs typeface="Times New Roman" panose="02020603050405020304" pitchFamily="18" charset="0"/>
              </a:rPr>
              <a:t>Elicit responses to question “What strategies do you use when you are stressed?”</a:t>
            </a:r>
            <a:endParaRPr lang="en-AU" sz="180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5BC84CB9-8EAB-4576-8C08-1C8802DB03A0}" type="slidenum">
              <a:rPr lang="en-AU" smtClean="0"/>
              <a:t>55</a:t>
            </a:fld>
            <a:endParaRPr lang="en-AU"/>
          </a:p>
        </p:txBody>
      </p:sp>
    </p:spTree>
    <p:extLst>
      <p:ext uri="{BB962C8B-B14F-4D97-AF65-F5344CB8AC3E}">
        <p14:creationId xmlns:p14="http://schemas.microsoft.com/office/powerpoint/2010/main" val="15247638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371600" y="3188970"/>
            <a:ext cx="15544800" cy="216027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2743200" y="5760720"/>
            <a:ext cx="12801600" cy="25717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11/8/2024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6400" b="1" i="0">
                <a:solidFill>
                  <a:schemeClr val="tx1"/>
                </a:solidFill>
                <a:latin typeface="Tahoma"/>
                <a:cs typeface="Tahoma"/>
              </a:defRPr>
            </a:lvl1pPr>
          </a:lstStyle>
          <a:p>
            <a:endParaRPr/>
          </a:p>
        </p:txBody>
      </p:sp>
      <p:sp>
        <p:nvSpPr>
          <p:cNvPr id="3" name="Holder 3"/>
          <p:cNvSpPr>
            <a:spLocks noGrp="1"/>
          </p:cNvSpPr>
          <p:nvPr>
            <p:ph type="body" idx="1"/>
          </p:nvPr>
        </p:nvSpPr>
        <p:spPr/>
        <p:txBody>
          <a:bodyPr lIns="0" tIns="0" rIns="0" bIns="0"/>
          <a:lstStyle>
            <a:lvl1pPr>
              <a:defRPr sz="2800" b="0" i="0">
                <a:solidFill>
                  <a:schemeClr val="tx1"/>
                </a:solidFill>
                <a:latin typeface="Arial MT"/>
                <a:cs typeface="Arial MT"/>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11/8/2024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wo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18288000" cy="9258300"/>
          </a:xfrm>
          <a:custGeom>
            <a:avLst/>
            <a:gdLst/>
            <a:ahLst/>
            <a:cxnLst/>
            <a:rect l="l" t="t" r="r" b="b"/>
            <a:pathLst>
              <a:path w="18288000" h="9258300">
                <a:moveTo>
                  <a:pt x="0" y="9258300"/>
                </a:moveTo>
                <a:lnTo>
                  <a:pt x="18288000" y="9258300"/>
                </a:lnTo>
                <a:lnTo>
                  <a:pt x="18288000" y="0"/>
                </a:lnTo>
                <a:lnTo>
                  <a:pt x="0" y="0"/>
                </a:lnTo>
                <a:lnTo>
                  <a:pt x="0" y="9258300"/>
                </a:lnTo>
                <a:close/>
              </a:path>
            </a:pathLst>
          </a:custGeom>
          <a:solidFill>
            <a:srgbClr val="6DC8C8"/>
          </a:solidFill>
        </p:spPr>
        <p:txBody>
          <a:bodyPr wrap="square" lIns="0" tIns="0" rIns="0" bIns="0" rtlCol="0"/>
          <a:lstStyle/>
          <a:p>
            <a:endParaRPr/>
          </a:p>
        </p:txBody>
      </p:sp>
      <p:sp>
        <p:nvSpPr>
          <p:cNvPr id="17" name="bg object 17"/>
          <p:cNvSpPr/>
          <p:nvPr/>
        </p:nvSpPr>
        <p:spPr>
          <a:xfrm>
            <a:off x="0" y="9258300"/>
            <a:ext cx="18288000" cy="1028700"/>
          </a:xfrm>
          <a:custGeom>
            <a:avLst/>
            <a:gdLst/>
            <a:ahLst/>
            <a:cxnLst/>
            <a:rect l="l" t="t" r="r" b="b"/>
            <a:pathLst>
              <a:path w="18288000" h="1028700">
                <a:moveTo>
                  <a:pt x="0" y="1028699"/>
                </a:moveTo>
                <a:lnTo>
                  <a:pt x="0" y="0"/>
                </a:lnTo>
                <a:lnTo>
                  <a:pt x="18288000" y="0"/>
                </a:lnTo>
                <a:lnTo>
                  <a:pt x="18288000" y="1028699"/>
                </a:lnTo>
                <a:lnTo>
                  <a:pt x="0" y="1028699"/>
                </a:lnTo>
                <a:close/>
              </a:path>
            </a:pathLst>
          </a:custGeom>
          <a:solidFill>
            <a:srgbClr val="FFFFFF"/>
          </a:solidFill>
        </p:spPr>
        <p:txBody>
          <a:bodyPr wrap="square" lIns="0" tIns="0" rIns="0" bIns="0" rtlCol="0"/>
          <a:lstStyle/>
          <a:p>
            <a:endParaRPr/>
          </a:p>
        </p:txBody>
      </p:sp>
      <p:pic>
        <p:nvPicPr>
          <p:cNvPr id="18" name="bg object 18"/>
          <p:cNvPicPr/>
          <p:nvPr/>
        </p:nvPicPr>
        <p:blipFill>
          <a:blip r:embed="rId2" cstate="email">
            <a:extLst>
              <a:ext uri="{28A0092B-C50C-407E-A947-70E740481C1C}">
                <a14:useLocalDpi xmlns:a14="http://schemas.microsoft.com/office/drawing/2010/main"/>
              </a:ext>
            </a:extLst>
          </a:blip>
          <a:stretch>
            <a:fillRect/>
          </a:stretch>
        </p:blipFill>
        <p:spPr>
          <a:xfrm>
            <a:off x="16957087" y="9258300"/>
            <a:ext cx="914399" cy="876299"/>
          </a:xfrm>
          <a:prstGeom prst="rect">
            <a:avLst/>
          </a:prstGeom>
        </p:spPr>
      </p:pic>
      <p:sp>
        <p:nvSpPr>
          <p:cNvPr id="19" name="bg object 19"/>
          <p:cNvSpPr/>
          <p:nvPr/>
        </p:nvSpPr>
        <p:spPr>
          <a:xfrm>
            <a:off x="1028700" y="4514195"/>
            <a:ext cx="1352550" cy="133350"/>
          </a:xfrm>
          <a:custGeom>
            <a:avLst/>
            <a:gdLst/>
            <a:ahLst/>
            <a:cxnLst/>
            <a:rect l="l" t="t" r="r" b="b"/>
            <a:pathLst>
              <a:path w="1352550" h="133350">
                <a:moveTo>
                  <a:pt x="1352550" y="133350"/>
                </a:moveTo>
                <a:lnTo>
                  <a:pt x="0" y="133350"/>
                </a:lnTo>
                <a:lnTo>
                  <a:pt x="0" y="0"/>
                </a:lnTo>
                <a:lnTo>
                  <a:pt x="1352550" y="0"/>
                </a:lnTo>
                <a:lnTo>
                  <a:pt x="1352550" y="133350"/>
                </a:lnTo>
                <a:close/>
              </a:path>
            </a:pathLst>
          </a:custGeom>
          <a:solidFill>
            <a:srgbClr val="000000"/>
          </a:solid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6400" b="1" i="0">
                <a:solidFill>
                  <a:schemeClr val="tx1"/>
                </a:solidFill>
                <a:latin typeface="Tahoma"/>
                <a:cs typeface="Tahoma"/>
              </a:defRPr>
            </a:lvl1pPr>
          </a:lstStyle>
          <a:p>
            <a:endParaRPr/>
          </a:p>
        </p:txBody>
      </p:sp>
      <p:sp>
        <p:nvSpPr>
          <p:cNvPr id="3" name="Holder 3"/>
          <p:cNvSpPr>
            <a:spLocks noGrp="1"/>
          </p:cNvSpPr>
          <p:nvPr>
            <p:ph sz="half" idx="2"/>
          </p:nvPr>
        </p:nvSpPr>
        <p:spPr>
          <a:xfrm>
            <a:off x="914400" y="2366010"/>
            <a:ext cx="7955280" cy="678942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9418320" y="2366010"/>
            <a:ext cx="7955280" cy="678942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11/8/2024</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email">
            <a:extLst>
              <a:ext uri="{28A0092B-C50C-407E-A947-70E740481C1C}">
                <a14:useLocalDpi xmlns:a14="http://schemas.microsoft.com/office/drawing/2010/main"/>
              </a:ext>
            </a:extLst>
          </a:blip>
          <a:stretch>
            <a:fillRect/>
          </a:stretch>
        </p:blipFill>
        <p:spPr>
          <a:xfrm>
            <a:off x="16957087" y="9258301"/>
            <a:ext cx="914399" cy="876298"/>
          </a:xfrm>
          <a:prstGeom prst="rect">
            <a:avLst/>
          </a:prstGeom>
        </p:spPr>
      </p:pic>
      <p:sp>
        <p:nvSpPr>
          <p:cNvPr id="17" name="bg object 17"/>
          <p:cNvSpPr/>
          <p:nvPr/>
        </p:nvSpPr>
        <p:spPr>
          <a:xfrm>
            <a:off x="0" y="9239563"/>
            <a:ext cx="18288000" cy="1047750"/>
          </a:xfrm>
          <a:custGeom>
            <a:avLst/>
            <a:gdLst/>
            <a:ahLst/>
            <a:cxnLst/>
            <a:rect l="l" t="t" r="r" b="b"/>
            <a:pathLst>
              <a:path w="18288000" h="1047750">
                <a:moveTo>
                  <a:pt x="0" y="1047435"/>
                </a:moveTo>
                <a:lnTo>
                  <a:pt x="0" y="0"/>
                </a:lnTo>
                <a:lnTo>
                  <a:pt x="18288000" y="0"/>
                </a:lnTo>
                <a:lnTo>
                  <a:pt x="18288000" y="1047435"/>
                </a:lnTo>
                <a:lnTo>
                  <a:pt x="0" y="1047435"/>
                </a:lnTo>
                <a:close/>
              </a:path>
            </a:pathLst>
          </a:custGeom>
          <a:solidFill>
            <a:srgbClr val="209C91"/>
          </a:solidFill>
        </p:spPr>
        <p:txBody>
          <a:bodyPr wrap="square" lIns="0" tIns="0" rIns="0" bIns="0" rtlCol="0"/>
          <a:lstStyle/>
          <a:p>
            <a:endParaRPr/>
          </a:p>
        </p:txBody>
      </p:sp>
      <p:pic>
        <p:nvPicPr>
          <p:cNvPr id="18" name="bg object 18"/>
          <p:cNvPicPr/>
          <p:nvPr/>
        </p:nvPicPr>
        <p:blipFill>
          <a:blip r:embed="rId2" cstate="email">
            <a:extLst>
              <a:ext uri="{28A0092B-C50C-407E-A947-70E740481C1C}">
                <a14:useLocalDpi xmlns:a14="http://schemas.microsoft.com/office/drawing/2010/main"/>
              </a:ext>
            </a:extLst>
          </a:blip>
          <a:stretch>
            <a:fillRect/>
          </a:stretch>
        </p:blipFill>
        <p:spPr>
          <a:xfrm>
            <a:off x="16957087" y="9258301"/>
            <a:ext cx="914399" cy="876298"/>
          </a:xfrm>
          <a:prstGeom prst="rect">
            <a:avLst/>
          </a:prstGeom>
        </p:spPr>
      </p:pic>
      <p:pic>
        <p:nvPicPr>
          <p:cNvPr id="19" name="bg object 19"/>
          <p:cNvPicPr/>
          <p:nvPr/>
        </p:nvPicPr>
        <p:blipFill>
          <a:blip r:embed="rId3" cstate="print"/>
          <a:stretch>
            <a:fillRect/>
          </a:stretch>
        </p:blipFill>
        <p:spPr>
          <a:xfrm>
            <a:off x="6962793" y="949197"/>
            <a:ext cx="4269820" cy="5717665"/>
          </a:xfrm>
          <a:prstGeom prst="rect">
            <a:avLst/>
          </a:prstGeom>
        </p:spPr>
      </p:pic>
      <p:sp>
        <p:nvSpPr>
          <p:cNvPr id="2" name="Holder 2"/>
          <p:cNvSpPr>
            <a:spLocks noGrp="1"/>
          </p:cNvSpPr>
          <p:nvPr>
            <p:ph type="title"/>
          </p:nvPr>
        </p:nvSpPr>
        <p:spPr/>
        <p:txBody>
          <a:bodyPr lIns="0" tIns="0" rIns="0" bIns="0"/>
          <a:lstStyle>
            <a:lvl1pPr>
              <a:defRPr sz="6400" b="1" i="0">
                <a:solidFill>
                  <a:schemeClr val="tx1"/>
                </a:solidFill>
                <a:latin typeface="Tahoma"/>
                <a:cs typeface="Tahoma"/>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11/8/2024</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email">
            <a:extLst>
              <a:ext uri="{28A0092B-C50C-407E-A947-70E740481C1C}">
                <a14:useLocalDpi xmlns:a14="http://schemas.microsoft.com/office/drawing/2010/main"/>
              </a:ext>
            </a:extLst>
          </a:blip>
          <a:stretch>
            <a:fillRect/>
          </a:stretch>
        </p:blipFill>
        <p:spPr>
          <a:xfrm>
            <a:off x="16957087" y="9258300"/>
            <a:ext cx="914399" cy="876299"/>
          </a:xfrm>
          <a:prstGeom prst="rect">
            <a:avLst/>
          </a:prstGeom>
        </p:spPr>
      </p:pic>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11/8/2024</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1182050" y="941887"/>
            <a:ext cx="15923899" cy="1867535"/>
          </a:xfrm>
          <a:prstGeom prst="rect">
            <a:avLst/>
          </a:prstGeom>
        </p:spPr>
        <p:txBody>
          <a:bodyPr wrap="square" lIns="0" tIns="0" rIns="0" bIns="0">
            <a:spAutoFit/>
          </a:bodyPr>
          <a:lstStyle>
            <a:lvl1pPr>
              <a:defRPr sz="6400" b="1" i="0">
                <a:solidFill>
                  <a:schemeClr val="tx1"/>
                </a:solidFill>
                <a:latin typeface="Tahoma"/>
                <a:cs typeface="Tahoma"/>
              </a:defRPr>
            </a:lvl1pPr>
          </a:lstStyle>
          <a:p>
            <a:endParaRPr/>
          </a:p>
        </p:txBody>
      </p:sp>
      <p:sp>
        <p:nvSpPr>
          <p:cNvPr id="3" name="Holder 3"/>
          <p:cNvSpPr>
            <a:spLocks noGrp="1"/>
          </p:cNvSpPr>
          <p:nvPr>
            <p:ph type="body" idx="1"/>
          </p:nvPr>
        </p:nvSpPr>
        <p:spPr>
          <a:xfrm>
            <a:off x="1425255" y="3294638"/>
            <a:ext cx="15437489" cy="5083175"/>
          </a:xfrm>
          <a:prstGeom prst="rect">
            <a:avLst/>
          </a:prstGeom>
        </p:spPr>
        <p:txBody>
          <a:bodyPr wrap="square" lIns="0" tIns="0" rIns="0" bIns="0">
            <a:spAutoFit/>
          </a:bodyPr>
          <a:lstStyle>
            <a:lvl1pPr>
              <a:defRPr sz="2800" b="0" i="0">
                <a:solidFill>
                  <a:schemeClr val="tx1"/>
                </a:solidFill>
                <a:latin typeface="Arial MT"/>
                <a:cs typeface="Arial MT"/>
              </a:defRPr>
            </a:lvl1pPr>
          </a:lstStyle>
          <a:p>
            <a:endParaRPr/>
          </a:p>
        </p:txBody>
      </p:sp>
      <p:sp>
        <p:nvSpPr>
          <p:cNvPr id="4" name="Holder 4"/>
          <p:cNvSpPr>
            <a:spLocks noGrp="1"/>
          </p:cNvSpPr>
          <p:nvPr>
            <p:ph type="ftr" sz="quarter" idx="5"/>
          </p:nvPr>
        </p:nvSpPr>
        <p:spPr>
          <a:xfrm>
            <a:off x="6217920" y="9566910"/>
            <a:ext cx="5852160" cy="51435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914400" y="9566910"/>
            <a:ext cx="4206240" cy="51435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11/8/2024</a:t>
            </a:fld>
            <a:endParaRPr lang="en-US"/>
          </a:p>
        </p:txBody>
      </p:sp>
      <p:sp>
        <p:nvSpPr>
          <p:cNvPr id="6" name="Holder 6"/>
          <p:cNvSpPr>
            <a:spLocks noGrp="1"/>
          </p:cNvSpPr>
          <p:nvPr>
            <p:ph type="sldNum" sz="quarter" idx="7"/>
          </p:nvPr>
        </p:nvSpPr>
        <p:spPr>
          <a:xfrm>
            <a:off x="13167361" y="9566910"/>
            <a:ext cx="4206240" cy="51435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hyperlink" Target="https://www.youtube.com/watch?v=7OaLbST0SiI"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slide" Target="slide2.xml"/><Relationship Id="rId4" Type="http://schemas.openxmlformats.org/officeDocument/2006/relationships/image" Target="../media/image12.jp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3.jpg"/><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slide" Target="slide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hyperlink" Target="https://www.safeworkaustralia.gov.au/safety-topic/industry-and-business/health-care-and-social-assistance/whs-duties" TargetMode="External"/><Relationship Id="rId2" Type="http://schemas.openxmlformats.org/officeDocument/2006/relationships/image" Target="../media/image16.jpeg"/><Relationship Id="rId1" Type="http://schemas.openxmlformats.org/officeDocument/2006/relationships/slideLayout" Target="../slideLayouts/slideLayout5.xml"/><Relationship Id="rId5" Type="http://schemas.openxmlformats.org/officeDocument/2006/relationships/image" Target="../media/image1.png"/><Relationship Id="rId4" Type="http://schemas.openxmlformats.org/officeDocument/2006/relationships/slide" Target="slide2.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slide" Target="slide2.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5.xml"/><Relationship Id="rId5" Type="http://schemas.openxmlformats.org/officeDocument/2006/relationships/image" Target="../media/image1.png"/><Relationship Id="rId4" Type="http://schemas.openxmlformats.org/officeDocument/2006/relationships/slide" Target="slide2.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5.xml"/><Relationship Id="rId5" Type="http://schemas.openxmlformats.org/officeDocument/2006/relationships/image" Target="../media/image1.png"/><Relationship Id="rId4" Type="http://schemas.openxmlformats.org/officeDocument/2006/relationships/slide" Target="slide2.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4.xml"/><Relationship Id="rId6" Type="http://schemas.openxmlformats.org/officeDocument/2006/relationships/image" Target="../media/image1.png"/><Relationship Id="rId5" Type="http://schemas.openxmlformats.org/officeDocument/2006/relationships/slide" Target="slide2.xml"/><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3.png"/><Relationship Id="rId7" Type="http://schemas.openxmlformats.org/officeDocument/2006/relationships/slide" Target="slide2.xml"/><Relationship Id="rId2" Type="http://schemas.openxmlformats.org/officeDocument/2006/relationships/image" Target="../media/image22.jp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8" Type="http://schemas.openxmlformats.org/officeDocument/2006/relationships/slide" Target="slide65.xml"/><Relationship Id="rId13" Type="http://schemas.openxmlformats.org/officeDocument/2006/relationships/slide" Target="slide31.xml"/><Relationship Id="rId18" Type="http://schemas.openxmlformats.org/officeDocument/2006/relationships/slide" Target="slide53.xml"/><Relationship Id="rId3" Type="http://schemas.openxmlformats.org/officeDocument/2006/relationships/image" Target="../media/image5.jpg"/><Relationship Id="rId21" Type="http://schemas.openxmlformats.org/officeDocument/2006/relationships/slide" Target="slide40.xml"/><Relationship Id="rId7" Type="http://schemas.openxmlformats.org/officeDocument/2006/relationships/slide" Target="slide60.xml"/><Relationship Id="rId12" Type="http://schemas.openxmlformats.org/officeDocument/2006/relationships/slide" Target="slide25.xml"/><Relationship Id="rId17" Type="http://schemas.openxmlformats.org/officeDocument/2006/relationships/slide" Target="slide46.xml"/><Relationship Id="rId2" Type="http://schemas.openxmlformats.org/officeDocument/2006/relationships/image" Target="../media/image1.png"/><Relationship Id="rId16" Type="http://schemas.openxmlformats.org/officeDocument/2006/relationships/slide" Target="slide38.xml"/><Relationship Id="rId20" Type="http://schemas.openxmlformats.org/officeDocument/2006/relationships/slide" Target="slide27.xml"/><Relationship Id="rId1" Type="http://schemas.openxmlformats.org/officeDocument/2006/relationships/slideLayout" Target="../slideLayouts/slideLayout5.xml"/><Relationship Id="rId6" Type="http://schemas.openxmlformats.org/officeDocument/2006/relationships/slide" Target="slide59.xml"/><Relationship Id="rId11" Type="http://schemas.openxmlformats.org/officeDocument/2006/relationships/slide" Target="slide21.xml"/><Relationship Id="rId5" Type="http://schemas.openxmlformats.org/officeDocument/2006/relationships/image" Target="../media/image6.png"/><Relationship Id="rId15" Type="http://schemas.openxmlformats.org/officeDocument/2006/relationships/slide" Target="slide37.xml"/><Relationship Id="rId10" Type="http://schemas.openxmlformats.org/officeDocument/2006/relationships/slide" Target="slide16.xml"/><Relationship Id="rId19" Type="http://schemas.openxmlformats.org/officeDocument/2006/relationships/slide" Target="slide18.xml"/><Relationship Id="rId4" Type="http://schemas.openxmlformats.org/officeDocument/2006/relationships/image" Target="../media/image4.png"/><Relationship Id="rId9" Type="http://schemas.openxmlformats.org/officeDocument/2006/relationships/slide" Target="slide14.xml"/><Relationship Id="rId14" Type="http://schemas.openxmlformats.org/officeDocument/2006/relationships/slide" Target="slide36.xml"/><Relationship Id="rId22" Type="http://schemas.openxmlformats.org/officeDocument/2006/relationships/slide" Target="slide56.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1.png"/><Relationship Id="rId2" Type="http://schemas.openxmlformats.org/officeDocument/2006/relationships/image" Target="../media/image26.jpeg"/><Relationship Id="rId1" Type="http://schemas.openxmlformats.org/officeDocument/2006/relationships/slideLayout" Target="../slideLayouts/slideLayout5.xml"/><Relationship Id="rId6" Type="http://schemas.openxmlformats.org/officeDocument/2006/relationships/slide" Target="slide2.xml"/><Relationship Id="rId5" Type="http://schemas.openxmlformats.org/officeDocument/2006/relationships/image" Target="../media/image29.png"/><Relationship Id="rId4" Type="http://schemas.openxmlformats.org/officeDocument/2006/relationships/image" Target="../media/image28.png"/></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6.jpeg"/><Relationship Id="rId1" Type="http://schemas.openxmlformats.org/officeDocument/2006/relationships/slideLayout" Target="../slideLayouts/slideLayout5.xml"/><Relationship Id="rId5" Type="http://schemas.openxmlformats.org/officeDocument/2006/relationships/image" Target="../media/image1.png"/><Relationship Id="rId4" Type="http://schemas.openxmlformats.org/officeDocument/2006/relationships/slide" Target="slide2.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6.jpeg"/><Relationship Id="rId1" Type="http://schemas.openxmlformats.org/officeDocument/2006/relationships/slideLayout" Target="../slideLayouts/slideLayout5.xml"/><Relationship Id="rId5" Type="http://schemas.openxmlformats.org/officeDocument/2006/relationships/image" Target="../media/image1.png"/><Relationship Id="rId4" Type="http://schemas.openxmlformats.org/officeDocument/2006/relationships/slide" Target="slide2.xml"/></Relationships>
</file>

<file path=ppt/slides/_rels/slide2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1.jpeg"/><Relationship Id="rId1" Type="http://schemas.openxmlformats.org/officeDocument/2006/relationships/slideLayout" Target="../slideLayouts/slideLayout5.xml"/><Relationship Id="rId5" Type="http://schemas.openxmlformats.org/officeDocument/2006/relationships/image" Target="../media/image1.png"/><Relationship Id="rId4" Type="http://schemas.openxmlformats.org/officeDocument/2006/relationships/slide" Target="slide2.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1.jpeg"/><Relationship Id="rId1" Type="http://schemas.openxmlformats.org/officeDocument/2006/relationships/slideLayout" Target="../slideLayouts/slideLayout5.xml"/><Relationship Id="rId5" Type="http://schemas.openxmlformats.org/officeDocument/2006/relationships/image" Target="../media/image1.png"/><Relationship Id="rId4" Type="http://schemas.openxmlformats.org/officeDocument/2006/relationships/slide" Target="slide2.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4.xml"/><Relationship Id="rId6" Type="http://schemas.openxmlformats.org/officeDocument/2006/relationships/image" Target="../media/image1.png"/><Relationship Id="rId5" Type="http://schemas.openxmlformats.org/officeDocument/2006/relationships/slide" Target="slide2.xml"/><Relationship Id="rId4" Type="http://schemas.openxmlformats.org/officeDocument/2006/relationships/image" Target="../media/image19.png"/></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4.xml"/><Relationship Id="rId6" Type="http://schemas.openxmlformats.org/officeDocument/2006/relationships/image" Target="../media/image1.png"/><Relationship Id="rId5" Type="http://schemas.openxmlformats.org/officeDocument/2006/relationships/slide" Target="slide2.xml"/><Relationship Id="rId4" Type="http://schemas.openxmlformats.org/officeDocument/2006/relationships/image" Target="../media/image19.png"/></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4.xml"/><Relationship Id="rId6" Type="http://schemas.openxmlformats.org/officeDocument/2006/relationships/image" Target="../media/image1.png"/><Relationship Id="rId5" Type="http://schemas.openxmlformats.org/officeDocument/2006/relationships/slide" Target="slide2.xml"/><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4.xml"/><Relationship Id="rId6" Type="http://schemas.openxmlformats.org/officeDocument/2006/relationships/image" Target="../media/image1.png"/><Relationship Id="rId5" Type="http://schemas.openxmlformats.org/officeDocument/2006/relationships/slide" Target="slide2.xml"/><Relationship Id="rId4" Type="http://schemas.openxmlformats.org/officeDocument/2006/relationships/image" Target="../media/image19.png"/></Relationships>
</file>

<file path=ppt/slides/_rels/slide31.xml.rels><?xml version="1.0" encoding="UTF-8" standalone="yes"?>
<Relationships xmlns="http://schemas.openxmlformats.org/package/2006/relationships"><Relationship Id="rId3" Type="http://schemas.openxmlformats.org/officeDocument/2006/relationships/image" Target="../media/image32.jpeg"/><Relationship Id="rId7" Type="http://schemas.openxmlformats.org/officeDocument/2006/relationships/image" Target="../media/image1.png"/><Relationship Id="rId2" Type="http://schemas.openxmlformats.org/officeDocument/2006/relationships/image" Target="../media/image19.png"/><Relationship Id="rId1" Type="http://schemas.openxmlformats.org/officeDocument/2006/relationships/slideLayout" Target="../slideLayouts/slideLayout5.xml"/><Relationship Id="rId6" Type="http://schemas.openxmlformats.org/officeDocument/2006/relationships/slide" Target="slide2.xml"/><Relationship Id="rId5" Type="http://schemas.openxmlformats.org/officeDocument/2006/relationships/image" Target="../media/image34.png"/><Relationship Id="rId4" Type="http://schemas.openxmlformats.org/officeDocument/2006/relationships/image" Target="../media/image33.png"/></Relationships>
</file>

<file path=ppt/slides/_rels/slide3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2.jpeg"/><Relationship Id="rId1" Type="http://schemas.openxmlformats.org/officeDocument/2006/relationships/slideLayout" Target="../slideLayouts/slideLayout5.xml"/><Relationship Id="rId5" Type="http://schemas.openxmlformats.org/officeDocument/2006/relationships/image" Target="../media/image1.png"/><Relationship Id="rId4" Type="http://schemas.openxmlformats.org/officeDocument/2006/relationships/slide" Target="slide2.xml"/></Relationships>
</file>

<file path=ppt/slides/_rels/slide33.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1.png"/><Relationship Id="rId4" Type="http://schemas.openxmlformats.org/officeDocument/2006/relationships/slide" Target="slide2.xml"/></Relationships>
</file>

<file path=ppt/slides/_rels/slide3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36.jpe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slide" Target="slide2.xml"/></Relationships>
</file>

<file path=ppt/slides/_rels/slide3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38.jpeg"/><Relationship Id="rId1" Type="http://schemas.openxmlformats.org/officeDocument/2006/relationships/slideLayout" Target="../slideLayouts/slideLayout5.xml"/><Relationship Id="rId4" Type="http://schemas.openxmlformats.org/officeDocument/2006/relationships/image" Target="../media/image1.png"/></Relationships>
</file>

<file path=ppt/slides/_rels/slide3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jpeg"/><Relationship Id="rId1" Type="http://schemas.openxmlformats.org/officeDocument/2006/relationships/slideLayout" Target="../slideLayouts/slideLayout5.xml"/><Relationship Id="rId5" Type="http://schemas.openxmlformats.org/officeDocument/2006/relationships/image" Target="../media/image1.png"/><Relationship Id="rId4" Type="http://schemas.openxmlformats.org/officeDocument/2006/relationships/slide" Target="slide2.xml"/></Relationships>
</file>

<file path=ppt/slides/_rels/slide3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jpeg"/><Relationship Id="rId1" Type="http://schemas.openxmlformats.org/officeDocument/2006/relationships/slideLayout" Target="../slideLayouts/slideLayout5.xml"/><Relationship Id="rId5" Type="http://schemas.openxmlformats.org/officeDocument/2006/relationships/image" Target="../media/image1.png"/><Relationship Id="rId4" Type="http://schemas.openxmlformats.org/officeDocument/2006/relationships/slide" Target="slide2.xml"/></Relationships>
</file>

<file path=ppt/slides/_rels/slide3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jpeg"/><Relationship Id="rId1" Type="http://schemas.openxmlformats.org/officeDocument/2006/relationships/slideLayout" Target="../slideLayouts/slideLayout5.xml"/><Relationship Id="rId5" Type="http://schemas.openxmlformats.org/officeDocument/2006/relationships/image" Target="../media/image1.png"/><Relationship Id="rId4" Type="http://schemas.openxmlformats.org/officeDocument/2006/relationships/slide" Target="slide2.xml"/></Relationships>
</file>

<file path=ppt/slides/_rels/slide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8.jpg"/><Relationship Id="rId1" Type="http://schemas.openxmlformats.org/officeDocument/2006/relationships/slideLayout" Target="../slideLayouts/slideLayout4.xml"/><Relationship Id="rId4" Type="http://schemas.openxmlformats.org/officeDocument/2006/relationships/image" Target="../media/image1.png"/></Relationships>
</file>

<file path=ppt/slides/_rels/slide4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4.xml"/><Relationship Id="rId6" Type="http://schemas.openxmlformats.org/officeDocument/2006/relationships/image" Target="../media/image1.png"/><Relationship Id="rId5" Type="http://schemas.openxmlformats.org/officeDocument/2006/relationships/slide" Target="slide2.xml"/><Relationship Id="rId4" Type="http://schemas.openxmlformats.org/officeDocument/2006/relationships/image" Target="../media/image19.png"/></Relationships>
</file>

<file path=ppt/slides/_rels/slide4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4.xml"/><Relationship Id="rId6" Type="http://schemas.openxmlformats.org/officeDocument/2006/relationships/image" Target="../media/image1.png"/><Relationship Id="rId5" Type="http://schemas.openxmlformats.org/officeDocument/2006/relationships/slide" Target="slide2.xml"/><Relationship Id="rId4" Type="http://schemas.openxmlformats.org/officeDocument/2006/relationships/image" Target="../media/image19.png"/></Relationships>
</file>

<file path=ppt/slides/_rels/slide4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4.xml"/><Relationship Id="rId6" Type="http://schemas.openxmlformats.org/officeDocument/2006/relationships/image" Target="../media/image1.png"/><Relationship Id="rId5" Type="http://schemas.openxmlformats.org/officeDocument/2006/relationships/slide" Target="slide2.xml"/><Relationship Id="rId4" Type="http://schemas.openxmlformats.org/officeDocument/2006/relationships/image" Target="../media/image19.png"/></Relationships>
</file>

<file path=ppt/slides/_rels/slide4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3.jpg"/><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slide" Target="slide2.xml"/></Relationships>
</file>

<file path=ppt/slides/_rels/slide4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44.jp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5.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hyperlink" Target="https://www.youtube.com/watch?v=FJQ-8REiXUM" TargetMode="Externa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slide" Target="slide2.xml"/></Relationships>
</file>

<file path=ppt/slides/_rels/slide4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46.jpeg"/><Relationship Id="rId1" Type="http://schemas.openxmlformats.org/officeDocument/2006/relationships/slideLayout" Target="../slideLayouts/slideLayout5.xml"/><Relationship Id="rId5" Type="http://schemas.openxmlformats.org/officeDocument/2006/relationships/image" Target="../media/image1.png"/><Relationship Id="rId4" Type="http://schemas.openxmlformats.org/officeDocument/2006/relationships/slide" Target="slide2.xml"/></Relationships>
</file>

<file path=ppt/slides/_rels/slide47.xml.rels><?xml version="1.0" encoding="UTF-8" standalone="yes"?>
<Relationships xmlns="http://schemas.openxmlformats.org/package/2006/relationships"><Relationship Id="rId3" Type="http://schemas.openxmlformats.org/officeDocument/2006/relationships/image" Target="../media/image47.png"/><Relationship Id="rId7" Type="http://schemas.openxmlformats.org/officeDocument/2006/relationships/image" Target="../media/image1.png"/><Relationship Id="rId2" Type="http://schemas.openxmlformats.org/officeDocument/2006/relationships/image" Target="../media/image46.jpeg"/><Relationship Id="rId1" Type="http://schemas.openxmlformats.org/officeDocument/2006/relationships/slideLayout" Target="../slideLayouts/slideLayout5.xml"/><Relationship Id="rId6" Type="http://schemas.openxmlformats.org/officeDocument/2006/relationships/slide" Target="slide2.xml"/><Relationship Id="rId5" Type="http://schemas.openxmlformats.org/officeDocument/2006/relationships/image" Target="../media/image42.png"/><Relationship Id="rId4" Type="http://schemas.openxmlformats.org/officeDocument/2006/relationships/image" Target="../media/image48.png"/></Relationships>
</file>

<file path=ppt/slides/_rels/slide4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49.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0.jpg"/><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slide" Target="slide2.xml"/><Relationship Id="rId4" Type="http://schemas.openxmlformats.org/officeDocument/2006/relationships/image" Target="../media/image51.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slide" Target="slide2.xml"/><Relationship Id="rId4" Type="http://schemas.openxmlformats.org/officeDocument/2006/relationships/hyperlink" Target="https://www.youtube.com/watch?v=t3iyLXM5itg" TargetMode="External"/></Relationships>
</file>

<file path=ppt/slides/_rels/slide5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52.jp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1.xml.rels><?xml version="1.0" encoding="UTF-8" standalone="yes"?>
<Relationships xmlns="http://schemas.openxmlformats.org/package/2006/relationships"><Relationship Id="rId3" Type="http://schemas.openxmlformats.org/officeDocument/2006/relationships/hyperlink" Target="https://www.youtube.com/watch?v=I5_mxqVIsEg"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slide" Target="slide2.xml"/></Relationships>
</file>

<file path=ppt/slides/_rels/slide5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53.jpe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55.png"/><Relationship Id="rId7" Type="http://schemas.openxmlformats.org/officeDocument/2006/relationships/slide" Target="slide2.xml"/><Relationship Id="rId2" Type="http://schemas.openxmlformats.org/officeDocument/2006/relationships/image" Target="../media/image54.jpeg"/><Relationship Id="rId1" Type="http://schemas.openxmlformats.org/officeDocument/2006/relationships/slideLayout" Target="../slideLayouts/slideLayout5.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54.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59.png"/><Relationship Id="rId7" Type="http://schemas.openxmlformats.org/officeDocument/2006/relationships/slide" Target="slide2.xml"/><Relationship Id="rId2" Type="http://schemas.openxmlformats.org/officeDocument/2006/relationships/image" Target="../media/image54.jpeg"/><Relationship Id="rId1" Type="http://schemas.openxmlformats.org/officeDocument/2006/relationships/slideLayout" Target="../slideLayouts/slideLayout5.xml"/><Relationship Id="rId6" Type="http://schemas.openxmlformats.org/officeDocument/2006/relationships/image" Target="../media/image57.png"/><Relationship Id="rId5" Type="http://schemas.openxmlformats.org/officeDocument/2006/relationships/image" Target="../media/image58.png"/><Relationship Id="rId4" Type="http://schemas.openxmlformats.org/officeDocument/2006/relationships/image" Target="../media/image60.png"/></Relationships>
</file>

<file path=ppt/slides/_rels/slide55.xml.rels><?xml version="1.0" encoding="UTF-8" standalone="yes"?>
<Relationships xmlns="http://schemas.openxmlformats.org/package/2006/relationships"><Relationship Id="rId3" Type="http://schemas.openxmlformats.org/officeDocument/2006/relationships/image" Target="../media/image61.jpg"/><Relationship Id="rId7"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slide" Target="slide2.xml"/><Relationship Id="rId5" Type="http://schemas.openxmlformats.org/officeDocument/2006/relationships/image" Target="../media/image51.png"/><Relationship Id="rId4" Type="http://schemas.openxmlformats.org/officeDocument/2006/relationships/image" Target="../media/image9.png"/></Relationships>
</file>

<file path=ppt/slides/_rels/slide5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4.xml"/><Relationship Id="rId6" Type="http://schemas.openxmlformats.org/officeDocument/2006/relationships/image" Target="../media/image1.png"/><Relationship Id="rId5" Type="http://schemas.openxmlformats.org/officeDocument/2006/relationships/slide" Target="slide2.xml"/><Relationship Id="rId4" Type="http://schemas.openxmlformats.org/officeDocument/2006/relationships/image" Target="../media/image19.png"/></Relationships>
</file>

<file path=ppt/slides/_rels/slide5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4.xml"/><Relationship Id="rId6" Type="http://schemas.openxmlformats.org/officeDocument/2006/relationships/image" Target="../media/image1.png"/><Relationship Id="rId5" Type="http://schemas.openxmlformats.org/officeDocument/2006/relationships/slide" Target="slide2.xml"/><Relationship Id="rId4" Type="http://schemas.openxmlformats.org/officeDocument/2006/relationships/image" Target="../media/image19.png"/></Relationships>
</file>

<file path=ppt/slides/_rels/slide5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4.xml"/><Relationship Id="rId6" Type="http://schemas.openxmlformats.org/officeDocument/2006/relationships/image" Target="../media/image1.png"/><Relationship Id="rId5" Type="http://schemas.openxmlformats.org/officeDocument/2006/relationships/slide" Target="slide2.xml"/><Relationship Id="rId4" Type="http://schemas.openxmlformats.org/officeDocument/2006/relationships/image" Target="../media/image19.png"/></Relationships>
</file>

<file path=ppt/slides/_rels/slide59.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21.png"/><Relationship Id="rId1" Type="http://schemas.openxmlformats.org/officeDocument/2006/relationships/slideLayout" Target="../slideLayouts/slideLayout4.xml"/><Relationship Id="rId6" Type="http://schemas.openxmlformats.org/officeDocument/2006/relationships/image" Target="../media/image1.png"/><Relationship Id="rId5" Type="http://schemas.openxmlformats.org/officeDocument/2006/relationships/slide" Target="slide2.xml"/><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60.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21.png"/><Relationship Id="rId1" Type="http://schemas.openxmlformats.org/officeDocument/2006/relationships/slideLayout" Target="../slideLayouts/slideLayout4.xml"/><Relationship Id="rId6" Type="http://schemas.openxmlformats.org/officeDocument/2006/relationships/image" Target="../media/image1.png"/><Relationship Id="rId5" Type="http://schemas.openxmlformats.org/officeDocument/2006/relationships/slide" Target="slide2.xml"/><Relationship Id="rId4" Type="http://schemas.openxmlformats.org/officeDocument/2006/relationships/image" Target="../media/image19.png"/></Relationships>
</file>

<file path=ppt/slides/_rels/slide61.xml.rels><?xml version="1.0" encoding="UTF-8" standalone="yes"?>
<Relationships xmlns="http://schemas.openxmlformats.org/package/2006/relationships"><Relationship Id="rId3" Type="http://schemas.openxmlformats.org/officeDocument/2006/relationships/image" Target="../media/image62.png"/><Relationship Id="rId7" Type="http://schemas.openxmlformats.org/officeDocument/2006/relationships/image" Target="../media/image1.png"/><Relationship Id="rId2" Type="http://schemas.openxmlformats.org/officeDocument/2006/relationships/image" Target="../media/image21.png"/><Relationship Id="rId1" Type="http://schemas.openxmlformats.org/officeDocument/2006/relationships/slideLayout" Target="../slideLayouts/slideLayout4.xml"/><Relationship Id="rId6" Type="http://schemas.openxmlformats.org/officeDocument/2006/relationships/slide" Target="slide2.xml"/><Relationship Id="rId5" Type="http://schemas.openxmlformats.org/officeDocument/2006/relationships/image" Target="../media/image64.png"/><Relationship Id="rId4" Type="http://schemas.openxmlformats.org/officeDocument/2006/relationships/image" Target="../media/image63.png"/></Relationships>
</file>

<file path=ppt/slides/_rels/slide62.xml.rels><?xml version="1.0" encoding="UTF-8" standalone="yes"?>
<Relationships xmlns="http://schemas.openxmlformats.org/package/2006/relationships"><Relationship Id="rId3" Type="http://schemas.openxmlformats.org/officeDocument/2006/relationships/image" Target="../media/image62.png"/><Relationship Id="rId7" Type="http://schemas.openxmlformats.org/officeDocument/2006/relationships/image" Target="../media/image1.png"/><Relationship Id="rId2" Type="http://schemas.openxmlformats.org/officeDocument/2006/relationships/image" Target="../media/image21.png"/><Relationship Id="rId1" Type="http://schemas.openxmlformats.org/officeDocument/2006/relationships/slideLayout" Target="../slideLayouts/slideLayout4.xml"/><Relationship Id="rId6" Type="http://schemas.openxmlformats.org/officeDocument/2006/relationships/slide" Target="slide2.xml"/><Relationship Id="rId5" Type="http://schemas.openxmlformats.org/officeDocument/2006/relationships/image" Target="../media/image64.png"/><Relationship Id="rId4" Type="http://schemas.openxmlformats.org/officeDocument/2006/relationships/image" Target="../media/image65.png"/></Relationships>
</file>

<file path=ppt/slides/_rels/slide63.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21.png"/><Relationship Id="rId1" Type="http://schemas.openxmlformats.org/officeDocument/2006/relationships/slideLayout" Target="../slideLayouts/slideLayout4.xml"/><Relationship Id="rId6" Type="http://schemas.openxmlformats.org/officeDocument/2006/relationships/image" Target="../media/image1.png"/><Relationship Id="rId5" Type="http://schemas.openxmlformats.org/officeDocument/2006/relationships/slide" Target="slide2.xml"/><Relationship Id="rId4" Type="http://schemas.openxmlformats.org/officeDocument/2006/relationships/image" Target="../media/image19.png"/></Relationships>
</file>

<file path=ppt/slides/_rels/slide64.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21.png"/><Relationship Id="rId1" Type="http://schemas.openxmlformats.org/officeDocument/2006/relationships/slideLayout" Target="../slideLayouts/slideLayout4.xml"/><Relationship Id="rId6" Type="http://schemas.openxmlformats.org/officeDocument/2006/relationships/image" Target="../media/image1.png"/><Relationship Id="rId5" Type="http://schemas.openxmlformats.org/officeDocument/2006/relationships/slide" Target="slide2.xml"/><Relationship Id="rId4" Type="http://schemas.openxmlformats.org/officeDocument/2006/relationships/image" Target="../media/image19.png"/></Relationships>
</file>

<file path=ppt/slides/_rels/slide65.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21.png"/><Relationship Id="rId1" Type="http://schemas.openxmlformats.org/officeDocument/2006/relationships/slideLayout" Target="../slideLayouts/slideLayout4.xml"/><Relationship Id="rId5" Type="http://schemas.openxmlformats.org/officeDocument/2006/relationships/image" Target="../media/image1.png"/><Relationship Id="rId4" Type="http://schemas.openxmlformats.org/officeDocument/2006/relationships/slide" Target="slide2.xml"/></Relationships>
</file>

<file path=ppt/slides/_rels/slide66.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21.png"/><Relationship Id="rId1" Type="http://schemas.openxmlformats.org/officeDocument/2006/relationships/slideLayout" Target="../slideLayouts/slideLayout4.xml"/><Relationship Id="rId5" Type="http://schemas.openxmlformats.org/officeDocument/2006/relationships/image" Target="../media/image1.png"/><Relationship Id="rId4" Type="http://schemas.openxmlformats.org/officeDocument/2006/relationships/slide" Target="slide2.xml"/></Relationships>
</file>

<file path=ppt/slides/_rels/slide67.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21.png"/><Relationship Id="rId1" Type="http://schemas.openxmlformats.org/officeDocument/2006/relationships/slideLayout" Target="../slideLayouts/slideLayout4.xml"/><Relationship Id="rId5" Type="http://schemas.openxmlformats.org/officeDocument/2006/relationships/image" Target="../media/image1.png"/><Relationship Id="rId4" Type="http://schemas.openxmlformats.org/officeDocument/2006/relationships/slide" Target="slide2.xml"/></Relationships>
</file>

<file path=ppt/slides/_rels/slide68.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21.png"/><Relationship Id="rId1" Type="http://schemas.openxmlformats.org/officeDocument/2006/relationships/slideLayout" Target="../slideLayouts/slideLayout4.xml"/><Relationship Id="rId5" Type="http://schemas.openxmlformats.org/officeDocument/2006/relationships/image" Target="../media/image1.png"/><Relationship Id="rId4" Type="http://schemas.openxmlformats.org/officeDocument/2006/relationships/slide" Target="slide2.xml"/></Relationships>
</file>

<file path=ppt/slides/_rels/slide69.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21.png"/><Relationship Id="rId1" Type="http://schemas.openxmlformats.org/officeDocument/2006/relationships/slideLayout" Target="../slideLayouts/slideLayout4.xml"/><Relationship Id="rId5" Type="http://schemas.openxmlformats.org/officeDocument/2006/relationships/image" Target="../media/image1.png"/><Relationship Id="rId4" Type="http://schemas.openxmlformats.org/officeDocument/2006/relationships/slide" Target="slide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slide" Target="slide2.xml"/></Relationships>
</file>

<file path=ppt/slides/_rels/slide8.xml.rels><?xml version="1.0" encoding="UTF-8" standalone="yes"?>
<Relationships xmlns="http://schemas.openxmlformats.org/package/2006/relationships"><Relationship Id="rId3" Type="http://schemas.openxmlformats.org/officeDocument/2006/relationships/hyperlink" Target="https://www.youtube.com/watch?v=QvNIarO0I4U"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slide" Target="slide2.xml"/></Relationships>
</file>

<file path=ppt/slides/_rels/slide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1.jpg"/><Relationship Id="rId1" Type="http://schemas.openxmlformats.org/officeDocument/2006/relationships/slideLayout" Target="../slideLayouts/slideLayout2.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solidFill>
            <a:srgbClr val="EDEDED"/>
          </a:solidFill>
        </p:spPr>
        <p:txBody>
          <a:bodyPr wrap="square" lIns="0" tIns="0" rIns="0" bIns="0" rtlCol="0"/>
          <a:lstStyle/>
          <a:p>
            <a:endParaRPr/>
          </a:p>
        </p:txBody>
      </p:sp>
      <p:grpSp>
        <p:nvGrpSpPr>
          <p:cNvPr id="3" name="object 3"/>
          <p:cNvGrpSpPr/>
          <p:nvPr/>
        </p:nvGrpSpPr>
        <p:grpSpPr>
          <a:xfrm>
            <a:off x="0" y="0"/>
            <a:ext cx="17872075" cy="10287000"/>
            <a:chOff x="0" y="0"/>
            <a:chExt cx="17872075" cy="10287000"/>
          </a:xfrm>
        </p:grpSpPr>
        <p:pic>
          <p:nvPicPr>
            <p:cNvPr id="4" name="object 4"/>
            <p:cNvPicPr/>
            <p:nvPr/>
          </p:nvPicPr>
          <p:blipFill>
            <a:blip r:embed="rId2" cstate="print"/>
            <a:stretch>
              <a:fillRect/>
            </a:stretch>
          </p:blipFill>
          <p:spPr>
            <a:xfrm>
              <a:off x="0" y="0"/>
              <a:ext cx="8848724" cy="10286999"/>
            </a:xfrm>
            <a:prstGeom prst="rect">
              <a:avLst/>
            </a:prstGeom>
          </p:spPr>
        </p:pic>
        <p:sp>
          <p:nvSpPr>
            <p:cNvPr id="5" name="object 5"/>
            <p:cNvSpPr/>
            <p:nvPr/>
          </p:nvSpPr>
          <p:spPr>
            <a:xfrm>
              <a:off x="6851132" y="1028700"/>
              <a:ext cx="10410825" cy="8229600"/>
            </a:xfrm>
            <a:custGeom>
              <a:avLst/>
              <a:gdLst/>
              <a:ahLst/>
              <a:cxnLst/>
              <a:rect l="l" t="t" r="r" b="b"/>
              <a:pathLst>
                <a:path w="10410825" h="8229600">
                  <a:moveTo>
                    <a:pt x="10410825" y="8229600"/>
                  </a:moveTo>
                  <a:lnTo>
                    <a:pt x="0" y="8229600"/>
                  </a:lnTo>
                  <a:lnTo>
                    <a:pt x="0" y="0"/>
                  </a:lnTo>
                  <a:lnTo>
                    <a:pt x="10410825" y="0"/>
                  </a:lnTo>
                  <a:lnTo>
                    <a:pt x="10410825" y="8229600"/>
                  </a:lnTo>
                  <a:close/>
                </a:path>
              </a:pathLst>
            </a:custGeom>
            <a:solidFill>
              <a:srgbClr val="08090F"/>
            </a:solidFill>
          </p:spPr>
          <p:txBody>
            <a:bodyPr wrap="square" lIns="0" tIns="0" rIns="0" bIns="0" rtlCol="0"/>
            <a:lstStyle/>
            <a:p>
              <a:endParaRPr/>
            </a:p>
          </p:txBody>
        </p:sp>
        <p:sp>
          <p:nvSpPr>
            <p:cNvPr id="6" name="object 6"/>
            <p:cNvSpPr/>
            <p:nvPr/>
          </p:nvSpPr>
          <p:spPr>
            <a:xfrm>
              <a:off x="7724813" y="1949246"/>
              <a:ext cx="8496300" cy="2164080"/>
            </a:xfrm>
            <a:custGeom>
              <a:avLst/>
              <a:gdLst/>
              <a:ahLst/>
              <a:cxnLst/>
              <a:rect l="l" t="t" r="r" b="b"/>
              <a:pathLst>
                <a:path w="8496300" h="2164079">
                  <a:moveTo>
                    <a:pt x="8496300" y="2049208"/>
                  </a:moveTo>
                  <a:lnTo>
                    <a:pt x="0" y="2049208"/>
                  </a:lnTo>
                  <a:lnTo>
                    <a:pt x="0" y="2163508"/>
                  </a:lnTo>
                  <a:lnTo>
                    <a:pt x="8496300" y="2163508"/>
                  </a:lnTo>
                  <a:lnTo>
                    <a:pt x="8496300" y="2049208"/>
                  </a:lnTo>
                  <a:close/>
                </a:path>
                <a:path w="8496300" h="2164079">
                  <a:moveTo>
                    <a:pt x="8496300" y="0"/>
                  </a:moveTo>
                  <a:lnTo>
                    <a:pt x="0" y="0"/>
                  </a:lnTo>
                  <a:lnTo>
                    <a:pt x="0" y="114300"/>
                  </a:lnTo>
                  <a:lnTo>
                    <a:pt x="8496300" y="114300"/>
                  </a:lnTo>
                  <a:lnTo>
                    <a:pt x="8496300" y="0"/>
                  </a:lnTo>
                  <a:close/>
                </a:path>
              </a:pathLst>
            </a:custGeom>
            <a:solidFill>
              <a:srgbClr val="FFFFFF"/>
            </a:solidFill>
          </p:spPr>
          <p:txBody>
            <a:bodyPr wrap="square" lIns="0" tIns="0" rIns="0" bIns="0" rtlCol="0"/>
            <a:lstStyle/>
            <a:p>
              <a:endParaRPr/>
            </a:p>
          </p:txBody>
        </p:sp>
        <p:pic>
          <p:nvPicPr>
            <p:cNvPr id="7" name="object 7"/>
            <p:cNvPicPr/>
            <p:nvPr/>
          </p:nvPicPr>
          <p:blipFill>
            <a:blip r:embed="rId3" cstate="email">
              <a:extLst>
                <a:ext uri="{28A0092B-C50C-407E-A947-70E740481C1C}">
                  <a14:useLocalDpi xmlns:a14="http://schemas.microsoft.com/office/drawing/2010/main"/>
                </a:ext>
              </a:extLst>
            </a:blip>
            <a:stretch>
              <a:fillRect/>
            </a:stretch>
          </p:blipFill>
          <p:spPr>
            <a:xfrm>
              <a:off x="16957087" y="9258300"/>
              <a:ext cx="914399" cy="876299"/>
            </a:xfrm>
            <a:prstGeom prst="rect">
              <a:avLst/>
            </a:prstGeom>
          </p:spPr>
        </p:pic>
      </p:grpSp>
      <p:sp>
        <p:nvSpPr>
          <p:cNvPr id="8" name="object 8"/>
          <p:cNvSpPr txBox="1">
            <a:spLocks noGrp="1"/>
          </p:cNvSpPr>
          <p:nvPr>
            <p:ph type="title"/>
          </p:nvPr>
        </p:nvSpPr>
        <p:spPr>
          <a:xfrm>
            <a:off x="8138680" y="1975018"/>
            <a:ext cx="7476490" cy="1939925"/>
          </a:xfrm>
          <a:prstGeom prst="rect">
            <a:avLst/>
          </a:prstGeom>
        </p:spPr>
        <p:txBody>
          <a:bodyPr vert="horz" wrap="square" lIns="0" tIns="12700" rIns="0" bIns="0" rtlCol="0">
            <a:spAutoFit/>
          </a:bodyPr>
          <a:lstStyle/>
          <a:p>
            <a:pPr marL="12700" marR="5080" algn="ctr">
              <a:lnSpc>
                <a:spcPct val="116300"/>
              </a:lnSpc>
              <a:spcBef>
                <a:spcPts val="100"/>
              </a:spcBef>
              <a:tabLst>
                <a:tab pos="3293110" algn="l"/>
                <a:tab pos="3350895" algn="l"/>
                <a:tab pos="5565140" algn="l"/>
                <a:tab pos="6952615" algn="l"/>
              </a:tabLst>
            </a:pPr>
            <a:r>
              <a:rPr sz="3600" spc="455" dirty="0">
                <a:solidFill>
                  <a:srgbClr val="FFFFFF"/>
                </a:solidFill>
                <a:latin typeface="Trebuchet MS"/>
                <a:cs typeface="Trebuchet MS"/>
              </a:rPr>
              <a:t>H</a:t>
            </a:r>
            <a:r>
              <a:rPr sz="3600" spc="355" dirty="0">
                <a:solidFill>
                  <a:srgbClr val="FFFFFF"/>
                </a:solidFill>
                <a:latin typeface="Trebuchet MS"/>
                <a:cs typeface="Trebuchet MS"/>
              </a:rPr>
              <a:t>L</a:t>
            </a:r>
            <a:r>
              <a:rPr sz="3600" spc="480" dirty="0">
                <a:solidFill>
                  <a:srgbClr val="FFFFFF"/>
                </a:solidFill>
                <a:latin typeface="Trebuchet MS"/>
                <a:cs typeface="Trebuchet MS"/>
              </a:rPr>
              <a:t>T</a:t>
            </a:r>
            <a:r>
              <a:rPr sz="3600" spc="325" dirty="0">
                <a:solidFill>
                  <a:srgbClr val="FFFFFF"/>
                </a:solidFill>
                <a:latin typeface="Trebuchet MS"/>
                <a:cs typeface="Trebuchet MS"/>
              </a:rPr>
              <a:t>W</a:t>
            </a:r>
            <a:r>
              <a:rPr sz="3600" spc="455" dirty="0">
                <a:solidFill>
                  <a:srgbClr val="FFFFFF"/>
                </a:solidFill>
                <a:latin typeface="Trebuchet MS"/>
                <a:cs typeface="Trebuchet MS"/>
              </a:rPr>
              <a:t>H</a:t>
            </a:r>
            <a:r>
              <a:rPr sz="3600" spc="430" dirty="0">
                <a:solidFill>
                  <a:srgbClr val="FFFFFF"/>
                </a:solidFill>
                <a:latin typeface="Trebuchet MS"/>
                <a:cs typeface="Trebuchet MS"/>
              </a:rPr>
              <a:t>S</a:t>
            </a:r>
            <a:r>
              <a:rPr sz="3600" spc="-690" dirty="0">
                <a:solidFill>
                  <a:srgbClr val="FFFFFF"/>
                </a:solidFill>
                <a:latin typeface="Trebuchet MS"/>
                <a:cs typeface="Trebuchet MS"/>
              </a:rPr>
              <a:t> </a:t>
            </a:r>
            <a:r>
              <a:rPr sz="3600" spc="380" dirty="0">
                <a:solidFill>
                  <a:srgbClr val="FFFFFF"/>
                </a:solidFill>
                <a:latin typeface="Trebuchet MS"/>
                <a:cs typeface="Trebuchet MS"/>
              </a:rPr>
              <a:t>00</a:t>
            </a:r>
            <a:r>
              <a:rPr sz="3600" spc="-15" dirty="0">
                <a:solidFill>
                  <a:srgbClr val="FFFFFF"/>
                </a:solidFill>
                <a:latin typeface="Trebuchet MS"/>
                <a:cs typeface="Trebuchet MS"/>
              </a:rPr>
              <a:t>1</a:t>
            </a:r>
            <a:r>
              <a:rPr sz="3600" dirty="0">
                <a:solidFill>
                  <a:srgbClr val="FFFFFF"/>
                </a:solidFill>
                <a:latin typeface="Trebuchet MS"/>
                <a:cs typeface="Trebuchet MS"/>
              </a:rPr>
              <a:t>	</a:t>
            </a:r>
            <a:r>
              <a:rPr sz="3600" spc="635" dirty="0">
                <a:solidFill>
                  <a:srgbClr val="FFFFFF"/>
                </a:solidFill>
                <a:latin typeface="Trebuchet MS"/>
                <a:cs typeface="Trebuchet MS"/>
              </a:rPr>
              <a:t>P</a:t>
            </a:r>
            <a:r>
              <a:rPr sz="3600" spc="570" dirty="0">
                <a:solidFill>
                  <a:srgbClr val="FFFFFF"/>
                </a:solidFill>
                <a:latin typeface="Trebuchet MS"/>
                <a:cs typeface="Trebuchet MS"/>
              </a:rPr>
              <a:t>A</a:t>
            </a:r>
            <a:r>
              <a:rPr sz="3600" spc="560" dirty="0">
                <a:solidFill>
                  <a:srgbClr val="FFFFFF"/>
                </a:solidFill>
                <a:latin typeface="Trebuchet MS"/>
                <a:cs typeface="Trebuchet MS"/>
              </a:rPr>
              <a:t>R</a:t>
            </a:r>
            <a:r>
              <a:rPr sz="3600" spc="480" dirty="0">
                <a:solidFill>
                  <a:srgbClr val="FFFFFF"/>
                </a:solidFill>
                <a:latin typeface="Trebuchet MS"/>
                <a:cs typeface="Trebuchet MS"/>
              </a:rPr>
              <a:t>T</a:t>
            </a:r>
            <a:r>
              <a:rPr sz="3600" spc="490" dirty="0">
                <a:solidFill>
                  <a:srgbClr val="FFFFFF"/>
                </a:solidFill>
                <a:latin typeface="Trebuchet MS"/>
                <a:cs typeface="Trebuchet MS"/>
              </a:rPr>
              <a:t>I</a:t>
            </a:r>
            <a:r>
              <a:rPr sz="3600" spc="555" dirty="0">
                <a:solidFill>
                  <a:srgbClr val="FFFFFF"/>
                </a:solidFill>
                <a:latin typeface="Trebuchet MS"/>
                <a:cs typeface="Trebuchet MS"/>
              </a:rPr>
              <a:t>C</a:t>
            </a:r>
            <a:r>
              <a:rPr sz="3600" spc="490" dirty="0">
                <a:solidFill>
                  <a:srgbClr val="FFFFFF"/>
                </a:solidFill>
                <a:latin typeface="Trebuchet MS"/>
                <a:cs typeface="Trebuchet MS"/>
              </a:rPr>
              <a:t>I</a:t>
            </a:r>
            <a:r>
              <a:rPr sz="3600" spc="635" dirty="0">
                <a:solidFill>
                  <a:srgbClr val="FFFFFF"/>
                </a:solidFill>
                <a:latin typeface="Trebuchet MS"/>
                <a:cs typeface="Trebuchet MS"/>
              </a:rPr>
              <a:t>P</a:t>
            </a:r>
            <a:r>
              <a:rPr sz="3600" spc="570" dirty="0">
                <a:solidFill>
                  <a:srgbClr val="FFFFFF"/>
                </a:solidFill>
                <a:latin typeface="Trebuchet MS"/>
                <a:cs typeface="Trebuchet MS"/>
              </a:rPr>
              <a:t>A</a:t>
            </a:r>
            <a:r>
              <a:rPr sz="3600" spc="480" dirty="0">
                <a:solidFill>
                  <a:srgbClr val="FFFFFF"/>
                </a:solidFill>
                <a:latin typeface="Trebuchet MS"/>
                <a:cs typeface="Trebuchet MS"/>
              </a:rPr>
              <a:t>T</a:t>
            </a:r>
            <a:r>
              <a:rPr sz="3600" spc="-40" dirty="0">
                <a:solidFill>
                  <a:srgbClr val="FFFFFF"/>
                </a:solidFill>
                <a:latin typeface="Trebuchet MS"/>
                <a:cs typeface="Trebuchet MS"/>
              </a:rPr>
              <a:t>E</a:t>
            </a:r>
            <a:r>
              <a:rPr sz="3600" dirty="0">
                <a:solidFill>
                  <a:srgbClr val="FFFFFF"/>
                </a:solidFill>
                <a:latin typeface="Trebuchet MS"/>
                <a:cs typeface="Trebuchet MS"/>
              </a:rPr>
              <a:t>	</a:t>
            </a:r>
            <a:r>
              <a:rPr sz="3600" spc="490" dirty="0">
                <a:solidFill>
                  <a:srgbClr val="FFFFFF"/>
                </a:solidFill>
                <a:latin typeface="Trebuchet MS"/>
                <a:cs typeface="Trebuchet MS"/>
              </a:rPr>
              <a:t>I</a:t>
            </a:r>
            <a:r>
              <a:rPr sz="3600" spc="75" dirty="0">
                <a:solidFill>
                  <a:srgbClr val="FFFFFF"/>
                </a:solidFill>
                <a:latin typeface="Trebuchet MS"/>
                <a:cs typeface="Trebuchet MS"/>
              </a:rPr>
              <a:t>N  </a:t>
            </a:r>
            <a:r>
              <a:rPr sz="3600" spc="420" dirty="0">
                <a:solidFill>
                  <a:srgbClr val="FFFFFF"/>
                </a:solidFill>
                <a:latin typeface="Trebuchet MS"/>
                <a:cs typeface="Trebuchet MS"/>
              </a:rPr>
              <a:t>WORKPLACE		</a:t>
            </a:r>
            <a:r>
              <a:rPr sz="3600" spc="380" dirty="0">
                <a:solidFill>
                  <a:srgbClr val="FFFFFF"/>
                </a:solidFill>
                <a:latin typeface="Trebuchet MS"/>
                <a:cs typeface="Trebuchet MS"/>
              </a:rPr>
              <a:t>HEALTH	</a:t>
            </a:r>
            <a:r>
              <a:rPr sz="3600" spc="360" dirty="0">
                <a:solidFill>
                  <a:srgbClr val="FFFFFF"/>
                </a:solidFill>
                <a:latin typeface="Trebuchet MS"/>
                <a:cs typeface="Trebuchet MS"/>
              </a:rPr>
              <a:t>AND</a:t>
            </a:r>
            <a:endParaRPr sz="3600">
              <a:latin typeface="Trebuchet MS"/>
              <a:cs typeface="Trebuchet MS"/>
            </a:endParaRPr>
          </a:p>
          <a:p>
            <a:pPr algn="ctr">
              <a:lnSpc>
                <a:spcPct val="100000"/>
              </a:lnSpc>
              <a:spcBef>
                <a:spcPts val="705"/>
              </a:spcBef>
            </a:pPr>
            <a:r>
              <a:rPr sz="3600" spc="425" dirty="0">
                <a:solidFill>
                  <a:srgbClr val="FFFFFF"/>
                </a:solidFill>
                <a:latin typeface="Trebuchet MS"/>
                <a:cs typeface="Trebuchet MS"/>
              </a:rPr>
              <a:t>SAFETY</a:t>
            </a:r>
            <a:endParaRPr sz="3600">
              <a:latin typeface="Trebuchet MS"/>
              <a:cs typeface="Trebuchet MS"/>
            </a:endParaRPr>
          </a:p>
        </p:txBody>
      </p:sp>
      <p:grpSp>
        <p:nvGrpSpPr>
          <p:cNvPr id="9" name="object 9"/>
          <p:cNvGrpSpPr/>
          <p:nvPr/>
        </p:nvGrpSpPr>
        <p:grpSpPr>
          <a:xfrm>
            <a:off x="8317970" y="5273635"/>
            <a:ext cx="104775" cy="2085975"/>
            <a:chOff x="8317970" y="5273635"/>
            <a:chExt cx="104775" cy="2085975"/>
          </a:xfrm>
        </p:grpSpPr>
        <p:pic>
          <p:nvPicPr>
            <p:cNvPr id="10" name="object 10"/>
            <p:cNvPicPr/>
            <p:nvPr/>
          </p:nvPicPr>
          <p:blipFill>
            <a:blip r:embed="rId4" cstate="email">
              <a:extLst>
                <a:ext uri="{28A0092B-C50C-407E-A947-70E740481C1C}">
                  <a14:useLocalDpi xmlns:a14="http://schemas.microsoft.com/office/drawing/2010/main"/>
                </a:ext>
              </a:extLst>
            </a:blip>
            <a:stretch>
              <a:fillRect/>
            </a:stretch>
          </p:blipFill>
          <p:spPr>
            <a:xfrm>
              <a:off x="8317970" y="5273635"/>
              <a:ext cx="104775" cy="104775"/>
            </a:xfrm>
            <a:prstGeom prst="rect">
              <a:avLst/>
            </a:prstGeom>
          </p:spPr>
        </p:pic>
        <p:pic>
          <p:nvPicPr>
            <p:cNvPr id="11" name="object 11"/>
            <p:cNvPicPr/>
            <p:nvPr/>
          </p:nvPicPr>
          <p:blipFill>
            <a:blip r:embed="rId4" cstate="email">
              <a:extLst>
                <a:ext uri="{28A0092B-C50C-407E-A947-70E740481C1C}">
                  <a14:useLocalDpi xmlns:a14="http://schemas.microsoft.com/office/drawing/2010/main"/>
                </a:ext>
              </a:extLst>
            </a:blip>
            <a:stretch>
              <a:fillRect/>
            </a:stretch>
          </p:blipFill>
          <p:spPr>
            <a:xfrm>
              <a:off x="8317970" y="5768935"/>
              <a:ext cx="104775" cy="104775"/>
            </a:xfrm>
            <a:prstGeom prst="rect">
              <a:avLst/>
            </a:prstGeom>
          </p:spPr>
        </p:pic>
        <p:pic>
          <p:nvPicPr>
            <p:cNvPr id="12" name="object 12"/>
            <p:cNvPicPr/>
            <p:nvPr/>
          </p:nvPicPr>
          <p:blipFill>
            <a:blip r:embed="rId4" cstate="email">
              <a:extLst>
                <a:ext uri="{28A0092B-C50C-407E-A947-70E740481C1C}">
                  <a14:useLocalDpi xmlns:a14="http://schemas.microsoft.com/office/drawing/2010/main"/>
                </a:ext>
              </a:extLst>
            </a:blip>
            <a:stretch>
              <a:fillRect/>
            </a:stretch>
          </p:blipFill>
          <p:spPr>
            <a:xfrm>
              <a:off x="8317970" y="6264235"/>
              <a:ext cx="104775" cy="104775"/>
            </a:xfrm>
            <a:prstGeom prst="rect">
              <a:avLst/>
            </a:prstGeom>
          </p:spPr>
        </p:pic>
        <p:pic>
          <p:nvPicPr>
            <p:cNvPr id="13" name="object 13"/>
            <p:cNvPicPr/>
            <p:nvPr/>
          </p:nvPicPr>
          <p:blipFill>
            <a:blip r:embed="rId4" cstate="email">
              <a:extLst>
                <a:ext uri="{28A0092B-C50C-407E-A947-70E740481C1C}">
                  <a14:useLocalDpi xmlns:a14="http://schemas.microsoft.com/office/drawing/2010/main"/>
                </a:ext>
              </a:extLst>
            </a:blip>
            <a:stretch>
              <a:fillRect/>
            </a:stretch>
          </p:blipFill>
          <p:spPr>
            <a:xfrm>
              <a:off x="8317970" y="7254835"/>
              <a:ext cx="104775" cy="104775"/>
            </a:xfrm>
            <a:prstGeom prst="rect">
              <a:avLst/>
            </a:prstGeom>
          </p:spPr>
        </p:pic>
      </p:grpSp>
      <p:sp>
        <p:nvSpPr>
          <p:cNvPr id="14" name="object 14"/>
          <p:cNvSpPr txBox="1"/>
          <p:nvPr/>
        </p:nvSpPr>
        <p:spPr>
          <a:xfrm>
            <a:off x="7935235" y="4298243"/>
            <a:ext cx="7011670" cy="3193415"/>
          </a:xfrm>
          <a:prstGeom prst="rect">
            <a:avLst/>
          </a:prstGeom>
        </p:spPr>
        <p:txBody>
          <a:bodyPr vert="horz" wrap="square" lIns="0" tIns="12700" rIns="0" bIns="0" rtlCol="0">
            <a:spAutoFit/>
          </a:bodyPr>
          <a:lstStyle/>
          <a:p>
            <a:pPr marL="654050" marR="903605" indent="-641985">
              <a:lnSpc>
                <a:spcPct val="139000"/>
              </a:lnSpc>
              <a:spcBef>
                <a:spcPts val="100"/>
              </a:spcBef>
            </a:pPr>
            <a:r>
              <a:rPr sz="2800" dirty="0">
                <a:solidFill>
                  <a:srgbClr val="FFFFFF"/>
                </a:solidFill>
                <a:latin typeface="Arial MT"/>
                <a:cs typeface="Arial MT"/>
              </a:rPr>
              <a:t>In</a:t>
            </a:r>
            <a:r>
              <a:rPr sz="2800" spc="-15" dirty="0">
                <a:solidFill>
                  <a:srgbClr val="FFFFFF"/>
                </a:solidFill>
                <a:latin typeface="Arial MT"/>
                <a:cs typeface="Arial MT"/>
              </a:rPr>
              <a:t> </a:t>
            </a:r>
            <a:r>
              <a:rPr sz="2800" dirty="0">
                <a:solidFill>
                  <a:srgbClr val="FFFFFF"/>
                </a:solidFill>
                <a:latin typeface="Arial MT"/>
                <a:cs typeface="Arial MT"/>
              </a:rPr>
              <a:t>this</a:t>
            </a:r>
            <a:r>
              <a:rPr sz="2800" spc="-10" dirty="0">
                <a:solidFill>
                  <a:srgbClr val="FFFFFF"/>
                </a:solidFill>
                <a:latin typeface="Arial MT"/>
                <a:cs typeface="Arial MT"/>
              </a:rPr>
              <a:t> </a:t>
            </a:r>
            <a:r>
              <a:rPr sz="2800" dirty="0">
                <a:solidFill>
                  <a:srgbClr val="FFFFFF"/>
                </a:solidFill>
                <a:latin typeface="Arial MT"/>
                <a:cs typeface="Arial MT"/>
              </a:rPr>
              <a:t>unit</a:t>
            </a:r>
            <a:r>
              <a:rPr sz="2800" spc="-15" dirty="0">
                <a:solidFill>
                  <a:srgbClr val="FFFFFF"/>
                </a:solidFill>
                <a:latin typeface="Arial MT"/>
                <a:cs typeface="Arial MT"/>
              </a:rPr>
              <a:t> </a:t>
            </a:r>
            <a:r>
              <a:rPr sz="2800" dirty="0">
                <a:solidFill>
                  <a:srgbClr val="FFFFFF"/>
                </a:solidFill>
                <a:latin typeface="Arial MT"/>
                <a:cs typeface="Arial MT"/>
              </a:rPr>
              <a:t>we</a:t>
            </a:r>
            <a:r>
              <a:rPr sz="2800" spc="-10" dirty="0">
                <a:solidFill>
                  <a:srgbClr val="FFFFFF"/>
                </a:solidFill>
                <a:latin typeface="Arial MT"/>
                <a:cs typeface="Arial MT"/>
              </a:rPr>
              <a:t> </a:t>
            </a:r>
            <a:r>
              <a:rPr sz="2800" dirty="0">
                <a:solidFill>
                  <a:srgbClr val="FFFFFF"/>
                </a:solidFill>
                <a:latin typeface="Arial MT"/>
                <a:cs typeface="Arial MT"/>
              </a:rPr>
              <a:t>will</a:t>
            </a:r>
            <a:r>
              <a:rPr sz="2800" spc="-15" dirty="0">
                <a:solidFill>
                  <a:srgbClr val="FFFFFF"/>
                </a:solidFill>
                <a:latin typeface="Arial MT"/>
                <a:cs typeface="Arial MT"/>
              </a:rPr>
              <a:t> </a:t>
            </a:r>
            <a:r>
              <a:rPr sz="2800" dirty="0">
                <a:solidFill>
                  <a:srgbClr val="FFFFFF"/>
                </a:solidFill>
                <a:latin typeface="Arial MT"/>
                <a:cs typeface="Arial MT"/>
              </a:rPr>
              <a:t>look</a:t>
            </a:r>
            <a:r>
              <a:rPr sz="2800" spc="-10" dirty="0">
                <a:solidFill>
                  <a:srgbClr val="FFFFFF"/>
                </a:solidFill>
                <a:latin typeface="Arial MT"/>
                <a:cs typeface="Arial MT"/>
              </a:rPr>
              <a:t> </a:t>
            </a:r>
            <a:r>
              <a:rPr sz="2800" dirty="0">
                <a:solidFill>
                  <a:srgbClr val="FFFFFF"/>
                </a:solidFill>
                <a:latin typeface="Arial MT"/>
                <a:cs typeface="Arial MT"/>
              </a:rPr>
              <a:t>at</a:t>
            </a:r>
            <a:r>
              <a:rPr sz="2800" spc="-15" dirty="0">
                <a:solidFill>
                  <a:srgbClr val="FFFFFF"/>
                </a:solidFill>
                <a:latin typeface="Arial MT"/>
                <a:cs typeface="Arial MT"/>
              </a:rPr>
              <a:t> </a:t>
            </a:r>
            <a:r>
              <a:rPr sz="2800" dirty="0">
                <a:solidFill>
                  <a:srgbClr val="FFFFFF"/>
                </a:solidFill>
                <a:latin typeface="Arial MT"/>
                <a:cs typeface="Arial MT"/>
              </a:rPr>
              <a:t>the</a:t>
            </a:r>
            <a:r>
              <a:rPr sz="2800" spc="-10" dirty="0">
                <a:solidFill>
                  <a:srgbClr val="FFFFFF"/>
                </a:solidFill>
                <a:latin typeface="Arial MT"/>
                <a:cs typeface="Arial MT"/>
              </a:rPr>
              <a:t> </a:t>
            </a:r>
            <a:r>
              <a:rPr sz="2800" dirty="0">
                <a:solidFill>
                  <a:srgbClr val="FFFFFF"/>
                </a:solidFill>
                <a:latin typeface="Arial MT"/>
                <a:cs typeface="Arial MT"/>
              </a:rPr>
              <a:t>following: </a:t>
            </a:r>
            <a:r>
              <a:rPr sz="2800" spc="-770" dirty="0">
                <a:solidFill>
                  <a:srgbClr val="FFFFFF"/>
                </a:solidFill>
                <a:latin typeface="Arial MT"/>
                <a:cs typeface="Arial MT"/>
              </a:rPr>
              <a:t> </a:t>
            </a:r>
            <a:r>
              <a:rPr sz="2800" dirty="0">
                <a:solidFill>
                  <a:srgbClr val="FFFFFF"/>
                </a:solidFill>
                <a:latin typeface="Arial MT"/>
                <a:cs typeface="Arial MT"/>
              </a:rPr>
              <a:t>following</a:t>
            </a:r>
            <a:r>
              <a:rPr sz="2800" spc="-10" dirty="0">
                <a:solidFill>
                  <a:srgbClr val="FFFFFF"/>
                </a:solidFill>
                <a:latin typeface="Arial MT"/>
                <a:cs typeface="Arial MT"/>
              </a:rPr>
              <a:t> </a:t>
            </a:r>
            <a:r>
              <a:rPr sz="2800" dirty="0">
                <a:solidFill>
                  <a:srgbClr val="FFFFFF"/>
                </a:solidFill>
                <a:latin typeface="Arial MT"/>
                <a:cs typeface="Arial MT"/>
              </a:rPr>
              <a:t>safe</a:t>
            </a:r>
            <a:r>
              <a:rPr sz="2800" spc="-10" dirty="0">
                <a:solidFill>
                  <a:srgbClr val="FFFFFF"/>
                </a:solidFill>
                <a:latin typeface="Arial MT"/>
                <a:cs typeface="Arial MT"/>
              </a:rPr>
              <a:t> </a:t>
            </a:r>
            <a:r>
              <a:rPr sz="2800" dirty="0">
                <a:solidFill>
                  <a:srgbClr val="FFFFFF"/>
                </a:solidFill>
                <a:latin typeface="Arial MT"/>
                <a:cs typeface="Arial MT"/>
              </a:rPr>
              <a:t>work</a:t>
            </a:r>
            <a:r>
              <a:rPr sz="2800" spc="-5" dirty="0">
                <a:solidFill>
                  <a:srgbClr val="FFFFFF"/>
                </a:solidFill>
                <a:latin typeface="Arial MT"/>
                <a:cs typeface="Arial MT"/>
              </a:rPr>
              <a:t> </a:t>
            </a:r>
            <a:r>
              <a:rPr sz="2800" dirty="0">
                <a:solidFill>
                  <a:srgbClr val="FFFFFF"/>
                </a:solidFill>
                <a:latin typeface="Arial MT"/>
                <a:cs typeface="Arial MT"/>
              </a:rPr>
              <a:t>practices</a:t>
            </a:r>
            <a:endParaRPr sz="2800">
              <a:latin typeface="Arial MT"/>
              <a:cs typeface="Arial MT"/>
            </a:endParaRPr>
          </a:p>
          <a:p>
            <a:pPr marL="654050" marR="5080">
              <a:lnSpc>
                <a:spcPct val="116100"/>
              </a:lnSpc>
            </a:pPr>
            <a:r>
              <a:rPr sz="2800" dirty="0">
                <a:solidFill>
                  <a:srgbClr val="FFFFFF"/>
                </a:solidFill>
                <a:latin typeface="Arial MT"/>
                <a:cs typeface="Arial MT"/>
              </a:rPr>
              <a:t>implementing safe work practices </a:t>
            </a:r>
            <a:r>
              <a:rPr sz="2800" spc="5" dirty="0">
                <a:solidFill>
                  <a:srgbClr val="FFFFFF"/>
                </a:solidFill>
                <a:latin typeface="Arial MT"/>
                <a:cs typeface="Arial MT"/>
              </a:rPr>
              <a:t> </a:t>
            </a:r>
            <a:r>
              <a:rPr sz="2800" dirty="0">
                <a:solidFill>
                  <a:srgbClr val="FFFFFF"/>
                </a:solidFill>
                <a:latin typeface="Arial MT"/>
                <a:cs typeface="Arial MT"/>
              </a:rPr>
              <a:t>contributing</a:t>
            </a:r>
            <a:r>
              <a:rPr sz="2800" spc="-20" dirty="0">
                <a:solidFill>
                  <a:srgbClr val="FFFFFF"/>
                </a:solidFill>
                <a:latin typeface="Arial MT"/>
                <a:cs typeface="Arial MT"/>
              </a:rPr>
              <a:t> </a:t>
            </a:r>
            <a:r>
              <a:rPr sz="2800" dirty="0">
                <a:solidFill>
                  <a:srgbClr val="FFFFFF"/>
                </a:solidFill>
                <a:latin typeface="Arial MT"/>
                <a:cs typeface="Arial MT"/>
              </a:rPr>
              <a:t>to</a:t>
            </a:r>
            <a:r>
              <a:rPr sz="2800" spc="-15" dirty="0">
                <a:solidFill>
                  <a:srgbClr val="FFFFFF"/>
                </a:solidFill>
                <a:latin typeface="Arial MT"/>
                <a:cs typeface="Arial MT"/>
              </a:rPr>
              <a:t> </a:t>
            </a:r>
            <a:r>
              <a:rPr sz="2800" dirty="0">
                <a:solidFill>
                  <a:srgbClr val="FFFFFF"/>
                </a:solidFill>
                <a:latin typeface="Arial MT"/>
                <a:cs typeface="Arial MT"/>
              </a:rPr>
              <a:t>safe</a:t>
            </a:r>
            <a:r>
              <a:rPr sz="2800" spc="-15" dirty="0">
                <a:solidFill>
                  <a:srgbClr val="FFFFFF"/>
                </a:solidFill>
                <a:latin typeface="Arial MT"/>
                <a:cs typeface="Arial MT"/>
              </a:rPr>
              <a:t> </a:t>
            </a:r>
            <a:r>
              <a:rPr sz="2800" dirty="0">
                <a:solidFill>
                  <a:srgbClr val="FFFFFF"/>
                </a:solidFill>
                <a:latin typeface="Arial MT"/>
                <a:cs typeface="Arial MT"/>
              </a:rPr>
              <a:t>work</a:t>
            </a:r>
            <a:r>
              <a:rPr sz="2800" spc="-20" dirty="0">
                <a:solidFill>
                  <a:srgbClr val="FFFFFF"/>
                </a:solidFill>
                <a:latin typeface="Arial MT"/>
                <a:cs typeface="Arial MT"/>
              </a:rPr>
              <a:t> </a:t>
            </a:r>
            <a:r>
              <a:rPr sz="2800" dirty="0">
                <a:solidFill>
                  <a:srgbClr val="FFFFFF"/>
                </a:solidFill>
                <a:latin typeface="Arial MT"/>
                <a:cs typeface="Arial MT"/>
              </a:rPr>
              <a:t>practices</a:t>
            </a:r>
            <a:r>
              <a:rPr sz="2800" spc="-15" dirty="0">
                <a:solidFill>
                  <a:srgbClr val="FFFFFF"/>
                </a:solidFill>
                <a:latin typeface="Arial MT"/>
                <a:cs typeface="Arial MT"/>
              </a:rPr>
              <a:t> </a:t>
            </a:r>
            <a:r>
              <a:rPr sz="2800" dirty="0">
                <a:solidFill>
                  <a:srgbClr val="FFFFFF"/>
                </a:solidFill>
                <a:latin typeface="Arial MT"/>
                <a:cs typeface="Arial MT"/>
              </a:rPr>
              <a:t>in</a:t>
            </a:r>
            <a:r>
              <a:rPr sz="2800" spc="-15" dirty="0">
                <a:solidFill>
                  <a:srgbClr val="FFFFFF"/>
                </a:solidFill>
                <a:latin typeface="Arial MT"/>
                <a:cs typeface="Arial MT"/>
              </a:rPr>
              <a:t> </a:t>
            </a:r>
            <a:r>
              <a:rPr sz="2800" dirty="0">
                <a:solidFill>
                  <a:srgbClr val="FFFFFF"/>
                </a:solidFill>
                <a:latin typeface="Arial MT"/>
                <a:cs typeface="Arial MT"/>
              </a:rPr>
              <a:t>the </a:t>
            </a:r>
            <a:r>
              <a:rPr sz="2800" spc="-770" dirty="0">
                <a:solidFill>
                  <a:srgbClr val="FFFFFF"/>
                </a:solidFill>
                <a:latin typeface="Arial MT"/>
                <a:cs typeface="Arial MT"/>
              </a:rPr>
              <a:t> </a:t>
            </a:r>
            <a:r>
              <a:rPr sz="2800" dirty="0">
                <a:solidFill>
                  <a:srgbClr val="FFFFFF"/>
                </a:solidFill>
                <a:latin typeface="Arial MT"/>
                <a:cs typeface="Arial MT"/>
              </a:rPr>
              <a:t>workplace</a:t>
            </a:r>
            <a:endParaRPr sz="2800">
              <a:latin typeface="Arial MT"/>
              <a:cs typeface="Arial MT"/>
            </a:endParaRPr>
          </a:p>
          <a:p>
            <a:pPr marL="654050">
              <a:lnSpc>
                <a:spcPct val="100000"/>
              </a:lnSpc>
              <a:spcBef>
                <a:spcPts val="535"/>
              </a:spcBef>
            </a:pPr>
            <a:r>
              <a:rPr sz="2800" dirty="0">
                <a:solidFill>
                  <a:srgbClr val="FFFFFF"/>
                </a:solidFill>
                <a:latin typeface="Arial MT"/>
                <a:cs typeface="Arial MT"/>
              </a:rPr>
              <a:t>reflecting</a:t>
            </a:r>
            <a:r>
              <a:rPr sz="2800" spc="-20" dirty="0">
                <a:solidFill>
                  <a:srgbClr val="FFFFFF"/>
                </a:solidFill>
                <a:latin typeface="Arial MT"/>
                <a:cs typeface="Arial MT"/>
              </a:rPr>
              <a:t> </a:t>
            </a:r>
            <a:r>
              <a:rPr sz="2800" dirty="0">
                <a:solidFill>
                  <a:srgbClr val="FFFFFF"/>
                </a:solidFill>
                <a:latin typeface="Arial MT"/>
                <a:cs typeface="Arial MT"/>
              </a:rPr>
              <a:t>on</a:t>
            </a:r>
            <a:r>
              <a:rPr sz="2800" spc="-15" dirty="0">
                <a:solidFill>
                  <a:srgbClr val="FFFFFF"/>
                </a:solidFill>
                <a:latin typeface="Arial MT"/>
                <a:cs typeface="Arial MT"/>
              </a:rPr>
              <a:t> </a:t>
            </a:r>
            <a:r>
              <a:rPr sz="2800" dirty="0">
                <a:solidFill>
                  <a:srgbClr val="FFFFFF"/>
                </a:solidFill>
                <a:latin typeface="Arial MT"/>
                <a:cs typeface="Arial MT"/>
              </a:rPr>
              <a:t>own</a:t>
            </a:r>
            <a:r>
              <a:rPr sz="2800" spc="-15" dirty="0">
                <a:solidFill>
                  <a:srgbClr val="FFFFFF"/>
                </a:solidFill>
                <a:latin typeface="Arial MT"/>
                <a:cs typeface="Arial MT"/>
              </a:rPr>
              <a:t> </a:t>
            </a:r>
            <a:r>
              <a:rPr sz="2800" dirty="0">
                <a:solidFill>
                  <a:srgbClr val="FFFFFF"/>
                </a:solidFill>
                <a:latin typeface="Arial MT"/>
                <a:cs typeface="Arial MT"/>
              </a:rPr>
              <a:t>safe</a:t>
            </a:r>
            <a:r>
              <a:rPr sz="2800" spc="-15" dirty="0">
                <a:solidFill>
                  <a:srgbClr val="FFFFFF"/>
                </a:solidFill>
                <a:latin typeface="Arial MT"/>
                <a:cs typeface="Arial MT"/>
              </a:rPr>
              <a:t> </a:t>
            </a:r>
            <a:r>
              <a:rPr sz="2800" dirty="0">
                <a:solidFill>
                  <a:srgbClr val="FFFFFF"/>
                </a:solidFill>
                <a:latin typeface="Arial MT"/>
                <a:cs typeface="Arial MT"/>
              </a:rPr>
              <a:t>work</a:t>
            </a:r>
            <a:r>
              <a:rPr sz="2800" spc="-20" dirty="0">
                <a:solidFill>
                  <a:srgbClr val="FFFFFF"/>
                </a:solidFill>
                <a:latin typeface="Arial MT"/>
                <a:cs typeface="Arial MT"/>
              </a:rPr>
              <a:t> </a:t>
            </a:r>
            <a:r>
              <a:rPr sz="2800" dirty="0">
                <a:solidFill>
                  <a:srgbClr val="FFFFFF"/>
                </a:solidFill>
                <a:latin typeface="Arial MT"/>
                <a:cs typeface="Arial MT"/>
              </a:rPr>
              <a:t>practices.</a:t>
            </a:r>
            <a:endParaRPr sz="2800">
              <a:latin typeface="Arial MT"/>
              <a:cs typeface="Arial M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5"/>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solidFill>
            <a:srgbClr val="77CCC9"/>
          </a:solidFill>
        </p:spPr>
        <p:txBody>
          <a:bodyPr wrap="square" lIns="0" tIns="0" rIns="0" bIns="0" rtlCol="0"/>
          <a:lstStyle/>
          <a:p>
            <a:r>
              <a:rPr lang="en-AU" sz="1800">
                <a:effectLst/>
                <a:latin typeface="Calibri" panose="020F0502020204030204" pitchFamily="34" charset="0"/>
                <a:ea typeface="Calibri" panose="020F0502020204030204" pitchFamily="34" charset="0"/>
                <a:cs typeface="Times New Roman" panose="02020603050405020304" pitchFamily="18" charset="0"/>
              </a:rPr>
              <a:t>Watch this short </a:t>
            </a:r>
            <a:r>
              <a:rPr lang="en-AU" sz="1800" u="sng">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YouTube</a:t>
            </a:r>
            <a:r>
              <a:rPr lang="en-AU" sz="1800">
                <a:effectLst/>
                <a:latin typeface="Calibri" panose="020F0502020204030204" pitchFamily="34" charset="0"/>
                <a:ea typeface="Calibri" panose="020F0502020204030204" pitchFamily="34" charset="0"/>
                <a:cs typeface="Times New Roman" panose="02020603050405020304" pitchFamily="18" charset="0"/>
              </a:rPr>
              <a:t> video explaining the requirement and responsibilities of the employer.</a:t>
            </a:r>
            <a:endParaRPr/>
          </a:p>
        </p:txBody>
      </p:sp>
      <p:sp>
        <p:nvSpPr>
          <p:cNvPr id="4" name="object 4"/>
          <p:cNvSpPr/>
          <p:nvPr/>
        </p:nvSpPr>
        <p:spPr>
          <a:xfrm>
            <a:off x="9825225" y="2001148"/>
            <a:ext cx="1352550" cy="133350"/>
          </a:xfrm>
          <a:custGeom>
            <a:avLst/>
            <a:gdLst/>
            <a:ahLst/>
            <a:cxnLst/>
            <a:rect l="l" t="t" r="r" b="b"/>
            <a:pathLst>
              <a:path w="1352550" h="133350">
                <a:moveTo>
                  <a:pt x="1352550" y="133350"/>
                </a:moveTo>
                <a:lnTo>
                  <a:pt x="0" y="133350"/>
                </a:lnTo>
                <a:lnTo>
                  <a:pt x="0" y="0"/>
                </a:lnTo>
                <a:lnTo>
                  <a:pt x="1352550" y="0"/>
                </a:lnTo>
                <a:lnTo>
                  <a:pt x="1352550" y="133350"/>
                </a:lnTo>
                <a:close/>
              </a:path>
            </a:pathLst>
          </a:custGeom>
          <a:solidFill>
            <a:srgbClr val="000000"/>
          </a:solidFill>
        </p:spPr>
        <p:txBody>
          <a:bodyPr wrap="square" lIns="0" tIns="0" rIns="0" bIns="0" rtlCol="0"/>
          <a:lstStyle/>
          <a:p>
            <a:endParaRPr/>
          </a:p>
        </p:txBody>
      </p:sp>
      <p:sp>
        <p:nvSpPr>
          <p:cNvPr id="5" name="object 5"/>
          <p:cNvSpPr txBox="1"/>
          <p:nvPr/>
        </p:nvSpPr>
        <p:spPr>
          <a:xfrm>
            <a:off x="9812524" y="2494235"/>
            <a:ext cx="7305040" cy="5921375"/>
          </a:xfrm>
          <a:prstGeom prst="rect">
            <a:avLst/>
          </a:prstGeom>
        </p:spPr>
        <p:txBody>
          <a:bodyPr vert="horz" wrap="square" lIns="0" tIns="147955" rIns="0" bIns="0" rtlCol="0">
            <a:spAutoFit/>
          </a:bodyPr>
          <a:lstStyle/>
          <a:p>
            <a:pPr marL="12700">
              <a:lnSpc>
                <a:spcPct val="100000"/>
              </a:lnSpc>
              <a:spcBef>
                <a:spcPts val="1165"/>
              </a:spcBef>
              <a:tabLst>
                <a:tab pos="1496060" algn="l"/>
                <a:tab pos="3474720" algn="l"/>
                <a:tab pos="5082540" algn="l"/>
              </a:tabLst>
            </a:pPr>
            <a:r>
              <a:rPr sz="2800" spc="165" dirty="0">
                <a:latin typeface="Arial MT"/>
                <a:cs typeface="Arial MT"/>
              </a:rPr>
              <a:t>Current	</a:t>
            </a:r>
            <a:r>
              <a:rPr sz="2800" spc="175" dirty="0">
                <a:latin typeface="Arial MT"/>
                <a:cs typeface="Arial MT"/>
              </a:rPr>
              <a:t>legislation	</a:t>
            </a:r>
            <a:r>
              <a:rPr sz="2800" spc="170" dirty="0">
                <a:latin typeface="Arial MT"/>
                <a:cs typeface="Arial MT"/>
              </a:rPr>
              <a:t>requires	</a:t>
            </a:r>
            <a:r>
              <a:rPr sz="2800" spc="130" dirty="0">
                <a:latin typeface="Arial MT"/>
                <a:cs typeface="Arial MT"/>
              </a:rPr>
              <a:t>WHS</a:t>
            </a:r>
            <a:endParaRPr sz="2800" dirty="0">
              <a:latin typeface="Arial MT"/>
              <a:cs typeface="Arial MT"/>
            </a:endParaRPr>
          </a:p>
          <a:p>
            <a:pPr marL="12700">
              <a:lnSpc>
                <a:spcPct val="100000"/>
              </a:lnSpc>
              <a:spcBef>
                <a:spcPts val="1065"/>
              </a:spcBef>
              <a:tabLst>
                <a:tab pos="2456180" algn="l"/>
                <a:tab pos="3613150" algn="l"/>
                <a:tab pos="4385310" algn="l"/>
                <a:tab pos="4954270" algn="l"/>
              </a:tabLst>
            </a:pPr>
            <a:r>
              <a:rPr sz="2800" spc="180" dirty="0">
                <a:latin typeface="Arial MT"/>
                <a:cs typeface="Arial MT"/>
              </a:rPr>
              <a:t>consultation,	</a:t>
            </a:r>
            <a:r>
              <a:rPr sz="2800" spc="155" dirty="0">
                <a:latin typeface="Arial MT"/>
                <a:cs typeface="Arial MT"/>
              </a:rPr>
              <a:t>which	</a:t>
            </a:r>
            <a:r>
              <a:rPr sz="2800" spc="130" dirty="0">
                <a:latin typeface="Arial MT"/>
                <a:cs typeface="Arial MT"/>
              </a:rPr>
              <a:t>can	</a:t>
            </a:r>
            <a:r>
              <a:rPr sz="2800" spc="95" dirty="0">
                <a:latin typeface="Arial MT"/>
                <a:cs typeface="Arial MT"/>
              </a:rPr>
              <a:t>be	</a:t>
            </a:r>
            <a:r>
              <a:rPr sz="2800" spc="175" dirty="0">
                <a:latin typeface="Arial MT"/>
                <a:cs typeface="Arial MT"/>
              </a:rPr>
              <a:t>encouraged</a:t>
            </a:r>
            <a:endParaRPr sz="2800" dirty="0">
              <a:latin typeface="Arial MT"/>
              <a:cs typeface="Arial MT"/>
            </a:endParaRPr>
          </a:p>
          <a:p>
            <a:pPr marL="12700" marR="5080">
              <a:lnSpc>
                <a:spcPct val="131700"/>
              </a:lnSpc>
              <a:tabLst>
                <a:tab pos="803910" algn="l"/>
                <a:tab pos="1516380" algn="l"/>
                <a:tab pos="2084705" algn="l"/>
                <a:tab pos="2543810" algn="l"/>
                <a:tab pos="4857750" algn="l"/>
                <a:tab pos="5151755" algn="l"/>
              </a:tabLst>
            </a:pPr>
            <a:r>
              <a:rPr sz="2800" spc="165" dirty="0">
                <a:latin typeface="Arial MT"/>
                <a:cs typeface="Arial MT"/>
              </a:rPr>
              <a:t>through	</a:t>
            </a:r>
            <a:r>
              <a:rPr sz="2800" spc="130" dirty="0">
                <a:latin typeface="Arial MT"/>
                <a:cs typeface="Arial MT"/>
              </a:rPr>
              <a:t>WHS	</a:t>
            </a:r>
            <a:r>
              <a:rPr sz="2800" spc="175" dirty="0">
                <a:latin typeface="Arial MT"/>
                <a:cs typeface="Arial MT"/>
              </a:rPr>
              <a:t>committees,	</a:t>
            </a:r>
            <a:r>
              <a:rPr sz="2800" spc="160" dirty="0">
                <a:latin typeface="Arial MT"/>
                <a:cs typeface="Arial MT"/>
              </a:rPr>
              <a:t>and/or</a:t>
            </a:r>
            <a:r>
              <a:rPr sz="2800" spc="315" dirty="0">
                <a:latin typeface="Arial MT"/>
                <a:cs typeface="Arial MT"/>
              </a:rPr>
              <a:t> </a:t>
            </a:r>
            <a:r>
              <a:rPr sz="2800" spc="160" dirty="0">
                <a:latin typeface="Arial MT"/>
                <a:cs typeface="Arial MT"/>
              </a:rPr>
              <a:t>Health </a:t>
            </a:r>
            <a:r>
              <a:rPr sz="2800" spc="-765" dirty="0">
                <a:latin typeface="Arial MT"/>
                <a:cs typeface="Arial MT"/>
              </a:rPr>
              <a:t> </a:t>
            </a:r>
            <a:r>
              <a:rPr sz="2800" spc="130" dirty="0">
                <a:latin typeface="Arial MT"/>
                <a:cs typeface="Arial MT"/>
              </a:rPr>
              <a:t>and	</a:t>
            </a:r>
            <a:r>
              <a:rPr sz="2800" spc="160" dirty="0">
                <a:latin typeface="Arial MT"/>
                <a:cs typeface="Arial MT"/>
              </a:rPr>
              <a:t>Safety	</a:t>
            </a:r>
            <a:r>
              <a:rPr sz="2800" spc="180" dirty="0">
                <a:latin typeface="Arial MT"/>
                <a:cs typeface="Arial MT"/>
              </a:rPr>
              <a:t>Representatives	</a:t>
            </a:r>
            <a:r>
              <a:rPr sz="2800" spc="165" dirty="0">
                <a:latin typeface="Arial MT"/>
                <a:cs typeface="Arial MT"/>
              </a:rPr>
              <a:t>(HSRs).</a:t>
            </a:r>
            <a:endParaRPr sz="2800" dirty="0">
              <a:latin typeface="Arial MT"/>
              <a:cs typeface="Arial MT"/>
            </a:endParaRPr>
          </a:p>
          <a:p>
            <a:pPr marL="12700" marR="330200">
              <a:lnSpc>
                <a:spcPct val="131700"/>
              </a:lnSpc>
              <a:spcBef>
                <a:spcPts val="2175"/>
              </a:spcBef>
              <a:tabLst>
                <a:tab pos="803910" algn="l"/>
                <a:tab pos="1194435" algn="l"/>
                <a:tab pos="2118995" algn="l"/>
                <a:tab pos="2896870" algn="l"/>
                <a:tab pos="3439795" algn="l"/>
                <a:tab pos="3751579" algn="l"/>
                <a:tab pos="4008754" algn="l"/>
                <a:tab pos="5636895" algn="l"/>
                <a:tab pos="5675630" algn="l"/>
                <a:tab pos="6087110" algn="l"/>
              </a:tabLst>
            </a:pPr>
            <a:r>
              <a:rPr sz="2800" spc="195" dirty="0">
                <a:latin typeface="Arial MT"/>
                <a:cs typeface="Arial MT"/>
              </a:rPr>
              <a:t>Employee</a:t>
            </a:r>
            <a:r>
              <a:rPr sz="2800" dirty="0">
                <a:latin typeface="Arial MT"/>
                <a:cs typeface="Arial MT"/>
              </a:rPr>
              <a:t>s	</a:t>
            </a:r>
            <a:r>
              <a:rPr sz="2800" spc="195" dirty="0">
                <a:latin typeface="Arial MT"/>
                <a:cs typeface="Arial MT"/>
              </a:rPr>
              <a:t>shoul</a:t>
            </a:r>
            <a:r>
              <a:rPr sz="2800" dirty="0">
                <a:latin typeface="Arial MT"/>
                <a:cs typeface="Arial MT"/>
              </a:rPr>
              <a:t>d	</a:t>
            </a:r>
            <a:r>
              <a:rPr sz="2800" spc="195" dirty="0">
                <a:latin typeface="Arial MT"/>
                <a:cs typeface="Arial MT"/>
              </a:rPr>
              <a:t>b</a:t>
            </a:r>
            <a:r>
              <a:rPr sz="2800" dirty="0">
                <a:latin typeface="Arial MT"/>
                <a:cs typeface="Arial MT"/>
              </a:rPr>
              <a:t>e	</a:t>
            </a:r>
            <a:r>
              <a:rPr sz="2800" spc="195" dirty="0">
                <a:latin typeface="Arial MT"/>
                <a:cs typeface="Arial MT"/>
              </a:rPr>
              <a:t>involve</a:t>
            </a:r>
            <a:r>
              <a:rPr sz="2800" dirty="0">
                <a:latin typeface="Arial MT"/>
                <a:cs typeface="Arial MT"/>
              </a:rPr>
              <a:t>d	</a:t>
            </a:r>
            <a:r>
              <a:rPr sz="2800" spc="195" dirty="0">
                <a:latin typeface="Arial MT"/>
                <a:cs typeface="Arial MT"/>
              </a:rPr>
              <a:t>i</a:t>
            </a:r>
            <a:r>
              <a:rPr sz="2800" dirty="0">
                <a:latin typeface="Arial MT"/>
                <a:cs typeface="Arial MT"/>
              </a:rPr>
              <a:t>n	</a:t>
            </a:r>
            <a:r>
              <a:rPr sz="2800" spc="195" dirty="0">
                <a:latin typeface="Arial MT"/>
                <a:cs typeface="Arial MT"/>
              </a:rPr>
              <a:t>WH</a:t>
            </a:r>
            <a:r>
              <a:rPr sz="2800" dirty="0">
                <a:latin typeface="Arial MT"/>
                <a:cs typeface="Arial MT"/>
              </a:rPr>
              <a:t>S  </a:t>
            </a:r>
            <a:r>
              <a:rPr sz="2800" spc="160" dirty="0">
                <a:latin typeface="Arial MT"/>
                <a:cs typeface="Arial MT"/>
              </a:rPr>
              <a:t>policy	</a:t>
            </a:r>
            <a:r>
              <a:rPr sz="2800" spc="175" dirty="0">
                <a:latin typeface="Arial MT"/>
                <a:cs typeface="Arial MT"/>
              </a:rPr>
              <a:t>development,	</a:t>
            </a:r>
            <a:r>
              <a:rPr sz="2800" spc="180" dirty="0">
                <a:latin typeface="Arial MT"/>
                <a:cs typeface="Arial MT"/>
              </a:rPr>
              <a:t>decision-making, </a:t>
            </a:r>
            <a:r>
              <a:rPr sz="2800" spc="185" dirty="0">
                <a:latin typeface="Arial MT"/>
                <a:cs typeface="Arial MT"/>
              </a:rPr>
              <a:t> </a:t>
            </a:r>
            <a:r>
              <a:rPr sz="2800" spc="130" dirty="0">
                <a:latin typeface="Arial MT"/>
                <a:cs typeface="Arial MT"/>
              </a:rPr>
              <a:t>and	</a:t>
            </a:r>
            <a:r>
              <a:rPr sz="2800" spc="175" dirty="0">
                <a:latin typeface="Arial MT"/>
                <a:cs typeface="Arial MT"/>
              </a:rPr>
              <a:t>suggesting	</a:t>
            </a:r>
            <a:r>
              <a:rPr sz="2800" spc="180" dirty="0">
                <a:latin typeface="Arial MT"/>
                <a:cs typeface="Arial MT"/>
              </a:rPr>
              <a:t>improvements.		</a:t>
            </a:r>
            <a:r>
              <a:rPr sz="2800" spc="130" dirty="0">
                <a:latin typeface="Arial MT"/>
                <a:cs typeface="Arial MT"/>
              </a:rPr>
              <a:t>The</a:t>
            </a:r>
            <a:endParaRPr sz="2800" dirty="0">
              <a:latin typeface="Arial MT"/>
              <a:cs typeface="Arial MT"/>
            </a:endParaRPr>
          </a:p>
          <a:p>
            <a:pPr marL="12700">
              <a:lnSpc>
                <a:spcPct val="100000"/>
              </a:lnSpc>
              <a:spcBef>
                <a:spcPts val="1065"/>
              </a:spcBef>
              <a:tabLst>
                <a:tab pos="1353185" algn="l"/>
                <a:tab pos="2204085" algn="l"/>
                <a:tab pos="3178175" algn="l"/>
                <a:tab pos="4033520" algn="l"/>
                <a:tab pos="4726305" algn="l"/>
              </a:tabLst>
            </a:pPr>
            <a:r>
              <a:rPr sz="2800" spc="160" dirty="0">
                <a:latin typeface="Arial MT"/>
                <a:cs typeface="Arial MT"/>
              </a:rPr>
              <a:t>people	</a:t>
            </a:r>
            <a:r>
              <a:rPr sz="2800" spc="130" dirty="0">
                <a:latin typeface="Arial MT"/>
                <a:cs typeface="Arial MT"/>
              </a:rPr>
              <a:t>who	</a:t>
            </a:r>
            <a:r>
              <a:rPr sz="2800" spc="145" dirty="0">
                <a:latin typeface="Arial MT"/>
                <a:cs typeface="Arial MT"/>
              </a:rPr>
              <a:t>work	with	</a:t>
            </a:r>
            <a:r>
              <a:rPr sz="2800" spc="130" dirty="0">
                <a:latin typeface="Arial MT"/>
                <a:cs typeface="Arial MT"/>
              </a:rPr>
              <a:t>the	</a:t>
            </a:r>
            <a:r>
              <a:rPr sz="2800" spc="170" dirty="0">
                <a:latin typeface="Arial MT"/>
                <a:cs typeface="Arial MT"/>
              </a:rPr>
              <a:t>processes</a:t>
            </a:r>
            <a:endParaRPr sz="2800" dirty="0">
              <a:latin typeface="Arial MT"/>
              <a:cs typeface="Arial MT"/>
            </a:endParaRPr>
          </a:p>
          <a:p>
            <a:pPr marL="12700" marR="38100">
              <a:lnSpc>
                <a:spcPct val="131700"/>
              </a:lnSpc>
              <a:tabLst>
                <a:tab pos="1065530" algn="l"/>
                <a:tab pos="1233805" algn="l"/>
                <a:tab pos="2079625" algn="l"/>
                <a:tab pos="2514600" algn="l"/>
                <a:tab pos="3098165" algn="l"/>
                <a:tab pos="3890010" algn="l"/>
                <a:tab pos="5661025" algn="l"/>
                <a:tab pos="6714490" algn="l"/>
              </a:tabLst>
            </a:pPr>
            <a:r>
              <a:rPr sz="2800" spc="195" dirty="0">
                <a:latin typeface="Arial MT"/>
                <a:cs typeface="Arial MT"/>
              </a:rPr>
              <a:t>kno</a:t>
            </a:r>
            <a:r>
              <a:rPr sz="2800" dirty="0">
                <a:latin typeface="Arial MT"/>
                <a:cs typeface="Arial MT"/>
              </a:rPr>
              <a:t>w	</a:t>
            </a:r>
            <a:r>
              <a:rPr sz="2800" spc="195" dirty="0">
                <a:latin typeface="Arial MT"/>
                <a:cs typeface="Arial MT"/>
              </a:rPr>
              <a:t>the</a:t>
            </a:r>
            <a:r>
              <a:rPr sz="2800" dirty="0">
                <a:latin typeface="Arial MT"/>
                <a:cs typeface="Arial MT"/>
              </a:rPr>
              <a:t>m	</a:t>
            </a:r>
            <a:r>
              <a:rPr sz="2800" spc="195" dirty="0">
                <a:latin typeface="Arial MT"/>
                <a:cs typeface="Arial MT"/>
              </a:rPr>
              <a:t>best</a:t>
            </a:r>
            <a:r>
              <a:rPr sz="2800" dirty="0">
                <a:latin typeface="Arial MT"/>
                <a:cs typeface="Arial MT"/>
              </a:rPr>
              <a:t>,	</a:t>
            </a:r>
            <a:r>
              <a:rPr sz="2800" spc="195" dirty="0">
                <a:latin typeface="Arial MT"/>
                <a:cs typeface="Arial MT"/>
              </a:rPr>
              <a:t>an</a:t>
            </a:r>
            <a:r>
              <a:rPr sz="2800" dirty="0">
                <a:latin typeface="Arial MT"/>
                <a:cs typeface="Arial MT"/>
              </a:rPr>
              <a:t>d	</a:t>
            </a:r>
            <a:r>
              <a:rPr sz="2800" spc="195" dirty="0">
                <a:latin typeface="Arial MT"/>
                <a:cs typeface="Arial MT"/>
              </a:rPr>
              <a:t>therefor</a:t>
            </a:r>
            <a:r>
              <a:rPr sz="2800" dirty="0">
                <a:latin typeface="Arial MT"/>
                <a:cs typeface="Arial MT"/>
              </a:rPr>
              <a:t>e	</a:t>
            </a:r>
            <a:r>
              <a:rPr sz="2800" spc="195" dirty="0">
                <a:latin typeface="Arial MT"/>
                <a:cs typeface="Arial MT"/>
              </a:rPr>
              <a:t>kno</a:t>
            </a:r>
            <a:r>
              <a:rPr sz="2800" dirty="0">
                <a:latin typeface="Arial MT"/>
                <a:cs typeface="Arial MT"/>
              </a:rPr>
              <a:t>w	</a:t>
            </a:r>
            <a:r>
              <a:rPr sz="2800" spc="195" dirty="0">
                <a:latin typeface="Arial MT"/>
                <a:cs typeface="Arial MT"/>
              </a:rPr>
              <a:t>th</a:t>
            </a:r>
            <a:r>
              <a:rPr sz="2800" dirty="0">
                <a:latin typeface="Arial MT"/>
                <a:cs typeface="Arial MT"/>
              </a:rPr>
              <a:t>e  </a:t>
            </a:r>
            <a:r>
              <a:rPr sz="2800" spc="160" dirty="0">
                <a:latin typeface="Arial MT"/>
                <a:cs typeface="Arial MT"/>
              </a:rPr>
              <a:t>safety	issues	</a:t>
            </a:r>
            <a:r>
              <a:rPr sz="2800" spc="170" dirty="0">
                <a:latin typeface="Arial MT"/>
                <a:cs typeface="Arial MT"/>
              </a:rPr>
              <a:t>involved.</a:t>
            </a:r>
            <a:endParaRPr sz="2800" dirty="0">
              <a:latin typeface="Arial MT"/>
              <a:cs typeface="Arial MT"/>
            </a:endParaRPr>
          </a:p>
        </p:txBody>
      </p:sp>
      <p:sp>
        <p:nvSpPr>
          <p:cNvPr id="6" name="object 6"/>
          <p:cNvSpPr txBox="1">
            <a:spLocks noGrp="1"/>
          </p:cNvSpPr>
          <p:nvPr>
            <p:ph type="title"/>
          </p:nvPr>
        </p:nvSpPr>
        <p:spPr>
          <a:xfrm>
            <a:off x="9812524" y="941869"/>
            <a:ext cx="7357745" cy="1000760"/>
          </a:xfrm>
          <a:prstGeom prst="rect">
            <a:avLst/>
          </a:prstGeom>
        </p:spPr>
        <p:txBody>
          <a:bodyPr vert="horz" wrap="square" lIns="0" tIns="12700" rIns="0" bIns="0" rtlCol="0">
            <a:spAutoFit/>
          </a:bodyPr>
          <a:lstStyle/>
          <a:p>
            <a:pPr marL="12700">
              <a:lnSpc>
                <a:spcPct val="100000"/>
              </a:lnSpc>
              <a:spcBef>
                <a:spcPts val="100"/>
              </a:spcBef>
            </a:pPr>
            <a:r>
              <a:rPr spc="520" dirty="0">
                <a:latin typeface="Trebuchet MS"/>
                <a:cs typeface="Trebuchet MS"/>
              </a:rPr>
              <a:t>WHS</a:t>
            </a:r>
            <a:r>
              <a:rPr spc="385" dirty="0">
                <a:latin typeface="Trebuchet MS"/>
                <a:cs typeface="Trebuchet MS"/>
              </a:rPr>
              <a:t> </a:t>
            </a:r>
            <a:r>
              <a:rPr spc="295" dirty="0">
                <a:latin typeface="Trebuchet MS"/>
                <a:cs typeface="Trebuchet MS"/>
              </a:rPr>
              <a:t>consultation</a:t>
            </a:r>
          </a:p>
        </p:txBody>
      </p:sp>
      <p:pic>
        <p:nvPicPr>
          <p:cNvPr id="7" name="object 7"/>
          <p:cNvPicPr/>
          <p:nvPr/>
        </p:nvPicPr>
        <p:blipFill>
          <a:blip r:embed="rId4" cstate="print"/>
          <a:stretch>
            <a:fillRect/>
          </a:stretch>
        </p:blipFill>
        <p:spPr>
          <a:xfrm>
            <a:off x="0" y="6"/>
            <a:ext cx="9143999" cy="10286993"/>
          </a:xfrm>
          <a:prstGeom prst="rect">
            <a:avLst/>
          </a:prstGeom>
        </p:spPr>
      </p:pic>
      <p:sp>
        <p:nvSpPr>
          <p:cNvPr id="8" name="TextBox 7">
            <a:extLst>
              <a:ext uri="{FF2B5EF4-FFF2-40B4-BE49-F238E27FC236}">
                <a16:creationId xmlns:a16="http://schemas.microsoft.com/office/drawing/2014/main" id="{F32F22EB-0A03-41AE-BE59-FD2EE26FC491}"/>
              </a:ext>
            </a:extLst>
          </p:cNvPr>
          <p:cNvSpPr txBox="1"/>
          <p:nvPr/>
        </p:nvSpPr>
        <p:spPr>
          <a:xfrm>
            <a:off x="9825225" y="8877300"/>
            <a:ext cx="5795775" cy="646331"/>
          </a:xfrm>
          <a:prstGeom prst="rect">
            <a:avLst/>
          </a:prstGeom>
          <a:noFill/>
        </p:spPr>
        <p:txBody>
          <a:bodyPr wrap="square" rtlCol="0">
            <a:spAutoFit/>
          </a:bodyPr>
          <a:lstStyle/>
          <a:p>
            <a:r>
              <a:rPr lang="en-AU" sz="1800" dirty="0">
                <a:effectLst/>
                <a:latin typeface="Calibri" panose="020F0502020204030204" pitchFamily="34" charset="0"/>
                <a:ea typeface="Calibri" panose="020F0502020204030204" pitchFamily="34" charset="0"/>
                <a:cs typeface="Times New Roman" panose="02020603050405020304" pitchFamily="18" charset="0"/>
              </a:rPr>
              <a:t>Watch this short </a:t>
            </a:r>
            <a:r>
              <a:rPr lang="en-AU"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YouTube</a:t>
            </a:r>
            <a:r>
              <a:rPr lang="en-AU" sz="1800" dirty="0">
                <a:effectLst/>
                <a:latin typeface="Calibri" panose="020F0502020204030204" pitchFamily="34" charset="0"/>
                <a:ea typeface="Calibri" panose="020F0502020204030204" pitchFamily="34" charset="0"/>
                <a:cs typeface="Times New Roman" panose="02020603050405020304" pitchFamily="18" charset="0"/>
              </a:rPr>
              <a:t> video explaining the requirement and responsibilities of the employer.</a:t>
            </a:r>
            <a:endParaRPr lang="en-AU" dirty="0"/>
          </a:p>
        </p:txBody>
      </p:sp>
      <p:pic>
        <p:nvPicPr>
          <p:cNvPr id="9" name="object 4">
            <a:hlinkClick r:id="rId5" action="ppaction://hlinksldjump"/>
            <a:extLst>
              <a:ext uri="{FF2B5EF4-FFF2-40B4-BE49-F238E27FC236}">
                <a16:creationId xmlns:a16="http://schemas.microsoft.com/office/drawing/2014/main" id="{53F1A947-3BED-43BD-8557-4A956F74976C}"/>
              </a:ext>
            </a:extLst>
          </p:cNvPr>
          <p:cNvPicPr/>
          <p:nvPr/>
        </p:nvPicPr>
        <p:blipFill>
          <a:blip r:embed="rId6" cstate="email">
            <a:extLst>
              <a:ext uri="{28A0092B-C50C-407E-A947-70E740481C1C}">
                <a14:useLocalDpi xmlns:a14="http://schemas.microsoft.com/office/drawing/2010/main"/>
              </a:ext>
            </a:extLst>
          </a:blip>
          <a:stretch>
            <a:fillRect/>
          </a:stretch>
        </p:blipFill>
        <p:spPr>
          <a:xfrm>
            <a:off x="16957087" y="9258301"/>
            <a:ext cx="914399" cy="876298"/>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solidFill>
            <a:srgbClr val="77CCC9"/>
          </a:solidFill>
        </p:spPr>
        <p:txBody>
          <a:bodyPr wrap="square" lIns="0" tIns="0" rIns="0" bIns="0" rtlCol="0"/>
          <a:lstStyle/>
          <a:p>
            <a:endParaRPr/>
          </a:p>
        </p:txBody>
      </p:sp>
      <p:pic>
        <p:nvPicPr>
          <p:cNvPr id="4" name="object 4"/>
          <p:cNvPicPr/>
          <p:nvPr/>
        </p:nvPicPr>
        <p:blipFill>
          <a:blip r:embed="rId2" cstate="print"/>
          <a:stretch>
            <a:fillRect/>
          </a:stretch>
        </p:blipFill>
        <p:spPr>
          <a:xfrm>
            <a:off x="9144000" y="0"/>
            <a:ext cx="9143999" cy="10286999"/>
          </a:xfrm>
          <a:prstGeom prst="rect">
            <a:avLst/>
          </a:prstGeom>
        </p:spPr>
      </p:pic>
      <p:sp>
        <p:nvSpPr>
          <p:cNvPr id="6" name="object 6"/>
          <p:cNvSpPr/>
          <p:nvPr/>
        </p:nvSpPr>
        <p:spPr>
          <a:xfrm>
            <a:off x="891607" y="3030331"/>
            <a:ext cx="1352550" cy="133350"/>
          </a:xfrm>
          <a:custGeom>
            <a:avLst/>
            <a:gdLst/>
            <a:ahLst/>
            <a:cxnLst/>
            <a:rect l="l" t="t" r="r" b="b"/>
            <a:pathLst>
              <a:path w="1352550" h="133350">
                <a:moveTo>
                  <a:pt x="1352550" y="133350"/>
                </a:moveTo>
                <a:lnTo>
                  <a:pt x="0" y="133350"/>
                </a:lnTo>
                <a:lnTo>
                  <a:pt x="0" y="0"/>
                </a:lnTo>
                <a:lnTo>
                  <a:pt x="1352550" y="0"/>
                </a:lnTo>
                <a:lnTo>
                  <a:pt x="1352550" y="133350"/>
                </a:lnTo>
                <a:close/>
              </a:path>
            </a:pathLst>
          </a:custGeom>
          <a:solidFill>
            <a:srgbClr val="000000"/>
          </a:solidFill>
        </p:spPr>
        <p:txBody>
          <a:bodyPr wrap="square" lIns="0" tIns="0" rIns="0" bIns="0" rtlCol="0"/>
          <a:lstStyle/>
          <a:p>
            <a:endParaRPr/>
          </a:p>
        </p:txBody>
      </p:sp>
      <p:pic>
        <p:nvPicPr>
          <p:cNvPr id="7" name="object 7"/>
          <p:cNvPicPr/>
          <p:nvPr/>
        </p:nvPicPr>
        <p:blipFill>
          <a:blip r:embed="rId3" cstate="email">
            <a:extLst>
              <a:ext uri="{28A0092B-C50C-407E-A947-70E740481C1C}">
                <a14:useLocalDpi xmlns:a14="http://schemas.microsoft.com/office/drawing/2010/main"/>
              </a:ext>
            </a:extLst>
          </a:blip>
          <a:stretch>
            <a:fillRect/>
          </a:stretch>
        </p:blipFill>
        <p:spPr>
          <a:xfrm>
            <a:off x="1215457" y="4437173"/>
            <a:ext cx="104775" cy="104775"/>
          </a:xfrm>
          <a:prstGeom prst="rect">
            <a:avLst/>
          </a:prstGeom>
        </p:spPr>
      </p:pic>
      <p:pic>
        <p:nvPicPr>
          <p:cNvPr id="8" name="object 8"/>
          <p:cNvPicPr/>
          <p:nvPr/>
        </p:nvPicPr>
        <p:blipFill>
          <a:blip r:embed="rId3" cstate="email">
            <a:extLst>
              <a:ext uri="{28A0092B-C50C-407E-A947-70E740481C1C}">
                <a14:useLocalDpi xmlns:a14="http://schemas.microsoft.com/office/drawing/2010/main"/>
              </a:ext>
            </a:extLst>
          </a:blip>
          <a:stretch>
            <a:fillRect/>
          </a:stretch>
        </p:blipFill>
        <p:spPr>
          <a:xfrm>
            <a:off x="1215457" y="5561123"/>
            <a:ext cx="104775" cy="104775"/>
          </a:xfrm>
          <a:prstGeom prst="rect">
            <a:avLst/>
          </a:prstGeom>
        </p:spPr>
      </p:pic>
      <p:pic>
        <p:nvPicPr>
          <p:cNvPr id="9" name="object 9"/>
          <p:cNvPicPr/>
          <p:nvPr/>
        </p:nvPicPr>
        <p:blipFill>
          <a:blip r:embed="rId3" cstate="email">
            <a:extLst>
              <a:ext uri="{28A0092B-C50C-407E-A947-70E740481C1C}">
                <a14:useLocalDpi xmlns:a14="http://schemas.microsoft.com/office/drawing/2010/main"/>
              </a:ext>
            </a:extLst>
          </a:blip>
          <a:stretch>
            <a:fillRect/>
          </a:stretch>
        </p:blipFill>
        <p:spPr>
          <a:xfrm>
            <a:off x="1215457" y="6123098"/>
            <a:ext cx="104775" cy="104775"/>
          </a:xfrm>
          <a:prstGeom prst="rect">
            <a:avLst/>
          </a:prstGeom>
        </p:spPr>
      </p:pic>
      <p:pic>
        <p:nvPicPr>
          <p:cNvPr id="10" name="object 10"/>
          <p:cNvPicPr/>
          <p:nvPr/>
        </p:nvPicPr>
        <p:blipFill>
          <a:blip r:embed="rId3" cstate="email">
            <a:extLst>
              <a:ext uri="{28A0092B-C50C-407E-A947-70E740481C1C}">
                <a14:useLocalDpi xmlns:a14="http://schemas.microsoft.com/office/drawing/2010/main"/>
              </a:ext>
            </a:extLst>
          </a:blip>
          <a:stretch>
            <a:fillRect/>
          </a:stretch>
        </p:blipFill>
        <p:spPr>
          <a:xfrm>
            <a:off x="1215457" y="6685074"/>
            <a:ext cx="104775" cy="104775"/>
          </a:xfrm>
          <a:prstGeom prst="rect">
            <a:avLst/>
          </a:prstGeom>
        </p:spPr>
      </p:pic>
      <p:pic>
        <p:nvPicPr>
          <p:cNvPr id="11" name="object 11"/>
          <p:cNvPicPr/>
          <p:nvPr/>
        </p:nvPicPr>
        <p:blipFill>
          <a:blip r:embed="rId3" cstate="email">
            <a:extLst>
              <a:ext uri="{28A0092B-C50C-407E-A947-70E740481C1C}">
                <a14:useLocalDpi xmlns:a14="http://schemas.microsoft.com/office/drawing/2010/main"/>
              </a:ext>
            </a:extLst>
          </a:blip>
          <a:stretch>
            <a:fillRect/>
          </a:stretch>
        </p:blipFill>
        <p:spPr>
          <a:xfrm>
            <a:off x="1215457" y="7247049"/>
            <a:ext cx="104775" cy="104775"/>
          </a:xfrm>
          <a:prstGeom prst="rect">
            <a:avLst/>
          </a:prstGeom>
        </p:spPr>
      </p:pic>
      <p:pic>
        <p:nvPicPr>
          <p:cNvPr id="12" name="object 12"/>
          <p:cNvPicPr/>
          <p:nvPr/>
        </p:nvPicPr>
        <p:blipFill>
          <a:blip r:embed="rId3" cstate="email">
            <a:extLst>
              <a:ext uri="{28A0092B-C50C-407E-A947-70E740481C1C}">
                <a14:useLocalDpi xmlns:a14="http://schemas.microsoft.com/office/drawing/2010/main"/>
              </a:ext>
            </a:extLst>
          </a:blip>
          <a:stretch>
            <a:fillRect/>
          </a:stretch>
        </p:blipFill>
        <p:spPr>
          <a:xfrm>
            <a:off x="1215457" y="7809024"/>
            <a:ext cx="104775" cy="104775"/>
          </a:xfrm>
          <a:prstGeom prst="rect">
            <a:avLst/>
          </a:prstGeom>
        </p:spPr>
      </p:pic>
      <p:pic>
        <p:nvPicPr>
          <p:cNvPr id="13" name="object 13"/>
          <p:cNvPicPr/>
          <p:nvPr/>
        </p:nvPicPr>
        <p:blipFill>
          <a:blip r:embed="rId3" cstate="email">
            <a:extLst>
              <a:ext uri="{28A0092B-C50C-407E-A947-70E740481C1C}">
                <a14:useLocalDpi xmlns:a14="http://schemas.microsoft.com/office/drawing/2010/main"/>
              </a:ext>
            </a:extLst>
          </a:blip>
          <a:stretch>
            <a:fillRect/>
          </a:stretch>
        </p:blipFill>
        <p:spPr>
          <a:xfrm>
            <a:off x="1215457" y="8370999"/>
            <a:ext cx="104775" cy="104775"/>
          </a:xfrm>
          <a:prstGeom prst="rect">
            <a:avLst/>
          </a:prstGeom>
        </p:spPr>
      </p:pic>
      <p:sp>
        <p:nvSpPr>
          <p:cNvPr id="14" name="object 14"/>
          <p:cNvSpPr txBox="1"/>
          <p:nvPr/>
        </p:nvSpPr>
        <p:spPr>
          <a:xfrm>
            <a:off x="878907" y="3524035"/>
            <a:ext cx="6525895" cy="5083175"/>
          </a:xfrm>
          <a:prstGeom prst="rect">
            <a:avLst/>
          </a:prstGeom>
        </p:spPr>
        <p:txBody>
          <a:bodyPr vert="horz" wrap="square" lIns="0" tIns="147955" rIns="0" bIns="0" rtlCol="0">
            <a:spAutoFit/>
          </a:bodyPr>
          <a:lstStyle/>
          <a:p>
            <a:pPr marL="12700">
              <a:lnSpc>
                <a:spcPct val="100000"/>
              </a:lnSpc>
              <a:spcBef>
                <a:spcPts val="1165"/>
              </a:spcBef>
              <a:tabLst>
                <a:tab pos="1346835" algn="l"/>
                <a:tab pos="2668270" algn="l"/>
                <a:tab pos="3237230" algn="l"/>
                <a:tab pos="5106670" algn="l"/>
              </a:tabLst>
            </a:pPr>
            <a:r>
              <a:rPr sz="2800" spc="155" dirty="0">
                <a:latin typeface="Arial MT"/>
                <a:cs typeface="Arial MT"/>
              </a:rPr>
              <a:t>Teams	</a:t>
            </a:r>
            <a:r>
              <a:rPr sz="2800" spc="160" dirty="0">
                <a:latin typeface="Arial MT"/>
                <a:cs typeface="Arial MT"/>
              </a:rPr>
              <a:t>should	</a:t>
            </a:r>
            <a:r>
              <a:rPr sz="2800" spc="95" dirty="0">
                <a:latin typeface="Arial MT"/>
                <a:cs typeface="Arial MT"/>
              </a:rPr>
              <a:t>be	</a:t>
            </a:r>
            <a:r>
              <a:rPr sz="2800" spc="170" dirty="0">
                <a:latin typeface="Arial MT"/>
                <a:cs typeface="Arial MT"/>
              </a:rPr>
              <a:t>consulted	</a:t>
            </a:r>
            <a:r>
              <a:rPr sz="2800" spc="160" dirty="0">
                <a:latin typeface="Arial MT"/>
                <a:cs typeface="Arial MT"/>
              </a:rPr>
              <a:t>about:</a:t>
            </a:r>
            <a:endParaRPr sz="2800">
              <a:latin typeface="Arial MT"/>
              <a:cs typeface="Arial MT"/>
            </a:endParaRPr>
          </a:p>
          <a:p>
            <a:pPr marL="616585" marR="5080">
              <a:lnSpc>
                <a:spcPct val="131700"/>
              </a:lnSpc>
              <a:tabLst>
                <a:tab pos="1556385" algn="l"/>
                <a:tab pos="2778125" algn="l"/>
                <a:tab pos="3995420" algn="l"/>
                <a:tab pos="4262120" algn="l"/>
                <a:tab pos="5869305" algn="l"/>
              </a:tabLst>
            </a:pPr>
            <a:r>
              <a:rPr sz="2800" spc="195" dirty="0">
                <a:latin typeface="Arial MT"/>
                <a:cs typeface="Arial MT"/>
              </a:rPr>
              <a:t>thei</a:t>
            </a:r>
            <a:r>
              <a:rPr sz="2800" dirty="0">
                <a:latin typeface="Arial MT"/>
                <a:cs typeface="Arial MT"/>
              </a:rPr>
              <a:t>r	</a:t>
            </a:r>
            <a:r>
              <a:rPr sz="2800" spc="195" dirty="0">
                <a:latin typeface="Arial MT"/>
                <a:cs typeface="Arial MT"/>
              </a:rPr>
              <a:t>safet</a:t>
            </a:r>
            <a:r>
              <a:rPr sz="2800" dirty="0">
                <a:latin typeface="Arial MT"/>
                <a:cs typeface="Arial MT"/>
              </a:rPr>
              <a:t>y	</a:t>
            </a:r>
            <a:r>
              <a:rPr sz="2800" spc="195" dirty="0">
                <a:latin typeface="Arial MT"/>
                <a:cs typeface="Arial MT"/>
              </a:rPr>
              <a:t>need</a:t>
            </a:r>
            <a:r>
              <a:rPr sz="2800" dirty="0">
                <a:latin typeface="Arial MT"/>
                <a:cs typeface="Arial MT"/>
              </a:rPr>
              <a:t>s	-	</a:t>
            </a:r>
            <a:r>
              <a:rPr sz="2800" spc="195" dirty="0">
                <a:latin typeface="Arial MT"/>
                <a:cs typeface="Arial MT"/>
              </a:rPr>
              <a:t>physi</a:t>
            </a:r>
            <a:r>
              <a:rPr sz="2800" spc="190" dirty="0">
                <a:latin typeface="Arial MT"/>
                <a:cs typeface="Arial MT"/>
              </a:rPr>
              <a:t>c</a:t>
            </a:r>
            <a:r>
              <a:rPr sz="2800" spc="195" dirty="0">
                <a:latin typeface="Arial MT"/>
                <a:cs typeface="Arial MT"/>
              </a:rPr>
              <a:t>a</a:t>
            </a:r>
            <a:r>
              <a:rPr sz="2800" dirty="0">
                <a:latin typeface="Arial MT"/>
                <a:cs typeface="Arial MT"/>
              </a:rPr>
              <a:t>l	</a:t>
            </a:r>
            <a:r>
              <a:rPr sz="2800" spc="195" dirty="0">
                <a:latin typeface="Arial MT"/>
                <a:cs typeface="Arial MT"/>
              </a:rPr>
              <a:t>an</a:t>
            </a:r>
            <a:r>
              <a:rPr sz="2800" dirty="0">
                <a:latin typeface="Arial MT"/>
                <a:cs typeface="Arial MT"/>
              </a:rPr>
              <a:t>d  </a:t>
            </a:r>
            <a:r>
              <a:rPr sz="2800" spc="180" dirty="0">
                <a:latin typeface="Arial MT"/>
                <a:cs typeface="Arial MT"/>
              </a:rPr>
              <a:t>psychological</a:t>
            </a:r>
            <a:endParaRPr sz="2800">
              <a:latin typeface="Arial MT"/>
              <a:cs typeface="Arial MT"/>
            </a:endParaRPr>
          </a:p>
          <a:p>
            <a:pPr marL="616585">
              <a:lnSpc>
                <a:spcPct val="100000"/>
              </a:lnSpc>
              <a:spcBef>
                <a:spcPts val="1065"/>
              </a:spcBef>
              <a:tabLst>
                <a:tab pos="1556385" algn="l"/>
                <a:tab pos="3045460" algn="l"/>
              </a:tabLst>
            </a:pPr>
            <a:r>
              <a:rPr sz="2800" spc="155" dirty="0">
                <a:latin typeface="Arial MT"/>
                <a:cs typeface="Arial MT"/>
              </a:rPr>
              <a:t>their	</a:t>
            </a:r>
            <a:r>
              <a:rPr sz="2800" spc="170" dirty="0">
                <a:latin typeface="Arial MT"/>
                <a:cs typeface="Arial MT"/>
              </a:rPr>
              <a:t>training	</a:t>
            </a:r>
            <a:r>
              <a:rPr sz="2800" spc="155" dirty="0">
                <a:latin typeface="Arial MT"/>
                <a:cs typeface="Arial MT"/>
              </a:rPr>
              <a:t>needs</a:t>
            </a:r>
            <a:endParaRPr sz="2800">
              <a:latin typeface="Arial MT"/>
              <a:cs typeface="Arial MT"/>
            </a:endParaRPr>
          </a:p>
          <a:p>
            <a:pPr marL="616585" marR="771525">
              <a:lnSpc>
                <a:spcPct val="131700"/>
              </a:lnSpc>
              <a:tabLst>
                <a:tab pos="1838325" algn="l"/>
                <a:tab pos="3460115" algn="l"/>
                <a:tab pos="4290695" algn="l"/>
              </a:tabLst>
            </a:pPr>
            <a:r>
              <a:rPr sz="2800" spc="195" dirty="0">
                <a:latin typeface="Arial MT"/>
                <a:cs typeface="Arial MT"/>
              </a:rPr>
              <a:t>safet</a:t>
            </a:r>
            <a:r>
              <a:rPr sz="2800" dirty="0">
                <a:latin typeface="Arial MT"/>
                <a:cs typeface="Arial MT"/>
              </a:rPr>
              <a:t>y	</a:t>
            </a:r>
            <a:r>
              <a:rPr sz="2800" spc="195" dirty="0">
                <a:latin typeface="Arial MT"/>
                <a:cs typeface="Arial MT"/>
              </a:rPr>
              <a:t>progra</a:t>
            </a:r>
            <a:r>
              <a:rPr sz="2800" dirty="0">
                <a:latin typeface="Arial MT"/>
                <a:cs typeface="Arial MT"/>
              </a:rPr>
              <a:t>m	</a:t>
            </a:r>
            <a:r>
              <a:rPr sz="2800" spc="195" dirty="0">
                <a:latin typeface="Arial MT"/>
                <a:cs typeface="Arial MT"/>
              </a:rPr>
              <a:t>developmen</a:t>
            </a:r>
            <a:r>
              <a:rPr sz="2800" dirty="0">
                <a:latin typeface="Arial MT"/>
                <a:cs typeface="Arial MT"/>
              </a:rPr>
              <a:t>t  </a:t>
            </a:r>
            <a:r>
              <a:rPr sz="2800" spc="160" dirty="0">
                <a:latin typeface="Arial MT"/>
                <a:cs typeface="Arial MT"/>
              </a:rPr>
              <a:t>safety	</a:t>
            </a:r>
            <a:r>
              <a:rPr sz="2800" spc="175" dirty="0">
                <a:latin typeface="Arial MT"/>
                <a:cs typeface="Arial MT"/>
              </a:rPr>
              <a:t>improvement	</a:t>
            </a:r>
            <a:r>
              <a:rPr sz="2800" spc="155" dirty="0">
                <a:latin typeface="Arial MT"/>
                <a:cs typeface="Arial MT"/>
              </a:rPr>
              <a:t>needs</a:t>
            </a:r>
            <a:endParaRPr sz="2800">
              <a:latin typeface="Arial MT"/>
              <a:cs typeface="Arial MT"/>
            </a:endParaRPr>
          </a:p>
          <a:p>
            <a:pPr marL="616585" marR="445770">
              <a:lnSpc>
                <a:spcPct val="131700"/>
              </a:lnSpc>
              <a:tabLst>
                <a:tab pos="1635760" algn="l"/>
                <a:tab pos="2179955" algn="l"/>
                <a:tab pos="2427605" algn="l"/>
                <a:tab pos="2788285" algn="l"/>
                <a:tab pos="2971165" algn="l"/>
                <a:tab pos="3747770" algn="l"/>
                <a:tab pos="4697095" algn="l"/>
              </a:tabLst>
            </a:pPr>
            <a:r>
              <a:rPr sz="2800" spc="195" dirty="0">
                <a:latin typeface="Arial MT"/>
                <a:cs typeface="Arial MT"/>
              </a:rPr>
              <a:t>hazard</a:t>
            </a:r>
            <a:r>
              <a:rPr sz="2800" dirty="0">
                <a:latin typeface="Arial MT"/>
                <a:cs typeface="Arial MT"/>
              </a:rPr>
              <a:t>s	</a:t>
            </a:r>
            <a:r>
              <a:rPr sz="2800" spc="195" dirty="0">
                <a:latin typeface="Arial MT"/>
                <a:cs typeface="Arial MT"/>
              </a:rPr>
              <a:t>an</a:t>
            </a:r>
            <a:r>
              <a:rPr sz="2800" dirty="0">
                <a:latin typeface="Arial MT"/>
                <a:cs typeface="Arial MT"/>
              </a:rPr>
              <a:t>d	</a:t>
            </a:r>
            <a:r>
              <a:rPr sz="2800" spc="195" dirty="0">
                <a:latin typeface="Arial MT"/>
                <a:cs typeface="Arial MT"/>
              </a:rPr>
              <a:t>ris</a:t>
            </a:r>
            <a:r>
              <a:rPr sz="2800" dirty="0">
                <a:latin typeface="Arial MT"/>
                <a:cs typeface="Arial MT"/>
              </a:rPr>
              <a:t>k	</a:t>
            </a:r>
            <a:r>
              <a:rPr sz="2800" spc="195" dirty="0">
                <a:latin typeface="Arial MT"/>
                <a:cs typeface="Arial MT"/>
              </a:rPr>
              <a:t>assessment</a:t>
            </a:r>
            <a:r>
              <a:rPr sz="2800" dirty="0">
                <a:latin typeface="Arial MT"/>
                <a:cs typeface="Arial MT"/>
              </a:rPr>
              <a:t>s  </a:t>
            </a:r>
            <a:r>
              <a:rPr sz="2800" spc="155" dirty="0">
                <a:latin typeface="Arial MT"/>
                <a:cs typeface="Arial MT"/>
              </a:rPr>
              <a:t>audit	</a:t>
            </a:r>
            <a:r>
              <a:rPr sz="2800" spc="130" dirty="0">
                <a:latin typeface="Arial MT"/>
                <a:cs typeface="Arial MT"/>
              </a:rPr>
              <a:t>and	</a:t>
            </a:r>
            <a:r>
              <a:rPr sz="2800" spc="175" dirty="0">
                <a:latin typeface="Arial MT"/>
                <a:cs typeface="Arial MT"/>
              </a:rPr>
              <a:t>assessment	</a:t>
            </a:r>
            <a:r>
              <a:rPr sz="2800" spc="165" dirty="0">
                <a:latin typeface="Arial MT"/>
                <a:cs typeface="Arial MT"/>
              </a:rPr>
              <a:t>results </a:t>
            </a:r>
            <a:r>
              <a:rPr sz="2800" spc="170" dirty="0">
                <a:latin typeface="Arial MT"/>
                <a:cs typeface="Arial MT"/>
              </a:rPr>
              <a:t> </a:t>
            </a:r>
            <a:r>
              <a:rPr sz="2800" spc="175" dirty="0">
                <a:latin typeface="Arial MT"/>
                <a:cs typeface="Arial MT"/>
              </a:rPr>
              <a:t>compliance	</a:t>
            </a:r>
            <a:r>
              <a:rPr sz="2800" spc="180" dirty="0">
                <a:latin typeface="Arial MT"/>
                <a:cs typeface="Arial MT"/>
              </a:rPr>
              <a:t>requirements.</a:t>
            </a:r>
            <a:endParaRPr sz="2800">
              <a:latin typeface="Arial MT"/>
              <a:cs typeface="Arial MT"/>
            </a:endParaRPr>
          </a:p>
        </p:txBody>
      </p:sp>
      <p:sp>
        <p:nvSpPr>
          <p:cNvPr id="15" name="object 15"/>
          <p:cNvSpPr txBox="1">
            <a:spLocks noGrp="1"/>
          </p:cNvSpPr>
          <p:nvPr>
            <p:ph type="title"/>
          </p:nvPr>
        </p:nvSpPr>
        <p:spPr>
          <a:xfrm>
            <a:off x="878907" y="941871"/>
            <a:ext cx="7357745" cy="1867535"/>
          </a:xfrm>
          <a:prstGeom prst="rect">
            <a:avLst/>
          </a:prstGeom>
        </p:spPr>
        <p:txBody>
          <a:bodyPr vert="horz" wrap="square" lIns="0" tIns="131445" rIns="0" bIns="0" rtlCol="0">
            <a:spAutoFit/>
          </a:bodyPr>
          <a:lstStyle/>
          <a:p>
            <a:pPr marL="12700" marR="5080">
              <a:lnSpc>
                <a:spcPts val="6830"/>
              </a:lnSpc>
              <a:spcBef>
                <a:spcPts val="1035"/>
              </a:spcBef>
            </a:pPr>
            <a:r>
              <a:rPr spc="520" dirty="0">
                <a:latin typeface="Trebuchet MS"/>
                <a:cs typeface="Trebuchet MS"/>
              </a:rPr>
              <a:t>WHS</a:t>
            </a:r>
            <a:r>
              <a:rPr spc="380" dirty="0">
                <a:latin typeface="Trebuchet MS"/>
                <a:cs typeface="Trebuchet MS"/>
              </a:rPr>
              <a:t> </a:t>
            </a:r>
            <a:r>
              <a:rPr spc="295" dirty="0">
                <a:latin typeface="Trebuchet MS"/>
                <a:cs typeface="Trebuchet MS"/>
              </a:rPr>
              <a:t>consultation </a:t>
            </a:r>
            <a:r>
              <a:rPr spc="-1910" dirty="0">
                <a:latin typeface="Trebuchet MS"/>
                <a:cs typeface="Trebuchet MS"/>
              </a:rPr>
              <a:t> </a:t>
            </a:r>
            <a:r>
              <a:rPr spc="195" dirty="0">
                <a:latin typeface="Trebuchet MS"/>
                <a:cs typeface="Trebuchet MS"/>
              </a:rPr>
              <a:t>(cont.)</a:t>
            </a:r>
          </a:p>
        </p:txBody>
      </p:sp>
      <p:pic>
        <p:nvPicPr>
          <p:cNvPr id="17" name="object 4">
            <a:hlinkClick r:id="rId4" action="ppaction://hlinksldjump"/>
            <a:extLst>
              <a:ext uri="{FF2B5EF4-FFF2-40B4-BE49-F238E27FC236}">
                <a16:creationId xmlns:a16="http://schemas.microsoft.com/office/drawing/2014/main" id="{4ABCFA1C-150B-44BD-AB77-DC0BF8DC98A4}"/>
              </a:ext>
            </a:extLst>
          </p:cNvPr>
          <p:cNvPicPr/>
          <p:nvPr/>
        </p:nvPicPr>
        <p:blipFill>
          <a:blip r:embed="rId5" cstate="email">
            <a:extLst>
              <a:ext uri="{28A0092B-C50C-407E-A947-70E740481C1C}">
                <a14:useLocalDpi xmlns:a14="http://schemas.microsoft.com/office/drawing/2010/main"/>
              </a:ext>
            </a:extLst>
          </a:blip>
          <a:stretch>
            <a:fillRect/>
          </a:stretch>
        </p:blipFill>
        <p:spPr>
          <a:xfrm>
            <a:off x="16957087" y="9258301"/>
            <a:ext cx="914399" cy="876298"/>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016000" y="4862716"/>
            <a:ext cx="7578090" cy="3959225"/>
          </a:xfrm>
          <a:prstGeom prst="rect">
            <a:avLst/>
          </a:prstGeom>
        </p:spPr>
        <p:txBody>
          <a:bodyPr vert="horz" wrap="square" lIns="0" tIns="12700" rIns="0" bIns="0" rtlCol="0">
            <a:spAutoFit/>
          </a:bodyPr>
          <a:lstStyle/>
          <a:p>
            <a:pPr marL="12700" marR="278130">
              <a:lnSpc>
                <a:spcPct val="131700"/>
              </a:lnSpc>
              <a:spcBef>
                <a:spcPts val="100"/>
              </a:spcBef>
              <a:tabLst>
                <a:tab pos="724535" algn="l"/>
                <a:tab pos="1040130" algn="l"/>
                <a:tab pos="2332355" algn="l"/>
                <a:tab pos="2411730" algn="l"/>
                <a:tab pos="2881630" algn="l"/>
                <a:tab pos="3124200" algn="l"/>
                <a:tab pos="3230245" algn="l"/>
                <a:tab pos="4511675" algn="l"/>
                <a:tab pos="4672330" algn="l"/>
                <a:tab pos="5364480" algn="l"/>
                <a:tab pos="6680200" algn="l"/>
              </a:tabLst>
            </a:pPr>
            <a:r>
              <a:rPr sz="2800" spc="195" dirty="0">
                <a:latin typeface="Arial MT"/>
                <a:cs typeface="Arial MT"/>
              </a:rPr>
              <a:t>WH</a:t>
            </a:r>
            <a:r>
              <a:rPr sz="2800" dirty="0">
                <a:latin typeface="Arial MT"/>
                <a:cs typeface="Arial MT"/>
              </a:rPr>
              <a:t>S	</a:t>
            </a:r>
            <a:r>
              <a:rPr sz="2800" spc="195" dirty="0">
                <a:latin typeface="Arial MT"/>
                <a:cs typeface="Arial MT"/>
              </a:rPr>
              <a:t>committee</a:t>
            </a:r>
            <a:r>
              <a:rPr sz="2800" dirty="0">
                <a:latin typeface="Arial MT"/>
                <a:cs typeface="Arial MT"/>
              </a:rPr>
              <a:t>s		</a:t>
            </a:r>
            <a:r>
              <a:rPr sz="2800" spc="195" dirty="0">
                <a:latin typeface="Arial MT"/>
                <a:cs typeface="Arial MT"/>
              </a:rPr>
              <a:t>and/o</a:t>
            </a:r>
            <a:r>
              <a:rPr sz="2800" dirty="0">
                <a:latin typeface="Arial MT"/>
                <a:cs typeface="Arial MT"/>
              </a:rPr>
              <a:t>r	</a:t>
            </a:r>
            <a:r>
              <a:rPr sz="2800" spc="195" dirty="0">
                <a:latin typeface="Arial MT"/>
                <a:cs typeface="Arial MT"/>
              </a:rPr>
              <a:t>representative</a:t>
            </a:r>
            <a:r>
              <a:rPr sz="2800" dirty="0">
                <a:latin typeface="Arial MT"/>
                <a:cs typeface="Arial MT"/>
              </a:rPr>
              <a:t>s  </a:t>
            </a:r>
            <a:r>
              <a:rPr sz="2800" spc="130" dirty="0">
                <a:latin typeface="Arial MT"/>
                <a:cs typeface="Arial MT"/>
              </a:rPr>
              <a:t>are	</a:t>
            </a:r>
            <a:r>
              <a:rPr sz="2800" spc="170" dirty="0">
                <a:latin typeface="Arial MT"/>
                <a:cs typeface="Arial MT"/>
              </a:rPr>
              <a:t>intended		</a:t>
            </a:r>
            <a:r>
              <a:rPr sz="2800" spc="95" dirty="0">
                <a:latin typeface="Arial MT"/>
                <a:cs typeface="Arial MT"/>
              </a:rPr>
              <a:t>to	</a:t>
            </a:r>
            <a:r>
              <a:rPr sz="2800" spc="170" dirty="0">
                <a:latin typeface="Arial MT"/>
                <a:cs typeface="Arial MT"/>
              </a:rPr>
              <a:t>formalise	</a:t>
            </a:r>
            <a:r>
              <a:rPr sz="2800" spc="130" dirty="0">
                <a:latin typeface="Arial MT"/>
                <a:cs typeface="Arial MT"/>
              </a:rPr>
              <a:t>the	</a:t>
            </a:r>
            <a:r>
              <a:rPr sz="2800" spc="155" dirty="0">
                <a:latin typeface="Arial MT"/>
                <a:cs typeface="Arial MT"/>
              </a:rPr>
              <a:t>means	</a:t>
            </a:r>
            <a:r>
              <a:rPr sz="2800" spc="130" dirty="0">
                <a:latin typeface="Arial MT"/>
                <a:cs typeface="Arial MT"/>
              </a:rPr>
              <a:t>for </a:t>
            </a:r>
            <a:r>
              <a:rPr sz="2800" spc="135" dirty="0">
                <a:latin typeface="Arial MT"/>
                <a:cs typeface="Arial MT"/>
              </a:rPr>
              <a:t> </a:t>
            </a:r>
            <a:r>
              <a:rPr sz="2800" spc="175" dirty="0">
                <a:latin typeface="Arial MT"/>
                <a:cs typeface="Arial MT"/>
              </a:rPr>
              <a:t>consultation	</a:t>
            </a:r>
            <a:r>
              <a:rPr sz="2800" spc="130" dirty="0">
                <a:latin typeface="Arial MT"/>
                <a:cs typeface="Arial MT"/>
              </a:rPr>
              <a:t>and	</a:t>
            </a:r>
            <a:r>
              <a:rPr sz="2800" spc="175" dirty="0">
                <a:latin typeface="Arial MT"/>
                <a:cs typeface="Arial MT"/>
              </a:rPr>
              <a:t>cooperation</a:t>
            </a:r>
            <a:endParaRPr sz="2800">
              <a:latin typeface="Arial MT"/>
              <a:cs typeface="Arial MT"/>
            </a:endParaRPr>
          </a:p>
          <a:p>
            <a:pPr marL="12700">
              <a:lnSpc>
                <a:spcPct val="100000"/>
              </a:lnSpc>
              <a:spcBef>
                <a:spcPts val="1065"/>
              </a:spcBef>
              <a:tabLst>
                <a:tab pos="1654810" algn="l"/>
                <a:tab pos="4102735" algn="l"/>
                <a:tab pos="4894580" algn="l"/>
                <a:tab pos="6560820" algn="l"/>
              </a:tabLst>
            </a:pPr>
            <a:r>
              <a:rPr sz="2800" spc="165" dirty="0">
                <a:latin typeface="Arial MT"/>
                <a:cs typeface="Arial MT"/>
              </a:rPr>
              <a:t>between	</a:t>
            </a:r>
            <a:r>
              <a:rPr sz="2800" spc="175" dirty="0">
                <a:latin typeface="Arial MT"/>
                <a:cs typeface="Arial MT"/>
              </a:rPr>
              <a:t>management	</a:t>
            </a:r>
            <a:r>
              <a:rPr sz="2800" spc="130" dirty="0">
                <a:latin typeface="Arial MT"/>
                <a:cs typeface="Arial MT"/>
              </a:rPr>
              <a:t>and	</a:t>
            </a:r>
            <a:r>
              <a:rPr sz="2800" spc="170" dirty="0">
                <a:latin typeface="Arial MT"/>
                <a:cs typeface="Arial MT"/>
              </a:rPr>
              <a:t>workers.	</a:t>
            </a:r>
            <a:r>
              <a:rPr sz="2800" dirty="0">
                <a:latin typeface="Arial MT"/>
                <a:cs typeface="Arial MT"/>
              </a:rPr>
              <a:t>A</a:t>
            </a:r>
            <a:endParaRPr sz="2800">
              <a:latin typeface="Arial MT"/>
              <a:cs typeface="Arial MT"/>
            </a:endParaRPr>
          </a:p>
          <a:p>
            <a:pPr marL="12700" marR="5080">
              <a:lnSpc>
                <a:spcPct val="131700"/>
              </a:lnSpc>
              <a:tabLst>
                <a:tab pos="1011555" algn="l"/>
                <a:tab pos="1254125" algn="l"/>
                <a:tab pos="1921510" algn="l"/>
                <a:tab pos="2045970" algn="l"/>
                <a:tab pos="3267710" algn="l"/>
                <a:tab pos="3366135" algn="l"/>
                <a:tab pos="5255260" algn="l"/>
                <a:tab pos="6249035" algn="l"/>
                <a:tab pos="7243445" algn="l"/>
              </a:tabLst>
            </a:pPr>
            <a:r>
              <a:rPr sz="2800" spc="195" dirty="0">
                <a:latin typeface="Arial MT"/>
                <a:cs typeface="Arial MT"/>
              </a:rPr>
              <a:t>healt</a:t>
            </a:r>
            <a:r>
              <a:rPr sz="2800" dirty="0">
                <a:latin typeface="Arial MT"/>
                <a:cs typeface="Arial MT"/>
              </a:rPr>
              <a:t>h	</a:t>
            </a:r>
            <a:r>
              <a:rPr sz="2800" spc="195" dirty="0">
                <a:latin typeface="Arial MT"/>
                <a:cs typeface="Arial MT"/>
              </a:rPr>
              <a:t>an</a:t>
            </a:r>
            <a:r>
              <a:rPr sz="2800" dirty="0">
                <a:latin typeface="Arial MT"/>
                <a:cs typeface="Arial MT"/>
              </a:rPr>
              <a:t>d		</a:t>
            </a:r>
            <a:r>
              <a:rPr sz="2800" spc="195" dirty="0">
                <a:latin typeface="Arial MT"/>
                <a:cs typeface="Arial MT"/>
              </a:rPr>
              <a:t>safet</a:t>
            </a:r>
            <a:r>
              <a:rPr sz="2800" dirty="0">
                <a:latin typeface="Arial MT"/>
                <a:cs typeface="Arial MT"/>
              </a:rPr>
              <a:t>y	</a:t>
            </a:r>
            <a:r>
              <a:rPr sz="2800" spc="195" dirty="0">
                <a:latin typeface="Arial MT"/>
                <a:cs typeface="Arial MT"/>
              </a:rPr>
              <a:t>committe</a:t>
            </a:r>
            <a:r>
              <a:rPr sz="2800" dirty="0">
                <a:latin typeface="Arial MT"/>
                <a:cs typeface="Arial MT"/>
              </a:rPr>
              <a:t>e	</a:t>
            </a:r>
            <a:r>
              <a:rPr sz="2800" spc="195" dirty="0">
                <a:latin typeface="Arial MT"/>
                <a:cs typeface="Arial MT"/>
              </a:rPr>
              <a:t>mus</a:t>
            </a:r>
            <a:r>
              <a:rPr sz="2800" dirty="0">
                <a:latin typeface="Arial MT"/>
                <a:cs typeface="Arial MT"/>
              </a:rPr>
              <a:t>t	</a:t>
            </a:r>
            <a:r>
              <a:rPr sz="2800" spc="195" dirty="0">
                <a:latin typeface="Arial MT"/>
                <a:cs typeface="Arial MT"/>
              </a:rPr>
              <a:t>hav</a:t>
            </a:r>
            <a:r>
              <a:rPr sz="2800" dirty="0">
                <a:latin typeface="Arial MT"/>
                <a:cs typeface="Arial MT"/>
              </a:rPr>
              <a:t>e	</a:t>
            </a:r>
            <a:r>
              <a:rPr sz="2800" spc="195" dirty="0">
                <a:latin typeface="Arial MT"/>
                <a:cs typeface="Arial MT"/>
              </a:rPr>
              <a:t>a</a:t>
            </a:r>
            <a:r>
              <a:rPr sz="2800" dirty="0">
                <a:latin typeface="Arial MT"/>
                <a:cs typeface="Arial MT"/>
              </a:rPr>
              <a:t>t  </a:t>
            </a:r>
            <a:r>
              <a:rPr sz="2800" spc="155" dirty="0">
                <a:latin typeface="Arial MT"/>
                <a:cs typeface="Arial MT"/>
              </a:rPr>
              <a:t>least	</a:t>
            </a:r>
            <a:r>
              <a:rPr sz="2800" spc="130" dirty="0">
                <a:latin typeface="Arial MT"/>
                <a:cs typeface="Arial MT"/>
              </a:rPr>
              <a:t>50%	</a:t>
            </a:r>
            <a:r>
              <a:rPr sz="2800" spc="165" dirty="0">
                <a:latin typeface="Arial MT"/>
                <a:cs typeface="Arial MT"/>
              </a:rPr>
              <a:t>elected		</a:t>
            </a:r>
            <a:r>
              <a:rPr sz="2800" spc="170" dirty="0">
                <a:latin typeface="Arial MT"/>
                <a:cs typeface="Arial MT"/>
              </a:rPr>
              <a:t>employee</a:t>
            </a:r>
            <a:endParaRPr sz="2800">
              <a:latin typeface="Arial MT"/>
              <a:cs typeface="Arial MT"/>
            </a:endParaRPr>
          </a:p>
          <a:p>
            <a:pPr marL="12700">
              <a:lnSpc>
                <a:spcPct val="100000"/>
              </a:lnSpc>
              <a:spcBef>
                <a:spcPts val="1065"/>
              </a:spcBef>
            </a:pPr>
            <a:r>
              <a:rPr sz="2800" spc="180" dirty="0">
                <a:latin typeface="Arial MT"/>
                <a:cs typeface="Arial MT"/>
              </a:rPr>
              <a:t>representation.</a:t>
            </a:r>
            <a:endParaRPr sz="2800">
              <a:latin typeface="Arial MT"/>
              <a:cs typeface="Arial MT"/>
            </a:endParaRPr>
          </a:p>
        </p:txBody>
      </p:sp>
      <p:sp>
        <p:nvSpPr>
          <p:cNvPr id="3" name="object 3"/>
          <p:cNvSpPr txBox="1"/>
          <p:nvPr/>
        </p:nvSpPr>
        <p:spPr>
          <a:xfrm>
            <a:off x="9131300" y="4862716"/>
            <a:ext cx="7176770" cy="3397250"/>
          </a:xfrm>
          <a:prstGeom prst="rect">
            <a:avLst/>
          </a:prstGeom>
        </p:spPr>
        <p:txBody>
          <a:bodyPr vert="horz" wrap="square" lIns="0" tIns="12700" rIns="0" bIns="0" rtlCol="0">
            <a:spAutoFit/>
          </a:bodyPr>
          <a:lstStyle/>
          <a:p>
            <a:pPr marL="12700" marR="236220">
              <a:lnSpc>
                <a:spcPct val="131700"/>
              </a:lnSpc>
              <a:spcBef>
                <a:spcPts val="100"/>
              </a:spcBef>
              <a:tabLst>
                <a:tab pos="868044" algn="l"/>
                <a:tab pos="1070610" algn="l"/>
                <a:tab pos="1886585" algn="l"/>
                <a:tab pos="2317115" algn="l"/>
                <a:tab pos="2787015" algn="l"/>
                <a:tab pos="3439795" algn="l"/>
                <a:tab pos="4255770" algn="l"/>
                <a:tab pos="5774690" algn="l"/>
              </a:tabLst>
            </a:pPr>
            <a:r>
              <a:rPr sz="2800" spc="195" dirty="0">
                <a:latin typeface="Arial MT"/>
                <a:cs typeface="Arial MT"/>
              </a:rPr>
              <a:t>Thei</a:t>
            </a:r>
            <a:r>
              <a:rPr sz="2800" dirty="0">
                <a:latin typeface="Arial MT"/>
                <a:cs typeface="Arial MT"/>
              </a:rPr>
              <a:t>r	</a:t>
            </a:r>
            <a:r>
              <a:rPr sz="2800" spc="195" dirty="0">
                <a:latin typeface="Arial MT"/>
                <a:cs typeface="Arial MT"/>
              </a:rPr>
              <a:t>rol</a:t>
            </a:r>
            <a:r>
              <a:rPr sz="2800" dirty="0">
                <a:latin typeface="Arial MT"/>
                <a:cs typeface="Arial MT"/>
              </a:rPr>
              <a:t>e	</a:t>
            </a:r>
            <a:r>
              <a:rPr sz="2800" spc="195" dirty="0">
                <a:latin typeface="Arial MT"/>
                <a:cs typeface="Arial MT"/>
              </a:rPr>
              <a:t>i</a:t>
            </a:r>
            <a:r>
              <a:rPr sz="2800" dirty="0">
                <a:latin typeface="Arial MT"/>
                <a:cs typeface="Arial MT"/>
              </a:rPr>
              <a:t>s	</a:t>
            </a:r>
            <a:r>
              <a:rPr sz="2800" spc="195" dirty="0">
                <a:latin typeface="Arial MT"/>
                <a:cs typeface="Arial MT"/>
              </a:rPr>
              <a:t>t</a:t>
            </a:r>
            <a:r>
              <a:rPr sz="2800" dirty="0">
                <a:latin typeface="Arial MT"/>
                <a:cs typeface="Arial MT"/>
              </a:rPr>
              <a:t>o	</a:t>
            </a:r>
            <a:r>
              <a:rPr sz="2800" spc="195" dirty="0">
                <a:latin typeface="Arial MT"/>
                <a:cs typeface="Arial MT"/>
              </a:rPr>
              <a:t>ensure</a:t>
            </a:r>
            <a:r>
              <a:rPr sz="2800" dirty="0">
                <a:latin typeface="Arial MT"/>
                <a:cs typeface="Arial MT"/>
              </a:rPr>
              <a:t>,	</a:t>
            </a:r>
            <a:r>
              <a:rPr sz="2800" spc="-665" dirty="0">
                <a:latin typeface="Arial MT"/>
                <a:cs typeface="Arial MT"/>
              </a:rPr>
              <a:t> </a:t>
            </a:r>
            <a:r>
              <a:rPr sz="2800" spc="195" dirty="0">
                <a:latin typeface="Arial MT"/>
                <a:cs typeface="Arial MT"/>
              </a:rPr>
              <a:t>throug</a:t>
            </a:r>
            <a:r>
              <a:rPr sz="2800" dirty="0">
                <a:latin typeface="Arial MT"/>
                <a:cs typeface="Arial MT"/>
              </a:rPr>
              <a:t>h	</a:t>
            </a:r>
            <a:r>
              <a:rPr sz="2800" spc="195" dirty="0">
                <a:latin typeface="Arial MT"/>
                <a:cs typeface="Arial MT"/>
              </a:rPr>
              <a:t>liaiso</a:t>
            </a:r>
            <a:r>
              <a:rPr sz="2800" dirty="0">
                <a:latin typeface="Arial MT"/>
                <a:cs typeface="Arial MT"/>
              </a:rPr>
              <a:t>n  </a:t>
            </a:r>
            <a:r>
              <a:rPr sz="2800" spc="145" dirty="0">
                <a:latin typeface="Arial MT"/>
                <a:cs typeface="Arial MT"/>
              </a:rPr>
              <a:t>with	</a:t>
            </a:r>
            <a:r>
              <a:rPr sz="2800" spc="175" dirty="0">
                <a:latin typeface="Arial MT"/>
                <a:cs typeface="Arial MT"/>
              </a:rPr>
              <a:t>management,	</a:t>
            </a:r>
            <a:r>
              <a:rPr sz="2800" spc="145" dirty="0">
                <a:latin typeface="Arial MT"/>
                <a:cs typeface="Arial MT"/>
              </a:rPr>
              <a:t>that	</a:t>
            </a:r>
            <a:r>
              <a:rPr sz="2800" spc="130" dirty="0">
                <a:latin typeface="Arial MT"/>
                <a:cs typeface="Arial MT"/>
              </a:rPr>
              <a:t>WHS</a:t>
            </a:r>
            <a:endParaRPr sz="2800" dirty="0">
              <a:latin typeface="Arial MT"/>
              <a:cs typeface="Arial MT"/>
            </a:endParaRPr>
          </a:p>
          <a:p>
            <a:pPr marL="12700">
              <a:lnSpc>
                <a:spcPct val="100000"/>
              </a:lnSpc>
              <a:spcBef>
                <a:spcPts val="1065"/>
              </a:spcBef>
              <a:tabLst>
                <a:tab pos="2510155" algn="l"/>
                <a:tab pos="3221990" algn="l"/>
                <a:tab pos="4137025" algn="l"/>
                <a:tab pos="4947920" algn="l"/>
              </a:tabLst>
            </a:pPr>
            <a:r>
              <a:rPr sz="2800" spc="175" dirty="0">
                <a:latin typeface="Arial MT"/>
                <a:cs typeface="Arial MT"/>
              </a:rPr>
              <a:t>requirements	</a:t>
            </a:r>
            <a:r>
              <a:rPr sz="2800" spc="130" dirty="0">
                <a:latin typeface="Arial MT"/>
                <a:cs typeface="Arial MT"/>
              </a:rPr>
              <a:t>are	</a:t>
            </a:r>
            <a:r>
              <a:rPr sz="2800" spc="145" dirty="0">
                <a:latin typeface="Arial MT"/>
                <a:cs typeface="Arial MT"/>
              </a:rPr>
              <a:t>met.	</a:t>
            </a:r>
            <a:r>
              <a:rPr sz="2800" spc="130" dirty="0">
                <a:latin typeface="Arial MT"/>
                <a:cs typeface="Arial MT"/>
              </a:rPr>
              <a:t>The	</a:t>
            </a:r>
            <a:r>
              <a:rPr sz="2800" spc="170" dirty="0">
                <a:latin typeface="Arial MT"/>
                <a:cs typeface="Arial MT"/>
              </a:rPr>
              <a:t>committee</a:t>
            </a:r>
            <a:endParaRPr sz="2800" dirty="0">
              <a:latin typeface="Arial MT"/>
              <a:cs typeface="Arial MT"/>
            </a:endParaRPr>
          </a:p>
          <a:p>
            <a:pPr marL="12700" marR="5080">
              <a:lnSpc>
                <a:spcPct val="131700"/>
              </a:lnSpc>
              <a:tabLst>
                <a:tab pos="724535" algn="l"/>
                <a:tab pos="2065020" algn="l"/>
                <a:tab pos="2757805" algn="l"/>
                <a:tab pos="2975610" algn="l"/>
                <a:tab pos="3445510" algn="l"/>
                <a:tab pos="4448810" algn="l"/>
                <a:tab pos="4647565" algn="l"/>
                <a:tab pos="4918710" algn="l"/>
                <a:tab pos="6461760" algn="l"/>
              </a:tabLst>
            </a:pPr>
            <a:r>
              <a:rPr sz="2800" spc="195" dirty="0">
                <a:latin typeface="Arial MT"/>
                <a:cs typeface="Arial MT"/>
              </a:rPr>
              <a:t>represent</a:t>
            </a:r>
            <a:r>
              <a:rPr sz="2800" dirty="0">
                <a:latin typeface="Arial MT"/>
                <a:cs typeface="Arial MT"/>
              </a:rPr>
              <a:t>s	</a:t>
            </a:r>
            <a:r>
              <a:rPr sz="2800" spc="195" dirty="0">
                <a:latin typeface="Arial MT"/>
                <a:cs typeface="Arial MT"/>
              </a:rPr>
              <a:t>th</a:t>
            </a:r>
            <a:r>
              <a:rPr sz="2800" dirty="0">
                <a:latin typeface="Arial MT"/>
                <a:cs typeface="Arial MT"/>
              </a:rPr>
              <a:t>e	</a:t>
            </a:r>
            <a:r>
              <a:rPr sz="2800" spc="195" dirty="0">
                <a:latin typeface="Arial MT"/>
                <a:cs typeface="Arial MT"/>
              </a:rPr>
              <a:t>interest</a:t>
            </a:r>
            <a:r>
              <a:rPr sz="2800" dirty="0">
                <a:latin typeface="Arial MT"/>
                <a:cs typeface="Arial MT"/>
              </a:rPr>
              <a:t>s	</a:t>
            </a:r>
            <a:r>
              <a:rPr sz="2800" spc="195" dirty="0">
                <a:latin typeface="Arial MT"/>
                <a:cs typeface="Arial MT"/>
              </a:rPr>
              <a:t>o</a:t>
            </a:r>
            <a:r>
              <a:rPr sz="2800" dirty="0">
                <a:latin typeface="Arial MT"/>
                <a:cs typeface="Arial MT"/>
              </a:rPr>
              <a:t>f	</a:t>
            </a:r>
            <a:r>
              <a:rPr sz="2800" spc="195" dirty="0">
                <a:latin typeface="Arial MT"/>
                <a:cs typeface="Arial MT"/>
              </a:rPr>
              <a:t>worker</a:t>
            </a:r>
            <a:r>
              <a:rPr sz="2800" dirty="0">
                <a:latin typeface="Arial MT"/>
                <a:cs typeface="Arial MT"/>
              </a:rPr>
              <a:t>s	</a:t>
            </a:r>
            <a:r>
              <a:rPr sz="2800" spc="195" dirty="0">
                <a:latin typeface="Arial MT"/>
                <a:cs typeface="Arial MT"/>
              </a:rPr>
              <a:t>wh</a:t>
            </a:r>
            <a:r>
              <a:rPr sz="2800" dirty="0">
                <a:latin typeface="Arial MT"/>
                <a:cs typeface="Arial MT"/>
              </a:rPr>
              <a:t>o  </a:t>
            </a:r>
            <a:r>
              <a:rPr sz="2800" spc="130" dirty="0">
                <a:latin typeface="Arial MT"/>
                <a:cs typeface="Arial MT"/>
              </a:rPr>
              <a:t>are	</a:t>
            </a:r>
            <a:r>
              <a:rPr sz="2800" spc="175" dirty="0">
                <a:latin typeface="Arial MT"/>
                <a:cs typeface="Arial MT"/>
              </a:rPr>
              <a:t>encouraged	</a:t>
            </a:r>
            <a:r>
              <a:rPr sz="2800" spc="95" dirty="0">
                <a:latin typeface="Arial MT"/>
                <a:cs typeface="Arial MT"/>
              </a:rPr>
              <a:t>to	</a:t>
            </a:r>
            <a:r>
              <a:rPr sz="2800" spc="160" dirty="0">
                <a:latin typeface="Arial MT"/>
                <a:cs typeface="Arial MT"/>
              </a:rPr>
              <a:t>report	</a:t>
            </a:r>
            <a:r>
              <a:rPr sz="2800" spc="170" dirty="0">
                <a:latin typeface="Arial MT"/>
                <a:cs typeface="Arial MT"/>
              </a:rPr>
              <a:t>perceived</a:t>
            </a:r>
            <a:endParaRPr sz="2800" dirty="0">
              <a:latin typeface="Arial MT"/>
              <a:cs typeface="Arial MT"/>
            </a:endParaRPr>
          </a:p>
          <a:p>
            <a:pPr marL="12700">
              <a:lnSpc>
                <a:spcPct val="100000"/>
              </a:lnSpc>
              <a:spcBef>
                <a:spcPts val="1065"/>
              </a:spcBef>
              <a:tabLst>
                <a:tab pos="1960880" algn="l"/>
              </a:tabLst>
            </a:pPr>
            <a:r>
              <a:rPr sz="2800" spc="170" dirty="0">
                <a:latin typeface="Arial MT"/>
                <a:cs typeface="Arial MT"/>
              </a:rPr>
              <a:t>workplace	</a:t>
            </a:r>
            <a:r>
              <a:rPr sz="2800" spc="165" dirty="0">
                <a:latin typeface="Arial MT"/>
                <a:cs typeface="Arial MT"/>
              </a:rPr>
              <a:t>issues.</a:t>
            </a:r>
            <a:endParaRPr sz="2800" dirty="0">
              <a:latin typeface="Arial MT"/>
              <a:cs typeface="Arial MT"/>
            </a:endParaRPr>
          </a:p>
        </p:txBody>
      </p:sp>
      <p:sp>
        <p:nvSpPr>
          <p:cNvPr id="4" name="object 4"/>
          <p:cNvSpPr txBox="1">
            <a:spLocks noGrp="1"/>
          </p:cNvSpPr>
          <p:nvPr>
            <p:ph type="title"/>
          </p:nvPr>
        </p:nvSpPr>
        <p:spPr>
          <a:xfrm>
            <a:off x="1016000" y="3353794"/>
            <a:ext cx="15620365" cy="1000760"/>
          </a:xfrm>
          <a:prstGeom prst="rect">
            <a:avLst/>
          </a:prstGeom>
        </p:spPr>
        <p:txBody>
          <a:bodyPr vert="horz" wrap="square" lIns="0" tIns="12700" rIns="0" bIns="0" rtlCol="0">
            <a:spAutoFit/>
          </a:bodyPr>
          <a:lstStyle/>
          <a:p>
            <a:pPr marL="12700">
              <a:lnSpc>
                <a:spcPct val="100000"/>
              </a:lnSpc>
              <a:spcBef>
                <a:spcPts val="100"/>
              </a:spcBef>
            </a:pPr>
            <a:r>
              <a:rPr spc="520" dirty="0">
                <a:latin typeface="Trebuchet MS"/>
                <a:cs typeface="Trebuchet MS"/>
              </a:rPr>
              <a:t>WHS</a:t>
            </a:r>
            <a:r>
              <a:rPr spc="450" dirty="0">
                <a:latin typeface="Trebuchet MS"/>
                <a:cs typeface="Trebuchet MS"/>
              </a:rPr>
              <a:t> </a:t>
            </a:r>
            <a:r>
              <a:rPr spc="300" dirty="0">
                <a:latin typeface="Trebuchet MS"/>
                <a:cs typeface="Trebuchet MS"/>
              </a:rPr>
              <a:t>committees</a:t>
            </a:r>
            <a:r>
              <a:rPr spc="455" dirty="0">
                <a:latin typeface="Trebuchet MS"/>
                <a:cs typeface="Trebuchet MS"/>
              </a:rPr>
              <a:t> </a:t>
            </a:r>
            <a:r>
              <a:rPr spc="165" dirty="0">
                <a:latin typeface="Trebuchet MS"/>
                <a:cs typeface="Trebuchet MS"/>
              </a:rPr>
              <a:t>and</a:t>
            </a:r>
            <a:r>
              <a:rPr spc="455" dirty="0">
                <a:latin typeface="Trebuchet MS"/>
                <a:cs typeface="Trebuchet MS"/>
              </a:rPr>
              <a:t> </a:t>
            </a:r>
            <a:r>
              <a:rPr spc="285" dirty="0">
                <a:latin typeface="Trebuchet MS"/>
                <a:cs typeface="Trebuchet MS"/>
              </a:rPr>
              <a:t>representatives</a:t>
            </a:r>
          </a:p>
        </p:txBody>
      </p:sp>
      <p:pic>
        <p:nvPicPr>
          <p:cNvPr id="5" name="object 5"/>
          <p:cNvPicPr/>
          <p:nvPr/>
        </p:nvPicPr>
        <p:blipFill>
          <a:blip r:embed="rId2" cstate="print"/>
          <a:stretch>
            <a:fillRect/>
          </a:stretch>
        </p:blipFill>
        <p:spPr>
          <a:xfrm>
            <a:off x="0" y="0"/>
            <a:ext cx="18287999" cy="2933699"/>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18288000" cy="10287000"/>
          </a:xfrm>
          <a:prstGeom prst="rect">
            <a:avLst/>
          </a:prstGeom>
        </p:spPr>
      </p:pic>
      <p:sp>
        <p:nvSpPr>
          <p:cNvPr id="3" name="object 3"/>
          <p:cNvSpPr/>
          <p:nvPr/>
        </p:nvSpPr>
        <p:spPr>
          <a:xfrm>
            <a:off x="0" y="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solidFill>
            <a:srgbClr val="000000">
              <a:alpha val="69799"/>
            </a:srgbClr>
          </a:solidFill>
        </p:spPr>
        <p:txBody>
          <a:bodyPr wrap="square" lIns="0" tIns="0" rIns="0" bIns="0" rtlCol="0"/>
          <a:lstStyle/>
          <a:p>
            <a:endParaRPr/>
          </a:p>
        </p:txBody>
      </p:sp>
      <p:sp>
        <p:nvSpPr>
          <p:cNvPr id="5" name="object 5"/>
          <p:cNvSpPr/>
          <p:nvPr/>
        </p:nvSpPr>
        <p:spPr>
          <a:xfrm>
            <a:off x="1028700" y="2001142"/>
            <a:ext cx="1352550" cy="133350"/>
          </a:xfrm>
          <a:custGeom>
            <a:avLst/>
            <a:gdLst/>
            <a:ahLst/>
            <a:cxnLst/>
            <a:rect l="l" t="t" r="r" b="b"/>
            <a:pathLst>
              <a:path w="1352550" h="133350">
                <a:moveTo>
                  <a:pt x="1352550" y="133350"/>
                </a:moveTo>
                <a:lnTo>
                  <a:pt x="0" y="133350"/>
                </a:lnTo>
                <a:lnTo>
                  <a:pt x="0" y="0"/>
                </a:lnTo>
                <a:lnTo>
                  <a:pt x="1352550" y="0"/>
                </a:lnTo>
                <a:lnTo>
                  <a:pt x="1352550" y="133350"/>
                </a:lnTo>
                <a:close/>
              </a:path>
            </a:pathLst>
          </a:custGeom>
          <a:solidFill>
            <a:srgbClr val="FFFFFF"/>
          </a:solidFill>
        </p:spPr>
        <p:txBody>
          <a:bodyPr wrap="square" lIns="0" tIns="0" rIns="0" bIns="0" rtlCol="0"/>
          <a:lstStyle/>
          <a:p>
            <a:endParaRPr/>
          </a:p>
        </p:txBody>
      </p:sp>
      <p:sp>
        <p:nvSpPr>
          <p:cNvPr id="6" name="object 6"/>
          <p:cNvSpPr txBox="1"/>
          <p:nvPr/>
        </p:nvSpPr>
        <p:spPr>
          <a:xfrm>
            <a:off x="1016000" y="2414648"/>
            <a:ext cx="8859520" cy="6483350"/>
          </a:xfrm>
          <a:prstGeom prst="rect">
            <a:avLst/>
          </a:prstGeom>
        </p:spPr>
        <p:txBody>
          <a:bodyPr vert="horz" wrap="square" lIns="0" tIns="12700" rIns="0" bIns="0" rtlCol="0">
            <a:spAutoFit/>
          </a:bodyPr>
          <a:lstStyle/>
          <a:p>
            <a:pPr marL="12700" marR="850265">
              <a:lnSpc>
                <a:spcPct val="131700"/>
              </a:lnSpc>
              <a:spcBef>
                <a:spcPts val="100"/>
              </a:spcBef>
              <a:tabLst>
                <a:tab pos="382905" algn="l"/>
                <a:tab pos="813435" algn="l"/>
                <a:tab pos="1026160" algn="l"/>
                <a:tab pos="1496060" algn="l"/>
                <a:tab pos="2643505" algn="l"/>
                <a:tab pos="2856230" algn="l"/>
                <a:tab pos="3459479" algn="l"/>
                <a:tab pos="3672204" algn="l"/>
                <a:tab pos="4567555" algn="l"/>
                <a:tab pos="5280025" algn="l"/>
                <a:tab pos="5674995" algn="l"/>
                <a:tab pos="6986905" algn="l"/>
                <a:tab pos="7158990" algn="l"/>
                <a:tab pos="7456805" algn="l"/>
              </a:tabLst>
            </a:pPr>
            <a:r>
              <a:rPr sz="2800" spc="95" dirty="0">
                <a:solidFill>
                  <a:srgbClr val="FFFFFF"/>
                </a:solidFill>
                <a:latin typeface="Arial MT"/>
                <a:cs typeface="Arial MT"/>
              </a:rPr>
              <a:t>It	is	</a:t>
            </a:r>
            <a:r>
              <a:rPr sz="2800" spc="170" dirty="0">
                <a:solidFill>
                  <a:srgbClr val="FFFFFF"/>
                </a:solidFill>
                <a:latin typeface="Arial MT"/>
                <a:cs typeface="Arial MT"/>
              </a:rPr>
              <a:t>important	</a:t>
            </a:r>
            <a:r>
              <a:rPr sz="2800" spc="145" dirty="0">
                <a:solidFill>
                  <a:srgbClr val="FFFFFF"/>
                </a:solidFill>
                <a:latin typeface="Arial MT"/>
                <a:cs typeface="Arial MT"/>
              </a:rPr>
              <a:t>that	</a:t>
            </a:r>
            <a:r>
              <a:rPr sz="2800" spc="175" dirty="0">
                <a:solidFill>
                  <a:srgbClr val="FFFFFF"/>
                </a:solidFill>
                <a:latin typeface="Arial MT"/>
                <a:cs typeface="Arial MT"/>
              </a:rPr>
              <a:t>supervisors	</a:t>
            </a:r>
            <a:r>
              <a:rPr sz="2800" spc="165" dirty="0">
                <a:solidFill>
                  <a:srgbClr val="FFFFFF"/>
                </a:solidFill>
                <a:latin typeface="Arial MT"/>
                <a:cs typeface="Arial MT"/>
              </a:rPr>
              <a:t>monitor	</a:t>
            </a:r>
            <a:r>
              <a:rPr sz="2800" spc="155" dirty="0">
                <a:solidFill>
                  <a:srgbClr val="FFFFFF"/>
                </a:solidFill>
                <a:latin typeface="Arial MT"/>
                <a:cs typeface="Arial MT"/>
              </a:rPr>
              <a:t>their </a:t>
            </a:r>
            <a:r>
              <a:rPr sz="2800" spc="-765" dirty="0">
                <a:solidFill>
                  <a:srgbClr val="FFFFFF"/>
                </a:solidFill>
                <a:latin typeface="Arial MT"/>
                <a:cs typeface="Arial MT"/>
              </a:rPr>
              <a:t> </a:t>
            </a:r>
            <a:r>
              <a:rPr sz="2800" spc="195" dirty="0">
                <a:solidFill>
                  <a:srgbClr val="FFFFFF"/>
                </a:solidFill>
                <a:latin typeface="Arial MT"/>
                <a:cs typeface="Arial MT"/>
              </a:rPr>
              <a:t>tea</a:t>
            </a:r>
            <a:r>
              <a:rPr sz="2800" dirty="0">
                <a:solidFill>
                  <a:srgbClr val="FFFFFF"/>
                </a:solidFill>
                <a:latin typeface="Arial MT"/>
                <a:cs typeface="Arial MT"/>
              </a:rPr>
              <a:t>m	</a:t>
            </a:r>
            <a:r>
              <a:rPr sz="2800" spc="195" dirty="0">
                <a:solidFill>
                  <a:srgbClr val="FFFFFF"/>
                </a:solidFill>
                <a:latin typeface="Arial MT"/>
                <a:cs typeface="Arial MT"/>
              </a:rPr>
              <a:t>t</a:t>
            </a:r>
            <a:r>
              <a:rPr sz="2800" dirty="0">
                <a:solidFill>
                  <a:srgbClr val="FFFFFF"/>
                </a:solidFill>
                <a:latin typeface="Arial MT"/>
                <a:cs typeface="Arial MT"/>
              </a:rPr>
              <a:t>o	</a:t>
            </a:r>
            <a:r>
              <a:rPr sz="2800" spc="195" dirty="0">
                <a:solidFill>
                  <a:srgbClr val="FFFFFF"/>
                </a:solidFill>
                <a:latin typeface="Arial MT"/>
                <a:cs typeface="Arial MT"/>
              </a:rPr>
              <a:t>ensur</a:t>
            </a:r>
            <a:r>
              <a:rPr sz="2800" dirty="0">
                <a:solidFill>
                  <a:srgbClr val="FFFFFF"/>
                </a:solidFill>
                <a:latin typeface="Arial MT"/>
                <a:cs typeface="Arial MT"/>
              </a:rPr>
              <a:t>e	</a:t>
            </a:r>
            <a:r>
              <a:rPr sz="2800" spc="195" dirty="0">
                <a:solidFill>
                  <a:srgbClr val="FFFFFF"/>
                </a:solidFill>
                <a:latin typeface="Arial MT"/>
                <a:cs typeface="Arial MT"/>
              </a:rPr>
              <a:t>tha</a:t>
            </a:r>
            <a:r>
              <a:rPr sz="2800" dirty="0">
                <a:solidFill>
                  <a:srgbClr val="FFFFFF"/>
                </a:solidFill>
                <a:latin typeface="Arial MT"/>
                <a:cs typeface="Arial MT"/>
              </a:rPr>
              <a:t>t	</a:t>
            </a:r>
            <a:r>
              <a:rPr sz="2800" spc="195" dirty="0">
                <a:solidFill>
                  <a:srgbClr val="FFFFFF"/>
                </a:solidFill>
                <a:latin typeface="Arial MT"/>
                <a:cs typeface="Arial MT"/>
              </a:rPr>
              <a:t>the</a:t>
            </a:r>
            <a:r>
              <a:rPr sz="2800" dirty="0">
                <a:solidFill>
                  <a:srgbClr val="FFFFFF"/>
                </a:solidFill>
                <a:latin typeface="Arial MT"/>
                <a:cs typeface="Arial MT"/>
              </a:rPr>
              <a:t>y	</a:t>
            </a:r>
            <a:r>
              <a:rPr sz="2800" spc="195" dirty="0">
                <a:solidFill>
                  <a:srgbClr val="FFFFFF"/>
                </a:solidFill>
                <a:latin typeface="Arial MT"/>
                <a:cs typeface="Arial MT"/>
              </a:rPr>
              <a:t>ar</a:t>
            </a:r>
            <a:r>
              <a:rPr sz="2800" dirty="0">
                <a:solidFill>
                  <a:srgbClr val="FFFFFF"/>
                </a:solidFill>
                <a:latin typeface="Arial MT"/>
                <a:cs typeface="Arial MT"/>
              </a:rPr>
              <a:t>e	</a:t>
            </a:r>
            <a:r>
              <a:rPr sz="2800" spc="195" dirty="0">
                <a:solidFill>
                  <a:srgbClr val="FFFFFF"/>
                </a:solidFill>
                <a:latin typeface="Arial MT"/>
                <a:cs typeface="Arial MT"/>
              </a:rPr>
              <a:t>adherin</a:t>
            </a:r>
            <a:r>
              <a:rPr sz="2800" dirty="0">
                <a:solidFill>
                  <a:srgbClr val="FFFFFF"/>
                </a:solidFill>
                <a:latin typeface="Arial MT"/>
                <a:cs typeface="Arial MT"/>
              </a:rPr>
              <a:t>g	</a:t>
            </a:r>
            <a:r>
              <a:rPr sz="2800" spc="195" dirty="0">
                <a:solidFill>
                  <a:srgbClr val="FFFFFF"/>
                </a:solidFill>
                <a:latin typeface="Arial MT"/>
                <a:cs typeface="Arial MT"/>
              </a:rPr>
              <a:t>t</a:t>
            </a:r>
            <a:r>
              <a:rPr sz="2800" dirty="0">
                <a:solidFill>
                  <a:srgbClr val="FFFFFF"/>
                </a:solidFill>
                <a:latin typeface="Arial MT"/>
                <a:cs typeface="Arial MT"/>
              </a:rPr>
              <a:t>o	</a:t>
            </a:r>
            <a:r>
              <a:rPr sz="2800" spc="195" dirty="0">
                <a:solidFill>
                  <a:srgbClr val="FFFFFF"/>
                </a:solidFill>
                <a:latin typeface="Arial MT"/>
                <a:cs typeface="Arial MT"/>
              </a:rPr>
              <a:t>th</a:t>
            </a:r>
            <a:r>
              <a:rPr sz="2800" dirty="0">
                <a:solidFill>
                  <a:srgbClr val="FFFFFF"/>
                </a:solidFill>
                <a:latin typeface="Arial MT"/>
                <a:cs typeface="Arial MT"/>
              </a:rPr>
              <a:t>e</a:t>
            </a:r>
            <a:endParaRPr sz="2800" dirty="0">
              <a:latin typeface="Arial MT"/>
              <a:cs typeface="Arial MT"/>
            </a:endParaRPr>
          </a:p>
          <a:p>
            <a:pPr marL="12700" marR="480695">
              <a:lnSpc>
                <a:spcPct val="131700"/>
              </a:lnSpc>
              <a:tabLst>
                <a:tab pos="2679065" algn="l"/>
                <a:tab pos="5857875" algn="l"/>
                <a:tab pos="6649720" algn="l"/>
                <a:tab pos="7544434" algn="l"/>
              </a:tabLst>
            </a:pPr>
            <a:r>
              <a:rPr sz="2800" spc="195" dirty="0">
                <a:solidFill>
                  <a:srgbClr val="FFFFFF"/>
                </a:solidFill>
                <a:latin typeface="Arial MT"/>
                <a:cs typeface="Arial MT"/>
              </a:rPr>
              <a:t>organisation’</a:t>
            </a:r>
            <a:r>
              <a:rPr sz="2800" dirty="0">
                <a:solidFill>
                  <a:srgbClr val="FFFFFF"/>
                </a:solidFill>
                <a:latin typeface="Arial MT"/>
                <a:cs typeface="Arial MT"/>
              </a:rPr>
              <a:t>s	</a:t>
            </a:r>
            <a:r>
              <a:rPr sz="2800" spc="195" dirty="0">
                <a:solidFill>
                  <a:srgbClr val="FFFFFF"/>
                </a:solidFill>
                <a:latin typeface="Arial MT"/>
                <a:cs typeface="Arial MT"/>
              </a:rPr>
              <a:t>WH</a:t>
            </a:r>
            <a:r>
              <a:rPr sz="2800" dirty="0">
                <a:solidFill>
                  <a:srgbClr val="FFFFFF"/>
                </a:solidFill>
                <a:latin typeface="Arial MT"/>
                <a:cs typeface="Arial MT"/>
              </a:rPr>
              <a:t>S</a:t>
            </a:r>
            <a:r>
              <a:rPr sz="2800" spc="385" dirty="0">
                <a:solidFill>
                  <a:srgbClr val="FFFFFF"/>
                </a:solidFill>
                <a:latin typeface="Arial MT"/>
                <a:cs typeface="Arial MT"/>
              </a:rPr>
              <a:t> </a:t>
            </a:r>
            <a:r>
              <a:rPr sz="2800" spc="195" dirty="0">
                <a:solidFill>
                  <a:srgbClr val="FFFFFF"/>
                </a:solidFill>
                <a:latin typeface="Arial MT"/>
                <a:cs typeface="Arial MT"/>
              </a:rPr>
              <a:t>procedure</a:t>
            </a:r>
            <a:r>
              <a:rPr sz="2800" dirty="0">
                <a:solidFill>
                  <a:srgbClr val="FFFFFF"/>
                </a:solidFill>
                <a:latin typeface="Arial MT"/>
                <a:cs typeface="Arial MT"/>
              </a:rPr>
              <a:t>s	</a:t>
            </a:r>
            <a:r>
              <a:rPr sz="2800" spc="195" dirty="0">
                <a:solidFill>
                  <a:srgbClr val="FFFFFF"/>
                </a:solidFill>
                <a:latin typeface="Arial MT"/>
                <a:cs typeface="Arial MT"/>
              </a:rPr>
              <a:t>an</a:t>
            </a:r>
            <a:r>
              <a:rPr sz="2800" dirty="0">
                <a:solidFill>
                  <a:srgbClr val="FFFFFF"/>
                </a:solidFill>
                <a:latin typeface="Arial MT"/>
                <a:cs typeface="Arial MT"/>
              </a:rPr>
              <a:t>d	</a:t>
            </a:r>
            <a:r>
              <a:rPr sz="2800" spc="195" dirty="0">
                <a:solidFill>
                  <a:srgbClr val="FFFFFF"/>
                </a:solidFill>
                <a:latin typeface="Arial MT"/>
                <a:cs typeface="Arial MT"/>
              </a:rPr>
              <a:t>saf</a:t>
            </a:r>
            <a:r>
              <a:rPr sz="2800" dirty="0">
                <a:solidFill>
                  <a:srgbClr val="FFFFFF"/>
                </a:solidFill>
                <a:latin typeface="Arial MT"/>
                <a:cs typeface="Arial MT"/>
              </a:rPr>
              <a:t>e	</a:t>
            </a:r>
            <a:r>
              <a:rPr sz="2800" spc="195" dirty="0">
                <a:solidFill>
                  <a:srgbClr val="FFFFFF"/>
                </a:solidFill>
                <a:latin typeface="Arial MT"/>
                <a:cs typeface="Arial MT"/>
              </a:rPr>
              <a:t>wor</a:t>
            </a:r>
            <a:r>
              <a:rPr sz="2800" dirty="0">
                <a:solidFill>
                  <a:srgbClr val="FFFFFF"/>
                </a:solidFill>
                <a:latin typeface="Arial MT"/>
                <a:cs typeface="Arial MT"/>
              </a:rPr>
              <a:t>k  </a:t>
            </a:r>
            <a:r>
              <a:rPr sz="2800" spc="175" dirty="0">
                <a:solidFill>
                  <a:srgbClr val="FFFFFF"/>
                </a:solidFill>
                <a:latin typeface="Arial MT"/>
                <a:cs typeface="Arial MT"/>
              </a:rPr>
              <a:t>practices.</a:t>
            </a:r>
            <a:endParaRPr sz="2800" dirty="0">
              <a:latin typeface="Arial MT"/>
              <a:cs typeface="Arial MT"/>
            </a:endParaRPr>
          </a:p>
          <a:p>
            <a:pPr>
              <a:lnSpc>
                <a:spcPct val="100000"/>
              </a:lnSpc>
            </a:pPr>
            <a:endParaRPr sz="3100" dirty="0">
              <a:latin typeface="Arial MT"/>
              <a:cs typeface="Arial MT"/>
            </a:endParaRPr>
          </a:p>
          <a:p>
            <a:pPr>
              <a:lnSpc>
                <a:spcPct val="100000"/>
              </a:lnSpc>
              <a:spcBef>
                <a:spcPts val="45"/>
              </a:spcBef>
            </a:pPr>
            <a:endParaRPr sz="2600" dirty="0">
              <a:latin typeface="Arial MT"/>
              <a:cs typeface="Arial MT"/>
            </a:endParaRPr>
          </a:p>
          <a:p>
            <a:pPr marL="12700" marR="5080">
              <a:lnSpc>
                <a:spcPct val="131700"/>
              </a:lnSpc>
              <a:tabLst>
                <a:tab pos="382905" algn="l"/>
                <a:tab pos="813435" algn="l"/>
                <a:tab pos="1506220" algn="l"/>
                <a:tab pos="2366645" algn="l"/>
                <a:tab pos="2520315" algn="l"/>
                <a:tab pos="3158490" algn="l"/>
                <a:tab pos="3980179" algn="l"/>
                <a:tab pos="4013835" algn="l"/>
                <a:tab pos="4593590" algn="l"/>
                <a:tab pos="4627245" algn="l"/>
                <a:tab pos="5196205" algn="l"/>
                <a:tab pos="5607050" algn="l"/>
                <a:tab pos="6076950" algn="l"/>
                <a:tab pos="6630670" algn="l"/>
                <a:tab pos="6843395" algn="l"/>
                <a:tab pos="7080884" algn="l"/>
                <a:tab pos="7313295" algn="l"/>
                <a:tab pos="8020684" algn="l"/>
              </a:tabLst>
            </a:pPr>
            <a:r>
              <a:rPr sz="2800" spc="195" dirty="0">
                <a:solidFill>
                  <a:srgbClr val="FFFFFF"/>
                </a:solidFill>
                <a:latin typeface="Arial MT"/>
                <a:cs typeface="Arial MT"/>
              </a:rPr>
              <a:t>I</a:t>
            </a:r>
            <a:r>
              <a:rPr sz="2800" dirty="0">
                <a:solidFill>
                  <a:srgbClr val="FFFFFF"/>
                </a:solidFill>
                <a:latin typeface="Arial MT"/>
                <a:cs typeface="Arial MT"/>
              </a:rPr>
              <a:t>t	</a:t>
            </a:r>
            <a:r>
              <a:rPr sz="2800" spc="195" dirty="0">
                <a:solidFill>
                  <a:srgbClr val="FFFFFF"/>
                </a:solidFill>
                <a:latin typeface="Arial MT"/>
                <a:cs typeface="Arial MT"/>
              </a:rPr>
              <a:t>i</a:t>
            </a:r>
            <a:r>
              <a:rPr sz="2800" dirty="0">
                <a:solidFill>
                  <a:srgbClr val="FFFFFF"/>
                </a:solidFill>
                <a:latin typeface="Arial MT"/>
                <a:cs typeface="Arial MT"/>
              </a:rPr>
              <a:t>s	</a:t>
            </a:r>
            <a:r>
              <a:rPr sz="2800" spc="195" dirty="0">
                <a:solidFill>
                  <a:srgbClr val="FFFFFF"/>
                </a:solidFill>
                <a:latin typeface="Arial MT"/>
                <a:cs typeface="Arial MT"/>
              </a:rPr>
              <a:t>no</a:t>
            </a:r>
            <a:r>
              <a:rPr sz="2800" dirty="0">
                <a:solidFill>
                  <a:srgbClr val="FFFFFF"/>
                </a:solidFill>
                <a:latin typeface="Arial MT"/>
                <a:cs typeface="Arial MT"/>
              </a:rPr>
              <a:t>t	</a:t>
            </a:r>
            <a:r>
              <a:rPr sz="2800" spc="195" dirty="0">
                <a:solidFill>
                  <a:srgbClr val="FFFFFF"/>
                </a:solidFill>
                <a:latin typeface="Arial MT"/>
                <a:cs typeface="Arial MT"/>
              </a:rPr>
              <a:t>goo</a:t>
            </a:r>
            <a:r>
              <a:rPr sz="2800" dirty="0">
                <a:solidFill>
                  <a:srgbClr val="FFFFFF"/>
                </a:solidFill>
                <a:latin typeface="Arial MT"/>
                <a:cs typeface="Arial MT"/>
              </a:rPr>
              <a:t>d	</a:t>
            </a:r>
            <a:r>
              <a:rPr sz="2800" spc="195" dirty="0">
                <a:solidFill>
                  <a:srgbClr val="FFFFFF"/>
                </a:solidFill>
                <a:latin typeface="Arial MT"/>
                <a:cs typeface="Arial MT"/>
              </a:rPr>
              <a:t>enoug</a:t>
            </a:r>
            <a:r>
              <a:rPr sz="2800" dirty="0">
                <a:solidFill>
                  <a:srgbClr val="FFFFFF"/>
                </a:solidFill>
                <a:latin typeface="Arial MT"/>
                <a:cs typeface="Arial MT"/>
              </a:rPr>
              <a:t>h	</a:t>
            </a:r>
            <a:r>
              <a:rPr sz="2800" spc="195" dirty="0">
                <a:solidFill>
                  <a:srgbClr val="FFFFFF"/>
                </a:solidFill>
                <a:latin typeface="Arial MT"/>
                <a:cs typeface="Arial MT"/>
              </a:rPr>
              <a:t>fo</a:t>
            </a:r>
            <a:r>
              <a:rPr sz="2800" dirty="0">
                <a:solidFill>
                  <a:srgbClr val="FFFFFF"/>
                </a:solidFill>
                <a:latin typeface="Arial MT"/>
                <a:cs typeface="Arial MT"/>
              </a:rPr>
              <a:t>r	</a:t>
            </a:r>
            <a:r>
              <a:rPr sz="2800" spc="195" dirty="0">
                <a:solidFill>
                  <a:srgbClr val="FFFFFF"/>
                </a:solidFill>
                <a:latin typeface="Arial MT"/>
                <a:cs typeface="Arial MT"/>
              </a:rPr>
              <a:t>the</a:t>
            </a:r>
            <a:r>
              <a:rPr sz="2800" dirty="0">
                <a:solidFill>
                  <a:srgbClr val="FFFFFF"/>
                </a:solidFill>
                <a:latin typeface="Arial MT"/>
                <a:cs typeface="Arial MT"/>
              </a:rPr>
              <a:t>m	</a:t>
            </a:r>
            <a:r>
              <a:rPr sz="2800" spc="195" dirty="0">
                <a:solidFill>
                  <a:srgbClr val="FFFFFF"/>
                </a:solidFill>
                <a:latin typeface="Arial MT"/>
                <a:cs typeface="Arial MT"/>
              </a:rPr>
              <a:t>t</a:t>
            </a:r>
            <a:r>
              <a:rPr sz="2800" dirty="0">
                <a:solidFill>
                  <a:srgbClr val="FFFFFF"/>
                </a:solidFill>
                <a:latin typeface="Arial MT"/>
                <a:cs typeface="Arial MT"/>
              </a:rPr>
              <a:t>o	</a:t>
            </a:r>
            <a:r>
              <a:rPr sz="2800" spc="195" dirty="0">
                <a:solidFill>
                  <a:srgbClr val="FFFFFF"/>
                </a:solidFill>
                <a:latin typeface="Arial MT"/>
                <a:cs typeface="Arial MT"/>
              </a:rPr>
              <a:t>si</a:t>
            </a:r>
            <a:r>
              <a:rPr sz="2800" dirty="0">
                <a:solidFill>
                  <a:srgbClr val="FFFFFF"/>
                </a:solidFill>
                <a:latin typeface="Arial MT"/>
                <a:cs typeface="Arial MT"/>
              </a:rPr>
              <a:t>t	</a:t>
            </a:r>
            <a:r>
              <a:rPr sz="2800" spc="195" dirty="0">
                <a:solidFill>
                  <a:srgbClr val="FFFFFF"/>
                </a:solidFill>
                <a:latin typeface="Arial MT"/>
                <a:cs typeface="Arial MT"/>
              </a:rPr>
              <a:t>i</a:t>
            </a:r>
            <a:r>
              <a:rPr sz="2800" dirty="0">
                <a:solidFill>
                  <a:srgbClr val="FFFFFF"/>
                </a:solidFill>
                <a:latin typeface="Arial MT"/>
                <a:cs typeface="Arial MT"/>
              </a:rPr>
              <a:t>n	</a:t>
            </a:r>
            <a:r>
              <a:rPr sz="2800" spc="195" dirty="0">
                <a:solidFill>
                  <a:srgbClr val="FFFFFF"/>
                </a:solidFill>
                <a:latin typeface="Arial MT"/>
                <a:cs typeface="Arial MT"/>
              </a:rPr>
              <a:t>thei</a:t>
            </a:r>
            <a:r>
              <a:rPr sz="2800" dirty="0">
                <a:solidFill>
                  <a:srgbClr val="FFFFFF"/>
                </a:solidFill>
                <a:latin typeface="Arial MT"/>
                <a:cs typeface="Arial MT"/>
              </a:rPr>
              <a:t>r	</a:t>
            </a:r>
            <a:r>
              <a:rPr sz="2800" spc="195" dirty="0">
                <a:solidFill>
                  <a:srgbClr val="FFFFFF"/>
                </a:solidFill>
                <a:latin typeface="Arial MT"/>
                <a:cs typeface="Arial MT"/>
              </a:rPr>
              <a:t>wor</a:t>
            </a:r>
            <a:r>
              <a:rPr sz="2800" dirty="0">
                <a:solidFill>
                  <a:srgbClr val="FFFFFF"/>
                </a:solidFill>
                <a:latin typeface="Arial MT"/>
                <a:cs typeface="Arial MT"/>
              </a:rPr>
              <a:t>k  </a:t>
            </a:r>
            <a:r>
              <a:rPr sz="2800" spc="175" dirty="0">
                <a:solidFill>
                  <a:srgbClr val="FFFFFF"/>
                </a:solidFill>
                <a:latin typeface="Arial MT"/>
                <a:cs typeface="Arial MT"/>
              </a:rPr>
              <a:t>environment	</a:t>
            </a:r>
            <a:r>
              <a:rPr sz="2800" spc="130" dirty="0">
                <a:solidFill>
                  <a:srgbClr val="FFFFFF"/>
                </a:solidFill>
                <a:latin typeface="Arial MT"/>
                <a:cs typeface="Arial MT"/>
              </a:rPr>
              <a:t>and	</a:t>
            </a:r>
            <a:r>
              <a:rPr sz="2800" spc="145" dirty="0">
                <a:solidFill>
                  <a:srgbClr val="FFFFFF"/>
                </a:solidFill>
                <a:latin typeface="Arial MT"/>
                <a:cs typeface="Arial MT"/>
              </a:rPr>
              <a:t>wait		</a:t>
            </a:r>
            <a:r>
              <a:rPr sz="2800" spc="130" dirty="0">
                <a:solidFill>
                  <a:srgbClr val="FFFFFF"/>
                </a:solidFill>
                <a:latin typeface="Arial MT"/>
                <a:cs typeface="Arial MT"/>
              </a:rPr>
              <a:t>for		</a:t>
            </a:r>
            <a:r>
              <a:rPr sz="2800" spc="95" dirty="0">
                <a:solidFill>
                  <a:srgbClr val="FFFFFF"/>
                </a:solidFill>
                <a:latin typeface="Arial MT"/>
                <a:cs typeface="Arial MT"/>
              </a:rPr>
              <a:t>an	</a:t>
            </a:r>
            <a:r>
              <a:rPr sz="2800" spc="170" dirty="0">
                <a:solidFill>
                  <a:srgbClr val="FFFFFF"/>
                </a:solidFill>
                <a:latin typeface="Arial MT"/>
                <a:cs typeface="Arial MT"/>
              </a:rPr>
              <a:t>accident	</a:t>
            </a:r>
            <a:r>
              <a:rPr sz="2800" spc="95" dirty="0">
                <a:solidFill>
                  <a:srgbClr val="FFFFFF"/>
                </a:solidFill>
                <a:latin typeface="Arial MT"/>
                <a:cs typeface="Arial MT"/>
              </a:rPr>
              <a:t>to	</a:t>
            </a:r>
            <a:r>
              <a:rPr sz="2800" spc="160" dirty="0">
                <a:solidFill>
                  <a:srgbClr val="FFFFFF"/>
                </a:solidFill>
                <a:latin typeface="Arial MT"/>
                <a:cs typeface="Arial MT"/>
              </a:rPr>
              <a:t>occur.</a:t>
            </a:r>
            <a:endParaRPr sz="2800" dirty="0">
              <a:latin typeface="Arial MT"/>
              <a:cs typeface="Arial MT"/>
            </a:endParaRPr>
          </a:p>
          <a:p>
            <a:pPr marL="12700">
              <a:lnSpc>
                <a:spcPct val="100000"/>
              </a:lnSpc>
              <a:spcBef>
                <a:spcPts val="1065"/>
              </a:spcBef>
              <a:tabLst>
                <a:tab pos="1026160" algn="l"/>
                <a:tab pos="2040255" algn="l"/>
                <a:tab pos="2510155" algn="l"/>
                <a:tab pos="4587875" algn="l"/>
                <a:tab pos="6071870" algn="l"/>
              </a:tabLst>
            </a:pPr>
            <a:r>
              <a:rPr sz="2800" spc="145" dirty="0">
                <a:solidFill>
                  <a:srgbClr val="FFFFFF"/>
                </a:solidFill>
                <a:latin typeface="Arial MT"/>
                <a:cs typeface="Arial MT"/>
              </a:rPr>
              <a:t>They	need	</a:t>
            </a:r>
            <a:r>
              <a:rPr sz="2800" spc="95" dirty="0">
                <a:solidFill>
                  <a:srgbClr val="FFFFFF"/>
                </a:solidFill>
                <a:latin typeface="Arial MT"/>
                <a:cs typeface="Arial MT"/>
              </a:rPr>
              <a:t>to	</a:t>
            </a:r>
            <a:r>
              <a:rPr sz="2800" spc="175" dirty="0">
                <a:solidFill>
                  <a:srgbClr val="FFFFFF"/>
                </a:solidFill>
                <a:latin typeface="Arial MT"/>
                <a:cs typeface="Arial MT"/>
              </a:rPr>
              <a:t>continually	</a:t>
            </a:r>
            <a:r>
              <a:rPr sz="2800" spc="165" dirty="0">
                <a:solidFill>
                  <a:srgbClr val="FFFFFF"/>
                </a:solidFill>
                <a:latin typeface="Arial MT"/>
                <a:cs typeface="Arial MT"/>
              </a:rPr>
              <a:t>monitor	</a:t>
            </a:r>
            <a:r>
              <a:rPr sz="2800" spc="130" dirty="0">
                <a:solidFill>
                  <a:srgbClr val="FFFFFF"/>
                </a:solidFill>
                <a:latin typeface="Arial MT"/>
                <a:cs typeface="Arial MT"/>
              </a:rPr>
              <a:t>the</a:t>
            </a:r>
            <a:endParaRPr sz="2800" dirty="0">
              <a:latin typeface="Arial MT"/>
              <a:cs typeface="Arial MT"/>
            </a:endParaRPr>
          </a:p>
          <a:p>
            <a:pPr marL="12700">
              <a:lnSpc>
                <a:spcPct val="100000"/>
              </a:lnSpc>
              <a:spcBef>
                <a:spcPts val="1065"/>
              </a:spcBef>
              <a:tabLst>
                <a:tab pos="2534920" algn="l"/>
                <a:tab pos="3004820" algn="l"/>
                <a:tab pos="3697604" algn="l"/>
                <a:tab pos="4671060" algn="l"/>
                <a:tab pos="6442075" algn="l"/>
                <a:tab pos="6892290" algn="l"/>
              </a:tabLst>
            </a:pPr>
            <a:r>
              <a:rPr sz="2800" spc="180" dirty="0">
                <a:solidFill>
                  <a:srgbClr val="FFFFFF"/>
                </a:solidFill>
                <a:latin typeface="Arial MT"/>
                <a:cs typeface="Arial MT"/>
              </a:rPr>
              <a:t>effectiveness	</a:t>
            </a:r>
            <a:r>
              <a:rPr sz="2800" spc="95" dirty="0">
                <a:solidFill>
                  <a:srgbClr val="FFFFFF"/>
                </a:solidFill>
                <a:latin typeface="Arial MT"/>
                <a:cs typeface="Arial MT"/>
              </a:rPr>
              <a:t>of	</a:t>
            </a:r>
            <a:r>
              <a:rPr sz="2800" spc="130" dirty="0">
                <a:solidFill>
                  <a:srgbClr val="FFFFFF"/>
                </a:solidFill>
                <a:latin typeface="Arial MT"/>
                <a:cs typeface="Arial MT"/>
              </a:rPr>
              <a:t>the	</a:t>
            </a:r>
            <a:r>
              <a:rPr sz="2800" spc="145" dirty="0">
                <a:solidFill>
                  <a:srgbClr val="FFFFFF"/>
                </a:solidFill>
                <a:latin typeface="Arial MT"/>
                <a:cs typeface="Arial MT"/>
              </a:rPr>
              <a:t>work	</a:t>
            </a:r>
            <a:r>
              <a:rPr sz="2800" spc="170" dirty="0">
                <a:solidFill>
                  <a:srgbClr val="FFFFFF"/>
                </a:solidFill>
                <a:latin typeface="Arial MT"/>
                <a:cs typeface="Arial MT"/>
              </a:rPr>
              <a:t>practices	</a:t>
            </a:r>
            <a:r>
              <a:rPr sz="2800" spc="95" dirty="0">
                <a:solidFill>
                  <a:srgbClr val="FFFFFF"/>
                </a:solidFill>
                <a:latin typeface="Arial MT"/>
                <a:cs typeface="Arial MT"/>
              </a:rPr>
              <a:t>in	</a:t>
            </a:r>
            <a:r>
              <a:rPr sz="2800" spc="130" dirty="0">
                <a:solidFill>
                  <a:srgbClr val="FFFFFF"/>
                </a:solidFill>
                <a:latin typeface="Arial MT"/>
                <a:cs typeface="Arial MT"/>
              </a:rPr>
              <a:t>the</a:t>
            </a:r>
            <a:endParaRPr sz="2800" dirty="0">
              <a:latin typeface="Arial MT"/>
              <a:cs typeface="Arial MT"/>
            </a:endParaRPr>
          </a:p>
          <a:p>
            <a:pPr marL="12700" marR="156845">
              <a:lnSpc>
                <a:spcPct val="131700"/>
              </a:lnSpc>
              <a:tabLst>
                <a:tab pos="704850" algn="l"/>
                <a:tab pos="2070735" algn="l"/>
                <a:tab pos="2372360" algn="l"/>
                <a:tab pos="2842260" algn="l"/>
                <a:tab pos="3291840" algn="l"/>
                <a:tab pos="4083685" algn="l"/>
                <a:tab pos="4202430" algn="l"/>
                <a:tab pos="5018405" algn="l"/>
                <a:tab pos="5631815" algn="l"/>
                <a:tab pos="5913755" algn="l"/>
                <a:tab pos="6101715" algn="l"/>
                <a:tab pos="6626225" algn="l"/>
                <a:tab pos="6655434" algn="l"/>
              </a:tabLst>
            </a:pPr>
            <a:r>
              <a:rPr sz="2800" spc="195" dirty="0">
                <a:solidFill>
                  <a:srgbClr val="FFFFFF"/>
                </a:solidFill>
                <a:latin typeface="Arial MT"/>
                <a:cs typeface="Arial MT"/>
              </a:rPr>
              <a:t>organisatio</a:t>
            </a:r>
            <a:r>
              <a:rPr sz="2800" dirty="0">
                <a:solidFill>
                  <a:srgbClr val="FFFFFF"/>
                </a:solidFill>
                <a:latin typeface="Arial MT"/>
                <a:cs typeface="Arial MT"/>
              </a:rPr>
              <a:t>n	</a:t>
            </a:r>
            <a:r>
              <a:rPr sz="2800" spc="195" dirty="0">
                <a:solidFill>
                  <a:srgbClr val="FFFFFF"/>
                </a:solidFill>
                <a:latin typeface="Arial MT"/>
                <a:cs typeface="Arial MT"/>
              </a:rPr>
              <a:t>t</a:t>
            </a:r>
            <a:r>
              <a:rPr sz="2800" dirty="0">
                <a:solidFill>
                  <a:srgbClr val="FFFFFF"/>
                </a:solidFill>
                <a:latin typeface="Arial MT"/>
                <a:cs typeface="Arial MT"/>
              </a:rPr>
              <a:t>o	</a:t>
            </a:r>
            <a:r>
              <a:rPr sz="2800" spc="195" dirty="0">
                <a:solidFill>
                  <a:srgbClr val="FFFFFF"/>
                </a:solidFill>
                <a:latin typeface="Arial MT"/>
                <a:cs typeface="Arial MT"/>
              </a:rPr>
              <a:t>ensur</a:t>
            </a:r>
            <a:r>
              <a:rPr sz="2800" dirty="0">
                <a:solidFill>
                  <a:srgbClr val="FFFFFF"/>
                </a:solidFill>
                <a:latin typeface="Arial MT"/>
                <a:cs typeface="Arial MT"/>
              </a:rPr>
              <a:t>e		</a:t>
            </a:r>
            <a:r>
              <a:rPr sz="2800" spc="195" dirty="0">
                <a:solidFill>
                  <a:srgbClr val="FFFFFF"/>
                </a:solidFill>
                <a:latin typeface="Arial MT"/>
                <a:cs typeface="Arial MT"/>
              </a:rPr>
              <a:t>tha</a:t>
            </a:r>
            <a:r>
              <a:rPr sz="2800" dirty="0">
                <a:solidFill>
                  <a:srgbClr val="FFFFFF"/>
                </a:solidFill>
                <a:latin typeface="Arial MT"/>
                <a:cs typeface="Arial MT"/>
              </a:rPr>
              <a:t>t	</a:t>
            </a:r>
            <a:r>
              <a:rPr sz="2800" spc="195" dirty="0">
                <a:solidFill>
                  <a:srgbClr val="FFFFFF"/>
                </a:solidFill>
                <a:latin typeface="Arial MT"/>
                <a:cs typeface="Arial MT"/>
              </a:rPr>
              <a:t>the</a:t>
            </a:r>
            <a:r>
              <a:rPr sz="2800" dirty="0">
                <a:solidFill>
                  <a:srgbClr val="FFFFFF"/>
                </a:solidFill>
                <a:latin typeface="Arial MT"/>
                <a:cs typeface="Arial MT"/>
              </a:rPr>
              <a:t>y	</a:t>
            </a:r>
            <a:r>
              <a:rPr sz="2800" spc="195" dirty="0">
                <a:solidFill>
                  <a:srgbClr val="FFFFFF"/>
                </a:solidFill>
                <a:latin typeface="Arial MT"/>
                <a:cs typeface="Arial MT"/>
              </a:rPr>
              <a:t>ar</a:t>
            </a:r>
            <a:r>
              <a:rPr sz="2800" dirty="0">
                <a:solidFill>
                  <a:srgbClr val="FFFFFF"/>
                </a:solidFill>
                <a:latin typeface="Arial MT"/>
                <a:cs typeface="Arial MT"/>
              </a:rPr>
              <a:t>e	</a:t>
            </a:r>
            <a:r>
              <a:rPr sz="2800" spc="195" dirty="0">
                <a:solidFill>
                  <a:srgbClr val="FFFFFF"/>
                </a:solidFill>
                <a:latin typeface="Arial MT"/>
                <a:cs typeface="Arial MT"/>
              </a:rPr>
              <a:t>maintainin</a:t>
            </a:r>
            <a:r>
              <a:rPr sz="2800" dirty="0">
                <a:solidFill>
                  <a:srgbClr val="FFFFFF"/>
                </a:solidFill>
                <a:latin typeface="Arial MT"/>
                <a:cs typeface="Arial MT"/>
              </a:rPr>
              <a:t>g  </a:t>
            </a:r>
            <a:r>
              <a:rPr sz="2800" spc="130" dirty="0">
                <a:solidFill>
                  <a:srgbClr val="FFFFFF"/>
                </a:solidFill>
                <a:latin typeface="Arial MT"/>
                <a:cs typeface="Arial MT"/>
              </a:rPr>
              <a:t>the	</a:t>
            </a:r>
            <a:r>
              <a:rPr sz="2800" spc="165" dirty="0">
                <a:solidFill>
                  <a:srgbClr val="FFFFFF"/>
                </a:solidFill>
                <a:latin typeface="Arial MT"/>
                <a:cs typeface="Arial MT"/>
              </a:rPr>
              <a:t>health,	</a:t>
            </a:r>
            <a:r>
              <a:rPr sz="2800" spc="160" dirty="0">
                <a:solidFill>
                  <a:srgbClr val="FFFFFF"/>
                </a:solidFill>
                <a:latin typeface="Arial MT"/>
                <a:cs typeface="Arial MT"/>
              </a:rPr>
              <a:t>safety	</a:t>
            </a:r>
            <a:r>
              <a:rPr sz="2800" spc="130" dirty="0">
                <a:solidFill>
                  <a:srgbClr val="FFFFFF"/>
                </a:solidFill>
                <a:latin typeface="Arial MT"/>
                <a:cs typeface="Arial MT"/>
              </a:rPr>
              <a:t>and	</a:t>
            </a:r>
            <a:r>
              <a:rPr sz="2800" spc="170" dirty="0">
                <a:solidFill>
                  <a:srgbClr val="FFFFFF"/>
                </a:solidFill>
                <a:latin typeface="Arial MT"/>
                <a:cs typeface="Arial MT"/>
              </a:rPr>
              <a:t>security	</a:t>
            </a:r>
            <a:r>
              <a:rPr sz="2800" spc="95" dirty="0">
                <a:solidFill>
                  <a:srgbClr val="FFFFFF"/>
                </a:solidFill>
                <a:latin typeface="Arial MT"/>
                <a:cs typeface="Arial MT"/>
              </a:rPr>
              <a:t>of	</a:t>
            </a:r>
            <a:r>
              <a:rPr sz="2800" spc="130" dirty="0">
                <a:solidFill>
                  <a:srgbClr val="FFFFFF"/>
                </a:solidFill>
                <a:latin typeface="Arial MT"/>
                <a:cs typeface="Arial MT"/>
              </a:rPr>
              <a:t>all		</a:t>
            </a:r>
            <a:r>
              <a:rPr sz="2800" spc="175" dirty="0">
                <a:solidFill>
                  <a:srgbClr val="FFFFFF"/>
                </a:solidFill>
                <a:latin typeface="Arial MT"/>
                <a:cs typeface="Arial MT"/>
              </a:rPr>
              <a:t>personnel.</a:t>
            </a:r>
            <a:endParaRPr sz="2800" dirty="0">
              <a:latin typeface="Arial MT"/>
              <a:cs typeface="Arial MT"/>
            </a:endParaRPr>
          </a:p>
        </p:txBody>
      </p:sp>
      <p:sp>
        <p:nvSpPr>
          <p:cNvPr id="7" name="object 7"/>
          <p:cNvSpPr txBox="1">
            <a:spLocks noGrp="1"/>
          </p:cNvSpPr>
          <p:nvPr>
            <p:ph type="title"/>
          </p:nvPr>
        </p:nvSpPr>
        <p:spPr>
          <a:xfrm>
            <a:off x="1016000" y="941873"/>
            <a:ext cx="6741795" cy="1000760"/>
          </a:xfrm>
          <a:prstGeom prst="rect">
            <a:avLst/>
          </a:prstGeom>
        </p:spPr>
        <p:txBody>
          <a:bodyPr vert="horz" wrap="square" lIns="0" tIns="12700" rIns="0" bIns="0" rtlCol="0">
            <a:spAutoFit/>
          </a:bodyPr>
          <a:lstStyle/>
          <a:p>
            <a:pPr marL="12700">
              <a:lnSpc>
                <a:spcPct val="100000"/>
              </a:lnSpc>
              <a:spcBef>
                <a:spcPts val="100"/>
              </a:spcBef>
            </a:pPr>
            <a:r>
              <a:rPr spc="370" dirty="0">
                <a:solidFill>
                  <a:srgbClr val="FFFFFF"/>
                </a:solidFill>
                <a:latin typeface="Trebuchet MS"/>
                <a:cs typeface="Trebuchet MS"/>
              </a:rPr>
              <a:t>Monitoring</a:t>
            </a:r>
            <a:r>
              <a:rPr spc="390" dirty="0">
                <a:solidFill>
                  <a:srgbClr val="FFFFFF"/>
                </a:solidFill>
                <a:latin typeface="Trebuchet MS"/>
                <a:cs typeface="Trebuchet MS"/>
              </a:rPr>
              <a:t> </a:t>
            </a:r>
            <a:r>
              <a:rPr spc="520" dirty="0">
                <a:solidFill>
                  <a:srgbClr val="FFFFFF"/>
                </a:solidFill>
                <a:latin typeface="Trebuchet MS"/>
                <a:cs typeface="Trebuchet MS"/>
              </a:rPr>
              <a:t>WHS</a:t>
            </a:r>
          </a:p>
        </p:txBody>
      </p:sp>
      <p:pic>
        <p:nvPicPr>
          <p:cNvPr id="9" name="object 4">
            <a:hlinkClick r:id="rId3" action="ppaction://hlinksldjump"/>
            <a:extLst>
              <a:ext uri="{FF2B5EF4-FFF2-40B4-BE49-F238E27FC236}">
                <a16:creationId xmlns:a16="http://schemas.microsoft.com/office/drawing/2014/main" id="{DE0BF8FB-268C-4A03-9C1A-E3C940F6FA24}"/>
              </a:ext>
            </a:extLst>
          </p:cNvPr>
          <p:cNvPicPr/>
          <p:nvPr/>
        </p:nvPicPr>
        <p:blipFill>
          <a:blip r:embed="rId4" cstate="email">
            <a:extLst>
              <a:ext uri="{28A0092B-C50C-407E-A947-70E740481C1C}">
                <a14:useLocalDpi xmlns:a14="http://schemas.microsoft.com/office/drawing/2010/main"/>
              </a:ext>
            </a:extLst>
          </a:blip>
          <a:stretch>
            <a:fillRect/>
          </a:stretch>
        </p:blipFill>
        <p:spPr>
          <a:xfrm>
            <a:off x="16957087" y="9258301"/>
            <a:ext cx="914399" cy="876298"/>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email">
            <a:extLst>
              <a:ext uri="{28A0092B-C50C-407E-A947-70E740481C1C}">
                <a14:useLocalDpi xmlns:a14="http://schemas.microsoft.com/office/drawing/2010/main"/>
              </a:ext>
            </a:extLst>
          </a:blip>
          <a:stretch>
            <a:fillRect/>
          </a:stretch>
        </p:blipFill>
        <p:spPr>
          <a:xfrm>
            <a:off x="381000" y="190500"/>
            <a:ext cx="1536249" cy="1600200"/>
          </a:xfrm>
          <a:prstGeom prst="rect">
            <a:avLst/>
          </a:prstGeom>
        </p:spPr>
      </p:pic>
      <p:sp>
        <p:nvSpPr>
          <p:cNvPr id="3" name="object 3"/>
          <p:cNvSpPr/>
          <p:nvPr/>
        </p:nvSpPr>
        <p:spPr>
          <a:xfrm>
            <a:off x="0" y="9239571"/>
            <a:ext cx="18288000" cy="1047750"/>
          </a:xfrm>
          <a:custGeom>
            <a:avLst/>
            <a:gdLst/>
            <a:ahLst/>
            <a:cxnLst/>
            <a:rect l="l" t="t" r="r" b="b"/>
            <a:pathLst>
              <a:path w="18288000" h="1047750">
                <a:moveTo>
                  <a:pt x="0" y="1047428"/>
                </a:moveTo>
                <a:lnTo>
                  <a:pt x="0" y="0"/>
                </a:lnTo>
                <a:lnTo>
                  <a:pt x="18288000" y="0"/>
                </a:lnTo>
                <a:lnTo>
                  <a:pt x="18288000" y="1047428"/>
                </a:lnTo>
                <a:lnTo>
                  <a:pt x="0" y="1047428"/>
                </a:lnTo>
                <a:close/>
              </a:path>
            </a:pathLst>
          </a:custGeom>
          <a:solidFill>
            <a:srgbClr val="209C91"/>
          </a:solidFill>
        </p:spPr>
        <p:txBody>
          <a:bodyPr wrap="square" lIns="0" tIns="0" rIns="0" bIns="0" rtlCol="0"/>
          <a:lstStyle/>
          <a:p>
            <a:endParaRPr/>
          </a:p>
        </p:txBody>
      </p:sp>
      <p:sp>
        <p:nvSpPr>
          <p:cNvPr id="4" name="TextBox 3">
            <a:extLst>
              <a:ext uri="{FF2B5EF4-FFF2-40B4-BE49-F238E27FC236}">
                <a16:creationId xmlns:a16="http://schemas.microsoft.com/office/drawing/2014/main" id="{4CE4586E-D250-492D-A28B-9A817F9C120D}"/>
              </a:ext>
            </a:extLst>
          </p:cNvPr>
          <p:cNvSpPr txBox="1"/>
          <p:nvPr/>
        </p:nvSpPr>
        <p:spPr>
          <a:xfrm>
            <a:off x="2590800" y="495300"/>
            <a:ext cx="11734800" cy="769441"/>
          </a:xfrm>
          <a:prstGeom prst="rect">
            <a:avLst/>
          </a:prstGeom>
          <a:noFill/>
        </p:spPr>
        <p:txBody>
          <a:bodyPr wrap="square" rtlCol="0">
            <a:spAutoFit/>
          </a:bodyPr>
          <a:lstStyle/>
          <a:p>
            <a:r>
              <a:rPr lang="en-AU" sz="4400" dirty="0"/>
              <a:t>WHS policies</a:t>
            </a:r>
          </a:p>
        </p:txBody>
      </p:sp>
      <p:sp>
        <p:nvSpPr>
          <p:cNvPr id="5" name="TextBox 4">
            <a:extLst>
              <a:ext uri="{FF2B5EF4-FFF2-40B4-BE49-F238E27FC236}">
                <a16:creationId xmlns:a16="http://schemas.microsoft.com/office/drawing/2014/main" id="{AC47C903-34DB-4A27-8DFE-6116EE277E00}"/>
              </a:ext>
            </a:extLst>
          </p:cNvPr>
          <p:cNvSpPr txBox="1"/>
          <p:nvPr/>
        </p:nvSpPr>
        <p:spPr>
          <a:xfrm>
            <a:off x="381000" y="2019300"/>
            <a:ext cx="17526000" cy="1569660"/>
          </a:xfrm>
          <a:prstGeom prst="rect">
            <a:avLst/>
          </a:prstGeom>
          <a:noFill/>
        </p:spPr>
        <p:txBody>
          <a:bodyPr wrap="square" rtlCol="0">
            <a:spAutoFit/>
          </a:bodyPr>
          <a:lstStyle/>
          <a:p>
            <a:r>
              <a:rPr lang="en-US" sz="2400" dirty="0"/>
              <a:t>Examine the WHS policies and procedures from following link. What do they say about the way that you operate? Are there specific details about the use of equipment or facilities. Is there anything that you were unaware of?</a:t>
            </a:r>
          </a:p>
          <a:p>
            <a:r>
              <a:rPr lang="en-AU" sz="2400" dirty="0">
                <a:hlinkClick r:id="rId3"/>
              </a:rPr>
              <a:t>https://www.safeworkaustralia.gov.au/safety-topic/industry-and-business/health-care-and-social-assistance/whs-duties</a:t>
            </a:r>
            <a:endParaRPr lang="en-US" sz="2400" dirty="0"/>
          </a:p>
          <a:p>
            <a:endParaRPr lang="en-AU" sz="2400" dirty="0"/>
          </a:p>
        </p:txBody>
      </p:sp>
      <p:pic>
        <p:nvPicPr>
          <p:cNvPr id="6" name="object 4">
            <a:hlinkClick r:id="rId4" action="ppaction://hlinksldjump"/>
            <a:extLst>
              <a:ext uri="{FF2B5EF4-FFF2-40B4-BE49-F238E27FC236}">
                <a16:creationId xmlns:a16="http://schemas.microsoft.com/office/drawing/2014/main" id="{97A53BE5-CDB6-4028-89DA-6EC5E76F377E}"/>
              </a:ext>
            </a:extLst>
          </p:cNvPr>
          <p:cNvPicPr/>
          <p:nvPr/>
        </p:nvPicPr>
        <p:blipFill>
          <a:blip r:embed="rId5" cstate="email">
            <a:extLst>
              <a:ext uri="{28A0092B-C50C-407E-A947-70E740481C1C}">
                <a14:useLocalDpi xmlns:a14="http://schemas.microsoft.com/office/drawing/2010/main"/>
              </a:ext>
            </a:extLst>
          </a:blip>
          <a:stretch>
            <a:fillRect/>
          </a:stretch>
        </p:blipFill>
        <p:spPr>
          <a:xfrm>
            <a:off x="16957087" y="9258301"/>
            <a:ext cx="914399" cy="876298"/>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8288000" cy="9258300"/>
          </a:xfrm>
          <a:custGeom>
            <a:avLst/>
            <a:gdLst/>
            <a:ahLst/>
            <a:cxnLst/>
            <a:rect l="l" t="t" r="r" b="b"/>
            <a:pathLst>
              <a:path w="18288000" h="9258300">
                <a:moveTo>
                  <a:pt x="0" y="9258300"/>
                </a:moveTo>
                <a:lnTo>
                  <a:pt x="18288000" y="9258300"/>
                </a:lnTo>
                <a:lnTo>
                  <a:pt x="18288000" y="0"/>
                </a:lnTo>
                <a:lnTo>
                  <a:pt x="0" y="0"/>
                </a:lnTo>
                <a:lnTo>
                  <a:pt x="0" y="9258300"/>
                </a:lnTo>
                <a:close/>
              </a:path>
            </a:pathLst>
          </a:custGeom>
          <a:solidFill>
            <a:srgbClr val="D0F5F3"/>
          </a:solidFill>
        </p:spPr>
        <p:txBody>
          <a:bodyPr wrap="square" lIns="0" tIns="0" rIns="0" bIns="0" rtlCol="0"/>
          <a:lstStyle/>
          <a:p>
            <a:endParaRPr/>
          </a:p>
        </p:txBody>
      </p:sp>
      <p:sp>
        <p:nvSpPr>
          <p:cNvPr id="4" name="object 4"/>
          <p:cNvSpPr/>
          <p:nvPr/>
        </p:nvSpPr>
        <p:spPr>
          <a:xfrm>
            <a:off x="0" y="9258300"/>
            <a:ext cx="18288000" cy="1028700"/>
          </a:xfrm>
          <a:custGeom>
            <a:avLst/>
            <a:gdLst/>
            <a:ahLst/>
            <a:cxnLst/>
            <a:rect l="l" t="t" r="r" b="b"/>
            <a:pathLst>
              <a:path w="18288000" h="1028700">
                <a:moveTo>
                  <a:pt x="0" y="1028699"/>
                </a:moveTo>
                <a:lnTo>
                  <a:pt x="0" y="0"/>
                </a:lnTo>
                <a:lnTo>
                  <a:pt x="18288000" y="0"/>
                </a:lnTo>
                <a:lnTo>
                  <a:pt x="18288000" y="1028699"/>
                </a:lnTo>
                <a:lnTo>
                  <a:pt x="0" y="1028699"/>
                </a:lnTo>
                <a:close/>
              </a:path>
            </a:pathLst>
          </a:custGeom>
          <a:solidFill>
            <a:srgbClr val="FFFFFF"/>
          </a:solidFill>
        </p:spPr>
        <p:txBody>
          <a:bodyPr wrap="square" lIns="0" tIns="0" rIns="0" bIns="0" rtlCol="0"/>
          <a:lstStyle/>
          <a:p>
            <a:endParaRPr/>
          </a:p>
        </p:txBody>
      </p:sp>
      <p:sp>
        <p:nvSpPr>
          <p:cNvPr id="6" name="object 6"/>
          <p:cNvSpPr/>
          <p:nvPr/>
        </p:nvSpPr>
        <p:spPr>
          <a:xfrm>
            <a:off x="1028700" y="3002220"/>
            <a:ext cx="1352550" cy="133350"/>
          </a:xfrm>
          <a:custGeom>
            <a:avLst/>
            <a:gdLst/>
            <a:ahLst/>
            <a:cxnLst/>
            <a:rect l="l" t="t" r="r" b="b"/>
            <a:pathLst>
              <a:path w="1352550" h="133350">
                <a:moveTo>
                  <a:pt x="1352550" y="133350"/>
                </a:moveTo>
                <a:lnTo>
                  <a:pt x="0" y="133350"/>
                </a:lnTo>
                <a:lnTo>
                  <a:pt x="0" y="0"/>
                </a:lnTo>
                <a:lnTo>
                  <a:pt x="1352550" y="0"/>
                </a:lnTo>
                <a:lnTo>
                  <a:pt x="1352550" y="133350"/>
                </a:lnTo>
                <a:close/>
              </a:path>
            </a:pathLst>
          </a:custGeom>
          <a:solidFill>
            <a:srgbClr val="000000"/>
          </a:solidFill>
        </p:spPr>
        <p:txBody>
          <a:bodyPr wrap="square" lIns="0" tIns="0" rIns="0" bIns="0" rtlCol="0"/>
          <a:lstStyle/>
          <a:p>
            <a:endParaRPr/>
          </a:p>
        </p:txBody>
      </p:sp>
      <p:pic>
        <p:nvPicPr>
          <p:cNvPr id="7" name="object 7"/>
          <p:cNvPicPr/>
          <p:nvPr/>
        </p:nvPicPr>
        <p:blipFill>
          <a:blip r:embed="rId3" cstate="print"/>
          <a:stretch>
            <a:fillRect/>
          </a:stretch>
        </p:blipFill>
        <p:spPr>
          <a:xfrm>
            <a:off x="8342043" y="0"/>
            <a:ext cx="9945956" cy="9258085"/>
          </a:xfrm>
          <a:prstGeom prst="rect">
            <a:avLst/>
          </a:prstGeom>
        </p:spPr>
      </p:pic>
      <p:sp>
        <p:nvSpPr>
          <p:cNvPr id="8" name="object 8"/>
          <p:cNvSpPr txBox="1"/>
          <p:nvPr/>
        </p:nvSpPr>
        <p:spPr>
          <a:xfrm>
            <a:off x="1015990" y="3463004"/>
            <a:ext cx="6905625" cy="3959225"/>
          </a:xfrm>
          <a:prstGeom prst="rect">
            <a:avLst/>
          </a:prstGeom>
        </p:spPr>
        <p:txBody>
          <a:bodyPr vert="horz" wrap="square" lIns="0" tIns="12700" rIns="0" bIns="0" rtlCol="0">
            <a:spAutoFit/>
          </a:bodyPr>
          <a:lstStyle/>
          <a:p>
            <a:pPr marL="12700" marR="365760">
              <a:lnSpc>
                <a:spcPct val="131700"/>
              </a:lnSpc>
              <a:spcBef>
                <a:spcPts val="100"/>
              </a:spcBef>
              <a:tabLst>
                <a:tab pos="1456690" algn="l"/>
                <a:tab pos="1634489" algn="l"/>
                <a:tab pos="2613660" algn="l"/>
                <a:tab pos="3063875" algn="l"/>
                <a:tab pos="3321050" algn="l"/>
                <a:tab pos="4200525" algn="l"/>
                <a:tab pos="4670425" algn="l"/>
                <a:tab pos="5013325" algn="l"/>
                <a:tab pos="5483225" algn="l"/>
              </a:tabLst>
            </a:pPr>
            <a:r>
              <a:rPr sz="2800" spc="195" dirty="0">
                <a:latin typeface="Arial MT"/>
                <a:cs typeface="Arial MT"/>
              </a:rPr>
              <a:t>Hazard</a:t>
            </a:r>
            <a:r>
              <a:rPr sz="2800" dirty="0">
                <a:latin typeface="Arial MT"/>
                <a:cs typeface="Arial MT"/>
              </a:rPr>
              <a:t>s	</a:t>
            </a:r>
            <a:r>
              <a:rPr sz="2800" spc="195" dirty="0">
                <a:latin typeface="Arial MT"/>
                <a:cs typeface="Arial MT"/>
              </a:rPr>
              <a:t>hav</a:t>
            </a:r>
            <a:r>
              <a:rPr sz="2800" dirty="0">
                <a:latin typeface="Arial MT"/>
                <a:cs typeface="Arial MT"/>
              </a:rPr>
              <a:t>e	</a:t>
            </a:r>
            <a:r>
              <a:rPr sz="2800" spc="-665" dirty="0">
                <a:latin typeface="Arial MT"/>
                <a:cs typeface="Arial MT"/>
              </a:rPr>
              <a:t> </a:t>
            </a:r>
            <a:r>
              <a:rPr sz="2800" spc="195" dirty="0">
                <a:latin typeface="Arial MT"/>
                <a:cs typeface="Arial MT"/>
              </a:rPr>
              <a:t>th</a:t>
            </a:r>
            <a:r>
              <a:rPr sz="2800" dirty="0">
                <a:latin typeface="Arial MT"/>
                <a:cs typeface="Arial MT"/>
              </a:rPr>
              <a:t>e	</a:t>
            </a:r>
            <a:r>
              <a:rPr sz="2800" spc="195" dirty="0">
                <a:latin typeface="Arial MT"/>
                <a:cs typeface="Arial MT"/>
              </a:rPr>
              <a:t>poten</a:t>
            </a:r>
            <a:r>
              <a:rPr sz="2800" spc="190" dirty="0">
                <a:latin typeface="Arial MT"/>
                <a:cs typeface="Arial MT"/>
              </a:rPr>
              <a:t>t</a:t>
            </a:r>
            <a:r>
              <a:rPr sz="2800" spc="195" dirty="0">
                <a:latin typeface="Arial MT"/>
                <a:cs typeface="Arial MT"/>
              </a:rPr>
              <a:t>ia</a:t>
            </a:r>
            <a:r>
              <a:rPr sz="2800" dirty="0">
                <a:latin typeface="Arial MT"/>
                <a:cs typeface="Arial MT"/>
              </a:rPr>
              <a:t>l	</a:t>
            </a:r>
            <a:r>
              <a:rPr sz="2800" spc="195" dirty="0">
                <a:latin typeface="Arial MT"/>
                <a:cs typeface="Arial MT"/>
              </a:rPr>
              <a:t>t</a:t>
            </a:r>
            <a:r>
              <a:rPr sz="2800" dirty="0">
                <a:latin typeface="Arial MT"/>
                <a:cs typeface="Arial MT"/>
              </a:rPr>
              <a:t>o	</a:t>
            </a:r>
            <a:r>
              <a:rPr sz="2800" spc="195" dirty="0">
                <a:latin typeface="Arial MT"/>
                <a:cs typeface="Arial MT"/>
              </a:rPr>
              <a:t>cau</a:t>
            </a:r>
            <a:r>
              <a:rPr sz="2800" spc="190" dirty="0">
                <a:latin typeface="Arial MT"/>
                <a:cs typeface="Arial MT"/>
              </a:rPr>
              <a:t>s</a:t>
            </a:r>
            <a:r>
              <a:rPr sz="2800" dirty="0">
                <a:latin typeface="Arial MT"/>
                <a:cs typeface="Arial MT"/>
              </a:rPr>
              <a:t>e  </a:t>
            </a:r>
            <a:r>
              <a:rPr sz="2800" spc="165" dirty="0">
                <a:latin typeface="Arial MT"/>
                <a:cs typeface="Arial MT"/>
              </a:rPr>
              <a:t>serious	</a:t>
            </a:r>
            <a:r>
              <a:rPr sz="2800" spc="155" dirty="0">
                <a:latin typeface="Arial MT"/>
                <a:cs typeface="Arial MT"/>
              </a:rPr>
              <a:t>harm,	</a:t>
            </a:r>
            <a:r>
              <a:rPr sz="2800" spc="95" dirty="0">
                <a:latin typeface="Arial MT"/>
                <a:cs typeface="Arial MT"/>
              </a:rPr>
              <a:t>in	</a:t>
            </a:r>
            <a:r>
              <a:rPr sz="2800" spc="155" dirty="0">
                <a:latin typeface="Arial MT"/>
                <a:cs typeface="Arial MT"/>
              </a:rPr>
              <a:t>terms	</a:t>
            </a:r>
            <a:r>
              <a:rPr sz="2800" spc="95" dirty="0">
                <a:latin typeface="Arial MT"/>
                <a:cs typeface="Arial MT"/>
              </a:rPr>
              <a:t>of	</a:t>
            </a:r>
            <a:r>
              <a:rPr sz="2800" spc="155" dirty="0">
                <a:latin typeface="Arial MT"/>
                <a:cs typeface="Arial MT"/>
              </a:rPr>
              <a:t>human</a:t>
            </a:r>
            <a:endParaRPr sz="2800" dirty="0">
              <a:latin typeface="Arial MT"/>
              <a:cs typeface="Arial MT"/>
            </a:endParaRPr>
          </a:p>
          <a:p>
            <a:pPr marL="12700">
              <a:lnSpc>
                <a:spcPct val="100000"/>
              </a:lnSpc>
              <a:spcBef>
                <a:spcPts val="1065"/>
              </a:spcBef>
              <a:tabLst>
                <a:tab pos="1258570" algn="l"/>
                <a:tab pos="2545080" algn="l"/>
                <a:tab pos="3034665" algn="l"/>
              </a:tabLst>
            </a:pPr>
            <a:r>
              <a:rPr sz="2800" spc="165" dirty="0">
                <a:latin typeface="Arial MT"/>
                <a:cs typeface="Arial MT"/>
              </a:rPr>
              <a:t>injury,	illness	</a:t>
            </a:r>
            <a:r>
              <a:rPr sz="2800" spc="95" dirty="0">
                <a:latin typeface="Arial MT"/>
                <a:cs typeface="Arial MT"/>
              </a:rPr>
              <a:t>or	</a:t>
            </a:r>
            <a:r>
              <a:rPr sz="2800" spc="170" dirty="0">
                <a:latin typeface="Arial MT"/>
                <a:cs typeface="Arial MT"/>
              </a:rPr>
              <a:t>disease.</a:t>
            </a:r>
            <a:endParaRPr sz="2800" dirty="0">
              <a:latin typeface="Arial MT"/>
              <a:cs typeface="Arial MT"/>
            </a:endParaRPr>
          </a:p>
          <a:p>
            <a:pPr>
              <a:lnSpc>
                <a:spcPct val="100000"/>
              </a:lnSpc>
              <a:spcBef>
                <a:spcPts val="55"/>
              </a:spcBef>
            </a:pPr>
            <a:endParaRPr sz="3800" dirty="0">
              <a:latin typeface="Arial MT"/>
              <a:cs typeface="Arial MT"/>
            </a:endParaRPr>
          </a:p>
          <a:p>
            <a:pPr marL="12700" marR="5080">
              <a:lnSpc>
                <a:spcPct val="131700"/>
              </a:lnSpc>
              <a:tabLst>
                <a:tab pos="784225" algn="l"/>
                <a:tab pos="1431925" algn="l"/>
                <a:tab pos="2268220" algn="l"/>
                <a:tab pos="3449954" algn="l"/>
                <a:tab pos="3880485" algn="l"/>
                <a:tab pos="4311015" algn="l"/>
                <a:tab pos="5300345" algn="l"/>
                <a:tab pos="6141085" algn="l"/>
                <a:tab pos="6689725" algn="l"/>
              </a:tabLst>
            </a:pPr>
            <a:r>
              <a:rPr sz="2800" spc="195" dirty="0">
                <a:latin typeface="Arial MT"/>
                <a:cs typeface="Arial MT"/>
              </a:rPr>
              <a:t>Hazar</a:t>
            </a:r>
            <a:r>
              <a:rPr sz="2800" dirty="0">
                <a:latin typeface="Arial MT"/>
                <a:cs typeface="Arial MT"/>
              </a:rPr>
              <a:t>d	</a:t>
            </a:r>
            <a:r>
              <a:rPr sz="2800" spc="195" dirty="0">
                <a:latin typeface="Arial MT"/>
                <a:cs typeface="Arial MT"/>
              </a:rPr>
              <a:t>identificatio</a:t>
            </a:r>
            <a:r>
              <a:rPr sz="2800" dirty="0">
                <a:latin typeface="Arial MT"/>
                <a:cs typeface="Arial MT"/>
              </a:rPr>
              <a:t>n	</a:t>
            </a:r>
            <a:r>
              <a:rPr sz="2800" spc="195" dirty="0">
                <a:latin typeface="Arial MT"/>
                <a:cs typeface="Arial MT"/>
              </a:rPr>
              <a:t>i</a:t>
            </a:r>
            <a:r>
              <a:rPr sz="2800" dirty="0">
                <a:latin typeface="Arial MT"/>
                <a:cs typeface="Arial MT"/>
              </a:rPr>
              <a:t>s	</a:t>
            </a:r>
            <a:r>
              <a:rPr sz="2800" spc="195" dirty="0">
                <a:latin typeface="Arial MT"/>
                <a:cs typeface="Arial MT"/>
              </a:rPr>
              <a:t>importan</a:t>
            </a:r>
            <a:r>
              <a:rPr sz="2800" dirty="0">
                <a:latin typeface="Arial MT"/>
                <a:cs typeface="Arial MT"/>
              </a:rPr>
              <a:t>t	</a:t>
            </a:r>
            <a:r>
              <a:rPr sz="2800" spc="195" dirty="0">
                <a:latin typeface="Arial MT"/>
                <a:cs typeface="Arial MT"/>
              </a:rPr>
              <a:t>a</a:t>
            </a:r>
            <a:r>
              <a:rPr sz="2800" dirty="0">
                <a:latin typeface="Arial MT"/>
                <a:cs typeface="Arial MT"/>
              </a:rPr>
              <a:t>s	</a:t>
            </a:r>
            <a:r>
              <a:rPr sz="2800" spc="195" dirty="0">
                <a:latin typeface="Arial MT"/>
                <a:cs typeface="Arial MT"/>
              </a:rPr>
              <a:t>i</a:t>
            </a:r>
            <a:r>
              <a:rPr sz="2800" dirty="0">
                <a:latin typeface="Arial MT"/>
                <a:cs typeface="Arial MT"/>
              </a:rPr>
              <a:t>t  </a:t>
            </a:r>
            <a:r>
              <a:rPr sz="2800" spc="130" dirty="0">
                <a:latin typeface="Arial MT"/>
                <a:cs typeface="Arial MT"/>
              </a:rPr>
              <a:t>can	</a:t>
            </a:r>
            <a:r>
              <a:rPr sz="2800" spc="165" dirty="0">
                <a:latin typeface="Arial MT"/>
                <a:cs typeface="Arial MT"/>
              </a:rPr>
              <a:t>prevent	</a:t>
            </a:r>
            <a:r>
              <a:rPr sz="2800" spc="160" dirty="0">
                <a:latin typeface="Arial MT"/>
                <a:cs typeface="Arial MT"/>
              </a:rPr>
              <a:t>future	</a:t>
            </a:r>
            <a:r>
              <a:rPr sz="2800" spc="170" dirty="0">
                <a:latin typeface="Arial MT"/>
                <a:cs typeface="Arial MT"/>
              </a:rPr>
              <a:t>accidents	</a:t>
            </a:r>
            <a:r>
              <a:rPr sz="2800" spc="95" dirty="0">
                <a:latin typeface="Arial MT"/>
                <a:cs typeface="Arial MT"/>
              </a:rPr>
              <a:t>or</a:t>
            </a:r>
            <a:endParaRPr sz="2800" dirty="0">
              <a:latin typeface="Arial MT"/>
              <a:cs typeface="Arial MT"/>
            </a:endParaRPr>
          </a:p>
          <a:p>
            <a:pPr marL="12700">
              <a:lnSpc>
                <a:spcPct val="100000"/>
              </a:lnSpc>
              <a:spcBef>
                <a:spcPts val="1065"/>
              </a:spcBef>
            </a:pPr>
            <a:r>
              <a:rPr sz="2800" spc="170" dirty="0">
                <a:latin typeface="Arial MT"/>
                <a:cs typeface="Arial MT"/>
              </a:rPr>
              <a:t>incidents</a:t>
            </a:r>
            <a:endParaRPr sz="2800" dirty="0">
              <a:latin typeface="Arial MT"/>
              <a:cs typeface="Arial MT"/>
            </a:endParaRPr>
          </a:p>
        </p:txBody>
      </p:sp>
      <p:sp>
        <p:nvSpPr>
          <p:cNvPr id="9" name="object 9"/>
          <p:cNvSpPr txBox="1">
            <a:spLocks noGrp="1"/>
          </p:cNvSpPr>
          <p:nvPr>
            <p:ph type="title"/>
          </p:nvPr>
        </p:nvSpPr>
        <p:spPr>
          <a:xfrm>
            <a:off x="1015990" y="941871"/>
            <a:ext cx="6118860" cy="1867535"/>
          </a:xfrm>
          <a:prstGeom prst="rect">
            <a:avLst/>
          </a:prstGeom>
        </p:spPr>
        <p:txBody>
          <a:bodyPr vert="horz" wrap="square" lIns="0" tIns="12700" rIns="0" bIns="0" rtlCol="0">
            <a:spAutoFit/>
          </a:bodyPr>
          <a:lstStyle/>
          <a:p>
            <a:pPr marL="12700">
              <a:lnSpc>
                <a:spcPts val="7250"/>
              </a:lnSpc>
              <a:spcBef>
                <a:spcPts val="100"/>
              </a:spcBef>
            </a:pPr>
            <a:r>
              <a:rPr spc="265" dirty="0">
                <a:latin typeface="Trebuchet MS"/>
                <a:cs typeface="Trebuchet MS"/>
              </a:rPr>
              <a:t>Hazard</a:t>
            </a:r>
          </a:p>
          <a:p>
            <a:pPr marL="12700">
              <a:lnSpc>
                <a:spcPts val="7250"/>
              </a:lnSpc>
            </a:pPr>
            <a:r>
              <a:rPr spc="260" dirty="0">
                <a:latin typeface="Trebuchet MS"/>
                <a:cs typeface="Trebuchet MS"/>
              </a:rPr>
              <a:t>Indentification</a:t>
            </a:r>
          </a:p>
        </p:txBody>
      </p:sp>
      <p:pic>
        <p:nvPicPr>
          <p:cNvPr id="10" name="object 4">
            <a:hlinkClick r:id="rId4" action="ppaction://hlinksldjump"/>
            <a:extLst>
              <a:ext uri="{FF2B5EF4-FFF2-40B4-BE49-F238E27FC236}">
                <a16:creationId xmlns:a16="http://schemas.microsoft.com/office/drawing/2014/main" id="{D5822D5A-D90F-4AC4-940A-6682E5DCC6F1}"/>
              </a:ext>
            </a:extLst>
          </p:cNvPr>
          <p:cNvPicPr/>
          <p:nvPr/>
        </p:nvPicPr>
        <p:blipFill>
          <a:blip r:embed="rId5" cstate="email">
            <a:extLst>
              <a:ext uri="{28A0092B-C50C-407E-A947-70E740481C1C}">
                <a14:useLocalDpi xmlns:a14="http://schemas.microsoft.com/office/drawing/2010/main"/>
              </a:ext>
            </a:extLst>
          </a:blip>
          <a:stretch>
            <a:fillRect/>
          </a:stretch>
        </p:blipFill>
        <p:spPr>
          <a:xfrm>
            <a:off x="16957087" y="9258301"/>
            <a:ext cx="914399" cy="876298"/>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email">
            <a:extLst>
              <a:ext uri="{28A0092B-C50C-407E-A947-70E740481C1C}">
                <a14:useLocalDpi xmlns:a14="http://schemas.microsoft.com/office/drawing/2010/main"/>
              </a:ext>
            </a:extLst>
          </a:blip>
          <a:stretch>
            <a:fillRect/>
          </a:stretch>
        </p:blipFill>
        <p:spPr>
          <a:xfrm>
            <a:off x="152400" y="114300"/>
            <a:ext cx="1447800" cy="1295400"/>
          </a:xfrm>
          <a:prstGeom prst="rect">
            <a:avLst/>
          </a:prstGeom>
        </p:spPr>
      </p:pic>
      <p:sp>
        <p:nvSpPr>
          <p:cNvPr id="3" name="object 3"/>
          <p:cNvSpPr/>
          <p:nvPr/>
        </p:nvSpPr>
        <p:spPr>
          <a:xfrm>
            <a:off x="0" y="9239571"/>
            <a:ext cx="18288000" cy="1047750"/>
          </a:xfrm>
          <a:custGeom>
            <a:avLst/>
            <a:gdLst/>
            <a:ahLst/>
            <a:cxnLst/>
            <a:rect l="l" t="t" r="r" b="b"/>
            <a:pathLst>
              <a:path w="18288000" h="1047750">
                <a:moveTo>
                  <a:pt x="0" y="1047428"/>
                </a:moveTo>
                <a:lnTo>
                  <a:pt x="0" y="0"/>
                </a:lnTo>
                <a:lnTo>
                  <a:pt x="18288000" y="0"/>
                </a:lnTo>
                <a:lnTo>
                  <a:pt x="18288000" y="1047428"/>
                </a:lnTo>
                <a:lnTo>
                  <a:pt x="0" y="1047428"/>
                </a:lnTo>
                <a:close/>
              </a:path>
            </a:pathLst>
          </a:custGeom>
          <a:solidFill>
            <a:srgbClr val="209C91"/>
          </a:solidFill>
        </p:spPr>
        <p:txBody>
          <a:bodyPr wrap="square" lIns="0" tIns="0" rIns="0" bIns="0" rtlCol="0"/>
          <a:lstStyle/>
          <a:p>
            <a:endParaRPr/>
          </a:p>
        </p:txBody>
      </p:sp>
      <p:sp>
        <p:nvSpPr>
          <p:cNvPr id="4" name="TextBox 3">
            <a:extLst>
              <a:ext uri="{FF2B5EF4-FFF2-40B4-BE49-F238E27FC236}">
                <a16:creationId xmlns:a16="http://schemas.microsoft.com/office/drawing/2014/main" id="{F3AC6BDB-DD15-43D9-A912-23907A0BCB34}"/>
              </a:ext>
            </a:extLst>
          </p:cNvPr>
          <p:cNvSpPr txBox="1"/>
          <p:nvPr/>
        </p:nvSpPr>
        <p:spPr>
          <a:xfrm>
            <a:off x="2590800" y="495300"/>
            <a:ext cx="15697200" cy="769441"/>
          </a:xfrm>
          <a:prstGeom prst="rect">
            <a:avLst/>
          </a:prstGeom>
          <a:noFill/>
        </p:spPr>
        <p:txBody>
          <a:bodyPr wrap="square" rtlCol="0">
            <a:spAutoFit/>
          </a:bodyPr>
          <a:lstStyle/>
          <a:p>
            <a:r>
              <a:rPr lang="en-US" sz="4400" dirty="0"/>
              <a:t>Learning Activity 2 Reporting Procedures for Hazard Identification</a:t>
            </a:r>
            <a:endParaRPr lang="en-AU" sz="4400" dirty="0"/>
          </a:p>
        </p:txBody>
      </p:sp>
      <p:sp>
        <p:nvSpPr>
          <p:cNvPr id="5" name="TextBox 4">
            <a:extLst>
              <a:ext uri="{FF2B5EF4-FFF2-40B4-BE49-F238E27FC236}">
                <a16:creationId xmlns:a16="http://schemas.microsoft.com/office/drawing/2014/main" id="{3B399965-E5CD-4F53-BDD3-B08BDDE2F29C}"/>
              </a:ext>
            </a:extLst>
          </p:cNvPr>
          <p:cNvSpPr txBox="1"/>
          <p:nvPr/>
        </p:nvSpPr>
        <p:spPr>
          <a:xfrm>
            <a:off x="0" y="1409700"/>
            <a:ext cx="18288000" cy="7109639"/>
          </a:xfrm>
          <a:prstGeom prst="rect">
            <a:avLst/>
          </a:prstGeom>
          <a:noFill/>
        </p:spPr>
        <p:txBody>
          <a:bodyPr wrap="square" rtlCol="0">
            <a:spAutoFit/>
          </a:bodyPr>
          <a:lstStyle/>
          <a:p>
            <a:r>
              <a:rPr lang="en-US" sz="2400" dirty="0"/>
              <a:t>Search the Internet for ‘incident hazard report forms’, view and analyse at least three different incident hazard report forms. </a:t>
            </a:r>
          </a:p>
          <a:p>
            <a:r>
              <a:rPr lang="en-US" sz="2400" dirty="0"/>
              <a:t>Then complete the following questions:</a:t>
            </a:r>
          </a:p>
          <a:p>
            <a:r>
              <a:rPr lang="en-US" sz="2400" dirty="0">
                <a:solidFill>
                  <a:srgbClr val="0070C0"/>
                </a:solidFill>
              </a:rPr>
              <a:t>1. What details must be included about the incident/hazard? Include at least four.</a:t>
            </a:r>
          </a:p>
          <a:p>
            <a:r>
              <a:rPr lang="en-US" sz="2400" dirty="0"/>
              <a:t>• Patient’s personal details (name, phone number, gender etc.) </a:t>
            </a:r>
          </a:p>
          <a:p>
            <a:r>
              <a:rPr lang="en-US" sz="2400" dirty="0"/>
              <a:t>• Name of witness </a:t>
            </a:r>
          </a:p>
          <a:p>
            <a:r>
              <a:rPr lang="en-US" sz="2400" dirty="0"/>
              <a:t>• Date/time of incident </a:t>
            </a:r>
          </a:p>
          <a:p>
            <a:r>
              <a:rPr lang="en-US" sz="2400" dirty="0"/>
              <a:t>• Body part injured/nature of the injury </a:t>
            </a:r>
          </a:p>
          <a:p>
            <a:r>
              <a:rPr lang="en-US" sz="2400" dirty="0"/>
              <a:t>• Cause of injury/description </a:t>
            </a:r>
          </a:p>
          <a:p>
            <a:r>
              <a:rPr lang="en-US" sz="2400" dirty="0"/>
              <a:t>• Location of accident </a:t>
            </a:r>
          </a:p>
          <a:p>
            <a:r>
              <a:rPr lang="en-US" sz="2400" dirty="0">
                <a:solidFill>
                  <a:srgbClr val="0070C0"/>
                </a:solidFill>
              </a:rPr>
              <a:t>2. Why is it important to document the exact location and type of injury?</a:t>
            </a:r>
          </a:p>
          <a:p>
            <a:r>
              <a:rPr lang="en-US" sz="2400" dirty="0"/>
              <a:t>The location needs to be checked straight away to prevent further incidents. The hazard can be dealt with immediately.</a:t>
            </a:r>
          </a:p>
          <a:p>
            <a:r>
              <a:rPr lang="en-US" sz="2400" dirty="0">
                <a:solidFill>
                  <a:srgbClr val="0070C0"/>
                </a:solidFill>
              </a:rPr>
              <a:t>3. Why is it important to document if first aid was administered and by whom?</a:t>
            </a:r>
          </a:p>
          <a:p>
            <a:r>
              <a:rPr lang="en-US" sz="2400" dirty="0"/>
              <a:t>To ensure that the hospital or the medical practitioner you have referred the patient to has a record of what treatment was administered straight away as this may affect the treatment that they administer. The person who administered it is also important for legal reasons: were they qualified to administer the treatment?</a:t>
            </a:r>
          </a:p>
          <a:p>
            <a:r>
              <a:rPr lang="en-US" sz="2400" dirty="0">
                <a:solidFill>
                  <a:srgbClr val="0070C0"/>
                </a:solidFill>
              </a:rPr>
              <a:t>4. Why is it important that a senior member of staff, supervisor or manager is made aware of the incident?</a:t>
            </a:r>
          </a:p>
          <a:p>
            <a:r>
              <a:rPr lang="en-US" sz="2400" dirty="0"/>
              <a:t>To ensure that the area/location of the incident can be assessed to prevent further injury. They can also make other staff members aware of the incident immediately to prevent more injuries. They can also investigate the incident, talk to witnesses and determine the cause of the incident (e.g. mechanical, environmental, work performance).</a:t>
            </a:r>
          </a:p>
        </p:txBody>
      </p:sp>
      <p:pic>
        <p:nvPicPr>
          <p:cNvPr id="7" name="Picture 6">
            <a:extLst>
              <a:ext uri="{FF2B5EF4-FFF2-40B4-BE49-F238E27FC236}">
                <a16:creationId xmlns:a16="http://schemas.microsoft.com/office/drawing/2014/main" id="{E0F19374-94A5-4F10-A6BC-200F1CF8A7B9}"/>
              </a:ext>
            </a:extLst>
          </p:cNvPr>
          <p:cNvPicPr>
            <a:picLocks noChangeAspect="1"/>
          </p:cNvPicPr>
          <p:nvPr/>
        </p:nvPicPr>
        <p:blipFill>
          <a:blip r:embed="rId3"/>
          <a:stretch>
            <a:fillRect/>
          </a:stretch>
        </p:blipFill>
        <p:spPr>
          <a:xfrm>
            <a:off x="0" y="2560141"/>
            <a:ext cx="18135600" cy="2126159"/>
          </a:xfrm>
          <a:prstGeom prst="rect">
            <a:avLst/>
          </a:prstGeom>
        </p:spPr>
      </p:pic>
      <p:pic>
        <p:nvPicPr>
          <p:cNvPr id="9" name="Picture 8">
            <a:extLst>
              <a:ext uri="{FF2B5EF4-FFF2-40B4-BE49-F238E27FC236}">
                <a16:creationId xmlns:a16="http://schemas.microsoft.com/office/drawing/2014/main" id="{0344B530-086A-433C-82BA-210B8A4BF25F}"/>
              </a:ext>
            </a:extLst>
          </p:cNvPr>
          <p:cNvPicPr>
            <a:picLocks noChangeAspect="1"/>
          </p:cNvPicPr>
          <p:nvPr/>
        </p:nvPicPr>
        <p:blipFill>
          <a:blip r:embed="rId3"/>
          <a:stretch>
            <a:fillRect/>
          </a:stretch>
        </p:blipFill>
        <p:spPr>
          <a:xfrm>
            <a:off x="23191" y="5143500"/>
            <a:ext cx="18135600" cy="433655"/>
          </a:xfrm>
          <a:prstGeom prst="rect">
            <a:avLst/>
          </a:prstGeom>
        </p:spPr>
      </p:pic>
      <p:pic>
        <p:nvPicPr>
          <p:cNvPr id="10" name="Picture 9">
            <a:extLst>
              <a:ext uri="{FF2B5EF4-FFF2-40B4-BE49-F238E27FC236}">
                <a16:creationId xmlns:a16="http://schemas.microsoft.com/office/drawing/2014/main" id="{DEB040BB-4928-45D7-ACBD-1E7D0230E735}"/>
              </a:ext>
            </a:extLst>
          </p:cNvPr>
          <p:cNvPicPr>
            <a:picLocks noChangeAspect="1"/>
          </p:cNvPicPr>
          <p:nvPr/>
        </p:nvPicPr>
        <p:blipFill>
          <a:blip r:embed="rId3"/>
          <a:stretch>
            <a:fillRect/>
          </a:stretch>
        </p:blipFill>
        <p:spPr>
          <a:xfrm>
            <a:off x="23191" y="5863732"/>
            <a:ext cx="18135600" cy="1008823"/>
          </a:xfrm>
          <a:prstGeom prst="rect">
            <a:avLst/>
          </a:prstGeom>
        </p:spPr>
      </p:pic>
      <p:pic>
        <p:nvPicPr>
          <p:cNvPr id="11" name="Picture 10">
            <a:extLst>
              <a:ext uri="{FF2B5EF4-FFF2-40B4-BE49-F238E27FC236}">
                <a16:creationId xmlns:a16="http://schemas.microsoft.com/office/drawing/2014/main" id="{1FB040EE-5BE7-43DD-A6FE-FCF895A57307}"/>
              </a:ext>
            </a:extLst>
          </p:cNvPr>
          <p:cNvPicPr>
            <a:picLocks noChangeAspect="1"/>
          </p:cNvPicPr>
          <p:nvPr/>
        </p:nvPicPr>
        <p:blipFill>
          <a:blip r:embed="rId3"/>
          <a:stretch>
            <a:fillRect/>
          </a:stretch>
        </p:blipFill>
        <p:spPr>
          <a:xfrm>
            <a:off x="76200" y="7376845"/>
            <a:ext cx="18135600" cy="1142494"/>
          </a:xfrm>
          <a:prstGeom prst="rect">
            <a:avLst/>
          </a:prstGeom>
        </p:spPr>
      </p:pic>
      <p:pic>
        <p:nvPicPr>
          <p:cNvPr id="12" name="object 4">
            <a:hlinkClick r:id="rId4" action="ppaction://hlinksldjump"/>
            <a:extLst>
              <a:ext uri="{FF2B5EF4-FFF2-40B4-BE49-F238E27FC236}">
                <a16:creationId xmlns:a16="http://schemas.microsoft.com/office/drawing/2014/main" id="{2BEEB69D-C105-4681-B9CE-88457C37D4B7}"/>
              </a:ext>
            </a:extLst>
          </p:cNvPr>
          <p:cNvPicPr/>
          <p:nvPr/>
        </p:nvPicPr>
        <p:blipFill>
          <a:blip r:embed="rId5" cstate="email">
            <a:extLst>
              <a:ext uri="{28A0092B-C50C-407E-A947-70E740481C1C}">
                <a14:useLocalDpi xmlns:a14="http://schemas.microsoft.com/office/drawing/2010/main"/>
              </a:ext>
            </a:extLst>
          </a:blip>
          <a:stretch>
            <a:fillRect/>
          </a:stretch>
        </p:blipFill>
        <p:spPr>
          <a:xfrm>
            <a:off x="16957087" y="9258301"/>
            <a:ext cx="914399" cy="87629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9"/>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10"/>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email">
            <a:extLst>
              <a:ext uri="{28A0092B-C50C-407E-A947-70E740481C1C}">
                <a14:useLocalDpi xmlns:a14="http://schemas.microsoft.com/office/drawing/2010/main"/>
              </a:ext>
            </a:extLst>
          </a:blip>
          <a:stretch>
            <a:fillRect/>
          </a:stretch>
        </p:blipFill>
        <p:spPr>
          <a:xfrm>
            <a:off x="152400" y="114300"/>
            <a:ext cx="1447800" cy="1295400"/>
          </a:xfrm>
          <a:prstGeom prst="rect">
            <a:avLst/>
          </a:prstGeom>
        </p:spPr>
      </p:pic>
      <p:sp>
        <p:nvSpPr>
          <p:cNvPr id="3" name="object 3"/>
          <p:cNvSpPr/>
          <p:nvPr/>
        </p:nvSpPr>
        <p:spPr>
          <a:xfrm>
            <a:off x="0" y="9239571"/>
            <a:ext cx="18288000" cy="1047750"/>
          </a:xfrm>
          <a:custGeom>
            <a:avLst/>
            <a:gdLst/>
            <a:ahLst/>
            <a:cxnLst/>
            <a:rect l="l" t="t" r="r" b="b"/>
            <a:pathLst>
              <a:path w="18288000" h="1047750">
                <a:moveTo>
                  <a:pt x="0" y="1047428"/>
                </a:moveTo>
                <a:lnTo>
                  <a:pt x="0" y="0"/>
                </a:lnTo>
                <a:lnTo>
                  <a:pt x="18288000" y="0"/>
                </a:lnTo>
                <a:lnTo>
                  <a:pt x="18288000" y="1047428"/>
                </a:lnTo>
                <a:lnTo>
                  <a:pt x="0" y="1047428"/>
                </a:lnTo>
                <a:close/>
              </a:path>
            </a:pathLst>
          </a:custGeom>
          <a:solidFill>
            <a:srgbClr val="209C91"/>
          </a:solidFill>
        </p:spPr>
        <p:txBody>
          <a:bodyPr wrap="square" lIns="0" tIns="0" rIns="0" bIns="0" rtlCol="0"/>
          <a:lstStyle/>
          <a:p>
            <a:endParaRPr/>
          </a:p>
        </p:txBody>
      </p:sp>
      <p:sp>
        <p:nvSpPr>
          <p:cNvPr id="4" name="TextBox 3">
            <a:extLst>
              <a:ext uri="{FF2B5EF4-FFF2-40B4-BE49-F238E27FC236}">
                <a16:creationId xmlns:a16="http://schemas.microsoft.com/office/drawing/2014/main" id="{F3AC6BDB-DD15-43D9-A912-23907A0BCB34}"/>
              </a:ext>
            </a:extLst>
          </p:cNvPr>
          <p:cNvSpPr txBox="1"/>
          <p:nvPr/>
        </p:nvSpPr>
        <p:spPr>
          <a:xfrm>
            <a:off x="2590800" y="495300"/>
            <a:ext cx="15697200" cy="769441"/>
          </a:xfrm>
          <a:prstGeom prst="rect">
            <a:avLst/>
          </a:prstGeom>
          <a:noFill/>
        </p:spPr>
        <p:txBody>
          <a:bodyPr wrap="square" rtlCol="0">
            <a:spAutoFit/>
          </a:bodyPr>
          <a:lstStyle/>
          <a:p>
            <a:r>
              <a:rPr lang="en-US" sz="4400" dirty="0"/>
              <a:t>Learning Activity 2 Reporting Procedures for Hazard Identification</a:t>
            </a:r>
            <a:endParaRPr lang="en-AU" sz="4400" dirty="0"/>
          </a:p>
        </p:txBody>
      </p:sp>
      <p:sp>
        <p:nvSpPr>
          <p:cNvPr id="5" name="TextBox 4">
            <a:extLst>
              <a:ext uri="{FF2B5EF4-FFF2-40B4-BE49-F238E27FC236}">
                <a16:creationId xmlns:a16="http://schemas.microsoft.com/office/drawing/2014/main" id="{3B399965-E5CD-4F53-BDD3-B08BDDE2F29C}"/>
              </a:ext>
            </a:extLst>
          </p:cNvPr>
          <p:cNvSpPr txBox="1"/>
          <p:nvPr/>
        </p:nvSpPr>
        <p:spPr>
          <a:xfrm>
            <a:off x="0" y="1409700"/>
            <a:ext cx="18288000" cy="3046988"/>
          </a:xfrm>
          <a:prstGeom prst="rect">
            <a:avLst/>
          </a:prstGeom>
          <a:noFill/>
        </p:spPr>
        <p:txBody>
          <a:bodyPr wrap="square" rtlCol="0">
            <a:spAutoFit/>
          </a:bodyPr>
          <a:lstStyle/>
          <a:p>
            <a:r>
              <a:rPr lang="en-US" sz="2400" dirty="0">
                <a:solidFill>
                  <a:srgbClr val="0070C0"/>
                </a:solidFill>
              </a:rPr>
              <a:t>5. What are two other elements that must be recorded on the incident hazard report form</a:t>
            </a:r>
            <a:r>
              <a:rPr lang="en-US" sz="2400" dirty="0"/>
              <a:t>?</a:t>
            </a:r>
          </a:p>
          <a:p>
            <a:r>
              <a:rPr lang="en-US" sz="2400" dirty="0"/>
              <a:t>• Action to present re-occurrence. </a:t>
            </a:r>
          </a:p>
          <a:p>
            <a:r>
              <a:rPr lang="en-US" sz="2400" dirty="0"/>
              <a:t>• Worker’s compensation information.</a:t>
            </a:r>
          </a:p>
          <a:p>
            <a:r>
              <a:rPr lang="en-US" sz="2400" dirty="0"/>
              <a:t>• Whether further investigation is required or not.</a:t>
            </a:r>
          </a:p>
          <a:p>
            <a:r>
              <a:rPr lang="en-US" sz="2400" dirty="0">
                <a:solidFill>
                  <a:srgbClr val="0070C0"/>
                </a:solidFill>
              </a:rPr>
              <a:t>6. Why is it important to document and record workplace accidents?</a:t>
            </a:r>
          </a:p>
          <a:p>
            <a:r>
              <a:rPr lang="en-US" sz="2400" dirty="0"/>
              <a:t>• It is a legal requirement.</a:t>
            </a:r>
          </a:p>
          <a:p>
            <a:r>
              <a:rPr lang="en-US" sz="2400" dirty="0"/>
              <a:t>• As a reference in legal matters or worker’s compensation claims.</a:t>
            </a:r>
          </a:p>
          <a:p>
            <a:r>
              <a:rPr lang="en-US" sz="2400" dirty="0"/>
              <a:t>• To assist with hazard identification and risk assessment in the future.</a:t>
            </a:r>
          </a:p>
        </p:txBody>
      </p:sp>
      <p:pic>
        <p:nvPicPr>
          <p:cNvPr id="6" name="Picture 5">
            <a:extLst>
              <a:ext uri="{FF2B5EF4-FFF2-40B4-BE49-F238E27FC236}">
                <a16:creationId xmlns:a16="http://schemas.microsoft.com/office/drawing/2014/main" id="{311AD5E7-2B9B-44BB-BC43-169EE461BFF8}"/>
              </a:ext>
            </a:extLst>
          </p:cNvPr>
          <p:cNvPicPr>
            <a:picLocks noChangeAspect="1"/>
          </p:cNvPicPr>
          <p:nvPr/>
        </p:nvPicPr>
        <p:blipFill>
          <a:blip r:embed="rId3"/>
          <a:stretch>
            <a:fillRect/>
          </a:stretch>
        </p:blipFill>
        <p:spPr>
          <a:xfrm>
            <a:off x="0" y="1790700"/>
            <a:ext cx="18135600" cy="1219200"/>
          </a:xfrm>
          <a:prstGeom prst="rect">
            <a:avLst/>
          </a:prstGeom>
        </p:spPr>
      </p:pic>
      <p:pic>
        <p:nvPicPr>
          <p:cNvPr id="7" name="Picture 6">
            <a:extLst>
              <a:ext uri="{FF2B5EF4-FFF2-40B4-BE49-F238E27FC236}">
                <a16:creationId xmlns:a16="http://schemas.microsoft.com/office/drawing/2014/main" id="{C4EEBA2F-67D3-4D50-9812-0A75899ED490}"/>
              </a:ext>
            </a:extLst>
          </p:cNvPr>
          <p:cNvPicPr>
            <a:picLocks noChangeAspect="1"/>
          </p:cNvPicPr>
          <p:nvPr/>
        </p:nvPicPr>
        <p:blipFill>
          <a:blip r:embed="rId3"/>
          <a:stretch>
            <a:fillRect/>
          </a:stretch>
        </p:blipFill>
        <p:spPr>
          <a:xfrm>
            <a:off x="0" y="3367486"/>
            <a:ext cx="18135600" cy="1089202"/>
          </a:xfrm>
          <a:prstGeom prst="rect">
            <a:avLst/>
          </a:prstGeom>
        </p:spPr>
      </p:pic>
      <p:pic>
        <p:nvPicPr>
          <p:cNvPr id="8" name="object 4">
            <a:hlinkClick r:id="rId4" action="ppaction://hlinksldjump"/>
            <a:extLst>
              <a:ext uri="{FF2B5EF4-FFF2-40B4-BE49-F238E27FC236}">
                <a16:creationId xmlns:a16="http://schemas.microsoft.com/office/drawing/2014/main" id="{EDF349F9-EEB6-4AB8-A522-4FE33AEBA964}"/>
              </a:ext>
            </a:extLst>
          </p:cNvPr>
          <p:cNvPicPr/>
          <p:nvPr/>
        </p:nvPicPr>
        <p:blipFill>
          <a:blip r:embed="rId5" cstate="email">
            <a:extLst>
              <a:ext uri="{28A0092B-C50C-407E-A947-70E740481C1C}">
                <a14:useLocalDpi xmlns:a14="http://schemas.microsoft.com/office/drawing/2010/main"/>
              </a:ext>
            </a:extLst>
          </a:blip>
          <a:stretch>
            <a:fillRect/>
          </a:stretch>
        </p:blipFill>
        <p:spPr>
          <a:xfrm>
            <a:off x="16957087" y="9258301"/>
            <a:ext cx="914399" cy="876298"/>
          </a:xfrm>
          <a:prstGeom prst="rect">
            <a:avLst/>
          </a:prstGeom>
        </p:spPr>
      </p:pic>
    </p:spTree>
    <p:extLst>
      <p:ext uri="{BB962C8B-B14F-4D97-AF65-F5344CB8AC3E}">
        <p14:creationId xmlns:p14="http://schemas.microsoft.com/office/powerpoint/2010/main" val="3812404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19200" y="170196"/>
            <a:ext cx="9477375" cy="751488"/>
          </a:xfrm>
          <a:prstGeom prst="rect">
            <a:avLst/>
          </a:prstGeom>
        </p:spPr>
        <p:txBody>
          <a:bodyPr vert="horz" wrap="square" lIns="0" tIns="12700" rIns="0" bIns="0" rtlCol="0">
            <a:spAutoFit/>
          </a:bodyPr>
          <a:lstStyle/>
          <a:p>
            <a:pPr marL="12700">
              <a:lnSpc>
                <a:spcPct val="100000"/>
              </a:lnSpc>
              <a:spcBef>
                <a:spcPts val="100"/>
              </a:spcBef>
            </a:pPr>
            <a:r>
              <a:rPr sz="4800" spc="325" dirty="0">
                <a:latin typeface="Trebuchet MS"/>
                <a:cs typeface="Trebuchet MS"/>
              </a:rPr>
              <a:t>Learning</a:t>
            </a:r>
            <a:r>
              <a:rPr sz="4800" spc="530" dirty="0">
                <a:latin typeface="Trebuchet MS"/>
                <a:cs typeface="Trebuchet MS"/>
              </a:rPr>
              <a:t> </a:t>
            </a:r>
            <a:r>
              <a:rPr sz="4800" spc="325" dirty="0">
                <a:latin typeface="Trebuchet MS"/>
                <a:cs typeface="Trebuchet MS"/>
              </a:rPr>
              <a:t>Checkpoint</a:t>
            </a:r>
            <a:r>
              <a:rPr sz="4800" spc="530" dirty="0">
                <a:latin typeface="Trebuchet MS"/>
                <a:cs typeface="Trebuchet MS"/>
              </a:rPr>
              <a:t> </a:t>
            </a:r>
            <a:r>
              <a:rPr sz="4800" spc="-25" dirty="0">
                <a:latin typeface="Trebuchet MS"/>
                <a:cs typeface="Trebuchet MS"/>
              </a:rPr>
              <a:t>1</a:t>
            </a:r>
          </a:p>
        </p:txBody>
      </p:sp>
      <p:pic>
        <p:nvPicPr>
          <p:cNvPr id="4" name="Picture 3">
            <a:extLst>
              <a:ext uri="{FF2B5EF4-FFF2-40B4-BE49-F238E27FC236}">
                <a16:creationId xmlns:a16="http://schemas.microsoft.com/office/drawing/2014/main" id="{5151D48C-05D1-403E-B415-14B2CC325FB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28600" y="170196"/>
            <a:ext cx="762000" cy="992482"/>
          </a:xfrm>
          <a:prstGeom prst="rect">
            <a:avLst/>
          </a:prstGeom>
        </p:spPr>
      </p:pic>
      <p:pic>
        <p:nvPicPr>
          <p:cNvPr id="6" name="Picture 5">
            <a:extLst>
              <a:ext uri="{FF2B5EF4-FFF2-40B4-BE49-F238E27FC236}">
                <a16:creationId xmlns:a16="http://schemas.microsoft.com/office/drawing/2014/main" id="{3085F919-181F-4CEE-A333-DEFAD6E5BA5B}"/>
              </a:ext>
            </a:extLst>
          </p:cNvPr>
          <p:cNvPicPr>
            <a:picLocks noChangeAspect="1"/>
          </p:cNvPicPr>
          <p:nvPr/>
        </p:nvPicPr>
        <p:blipFill>
          <a:blip r:embed="rId3"/>
          <a:stretch>
            <a:fillRect/>
          </a:stretch>
        </p:blipFill>
        <p:spPr>
          <a:xfrm>
            <a:off x="6934200" y="929766"/>
            <a:ext cx="5181600" cy="5974416"/>
          </a:xfrm>
          <a:prstGeom prst="rect">
            <a:avLst/>
          </a:prstGeom>
        </p:spPr>
      </p:pic>
      <p:sp>
        <p:nvSpPr>
          <p:cNvPr id="7" name="TextBox 6">
            <a:extLst>
              <a:ext uri="{FF2B5EF4-FFF2-40B4-BE49-F238E27FC236}">
                <a16:creationId xmlns:a16="http://schemas.microsoft.com/office/drawing/2014/main" id="{D2031CB8-F4EB-4ED7-826A-5BD331A6197A}"/>
              </a:ext>
            </a:extLst>
          </p:cNvPr>
          <p:cNvSpPr txBox="1"/>
          <p:nvPr/>
        </p:nvSpPr>
        <p:spPr>
          <a:xfrm>
            <a:off x="29817" y="1167648"/>
            <a:ext cx="18288000" cy="3046988"/>
          </a:xfrm>
          <a:prstGeom prst="rect">
            <a:avLst/>
          </a:prstGeom>
          <a:noFill/>
        </p:spPr>
        <p:txBody>
          <a:bodyPr wrap="square" rtlCol="0">
            <a:spAutoFit/>
          </a:bodyPr>
          <a:lstStyle/>
          <a:p>
            <a:r>
              <a:rPr lang="en-US" sz="2400" dirty="0">
                <a:solidFill>
                  <a:srgbClr val="0070C0"/>
                </a:solidFill>
              </a:rPr>
              <a:t>1. Why are you required to follow workplace policies and procedures in your workplace?</a:t>
            </a:r>
          </a:p>
          <a:p>
            <a:r>
              <a:rPr lang="en-US" sz="2400" dirty="0"/>
              <a:t>To protect and prevent potential injuries occurring in the workplace.</a:t>
            </a:r>
          </a:p>
          <a:p>
            <a:r>
              <a:rPr lang="en-US" sz="2400" dirty="0">
                <a:solidFill>
                  <a:srgbClr val="0070C0"/>
                </a:solidFill>
              </a:rPr>
              <a:t>2. What should you do if you identify a potential hazard in your workplace?</a:t>
            </a:r>
          </a:p>
          <a:p>
            <a:r>
              <a:rPr lang="en-US" sz="2400" dirty="0"/>
              <a:t>You should report it to your supervisor, either in person or on a hazard report.</a:t>
            </a:r>
          </a:p>
          <a:p>
            <a:r>
              <a:rPr lang="en-US" sz="2400" dirty="0">
                <a:solidFill>
                  <a:srgbClr val="0070C0"/>
                </a:solidFill>
              </a:rPr>
              <a:t>3. What do you do if the fire alarm sounds in your workplace?</a:t>
            </a:r>
          </a:p>
          <a:p>
            <a:r>
              <a:rPr lang="en-US" sz="2400" dirty="0"/>
              <a:t>Follow the instructions of your workplace emergency procedures.</a:t>
            </a:r>
          </a:p>
          <a:p>
            <a:r>
              <a:rPr lang="en-US" sz="2400" dirty="0">
                <a:solidFill>
                  <a:srgbClr val="0070C0"/>
                </a:solidFill>
              </a:rPr>
              <a:t>4. What is duty of care for an employee? </a:t>
            </a:r>
          </a:p>
          <a:p>
            <a:r>
              <a:rPr lang="en-US" sz="2400" dirty="0"/>
              <a:t>Duty of care for an employee is with respect to their own safety and that of other workers or any other person </a:t>
            </a:r>
          </a:p>
        </p:txBody>
      </p:sp>
      <p:pic>
        <p:nvPicPr>
          <p:cNvPr id="8" name="Picture 7">
            <a:extLst>
              <a:ext uri="{FF2B5EF4-FFF2-40B4-BE49-F238E27FC236}">
                <a16:creationId xmlns:a16="http://schemas.microsoft.com/office/drawing/2014/main" id="{B8095EE7-C7C5-4A32-9C60-E986BE8F4155}"/>
              </a:ext>
            </a:extLst>
          </p:cNvPr>
          <p:cNvPicPr>
            <a:picLocks noChangeAspect="1"/>
          </p:cNvPicPr>
          <p:nvPr/>
        </p:nvPicPr>
        <p:blipFill>
          <a:blip r:embed="rId4"/>
          <a:stretch>
            <a:fillRect/>
          </a:stretch>
        </p:blipFill>
        <p:spPr>
          <a:xfrm>
            <a:off x="76200" y="1585645"/>
            <a:ext cx="18135600" cy="433655"/>
          </a:xfrm>
          <a:prstGeom prst="rect">
            <a:avLst/>
          </a:prstGeom>
        </p:spPr>
      </p:pic>
      <p:pic>
        <p:nvPicPr>
          <p:cNvPr id="9" name="Picture 8">
            <a:extLst>
              <a:ext uri="{FF2B5EF4-FFF2-40B4-BE49-F238E27FC236}">
                <a16:creationId xmlns:a16="http://schemas.microsoft.com/office/drawing/2014/main" id="{C494A373-4880-4F1E-9869-15581E06FFCF}"/>
              </a:ext>
            </a:extLst>
          </p:cNvPr>
          <p:cNvPicPr>
            <a:picLocks noChangeAspect="1"/>
          </p:cNvPicPr>
          <p:nvPr/>
        </p:nvPicPr>
        <p:blipFill>
          <a:blip r:embed="rId4"/>
          <a:stretch>
            <a:fillRect/>
          </a:stretch>
        </p:blipFill>
        <p:spPr>
          <a:xfrm>
            <a:off x="16565" y="2324100"/>
            <a:ext cx="18135600" cy="433655"/>
          </a:xfrm>
          <a:prstGeom prst="rect">
            <a:avLst/>
          </a:prstGeom>
        </p:spPr>
      </p:pic>
      <p:pic>
        <p:nvPicPr>
          <p:cNvPr id="10" name="Picture 9">
            <a:extLst>
              <a:ext uri="{FF2B5EF4-FFF2-40B4-BE49-F238E27FC236}">
                <a16:creationId xmlns:a16="http://schemas.microsoft.com/office/drawing/2014/main" id="{5226A3BE-DF3B-41EE-9F0E-D7E1EAC3D537}"/>
              </a:ext>
            </a:extLst>
          </p:cNvPr>
          <p:cNvPicPr>
            <a:picLocks noChangeAspect="1"/>
          </p:cNvPicPr>
          <p:nvPr/>
        </p:nvPicPr>
        <p:blipFill>
          <a:blip r:embed="rId4"/>
          <a:stretch>
            <a:fillRect/>
          </a:stretch>
        </p:blipFill>
        <p:spPr>
          <a:xfrm>
            <a:off x="62947" y="3009900"/>
            <a:ext cx="18135600" cy="433655"/>
          </a:xfrm>
          <a:prstGeom prst="rect">
            <a:avLst/>
          </a:prstGeom>
        </p:spPr>
      </p:pic>
      <p:pic>
        <p:nvPicPr>
          <p:cNvPr id="11" name="Picture 10">
            <a:extLst>
              <a:ext uri="{FF2B5EF4-FFF2-40B4-BE49-F238E27FC236}">
                <a16:creationId xmlns:a16="http://schemas.microsoft.com/office/drawing/2014/main" id="{A230441C-65A4-493B-BD38-CFE419B6D7AF}"/>
              </a:ext>
            </a:extLst>
          </p:cNvPr>
          <p:cNvPicPr>
            <a:picLocks noChangeAspect="1"/>
          </p:cNvPicPr>
          <p:nvPr/>
        </p:nvPicPr>
        <p:blipFill>
          <a:blip r:embed="rId4"/>
          <a:stretch>
            <a:fillRect/>
          </a:stretch>
        </p:blipFill>
        <p:spPr>
          <a:xfrm>
            <a:off x="16565" y="3838652"/>
            <a:ext cx="18135600" cy="433655"/>
          </a:xfrm>
          <a:prstGeom prst="rect">
            <a:avLst/>
          </a:prstGeom>
        </p:spPr>
      </p:pic>
      <p:pic>
        <p:nvPicPr>
          <p:cNvPr id="12" name="object 4">
            <a:hlinkClick r:id="rId5" action="ppaction://hlinksldjump"/>
            <a:extLst>
              <a:ext uri="{FF2B5EF4-FFF2-40B4-BE49-F238E27FC236}">
                <a16:creationId xmlns:a16="http://schemas.microsoft.com/office/drawing/2014/main" id="{3E54D941-4A47-4763-B707-DC6591F45953}"/>
              </a:ext>
            </a:extLst>
          </p:cNvPr>
          <p:cNvPicPr/>
          <p:nvPr/>
        </p:nvPicPr>
        <p:blipFill>
          <a:blip r:embed="rId6" cstate="email">
            <a:extLst>
              <a:ext uri="{28A0092B-C50C-407E-A947-70E740481C1C}">
                <a14:useLocalDpi xmlns:a14="http://schemas.microsoft.com/office/drawing/2010/main"/>
              </a:ext>
            </a:extLst>
          </a:blip>
          <a:stretch>
            <a:fillRect/>
          </a:stretch>
        </p:blipFill>
        <p:spPr>
          <a:xfrm>
            <a:off x="16957087" y="9258301"/>
            <a:ext cx="914399" cy="876298"/>
          </a:xfrm>
          <a:prstGeom prst="rect">
            <a:avLst/>
          </a:prstGeom>
        </p:spPr>
      </p:pic>
    </p:spTree>
    <p:extLst>
      <p:ext uri="{BB962C8B-B14F-4D97-AF65-F5344CB8AC3E}">
        <p14:creationId xmlns:p14="http://schemas.microsoft.com/office/powerpoint/2010/main" val="2181460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8"/>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9"/>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10"/>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1028700" y="12"/>
            <a:ext cx="17259300" cy="10287000"/>
            <a:chOff x="1028700" y="12"/>
            <a:chExt cx="17259300" cy="10287000"/>
          </a:xfrm>
        </p:grpSpPr>
        <p:pic>
          <p:nvPicPr>
            <p:cNvPr id="3" name="object 3"/>
            <p:cNvPicPr/>
            <p:nvPr/>
          </p:nvPicPr>
          <p:blipFill>
            <a:blip r:embed="rId2" cstate="print"/>
            <a:stretch>
              <a:fillRect/>
            </a:stretch>
          </p:blipFill>
          <p:spPr>
            <a:xfrm>
              <a:off x="6330031" y="12"/>
              <a:ext cx="11957968" cy="10286987"/>
            </a:xfrm>
            <a:prstGeom prst="rect">
              <a:avLst/>
            </a:prstGeom>
          </p:spPr>
        </p:pic>
        <p:sp>
          <p:nvSpPr>
            <p:cNvPr id="4" name="object 4"/>
            <p:cNvSpPr/>
            <p:nvPr/>
          </p:nvSpPr>
          <p:spPr>
            <a:xfrm>
              <a:off x="1028700" y="1028711"/>
              <a:ext cx="9382125" cy="8667750"/>
            </a:xfrm>
            <a:custGeom>
              <a:avLst/>
              <a:gdLst/>
              <a:ahLst/>
              <a:cxnLst/>
              <a:rect l="l" t="t" r="r" b="b"/>
              <a:pathLst>
                <a:path w="9382125" h="8667750">
                  <a:moveTo>
                    <a:pt x="9382125" y="8667750"/>
                  </a:moveTo>
                  <a:lnTo>
                    <a:pt x="0" y="8667750"/>
                  </a:lnTo>
                  <a:lnTo>
                    <a:pt x="0" y="0"/>
                  </a:lnTo>
                  <a:lnTo>
                    <a:pt x="9382125" y="0"/>
                  </a:lnTo>
                  <a:lnTo>
                    <a:pt x="9382125" y="8667750"/>
                  </a:lnTo>
                  <a:close/>
                </a:path>
              </a:pathLst>
            </a:custGeom>
            <a:solidFill>
              <a:srgbClr val="209C91"/>
            </a:solidFill>
          </p:spPr>
          <p:txBody>
            <a:bodyPr wrap="square" lIns="0" tIns="0" rIns="0" bIns="0" rtlCol="0"/>
            <a:lstStyle/>
            <a:p>
              <a:endParaRPr/>
            </a:p>
          </p:txBody>
        </p:sp>
      </p:grpSp>
      <p:sp>
        <p:nvSpPr>
          <p:cNvPr id="5" name="object 5"/>
          <p:cNvSpPr txBox="1">
            <a:spLocks noGrp="1"/>
          </p:cNvSpPr>
          <p:nvPr>
            <p:ph type="title"/>
          </p:nvPr>
        </p:nvSpPr>
        <p:spPr>
          <a:xfrm>
            <a:off x="1458396" y="1917077"/>
            <a:ext cx="7185659" cy="1414145"/>
          </a:xfrm>
          <a:prstGeom prst="rect">
            <a:avLst/>
          </a:prstGeom>
        </p:spPr>
        <p:txBody>
          <a:bodyPr vert="horz" wrap="square" lIns="0" tIns="95885" rIns="0" bIns="0" rtlCol="0">
            <a:spAutoFit/>
          </a:bodyPr>
          <a:lstStyle/>
          <a:p>
            <a:pPr marL="12700" marR="5080">
              <a:lnSpc>
                <a:spcPts val="5180"/>
              </a:lnSpc>
              <a:spcBef>
                <a:spcPts val="755"/>
              </a:spcBef>
            </a:pPr>
            <a:r>
              <a:rPr sz="4800" spc="530" dirty="0">
                <a:solidFill>
                  <a:srgbClr val="FFFFFF"/>
                </a:solidFill>
                <a:latin typeface="Trebuchet MS"/>
                <a:cs typeface="Trebuchet MS"/>
              </a:rPr>
              <a:t>COMMON</a:t>
            </a:r>
            <a:r>
              <a:rPr sz="4800" spc="370" dirty="0">
                <a:solidFill>
                  <a:srgbClr val="FFFFFF"/>
                </a:solidFill>
                <a:latin typeface="Trebuchet MS"/>
                <a:cs typeface="Trebuchet MS"/>
              </a:rPr>
              <a:t> </a:t>
            </a:r>
            <a:r>
              <a:rPr sz="4800" spc="390" dirty="0">
                <a:solidFill>
                  <a:srgbClr val="FFFFFF"/>
                </a:solidFill>
                <a:latin typeface="Trebuchet MS"/>
                <a:cs typeface="Trebuchet MS"/>
              </a:rPr>
              <a:t>WORKPLACE </a:t>
            </a:r>
            <a:r>
              <a:rPr sz="4800" spc="-1435" dirty="0">
                <a:solidFill>
                  <a:srgbClr val="FFFFFF"/>
                </a:solidFill>
                <a:latin typeface="Trebuchet MS"/>
                <a:cs typeface="Trebuchet MS"/>
              </a:rPr>
              <a:t> </a:t>
            </a:r>
            <a:r>
              <a:rPr sz="4800" spc="515" dirty="0">
                <a:solidFill>
                  <a:srgbClr val="FFFFFF"/>
                </a:solidFill>
                <a:latin typeface="Trebuchet MS"/>
                <a:cs typeface="Trebuchet MS"/>
              </a:rPr>
              <a:t>HAZARDS</a:t>
            </a:r>
            <a:endParaRPr sz="4800">
              <a:latin typeface="Trebuchet MS"/>
              <a:cs typeface="Trebuchet MS"/>
            </a:endParaRPr>
          </a:p>
        </p:txBody>
      </p:sp>
      <p:grpSp>
        <p:nvGrpSpPr>
          <p:cNvPr id="6" name="object 6"/>
          <p:cNvGrpSpPr/>
          <p:nvPr/>
        </p:nvGrpSpPr>
        <p:grpSpPr>
          <a:xfrm>
            <a:off x="1471097" y="3615320"/>
            <a:ext cx="1152525" cy="5639056"/>
            <a:chOff x="1471097" y="3615320"/>
            <a:chExt cx="1152525" cy="5639056"/>
          </a:xfrm>
        </p:grpSpPr>
        <p:pic>
          <p:nvPicPr>
            <p:cNvPr id="7" name="object 7"/>
            <p:cNvPicPr/>
            <p:nvPr/>
          </p:nvPicPr>
          <p:blipFill>
            <a:blip r:embed="rId3" cstate="email">
              <a:extLst>
                <a:ext uri="{28A0092B-C50C-407E-A947-70E740481C1C}">
                  <a14:useLocalDpi xmlns:a14="http://schemas.microsoft.com/office/drawing/2010/main"/>
                </a:ext>
              </a:extLst>
            </a:blip>
            <a:stretch>
              <a:fillRect/>
            </a:stretch>
          </p:blipFill>
          <p:spPr>
            <a:xfrm>
              <a:off x="2126476" y="4244365"/>
              <a:ext cx="116511" cy="116511"/>
            </a:xfrm>
            <a:prstGeom prst="rect">
              <a:avLst/>
            </a:prstGeom>
          </p:spPr>
        </p:pic>
        <p:pic>
          <p:nvPicPr>
            <p:cNvPr id="8" name="object 8"/>
            <p:cNvPicPr/>
            <p:nvPr/>
          </p:nvPicPr>
          <p:blipFill>
            <a:blip r:embed="rId4" cstate="email">
              <a:extLst>
                <a:ext uri="{28A0092B-C50C-407E-A947-70E740481C1C}">
                  <a14:useLocalDpi xmlns:a14="http://schemas.microsoft.com/office/drawing/2010/main"/>
                </a:ext>
              </a:extLst>
            </a:blip>
            <a:stretch>
              <a:fillRect/>
            </a:stretch>
          </p:blipFill>
          <p:spPr>
            <a:xfrm>
              <a:off x="2126476" y="4943436"/>
              <a:ext cx="116511" cy="116511"/>
            </a:xfrm>
            <a:prstGeom prst="rect">
              <a:avLst/>
            </a:prstGeom>
          </p:spPr>
        </p:pic>
        <p:pic>
          <p:nvPicPr>
            <p:cNvPr id="9" name="object 9"/>
            <p:cNvPicPr/>
            <p:nvPr/>
          </p:nvPicPr>
          <p:blipFill>
            <a:blip r:embed="rId5" cstate="email">
              <a:extLst>
                <a:ext uri="{28A0092B-C50C-407E-A947-70E740481C1C}">
                  <a14:useLocalDpi xmlns:a14="http://schemas.microsoft.com/office/drawing/2010/main"/>
                </a:ext>
              </a:extLst>
            </a:blip>
            <a:stretch>
              <a:fillRect/>
            </a:stretch>
          </p:blipFill>
          <p:spPr>
            <a:xfrm>
              <a:off x="2126476" y="5642508"/>
              <a:ext cx="116511" cy="116511"/>
            </a:xfrm>
            <a:prstGeom prst="rect">
              <a:avLst/>
            </a:prstGeom>
          </p:spPr>
        </p:pic>
        <p:pic>
          <p:nvPicPr>
            <p:cNvPr id="10" name="object 10"/>
            <p:cNvPicPr/>
            <p:nvPr/>
          </p:nvPicPr>
          <p:blipFill>
            <a:blip r:embed="rId3" cstate="email">
              <a:extLst>
                <a:ext uri="{28A0092B-C50C-407E-A947-70E740481C1C}">
                  <a14:useLocalDpi xmlns:a14="http://schemas.microsoft.com/office/drawing/2010/main"/>
                </a:ext>
              </a:extLst>
            </a:blip>
            <a:stretch>
              <a:fillRect/>
            </a:stretch>
          </p:blipFill>
          <p:spPr>
            <a:xfrm>
              <a:off x="2126476" y="6341579"/>
              <a:ext cx="116511" cy="116511"/>
            </a:xfrm>
            <a:prstGeom prst="rect">
              <a:avLst/>
            </a:prstGeom>
          </p:spPr>
        </p:pic>
        <p:pic>
          <p:nvPicPr>
            <p:cNvPr id="11" name="object 11"/>
            <p:cNvPicPr/>
            <p:nvPr/>
          </p:nvPicPr>
          <p:blipFill>
            <a:blip r:embed="rId3" cstate="email">
              <a:extLst>
                <a:ext uri="{28A0092B-C50C-407E-A947-70E740481C1C}">
                  <a14:useLocalDpi xmlns:a14="http://schemas.microsoft.com/office/drawing/2010/main"/>
                </a:ext>
              </a:extLst>
            </a:blip>
            <a:stretch>
              <a:fillRect/>
            </a:stretch>
          </p:blipFill>
          <p:spPr>
            <a:xfrm>
              <a:off x="2126476" y="7040651"/>
              <a:ext cx="116511" cy="116511"/>
            </a:xfrm>
            <a:prstGeom prst="rect">
              <a:avLst/>
            </a:prstGeom>
          </p:spPr>
        </p:pic>
        <p:pic>
          <p:nvPicPr>
            <p:cNvPr id="12" name="object 12"/>
            <p:cNvPicPr/>
            <p:nvPr/>
          </p:nvPicPr>
          <p:blipFill>
            <a:blip r:embed="rId6" cstate="email">
              <a:extLst>
                <a:ext uri="{28A0092B-C50C-407E-A947-70E740481C1C}">
                  <a14:useLocalDpi xmlns:a14="http://schemas.microsoft.com/office/drawing/2010/main"/>
                </a:ext>
              </a:extLst>
            </a:blip>
            <a:stretch>
              <a:fillRect/>
            </a:stretch>
          </p:blipFill>
          <p:spPr>
            <a:xfrm>
              <a:off x="2126476" y="7739722"/>
              <a:ext cx="116511" cy="116511"/>
            </a:xfrm>
            <a:prstGeom prst="rect">
              <a:avLst/>
            </a:prstGeom>
          </p:spPr>
        </p:pic>
        <p:pic>
          <p:nvPicPr>
            <p:cNvPr id="13" name="object 13"/>
            <p:cNvPicPr/>
            <p:nvPr/>
          </p:nvPicPr>
          <p:blipFill>
            <a:blip r:embed="rId5" cstate="email">
              <a:extLst>
                <a:ext uri="{28A0092B-C50C-407E-A947-70E740481C1C}">
                  <a14:useLocalDpi xmlns:a14="http://schemas.microsoft.com/office/drawing/2010/main"/>
                </a:ext>
              </a:extLst>
            </a:blip>
            <a:stretch>
              <a:fillRect/>
            </a:stretch>
          </p:blipFill>
          <p:spPr>
            <a:xfrm>
              <a:off x="2126476" y="8438794"/>
              <a:ext cx="116511" cy="116511"/>
            </a:xfrm>
            <a:prstGeom prst="rect">
              <a:avLst/>
            </a:prstGeom>
          </p:spPr>
        </p:pic>
        <p:pic>
          <p:nvPicPr>
            <p:cNvPr id="14" name="object 14"/>
            <p:cNvPicPr/>
            <p:nvPr/>
          </p:nvPicPr>
          <p:blipFill>
            <a:blip r:embed="rId6" cstate="email">
              <a:extLst>
                <a:ext uri="{28A0092B-C50C-407E-A947-70E740481C1C}">
                  <a14:useLocalDpi xmlns:a14="http://schemas.microsoft.com/office/drawing/2010/main"/>
                </a:ext>
              </a:extLst>
            </a:blip>
            <a:stretch>
              <a:fillRect/>
            </a:stretch>
          </p:blipFill>
          <p:spPr>
            <a:xfrm>
              <a:off x="2126476" y="9137865"/>
              <a:ext cx="116511" cy="116511"/>
            </a:xfrm>
            <a:prstGeom prst="rect">
              <a:avLst/>
            </a:prstGeom>
          </p:spPr>
        </p:pic>
        <p:sp>
          <p:nvSpPr>
            <p:cNvPr id="15" name="object 15"/>
            <p:cNvSpPr/>
            <p:nvPr/>
          </p:nvSpPr>
          <p:spPr>
            <a:xfrm>
              <a:off x="1471097" y="3615320"/>
              <a:ext cx="1152525" cy="114300"/>
            </a:xfrm>
            <a:custGeom>
              <a:avLst/>
              <a:gdLst/>
              <a:ahLst/>
              <a:cxnLst/>
              <a:rect l="l" t="t" r="r" b="b"/>
              <a:pathLst>
                <a:path w="1152525" h="114300">
                  <a:moveTo>
                    <a:pt x="1152525" y="114300"/>
                  </a:moveTo>
                  <a:lnTo>
                    <a:pt x="0" y="114300"/>
                  </a:lnTo>
                  <a:lnTo>
                    <a:pt x="0" y="0"/>
                  </a:lnTo>
                  <a:lnTo>
                    <a:pt x="1152525" y="0"/>
                  </a:lnTo>
                  <a:lnTo>
                    <a:pt x="1152525" y="114300"/>
                  </a:lnTo>
                  <a:close/>
                </a:path>
              </a:pathLst>
            </a:custGeom>
            <a:solidFill>
              <a:srgbClr val="FFFFFF"/>
            </a:solidFill>
          </p:spPr>
          <p:txBody>
            <a:bodyPr wrap="square" lIns="0" tIns="0" rIns="0" bIns="0" rtlCol="0"/>
            <a:lstStyle/>
            <a:p>
              <a:endParaRPr/>
            </a:p>
          </p:txBody>
        </p:sp>
      </p:grpSp>
      <p:sp>
        <p:nvSpPr>
          <p:cNvPr id="17" name="object 17"/>
          <p:cNvSpPr txBox="1"/>
          <p:nvPr/>
        </p:nvSpPr>
        <p:spPr>
          <a:xfrm>
            <a:off x="2400809" y="4029426"/>
            <a:ext cx="5012055" cy="5354320"/>
          </a:xfrm>
          <a:prstGeom prst="rect">
            <a:avLst/>
          </a:prstGeom>
        </p:spPr>
        <p:txBody>
          <a:bodyPr vert="horz" wrap="square" lIns="0" tIns="12700" rIns="0" bIns="0" rtlCol="0">
            <a:spAutoFit/>
          </a:bodyPr>
          <a:lstStyle/>
          <a:p>
            <a:pPr marL="12700">
              <a:lnSpc>
                <a:spcPct val="100000"/>
              </a:lnSpc>
              <a:spcBef>
                <a:spcPts val="100"/>
              </a:spcBef>
            </a:pPr>
            <a:r>
              <a:rPr sz="2850" spc="180" dirty="0">
                <a:solidFill>
                  <a:srgbClr val="FFFFFF"/>
                </a:solidFill>
                <a:latin typeface="Arial MT"/>
                <a:cs typeface="Arial MT"/>
              </a:rPr>
              <a:t>Biological</a:t>
            </a:r>
            <a:endParaRPr sz="2850">
              <a:latin typeface="Arial MT"/>
              <a:cs typeface="Arial MT"/>
            </a:endParaRPr>
          </a:p>
          <a:p>
            <a:pPr marL="12700" marR="5080">
              <a:lnSpc>
                <a:spcPts val="5500"/>
              </a:lnSpc>
              <a:spcBef>
                <a:spcPts val="535"/>
              </a:spcBef>
              <a:tabLst>
                <a:tab pos="1691005" algn="l"/>
                <a:tab pos="3304540" algn="l"/>
              </a:tabLst>
            </a:pPr>
            <a:r>
              <a:rPr sz="2850" spc="195" dirty="0">
                <a:solidFill>
                  <a:srgbClr val="FFFFFF"/>
                </a:solidFill>
                <a:latin typeface="Arial MT"/>
                <a:cs typeface="Arial MT"/>
              </a:rPr>
              <a:t>P</a:t>
            </a:r>
            <a:r>
              <a:rPr sz="2850" spc="200" dirty="0">
                <a:solidFill>
                  <a:srgbClr val="FFFFFF"/>
                </a:solidFill>
                <a:latin typeface="Arial MT"/>
                <a:cs typeface="Arial MT"/>
              </a:rPr>
              <a:t>h</a:t>
            </a:r>
            <a:r>
              <a:rPr sz="2850" spc="195" dirty="0">
                <a:solidFill>
                  <a:srgbClr val="FFFFFF"/>
                </a:solidFill>
                <a:latin typeface="Arial MT"/>
                <a:cs typeface="Arial MT"/>
              </a:rPr>
              <a:t>ys</a:t>
            </a:r>
            <a:r>
              <a:rPr sz="2850" spc="200" dirty="0">
                <a:solidFill>
                  <a:srgbClr val="FFFFFF"/>
                </a:solidFill>
                <a:latin typeface="Arial MT"/>
                <a:cs typeface="Arial MT"/>
              </a:rPr>
              <a:t>i</a:t>
            </a:r>
            <a:r>
              <a:rPr sz="2850" spc="195" dirty="0">
                <a:solidFill>
                  <a:srgbClr val="FFFFFF"/>
                </a:solidFill>
                <a:latin typeface="Arial MT"/>
                <a:cs typeface="Arial MT"/>
              </a:rPr>
              <a:t>c</a:t>
            </a:r>
            <a:r>
              <a:rPr sz="2850" spc="200" dirty="0">
                <a:solidFill>
                  <a:srgbClr val="FFFFFF"/>
                </a:solidFill>
                <a:latin typeface="Arial MT"/>
                <a:cs typeface="Arial MT"/>
              </a:rPr>
              <a:t>a</a:t>
            </a:r>
            <a:r>
              <a:rPr sz="2850" dirty="0">
                <a:solidFill>
                  <a:srgbClr val="FFFFFF"/>
                </a:solidFill>
                <a:latin typeface="Arial MT"/>
                <a:cs typeface="Arial MT"/>
              </a:rPr>
              <a:t>l	</a:t>
            </a:r>
            <a:r>
              <a:rPr sz="2850" spc="195" dirty="0">
                <a:solidFill>
                  <a:srgbClr val="FFFFFF"/>
                </a:solidFill>
                <a:latin typeface="Arial MT"/>
                <a:cs typeface="Arial MT"/>
              </a:rPr>
              <a:t>(m</a:t>
            </a:r>
            <a:r>
              <a:rPr sz="2850" spc="200" dirty="0">
                <a:solidFill>
                  <a:srgbClr val="FFFFFF"/>
                </a:solidFill>
                <a:latin typeface="Arial MT"/>
                <a:cs typeface="Arial MT"/>
              </a:rPr>
              <a:t>anua</a:t>
            </a:r>
            <a:r>
              <a:rPr sz="2850" dirty="0">
                <a:solidFill>
                  <a:srgbClr val="FFFFFF"/>
                </a:solidFill>
                <a:latin typeface="Arial MT"/>
                <a:cs typeface="Arial MT"/>
              </a:rPr>
              <a:t>l	</a:t>
            </a:r>
            <a:r>
              <a:rPr sz="2850" spc="200" dirty="0">
                <a:solidFill>
                  <a:srgbClr val="FFFFFF"/>
                </a:solidFill>
                <a:latin typeface="Arial MT"/>
                <a:cs typeface="Arial MT"/>
              </a:rPr>
              <a:t>handling</a:t>
            </a:r>
            <a:r>
              <a:rPr sz="2850" dirty="0">
                <a:solidFill>
                  <a:srgbClr val="FFFFFF"/>
                </a:solidFill>
                <a:latin typeface="Arial MT"/>
                <a:cs typeface="Arial MT"/>
              </a:rPr>
              <a:t>)  </a:t>
            </a:r>
            <a:r>
              <a:rPr sz="2850" spc="180" dirty="0">
                <a:solidFill>
                  <a:srgbClr val="FFFFFF"/>
                </a:solidFill>
                <a:latin typeface="Arial MT"/>
                <a:cs typeface="Arial MT"/>
              </a:rPr>
              <a:t>Environmental</a:t>
            </a:r>
            <a:endParaRPr sz="2850">
              <a:latin typeface="Arial MT"/>
              <a:cs typeface="Arial MT"/>
            </a:endParaRPr>
          </a:p>
          <a:p>
            <a:pPr marL="12700" marR="2597150">
              <a:lnSpc>
                <a:spcPts val="5500"/>
              </a:lnSpc>
              <a:spcBef>
                <a:spcPts val="10"/>
              </a:spcBef>
            </a:pPr>
            <a:r>
              <a:rPr sz="2850" spc="195" dirty="0">
                <a:solidFill>
                  <a:srgbClr val="FFFFFF"/>
                </a:solidFill>
                <a:latin typeface="Arial MT"/>
                <a:cs typeface="Arial MT"/>
              </a:rPr>
              <a:t>Psyc</a:t>
            </a:r>
            <a:r>
              <a:rPr sz="2850" spc="200" dirty="0">
                <a:solidFill>
                  <a:srgbClr val="FFFFFF"/>
                </a:solidFill>
                <a:latin typeface="Arial MT"/>
                <a:cs typeface="Arial MT"/>
              </a:rPr>
              <a:t>ho</a:t>
            </a:r>
            <a:r>
              <a:rPr sz="2850" spc="195" dirty="0">
                <a:solidFill>
                  <a:srgbClr val="FFFFFF"/>
                </a:solidFill>
                <a:latin typeface="Arial MT"/>
                <a:cs typeface="Arial MT"/>
              </a:rPr>
              <a:t>s</a:t>
            </a:r>
            <a:r>
              <a:rPr sz="2850" spc="200" dirty="0">
                <a:solidFill>
                  <a:srgbClr val="FFFFFF"/>
                </a:solidFill>
                <a:latin typeface="Arial MT"/>
                <a:cs typeface="Arial MT"/>
              </a:rPr>
              <a:t>o</a:t>
            </a:r>
            <a:r>
              <a:rPr sz="2850" spc="195" dirty="0">
                <a:solidFill>
                  <a:srgbClr val="FFFFFF"/>
                </a:solidFill>
                <a:latin typeface="Arial MT"/>
                <a:cs typeface="Arial MT"/>
              </a:rPr>
              <a:t>c</a:t>
            </a:r>
            <a:r>
              <a:rPr sz="2850" spc="200" dirty="0">
                <a:solidFill>
                  <a:srgbClr val="FFFFFF"/>
                </a:solidFill>
                <a:latin typeface="Arial MT"/>
                <a:cs typeface="Arial MT"/>
              </a:rPr>
              <a:t>ia</a:t>
            </a:r>
            <a:r>
              <a:rPr sz="2850" dirty="0">
                <a:solidFill>
                  <a:srgbClr val="FFFFFF"/>
                </a:solidFill>
                <a:latin typeface="Arial MT"/>
                <a:cs typeface="Arial MT"/>
              </a:rPr>
              <a:t>l  </a:t>
            </a:r>
            <a:r>
              <a:rPr sz="2850" spc="175" dirty="0">
                <a:solidFill>
                  <a:srgbClr val="FFFFFF"/>
                </a:solidFill>
                <a:latin typeface="Arial MT"/>
                <a:cs typeface="Arial MT"/>
              </a:rPr>
              <a:t>Violence</a:t>
            </a:r>
            <a:endParaRPr sz="2850">
              <a:latin typeface="Arial MT"/>
              <a:cs typeface="Arial MT"/>
            </a:endParaRPr>
          </a:p>
          <a:p>
            <a:pPr marL="12700" marR="3256915">
              <a:lnSpc>
                <a:spcPts val="5500"/>
              </a:lnSpc>
              <a:spcBef>
                <a:spcPts val="10"/>
              </a:spcBef>
            </a:pPr>
            <a:r>
              <a:rPr sz="2850" spc="170" dirty="0">
                <a:solidFill>
                  <a:srgbClr val="FFFFFF"/>
                </a:solidFill>
                <a:latin typeface="Arial MT"/>
                <a:cs typeface="Arial MT"/>
              </a:rPr>
              <a:t>Burnout </a:t>
            </a:r>
            <a:r>
              <a:rPr sz="2850" spc="175" dirty="0">
                <a:solidFill>
                  <a:srgbClr val="FFFFFF"/>
                </a:solidFill>
                <a:latin typeface="Arial MT"/>
                <a:cs typeface="Arial MT"/>
              </a:rPr>
              <a:t> </a:t>
            </a:r>
            <a:r>
              <a:rPr sz="2850" spc="200" dirty="0">
                <a:solidFill>
                  <a:srgbClr val="FFFFFF"/>
                </a:solidFill>
                <a:latin typeface="Arial MT"/>
                <a:cs typeface="Arial MT"/>
              </a:rPr>
              <a:t>Radia</a:t>
            </a:r>
            <a:r>
              <a:rPr sz="2850" spc="195" dirty="0">
                <a:solidFill>
                  <a:srgbClr val="FFFFFF"/>
                </a:solidFill>
                <a:latin typeface="Arial MT"/>
                <a:cs typeface="Arial MT"/>
              </a:rPr>
              <a:t>t</a:t>
            </a:r>
            <a:r>
              <a:rPr sz="2850" spc="200" dirty="0">
                <a:solidFill>
                  <a:srgbClr val="FFFFFF"/>
                </a:solidFill>
                <a:latin typeface="Arial MT"/>
                <a:cs typeface="Arial MT"/>
              </a:rPr>
              <a:t>io</a:t>
            </a:r>
            <a:r>
              <a:rPr sz="2850" dirty="0">
                <a:solidFill>
                  <a:srgbClr val="FFFFFF"/>
                </a:solidFill>
                <a:latin typeface="Arial MT"/>
                <a:cs typeface="Arial MT"/>
              </a:rPr>
              <a:t>n</a:t>
            </a:r>
            <a:endParaRPr sz="2850">
              <a:latin typeface="Arial MT"/>
              <a:cs typeface="Arial MT"/>
            </a:endParaRPr>
          </a:p>
          <a:p>
            <a:pPr marL="12700">
              <a:lnSpc>
                <a:spcPct val="100000"/>
              </a:lnSpc>
              <a:spcBef>
                <a:spcPts val="1560"/>
              </a:spcBef>
              <a:tabLst>
                <a:tab pos="2119630" algn="l"/>
              </a:tabLst>
            </a:pPr>
            <a:r>
              <a:rPr sz="2850" spc="175" dirty="0">
                <a:solidFill>
                  <a:srgbClr val="FFFFFF"/>
                </a:solidFill>
                <a:latin typeface="Arial MT"/>
                <a:cs typeface="Arial MT"/>
              </a:rPr>
              <a:t>Hazardous	Chemicals</a:t>
            </a:r>
            <a:endParaRPr sz="2850">
              <a:latin typeface="Arial MT"/>
              <a:cs typeface="Arial MT"/>
            </a:endParaRPr>
          </a:p>
        </p:txBody>
      </p:sp>
      <p:pic>
        <p:nvPicPr>
          <p:cNvPr id="18" name="object 4">
            <a:hlinkClick r:id="rId7" action="ppaction://hlinksldjump"/>
            <a:extLst>
              <a:ext uri="{FF2B5EF4-FFF2-40B4-BE49-F238E27FC236}">
                <a16:creationId xmlns:a16="http://schemas.microsoft.com/office/drawing/2014/main" id="{DD6ECBA8-6C0C-4FB7-9EFA-F0678A619CA1}"/>
              </a:ext>
            </a:extLst>
          </p:cNvPr>
          <p:cNvPicPr/>
          <p:nvPr/>
        </p:nvPicPr>
        <p:blipFill>
          <a:blip r:embed="rId8" cstate="email">
            <a:extLst>
              <a:ext uri="{28A0092B-C50C-407E-A947-70E740481C1C}">
                <a14:useLocalDpi xmlns:a14="http://schemas.microsoft.com/office/drawing/2010/main"/>
              </a:ext>
            </a:extLst>
          </a:blip>
          <a:stretch>
            <a:fillRect/>
          </a:stretch>
        </p:blipFill>
        <p:spPr>
          <a:xfrm>
            <a:off x="16957087" y="9258301"/>
            <a:ext cx="914399" cy="876298"/>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51912" y="-438151"/>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solidFill>
            <a:srgbClr val="000000"/>
          </a:solidFill>
        </p:spPr>
        <p:txBody>
          <a:bodyPr wrap="square" lIns="0" tIns="0" rIns="0" bIns="0" rtlCol="0"/>
          <a:lstStyle/>
          <a:p>
            <a:endParaRPr/>
          </a:p>
        </p:txBody>
      </p:sp>
      <p:grpSp>
        <p:nvGrpSpPr>
          <p:cNvPr id="3" name="object 3"/>
          <p:cNvGrpSpPr/>
          <p:nvPr/>
        </p:nvGrpSpPr>
        <p:grpSpPr>
          <a:xfrm>
            <a:off x="0" y="9239564"/>
            <a:ext cx="18288000" cy="1047750"/>
            <a:chOff x="0" y="9239564"/>
            <a:chExt cx="18288000" cy="1047750"/>
          </a:xfrm>
        </p:grpSpPr>
        <p:sp>
          <p:nvSpPr>
            <p:cNvPr id="4" name="object 4"/>
            <p:cNvSpPr/>
            <p:nvPr/>
          </p:nvSpPr>
          <p:spPr>
            <a:xfrm>
              <a:off x="0" y="9239564"/>
              <a:ext cx="18288000" cy="1047750"/>
            </a:xfrm>
            <a:custGeom>
              <a:avLst/>
              <a:gdLst/>
              <a:ahLst/>
              <a:cxnLst/>
              <a:rect l="l" t="t" r="r" b="b"/>
              <a:pathLst>
                <a:path w="18288000" h="1047750">
                  <a:moveTo>
                    <a:pt x="0" y="1047434"/>
                  </a:moveTo>
                  <a:lnTo>
                    <a:pt x="0" y="0"/>
                  </a:lnTo>
                  <a:lnTo>
                    <a:pt x="18288000" y="0"/>
                  </a:lnTo>
                  <a:lnTo>
                    <a:pt x="18288000" y="1047434"/>
                  </a:lnTo>
                  <a:lnTo>
                    <a:pt x="0" y="1047434"/>
                  </a:lnTo>
                  <a:close/>
                </a:path>
              </a:pathLst>
            </a:custGeom>
            <a:solidFill>
              <a:srgbClr val="FFFFFF"/>
            </a:solidFill>
          </p:spPr>
          <p:txBody>
            <a:bodyPr wrap="square" lIns="0" tIns="0" rIns="0" bIns="0" rtlCol="0"/>
            <a:lstStyle/>
            <a:p>
              <a:endParaRPr/>
            </a:p>
          </p:txBody>
        </p:sp>
        <p:pic>
          <p:nvPicPr>
            <p:cNvPr id="5" name="object 5"/>
            <p:cNvPicPr/>
            <p:nvPr/>
          </p:nvPicPr>
          <p:blipFill>
            <a:blip r:embed="rId2" cstate="email">
              <a:extLst>
                <a:ext uri="{28A0092B-C50C-407E-A947-70E740481C1C}">
                  <a14:useLocalDpi xmlns:a14="http://schemas.microsoft.com/office/drawing/2010/main"/>
                </a:ext>
              </a:extLst>
            </a:blip>
            <a:stretch>
              <a:fillRect/>
            </a:stretch>
          </p:blipFill>
          <p:spPr>
            <a:xfrm>
              <a:off x="16957087" y="9258300"/>
              <a:ext cx="914399" cy="876299"/>
            </a:xfrm>
            <a:prstGeom prst="rect">
              <a:avLst/>
            </a:prstGeom>
          </p:spPr>
        </p:pic>
      </p:grpSp>
      <p:pic>
        <p:nvPicPr>
          <p:cNvPr id="7" name="object 7"/>
          <p:cNvPicPr/>
          <p:nvPr/>
        </p:nvPicPr>
        <p:blipFill>
          <a:blip r:embed="rId3" cstate="print"/>
          <a:stretch>
            <a:fillRect/>
          </a:stretch>
        </p:blipFill>
        <p:spPr>
          <a:xfrm>
            <a:off x="0" y="0"/>
            <a:ext cx="18287999" cy="4705349"/>
          </a:xfrm>
          <a:prstGeom prst="rect">
            <a:avLst/>
          </a:prstGeom>
        </p:spPr>
      </p:pic>
      <p:sp>
        <p:nvSpPr>
          <p:cNvPr id="8" name="object 8"/>
          <p:cNvSpPr txBox="1"/>
          <p:nvPr/>
        </p:nvSpPr>
        <p:spPr>
          <a:xfrm>
            <a:off x="13335000" y="6130219"/>
            <a:ext cx="4638675" cy="1000760"/>
          </a:xfrm>
          <a:prstGeom prst="rect">
            <a:avLst/>
          </a:prstGeom>
        </p:spPr>
        <p:txBody>
          <a:bodyPr vert="horz" wrap="square" lIns="0" tIns="12700" rIns="0" bIns="0" rtlCol="0">
            <a:spAutoFit/>
          </a:bodyPr>
          <a:lstStyle/>
          <a:p>
            <a:pPr marL="12700">
              <a:lnSpc>
                <a:spcPct val="100000"/>
              </a:lnSpc>
              <a:spcBef>
                <a:spcPts val="100"/>
              </a:spcBef>
            </a:pPr>
            <a:r>
              <a:rPr sz="6400" b="1" spc="375" dirty="0">
                <a:solidFill>
                  <a:srgbClr val="FFFFFF"/>
                </a:solidFill>
                <a:latin typeface="Trebuchet MS"/>
                <a:cs typeface="Trebuchet MS"/>
              </a:rPr>
              <a:t>A</a:t>
            </a:r>
            <a:r>
              <a:rPr sz="6400" b="1" spc="570" dirty="0">
                <a:solidFill>
                  <a:srgbClr val="FFFFFF"/>
                </a:solidFill>
                <a:latin typeface="Trebuchet MS"/>
                <a:cs typeface="Trebuchet MS"/>
              </a:rPr>
              <a:t>ss</a:t>
            </a:r>
            <a:r>
              <a:rPr sz="6400" b="1" spc="-125" dirty="0">
                <a:solidFill>
                  <a:srgbClr val="FFFFFF"/>
                </a:solidFill>
                <a:latin typeface="Trebuchet MS"/>
                <a:cs typeface="Trebuchet MS"/>
              </a:rPr>
              <a:t>e</a:t>
            </a:r>
            <a:r>
              <a:rPr sz="6400" b="1" spc="570" dirty="0">
                <a:solidFill>
                  <a:srgbClr val="FFFFFF"/>
                </a:solidFill>
                <a:latin typeface="Trebuchet MS"/>
                <a:cs typeface="Trebuchet MS"/>
              </a:rPr>
              <a:t>ss</a:t>
            </a:r>
            <a:r>
              <a:rPr sz="6400" b="1" spc="55" dirty="0">
                <a:solidFill>
                  <a:srgbClr val="FFFFFF"/>
                </a:solidFill>
                <a:latin typeface="Trebuchet MS"/>
                <a:cs typeface="Trebuchet MS"/>
              </a:rPr>
              <a:t>m</a:t>
            </a:r>
            <a:r>
              <a:rPr sz="6400" b="1" spc="-125" dirty="0">
                <a:solidFill>
                  <a:srgbClr val="FFFFFF"/>
                </a:solidFill>
                <a:latin typeface="Trebuchet MS"/>
                <a:cs typeface="Trebuchet MS"/>
              </a:rPr>
              <a:t>e</a:t>
            </a:r>
            <a:r>
              <a:rPr sz="6400" b="1" spc="-105" dirty="0">
                <a:solidFill>
                  <a:srgbClr val="FFFFFF"/>
                </a:solidFill>
                <a:latin typeface="Trebuchet MS"/>
                <a:cs typeface="Trebuchet MS"/>
              </a:rPr>
              <a:t>n</a:t>
            </a:r>
            <a:r>
              <a:rPr sz="6400" b="1" spc="-325" dirty="0">
                <a:solidFill>
                  <a:srgbClr val="FFFFFF"/>
                </a:solidFill>
                <a:latin typeface="Trebuchet MS"/>
                <a:cs typeface="Trebuchet MS"/>
              </a:rPr>
              <a:t>t</a:t>
            </a:r>
            <a:endParaRPr sz="6400" dirty="0">
              <a:latin typeface="Trebuchet MS"/>
              <a:cs typeface="Trebuchet MS"/>
            </a:endParaRPr>
          </a:p>
        </p:txBody>
      </p:sp>
      <p:pic>
        <p:nvPicPr>
          <p:cNvPr id="9" name="object 9"/>
          <p:cNvPicPr/>
          <p:nvPr/>
        </p:nvPicPr>
        <p:blipFill>
          <a:blip r:embed="rId4" cstate="email">
            <a:extLst>
              <a:ext uri="{28A0092B-C50C-407E-A947-70E740481C1C}">
                <a14:useLocalDpi xmlns:a14="http://schemas.microsoft.com/office/drawing/2010/main"/>
              </a:ext>
            </a:extLst>
          </a:blip>
          <a:stretch>
            <a:fillRect/>
          </a:stretch>
        </p:blipFill>
        <p:spPr>
          <a:xfrm>
            <a:off x="7399504" y="5842635"/>
            <a:ext cx="104775" cy="104775"/>
          </a:xfrm>
          <a:prstGeom prst="rect">
            <a:avLst/>
          </a:prstGeom>
        </p:spPr>
      </p:pic>
      <p:pic>
        <p:nvPicPr>
          <p:cNvPr id="10" name="object 10"/>
          <p:cNvPicPr/>
          <p:nvPr/>
        </p:nvPicPr>
        <p:blipFill>
          <a:blip r:embed="rId5" cstate="email">
            <a:extLst>
              <a:ext uri="{28A0092B-C50C-407E-A947-70E740481C1C}">
                <a14:useLocalDpi xmlns:a14="http://schemas.microsoft.com/office/drawing/2010/main"/>
              </a:ext>
            </a:extLst>
          </a:blip>
          <a:stretch>
            <a:fillRect/>
          </a:stretch>
        </p:blipFill>
        <p:spPr>
          <a:xfrm>
            <a:off x="8004342" y="6361748"/>
            <a:ext cx="114300" cy="114300"/>
          </a:xfrm>
          <a:prstGeom prst="rect">
            <a:avLst/>
          </a:prstGeom>
        </p:spPr>
      </p:pic>
      <p:pic>
        <p:nvPicPr>
          <p:cNvPr id="11" name="object 11"/>
          <p:cNvPicPr/>
          <p:nvPr/>
        </p:nvPicPr>
        <p:blipFill>
          <a:blip r:embed="rId4" cstate="email">
            <a:extLst>
              <a:ext uri="{28A0092B-C50C-407E-A947-70E740481C1C}">
                <a14:useLocalDpi xmlns:a14="http://schemas.microsoft.com/office/drawing/2010/main"/>
              </a:ext>
            </a:extLst>
          </a:blip>
          <a:stretch>
            <a:fillRect/>
          </a:stretch>
        </p:blipFill>
        <p:spPr>
          <a:xfrm>
            <a:off x="7399504" y="6890385"/>
            <a:ext cx="104775" cy="104775"/>
          </a:xfrm>
          <a:prstGeom prst="rect">
            <a:avLst/>
          </a:prstGeom>
        </p:spPr>
      </p:pic>
      <p:pic>
        <p:nvPicPr>
          <p:cNvPr id="12" name="object 12"/>
          <p:cNvPicPr/>
          <p:nvPr/>
        </p:nvPicPr>
        <p:blipFill>
          <a:blip r:embed="rId5" cstate="email">
            <a:extLst>
              <a:ext uri="{28A0092B-C50C-407E-A947-70E740481C1C}">
                <a14:useLocalDpi xmlns:a14="http://schemas.microsoft.com/office/drawing/2010/main"/>
              </a:ext>
            </a:extLst>
          </a:blip>
          <a:stretch>
            <a:fillRect/>
          </a:stretch>
        </p:blipFill>
        <p:spPr>
          <a:xfrm>
            <a:off x="8004342" y="7419023"/>
            <a:ext cx="114300" cy="114300"/>
          </a:xfrm>
          <a:prstGeom prst="rect">
            <a:avLst/>
          </a:prstGeom>
        </p:spPr>
      </p:pic>
      <p:sp>
        <p:nvSpPr>
          <p:cNvPr id="13" name="object 13"/>
          <p:cNvSpPr txBox="1"/>
          <p:nvPr/>
        </p:nvSpPr>
        <p:spPr>
          <a:xfrm>
            <a:off x="7062954" y="5005699"/>
            <a:ext cx="9305290" cy="2654300"/>
          </a:xfrm>
          <a:prstGeom prst="rect">
            <a:avLst/>
          </a:prstGeom>
        </p:spPr>
        <p:txBody>
          <a:bodyPr vert="horz" wrap="square" lIns="0" tIns="12065" rIns="0" bIns="0" rtlCol="0">
            <a:spAutoFit/>
          </a:bodyPr>
          <a:lstStyle/>
          <a:p>
            <a:pPr marL="616585" marR="5080" indent="-604520">
              <a:lnSpc>
                <a:spcPct val="122800"/>
              </a:lnSpc>
              <a:spcBef>
                <a:spcPts val="95"/>
              </a:spcBef>
              <a:tabLst>
                <a:tab pos="744220" algn="l"/>
                <a:tab pos="1520190" algn="l"/>
                <a:tab pos="2440940" algn="l"/>
                <a:tab pos="2926080" algn="l"/>
                <a:tab pos="3212465" algn="l"/>
                <a:tab pos="3929379" algn="l"/>
                <a:tab pos="4498340" algn="l"/>
                <a:tab pos="6323330" algn="l"/>
                <a:tab pos="6892290" algn="l"/>
                <a:tab pos="7585075" algn="l"/>
              </a:tabLst>
            </a:pPr>
            <a:r>
              <a:rPr sz="2800" spc="195" dirty="0">
                <a:solidFill>
                  <a:srgbClr val="FFFFFF"/>
                </a:solidFill>
                <a:latin typeface="Arial MT"/>
                <a:cs typeface="Arial MT"/>
              </a:rPr>
              <a:t>Fo</a:t>
            </a:r>
            <a:r>
              <a:rPr sz="2800" dirty="0">
                <a:solidFill>
                  <a:srgbClr val="FFFFFF"/>
                </a:solidFill>
                <a:latin typeface="Arial MT"/>
                <a:cs typeface="Arial MT"/>
              </a:rPr>
              <a:t>r		</a:t>
            </a:r>
            <a:r>
              <a:rPr sz="2800" spc="195" dirty="0">
                <a:solidFill>
                  <a:srgbClr val="FFFFFF"/>
                </a:solidFill>
                <a:latin typeface="Arial MT"/>
                <a:cs typeface="Arial MT"/>
              </a:rPr>
              <a:t>thi</a:t>
            </a:r>
            <a:r>
              <a:rPr sz="2800" dirty="0">
                <a:solidFill>
                  <a:srgbClr val="FFFFFF"/>
                </a:solidFill>
                <a:latin typeface="Arial MT"/>
                <a:cs typeface="Arial MT"/>
              </a:rPr>
              <a:t>s	</a:t>
            </a:r>
            <a:r>
              <a:rPr sz="2800" spc="195" dirty="0">
                <a:solidFill>
                  <a:srgbClr val="FFFFFF"/>
                </a:solidFill>
                <a:latin typeface="Arial MT"/>
                <a:cs typeface="Arial MT"/>
              </a:rPr>
              <a:t>unit</a:t>
            </a:r>
            <a:r>
              <a:rPr sz="2800" dirty="0">
                <a:solidFill>
                  <a:srgbClr val="FFFFFF"/>
                </a:solidFill>
                <a:latin typeface="Arial MT"/>
                <a:cs typeface="Arial MT"/>
              </a:rPr>
              <a:t>,	</a:t>
            </a:r>
            <a:r>
              <a:rPr sz="2800" spc="195" dirty="0">
                <a:solidFill>
                  <a:srgbClr val="FFFFFF"/>
                </a:solidFill>
                <a:latin typeface="Arial MT"/>
                <a:cs typeface="Arial MT"/>
              </a:rPr>
              <a:t>yo</a:t>
            </a:r>
            <a:r>
              <a:rPr sz="2800" dirty="0">
                <a:solidFill>
                  <a:srgbClr val="FFFFFF"/>
                </a:solidFill>
                <a:latin typeface="Arial MT"/>
                <a:cs typeface="Arial MT"/>
              </a:rPr>
              <a:t>u	</a:t>
            </a:r>
            <a:r>
              <a:rPr sz="2800" spc="195" dirty="0">
                <a:solidFill>
                  <a:srgbClr val="FFFFFF"/>
                </a:solidFill>
                <a:latin typeface="Arial MT"/>
                <a:cs typeface="Arial MT"/>
              </a:rPr>
              <a:t>wil</a:t>
            </a:r>
            <a:r>
              <a:rPr sz="2800" dirty="0">
                <a:solidFill>
                  <a:srgbClr val="FFFFFF"/>
                </a:solidFill>
                <a:latin typeface="Arial MT"/>
                <a:cs typeface="Arial MT"/>
              </a:rPr>
              <a:t>l	</a:t>
            </a:r>
            <a:r>
              <a:rPr sz="2800" spc="195" dirty="0">
                <a:solidFill>
                  <a:srgbClr val="FFFFFF"/>
                </a:solidFill>
                <a:latin typeface="Arial MT"/>
                <a:cs typeface="Arial MT"/>
              </a:rPr>
              <a:t>b</a:t>
            </a:r>
            <a:r>
              <a:rPr sz="2800" dirty="0">
                <a:solidFill>
                  <a:srgbClr val="FFFFFF"/>
                </a:solidFill>
                <a:latin typeface="Arial MT"/>
                <a:cs typeface="Arial MT"/>
              </a:rPr>
              <a:t>e	</a:t>
            </a:r>
            <a:r>
              <a:rPr sz="2800" spc="195" dirty="0">
                <a:solidFill>
                  <a:srgbClr val="FFFFFF"/>
                </a:solidFill>
                <a:latin typeface="Arial MT"/>
                <a:cs typeface="Arial MT"/>
              </a:rPr>
              <a:t>assesse</a:t>
            </a:r>
            <a:r>
              <a:rPr sz="2800" dirty="0">
                <a:solidFill>
                  <a:srgbClr val="FFFFFF"/>
                </a:solidFill>
                <a:latin typeface="Arial MT"/>
                <a:cs typeface="Arial MT"/>
              </a:rPr>
              <a:t>d	</a:t>
            </a:r>
            <a:r>
              <a:rPr sz="2800" spc="195" dirty="0">
                <a:solidFill>
                  <a:srgbClr val="FFFFFF"/>
                </a:solidFill>
                <a:latin typeface="Arial MT"/>
                <a:cs typeface="Arial MT"/>
              </a:rPr>
              <a:t>o</a:t>
            </a:r>
            <a:r>
              <a:rPr sz="2800" dirty="0">
                <a:solidFill>
                  <a:srgbClr val="FFFFFF"/>
                </a:solidFill>
                <a:latin typeface="Arial MT"/>
                <a:cs typeface="Arial MT"/>
              </a:rPr>
              <a:t>n	</a:t>
            </a:r>
            <a:r>
              <a:rPr sz="2800" spc="195" dirty="0">
                <a:solidFill>
                  <a:srgbClr val="FFFFFF"/>
                </a:solidFill>
                <a:latin typeface="Arial MT"/>
                <a:cs typeface="Arial MT"/>
              </a:rPr>
              <a:t>th</a:t>
            </a:r>
            <a:r>
              <a:rPr sz="2800" dirty="0">
                <a:solidFill>
                  <a:srgbClr val="FFFFFF"/>
                </a:solidFill>
                <a:latin typeface="Arial MT"/>
                <a:cs typeface="Arial MT"/>
              </a:rPr>
              <a:t>e	</a:t>
            </a:r>
            <a:r>
              <a:rPr sz="2800" spc="195" dirty="0">
                <a:solidFill>
                  <a:srgbClr val="FFFFFF"/>
                </a:solidFill>
                <a:latin typeface="Arial MT"/>
                <a:cs typeface="Arial MT"/>
              </a:rPr>
              <a:t>following</a:t>
            </a:r>
            <a:r>
              <a:rPr sz="2800" dirty="0">
                <a:solidFill>
                  <a:srgbClr val="FFFFFF"/>
                </a:solidFill>
                <a:latin typeface="Arial MT"/>
                <a:cs typeface="Arial MT"/>
              </a:rPr>
              <a:t>:  </a:t>
            </a:r>
            <a:r>
              <a:rPr sz="2800" spc="175" dirty="0">
                <a:solidFill>
                  <a:srgbClr val="FFFFFF"/>
                </a:solidFill>
                <a:latin typeface="Arial MT"/>
                <a:cs typeface="Arial MT"/>
                <a:hlinkClick r:id="rId6" action="ppaction://hlinksldjump"/>
              </a:rPr>
              <a:t>Assessment	</a:t>
            </a:r>
            <a:r>
              <a:rPr sz="2800" dirty="0">
                <a:solidFill>
                  <a:srgbClr val="FFFFFF"/>
                </a:solidFill>
                <a:latin typeface="Arial MT"/>
                <a:cs typeface="Arial MT"/>
                <a:hlinkClick r:id="rId6" action="ppaction://hlinksldjump"/>
              </a:rPr>
              <a:t>1</a:t>
            </a:r>
            <a:endParaRPr sz="2800" dirty="0">
              <a:latin typeface="Arial MT"/>
              <a:cs typeface="Arial MT"/>
              <a:hlinkClick r:id="rId6" action="ppaction://hlinksldjump"/>
            </a:endParaRPr>
          </a:p>
          <a:p>
            <a:pPr marL="616585" marR="3822065" indent="604520">
              <a:lnSpc>
                <a:spcPts val="4130"/>
              </a:lnSpc>
              <a:spcBef>
                <a:spcPts val="265"/>
              </a:spcBef>
              <a:tabLst>
                <a:tab pos="2926080" algn="l"/>
                <a:tab pos="3169920" algn="l"/>
                <a:tab pos="3961765" algn="l"/>
              </a:tabLst>
            </a:pPr>
            <a:r>
              <a:rPr sz="2800" spc="195" dirty="0">
                <a:solidFill>
                  <a:srgbClr val="FFFFFF"/>
                </a:solidFill>
                <a:latin typeface="Arial MT"/>
                <a:cs typeface="Arial MT"/>
                <a:hlinkClick r:id="rId6" action="ppaction://hlinksldjump"/>
              </a:rPr>
              <a:t>Question</a:t>
            </a:r>
            <a:r>
              <a:rPr sz="2800" dirty="0">
                <a:solidFill>
                  <a:srgbClr val="FFFFFF"/>
                </a:solidFill>
                <a:latin typeface="Arial MT"/>
                <a:cs typeface="Arial MT"/>
                <a:hlinkClick r:id="rId6" action="ppaction://hlinksldjump"/>
              </a:rPr>
              <a:t>s	</a:t>
            </a:r>
            <a:r>
              <a:rPr sz="2800" spc="195" dirty="0">
                <a:solidFill>
                  <a:srgbClr val="FFFFFF"/>
                </a:solidFill>
                <a:latin typeface="Arial MT"/>
                <a:cs typeface="Arial MT"/>
                <a:hlinkClick r:id="rId6" action="ppaction://hlinksldjump"/>
              </a:rPr>
              <a:t>an</a:t>
            </a:r>
            <a:r>
              <a:rPr sz="2800" dirty="0">
                <a:solidFill>
                  <a:srgbClr val="FFFFFF"/>
                </a:solidFill>
                <a:latin typeface="Arial MT"/>
                <a:cs typeface="Arial MT"/>
                <a:hlinkClick r:id="rId6" action="ppaction://hlinksldjump"/>
              </a:rPr>
              <a:t>d	</a:t>
            </a:r>
            <a:r>
              <a:rPr sz="2800" spc="195" dirty="0">
                <a:solidFill>
                  <a:srgbClr val="FFFFFF"/>
                </a:solidFill>
                <a:latin typeface="Arial MT"/>
                <a:cs typeface="Arial MT"/>
                <a:hlinkClick r:id="rId6" action="ppaction://hlinksldjump"/>
              </a:rPr>
              <a:t>Answer</a:t>
            </a:r>
            <a:r>
              <a:rPr sz="2800" dirty="0">
                <a:solidFill>
                  <a:srgbClr val="FFFFFF"/>
                </a:solidFill>
                <a:latin typeface="Arial MT"/>
                <a:cs typeface="Arial MT"/>
                <a:hlinkClick r:id="rId6" action="ppaction://hlinksldjump"/>
              </a:rPr>
              <a:t>s </a:t>
            </a:r>
            <a:r>
              <a:rPr sz="2800" dirty="0">
                <a:solidFill>
                  <a:srgbClr val="FFFFFF"/>
                </a:solidFill>
                <a:latin typeface="Arial MT"/>
                <a:cs typeface="Arial MT"/>
                <a:hlinkClick r:id="rId7" action="ppaction://hlinksldjump"/>
              </a:rPr>
              <a:t> </a:t>
            </a:r>
            <a:r>
              <a:rPr sz="2800" spc="175" dirty="0">
                <a:solidFill>
                  <a:srgbClr val="FFFFFF"/>
                </a:solidFill>
                <a:latin typeface="Arial MT"/>
                <a:cs typeface="Arial MT"/>
                <a:hlinkClick r:id="rId8" action="ppaction://hlinksldjump"/>
              </a:rPr>
              <a:t>Assessment	</a:t>
            </a:r>
            <a:r>
              <a:rPr sz="2800" dirty="0">
                <a:solidFill>
                  <a:srgbClr val="FFFFFF"/>
                </a:solidFill>
                <a:latin typeface="Arial MT"/>
                <a:cs typeface="Arial MT"/>
                <a:hlinkClick r:id="rId8" action="ppaction://hlinksldjump"/>
              </a:rPr>
              <a:t>2</a:t>
            </a:r>
            <a:endParaRPr sz="2800" dirty="0">
              <a:latin typeface="Arial MT"/>
              <a:cs typeface="Arial MT"/>
              <a:hlinkClick r:id="rId8" action="ppaction://hlinksldjump"/>
            </a:endParaRPr>
          </a:p>
          <a:p>
            <a:pPr marL="1221105">
              <a:lnSpc>
                <a:spcPct val="100000"/>
              </a:lnSpc>
              <a:spcBef>
                <a:spcPts val="565"/>
              </a:spcBef>
            </a:pPr>
            <a:r>
              <a:rPr sz="2800" spc="185" dirty="0">
                <a:solidFill>
                  <a:srgbClr val="FFFFFF"/>
                </a:solidFill>
                <a:latin typeface="Arial MT"/>
                <a:cs typeface="Arial MT"/>
                <a:hlinkClick r:id="rId8" action="ppaction://hlinksldjump"/>
              </a:rPr>
              <a:t>Observation/Demonstration</a:t>
            </a:r>
            <a:endParaRPr sz="2800" dirty="0">
              <a:latin typeface="Arial MT"/>
              <a:cs typeface="Arial MT"/>
            </a:endParaRPr>
          </a:p>
        </p:txBody>
      </p:sp>
      <p:sp>
        <p:nvSpPr>
          <p:cNvPr id="14" name="TextBox 13">
            <a:extLst>
              <a:ext uri="{FF2B5EF4-FFF2-40B4-BE49-F238E27FC236}">
                <a16:creationId xmlns:a16="http://schemas.microsoft.com/office/drawing/2014/main" id="{A755DABB-2E3C-44D1-8803-20CA450B19B9}"/>
              </a:ext>
            </a:extLst>
          </p:cNvPr>
          <p:cNvSpPr txBox="1"/>
          <p:nvPr/>
        </p:nvSpPr>
        <p:spPr>
          <a:xfrm>
            <a:off x="228600" y="4838359"/>
            <a:ext cx="2283152" cy="4401205"/>
          </a:xfrm>
          <a:prstGeom prst="rect">
            <a:avLst/>
          </a:prstGeom>
          <a:noFill/>
        </p:spPr>
        <p:txBody>
          <a:bodyPr wrap="square" rtlCol="0">
            <a:spAutoFit/>
          </a:bodyPr>
          <a:lstStyle/>
          <a:p>
            <a:r>
              <a:rPr lang="en-AU" sz="2800" dirty="0">
                <a:solidFill>
                  <a:schemeClr val="bg1"/>
                </a:solidFill>
                <a:hlinkClick r:id="rId9" action="ppaction://hlinksldjump"/>
              </a:rPr>
              <a:t>Activity 1</a:t>
            </a:r>
            <a:endParaRPr lang="en-AU" sz="2800" dirty="0">
              <a:solidFill>
                <a:schemeClr val="bg1"/>
              </a:solidFill>
            </a:endParaRPr>
          </a:p>
          <a:p>
            <a:r>
              <a:rPr lang="en-AU" sz="2800" dirty="0">
                <a:solidFill>
                  <a:schemeClr val="bg1"/>
                </a:solidFill>
                <a:hlinkClick r:id="rId10" action="ppaction://hlinksldjump"/>
              </a:rPr>
              <a:t>Activity 2</a:t>
            </a:r>
            <a:endParaRPr lang="en-AU" sz="2800" dirty="0">
              <a:solidFill>
                <a:schemeClr val="bg1"/>
              </a:solidFill>
            </a:endParaRPr>
          </a:p>
          <a:p>
            <a:r>
              <a:rPr lang="en-AU" sz="2800" dirty="0">
                <a:solidFill>
                  <a:schemeClr val="bg1"/>
                </a:solidFill>
                <a:hlinkClick r:id="rId11" action="ppaction://hlinksldjump"/>
              </a:rPr>
              <a:t>Activity 3</a:t>
            </a:r>
            <a:endParaRPr lang="en-AU" sz="2800" dirty="0">
              <a:solidFill>
                <a:schemeClr val="bg1"/>
              </a:solidFill>
            </a:endParaRPr>
          </a:p>
          <a:p>
            <a:r>
              <a:rPr lang="en-AU" sz="2800" dirty="0">
                <a:solidFill>
                  <a:schemeClr val="bg1"/>
                </a:solidFill>
                <a:hlinkClick r:id="rId12" action="ppaction://hlinksldjump"/>
              </a:rPr>
              <a:t>Activity 4</a:t>
            </a:r>
            <a:endParaRPr lang="en-AU" sz="2800" dirty="0">
              <a:solidFill>
                <a:schemeClr val="bg1"/>
              </a:solidFill>
            </a:endParaRPr>
          </a:p>
          <a:p>
            <a:r>
              <a:rPr lang="en-AU" sz="2800" dirty="0">
                <a:solidFill>
                  <a:schemeClr val="bg1"/>
                </a:solidFill>
                <a:hlinkClick r:id="rId13" action="ppaction://hlinksldjump"/>
              </a:rPr>
              <a:t>Activity 5</a:t>
            </a:r>
            <a:endParaRPr lang="en-AU" sz="2800" dirty="0">
              <a:solidFill>
                <a:schemeClr val="bg1"/>
              </a:solidFill>
            </a:endParaRPr>
          </a:p>
          <a:p>
            <a:r>
              <a:rPr lang="en-AU" sz="2800" dirty="0">
                <a:solidFill>
                  <a:schemeClr val="bg1"/>
                </a:solidFill>
                <a:hlinkClick r:id="rId14" action="ppaction://hlinksldjump"/>
              </a:rPr>
              <a:t>Activity 6</a:t>
            </a:r>
            <a:endParaRPr lang="en-AU" sz="2800" dirty="0">
              <a:solidFill>
                <a:schemeClr val="bg1"/>
              </a:solidFill>
            </a:endParaRPr>
          </a:p>
          <a:p>
            <a:r>
              <a:rPr lang="en-AU" sz="2800" dirty="0">
                <a:solidFill>
                  <a:schemeClr val="bg1"/>
                </a:solidFill>
                <a:hlinkClick r:id="rId15" action="ppaction://hlinksldjump"/>
              </a:rPr>
              <a:t>Activity 7</a:t>
            </a:r>
            <a:endParaRPr lang="en-AU" sz="2800" dirty="0">
              <a:solidFill>
                <a:schemeClr val="bg1"/>
              </a:solidFill>
            </a:endParaRPr>
          </a:p>
          <a:p>
            <a:r>
              <a:rPr lang="en-AU" sz="2800" dirty="0">
                <a:solidFill>
                  <a:schemeClr val="bg1"/>
                </a:solidFill>
                <a:hlinkClick r:id="rId16" action="ppaction://hlinksldjump"/>
              </a:rPr>
              <a:t>Activity 8</a:t>
            </a:r>
            <a:endParaRPr lang="en-AU" sz="2800" dirty="0">
              <a:solidFill>
                <a:schemeClr val="bg1"/>
              </a:solidFill>
            </a:endParaRPr>
          </a:p>
          <a:p>
            <a:r>
              <a:rPr lang="en-AU" sz="2800" dirty="0">
                <a:solidFill>
                  <a:schemeClr val="bg1"/>
                </a:solidFill>
                <a:hlinkClick r:id="rId17" action="ppaction://hlinksldjump"/>
              </a:rPr>
              <a:t>Activity 9</a:t>
            </a:r>
            <a:endParaRPr lang="en-AU" sz="2800" dirty="0">
              <a:solidFill>
                <a:schemeClr val="bg1"/>
              </a:solidFill>
            </a:endParaRPr>
          </a:p>
          <a:p>
            <a:r>
              <a:rPr lang="en-AU" sz="2800" dirty="0">
                <a:solidFill>
                  <a:schemeClr val="bg1"/>
                </a:solidFill>
                <a:hlinkClick r:id="rId18" action="ppaction://hlinksldjump"/>
              </a:rPr>
              <a:t>Activity 10</a:t>
            </a:r>
            <a:endParaRPr lang="en-AU" sz="2800" dirty="0">
              <a:solidFill>
                <a:schemeClr val="bg1"/>
              </a:solidFill>
            </a:endParaRPr>
          </a:p>
        </p:txBody>
      </p:sp>
      <p:sp>
        <p:nvSpPr>
          <p:cNvPr id="15" name="TextBox 14">
            <a:extLst>
              <a:ext uri="{FF2B5EF4-FFF2-40B4-BE49-F238E27FC236}">
                <a16:creationId xmlns:a16="http://schemas.microsoft.com/office/drawing/2014/main" id="{029A292D-9FA5-4069-A838-DD3DD783D9F3}"/>
              </a:ext>
            </a:extLst>
          </p:cNvPr>
          <p:cNvSpPr txBox="1"/>
          <p:nvPr/>
        </p:nvSpPr>
        <p:spPr>
          <a:xfrm>
            <a:off x="2721426" y="6064515"/>
            <a:ext cx="3615448" cy="1815882"/>
          </a:xfrm>
          <a:prstGeom prst="rect">
            <a:avLst/>
          </a:prstGeom>
          <a:noFill/>
        </p:spPr>
        <p:txBody>
          <a:bodyPr wrap="square" rtlCol="0">
            <a:spAutoFit/>
          </a:bodyPr>
          <a:lstStyle/>
          <a:p>
            <a:r>
              <a:rPr lang="en-AU" sz="2800" dirty="0">
                <a:solidFill>
                  <a:schemeClr val="bg1"/>
                </a:solidFill>
                <a:hlinkClick r:id="rId19" action="ppaction://hlinksldjump"/>
              </a:rPr>
              <a:t>Learning Checkpoint 1</a:t>
            </a:r>
            <a:endParaRPr lang="en-AU" sz="2800" dirty="0">
              <a:solidFill>
                <a:schemeClr val="bg1"/>
              </a:solidFill>
            </a:endParaRPr>
          </a:p>
          <a:p>
            <a:r>
              <a:rPr lang="en-AU" sz="2800" dirty="0">
                <a:solidFill>
                  <a:schemeClr val="bg1"/>
                </a:solidFill>
                <a:hlinkClick r:id="rId20" action="ppaction://hlinksldjump"/>
              </a:rPr>
              <a:t>Learning Checkpoint 2</a:t>
            </a:r>
            <a:endParaRPr lang="en-AU" sz="2800" dirty="0">
              <a:solidFill>
                <a:schemeClr val="bg1"/>
              </a:solidFill>
            </a:endParaRPr>
          </a:p>
          <a:p>
            <a:r>
              <a:rPr lang="en-AU" sz="2800" dirty="0">
                <a:solidFill>
                  <a:schemeClr val="bg1"/>
                </a:solidFill>
                <a:hlinkClick r:id="rId21" action="ppaction://hlinksldjump"/>
              </a:rPr>
              <a:t>Learning Checkpoint 3</a:t>
            </a:r>
            <a:endParaRPr lang="en-AU" sz="2800" dirty="0">
              <a:solidFill>
                <a:schemeClr val="bg1"/>
              </a:solidFill>
            </a:endParaRPr>
          </a:p>
          <a:p>
            <a:r>
              <a:rPr lang="en-AU" sz="2800" dirty="0">
                <a:solidFill>
                  <a:schemeClr val="bg1"/>
                </a:solidFill>
                <a:hlinkClick r:id="rId22" action="ppaction://hlinksldjump"/>
              </a:rPr>
              <a:t>Learning Checkpoint 4</a:t>
            </a:r>
            <a:endParaRPr lang="en-AU" sz="2800" dirty="0">
              <a:solidFill>
                <a:schemeClr val="bg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p:nvPr/>
        </p:nvSpPr>
        <p:spPr>
          <a:xfrm>
            <a:off x="-13252" y="9333092"/>
            <a:ext cx="18288000" cy="1123950"/>
          </a:xfrm>
          <a:custGeom>
            <a:avLst/>
            <a:gdLst/>
            <a:ahLst/>
            <a:cxnLst/>
            <a:rect l="l" t="t" r="r" b="b"/>
            <a:pathLst>
              <a:path w="18288000" h="1123950">
                <a:moveTo>
                  <a:pt x="18288000" y="1123901"/>
                </a:moveTo>
                <a:lnTo>
                  <a:pt x="0" y="1123901"/>
                </a:lnTo>
                <a:lnTo>
                  <a:pt x="0" y="0"/>
                </a:lnTo>
                <a:lnTo>
                  <a:pt x="18288000" y="0"/>
                </a:lnTo>
                <a:lnTo>
                  <a:pt x="18288000" y="1123901"/>
                </a:lnTo>
                <a:close/>
              </a:path>
            </a:pathLst>
          </a:custGeom>
          <a:solidFill>
            <a:srgbClr val="77CCC9"/>
          </a:solidFill>
        </p:spPr>
        <p:txBody>
          <a:bodyPr wrap="square" lIns="0" tIns="0" rIns="0" bIns="0" rtlCol="0"/>
          <a:lstStyle/>
          <a:p>
            <a:endParaRPr/>
          </a:p>
        </p:txBody>
      </p:sp>
      <p:sp>
        <p:nvSpPr>
          <p:cNvPr id="5" name="object 5"/>
          <p:cNvSpPr txBox="1"/>
          <p:nvPr/>
        </p:nvSpPr>
        <p:spPr>
          <a:xfrm>
            <a:off x="1017882" y="2054197"/>
            <a:ext cx="5553075" cy="1400175"/>
          </a:xfrm>
          <a:prstGeom prst="rect">
            <a:avLst/>
          </a:prstGeom>
          <a:solidFill>
            <a:srgbClr val="3B3D3E">
              <a:alpha val="49798"/>
            </a:srgbClr>
          </a:solidFill>
        </p:spPr>
        <p:txBody>
          <a:bodyPr vert="horz" wrap="square" lIns="0" tIns="452120" rIns="0" bIns="0" rtlCol="0">
            <a:spAutoFit/>
          </a:bodyPr>
          <a:lstStyle/>
          <a:p>
            <a:pPr algn="ctr">
              <a:lnSpc>
                <a:spcPct val="100000"/>
              </a:lnSpc>
              <a:spcBef>
                <a:spcPts val="3560"/>
              </a:spcBef>
            </a:pPr>
            <a:r>
              <a:rPr sz="2800" spc="195" dirty="0">
                <a:solidFill>
                  <a:srgbClr val="FFFFFF"/>
                </a:solidFill>
                <a:latin typeface="Lucida Sans Unicode"/>
                <a:cs typeface="Lucida Sans Unicode"/>
              </a:rPr>
              <a:t>BIOLOGICAL</a:t>
            </a:r>
            <a:endParaRPr sz="2800">
              <a:latin typeface="Lucida Sans Unicode"/>
              <a:cs typeface="Lucida Sans Unicode"/>
            </a:endParaRPr>
          </a:p>
        </p:txBody>
      </p:sp>
      <p:sp>
        <p:nvSpPr>
          <p:cNvPr id="6" name="object 6"/>
          <p:cNvSpPr txBox="1"/>
          <p:nvPr/>
        </p:nvSpPr>
        <p:spPr>
          <a:xfrm>
            <a:off x="1017882" y="5241905"/>
            <a:ext cx="5553075" cy="1400175"/>
          </a:xfrm>
          <a:prstGeom prst="rect">
            <a:avLst/>
          </a:prstGeom>
          <a:solidFill>
            <a:srgbClr val="832990">
              <a:alpha val="49798"/>
            </a:srgbClr>
          </a:solidFill>
        </p:spPr>
        <p:txBody>
          <a:bodyPr vert="horz" wrap="square" lIns="0" tIns="452120" rIns="0" bIns="0" rtlCol="0">
            <a:spAutoFit/>
          </a:bodyPr>
          <a:lstStyle/>
          <a:p>
            <a:pPr algn="ctr">
              <a:lnSpc>
                <a:spcPct val="100000"/>
              </a:lnSpc>
              <a:spcBef>
                <a:spcPts val="3560"/>
              </a:spcBef>
            </a:pPr>
            <a:r>
              <a:rPr sz="2800" spc="235" dirty="0">
                <a:solidFill>
                  <a:srgbClr val="FFFFFF"/>
                </a:solidFill>
                <a:latin typeface="Lucida Sans Unicode"/>
                <a:cs typeface="Lucida Sans Unicode"/>
              </a:rPr>
              <a:t>ENVIRONMENTAL</a:t>
            </a:r>
            <a:endParaRPr sz="2800">
              <a:latin typeface="Lucida Sans Unicode"/>
              <a:cs typeface="Lucida Sans Unicode"/>
            </a:endParaRPr>
          </a:p>
        </p:txBody>
      </p:sp>
      <p:sp>
        <p:nvSpPr>
          <p:cNvPr id="7" name="object 7"/>
          <p:cNvSpPr txBox="1"/>
          <p:nvPr/>
        </p:nvSpPr>
        <p:spPr>
          <a:xfrm>
            <a:off x="1017882" y="3648051"/>
            <a:ext cx="5553075" cy="1400175"/>
          </a:xfrm>
          <a:prstGeom prst="rect">
            <a:avLst/>
          </a:prstGeom>
          <a:solidFill>
            <a:srgbClr val="F05E58">
              <a:alpha val="49798"/>
            </a:srgbClr>
          </a:solidFill>
        </p:spPr>
        <p:txBody>
          <a:bodyPr vert="horz" wrap="square" lIns="0" tIns="452120" rIns="0" bIns="0" rtlCol="0">
            <a:spAutoFit/>
          </a:bodyPr>
          <a:lstStyle/>
          <a:p>
            <a:pPr algn="ctr">
              <a:lnSpc>
                <a:spcPct val="100000"/>
              </a:lnSpc>
              <a:spcBef>
                <a:spcPts val="3560"/>
              </a:spcBef>
            </a:pPr>
            <a:r>
              <a:rPr sz="2800" spc="265" dirty="0">
                <a:solidFill>
                  <a:srgbClr val="FFFFFF"/>
                </a:solidFill>
                <a:latin typeface="Lucida Sans Unicode"/>
                <a:cs typeface="Lucida Sans Unicode"/>
              </a:rPr>
              <a:t>PHYSICAL</a:t>
            </a:r>
            <a:endParaRPr sz="2800">
              <a:latin typeface="Lucida Sans Unicode"/>
              <a:cs typeface="Lucida Sans Unicode"/>
            </a:endParaRPr>
          </a:p>
        </p:txBody>
      </p:sp>
      <p:sp>
        <p:nvSpPr>
          <p:cNvPr id="8" name="object 8"/>
          <p:cNvSpPr txBox="1"/>
          <p:nvPr/>
        </p:nvSpPr>
        <p:spPr>
          <a:xfrm>
            <a:off x="1017882" y="6835747"/>
            <a:ext cx="5553075" cy="1400175"/>
          </a:xfrm>
          <a:prstGeom prst="rect">
            <a:avLst/>
          </a:prstGeom>
          <a:solidFill>
            <a:srgbClr val="969996">
              <a:alpha val="49798"/>
            </a:srgbClr>
          </a:solidFill>
        </p:spPr>
        <p:txBody>
          <a:bodyPr vert="horz" wrap="square" lIns="0" tIns="452120" rIns="0" bIns="0" rtlCol="0">
            <a:spAutoFit/>
          </a:bodyPr>
          <a:lstStyle/>
          <a:p>
            <a:pPr algn="ctr">
              <a:lnSpc>
                <a:spcPct val="100000"/>
              </a:lnSpc>
              <a:spcBef>
                <a:spcPts val="3560"/>
              </a:spcBef>
            </a:pPr>
            <a:r>
              <a:rPr sz="2800" spc="240" dirty="0">
                <a:solidFill>
                  <a:srgbClr val="FFFFFF"/>
                </a:solidFill>
                <a:latin typeface="Lucida Sans Unicode"/>
                <a:cs typeface="Lucida Sans Unicode"/>
              </a:rPr>
              <a:t>PSYCHOSOCIAL</a:t>
            </a:r>
            <a:endParaRPr sz="2800">
              <a:latin typeface="Lucida Sans Unicode"/>
              <a:cs typeface="Lucida Sans Unicode"/>
            </a:endParaRPr>
          </a:p>
        </p:txBody>
      </p:sp>
      <p:sp>
        <p:nvSpPr>
          <p:cNvPr id="9" name="object 9"/>
          <p:cNvSpPr txBox="1"/>
          <p:nvPr/>
        </p:nvSpPr>
        <p:spPr>
          <a:xfrm>
            <a:off x="6757341" y="2054197"/>
            <a:ext cx="10506075" cy="1400175"/>
          </a:xfrm>
          <a:prstGeom prst="rect">
            <a:avLst/>
          </a:prstGeom>
          <a:solidFill>
            <a:srgbClr val="3B3D3E">
              <a:alpha val="49798"/>
            </a:srgbClr>
          </a:solidFill>
        </p:spPr>
        <p:txBody>
          <a:bodyPr vert="horz" wrap="square" lIns="0" tIns="150495" rIns="0" bIns="0" rtlCol="0">
            <a:spAutoFit/>
          </a:bodyPr>
          <a:lstStyle/>
          <a:p>
            <a:pPr marL="436880">
              <a:lnSpc>
                <a:spcPct val="100000"/>
              </a:lnSpc>
              <a:spcBef>
                <a:spcPts val="1185"/>
              </a:spcBef>
            </a:pPr>
            <a:r>
              <a:rPr sz="2100" spc="130" dirty="0">
                <a:solidFill>
                  <a:srgbClr val="FFFFFF"/>
                </a:solidFill>
                <a:latin typeface="Arial MT"/>
                <a:cs typeface="Arial MT"/>
              </a:rPr>
              <a:t>Biological</a:t>
            </a:r>
            <a:r>
              <a:rPr sz="2100" spc="285" dirty="0">
                <a:solidFill>
                  <a:srgbClr val="FFFFFF"/>
                </a:solidFill>
                <a:latin typeface="Arial MT"/>
                <a:cs typeface="Arial MT"/>
              </a:rPr>
              <a:t> </a:t>
            </a:r>
            <a:r>
              <a:rPr sz="2100" dirty="0">
                <a:solidFill>
                  <a:srgbClr val="FFFFFF"/>
                </a:solidFill>
                <a:latin typeface="Arial MT"/>
                <a:cs typeface="Arial MT"/>
              </a:rPr>
              <a:t>-</a:t>
            </a:r>
            <a:r>
              <a:rPr sz="2100" spc="290" dirty="0">
                <a:solidFill>
                  <a:srgbClr val="FFFFFF"/>
                </a:solidFill>
                <a:latin typeface="Arial MT"/>
                <a:cs typeface="Arial MT"/>
              </a:rPr>
              <a:t> </a:t>
            </a:r>
            <a:r>
              <a:rPr sz="2100" spc="135" dirty="0">
                <a:solidFill>
                  <a:srgbClr val="FFFFFF"/>
                </a:solidFill>
                <a:latin typeface="Arial MT"/>
                <a:cs typeface="Arial MT"/>
              </a:rPr>
              <a:t>Micro-organisms</a:t>
            </a:r>
            <a:r>
              <a:rPr sz="2100" spc="290" dirty="0">
                <a:solidFill>
                  <a:srgbClr val="FFFFFF"/>
                </a:solidFill>
                <a:latin typeface="Arial MT"/>
                <a:cs typeface="Arial MT"/>
              </a:rPr>
              <a:t> </a:t>
            </a:r>
            <a:r>
              <a:rPr sz="2100" spc="95" dirty="0">
                <a:solidFill>
                  <a:srgbClr val="FFFFFF"/>
                </a:solidFill>
                <a:latin typeface="Arial MT"/>
                <a:cs typeface="Arial MT"/>
              </a:rPr>
              <a:t>can</a:t>
            </a:r>
            <a:r>
              <a:rPr sz="2100" spc="290" dirty="0">
                <a:solidFill>
                  <a:srgbClr val="FFFFFF"/>
                </a:solidFill>
                <a:latin typeface="Arial MT"/>
                <a:cs typeface="Arial MT"/>
              </a:rPr>
              <a:t> </a:t>
            </a:r>
            <a:r>
              <a:rPr sz="2100" spc="114" dirty="0">
                <a:solidFill>
                  <a:srgbClr val="FFFFFF"/>
                </a:solidFill>
                <a:latin typeface="Arial MT"/>
                <a:cs typeface="Arial MT"/>
              </a:rPr>
              <a:t>cause</a:t>
            </a:r>
            <a:r>
              <a:rPr sz="2100" spc="290" dirty="0">
                <a:solidFill>
                  <a:srgbClr val="FFFFFF"/>
                </a:solidFill>
                <a:latin typeface="Arial MT"/>
                <a:cs typeface="Arial MT"/>
              </a:rPr>
              <a:t> </a:t>
            </a:r>
            <a:r>
              <a:rPr sz="2100" spc="130" dirty="0">
                <a:solidFill>
                  <a:srgbClr val="FFFFFF"/>
                </a:solidFill>
                <a:latin typeface="Arial MT"/>
                <a:cs typeface="Arial MT"/>
              </a:rPr>
              <a:t>hepatitis,</a:t>
            </a:r>
            <a:r>
              <a:rPr sz="2100" spc="285" dirty="0">
                <a:solidFill>
                  <a:srgbClr val="FFFFFF"/>
                </a:solidFill>
                <a:latin typeface="Arial MT"/>
                <a:cs typeface="Arial MT"/>
              </a:rPr>
              <a:t> </a:t>
            </a:r>
            <a:r>
              <a:rPr sz="2100" spc="130" dirty="0">
                <a:solidFill>
                  <a:srgbClr val="FFFFFF"/>
                </a:solidFill>
                <a:latin typeface="Arial MT"/>
                <a:cs typeface="Arial MT"/>
              </a:rPr>
              <a:t>legionnaires’</a:t>
            </a:r>
            <a:endParaRPr sz="2100">
              <a:latin typeface="Arial MT"/>
              <a:cs typeface="Arial MT"/>
            </a:endParaRPr>
          </a:p>
          <a:p>
            <a:pPr marL="436880" marR="708025">
              <a:lnSpc>
                <a:spcPct val="116100"/>
              </a:lnSpc>
            </a:pPr>
            <a:r>
              <a:rPr sz="2100" spc="125" dirty="0">
                <a:solidFill>
                  <a:srgbClr val="FFFFFF"/>
                </a:solidFill>
                <a:latin typeface="Arial MT"/>
                <a:cs typeface="Arial MT"/>
              </a:rPr>
              <a:t>disease,</a:t>
            </a:r>
            <a:r>
              <a:rPr sz="2100" spc="285" dirty="0">
                <a:solidFill>
                  <a:srgbClr val="FFFFFF"/>
                </a:solidFill>
                <a:latin typeface="Arial MT"/>
                <a:cs typeface="Arial MT"/>
              </a:rPr>
              <a:t> </a:t>
            </a:r>
            <a:r>
              <a:rPr sz="2100" dirty="0">
                <a:solidFill>
                  <a:srgbClr val="FFFFFF"/>
                </a:solidFill>
                <a:latin typeface="Arial MT"/>
                <a:cs typeface="Arial MT"/>
              </a:rPr>
              <a:t>Q</a:t>
            </a:r>
            <a:r>
              <a:rPr sz="2100" spc="285" dirty="0">
                <a:solidFill>
                  <a:srgbClr val="FFFFFF"/>
                </a:solidFill>
                <a:latin typeface="Arial MT"/>
                <a:cs typeface="Arial MT"/>
              </a:rPr>
              <a:t> </a:t>
            </a:r>
            <a:r>
              <a:rPr sz="2100" spc="120" dirty="0">
                <a:solidFill>
                  <a:srgbClr val="FFFFFF"/>
                </a:solidFill>
                <a:latin typeface="Arial MT"/>
                <a:cs typeface="Arial MT"/>
              </a:rPr>
              <a:t>fever,</a:t>
            </a:r>
            <a:r>
              <a:rPr sz="2100" spc="285" dirty="0">
                <a:solidFill>
                  <a:srgbClr val="FFFFFF"/>
                </a:solidFill>
                <a:latin typeface="Arial MT"/>
                <a:cs typeface="Arial MT"/>
              </a:rPr>
              <a:t> </a:t>
            </a:r>
            <a:r>
              <a:rPr sz="2100" spc="125" dirty="0">
                <a:solidFill>
                  <a:srgbClr val="FFFFFF"/>
                </a:solidFill>
                <a:latin typeface="Arial MT"/>
                <a:cs typeface="Arial MT"/>
              </a:rPr>
              <a:t>HIV/AIDS</a:t>
            </a:r>
            <a:r>
              <a:rPr sz="2100" spc="290" dirty="0">
                <a:solidFill>
                  <a:srgbClr val="FFFFFF"/>
                </a:solidFill>
                <a:latin typeface="Arial MT"/>
                <a:cs typeface="Arial MT"/>
              </a:rPr>
              <a:t> </a:t>
            </a:r>
            <a:r>
              <a:rPr sz="2100" spc="70" dirty="0">
                <a:solidFill>
                  <a:srgbClr val="FFFFFF"/>
                </a:solidFill>
                <a:latin typeface="Arial MT"/>
                <a:cs typeface="Arial MT"/>
              </a:rPr>
              <a:t>or</a:t>
            </a:r>
            <a:r>
              <a:rPr sz="2100" spc="290" dirty="0">
                <a:solidFill>
                  <a:srgbClr val="FFFFFF"/>
                </a:solidFill>
                <a:latin typeface="Arial MT"/>
                <a:cs typeface="Arial MT"/>
              </a:rPr>
              <a:t> </a:t>
            </a:r>
            <a:r>
              <a:rPr sz="2100" spc="130" dirty="0">
                <a:solidFill>
                  <a:srgbClr val="FFFFFF"/>
                </a:solidFill>
                <a:latin typeface="Arial MT"/>
                <a:cs typeface="Arial MT"/>
              </a:rPr>
              <a:t>allergies.</a:t>
            </a:r>
            <a:r>
              <a:rPr sz="2100" spc="285" dirty="0">
                <a:solidFill>
                  <a:srgbClr val="FFFFFF"/>
                </a:solidFill>
                <a:latin typeface="Arial MT"/>
                <a:cs typeface="Arial MT"/>
              </a:rPr>
              <a:t> </a:t>
            </a:r>
            <a:r>
              <a:rPr sz="2100" spc="130" dirty="0">
                <a:solidFill>
                  <a:srgbClr val="FFFFFF"/>
                </a:solidFill>
                <a:latin typeface="Arial MT"/>
                <a:cs typeface="Arial MT"/>
              </a:rPr>
              <a:t>Infectious</a:t>
            </a:r>
            <a:r>
              <a:rPr sz="2100" spc="295" dirty="0">
                <a:solidFill>
                  <a:srgbClr val="FFFFFF"/>
                </a:solidFill>
                <a:latin typeface="Arial MT"/>
                <a:cs typeface="Arial MT"/>
              </a:rPr>
              <a:t> </a:t>
            </a:r>
            <a:r>
              <a:rPr sz="2100" spc="114" dirty="0">
                <a:solidFill>
                  <a:srgbClr val="FFFFFF"/>
                </a:solidFill>
                <a:latin typeface="Arial MT"/>
                <a:cs typeface="Arial MT"/>
              </a:rPr>
              <a:t>waste</a:t>
            </a:r>
            <a:r>
              <a:rPr sz="2100" spc="290" dirty="0">
                <a:solidFill>
                  <a:srgbClr val="FFFFFF"/>
                </a:solidFill>
                <a:latin typeface="Arial MT"/>
                <a:cs typeface="Arial MT"/>
              </a:rPr>
              <a:t> </a:t>
            </a:r>
            <a:r>
              <a:rPr sz="2100" spc="125" dirty="0">
                <a:solidFill>
                  <a:srgbClr val="FFFFFF"/>
                </a:solidFill>
                <a:latin typeface="Arial MT"/>
                <a:cs typeface="Arial MT"/>
              </a:rPr>
              <a:t>includes</a:t>
            </a:r>
            <a:r>
              <a:rPr sz="2100" spc="290" dirty="0">
                <a:solidFill>
                  <a:srgbClr val="FFFFFF"/>
                </a:solidFill>
                <a:latin typeface="Arial MT"/>
                <a:cs typeface="Arial MT"/>
              </a:rPr>
              <a:t> </a:t>
            </a:r>
            <a:r>
              <a:rPr sz="2100" spc="95" dirty="0">
                <a:solidFill>
                  <a:srgbClr val="FFFFFF"/>
                </a:solidFill>
                <a:latin typeface="Arial MT"/>
                <a:cs typeface="Arial MT"/>
              </a:rPr>
              <a:t>all </a:t>
            </a:r>
            <a:r>
              <a:rPr sz="2100" spc="-570" dirty="0">
                <a:solidFill>
                  <a:srgbClr val="FFFFFF"/>
                </a:solidFill>
                <a:latin typeface="Arial MT"/>
                <a:cs typeface="Arial MT"/>
              </a:rPr>
              <a:t> </a:t>
            </a:r>
            <a:r>
              <a:rPr sz="2100" spc="120" dirty="0">
                <a:solidFill>
                  <a:srgbClr val="FFFFFF"/>
                </a:solidFill>
                <a:latin typeface="Arial MT"/>
                <a:cs typeface="Arial MT"/>
              </a:rPr>
              <a:t>animal</a:t>
            </a:r>
            <a:r>
              <a:rPr sz="2100" spc="290" dirty="0">
                <a:solidFill>
                  <a:srgbClr val="FFFFFF"/>
                </a:solidFill>
                <a:latin typeface="Arial MT"/>
                <a:cs typeface="Arial MT"/>
              </a:rPr>
              <a:t> </a:t>
            </a:r>
            <a:r>
              <a:rPr sz="2100" spc="95" dirty="0">
                <a:solidFill>
                  <a:srgbClr val="FFFFFF"/>
                </a:solidFill>
                <a:latin typeface="Arial MT"/>
                <a:cs typeface="Arial MT"/>
              </a:rPr>
              <a:t>and</a:t>
            </a:r>
            <a:r>
              <a:rPr sz="2100" spc="290" dirty="0">
                <a:solidFill>
                  <a:srgbClr val="FFFFFF"/>
                </a:solidFill>
                <a:latin typeface="Arial MT"/>
                <a:cs typeface="Arial MT"/>
              </a:rPr>
              <a:t> </a:t>
            </a:r>
            <a:r>
              <a:rPr sz="2100" spc="114" dirty="0">
                <a:solidFill>
                  <a:srgbClr val="FFFFFF"/>
                </a:solidFill>
                <a:latin typeface="Arial MT"/>
                <a:cs typeface="Arial MT"/>
              </a:rPr>
              <a:t>human</a:t>
            </a:r>
            <a:r>
              <a:rPr sz="2100" spc="295" dirty="0">
                <a:solidFill>
                  <a:srgbClr val="FFFFFF"/>
                </a:solidFill>
                <a:latin typeface="Arial MT"/>
                <a:cs typeface="Arial MT"/>
              </a:rPr>
              <a:t> </a:t>
            </a:r>
            <a:r>
              <a:rPr sz="2100" spc="114" dirty="0">
                <a:solidFill>
                  <a:srgbClr val="FFFFFF"/>
                </a:solidFill>
                <a:latin typeface="Arial MT"/>
                <a:cs typeface="Arial MT"/>
              </a:rPr>
              <a:t>waste</a:t>
            </a:r>
            <a:endParaRPr sz="2100">
              <a:latin typeface="Arial MT"/>
              <a:cs typeface="Arial MT"/>
            </a:endParaRPr>
          </a:p>
        </p:txBody>
      </p:sp>
      <p:sp>
        <p:nvSpPr>
          <p:cNvPr id="10" name="object 10"/>
          <p:cNvSpPr txBox="1"/>
          <p:nvPr/>
        </p:nvSpPr>
        <p:spPr>
          <a:xfrm>
            <a:off x="6757341" y="3648051"/>
            <a:ext cx="10506075" cy="1400175"/>
          </a:xfrm>
          <a:prstGeom prst="rect">
            <a:avLst/>
          </a:prstGeom>
          <a:solidFill>
            <a:srgbClr val="F05E58">
              <a:alpha val="49798"/>
            </a:srgbClr>
          </a:solidFill>
        </p:spPr>
        <p:txBody>
          <a:bodyPr vert="horz" wrap="square" lIns="0" tIns="150495" rIns="0" bIns="0" rtlCol="0">
            <a:spAutoFit/>
          </a:bodyPr>
          <a:lstStyle/>
          <a:p>
            <a:pPr marL="436880">
              <a:lnSpc>
                <a:spcPct val="100000"/>
              </a:lnSpc>
              <a:spcBef>
                <a:spcPts val="1185"/>
              </a:spcBef>
            </a:pPr>
            <a:r>
              <a:rPr sz="2100" spc="120" dirty="0">
                <a:solidFill>
                  <a:srgbClr val="FFFFFF"/>
                </a:solidFill>
                <a:latin typeface="Arial MT"/>
                <a:cs typeface="Arial MT"/>
              </a:rPr>
              <a:t>Muscle</a:t>
            </a:r>
            <a:r>
              <a:rPr sz="2100" spc="295" dirty="0">
                <a:solidFill>
                  <a:srgbClr val="FFFFFF"/>
                </a:solidFill>
                <a:latin typeface="Arial MT"/>
                <a:cs typeface="Arial MT"/>
              </a:rPr>
              <a:t> </a:t>
            </a:r>
            <a:r>
              <a:rPr sz="2100" spc="125" dirty="0">
                <a:solidFill>
                  <a:srgbClr val="FFFFFF"/>
                </a:solidFill>
                <a:latin typeface="Arial MT"/>
                <a:cs typeface="Arial MT"/>
              </a:rPr>
              <a:t>injuries</a:t>
            </a:r>
            <a:r>
              <a:rPr sz="2100" spc="295" dirty="0">
                <a:solidFill>
                  <a:srgbClr val="FFFFFF"/>
                </a:solidFill>
                <a:latin typeface="Arial MT"/>
                <a:cs typeface="Arial MT"/>
              </a:rPr>
              <a:t> </a:t>
            </a:r>
            <a:r>
              <a:rPr sz="2100" spc="95" dirty="0">
                <a:solidFill>
                  <a:srgbClr val="FFFFFF"/>
                </a:solidFill>
                <a:latin typeface="Arial MT"/>
                <a:cs typeface="Arial MT"/>
              </a:rPr>
              <a:t>(in</a:t>
            </a:r>
            <a:r>
              <a:rPr sz="2100" spc="295" dirty="0">
                <a:solidFill>
                  <a:srgbClr val="FFFFFF"/>
                </a:solidFill>
                <a:latin typeface="Arial MT"/>
                <a:cs typeface="Arial MT"/>
              </a:rPr>
              <a:t> </a:t>
            </a:r>
            <a:r>
              <a:rPr sz="2100" spc="95" dirty="0">
                <a:solidFill>
                  <a:srgbClr val="FFFFFF"/>
                </a:solidFill>
                <a:latin typeface="Arial MT"/>
                <a:cs typeface="Arial MT"/>
              </a:rPr>
              <a:t>the</a:t>
            </a:r>
            <a:r>
              <a:rPr sz="2100" spc="295" dirty="0">
                <a:solidFill>
                  <a:srgbClr val="FFFFFF"/>
                </a:solidFill>
                <a:latin typeface="Arial MT"/>
                <a:cs typeface="Arial MT"/>
              </a:rPr>
              <a:t> </a:t>
            </a:r>
            <a:r>
              <a:rPr sz="2100" spc="105" dirty="0">
                <a:solidFill>
                  <a:srgbClr val="FFFFFF"/>
                </a:solidFill>
                <a:latin typeface="Arial MT"/>
                <a:cs typeface="Arial MT"/>
              </a:rPr>
              <a:t>back</a:t>
            </a:r>
            <a:r>
              <a:rPr sz="2100" spc="295" dirty="0">
                <a:solidFill>
                  <a:srgbClr val="FFFFFF"/>
                </a:solidFill>
                <a:latin typeface="Arial MT"/>
                <a:cs typeface="Arial MT"/>
              </a:rPr>
              <a:t> </a:t>
            </a:r>
            <a:r>
              <a:rPr sz="2100" spc="95" dirty="0">
                <a:solidFill>
                  <a:srgbClr val="FFFFFF"/>
                </a:solidFill>
                <a:latin typeface="Arial MT"/>
                <a:cs typeface="Arial MT"/>
              </a:rPr>
              <a:t>and</a:t>
            </a:r>
            <a:r>
              <a:rPr sz="2100" spc="295" dirty="0">
                <a:solidFill>
                  <a:srgbClr val="FFFFFF"/>
                </a:solidFill>
                <a:latin typeface="Arial MT"/>
                <a:cs typeface="Arial MT"/>
              </a:rPr>
              <a:t> </a:t>
            </a:r>
            <a:r>
              <a:rPr sz="2100" spc="120" dirty="0">
                <a:solidFill>
                  <a:srgbClr val="FFFFFF"/>
                </a:solidFill>
                <a:latin typeface="Arial MT"/>
                <a:cs typeface="Arial MT"/>
              </a:rPr>
              <a:t>neck),</a:t>
            </a:r>
            <a:r>
              <a:rPr sz="2100" spc="290" dirty="0">
                <a:solidFill>
                  <a:srgbClr val="FFFFFF"/>
                </a:solidFill>
                <a:latin typeface="Arial MT"/>
                <a:cs typeface="Arial MT"/>
              </a:rPr>
              <a:t> </a:t>
            </a:r>
            <a:r>
              <a:rPr sz="2100" spc="120" dirty="0">
                <a:solidFill>
                  <a:srgbClr val="FFFFFF"/>
                </a:solidFill>
                <a:latin typeface="Arial MT"/>
                <a:cs typeface="Arial MT"/>
              </a:rPr>
              <a:t>sprains</a:t>
            </a:r>
            <a:r>
              <a:rPr sz="2100" spc="295" dirty="0">
                <a:solidFill>
                  <a:srgbClr val="FFFFFF"/>
                </a:solidFill>
                <a:latin typeface="Arial MT"/>
                <a:cs typeface="Arial MT"/>
              </a:rPr>
              <a:t> </a:t>
            </a:r>
            <a:r>
              <a:rPr sz="2100" spc="95" dirty="0">
                <a:solidFill>
                  <a:srgbClr val="FFFFFF"/>
                </a:solidFill>
                <a:latin typeface="Arial MT"/>
                <a:cs typeface="Arial MT"/>
              </a:rPr>
              <a:t>and</a:t>
            </a:r>
            <a:r>
              <a:rPr sz="2100" spc="295" dirty="0">
                <a:solidFill>
                  <a:srgbClr val="FFFFFF"/>
                </a:solidFill>
                <a:latin typeface="Arial MT"/>
                <a:cs typeface="Arial MT"/>
              </a:rPr>
              <a:t> </a:t>
            </a:r>
            <a:r>
              <a:rPr sz="2100" spc="120" dirty="0">
                <a:solidFill>
                  <a:srgbClr val="FFFFFF"/>
                </a:solidFill>
                <a:latin typeface="Arial MT"/>
                <a:cs typeface="Arial MT"/>
              </a:rPr>
              <a:t>strains</a:t>
            </a:r>
            <a:endParaRPr sz="2100">
              <a:latin typeface="Arial MT"/>
              <a:cs typeface="Arial MT"/>
            </a:endParaRPr>
          </a:p>
          <a:p>
            <a:pPr marL="436880" marR="1170305">
              <a:lnSpc>
                <a:spcPct val="116100"/>
              </a:lnSpc>
            </a:pPr>
            <a:r>
              <a:rPr sz="2100" spc="130" dirty="0">
                <a:solidFill>
                  <a:srgbClr val="FFFFFF"/>
                </a:solidFill>
                <a:latin typeface="Arial MT"/>
                <a:cs typeface="Arial MT"/>
              </a:rPr>
              <a:t>from.</a:t>
            </a:r>
            <a:r>
              <a:rPr sz="2100" b="1" spc="130" dirty="0">
                <a:solidFill>
                  <a:srgbClr val="FFFFFF"/>
                </a:solidFill>
                <a:latin typeface="Arial"/>
                <a:cs typeface="Arial"/>
              </a:rPr>
              <a:t>Manual</a:t>
            </a:r>
            <a:r>
              <a:rPr sz="2100" b="1" spc="290" dirty="0">
                <a:solidFill>
                  <a:srgbClr val="FFFFFF"/>
                </a:solidFill>
                <a:latin typeface="Arial"/>
                <a:cs typeface="Arial"/>
              </a:rPr>
              <a:t> </a:t>
            </a:r>
            <a:r>
              <a:rPr sz="2100" b="1" spc="125" dirty="0">
                <a:solidFill>
                  <a:srgbClr val="FFFFFF"/>
                </a:solidFill>
                <a:latin typeface="Arial"/>
                <a:cs typeface="Arial"/>
              </a:rPr>
              <a:t>Handling</a:t>
            </a:r>
            <a:r>
              <a:rPr sz="2100" b="1" spc="295" dirty="0">
                <a:solidFill>
                  <a:srgbClr val="FFFFFF"/>
                </a:solidFill>
                <a:latin typeface="Arial"/>
                <a:cs typeface="Arial"/>
              </a:rPr>
              <a:t> </a:t>
            </a:r>
            <a:r>
              <a:rPr sz="2100" spc="105" dirty="0">
                <a:solidFill>
                  <a:srgbClr val="FFFFFF"/>
                </a:solidFill>
                <a:latin typeface="Arial MT"/>
                <a:cs typeface="Arial MT"/>
              </a:rPr>
              <a:t>(the</a:t>
            </a:r>
            <a:r>
              <a:rPr sz="2100" spc="295" dirty="0">
                <a:solidFill>
                  <a:srgbClr val="FFFFFF"/>
                </a:solidFill>
                <a:latin typeface="Arial MT"/>
                <a:cs typeface="Arial MT"/>
              </a:rPr>
              <a:t> </a:t>
            </a:r>
            <a:r>
              <a:rPr sz="2100" spc="120" dirty="0">
                <a:solidFill>
                  <a:srgbClr val="FFFFFF"/>
                </a:solidFill>
                <a:latin typeface="Arial MT"/>
                <a:cs typeface="Arial MT"/>
              </a:rPr>
              <a:t>overuse</a:t>
            </a:r>
            <a:r>
              <a:rPr sz="2100" spc="295" dirty="0">
                <a:solidFill>
                  <a:srgbClr val="FFFFFF"/>
                </a:solidFill>
                <a:latin typeface="Arial MT"/>
                <a:cs typeface="Arial MT"/>
              </a:rPr>
              <a:t> </a:t>
            </a:r>
            <a:r>
              <a:rPr sz="2100" spc="70" dirty="0">
                <a:solidFill>
                  <a:srgbClr val="FFFFFF"/>
                </a:solidFill>
                <a:latin typeface="Arial MT"/>
                <a:cs typeface="Arial MT"/>
              </a:rPr>
              <a:t>or</a:t>
            </a:r>
            <a:r>
              <a:rPr sz="2100" spc="295" dirty="0">
                <a:solidFill>
                  <a:srgbClr val="FFFFFF"/>
                </a:solidFill>
                <a:latin typeface="Arial MT"/>
                <a:cs typeface="Arial MT"/>
              </a:rPr>
              <a:t> </a:t>
            </a:r>
            <a:r>
              <a:rPr sz="2100" spc="130" dirty="0">
                <a:solidFill>
                  <a:srgbClr val="FFFFFF"/>
                </a:solidFill>
                <a:latin typeface="Arial MT"/>
                <a:cs typeface="Arial MT"/>
              </a:rPr>
              <a:t>repetitive</a:t>
            </a:r>
            <a:r>
              <a:rPr sz="2100" spc="295" dirty="0">
                <a:solidFill>
                  <a:srgbClr val="FFFFFF"/>
                </a:solidFill>
                <a:latin typeface="Arial MT"/>
                <a:cs typeface="Arial MT"/>
              </a:rPr>
              <a:t> </a:t>
            </a:r>
            <a:r>
              <a:rPr sz="2100" spc="125" dirty="0">
                <a:solidFill>
                  <a:srgbClr val="FFFFFF"/>
                </a:solidFill>
                <a:latin typeface="Arial MT"/>
                <a:cs typeface="Arial MT"/>
              </a:rPr>
              <a:t>movement</a:t>
            </a:r>
            <a:r>
              <a:rPr sz="2100" spc="290" dirty="0">
                <a:solidFill>
                  <a:srgbClr val="FFFFFF"/>
                </a:solidFill>
                <a:latin typeface="Arial MT"/>
                <a:cs typeface="Arial MT"/>
              </a:rPr>
              <a:t> </a:t>
            </a:r>
            <a:r>
              <a:rPr sz="2100" spc="70" dirty="0">
                <a:solidFill>
                  <a:srgbClr val="FFFFFF"/>
                </a:solidFill>
                <a:latin typeface="Arial MT"/>
                <a:cs typeface="Arial MT"/>
              </a:rPr>
              <a:t>of</a:t>
            </a:r>
            <a:r>
              <a:rPr sz="2100" spc="290" dirty="0">
                <a:solidFill>
                  <a:srgbClr val="FFFFFF"/>
                </a:solidFill>
                <a:latin typeface="Arial MT"/>
                <a:cs typeface="Arial MT"/>
              </a:rPr>
              <a:t> </a:t>
            </a:r>
            <a:r>
              <a:rPr sz="2100" spc="70" dirty="0">
                <a:solidFill>
                  <a:srgbClr val="FFFFFF"/>
                </a:solidFill>
                <a:latin typeface="Arial MT"/>
                <a:cs typeface="Arial MT"/>
              </a:rPr>
              <a:t>an </a:t>
            </a:r>
            <a:r>
              <a:rPr sz="2100" spc="-570" dirty="0">
                <a:solidFill>
                  <a:srgbClr val="FFFFFF"/>
                </a:solidFill>
                <a:latin typeface="Arial MT"/>
                <a:cs typeface="Arial MT"/>
              </a:rPr>
              <a:t> </a:t>
            </a:r>
            <a:r>
              <a:rPr sz="2100" spc="120" dirty="0">
                <a:solidFill>
                  <a:srgbClr val="FFFFFF"/>
                </a:solidFill>
                <a:latin typeface="Arial MT"/>
                <a:cs typeface="Arial MT"/>
              </a:rPr>
              <a:t>object</a:t>
            </a:r>
            <a:r>
              <a:rPr sz="2100" spc="285" dirty="0">
                <a:solidFill>
                  <a:srgbClr val="FFFFFF"/>
                </a:solidFill>
                <a:latin typeface="Arial MT"/>
                <a:cs typeface="Arial MT"/>
              </a:rPr>
              <a:t> </a:t>
            </a:r>
            <a:r>
              <a:rPr sz="2100" spc="70" dirty="0">
                <a:solidFill>
                  <a:srgbClr val="FFFFFF"/>
                </a:solidFill>
                <a:latin typeface="Arial MT"/>
                <a:cs typeface="Arial MT"/>
              </a:rPr>
              <a:t>or</a:t>
            </a:r>
            <a:r>
              <a:rPr sz="2100" spc="295" dirty="0">
                <a:solidFill>
                  <a:srgbClr val="FFFFFF"/>
                </a:solidFill>
                <a:latin typeface="Arial MT"/>
                <a:cs typeface="Arial MT"/>
              </a:rPr>
              <a:t> </a:t>
            </a:r>
            <a:r>
              <a:rPr sz="2100" spc="120" dirty="0">
                <a:solidFill>
                  <a:srgbClr val="FFFFFF"/>
                </a:solidFill>
                <a:latin typeface="Arial MT"/>
                <a:cs typeface="Arial MT"/>
              </a:rPr>
              <a:t>person)</a:t>
            </a:r>
            <a:r>
              <a:rPr sz="2100" spc="295" dirty="0">
                <a:solidFill>
                  <a:srgbClr val="FFFFFF"/>
                </a:solidFill>
                <a:latin typeface="Arial MT"/>
                <a:cs typeface="Arial MT"/>
              </a:rPr>
              <a:t> </a:t>
            </a:r>
            <a:r>
              <a:rPr sz="2100" spc="70" dirty="0">
                <a:solidFill>
                  <a:srgbClr val="FFFFFF"/>
                </a:solidFill>
                <a:latin typeface="Arial MT"/>
                <a:cs typeface="Arial MT"/>
              </a:rPr>
              <a:t>or</a:t>
            </a:r>
            <a:r>
              <a:rPr sz="2100" spc="295" dirty="0">
                <a:solidFill>
                  <a:srgbClr val="FFFFFF"/>
                </a:solidFill>
                <a:latin typeface="Arial MT"/>
                <a:cs typeface="Arial MT"/>
              </a:rPr>
              <a:t> </a:t>
            </a:r>
            <a:r>
              <a:rPr sz="2100" dirty="0">
                <a:solidFill>
                  <a:srgbClr val="FFFFFF"/>
                </a:solidFill>
                <a:latin typeface="Arial MT"/>
                <a:cs typeface="Arial MT"/>
              </a:rPr>
              <a:t>a</a:t>
            </a:r>
            <a:r>
              <a:rPr sz="2100" spc="290" dirty="0">
                <a:solidFill>
                  <a:srgbClr val="FFFFFF"/>
                </a:solidFill>
                <a:latin typeface="Arial MT"/>
                <a:cs typeface="Arial MT"/>
              </a:rPr>
              <a:t> </a:t>
            </a:r>
            <a:r>
              <a:rPr sz="2100" b="1" spc="125" dirty="0">
                <a:solidFill>
                  <a:srgbClr val="FFFFFF"/>
                </a:solidFill>
                <a:latin typeface="Arial"/>
                <a:cs typeface="Arial"/>
              </a:rPr>
              <a:t>Trip/Fall</a:t>
            </a:r>
            <a:r>
              <a:rPr sz="2100" b="1" spc="295" dirty="0">
                <a:solidFill>
                  <a:srgbClr val="FFFFFF"/>
                </a:solidFill>
                <a:latin typeface="Arial"/>
                <a:cs typeface="Arial"/>
              </a:rPr>
              <a:t> </a:t>
            </a:r>
            <a:r>
              <a:rPr sz="2100" spc="105" dirty="0">
                <a:solidFill>
                  <a:srgbClr val="FFFFFF"/>
                </a:solidFill>
                <a:latin typeface="Arial MT"/>
                <a:cs typeface="Arial MT"/>
              </a:rPr>
              <a:t>from</a:t>
            </a:r>
            <a:r>
              <a:rPr sz="2100" spc="295" dirty="0">
                <a:solidFill>
                  <a:srgbClr val="FFFFFF"/>
                </a:solidFill>
                <a:latin typeface="Arial MT"/>
                <a:cs typeface="Arial MT"/>
              </a:rPr>
              <a:t> </a:t>
            </a:r>
            <a:r>
              <a:rPr sz="2100" spc="120" dirty="0">
                <a:solidFill>
                  <a:srgbClr val="FFFFFF"/>
                </a:solidFill>
                <a:latin typeface="Arial MT"/>
                <a:cs typeface="Arial MT"/>
              </a:rPr>
              <a:t>uneven</a:t>
            </a:r>
            <a:r>
              <a:rPr sz="2100" spc="290" dirty="0">
                <a:solidFill>
                  <a:srgbClr val="FFFFFF"/>
                </a:solidFill>
                <a:latin typeface="Arial MT"/>
                <a:cs typeface="Arial MT"/>
              </a:rPr>
              <a:t> </a:t>
            </a:r>
            <a:r>
              <a:rPr sz="2100" spc="125" dirty="0">
                <a:solidFill>
                  <a:srgbClr val="FFFFFF"/>
                </a:solidFill>
                <a:latin typeface="Arial MT"/>
                <a:cs typeface="Arial MT"/>
              </a:rPr>
              <a:t>surfaces</a:t>
            </a:r>
            <a:endParaRPr sz="2100">
              <a:latin typeface="Arial MT"/>
              <a:cs typeface="Arial MT"/>
            </a:endParaRPr>
          </a:p>
        </p:txBody>
      </p:sp>
      <p:sp>
        <p:nvSpPr>
          <p:cNvPr id="11" name="object 11"/>
          <p:cNvSpPr txBox="1"/>
          <p:nvPr/>
        </p:nvSpPr>
        <p:spPr>
          <a:xfrm>
            <a:off x="6757341" y="5241905"/>
            <a:ext cx="10506075" cy="1400175"/>
          </a:xfrm>
          <a:prstGeom prst="rect">
            <a:avLst/>
          </a:prstGeom>
          <a:solidFill>
            <a:srgbClr val="832990">
              <a:alpha val="49798"/>
            </a:srgbClr>
          </a:solidFill>
        </p:spPr>
        <p:txBody>
          <a:bodyPr vert="horz" wrap="square" lIns="0" tIns="99060" rIns="0" bIns="0" rtlCol="0">
            <a:spAutoFit/>
          </a:bodyPr>
          <a:lstStyle/>
          <a:p>
            <a:pPr marL="436880" marR="1271270">
              <a:lnSpc>
                <a:spcPct val="116100"/>
              </a:lnSpc>
              <a:spcBef>
                <a:spcPts val="780"/>
              </a:spcBef>
            </a:pPr>
            <a:r>
              <a:rPr sz="2100" spc="125" dirty="0">
                <a:solidFill>
                  <a:srgbClr val="FFFFFF"/>
                </a:solidFill>
                <a:latin typeface="Arial MT"/>
                <a:cs typeface="Arial MT"/>
              </a:rPr>
              <a:t>Weather,</a:t>
            </a:r>
            <a:r>
              <a:rPr sz="2100" spc="290" dirty="0">
                <a:solidFill>
                  <a:srgbClr val="FFFFFF"/>
                </a:solidFill>
                <a:latin typeface="Arial MT"/>
                <a:cs typeface="Arial MT"/>
              </a:rPr>
              <a:t> </a:t>
            </a:r>
            <a:r>
              <a:rPr sz="2100" spc="120" dirty="0">
                <a:solidFill>
                  <a:srgbClr val="FFFFFF"/>
                </a:solidFill>
                <a:latin typeface="Arial MT"/>
                <a:cs typeface="Arial MT"/>
              </a:rPr>
              <a:t>terrain</a:t>
            </a:r>
            <a:r>
              <a:rPr sz="2100" spc="295" dirty="0">
                <a:solidFill>
                  <a:srgbClr val="FFFFFF"/>
                </a:solidFill>
                <a:latin typeface="Arial MT"/>
                <a:cs typeface="Arial MT"/>
              </a:rPr>
              <a:t> </a:t>
            </a:r>
            <a:r>
              <a:rPr sz="2100" spc="95" dirty="0">
                <a:solidFill>
                  <a:srgbClr val="FFFFFF"/>
                </a:solidFill>
                <a:latin typeface="Arial MT"/>
                <a:cs typeface="Arial MT"/>
              </a:rPr>
              <a:t>and</a:t>
            </a:r>
            <a:r>
              <a:rPr sz="2100" spc="295" dirty="0">
                <a:solidFill>
                  <a:srgbClr val="FFFFFF"/>
                </a:solidFill>
                <a:latin typeface="Arial MT"/>
                <a:cs typeface="Arial MT"/>
              </a:rPr>
              <a:t> </a:t>
            </a:r>
            <a:r>
              <a:rPr sz="2100" spc="120" dirty="0">
                <a:solidFill>
                  <a:srgbClr val="FFFFFF"/>
                </a:solidFill>
                <a:latin typeface="Arial MT"/>
                <a:cs typeface="Arial MT"/>
              </a:rPr>
              <a:t>ground</a:t>
            </a:r>
            <a:r>
              <a:rPr sz="2100" spc="295" dirty="0">
                <a:solidFill>
                  <a:srgbClr val="FFFFFF"/>
                </a:solidFill>
                <a:latin typeface="Arial MT"/>
                <a:cs typeface="Arial MT"/>
              </a:rPr>
              <a:t> </a:t>
            </a:r>
            <a:r>
              <a:rPr sz="2100" spc="125" dirty="0">
                <a:solidFill>
                  <a:srgbClr val="FFFFFF"/>
                </a:solidFill>
                <a:latin typeface="Arial MT"/>
                <a:cs typeface="Arial MT"/>
              </a:rPr>
              <a:t>surfaces</a:t>
            </a:r>
            <a:r>
              <a:rPr sz="2100" spc="295" dirty="0">
                <a:solidFill>
                  <a:srgbClr val="FFFFFF"/>
                </a:solidFill>
                <a:latin typeface="Arial MT"/>
                <a:cs typeface="Arial MT"/>
              </a:rPr>
              <a:t> </a:t>
            </a:r>
            <a:r>
              <a:rPr sz="2100" spc="95" dirty="0">
                <a:solidFill>
                  <a:srgbClr val="FFFFFF"/>
                </a:solidFill>
                <a:latin typeface="Arial MT"/>
                <a:cs typeface="Arial MT"/>
              </a:rPr>
              <a:t>all</a:t>
            </a:r>
            <a:r>
              <a:rPr sz="2100" spc="295" dirty="0">
                <a:solidFill>
                  <a:srgbClr val="FFFFFF"/>
                </a:solidFill>
                <a:latin typeface="Arial MT"/>
                <a:cs typeface="Arial MT"/>
              </a:rPr>
              <a:t> </a:t>
            </a:r>
            <a:r>
              <a:rPr sz="2100" spc="105" dirty="0">
                <a:solidFill>
                  <a:srgbClr val="FFFFFF"/>
                </a:solidFill>
                <a:latin typeface="Arial MT"/>
                <a:cs typeface="Arial MT"/>
              </a:rPr>
              <a:t>play</a:t>
            </a:r>
            <a:r>
              <a:rPr sz="2100" spc="295" dirty="0">
                <a:solidFill>
                  <a:srgbClr val="FFFFFF"/>
                </a:solidFill>
                <a:latin typeface="Arial MT"/>
                <a:cs typeface="Arial MT"/>
              </a:rPr>
              <a:t> </a:t>
            </a:r>
            <a:r>
              <a:rPr sz="2100" dirty="0">
                <a:solidFill>
                  <a:srgbClr val="FFFFFF"/>
                </a:solidFill>
                <a:latin typeface="Arial MT"/>
                <a:cs typeface="Arial MT"/>
              </a:rPr>
              <a:t>a</a:t>
            </a:r>
            <a:r>
              <a:rPr sz="2100" spc="295" dirty="0">
                <a:solidFill>
                  <a:srgbClr val="FFFFFF"/>
                </a:solidFill>
                <a:latin typeface="Arial MT"/>
                <a:cs typeface="Arial MT"/>
              </a:rPr>
              <a:t> </a:t>
            </a:r>
            <a:r>
              <a:rPr sz="2100" spc="105" dirty="0">
                <a:solidFill>
                  <a:srgbClr val="FFFFFF"/>
                </a:solidFill>
                <a:latin typeface="Arial MT"/>
                <a:cs typeface="Arial MT"/>
              </a:rPr>
              <a:t>role</a:t>
            </a:r>
            <a:r>
              <a:rPr sz="2100" spc="295" dirty="0">
                <a:solidFill>
                  <a:srgbClr val="FFFFFF"/>
                </a:solidFill>
                <a:latin typeface="Arial MT"/>
                <a:cs typeface="Arial MT"/>
              </a:rPr>
              <a:t> </a:t>
            </a:r>
            <a:r>
              <a:rPr sz="2100" spc="70" dirty="0">
                <a:solidFill>
                  <a:srgbClr val="FFFFFF"/>
                </a:solidFill>
                <a:latin typeface="Arial MT"/>
                <a:cs typeface="Arial MT"/>
              </a:rPr>
              <a:t>in</a:t>
            </a:r>
            <a:r>
              <a:rPr sz="2100" spc="295" dirty="0">
                <a:solidFill>
                  <a:srgbClr val="FFFFFF"/>
                </a:solidFill>
                <a:latin typeface="Arial MT"/>
                <a:cs typeface="Arial MT"/>
              </a:rPr>
              <a:t> </a:t>
            </a:r>
            <a:r>
              <a:rPr sz="2100" spc="95" dirty="0">
                <a:solidFill>
                  <a:srgbClr val="FFFFFF"/>
                </a:solidFill>
                <a:latin typeface="Arial MT"/>
                <a:cs typeface="Arial MT"/>
              </a:rPr>
              <a:t>the</a:t>
            </a:r>
            <a:r>
              <a:rPr sz="2100" spc="295" dirty="0">
                <a:solidFill>
                  <a:srgbClr val="FFFFFF"/>
                </a:solidFill>
                <a:latin typeface="Arial MT"/>
                <a:cs typeface="Arial MT"/>
              </a:rPr>
              <a:t> </a:t>
            </a:r>
            <a:r>
              <a:rPr sz="2100" spc="120" dirty="0">
                <a:solidFill>
                  <a:srgbClr val="FFFFFF"/>
                </a:solidFill>
                <a:latin typeface="Arial MT"/>
                <a:cs typeface="Arial MT"/>
              </a:rPr>
              <a:t>safety </a:t>
            </a:r>
            <a:r>
              <a:rPr sz="2100" spc="-570" dirty="0">
                <a:solidFill>
                  <a:srgbClr val="FFFFFF"/>
                </a:solidFill>
                <a:latin typeface="Arial MT"/>
                <a:cs typeface="Arial MT"/>
              </a:rPr>
              <a:t> </a:t>
            </a:r>
            <a:r>
              <a:rPr sz="2100" spc="120" dirty="0">
                <a:solidFill>
                  <a:srgbClr val="FFFFFF"/>
                </a:solidFill>
                <a:latin typeface="Arial MT"/>
                <a:cs typeface="Arial MT"/>
              </a:rPr>
              <a:t>issues</a:t>
            </a:r>
            <a:r>
              <a:rPr sz="2100" spc="290" dirty="0">
                <a:solidFill>
                  <a:srgbClr val="FFFFFF"/>
                </a:solidFill>
                <a:latin typeface="Arial MT"/>
                <a:cs typeface="Arial MT"/>
              </a:rPr>
              <a:t> </a:t>
            </a:r>
            <a:r>
              <a:rPr sz="2100" spc="95" dirty="0">
                <a:solidFill>
                  <a:srgbClr val="FFFFFF"/>
                </a:solidFill>
                <a:latin typeface="Arial MT"/>
                <a:cs typeface="Arial MT"/>
              </a:rPr>
              <a:t>tha</a:t>
            </a:r>
            <a:r>
              <a:rPr sz="2100" spc="290" dirty="0">
                <a:solidFill>
                  <a:srgbClr val="FFFFFF"/>
                </a:solidFill>
                <a:latin typeface="Arial MT"/>
                <a:cs typeface="Arial MT"/>
              </a:rPr>
              <a:t> </a:t>
            </a:r>
            <a:r>
              <a:rPr sz="2100" spc="70" dirty="0">
                <a:solidFill>
                  <a:srgbClr val="FFFFFF"/>
                </a:solidFill>
                <a:latin typeface="Arial MT"/>
                <a:cs typeface="Arial MT"/>
              </a:rPr>
              <a:t>if</a:t>
            </a:r>
            <a:r>
              <a:rPr sz="2100" spc="285" dirty="0">
                <a:solidFill>
                  <a:srgbClr val="FFFFFF"/>
                </a:solidFill>
                <a:latin typeface="Arial MT"/>
                <a:cs typeface="Arial MT"/>
              </a:rPr>
              <a:t> </a:t>
            </a:r>
            <a:r>
              <a:rPr sz="2100" spc="105" dirty="0">
                <a:solidFill>
                  <a:srgbClr val="FFFFFF"/>
                </a:solidFill>
                <a:latin typeface="Arial MT"/>
                <a:cs typeface="Arial MT"/>
              </a:rPr>
              <a:t>left</a:t>
            </a:r>
            <a:r>
              <a:rPr sz="2100" spc="290" dirty="0">
                <a:solidFill>
                  <a:srgbClr val="FFFFFF"/>
                </a:solidFill>
                <a:latin typeface="Arial MT"/>
                <a:cs typeface="Arial MT"/>
              </a:rPr>
              <a:t> </a:t>
            </a:r>
            <a:r>
              <a:rPr sz="2100" spc="125" dirty="0">
                <a:solidFill>
                  <a:srgbClr val="FFFFFF"/>
                </a:solidFill>
                <a:latin typeface="Arial MT"/>
                <a:cs typeface="Arial MT"/>
              </a:rPr>
              <a:t>uncheked</a:t>
            </a:r>
            <a:r>
              <a:rPr sz="2100" spc="290" dirty="0">
                <a:solidFill>
                  <a:srgbClr val="FFFFFF"/>
                </a:solidFill>
                <a:latin typeface="Arial MT"/>
                <a:cs typeface="Arial MT"/>
              </a:rPr>
              <a:t> </a:t>
            </a:r>
            <a:r>
              <a:rPr sz="2100" spc="95" dirty="0">
                <a:solidFill>
                  <a:srgbClr val="FFFFFF"/>
                </a:solidFill>
                <a:latin typeface="Arial MT"/>
                <a:cs typeface="Arial MT"/>
              </a:rPr>
              <a:t>can</a:t>
            </a:r>
            <a:r>
              <a:rPr sz="2100" spc="290" dirty="0">
                <a:solidFill>
                  <a:srgbClr val="FFFFFF"/>
                </a:solidFill>
                <a:latin typeface="Arial MT"/>
                <a:cs typeface="Arial MT"/>
              </a:rPr>
              <a:t> </a:t>
            </a:r>
            <a:r>
              <a:rPr sz="2100" spc="120" dirty="0">
                <a:solidFill>
                  <a:srgbClr val="FFFFFF"/>
                </a:solidFill>
                <a:latin typeface="Arial MT"/>
                <a:cs typeface="Arial MT"/>
              </a:rPr>
              <a:t>expose</a:t>
            </a:r>
            <a:r>
              <a:rPr sz="2100" spc="290" dirty="0">
                <a:solidFill>
                  <a:srgbClr val="FFFFFF"/>
                </a:solidFill>
                <a:latin typeface="Arial MT"/>
                <a:cs typeface="Arial MT"/>
              </a:rPr>
              <a:t> </a:t>
            </a:r>
            <a:r>
              <a:rPr sz="2100" spc="120" dirty="0">
                <a:solidFill>
                  <a:srgbClr val="FFFFFF"/>
                </a:solidFill>
                <a:latin typeface="Arial MT"/>
                <a:cs typeface="Arial MT"/>
              </a:rPr>
              <a:t>people</a:t>
            </a:r>
            <a:r>
              <a:rPr sz="2100" spc="295" dirty="0">
                <a:solidFill>
                  <a:srgbClr val="FFFFFF"/>
                </a:solidFill>
                <a:latin typeface="Arial MT"/>
                <a:cs typeface="Arial MT"/>
              </a:rPr>
              <a:t> </a:t>
            </a:r>
            <a:r>
              <a:rPr sz="2100" spc="70" dirty="0">
                <a:solidFill>
                  <a:srgbClr val="FFFFFF"/>
                </a:solidFill>
                <a:latin typeface="Arial MT"/>
                <a:cs typeface="Arial MT"/>
              </a:rPr>
              <a:t>to</a:t>
            </a:r>
            <a:r>
              <a:rPr sz="2100" spc="290" dirty="0">
                <a:solidFill>
                  <a:srgbClr val="FFFFFF"/>
                </a:solidFill>
                <a:latin typeface="Arial MT"/>
                <a:cs typeface="Arial MT"/>
              </a:rPr>
              <a:t> </a:t>
            </a:r>
            <a:r>
              <a:rPr sz="2100" spc="120" dirty="0">
                <a:solidFill>
                  <a:srgbClr val="FFFFFF"/>
                </a:solidFill>
                <a:latin typeface="Arial MT"/>
                <a:cs typeface="Arial MT"/>
              </a:rPr>
              <a:t>broken</a:t>
            </a:r>
            <a:r>
              <a:rPr sz="2100" spc="290" dirty="0">
                <a:solidFill>
                  <a:srgbClr val="FFFFFF"/>
                </a:solidFill>
                <a:latin typeface="Arial MT"/>
                <a:cs typeface="Arial MT"/>
              </a:rPr>
              <a:t> </a:t>
            </a:r>
            <a:r>
              <a:rPr sz="2100" spc="120" dirty="0">
                <a:solidFill>
                  <a:srgbClr val="FFFFFF"/>
                </a:solidFill>
                <a:latin typeface="Arial MT"/>
                <a:cs typeface="Arial MT"/>
              </a:rPr>
              <a:t>bones,</a:t>
            </a:r>
            <a:endParaRPr sz="2100">
              <a:latin typeface="Arial MT"/>
              <a:cs typeface="Arial MT"/>
            </a:endParaRPr>
          </a:p>
          <a:p>
            <a:pPr marL="436880">
              <a:lnSpc>
                <a:spcPct val="100000"/>
              </a:lnSpc>
              <a:spcBef>
                <a:spcPts val="405"/>
              </a:spcBef>
            </a:pPr>
            <a:r>
              <a:rPr sz="2100" spc="125" dirty="0">
                <a:solidFill>
                  <a:srgbClr val="FFFFFF"/>
                </a:solidFill>
                <a:latin typeface="Arial MT"/>
                <a:cs typeface="Arial MT"/>
              </a:rPr>
              <a:t>ligament</a:t>
            </a:r>
            <a:r>
              <a:rPr sz="2100" spc="285" dirty="0">
                <a:solidFill>
                  <a:srgbClr val="FFFFFF"/>
                </a:solidFill>
                <a:latin typeface="Arial MT"/>
                <a:cs typeface="Arial MT"/>
              </a:rPr>
              <a:t> </a:t>
            </a:r>
            <a:r>
              <a:rPr sz="2100" spc="120" dirty="0">
                <a:solidFill>
                  <a:srgbClr val="FFFFFF"/>
                </a:solidFill>
                <a:latin typeface="Arial MT"/>
                <a:cs typeface="Arial MT"/>
              </a:rPr>
              <a:t>damage</a:t>
            </a:r>
            <a:r>
              <a:rPr sz="2100" spc="295" dirty="0">
                <a:solidFill>
                  <a:srgbClr val="FFFFFF"/>
                </a:solidFill>
                <a:latin typeface="Arial MT"/>
                <a:cs typeface="Arial MT"/>
              </a:rPr>
              <a:t> </a:t>
            </a:r>
            <a:r>
              <a:rPr sz="2100" spc="70" dirty="0">
                <a:solidFill>
                  <a:srgbClr val="FFFFFF"/>
                </a:solidFill>
                <a:latin typeface="Arial MT"/>
                <a:cs typeface="Arial MT"/>
              </a:rPr>
              <a:t>or</a:t>
            </a:r>
            <a:r>
              <a:rPr sz="2100" spc="290" dirty="0">
                <a:solidFill>
                  <a:srgbClr val="FFFFFF"/>
                </a:solidFill>
                <a:latin typeface="Arial MT"/>
                <a:cs typeface="Arial MT"/>
              </a:rPr>
              <a:t> </a:t>
            </a:r>
            <a:r>
              <a:rPr sz="2100" spc="120" dirty="0">
                <a:solidFill>
                  <a:srgbClr val="FFFFFF"/>
                </a:solidFill>
                <a:latin typeface="Arial MT"/>
                <a:cs typeface="Arial MT"/>
              </a:rPr>
              <a:t>muscle</a:t>
            </a:r>
            <a:r>
              <a:rPr sz="2100" spc="295" dirty="0">
                <a:solidFill>
                  <a:srgbClr val="FFFFFF"/>
                </a:solidFill>
                <a:latin typeface="Arial MT"/>
                <a:cs typeface="Arial MT"/>
              </a:rPr>
              <a:t> </a:t>
            </a:r>
            <a:r>
              <a:rPr sz="2100" spc="120" dirty="0">
                <a:solidFill>
                  <a:srgbClr val="FFFFFF"/>
                </a:solidFill>
                <a:latin typeface="Arial MT"/>
                <a:cs typeface="Arial MT"/>
              </a:rPr>
              <a:t>sprains</a:t>
            </a:r>
            <a:r>
              <a:rPr sz="2100" spc="290" dirty="0">
                <a:solidFill>
                  <a:srgbClr val="FFFFFF"/>
                </a:solidFill>
                <a:latin typeface="Arial MT"/>
                <a:cs typeface="Arial MT"/>
              </a:rPr>
              <a:t> </a:t>
            </a:r>
            <a:r>
              <a:rPr sz="2100" spc="95" dirty="0">
                <a:solidFill>
                  <a:srgbClr val="FFFFFF"/>
                </a:solidFill>
                <a:latin typeface="Arial MT"/>
                <a:cs typeface="Arial MT"/>
              </a:rPr>
              <a:t>and</a:t>
            </a:r>
            <a:r>
              <a:rPr sz="2100" spc="295" dirty="0">
                <a:solidFill>
                  <a:srgbClr val="FFFFFF"/>
                </a:solidFill>
                <a:latin typeface="Arial MT"/>
                <a:cs typeface="Arial MT"/>
              </a:rPr>
              <a:t> </a:t>
            </a:r>
            <a:r>
              <a:rPr sz="2100" spc="120" dirty="0">
                <a:solidFill>
                  <a:srgbClr val="FFFFFF"/>
                </a:solidFill>
                <a:latin typeface="Arial MT"/>
                <a:cs typeface="Arial MT"/>
              </a:rPr>
              <a:t>strains</a:t>
            </a:r>
            <a:endParaRPr sz="2100">
              <a:latin typeface="Arial MT"/>
              <a:cs typeface="Arial MT"/>
            </a:endParaRPr>
          </a:p>
        </p:txBody>
      </p:sp>
      <p:sp>
        <p:nvSpPr>
          <p:cNvPr id="12" name="object 12"/>
          <p:cNvSpPr txBox="1"/>
          <p:nvPr/>
        </p:nvSpPr>
        <p:spPr>
          <a:xfrm>
            <a:off x="6757341" y="6835747"/>
            <a:ext cx="10506075" cy="1400175"/>
          </a:xfrm>
          <a:prstGeom prst="rect">
            <a:avLst/>
          </a:prstGeom>
          <a:solidFill>
            <a:srgbClr val="969996">
              <a:alpha val="49798"/>
            </a:srgbClr>
          </a:solidFill>
        </p:spPr>
        <p:txBody>
          <a:bodyPr vert="horz" wrap="square" lIns="0" tIns="99060" rIns="0" bIns="0" rtlCol="0">
            <a:spAutoFit/>
          </a:bodyPr>
          <a:lstStyle/>
          <a:p>
            <a:pPr marL="436880" marR="793115">
              <a:lnSpc>
                <a:spcPct val="116100"/>
              </a:lnSpc>
              <a:spcBef>
                <a:spcPts val="780"/>
              </a:spcBef>
            </a:pPr>
            <a:r>
              <a:rPr sz="2100" spc="95" dirty="0">
                <a:solidFill>
                  <a:srgbClr val="FFFFFF"/>
                </a:solidFill>
                <a:latin typeface="Arial MT"/>
                <a:cs typeface="Arial MT"/>
              </a:rPr>
              <a:t>The</a:t>
            </a:r>
            <a:r>
              <a:rPr sz="2100" spc="300" dirty="0">
                <a:solidFill>
                  <a:srgbClr val="FFFFFF"/>
                </a:solidFill>
                <a:latin typeface="Arial MT"/>
                <a:cs typeface="Arial MT"/>
              </a:rPr>
              <a:t> </a:t>
            </a:r>
            <a:r>
              <a:rPr sz="2100" spc="120" dirty="0">
                <a:solidFill>
                  <a:srgbClr val="FFFFFF"/>
                </a:solidFill>
                <a:latin typeface="Arial MT"/>
                <a:cs typeface="Arial MT"/>
              </a:rPr>
              <a:t>effects</a:t>
            </a:r>
            <a:r>
              <a:rPr sz="2100" spc="300" dirty="0">
                <a:solidFill>
                  <a:srgbClr val="FFFFFF"/>
                </a:solidFill>
                <a:latin typeface="Arial MT"/>
                <a:cs typeface="Arial MT"/>
              </a:rPr>
              <a:t> </a:t>
            </a:r>
            <a:r>
              <a:rPr sz="2100" spc="70" dirty="0">
                <a:solidFill>
                  <a:srgbClr val="FFFFFF"/>
                </a:solidFill>
                <a:latin typeface="Arial MT"/>
                <a:cs typeface="Arial MT"/>
              </a:rPr>
              <a:t>of</a:t>
            </a:r>
            <a:r>
              <a:rPr sz="2100" spc="295" dirty="0">
                <a:solidFill>
                  <a:srgbClr val="FFFFFF"/>
                </a:solidFill>
                <a:latin typeface="Arial MT"/>
                <a:cs typeface="Arial MT"/>
              </a:rPr>
              <a:t> </a:t>
            </a:r>
            <a:r>
              <a:rPr sz="2100" spc="120" dirty="0">
                <a:solidFill>
                  <a:srgbClr val="FFFFFF"/>
                </a:solidFill>
                <a:latin typeface="Arial MT"/>
                <a:cs typeface="Arial MT"/>
              </a:rPr>
              <a:t>stress,</a:t>
            </a:r>
            <a:r>
              <a:rPr sz="2100" spc="295" dirty="0">
                <a:solidFill>
                  <a:srgbClr val="FFFFFF"/>
                </a:solidFill>
                <a:latin typeface="Arial MT"/>
                <a:cs typeface="Arial MT"/>
              </a:rPr>
              <a:t> </a:t>
            </a:r>
            <a:r>
              <a:rPr sz="2100" spc="125" dirty="0">
                <a:solidFill>
                  <a:srgbClr val="FFFFFF"/>
                </a:solidFill>
                <a:latin typeface="Arial MT"/>
                <a:cs typeface="Arial MT"/>
              </a:rPr>
              <a:t>violence</a:t>
            </a:r>
            <a:r>
              <a:rPr sz="2100" spc="300" dirty="0">
                <a:solidFill>
                  <a:srgbClr val="FFFFFF"/>
                </a:solidFill>
                <a:latin typeface="Arial MT"/>
                <a:cs typeface="Arial MT"/>
              </a:rPr>
              <a:t> </a:t>
            </a:r>
            <a:r>
              <a:rPr sz="2100" spc="95" dirty="0">
                <a:solidFill>
                  <a:srgbClr val="FFFFFF"/>
                </a:solidFill>
                <a:latin typeface="Arial MT"/>
                <a:cs typeface="Arial MT"/>
              </a:rPr>
              <a:t>and</a:t>
            </a:r>
            <a:r>
              <a:rPr sz="2100" spc="300" dirty="0">
                <a:solidFill>
                  <a:srgbClr val="FFFFFF"/>
                </a:solidFill>
                <a:latin typeface="Arial MT"/>
                <a:cs typeface="Arial MT"/>
              </a:rPr>
              <a:t> </a:t>
            </a:r>
            <a:r>
              <a:rPr sz="2100" spc="105" dirty="0">
                <a:solidFill>
                  <a:srgbClr val="FFFFFF"/>
                </a:solidFill>
                <a:latin typeface="Arial MT"/>
                <a:cs typeface="Arial MT"/>
              </a:rPr>
              <a:t>work</a:t>
            </a:r>
            <a:r>
              <a:rPr sz="2100" spc="300" dirty="0">
                <a:solidFill>
                  <a:srgbClr val="FFFFFF"/>
                </a:solidFill>
                <a:latin typeface="Arial MT"/>
                <a:cs typeface="Arial MT"/>
              </a:rPr>
              <a:t> </a:t>
            </a:r>
            <a:r>
              <a:rPr sz="2100" spc="120" dirty="0">
                <a:solidFill>
                  <a:srgbClr val="FFFFFF"/>
                </a:solidFill>
                <a:latin typeface="Arial MT"/>
                <a:cs typeface="Arial MT"/>
              </a:rPr>
              <a:t>related</a:t>
            </a:r>
            <a:r>
              <a:rPr sz="2100" spc="305" dirty="0">
                <a:solidFill>
                  <a:srgbClr val="FFFFFF"/>
                </a:solidFill>
                <a:latin typeface="Arial MT"/>
                <a:cs typeface="Arial MT"/>
              </a:rPr>
              <a:t> </a:t>
            </a:r>
            <a:r>
              <a:rPr sz="2100" spc="120" dirty="0">
                <a:solidFill>
                  <a:srgbClr val="FFFFFF"/>
                </a:solidFill>
                <a:latin typeface="Arial MT"/>
                <a:cs typeface="Arial MT"/>
              </a:rPr>
              <a:t>fatigue</a:t>
            </a:r>
            <a:r>
              <a:rPr sz="2100" spc="300" dirty="0">
                <a:solidFill>
                  <a:srgbClr val="FFFFFF"/>
                </a:solidFill>
                <a:latin typeface="Arial MT"/>
                <a:cs typeface="Arial MT"/>
              </a:rPr>
              <a:t> </a:t>
            </a:r>
            <a:r>
              <a:rPr sz="2100" spc="95" dirty="0">
                <a:solidFill>
                  <a:srgbClr val="FFFFFF"/>
                </a:solidFill>
                <a:latin typeface="Arial MT"/>
                <a:cs typeface="Arial MT"/>
              </a:rPr>
              <a:t>all</a:t>
            </a:r>
            <a:r>
              <a:rPr sz="2100" spc="300" dirty="0">
                <a:solidFill>
                  <a:srgbClr val="FFFFFF"/>
                </a:solidFill>
                <a:latin typeface="Arial MT"/>
                <a:cs typeface="Arial MT"/>
              </a:rPr>
              <a:t> </a:t>
            </a:r>
            <a:r>
              <a:rPr sz="2100" spc="120" dirty="0">
                <a:solidFill>
                  <a:srgbClr val="FFFFFF"/>
                </a:solidFill>
                <a:latin typeface="Arial MT"/>
                <a:cs typeface="Arial MT"/>
              </a:rPr>
              <a:t>effect</a:t>
            </a:r>
            <a:r>
              <a:rPr sz="2100" spc="295" dirty="0">
                <a:solidFill>
                  <a:srgbClr val="FFFFFF"/>
                </a:solidFill>
                <a:latin typeface="Arial MT"/>
                <a:cs typeface="Arial MT"/>
              </a:rPr>
              <a:t> </a:t>
            </a:r>
            <a:r>
              <a:rPr sz="2100" spc="95" dirty="0">
                <a:solidFill>
                  <a:srgbClr val="FFFFFF"/>
                </a:solidFill>
                <a:latin typeface="Arial MT"/>
                <a:cs typeface="Arial MT"/>
              </a:rPr>
              <a:t>the </a:t>
            </a:r>
            <a:r>
              <a:rPr sz="2100" spc="-570" dirty="0">
                <a:solidFill>
                  <a:srgbClr val="FFFFFF"/>
                </a:solidFill>
                <a:latin typeface="Arial MT"/>
                <a:cs typeface="Arial MT"/>
              </a:rPr>
              <a:t> </a:t>
            </a:r>
            <a:r>
              <a:rPr sz="2100" spc="130" dirty="0">
                <a:solidFill>
                  <a:srgbClr val="FFFFFF"/>
                </a:solidFill>
                <a:latin typeface="Arial MT"/>
                <a:cs typeface="Arial MT"/>
              </a:rPr>
              <a:t>productivity</a:t>
            </a:r>
            <a:r>
              <a:rPr sz="2100" spc="285" dirty="0">
                <a:solidFill>
                  <a:srgbClr val="FFFFFF"/>
                </a:solidFill>
                <a:latin typeface="Arial MT"/>
                <a:cs typeface="Arial MT"/>
              </a:rPr>
              <a:t> </a:t>
            </a:r>
            <a:r>
              <a:rPr sz="2100" spc="95" dirty="0">
                <a:solidFill>
                  <a:srgbClr val="FFFFFF"/>
                </a:solidFill>
                <a:latin typeface="Arial MT"/>
                <a:cs typeface="Arial MT"/>
              </a:rPr>
              <a:t>and</a:t>
            </a:r>
            <a:r>
              <a:rPr sz="2100" spc="295" dirty="0">
                <a:solidFill>
                  <a:srgbClr val="FFFFFF"/>
                </a:solidFill>
                <a:latin typeface="Arial MT"/>
                <a:cs typeface="Arial MT"/>
              </a:rPr>
              <a:t> </a:t>
            </a:r>
            <a:r>
              <a:rPr sz="2100" spc="130" dirty="0">
                <a:solidFill>
                  <a:srgbClr val="FFFFFF"/>
                </a:solidFill>
                <a:latin typeface="Arial MT"/>
                <a:cs typeface="Arial MT"/>
              </a:rPr>
              <a:t>performance</a:t>
            </a:r>
            <a:r>
              <a:rPr sz="2100" spc="295" dirty="0">
                <a:solidFill>
                  <a:srgbClr val="FFFFFF"/>
                </a:solidFill>
                <a:latin typeface="Arial MT"/>
                <a:cs typeface="Arial MT"/>
              </a:rPr>
              <a:t> </a:t>
            </a:r>
            <a:r>
              <a:rPr sz="2100" spc="70" dirty="0">
                <a:solidFill>
                  <a:srgbClr val="FFFFFF"/>
                </a:solidFill>
                <a:latin typeface="Arial MT"/>
                <a:cs typeface="Arial MT"/>
              </a:rPr>
              <a:t>of</a:t>
            </a:r>
            <a:r>
              <a:rPr sz="2100" spc="290" dirty="0">
                <a:solidFill>
                  <a:srgbClr val="FFFFFF"/>
                </a:solidFill>
                <a:latin typeface="Arial MT"/>
                <a:cs typeface="Arial MT"/>
              </a:rPr>
              <a:t> </a:t>
            </a:r>
            <a:r>
              <a:rPr sz="2100" dirty="0">
                <a:solidFill>
                  <a:srgbClr val="FFFFFF"/>
                </a:solidFill>
                <a:latin typeface="Arial MT"/>
                <a:cs typeface="Arial MT"/>
              </a:rPr>
              <a:t>a</a:t>
            </a:r>
            <a:r>
              <a:rPr sz="2100" spc="290" dirty="0">
                <a:solidFill>
                  <a:srgbClr val="FFFFFF"/>
                </a:solidFill>
                <a:latin typeface="Arial MT"/>
                <a:cs typeface="Arial MT"/>
              </a:rPr>
              <a:t> </a:t>
            </a:r>
            <a:r>
              <a:rPr sz="2100" spc="120" dirty="0">
                <a:solidFill>
                  <a:srgbClr val="FFFFFF"/>
                </a:solidFill>
                <a:latin typeface="Arial MT"/>
                <a:cs typeface="Arial MT"/>
              </a:rPr>
              <a:t>person</a:t>
            </a:r>
            <a:r>
              <a:rPr sz="2100" spc="295" dirty="0">
                <a:solidFill>
                  <a:srgbClr val="FFFFFF"/>
                </a:solidFill>
                <a:latin typeface="Arial MT"/>
                <a:cs typeface="Arial MT"/>
              </a:rPr>
              <a:t> </a:t>
            </a:r>
            <a:r>
              <a:rPr sz="2100" spc="114" dirty="0">
                <a:solidFill>
                  <a:srgbClr val="FFFFFF"/>
                </a:solidFill>
                <a:latin typeface="Arial MT"/>
                <a:cs typeface="Arial MT"/>
              </a:rPr>
              <a:t>which</a:t>
            </a:r>
            <a:r>
              <a:rPr sz="2100" spc="295" dirty="0">
                <a:solidFill>
                  <a:srgbClr val="FFFFFF"/>
                </a:solidFill>
                <a:latin typeface="Arial MT"/>
                <a:cs typeface="Arial MT"/>
              </a:rPr>
              <a:t> </a:t>
            </a:r>
            <a:r>
              <a:rPr sz="2100" spc="95" dirty="0">
                <a:solidFill>
                  <a:srgbClr val="FFFFFF"/>
                </a:solidFill>
                <a:latin typeface="Arial MT"/>
                <a:cs typeface="Arial MT"/>
              </a:rPr>
              <a:t>can</a:t>
            </a:r>
            <a:r>
              <a:rPr sz="2100" spc="295" dirty="0">
                <a:solidFill>
                  <a:srgbClr val="FFFFFF"/>
                </a:solidFill>
                <a:latin typeface="Arial MT"/>
                <a:cs typeface="Arial MT"/>
              </a:rPr>
              <a:t> </a:t>
            </a:r>
            <a:r>
              <a:rPr sz="2100" spc="105" dirty="0">
                <a:solidFill>
                  <a:srgbClr val="FFFFFF"/>
                </a:solidFill>
                <a:latin typeface="Arial MT"/>
                <a:cs typeface="Arial MT"/>
              </a:rPr>
              <a:t>lead</a:t>
            </a:r>
            <a:r>
              <a:rPr sz="2100" spc="290" dirty="0">
                <a:solidFill>
                  <a:srgbClr val="FFFFFF"/>
                </a:solidFill>
                <a:latin typeface="Arial MT"/>
                <a:cs typeface="Arial MT"/>
              </a:rPr>
              <a:t> </a:t>
            </a:r>
            <a:r>
              <a:rPr sz="2100" spc="70" dirty="0">
                <a:solidFill>
                  <a:srgbClr val="FFFFFF"/>
                </a:solidFill>
                <a:latin typeface="Arial MT"/>
                <a:cs typeface="Arial MT"/>
              </a:rPr>
              <a:t>to</a:t>
            </a:r>
            <a:r>
              <a:rPr sz="2100" spc="295" dirty="0">
                <a:solidFill>
                  <a:srgbClr val="FFFFFF"/>
                </a:solidFill>
                <a:latin typeface="Arial MT"/>
                <a:cs typeface="Arial MT"/>
              </a:rPr>
              <a:t> </a:t>
            </a:r>
            <a:r>
              <a:rPr sz="2100" spc="120" dirty="0">
                <a:solidFill>
                  <a:srgbClr val="FFFFFF"/>
                </a:solidFill>
                <a:latin typeface="Arial MT"/>
                <a:cs typeface="Arial MT"/>
              </a:rPr>
              <a:t>safety</a:t>
            </a:r>
            <a:endParaRPr sz="2100" dirty="0">
              <a:latin typeface="Arial MT"/>
              <a:cs typeface="Arial MT"/>
            </a:endParaRPr>
          </a:p>
          <a:p>
            <a:pPr marL="436880">
              <a:lnSpc>
                <a:spcPct val="100000"/>
              </a:lnSpc>
              <a:spcBef>
                <a:spcPts val="405"/>
              </a:spcBef>
            </a:pPr>
            <a:r>
              <a:rPr sz="2100" spc="125" dirty="0">
                <a:solidFill>
                  <a:srgbClr val="FFFFFF"/>
                </a:solidFill>
                <a:latin typeface="Arial MT"/>
                <a:cs typeface="Arial MT"/>
              </a:rPr>
              <a:t>concerns</a:t>
            </a:r>
            <a:r>
              <a:rPr sz="2100" spc="275" dirty="0">
                <a:solidFill>
                  <a:srgbClr val="FFFFFF"/>
                </a:solidFill>
                <a:latin typeface="Arial MT"/>
                <a:cs typeface="Arial MT"/>
              </a:rPr>
              <a:t> </a:t>
            </a:r>
            <a:r>
              <a:rPr sz="2100" spc="120" dirty="0">
                <a:solidFill>
                  <a:srgbClr val="FFFFFF"/>
                </a:solidFill>
                <a:latin typeface="Arial MT"/>
                <a:cs typeface="Arial MT"/>
              </a:rPr>
              <a:t>within</a:t>
            </a:r>
            <a:r>
              <a:rPr sz="2100" spc="275" dirty="0">
                <a:solidFill>
                  <a:srgbClr val="FFFFFF"/>
                </a:solidFill>
                <a:latin typeface="Arial MT"/>
                <a:cs typeface="Arial MT"/>
              </a:rPr>
              <a:t> </a:t>
            </a:r>
            <a:r>
              <a:rPr sz="2100" spc="95" dirty="0">
                <a:solidFill>
                  <a:srgbClr val="FFFFFF"/>
                </a:solidFill>
                <a:latin typeface="Arial MT"/>
                <a:cs typeface="Arial MT"/>
              </a:rPr>
              <a:t>the</a:t>
            </a:r>
            <a:r>
              <a:rPr sz="2100" spc="275" dirty="0">
                <a:solidFill>
                  <a:srgbClr val="FFFFFF"/>
                </a:solidFill>
                <a:latin typeface="Arial MT"/>
                <a:cs typeface="Arial MT"/>
              </a:rPr>
              <a:t> </a:t>
            </a:r>
            <a:r>
              <a:rPr sz="2100" spc="130" dirty="0">
                <a:solidFill>
                  <a:srgbClr val="FFFFFF"/>
                </a:solidFill>
                <a:latin typeface="Arial MT"/>
                <a:cs typeface="Arial MT"/>
              </a:rPr>
              <a:t>workplace.</a:t>
            </a:r>
            <a:endParaRPr sz="2100" dirty="0">
              <a:latin typeface="Arial MT"/>
              <a:cs typeface="Arial MT"/>
            </a:endParaRPr>
          </a:p>
        </p:txBody>
      </p:sp>
      <p:sp>
        <p:nvSpPr>
          <p:cNvPr id="13" name="object 13"/>
          <p:cNvSpPr txBox="1">
            <a:spLocks noGrp="1"/>
          </p:cNvSpPr>
          <p:nvPr>
            <p:ph type="title"/>
          </p:nvPr>
        </p:nvSpPr>
        <p:spPr>
          <a:xfrm>
            <a:off x="4135041" y="953908"/>
            <a:ext cx="10017760" cy="756920"/>
          </a:xfrm>
          <a:prstGeom prst="rect">
            <a:avLst/>
          </a:prstGeom>
        </p:spPr>
        <p:txBody>
          <a:bodyPr vert="horz" wrap="square" lIns="0" tIns="12700" rIns="0" bIns="0" rtlCol="0">
            <a:spAutoFit/>
          </a:bodyPr>
          <a:lstStyle/>
          <a:p>
            <a:pPr marL="12700">
              <a:lnSpc>
                <a:spcPct val="100000"/>
              </a:lnSpc>
              <a:spcBef>
                <a:spcPts val="100"/>
              </a:spcBef>
            </a:pPr>
            <a:r>
              <a:rPr sz="4800" spc="320" dirty="0">
                <a:latin typeface="Trebuchet MS"/>
                <a:cs typeface="Trebuchet MS"/>
              </a:rPr>
              <a:t>TYPES</a:t>
            </a:r>
            <a:r>
              <a:rPr sz="4800" spc="-5" dirty="0">
                <a:latin typeface="Trebuchet MS"/>
                <a:cs typeface="Trebuchet MS"/>
              </a:rPr>
              <a:t> </a:t>
            </a:r>
            <a:r>
              <a:rPr sz="4800" spc="-50" dirty="0">
                <a:latin typeface="Trebuchet MS"/>
                <a:cs typeface="Trebuchet MS"/>
              </a:rPr>
              <a:t>OF</a:t>
            </a:r>
            <a:r>
              <a:rPr sz="4800" dirty="0">
                <a:latin typeface="Trebuchet MS"/>
                <a:cs typeface="Trebuchet MS"/>
              </a:rPr>
              <a:t> </a:t>
            </a:r>
            <a:r>
              <a:rPr sz="4800" spc="220" dirty="0">
                <a:latin typeface="Trebuchet MS"/>
                <a:cs typeface="Trebuchet MS"/>
              </a:rPr>
              <a:t>WORKPLACE</a:t>
            </a:r>
            <a:r>
              <a:rPr sz="4800" dirty="0">
                <a:latin typeface="Trebuchet MS"/>
                <a:cs typeface="Trebuchet MS"/>
              </a:rPr>
              <a:t> </a:t>
            </a:r>
            <a:r>
              <a:rPr sz="4800" spc="350" dirty="0">
                <a:latin typeface="Trebuchet MS"/>
                <a:cs typeface="Trebuchet MS"/>
              </a:rPr>
              <a:t>HAZARDS</a:t>
            </a:r>
            <a:endParaRPr sz="4800">
              <a:latin typeface="Trebuchet MS"/>
              <a:cs typeface="Trebuchet MS"/>
            </a:endParaRPr>
          </a:p>
        </p:txBody>
      </p:sp>
      <p:pic>
        <p:nvPicPr>
          <p:cNvPr id="14" name="object 4">
            <a:hlinkClick r:id="rId2" action="ppaction://hlinksldjump"/>
            <a:extLst>
              <a:ext uri="{FF2B5EF4-FFF2-40B4-BE49-F238E27FC236}">
                <a16:creationId xmlns:a16="http://schemas.microsoft.com/office/drawing/2014/main" id="{F6C18C92-3200-42CF-8CD8-4BBEF51C87E8}"/>
              </a:ext>
            </a:extLst>
          </p:cNvPr>
          <p:cNvPicPr/>
          <p:nvPr/>
        </p:nvPicPr>
        <p:blipFill>
          <a:blip r:embed="rId3" cstate="email">
            <a:extLst>
              <a:ext uri="{28A0092B-C50C-407E-A947-70E740481C1C}">
                <a14:useLocalDpi xmlns:a14="http://schemas.microsoft.com/office/drawing/2010/main"/>
              </a:ext>
            </a:extLst>
          </a:blip>
          <a:stretch>
            <a:fillRect/>
          </a:stretch>
        </p:blipFill>
        <p:spPr>
          <a:xfrm>
            <a:off x="16957087" y="9258301"/>
            <a:ext cx="914399" cy="876298"/>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email">
            <a:extLst>
              <a:ext uri="{28A0092B-C50C-407E-A947-70E740481C1C}">
                <a14:useLocalDpi xmlns:a14="http://schemas.microsoft.com/office/drawing/2010/main"/>
              </a:ext>
            </a:extLst>
          </a:blip>
          <a:stretch>
            <a:fillRect/>
          </a:stretch>
        </p:blipFill>
        <p:spPr>
          <a:xfrm>
            <a:off x="152400" y="190500"/>
            <a:ext cx="1523876" cy="1257397"/>
          </a:xfrm>
          <a:prstGeom prst="rect">
            <a:avLst/>
          </a:prstGeom>
        </p:spPr>
      </p:pic>
      <p:sp>
        <p:nvSpPr>
          <p:cNvPr id="3" name="object 3"/>
          <p:cNvSpPr/>
          <p:nvPr/>
        </p:nvSpPr>
        <p:spPr>
          <a:xfrm>
            <a:off x="0" y="9239571"/>
            <a:ext cx="18288000" cy="1047750"/>
          </a:xfrm>
          <a:custGeom>
            <a:avLst/>
            <a:gdLst/>
            <a:ahLst/>
            <a:cxnLst/>
            <a:rect l="l" t="t" r="r" b="b"/>
            <a:pathLst>
              <a:path w="18288000" h="1047750">
                <a:moveTo>
                  <a:pt x="0" y="1047428"/>
                </a:moveTo>
                <a:lnTo>
                  <a:pt x="0" y="0"/>
                </a:lnTo>
                <a:lnTo>
                  <a:pt x="18288000" y="0"/>
                </a:lnTo>
                <a:lnTo>
                  <a:pt x="18288000" y="1047428"/>
                </a:lnTo>
                <a:lnTo>
                  <a:pt x="0" y="1047428"/>
                </a:lnTo>
                <a:close/>
              </a:path>
            </a:pathLst>
          </a:custGeom>
          <a:solidFill>
            <a:srgbClr val="209C91"/>
          </a:solidFill>
        </p:spPr>
        <p:txBody>
          <a:bodyPr wrap="square" lIns="0" tIns="0" rIns="0" bIns="0" rtlCol="0"/>
          <a:lstStyle/>
          <a:p>
            <a:endParaRPr/>
          </a:p>
        </p:txBody>
      </p:sp>
      <p:sp>
        <p:nvSpPr>
          <p:cNvPr id="4" name="TextBox 3">
            <a:extLst>
              <a:ext uri="{FF2B5EF4-FFF2-40B4-BE49-F238E27FC236}">
                <a16:creationId xmlns:a16="http://schemas.microsoft.com/office/drawing/2014/main" id="{7CC9E54F-ADF2-4FBF-824A-AEC0314D17A3}"/>
              </a:ext>
            </a:extLst>
          </p:cNvPr>
          <p:cNvSpPr txBox="1"/>
          <p:nvPr/>
        </p:nvSpPr>
        <p:spPr>
          <a:xfrm>
            <a:off x="2590800" y="495300"/>
            <a:ext cx="15697200" cy="769441"/>
          </a:xfrm>
          <a:prstGeom prst="rect">
            <a:avLst/>
          </a:prstGeom>
          <a:noFill/>
        </p:spPr>
        <p:txBody>
          <a:bodyPr wrap="square" rtlCol="0">
            <a:spAutoFit/>
          </a:bodyPr>
          <a:lstStyle/>
          <a:p>
            <a:r>
              <a:rPr lang="en-US" sz="4400" dirty="0"/>
              <a:t>Learning Activity 3 Know your hazard signs</a:t>
            </a:r>
            <a:endParaRPr lang="en-AU" sz="4400" dirty="0"/>
          </a:p>
        </p:txBody>
      </p:sp>
      <p:sp>
        <p:nvSpPr>
          <p:cNvPr id="5" name="TextBox 4">
            <a:extLst>
              <a:ext uri="{FF2B5EF4-FFF2-40B4-BE49-F238E27FC236}">
                <a16:creationId xmlns:a16="http://schemas.microsoft.com/office/drawing/2014/main" id="{B8F6EA23-D01E-46A7-83A5-682D965EA604}"/>
              </a:ext>
            </a:extLst>
          </p:cNvPr>
          <p:cNvSpPr txBox="1"/>
          <p:nvPr/>
        </p:nvSpPr>
        <p:spPr>
          <a:xfrm>
            <a:off x="0" y="1409700"/>
            <a:ext cx="18288000" cy="830997"/>
          </a:xfrm>
          <a:prstGeom prst="rect">
            <a:avLst/>
          </a:prstGeom>
          <a:noFill/>
        </p:spPr>
        <p:txBody>
          <a:bodyPr wrap="square" rtlCol="0">
            <a:spAutoFit/>
          </a:bodyPr>
          <a:lstStyle/>
          <a:p>
            <a:r>
              <a:rPr lang="en-US" sz="2400" dirty="0"/>
              <a:t>How well do you know your safety signs? Your task is to identify the different hazard signs below and the hazard they are communicating. You will then answer the questions below.</a:t>
            </a:r>
          </a:p>
        </p:txBody>
      </p:sp>
      <p:pic>
        <p:nvPicPr>
          <p:cNvPr id="7" name="Picture 6">
            <a:extLst>
              <a:ext uri="{FF2B5EF4-FFF2-40B4-BE49-F238E27FC236}">
                <a16:creationId xmlns:a16="http://schemas.microsoft.com/office/drawing/2014/main" id="{15FE037C-1E2F-4746-AF70-B3583B90472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81000" y="2472345"/>
            <a:ext cx="6553817" cy="6313699"/>
          </a:xfrm>
          <a:prstGeom prst="rect">
            <a:avLst/>
          </a:prstGeom>
        </p:spPr>
      </p:pic>
      <p:pic>
        <p:nvPicPr>
          <p:cNvPr id="9" name="Picture 8">
            <a:extLst>
              <a:ext uri="{FF2B5EF4-FFF2-40B4-BE49-F238E27FC236}">
                <a16:creationId xmlns:a16="http://schemas.microsoft.com/office/drawing/2014/main" id="{AD2458D2-9B93-49A4-B011-B08285C4DB7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056459" y="3435049"/>
            <a:ext cx="11155341" cy="3830261"/>
          </a:xfrm>
          <a:prstGeom prst="rect">
            <a:avLst/>
          </a:prstGeom>
        </p:spPr>
      </p:pic>
      <p:pic>
        <p:nvPicPr>
          <p:cNvPr id="11" name="Picture 10">
            <a:extLst>
              <a:ext uri="{FF2B5EF4-FFF2-40B4-BE49-F238E27FC236}">
                <a16:creationId xmlns:a16="http://schemas.microsoft.com/office/drawing/2014/main" id="{915667FA-31BC-4BD2-8595-B79B9B287E24}"/>
              </a:ext>
            </a:extLst>
          </p:cNvPr>
          <p:cNvPicPr>
            <a:picLocks noChangeAspect="1"/>
          </p:cNvPicPr>
          <p:nvPr/>
        </p:nvPicPr>
        <p:blipFill>
          <a:blip r:embed="rId5"/>
          <a:stretch>
            <a:fillRect/>
          </a:stretch>
        </p:blipFill>
        <p:spPr>
          <a:xfrm>
            <a:off x="7467600" y="4053010"/>
            <a:ext cx="1676400" cy="593724"/>
          </a:xfrm>
          <a:prstGeom prst="rect">
            <a:avLst/>
          </a:prstGeom>
        </p:spPr>
      </p:pic>
      <p:pic>
        <p:nvPicPr>
          <p:cNvPr id="12" name="Picture 11">
            <a:extLst>
              <a:ext uri="{FF2B5EF4-FFF2-40B4-BE49-F238E27FC236}">
                <a16:creationId xmlns:a16="http://schemas.microsoft.com/office/drawing/2014/main" id="{27A99E3E-54F1-4DF4-AF14-4DC4823189EE}"/>
              </a:ext>
            </a:extLst>
          </p:cNvPr>
          <p:cNvPicPr>
            <a:picLocks noChangeAspect="1"/>
          </p:cNvPicPr>
          <p:nvPr/>
        </p:nvPicPr>
        <p:blipFill>
          <a:blip r:embed="rId5"/>
          <a:stretch>
            <a:fillRect/>
          </a:stretch>
        </p:blipFill>
        <p:spPr>
          <a:xfrm>
            <a:off x="10210800" y="4069421"/>
            <a:ext cx="1676400" cy="593724"/>
          </a:xfrm>
          <a:prstGeom prst="rect">
            <a:avLst/>
          </a:prstGeom>
        </p:spPr>
      </p:pic>
      <p:pic>
        <p:nvPicPr>
          <p:cNvPr id="13" name="Picture 12">
            <a:extLst>
              <a:ext uri="{FF2B5EF4-FFF2-40B4-BE49-F238E27FC236}">
                <a16:creationId xmlns:a16="http://schemas.microsoft.com/office/drawing/2014/main" id="{8B3AA678-8882-4E89-B44F-894A3AE32D43}"/>
              </a:ext>
            </a:extLst>
          </p:cNvPr>
          <p:cNvPicPr>
            <a:picLocks noChangeAspect="1"/>
          </p:cNvPicPr>
          <p:nvPr/>
        </p:nvPicPr>
        <p:blipFill>
          <a:blip r:embed="rId5"/>
          <a:stretch>
            <a:fillRect/>
          </a:stretch>
        </p:blipFill>
        <p:spPr>
          <a:xfrm>
            <a:off x="13030200" y="4053010"/>
            <a:ext cx="1969767" cy="593724"/>
          </a:xfrm>
          <a:prstGeom prst="rect">
            <a:avLst/>
          </a:prstGeom>
        </p:spPr>
      </p:pic>
      <p:pic>
        <p:nvPicPr>
          <p:cNvPr id="14" name="Picture 13">
            <a:extLst>
              <a:ext uri="{FF2B5EF4-FFF2-40B4-BE49-F238E27FC236}">
                <a16:creationId xmlns:a16="http://schemas.microsoft.com/office/drawing/2014/main" id="{79BEA050-44A1-48EA-A646-022B0B7A0298}"/>
              </a:ext>
            </a:extLst>
          </p:cNvPr>
          <p:cNvPicPr>
            <a:picLocks noChangeAspect="1"/>
          </p:cNvPicPr>
          <p:nvPr/>
        </p:nvPicPr>
        <p:blipFill>
          <a:blip r:embed="rId5"/>
          <a:stretch>
            <a:fillRect/>
          </a:stretch>
        </p:blipFill>
        <p:spPr>
          <a:xfrm>
            <a:off x="15773400" y="4053010"/>
            <a:ext cx="1676400" cy="593724"/>
          </a:xfrm>
          <a:prstGeom prst="rect">
            <a:avLst/>
          </a:prstGeom>
        </p:spPr>
      </p:pic>
      <p:pic>
        <p:nvPicPr>
          <p:cNvPr id="15" name="Picture 14">
            <a:extLst>
              <a:ext uri="{FF2B5EF4-FFF2-40B4-BE49-F238E27FC236}">
                <a16:creationId xmlns:a16="http://schemas.microsoft.com/office/drawing/2014/main" id="{84FA676E-169F-41F3-8113-DCB680D5B589}"/>
              </a:ext>
            </a:extLst>
          </p:cNvPr>
          <p:cNvPicPr>
            <a:picLocks noChangeAspect="1"/>
          </p:cNvPicPr>
          <p:nvPr/>
        </p:nvPicPr>
        <p:blipFill>
          <a:blip r:embed="rId5"/>
          <a:stretch>
            <a:fillRect/>
          </a:stretch>
        </p:blipFill>
        <p:spPr>
          <a:xfrm>
            <a:off x="7543800" y="4914900"/>
            <a:ext cx="1676400" cy="593724"/>
          </a:xfrm>
          <a:prstGeom prst="rect">
            <a:avLst/>
          </a:prstGeom>
        </p:spPr>
      </p:pic>
      <p:pic>
        <p:nvPicPr>
          <p:cNvPr id="16" name="Picture 15">
            <a:extLst>
              <a:ext uri="{FF2B5EF4-FFF2-40B4-BE49-F238E27FC236}">
                <a16:creationId xmlns:a16="http://schemas.microsoft.com/office/drawing/2014/main" id="{779A0004-0865-4915-8CC3-A7B712E8E7F2}"/>
              </a:ext>
            </a:extLst>
          </p:cNvPr>
          <p:cNvPicPr>
            <a:picLocks noChangeAspect="1"/>
          </p:cNvPicPr>
          <p:nvPr/>
        </p:nvPicPr>
        <p:blipFill>
          <a:blip r:embed="rId5"/>
          <a:stretch>
            <a:fillRect/>
          </a:stretch>
        </p:blipFill>
        <p:spPr>
          <a:xfrm>
            <a:off x="10210800" y="4914900"/>
            <a:ext cx="2133600" cy="593724"/>
          </a:xfrm>
          <a:prstGeom prst="rect">
            <a:avLst/>
          </a:prstGeom>
        </p:spPr>
      </p:pic>
      <p:pic>
        <p:nvPicPr>
          <p:cNvPr id="17" name="Picture 16">
            <a:extLst>
              <a:ext uri="{FF2B5EF4-FFF2-40B4-BE49-F238E27FC236}">
                <a16:creationId xmlns:a16="http://schemas.microsoft.com/office/drawing/2014/main" id="{852204D0-1128-4F77-BC25-568FF63FCB9F}"/>
              </a:ext>
            </a:extLst>
          </p:cNvPr>
          <p:cNvPicPr>
            <a:picLocks noChangeAspect="1"/>
          </p:cNvPicPr>
          <p:nvPr/>
        </p:nvPicPr>
        <p:blipFill>
          <a:blip r:embed="rId5"/>
          <a:stretch>
            <a:fillRect/>
          </a:stretch>
        </p:blipFill>
        <p:spPr>
          <a:xfrm>
            <a:off x="12953999" y="4914900"/>
            <a:ext cx="2133600" cy="593724"/>
          </a:xfrm>
          <a:prstGeom prst="rect">
            <a:avLst/>
          </a:prstGeom>
        </p:spPr>
      </p:pic>
      <p:pic>
        <p:nvPicPr>
          <p:cNvPr id="18" name="Picture 17">
            <a:extLst>
              <a:ext uri="{FF2B5EF4-FFF2-40B4-BE49-F238E27FC236}">
                <a16:creationId xmlns:a16="http://schemas.microsoft.com/office/drawing/2014/main" id="{E845A69E-FE04-4998-B857-102D757A2BC2}"/>
              </a:ext>
            </a:extLst>
          </p:cNvPr>
          <p:cNvPicPr>
            <a:picLocks noChangeAspect="1"/>
          </p:cNvPicPr>
          <p:nvPr/>
        </p:nvPicPr>
        <p:blipFill>
          <a:blip r:embed="rId5"/>
          <a:stretch>
            <a:fillRect/>
          </a:stretch>
        </p:blipFill>
        <p:spPr>
          <a:xfrm>
            <a:off x="15773400" y="4930776"/>
            <a:ext cx="1676400" cy="593724"/>
          </a:xfrm>
          <a:prstGeom prst="rect">
            <a:avLst/>
          </a:prstGeom>
        </p:spPr>
      </p:pic>
      <p:pic>
        <p:nvPicPr>
          <p:cNvPr id="19" name="Picture 18">
            <a:extLst>
              <a:ext uri="{FF2B5EF4-FFF2-40B4-BE49-F238E27FC236}">
                <a16:creationId xmlns:a16="http://schemas.microsoft.com/office/drawing/2014/main" id="{25B0EEAC-E193-44DD-BBD0-487E1A792266}"/>
              </a:ext>
            </a:extLst>
          </p:cNvPr>
          <p:cNvPicPr>
            <a:picLocks noChangeAspect="1"/>
          </p:cNvPicPr>
          <p:nvPr/>
        </p:nvPicPr>
        <p:blipFill>
          <a:blip r:embed="rId5"/>
          <a:stretch>
            <a:fillRect/>
          </a:stretch>
        </p:blipFill>
        <p:spPr>
          <a:xfrm>
            <a:off x="7507357" y="5776790"/>
            <a:ext cx="1676400" cy="593724"/>
          </a:xfrm>
          <a:prstGeom prst="rect">
            <a:avLst/>
          </a:prstGeom>
        </p:spPr>
      </p:pic>
      <p:pic>
        <p:nvPicPr>
          <p:cNvPr id="20" name="Picture 19">
            <a:extLst>
              <a:ext uri="{FF2B5EF4-FFF2-40B4-BE49-F238E27FC236}">
                <a16:creationId xmlns:a16="http://schemas.microsoft.com/office/drawing/2014/main" id="{75836595-B2FB-4474-9EDF-342776D786A7}"/>
              </a:ext>
            </a:extLst>
          </p:cNvPr>
          <p:cNvPicPr>
            <a:picLocks noChangeAspect="1"/>
          </p:cNvPicPr>
          <p:nvPr/>
        </p:nvPicPr>
        <p:blipFill>
          <a:blip r:embed="rId5"/>
          <a:stretch>
            <a:fillRect/>
          </a:stretch>
        </p:blipFill>
        <p:spPr>
          <a:xfrm>
            <a:off x="10363200" y="5760379"/>
            <a:ext cx="1676400" cy="593724"/>
          </a:xfrm>
          <a:prstGeom prst="rect">
            <a:avLst/>
          </a:prstGeom>
        </p:spPr>
      </p:pic>
      <p:pic>
        <p:nvPicPr>
          <p:cNvPr id="21" name="Picture 20">
            <a:extLst>
              <a:ext uri="{FF2B5EF4-FFF2-40B4-BE49-F238E27FC236}">
                <a16:creationId xmlns:a16="http://schemas.microsoft.com/office/drawing/2014/main" id="{F7BE4EC0-A91C-4607-874C-4CA0C85C0916}"/>
              </a:ext>
            </a:extLst>
          </p:cNvPr>
          <p:cNvPicPr>
            <a:picLocks noChangeAspect="1"/>
          </p:cNvPicPr>
          <p:nvPr/>
        </p:nvPicPr>
        <p:blipFill>
          <a:blip r:embed="rId5"/>
          <a:stretch>
            <a:fillRect/>
          </a:stretch>
        </p:blipFill>
        <p:spPr>
          <a:xfrm>
            <a:off x="13182599" y="5801641"/>
            <a:ext cx="1905000" cy="593724"/>
          </a:xfrm>
          <a:prstGeom prst="rect">
            <a:avLst/>
          </a:prstGeom>
        </p:spPr>
      </p:pic>
      <p:pic>
        <p:nvPicPr>
          <p:cNvPr id="22" name="Picture 21">
            <a:extLst>
              <a:ext uri="{FF2B5EF4-FFF2-40B4-BE49-F238E27FC236}">
                <a16:creationId xmlns:a16="http://schemas.microsoft.com/office/drawing/2014/main" id="{7B92045A-2F25-4D77-86F5-C08DCB78D259}"/>
              </a:ext>
            </a:extLst>
          </p:cNvPr>
          <p:cNvPicPr>
            <a:picLocks noChangeAspect="1"/>
          </p:cNvPicPr>
          <p:nvPr/>
        </p:nvPicPr>
        <p:blipFill>
          <a:blip r:embed="rId5"/>
          <a:stretch>
            <a:fillRect/>
          </a:stretch>
        </p:blipFill>
        <p:spPr>
          <a:xfrm>
            <a:off x="15887700" y="5776790"/>
            <a:ext cx="2133600" cy="593724"/>
          </a:xfrm>
          <a:prstGeom prst="rect">
            <a:avLst/>
          </a:prstGeom>
        </p:spPr>
      </p:pic>
      <p:pic>
        <p:nvPicPr>
          <p:cNvPr id="23" name="Picture 22">
            <a:extLst>
              <a:ext uri="{FF2B5EF4-FFF2-40B4-BE49-F238E27FC236}">
                <a16:creationId xmlns:a16="http://schemas.microsoft.com/office/drawing/2014/main" id="{EF6AEB69-25EB-46AA-9342-44A1EDD07573}"/>
              </a:ext>
            </a:extLst>
          </p:cNvPr>
          <p:cNvPicPr>
            <a:picLocks noChangeAspect="1"/>
          </p:cNvPicPr>
          <p:nvPr/>
        </p:nvPicPr>
        <p:blipFill>
          <a:blip r:embed="rId5"/>
          <a:stretch>
            <a:fillRect/>
          </a:stretch>
        </p:blipFill>
        <p:spPr>
          <a:xfrm>
            <a:off x="7560365" y="6691613"/>
            <a:ext cx="1676400" cy="433087"/>
          </a:xfrm>
          <a:prstGeom prst="rect">
            <a:avLst/>
          </a:prstGeom>
        </p:spPr>
      </p:pic>
      <p:pic>
        <p:nvPicPr>
          <p:cNvPr id="24" name="Picture 23">
            <a:extLst>
              <a:ext uri="{FF2B5EF4-FFF2-40B4-BE49-F238E27FC236}">
                <a16:creationId xmlns:a16="http://schemas.microsoft.com/office/drawing/2014/main" id="{1CE889B3-6A57-47F8-B10D-0945F98E1B08}"/>
              </a:ext>
            </a:extLst>
          </p:cNvPr>
          <p:cNvPicPr>
            <a:picLocks noChangeAspect="1"/>
          </p:cNvPicPr>
          <p:nvPr/>
        </p:nvPicPr>
        <p:blipFill>
          <a:blip r:embed="rId5"/>
          <a:stretch>
            <a:fillRect/>
          </a:stretch>
        </p:blipFill>
        <p:spPr>
          <a:xfrm>
            <a:off x="10333383" y="6681051"/>
            <a:ext cx="1676400" cy="433087"/>
          </a:xfrm>
          <a:prstGeom prst="rect">
            <a:avLst/>
          </a:prstGeom>
        </p:spPr>
      </p:pic>
      <p:pic>
        <p:nvPicPr>
          <p:cNvPr id="25" name="Picture 24">
            <a:extLst>
              <a:ext uri="{FF2B5EF4-FFF2-40B4-BE49-F238E27FC236}">
                <a16:creationId xmlns:a16="http://schemas.microsoft.com/office/drawing/2014/main" id="{E72D7CA0-49A5-4E88-9E86-51B26ED1E9E6}"/>
              </a:ext>
            </a:extLst>
          </p:cNvPr>
          <p:cNvPicPr>
            <a:picLocks noChangeAspect="1"/>
          </p:cNvPicPr>
          <p:nvPr/>
        </p:nvPicPr>
        <p:blipFill>
          <a:blip r:embed="rId5"/>
          <a:stretch>
            <a:fillRect/>
          </a:stretch>
        </p:blipFill>
        <p:spPr>
          <a:xfrm>
            <a:off x="13106401" y="6688382"/>
            <a:ext cx="2133600" cy="425756"/>
          </a:xfrm>
          <a:prstGeom prst="rect">
            <a:avLst/>
          </a:prstGeom>
        </p:spPr>
      </p:pic>
      <p:pic>
        <p:nvPicPr>
          <p:cNvPr id="26" name="Picture 25">
            <a:extLst>
              <a:ext uri="{FF2B5EF4-FFF2-40B4-BE49-F238E27FC236}">
                <a16:creationId xmlns:a16="http://schemas.microsoft.com/office/drawing/2014/main" id="{8234C610-4F2A-400D-9385-5107A3BD81D0}"/>
              </a:ext>
            </a:extLst>
          </p:cNvPr>
          <p:cNvPicPr>
            <a:picLocks noChangeAspect="1"/>
          </p:cNvPicPr>
          <p:nvPr/>
        </p:nvPicPr>
        <p:blipFill>
          <a:blip r:embed="rId5"/>
          <a:stretch>
            <a:fillRect/>
          </a:stretch>
        </p:blipFill>
        <p:spPr>
          <a:xfrm>
            <a:off x="15887700" y="6691613"/>
            <a:ext cx="1676400" cy="433087"/>
          </a:xfrm>
          <a:prstGeom prst="rect">
            <a:avLst/>
          </a:prstGeom>
        </p:spPr>
      </p:pic>
      <p:pic>
        <p:nvPicPr>
          <p:cNvPr id="27" name="Picture 26">
            <a:extLst>
              <a:ext uri="{FF2B5EF4-FFF2-40B4-BE49-F238E27FC236}">
                <a16:creationId xmlns:a16="http://schemas.microsoft.com/office/drawing/2014/main" id="{559AE7BE-A977-47D9-AFC1-94B235973914}"/>
              </a:ext>
            </a:extLst>
          </p:cNvPr>
          <p:cNvPicPr>
            <a:picLocks noChangeAspect="1"/>
          </p:cNvPicPr>
          <p:nvPr/>
        </p:nvPicPr>
        <p:blipFill>
          <a:blip r:embed="rId5"/>
          <a:stretch>
            <a:fillRect/>
          </a:stretch>
        </p:blipFill>
        <p:spPr>
          <a:xfrm>
            <a:off x="12668915" y="4399755"/>
            <a:ext cx="1969767" cy="363973"/>
          </a:xfrm>
          <a:prstGeom prst="rect">
            <a:avLst/>
          </a:prstGeom>
        </p:spPr>
      </p:pic>
      <p:pic>
        <p:nvPicPr>
          <p:cNvPr id="28" name="Picture 27">
            <a:extLst>
              <a:ext uri="{FF2B5EF4-FFF2-40B4-BE49-F238E27FC236}">
                <a16:creationId xmlns:a16="http://schemas.microsoft.com/office/drawing/2014/main" id="{EBF34C2F-BA0D-45F9-AB35-36C782D0F92A}"/>
              </a:ext>
            </a:extLst>
          </p:cNvPr>
          <p:cNvPicPr>
            <a:picLocks noChangeAspect="1"/>
          </p:cNvPicPr>
          <p:nvPr/>
        </p:nvPicPr>
        <p:blipFill>
          <a:blip r:embed="rId5"/>
          <a:stretch>
            <a:fillRect/>
          </a:stretch>
        </p:blipFill>
        <p:spPr>
          <a:xfrm>
            <a:off x="10040016" y="5211762"/>
            <a:ext cx="1969767" cy="363973"/>
          </a:xfrm>
          <a:prstGeom prst="rect">
            <a:avLst/>
          </a:prstGeom>
        </p:spPr>
      </p:pic>
      <p:pic>
        <p:nvPicPr>
          <p:cNvPr id="29" name="Picture 28">
            <a:extLst>
              <a:ext uri="{FF2B5EF4-FFF2-40B4-BE49-F238E27FC236}">
                <a16:creationId xmlns:a16="http://schemas.microsoft.com/office/drawing/2014/main" id="{707438F5-B11C-4E72-8A5B-D13B00B7C9E1}"/>
              </a:ext>
            </a:extLst>
          </p:cNvPr>
          <p:cNvPicPr>
            <a:picLocks noChangeAspect="1"/>
          </p:cNvPicPr>
          <p:nvPr/>
        </p:nvPicPr>
        <p:blipFill>
          <a:blip r:embed="rId5"/>
          <a:stretch>
            <a:fillRect/>
          </a:stretch>
        </p:blipFill>
        <p:spPr>
          <a:xfrm>
            <a:off x="15418453" y="6100876"/>
            <a:ext cx="1969767" cy="363973"/>
          </a:xfrm>
          <a:prstGeom prst="rect">
            <a:avLst/>
          </a:prstGeom>
        </p:spPr>
      </p:pic>
      <p:pic>
        <p:nvPicPr>
          <p:cNvPr id="30" name="object 4">
            <a:hlinkClick r:id="rId6" action="ppaction://hlinksldjump"/>
            <a:extLst>
              <a:ext uri="{FF2B5EF4-FFF2-40B4-BE49-F238E27FC236}">
                <a16:creationId xmlns:a16="http://schemas.microsoft.com/office/drawing/2014/main" id="{FD270E11-0A0E-4EE9-91CE-E83BB98FA8F6}"/>
              </a:ext>
            </a:extLst>
          </p:cNvPr>
          <p:cNvPicPr/>
          <p:nvPr/>
        </p:nvPicPr>
        <p:blipFill>
          <a:blip r:embed="rId7" cstate="email">
            <a:extLst>
              <a:ext uri="{28A0092B-C50C-407E-A947-70E740481C1C}">
                <a14:useLocalDpi xmlns:a14="http://schemas.microsoft.com/office/drawing/2010/main"/>
              </a:ext>
            </a:extLst>
          </a:blip>
          <a:stretch>
            <a:fillRect/>
          </a:stretch>
        </p:blipFill>
        <p:spPr>
          <a:xfrm>
            <a:off x="16957087" y="9258301"/>
            <a:ext cx="914399" cy="87629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1"/>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12"/>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13"/>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27"/>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14"/>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15"/>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nodeType="clickEffect">
                                  <p:stCondLst>
                                    <p:cond delay="0"/>
                                  </p:stCondLst>
                                  <p:childTnLst>
                                    <p:set>
                                      <p:cBhvr>
                                        <p:cTn id="30" dur="1" fill="hold">
                                          <p:stCondLst>
                                            <p:cond delay="0"/>
                                          </p:stCondLst>
                                        </p:cTn>
                                        <p:tgtEl>
                                          <p:spTgt spid="16"/>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nodeType="clickEffect">
                                  <p:stCondLst>
                                    <p:cond delay="0"/>
                                  </p:stCondLst>
                                  <p:childTnLst>
                                    <p:set>
                                      <p:cBhvr>
                                        <p:cTn id="34" dur="1" fill="hold">
                                          <p:stCondLst>
                                            <p:cond delay="0"/>
                                          </p:stCondLst>
                                        </p:cTn>
                                        <p:tgtEl>
                                          <p:spTgt spid="28"/>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nodeType="clickEffect">
                                  <p:stCondLst>
                                    <p:cond delay="0"/>
                                  </p:stCondLst>
                                  <p:childTnLst>
                                    <p:set>
                                      <p:cBhvr>
                                        <p:cTn id="38" dur="1" fill="hold">
                                          <p:stCondLst>
                                            <p:cond delay="0"/>
                                          </p:stCondLst>
                                        </p:cTn>
                                        <p:tgtEl>
                                          <p:spTgt spid="17"/>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nodeType="clickEffect">
                                  <p:stCondLst>
                                    <p:cond delay="0"/>
                                  </p:stCondLst>
                                  <p:childTnLst>
                                    <p:set>
                                      <p:cBhvr>
                                        <p:cTn id="42" dur="1" fill="hold">
                                          <p:stCondLst>
                                            <p:cond delay="0"/>
                                          </p:stCondLst>
                                        </p:cTn>
                                        <p:tgtEl>
                                          <p:spTgt spid="18"/>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 presetClass="exit" presetSubtype="0" fill="hold" nodeType="clickEffect">
                                  <p:stCondLst>
                                    <p:cond delay="0"/>
                                  </p:stCondLst>
                                  <p:childTnLst>
                                    <p:set>
                                      <p:cBhvr>
                                        <p:cTn id="46" dur="1" fill="hold">
                                          <p:stCondLst>
                                            <p:cond delay="0"/>
                                          </p:stCondLst>
                                        </p:cTn>
                                        <p:tgtEl>
                                          <p:spTgt spid="19"/>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 presetClass="exit" presetSubtype="0" fill="hold" nodeType="clickEffect">
                                  <p:stCondLst>
                                    <p:cond delay="0"/>
                                  </p:stCondLst>
                                  <p:childTnLst>
                                    <p:set>
                                      <p:cBhvr>
                                        <p:cTn id="50" dur="1" fill="hold">
                                          <p:stCondLst>
                                            <p:cond delay="0"/>
                                          </p:stCondLst>
                                        </p:cTn>
                                        <p:tgtEl>
                                          <p:spTgt spid="20"/>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 presetClass="exit" presetSubtype="0" fill="hold" nodeType="clickEffect">
                                  <p:stCondLst>
                                    <p:cond delay="0"/>
                                  </p:stCondLst>
                                  <p:childTnLst>
                                    <p:set>
                                      <p:cBhvr>
                                        <p:cTn id="54" dur="1" fill="hold">
                                          <p:stCondLst>
                                            <p:cond delay="0"/>
                                          </p:stCondLst>
                                        </p:cTn>
                                        <p:tgtEl>
                                          <p:spTgt spid="21"/>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1" presetClass="exit" presetSubtype="0" fill="hold" nodeType="clickEffect">
                                  <p:stCondLst>
                                    <p:cond delay="0"/>
                                  </p:stCondLst>
                                  <p:childTnLst>
                                    <p:set>
                                      <p:cBhvr>
                                        <p:cTn id="58" dur="1" fill="hold">
                                          <p:stCondLst>
                                            <p:cond delay="0"/>
                                          </p:stCondLst>
                                        </p:cTn>
                                        <p:tgtEl>
                                          <p:spTgt spid="22"/>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1" presetClass="exit" presetSubtype="0" fill="hold" nodeType="clickEffect">
                                  <p:stCondLst>
                                    <p:cond delay="0"/>
                                  </p:stCondLst>
                                  <p:childTnLst>
                                    <p:set>
                                      <p:cBhvr>
                                        <p:cTn id="62" dur="1" fill="hold">
                                          <p:stCondLst>
                                            <p:cond delay="0"/>
                                          </p:stCondLst>
                                        </p:cTn>
                                        <p:tgtEl>
                                          <p:spTgt spid="29"/>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1" presetClass="exit" presetSubtype="0" fill="hold" nodeType="clickEffect">
                                  <p:stCondLst>
                                    <p:cond delay="0"/>
                                  </p:stCondLst>
                                  <p:childTnLst>
                                    <p:set>
                                      <p:cBhvr>
                                        <p:cTn id="66" dur="1" fill="hold">
                                          <p:stCondLst>
                                            <p:cond delay="0"/>
                                          </p:stCondLst>
                                        </p:cTn>
                                        <p:tgtEl>
                                          <p:spTgt spid="23"/>
                                        </p:tgtEl>
                                        <p:attrNameLst>
                                          <p:attrName>style.visibility</p:attrName>
                                        </p:attrNameLst>
                                      </p:cBhvr>
                                      <p:to>
                                        <p:strVal val="hidden"/>
                                      </p:to>
                                    </p:set>
                                  </p:childTnLst>
                                </p:cTn>
                              </p:par>
                            </p:childTnLst>
                          </p:cTn>
                        </p:par>
                      </p:childTnLst>
                    </p:cTn>
                  </p:par>
                  <p:par>
                    <p:cTn id="67" fill="hold">
                      <p:stCondLst>
                        <p:cond delay="indefinite"/>
                      </p:stCondLst>
                      <p:childTnLst>
                        <p:par>
                          <p:cTn id="68" fill="hold">
                            <p:stCondLst>
                              <p:cond delay="0"/>
                            </p:stCondLst>
                            <p:childTnLst>
                              <p:par>
                                <p:cTn id="69" presetID="1" presetClass="exit" presetSubtype="0" fill="hold" nodeType="clickEffect">
                                  <p:stCondLst>
                                    <p:cond delay="0"/>
                                  </p:stCondLst>
                                  <p:childTnLst>
                                    <p:set>
                                      <p:cBhvr>
                                        <p:cTn id="70" dur="1" fill="hold">
                                          <p:stCondLst>
                                            <p:cond delay="0"/>
                                          </p:stCondLst>
                                        </p:cTn>
                                        <p:tgtEl>
                                          <p:spTgt spid="24"/>
                                        </p:tgtEl>
                                        <p:attrNameLst>
                                          <p:attrName>style.visibility</p:attrName>
                                        </p:attrNameLst>
                                      </p:cBhvr>
                                      <p:to>
                                        <p:strVal val="hidden"/>
                                      </p:to>
                                    </p:set>
                                  </p:childTnLst>
                                </p:cTn>
                              </p:par>
                            </p:childTnLst>
                          </p:cTn>
                        </p:par>
                      </p:childTnLst>
                    </p:cTn>
                  </p:par>
                  <p:par>
                    <p:cTn id="71" fill="hold">
                      <p:stCondLst>
                        <p:cond delay="indefinite"/>
                      </p:stCondLst>
                      <p:childTnLst>
                        <p:par>
                          <p:cTn id="72" fill="hold">
                            <p:stCondLst>
                              <p:cond delay="0"/>
                            </p:stCondLst>
                            <p:childTnLst>
                              <p:par>
                                <p:cTn id="73" presetID="1" presetClass="exit" presetSubtype="0" fill="hold" nodeType="clickEffect">
                                  <p:stCondLst>
                                    <p:cond delay="0"/>
                                  </p:stCondLst>
                                  <p:childTnLst>
                                    <p:set>
                                      <p:cBhvr>
                                        <p:cTn id="74" dur="1" fill="hold">
                                          <p:stCondLst>
                                            <p:cond delay="0"/>
                                          </p:stCondLst>
                                        </p:cTn>
                                        <p:tgtEl>
                                          <p:spTgt spid="25"/>
                                        </p:tgtEl>
                                        <p:attrNameLst>
                                          <p:attrName>style.visibility</p:attrName>
                                        </p:attrNameLst>
                                      </p:cBhvr>
                                      <p:to>
                                        <p:strVal val="hidden"/>
                                      </p:to>
                                    </p:set>
                                  </p:childTnLst>
                                </p:cTn>
                              </p:par>
                            </p:childTnLst>
                          </p:cTn>
                        </p:par>
                      </p:childTnLst>
                    </p:cTn>
                  </p:par>
                  <p:par>
                    <p:cTn id="75" fill="hold">
                      <p:stCondLst>
                        <p:cond delay="indefinite"/>
                      </p:stCondLst>
                      <p:childTnLst>
                        <p:par>
                          <p:cTn id="76" fill="hold">
                            <p:stCondLst>
                              <p:cond delay="0"/>
                            </p:stCondLst>
                            <p:childTnLst>
                              <p:par>
                                <p:cTn id="77" presetID="1" presetClass="exit" presetSubtype="0" fill="hold" nodeType="clickEffect">
                                  <p:stCondLst>
                                    <p:cond delay="0"/>
                                  </p:stCondLst>
                                  <p:childTnLst>
                                    <p:set>
                                      <p:cBhvr>
                                        <p:cTn id="78" dur="1" fill="hold">
                                          <p:stCondLst>
                                            <p:cond delay="0"/>
                                          </p:stCondLst>
                                        </p:cTn>
                                        <p:tgtEl>
                                          <p:spTgt spid="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email">
            <a:extLst>
              <a:ext uri="{28A0092B-C50C-407E-A947-70E740481C1C}">
                <a14:useLocalDpi xmlns:a14="http://schemas.microsoft.com/office/drawing/2010/main"/>
              </a:ext>
            </a:extLst>
          </a:blip>
          <a:stretch>
            <a:fillRect/>
          </a:stretch>
        </p:blipFill>
        <p:spPr>
          <a:xfrm>
            <a:off x="152400" y="190500"/>
            <a:ext cx="1523876" cy="1257397"/>
          </a:xfrm>
          <a:prstGeom prst="rect">
            <a:avLst/>
          </a:prstGeom>
        </p:spPr>
      </p:pic>
      <p:sp>
        <p:nvSpPr>
          <p:cNvPr id="3" name="object 3"/>
          <p:cNvSpPr/>
          <p:nvPr/>
        </p:nvSpPr>
        <p:spPr>
          <a:xfrm>
            <a:off x="0" y="9239571"/>
            <a:ext cx="18288000" cy="1047750"/>
          </a:xfrm>
          <a:custGeom>
            <a:avLst/>
            <a:gdLst/>
            <a:ahLst/>
            <a:cxnLst/>
            <a:rect l="l" t="t" r="r" b="b"/>
            <a:pathLst>
              <a:path w="18288000" h="1047750">
                <a:moveTo>
                  <a:pt x="0" y="1047428"/>
                </a:moveTo>
                <a:lnTo>
                  <a:pt x="0" y="0"/>
                </a:lnTo>
                <a:lnTo>
                  <a:pt x="18288000" y="0"/>
                </a:lnTo>
                <a:lnTo>
                  <a:pt x="18288000" y="1047428"/>
                </a:lnTo>
                <a:lnTo>
                  <a:pt x="0" y="1047428"/>
                </a:lnTo>
                <a:close/>
              </a:path>
            </a:pathLst>
          </a:custGeom>
          <a:solidFill>
            <a:srgbClr val="209C91"/>
          </a:solidFill>
        </p:spPr>
        <p:txBody>
          <a:bodyPr wrap="square" lIns="0" tIns="0" rIns="0" bIns="0" rtlCol="0"/>
          <a:lstStyle/>
          <a:p>
            <a:endParaRPr/>
          </a:p>
        </p:txBody>
      </p:sp>
      <p:sp>
        <p:nvSpPr>
          <p:cNvPr id="4" name="TextBox 3">
            <a:extLst>
              <a:ext uri="{FF2B5EF4-FFF2-40B4-BE49-F238E27FC236}">
                <a16:creationId xmlns:a16="http://schemas.microsoft.com/office/drawing/2014/main" id="{7CC9E54F-ADF2-4FBF-824A-AEC0314D17A3}"/>
              </a:ext>
            </a:extLst>
          </p:cNvPr>
          <p:cNvSpPr txBox="1"/>
          <p:nvPr/>
        </p:nvSpPr>
        <p:spPr>
          <a:xfrm>
            <a:off x="2590800" y="495300"/>
            <a:ext cx="15697200" cy="769441"/>
          </a:xfrm>
          <a:prstGeom prst="rect">
            <a:avLst/>
          </a:prstGeom>
          <a:noFill/>
        </p:spPr>
        <p:txBody>
          <a:bodyPr wrap="square" rtlCol="0">
            <a:spAutoFit/>
          </a:bodyPr>
          <a:lstStyle/>
          <a:p>
            <a:r>
              <a:rPr lang="en-US" sz="4400" dirty="0"/>
              <a:t>Learning Activity 3 Know your hazard signs</a:t>
            </a:r>
            <a:endParaRPr lang="en-AU" sz="4400" dirty="0"/>
          </a:p>
        </p:txBody>
      </p:sp>
      <p:sp>
        <p:nvSpPr>
          <p:cNvPr id="5" name="TextBox 4">
            <a:extLst>
              <a:ext uri="{FF2B5EF4-FFF2-40B4-BE49-F238E27FC236}">
                <a16:creationId xmlns:a16="http://schemas.microsoft.com/office/drawing/2014/main" id="{B8F6EA23-D01E-46A7-83A5-682D965EA604}"/>
              </a:ext>
            </a:extLst>
          </p:cNvPr>
          <p:cNvSpPr txBox="1"/>
          <p:nvPr/>
        </p:nvSpPr>
        <p:spPr>
          <a:xfrm>
            <a:off x="-6626" y="1447897"/>
            <a:ext cx="18288000" cy="7109639"/>
          </a:xfrm>
          <a:prstGeom prst="rect">
            <a:avLst/>
          </a:prstGeom>
          <a:noFill/>
        </p:spPr>
        <p:txBody>
          <a:bodyPr wrap="square" rtlCol="0">
            <a:spAutoFit/>
          </a:bodyPr>
          <a:lstStyle/>
          <a:p>
            <a:r>
              <a:rPr lang="en-US" sz="2400" dirty="0"/>
              <a:t>Questions:</a:t>
            </a:r>
          </a:p>
          <a:p>
            <a:r>
              <a:rPr lang="en-US" sz="2400" dirty="0">
                <a:solidFill>
                  <a:srgbClr val="0070C0"/>
                </a:solidFill>
              </a:rPr>
              <a:t>1. List four household items that have any of the above symbols. Which symbols do they have?</a:t>
            </a:r>
          </a:p>
          <a:p>
            <a:r>
              <a:rPr lang="en-US" sz="2400" dirty="0"/>
              <a:t>• Easy Off Bam – Active foam soap scum (Flammable)</a:t>
            </a:r>
          </a:p>
          <a:p>
            <a:r>
              <a:rPr lang="en-US" sz="2400" dirty="0"/>
              <a:t>• deodorant (Flammable)</a:t>
            </a:r>
          </a:p>
          <a:p>
            <a:r>
              <a:rPr lang="en-US" sz="2400" dirty="0"/>
              <a:t>• bleach – (Irritant)</a:t>
            </a:r>
          </a:p>
          <a:p>
            <a:r>
              <a:rPr lang="en-US" sz="2400" dirty="0"/>
              <a:t>• dishwashing liquid (Toxic)</a:t>
            </a:r>
          </a:p>
          <a:p>
            <a:r>
              <a:rPr lang="en-US" sz="2400" dirty="0"/>
              <a:t>• weedkiller (Toxic)</a:t>
            </a:r>
          </a:p>
          <a:p>
            <a:r>
              <a:rPr lang="en-US" sz="2400" dirty="0">
                <a:solidFill>
                  <a:srgbClr val="0070C0"/>
                </a:solidFill>
              </a:rPr>
              <a:t>2. Which items are biohazards?</a:t>
            </a:r>
          </a:p>
          <a:p>
            <a:r>
              <a:rPr lang="en-US" sz="2400" dirty="0"/>
              <a:t>• sharps</a:t>
            </a:r>
          </a:p>
          <a:p>
            <a:r>
              <a:rPr lang="en-US" sz="2400" dirty="0"/>
              <a:t>• medical waste</a:t>
            </a:r>
          </a:p>
          <a:p>
            <a:r>
              <a:rPr lang="en-US" sz="2400" dirty="0"/>
              <a:t>• blood stained items</a:t>
            </a:r>
          </a:p>
          <a:p>
            <a:r>
              <a:rPr lang="en-US" sz="2400" dirty="0"/>
              <a:t>• gloves after treating an injured person.</a:t>
            </a:r>
          </a:p>
          <a:p>
            <a:r>
              <a:rPr lang="en-US" sz="2400" dirty="0">
                <a:solidFill>
                  <a:srgbClr val="0070C0"/>
                </a:solidFill>
              </a:rPr>
              <a:t>3. Why is it important that people are able to recognise the above safety signs?</a:t>
            </a:r>
          </a:p>
          <a:p>
            <a:r>
              <a:rPr lang="en-US" sz="2400" dirty="0"/>
              <a:t>So that they can easily identify what items to avoid contact with or handle with care to prevent injury and accidents.</a:t>
            </a:r>
          </a:p>
          <a:p>
            <a:r>
              <a:rPr lang="en-US" sz="2400" dirty="0">
                <a:solidFill>
                  <a:srgbClr val="0070C0"/>
                </a:solidFill>
              </a:rPr>
              <a:t>4. What should you do if you are unsure of what a safety sign means?</a:t>
            </a:r>
          </a:p>
          <a:p>
            <a:r>
              <a:rPr lang="en-US" sz="2400" dirty="0"/>
              <a:t>Ask a co-worker or manager. Look it up on the internet or displayed safety sign.</a:t>
            </a:r>
          </a:p>
          <a:p>
            <a:r>
              <a:rPr lang="en-US" sz="2400" dirty="0">
                <a:solidFill>
                  <a:srgbClr val="0070C0"/>
                </a:solidFill>
              </a:rPr>
              <a:t>5. How important is PPE when handling substances with the above safety signs?</a:t>
            </a:r>
          </a:p>
          <a:p>
            <a:r>
              <a:rPr lang="en-US" sz="2400" dirty="0"/>
              <a:t>PPE is very important when handling substances. PPE requirements vary depending on which safety sign is displayed. Some are more dangerous than others. PPE requirements should be checked prior to making any contact with the substance.</a:t>
            </a:r>
          </a:p>
        </p:txBody>
      </p:sp>
      <p:pic>
        <p:nvPicPr>
          <p:cNvPr id="8" name="Picture 7">
            <a:extLst>
              <a:ext uri="{FF2B5EF4-FFF2-40B4-BE49-F238E27FC236}">
                <a16:creationId xmlns:a16="http://schemas.microsoft.com/office/drawing/2014/main" id="{AC4A6084-14E0-4C63-9014-11023F6B8086}"/>
              </a:ext>
            </a:extLst>
          </p:cNvPr>
          <p:cNvPicPr>
            <a:picLocks noChangeAspect="1"/>
          </p:cNvPicPr>
          <p:nvPr/>
        </p:nvPicPr>
        <p:blipFill>
          <a:blip r:embed="rId3"/>
          <a:stretch>
            <a:fillRect/>
          </a:stretch>
        </p:blipFill>
        <p:spPr>
          <a:xfrm>
            <a:off x="9939" y="2247900"/>
            <a:ext cx="18135600" cy="1828800"/>
          </a:xfrm>
          <a:prstGeom prst="rect">
            <a:avLst/>
          </a:prstGeom>
        </p:spPr>
      </p:pic>
      <p:pic>
        <p:nvPicPr>
          <p:cNvPr id="10" name="Picture 9">
            <a:extLst>
              <a:ext uri="{FF2B5EF4-FFF2-40B4-BE49-F238E27FC236}">
                <a16:creationId xmlns:a16="http://schemas.microsoft.com/office/drawing/2014/main" id="{1DAD93E5-C1D3-499A-8243-A362235004EB}"/>
              </a:ext>
            </a:extLst>
          </p:cNvPr>
          <p:cNvPicPr>
            <a:picLocks noChangeAspect="1"/>
          </p:cNvPicPr>
          <p:nvPr/>
        </p:nvPicPr>
        <p:blipFill>
          <a:blip r:embed="rId3"/>
          <a:stretch>
            <a:fillRect/>
          </a:stretch>
        </p:blipFill>
        <p:spPr>
          <a:xfrm>
            <a:off x="76200" y="4496229"/>
            <a:ext cx="18135600" cy="1409271"/>
          </a:xfrm>
          <a:prstGeom prst="rect">
            <a:avLst/>
          </a:prstGeom>
        </p:spPr>
      </p:pic>
      <p:pic>
        <p:nvPicPr>
          <p:cNvPr id="11" name="Picture 10">
            <a:extLst>
              <a:ext uri="{FF2B5EF4-FFF2-40B4-BE49-F238E27FC236}">
                <a16:creationId xmlns:a16="http://schemas.microsoft.com/office/drawing/2014/main" id="{ED2B7322-1402-4B70-90D9-F8893538DFAE}"/>
              </a:ext>
            </a:extLst>
          </p:cNvPr>
          <p:cNvPicPr>
            <a:picLocks noChangeAspect="1"/>
          </p:cNvPicPr>
          <p:nvPr/>
        </p:nvPicPr>
        <p:blipFill>
          <a:blip r:embed="rId3"/>
          <a:stretch>
            <a:fillRect/>
          </a:stretch>
        </p:blipFill>
        <p:spPr>
          <a:xfrm>
            <a:off x="69574" y="6233845"/>
            <a:ext cx="18135600" cy="433655"/>
          </a:xfrm>
          <a:prstGeom prst="rect">
            <a:avLst/>
          </a:prstGeom>
        </p:spPr>
      </p:pic>
      <p:pic>
        <p:nvPicPr>
          <p:cNvPr id="12" name="Picture 11">
            <a:extLst>
              <a:ext uri="{FF2B5EF4-FFF2-40B4-BE49-F238E27FC236}">
                <a16:creationId xmlns:a16="http://schemas.microsoft.com/office/drawing/2014/main" id="{B4E978D2-E555-499F-8268-9FCC3E0FC677}"/>
              </a:ext>
            </a:extLst>
          </p:cNvPr>
          <p:cNvPicPr>
            <a:picLocks noChangeAspect="1"/>
          </p:cNvPicPr>
          <p:nvPr/>
        </p:nvPicPr>
        <p:blipFill>
          <a:blip r:embed="rId3"/>
          <a:stretch>
            <a:fillRect/>
          </a:stretch>
        </p:blipFill>
        <p:spPr>
          <a:xfrm>
            <a:off x="-6626" y="6972300"/>
            <a:ext cx="18135600" cy="433655"/>
          </a:xfrm>
          <a:prstGeom prst="rect">
            <a:avLst/>
          </a:prstGeom>
        </p:spPr>
      </p:pic>
      <p:pic>
        <p:nvPicPr>
          <p:cNvPr id="13" name="Picture 12">
            <a:extLst>
              <a:ext uri="{FF2B5EF4-FFF2-40B4-BE49-F238E27FC236}">
                <a16:creationId xmlns:a16="http://schemas.microsoft.com/office/drawing/2014/main" id="{EFEB3CD4-3569-44E9-9077-D1F495B6B526}"/>
              </a:ext>
            </a:extLst>
          </p:cNvPr>
          <p:cNvPicPr>
            <a:picLocks noChangeAspect="1"/>
          </p:cNvPicPr>
          <p:nvPr/>
        </p:nvPicPr>
        <p:blipFill>
          <a:blip r:embed="rId3"/>
          <a:stretch>
            <a:fillRect/>
          </a:stretch>
        </p:blipFill>
        <p:spPr>
          <a:xfrm>
            <a:off x="76200" y="7708069"/>
            <a:ext cx="18135600" cy="849467"/>
          </a:xfrm>
          <a:prstGeom prst="rect">
            <a:avLst/>
          </a:prstGeom>
        </p:spPr>
      </p:pic>
      <p:pic>
        <p:nvPicPr>
          <p:cNvPr id="14" name="object 4">
            <a:hlinkClick r:id="rId4" action="ppaction://hlinksldjump"/>
            <a:extLst>
              <a:ext uri="{FF2B5EF4-FFF2-40B4-BE49-F238E27FC236}">
                <a16:creationId xmlns:a16="http://schemas.microsoft.com/office/drawing/2014/main" id="{41A4849B-2AF8-4E7E-905F-1599B81B5621}"/>
              </a:ext>
            </a:extLst>
          </p:cNvPr>
          <p:cNvPicPr/>
          <p:nvPr/>
        </p:nvPicPr>
        <p:blipFill>
          <a:blip r:embed="rId5" cstate="email">
            <a:extLst>
              <a:ext uri="{28A0092B-C50C-407E-A947-70E740481C1C}">
                <a14:useLocalDpi xmlns:a14="http://schemas.microsoft.com/office/drawing/2010/main"/>
              </a:ext>
            </a:extLst>
          </a:blip>
          <a:stretch>
            <a:fillRect/>
          </a:stretch>
        </p:blipFill>
        <p:spPr>
          <a:xfrm>
            <a:off x="16957087" y="9258301"/>
            <a:ext cx="914399" cy="876298"/>
          </a:xfrm>
          <a:prstGeom prst="rect">
            <a:avLst/>
          </a:prstGeom>
        </p:spPr>
      </p:pic>
    </p:spTree>
    <p:extLst>
      <p:ext uri="{BB962C8B-B14F-4D97-AF65-F5344CB8AC3E}">
        <p14:creationId xmlns:p14="http://schemas.microsoft.com/office/powerpoint/2010/main" val="2587916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8"/>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10"/>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11"/>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12"/>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email">
            <a:extLst>
              <a:ext uri="{28A0092B-C50C-407E-A947-70E740481C1C}">
                <a14:useLocalDpi xmlns:a14="http://schemas.microsoft.com/office/drawing/2010/main"/>
              </a:ext>
            </a:extLst>
          </a:blip>
          <a:stretch>
            <a:fillRect/>
          </a:stretch>
        </p:blipFill>
        <p:spPr>
          <a:xfrm>
            <a:off x="152400" y="190500"/>
            <a:ext cx="1523876" cy="1257397"/>
          </a:xfrm>
          <a:prstGeom prst="rect">
            <a:avLst/>
          </a:prstGeom>
        </p:spPr>
      </p:pic>
      <p:sp>
        <p:nvSpPr>
          <p:cNvPr id="3" name="object 3"/>
          <p:cNvSpPr/>
          <p:nvPr/>
        </p:nvSpPr>
        <p:spPr>
          <a:xfrm>
            <a:off x="0" y="9239571"/>
            <a:ext cx="18288000" cy="1047750"/>
          </a:xfrm>
          <a:custGeom>
            <a:avLst/>
            <a:gdLst/>
            <a:ahLst/>
            <a:cxnLst/>
            <a:rect l="l" t="t" r="r" b="b"/>
            <a:pathLst>
              <a:path w="18288000" h="1047750">
                <a:moveTo>
                  <a:pt x="0" y="1047428"/>
                </a:moveTo>
                <a:lnTo>
                  <a:pt x="0" y="0"/>
                </a:lnTo>
                <a:lnTo>
                  <a:pt x="18288000" y="0"/>
                </a:lnTo>
                <a:lnTo>
                  <a:pt x="18288000" y="1047428"/>
                </a:lnTo>
                <a:lnTo>
                  <a:pt x="0" y="1047428"/>
                </a:lnTo>
                <a:close/>
              </a:path>
            </a:pathLst>
          </a:custGeom>
          <a:solidFill>
            <a:srgbClr val="209C91"/>
          </a:solidFill>
        </p:spPr>
        <p:txBody>
          <a:bodyPr wrap="square" lIns="0" tIns="0" rIns="0" bIns="0" rtlCol="0"/>
          <a:lstStyle/>
          <a:p>
            <a:endParaRPr/>
          </a:p>
        </p:txBody>
      </p:sp>
      <p:sp>
        <p:nvSpPr>
          <p:cNvPr id="4" name="TextBox 3">
            <a:extLst>
              <a:ext uri="{FF2B5EF4-FFF2-40B4-BE49-F238E27FC236}">
                <a16:creationId xmlns:a16="http://schemas.microsoft.com/office/drawing/2014/main" id="{7CC9E54F-ADF2-4FBF-824A-AEC0314D17A3}"/>
              </a:ext>
            </a:extLst>
          </p:cNvPr>
          <p:cNvSpPr txBox="1"/>
          <p:nvPr/>
        </p:nvSpPr>
        <p:spPr>
          <a:xfrm>
            <a:off x="2590800" y="495300"/>
            <a:ext cx="15697200" cy="769441"/>
          </a:xfrm>
          <a:prstGeom prst="rect">
            <a:avLst/>
          </a:prstGeom>
          <a:noFill/>
        </p:spPr>
        <p:txBody>
          <a:bodyPr wrap="square" rtlCol="0">
            <a:spAutoFit/>
          </a:bodyPr>
          <a:lstStyle/>
          <a:p>
            <a:r>
              <a:rPr lang="en-US" sz="4400" dirty="0"/>
              <a:t>Learning Activity 3 Know your hazard signs</a:t>
            </a:r>
            <a:endParaRPr lang="en-AU" sz="4400" dirty="0"/>
          </a:p>
        </p:txBody>
      </p:sp>
      <p:sp>
        <p:nvSpPr>
          <p:cNvPr id="5" name="TextBox 4">
            <a:extLst>
              <a:ext uri="{FF2B5EF4-FFF2-40B4-BE49-F238E27FC236}">
                <a16:creationId xmlns:a16="http://schemas.microsoft.com/office/drawing/2014/main" id="{B8F6EA23-D01E-46A7-83A5-682D965EA604}"/>
              </a:ext>
            </a:extLst>
          </p:cNvPr>
          <p:cNvSpPr txBox="1"/>
          <p:nvPr/>
        </p:nvSpPr>
        <p:spPr>
          <a:xfrm>
            <a:off x="-6626" y="1447897"/>
            <a:ext cx="18288000" cy="3046988"/>
          </a:xfrm>
          <a:prstGeom prst="rect">
            <a:avLst/>
          </a:prstGeom>
          <a:noFill/>
        </p:spPr>
        <p:txBody>
          <a:bodyPr wrap="square" rtlCol="0">
            <a:spAutoFit/>
          </a:bodyPr>
          <a:lstStyle/>
          <a:p>
            <a:r>
              <a:rPr lang="en-US" sz="2400" dirty="0"/>
              <a:t>Questions:</a:t>
            </a:r>
          </a:p>
          <a:p>
            <a:r>
              <a:rPr lang="en-US" sz="2400" dirty="0">
                <a:solidFill>
                  <a:srgbClr val="0070C0"/>
                </a:solidFill>
              </a:rPr>
              <a:t>6. Choose one of the above signs and highlight the PPE that should be worn when handling the substance.</a:t>
            </a:r>
          </a:p>
          <a:p>
            <a:r>
              <a:rPr lang="en-US" sz="2400" dirty="0"/>
              <a:t>Answers to this question will vary depending on the sign chosen. Sample response: </a:t>
            </a:r>
          </a:p>
          <a:p>
            <a:r>
              <a:rPr lang="en-US" sz="2400" dirty="0"/>
              <a:t>Danger/Toxic – Gloves, Goggles</a:t>
            </a:r>
          </a:p>
          <a:p>
            <a:r>
              <a:rPr lang="en-US" sz="2400" dirty="0">
                <a:solidFill>
                  <a:srgbClr val="0070C0"/>
                </a:solidFill>
              </a:rPr>
              <a:t>7. How could a workplace induct employees and make them aware of the above safety signs? Why would this be important?</a:t>
            </a:r>
          </a:p>
          <a:p>
            <a:r>
              <a:rPr lang="en-US" sz="2400" dirty="0"/>
              <a:t>Give them pictures of the safety signs they would need to be familiar with in the workplace environment and let them know exactly what the safety sign means and any PPE or precautions that need to be taken when handling the substance. Inducting new employees to safety signs would be extremely important to ensure their safety in the workplace and minimise accidents.</a:t>
            </a:r>
          </a:p>
        </p:txBody>
      </p:sp>
      <p:pic>
        <p:nvPicPr>
          <p:cNvPr id="6" name="Picture 5">
            <a:extLst>
              <a:ext uri="{FF2B5EF4-FFF2-40B4-BE49-F238E27FC236}">
                <a16:creationId xmlns:a16="http://schemas.microsoft.com/office/drawing/2014/main" id="{CB70FE6B-76BF-4B7B-BE01-182B4B6D7434}"/>
              </a:ext>
            </a:extLst>
          </p:cNvPr>
          <p:cNvPicPr>
            <a:picLocks noChangeAspect="1"/>
          </p:cNvPicPr>
          <p:nvPr/>
        </p:nvPicPr>
        <p:blipFill>
          <a:blip r:embed="rId3"/>
          <a:stretch>
            <a:fillRect/>
          </a:stretch>
        </p:blipFill>
        <p:spPr>
          <a:xfrm>
            <a:off x="76200" y="2239617"/>
            <a:ext cx="18135600" cy="694083"/>
          </a:xfrm>
          <a:prstGeom prst="rect">
            <a:avLst/>
          </a:prstGeom>
        </p:spPr>
      </p:pic>
      <p:pic>
        <p:nvPicPr>
          <p:cNvPr id="7" name="Picture 6">
            <a:extLst>
              <a:ext uri="{FF2B5EF4-FFF2-40B4-BE49-F238E27FC236}">
                <a16:creationId xmlns:a16="http://schemas.microsoft.com/office/drawing/2014/main" id="{03DB0B4B-4347-4C8F-BBC8-42A54340445C}"/>
              </a:ext>
            </a:extLst>
          </p:cNvPr>
          <p:cNvPicPr>
            <a:picLocks noChangeAspect="1"/>
          </p:cNvPicPr>
          <p:nvPr/>
        </p:nvPicPr>
        <p:blipFill>
          <a:blip r:embed="rId3"/>
          <a:stretch>
            <a:fillRect/>
          </a:stretch>
        </p:blipFill>
        <p:spPr>
          <a:xfrm>
            <a:off x="69574" y="3338245"/>
            <a:ext cx="18135600" cy="1156640"/>
          </a:xfrm>
          <a:prstGeom prst="rect">
            <a:avLst/>
          </a:prstGeom>
        </p:spPr>
      </p:pic>
      <p:pic>
        <p:nvPicPr>
          <p:cNvPr id="8" name="object 4">
            <a:hlinkClick r:id="rId4" action="ppaction://hlinksldjump"/>
            <a:extLst>
              <a:ext uri="{FF2B5EF4-FFF2-40B4-BE49-F238E27FC236}">
                <a16:creationId xmlns:a16="http://schemas.microsoft.com/office/drawing/2014/main" id="{D12D654B-3D57-4003-A6BE-DCA28BD54D0F}"/>
              </a:ext>
            </a:extLst>
          </p:cNvPr>
          <p:cNvPicPr/>
          <p:nvPr/>
        </p:nvPicPr>
        <p:blipFill>
          <a:blip r:embed="rId5" cstate="email">
            <a:extLst>
              <a:ext uri="{28A0092B-C50C-407E-A947-70E740481C1C}">
                <a14:useLocalDpi xmlns:a14="http://schemas.microsoft.com/office/drawing/2010/main"/>
              </a:ext>
            </a:extLst>
          </a:blip>
          <a:stretch>
            <a:fillRect/>
          </a:stretch>
        </p:blipFill>
        <p:spPr>
          <a:xfrm>
            <a:off x="16957087" y="9258301"/>
            <a:ext cx="914399" cy="876298"/>
          </a:xfrm>
          <a:prstGeom prst="rect">
            <a:avLst/>
          </a:prstGeom>
        </p:spPr>
      </p:pic>
    </p:spTree>
    <p:extLst>
      <p:ext uri="{BB962C8B-B14F-4D97-AF65-F5344CB8AC3E}">
        <p14:creationId xmlns:p14="http://schemas.microsoft.com/office/powerpoint/2010/main" val="2443223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16000" y="950277"/>
            <a:ext cx="5105400" cy="1774189"/>
          </a:xfrm>
          <a:prstGeom prst="rect">
            <a:avLst/>
          </a:prstGeom>
        </p:spPr>
        <p:txBody>
          <a:bodyPr vert="horz" wrap="square" lIns="0" tIns="0" rIns="0" bIns="0" rtlCol="0">
            <a:spAutoFit/>
          </a:bodyPr>
          <a:lstStyle/>
          <a:p>
            <a:pPr marL="12700" marR="5080">
              <a:lnSpc>
                <a:spcPts val="7050"/>
              </a:lnSpc>
            </a:pPr>
            <a:r>
              <a:rPr sz="5600" spc="-305" dirty="0"/>
              <a:t>H</a:t>
            </a:r>
            <a:r>
              <a:rPr sz="5600" spc="-944" dirty="0"/>
              <a:t>I</a:t>
            </a:r>
            <a:r>
              <a:rPr sz="5600" spc="-270" dirty="0"/>
              <a:t>E</a:t>
            </a:r>
            <a:r>
              <a:rPr sz="5600" spc="-335" dirty="0"/>
              <a:t>R</a:t>
            </a:r>
            <a:r>
              <a:rPr sz="5600" spc="45" dirty="0"/>
              <a:t>A</a:t>
            </a:r>
            <a:r>
              <a:rPr sz="5600" spc="-335" dirty="0"/>
              <a:t>R</a:t>
            </a:r>
            <a:r>
              <a:rPr sz="5600" spc="-10" dirty="0"/>
              <a:t>C</a:t>
            </a:r>
            <a:r>
              <a:rPr sz="5600" spc="-305" dirty="0"/>
              <a:t>H</a:t>
            </a:r>
            <a:r>
              <a:rPr sz="5600" spc="-215" dirty="0"/>
              <a:t>Y</a:t>
            </a:r>
            <a:r>
              <a:rPr sz="5600" spc="-145" dirty="0"/>
              <a:t> </a:t>
            </a:r>
            <a:r>
              <a:rPr sz="5600" spc="-400" dirty="0"/>
              <a:t>O</a:t>
            </a:r>
            <a:r>
              <a:rPr sz="5600" spc="-130" dirty="0"/>
              <a:t>F  </a:t>
            </a:r>
            <a:r>
              <a:rPr sz="5600" spc="-180" dirty="0"/>
              <a:t>CONTROLS</a:t>
            </a:r>
            <a:endParaRPr sz="5600" dirty="0"/>
          </a:p>
        </p:txBody>
      </p:sp>
      <p:sp>
        <p:nvSpPr>
          <p:cNvPr id="3" name="object 3"/>
          <p:cNvSpPr txBox="1"/>
          <p:nvPr/>
        </p:nvSpPr>
        <p:spPr>
          <a:xfrm>
            <a:off x="1016000" y="3603675"/>
            <a:ext cx="5220335" cy="2711450"/>
          </a:xfrm>
          <a:prstGeom prst="rect">
            <a:avLst/>
          </a:prstGeom>
        </p:spPr>
        <p:txBody>
          <a:bodyPr vert="horz" wrap="square" lIns="0" tIns="140335" rIns="0" bIns="0" rtlCol="0">
            <a:spAutoFit/>
          </a:bodyPr>
          <a:lstStyle/>
          <a:p>
            <a:pPr marL="12700">
              <a:lnSpc>
                <a:spcPct val="100000"/>
              </a:lnSpc>
              <a:spcBef>
                <a:spcPts val="1105"/>
              </a:spcBef>
            </a:pPr>
            <a:r>
              <a:rPr sz="2100" spc="105" dirty="0">
                <a:latin typeface="Arial MT"/>
                <a:cs typeface="Arial MT"/>
              </a:rPr>
              <a:t>Safe</a:t>
            </a:r>
            <a:r>
              <a:rPr sz="2100" spc="285" dirty="0">
                <a:latin typeface="Arial MT"/>
                <a:cs typeface="Arial MT"/>
              </a:rPr>
              <a:t> </a:t>
            </a:r>
            <a:r>
              <a:rPr sz="2100" spc="105" dirty="0">
                <a:latin typeface="Arial MT"/>
                <a:cs typeface="Arial MT"/>
              </a:rPr>
              <a:t>Work</a:t>
            </a:r>
            <a:r>
              <a:rPr sz="2100" spc="290" dirty="0">
                <a:latin typeface="Arial MT"/>
                <a:cs typeface="Arial MT"/>
              </a:rPr>
              <a:t> </a:t>
            </a:r>
            <a:r>
              <a:rPr sz="2100" spc="125" dirty="0">
                <a:latin typeface="Arial MT"/>
                <a:cs typeface="Arial MT"/>
              </a:rPr>
              <a:t>Australia</a:t>
            </a:r>
            <a:r>
              <a:rPr sz="2100" spc="290" dirty="0">
                <a:latin typeface="Arial MT"/>
                <a:cs typeface="Arial MT"/>
              </a:rPr>
              <a:t> </a:t>
            </a:r>
            <a:r>
              <a:rPr sz="2100" spc="125" dirty="0">
                <a:latin typeface="Arial MT"/>
                <a:cs typeface="Arial MT"/>
              </a:rPr>
              <a:t>provides</a:t>
            </a:r>
            <a:r>
              <a:rPr sz="2100" spc="285" dirty="0">
                <a:latin typeface="Arial MT"/>
                <a:cs typeface="Arial MT"/>
              </a:rPr>
              <a:t> </a:t>
            </a:r>
            <a:r>
              <a:rPr sz="2100" dirty="0">
                <a:latin typeface="Arial MT"/>
                <a:cs typeface="Arial MT"/>
              </a:rPr>
              <a:t>a</a:t>
            </a:r>
            <a:endParaRPr sz="2100">
              <a:latin typeface="Arial MT"/>
              <a:cs typeface="Arial MT"/>
            </a:endParaRPr>
          </a:p>
          <a:p>
            <a:pPr marL="12700" marR="298450">
              <a:lnSpc>
                <a:spcPct val="139900"/>
              </a:lnSpc>
            </a:pPr>
            <a:r>
              <a:rPr sz="2100" spc="120" dirty="0">
                <a:latin typeface="Arial MT"/>
                <a:cs typeface="Arial MT"/>
              </a:rPr>
              <a:t>number</a:t>
            </a:r>
            <a:r>
              <a:rPr sz="2100" spc="285" dirty="0">
                <a:latin typeface="Arial MT"/>
                <a:cs typeface="Arial MT"/>
              </a:rPr>
              <a:t> </a:t>
            </a:r>
            <a:r>
              <a:rPr sz="2100" spc="70" dirty="0">
                <a:latin typeface="Arial MT"/>
                <a:cs typeface="Arial MT"/>
              </a:rPr>
              <a:t>of</a:t>
            </a:r>
            <a:r>
              <a:rPr sz="2100" spc="280" dirty="0">
                <a:latin typeface="Arial MT"/>
                <a:cs typeface="Arial MT"/>
              </a:rPr>
              <a:t> </a:t>
            </a:r>
            <a:r>
              <a:rPr sz="2100" spc="120" dirty="0">
                <a:latin typeface="Arial MT"/>
                <a:cs typeface="Arial MT"/>
              </a:rPr>
              <a:t>options</a:t>
            </a:r>
            <a:r>
              <a:rPr sz="2100" spc="285" dirty="0">
                <a:latin typeface="Arial MT"/>
                <a:cs typeface="Arial MT"/>
              </a:rPr>
              <a:t> </a:t>
            </a:r>
            <a:r>
              <a:rPr sz="2100" spc="95" dirty="0">
                <a:latin typeface="Arial MT"/>
                <a:cs typeface="Arial MT"/>
              </a:rPr>
              <a:t>for</a:t>
            </a:r>
            <a:r>
              <a:rPr sz="2100" spc="290" dirty="0">
                <a:latin typeface="Arial MT"/>
                <a:cs typeface="Arial MT"/>
              </a:rPr>
              <a:t> </a:t>
            </a:r>
            <a:r>
              <a:rPr sz="2100" spc="125" dirty="0">
                <a:latin typeface="Arial MT"/>
                <a:cs typeface="Arial MT"/>
              </a:rPr>
              <a:t>managing</a:t>
            </a:r>
            <a:r>
              <a:rPr sz="2100" spc="285" dirty="0">
                <a:latin typeface="Arial MT"/>
                <a:cs typeface="Arial MT"/>
              </a:rPr>
              <a:t> </a:t>
            </a:r>
            <a:r>
              <a:rPr sz="2100" spc="95" dirty="0">
                <a:latin typeface="Arial MT"/>
                <a:cs typeface="Arial MT"/>
              </a:rPr>
              <a:t>and </a:t>
            </a:r>
            <a:r>
              <a:rPr sz="2100" spc="-570" dirty="0">
                <a:latin typeface="Arial MT"/>
                <a:cs typeface="Arial MT"/>
              </a:rPr>
              <a:t> </a:t>
            </a:r>
            <a:r>
              <a:rPr sz="2100" spc="130" dirty="0">
                <a:latin typeface="Arial MT"/>
                <a:cs typeface="Arial MT"/>
              </a:rPr>
              <a:t>controlling</a:t>
            </a:r>
            <a:r>
              <a:rPr sz="2100" spc="285" dirty="0">
                <a:latin typeface="Arial MT"/>
                <a:cs typeface="Arial MT"/>
              </a:rPr>
              <a:t> </a:t>
            </a:r>
            <a:r>
              <a:rPr sz="2100" spc="120" dirty="0">
                <a:latin typeface="Arial MT"/>
                <a:cs typeface="Arial MT"/>
              </a:rPr>
              <a:t>hazards</a:t>
            </a:r>
            <a:r>
              <a:rPr sz="2100" spc="285" dirty="0">
                <a:latin typeface="Arial MT"/>
                <a:cs typeface="Arial MT"/>
              </a:rPr>
              <a:t> </a:t>
            </a:r>
            <a:r>
              <a:rPr sz="2100" spc="95" dirty="0">
                <a:latin typeface="Arial MT"/>
                <a:cs typeface="Arial MT"/>
              </a:rPr>
              <a:t>and</a:t>
            </a:r>
            <a:r>
              <a:rPr sz="2100" spc="285" dirty="0">
                <a:latin typeface="Arial MT"/>
                <a:cs typeface="Arial MT"/>
              </a:rPr>
              <a:t> </a:t>
            </a:r>
            <a:r>
              <a:rPr sz="2100" spc="114" dirty="0">
                <a:latin typeface="Arial MT"/>
                <a:cs typeface="Arial MT"/>
              </a:rPr>
              <a:t>risks</a:t>
            </a:r>
            <a:r>
              <a:rPr sz="2100" spc="290" dirty="0">
                <a:latin typeface="Arial MT"/>
                <a:cs typeface="Arial MT"/>
              </a:rPr>
              <a:t> </a:t>
            </a:r>
            <a:r>
              <a:rPr sz="2100" spc="120" dirty="0">
                <a:latin typeface="Arial MT"/>
                <a:cs typeface="Arial MT"/>
              </a:rPr>
              <a:t>within </a:t>
            </a:r>
            <a:r>
              <a:rPr sz="2100" spc="125" dirty="0">
                <a:latin typeface="Arial MT"/>
                <a:cs typeface="Arial MT"/>
              </a:rPr>
              <a:t> </a:t>
            </a:r>
            <a:r>
              <a:rPr sz="2100" spc="95" dirty="0">
                <a:latin typeface="Arial MT"/>
                <a:cs typeface="Arial MT"/>
              </a:rPr>
              <a:t>the</a:t>
            </a:r>
            <a:r>
              <a:rPr sz="2100" spc="285" dirty="0">
                <a:latin typeface="Arial MT"/>
                <a:cs typeface="Arial MT"/>
              </a:rPr>
              <a:t> </a:t>
            </a:r>
            <a:r>
              <a:rPr sz="2100" spc="130" dirty="0">
                <a:latin typeface="Arial MT"/>
                <a:cs typeface="Arial MT"/>
              </a:rPr>
              <a:t>workplace.</a:t>
            </a:r>
            <a:r>
              <a:rPr sz="2100" spc="285" dirty="0">
                <a:latin typeface="Arial MT"/>
                <a:cs typeface="Arial MT"/>
              </a:rPr>
              <a:t> </a:t>
            </a:r>
            <a:r>
              <a:rPr sz="2100" spc="95" dirty="0">
                <a:latin typeface="Arial MT"/>
                <a:cs typeface="Arial MT"/>
              </a:rPr>
              <a:t>The</a:t>
            </a:r>
            <a:r>
              <a:rPr sz="2100" spc="290" dirty="0">
                <a:latin typeface="Arial MT"/>
                <a:cs typeface="Arial MT"/>
              </a:rPr>
              <a:t> </a:t>
            </a:r>
            <a:r>
              <a:rPr sz="2100" spc="120" dirty="0">
                <a:latin typeface="Arial MT"/>
                <a:cs typeface="Arial MT"/>
              </a:rPr>
              <a:t>options</a:t>
            </a:r>
            <a:r>
              <a:rPr sz="2100" spc="290" dirty="0">
                <a:latin typeface="Arial MT"/>
                <a:cs typeface="Arial MT"/>
              </a:rPr>
              <a:t> </a:t>
            </a:r>
            <a:r>
              <a:rPr sz="2100" spc="95" dirty="0">
                <a:latin typeface="Arial MT"/>
                <a:cs typeface="Arial MT"/>
              </a:rPr>
              <a:t>are</a:t>
            </a:r>
            <a:endParaRPr sz="2100">
              <a:latin typeface="Arial MT"/>
              <a:cs typeface="Arial MT"/>
            </a:endParaRPr>
          </a:p>
          <a:p>
            <a:pPr marL="12700">
              <a:lnSpc>
                <a:spcPct val="100000"/>
              </a:lnSpc>
              <a:spcBef>
                <a:spcPts val="1005"/>
              </a:spcBef>
            </a:pPr>
            <a:r>
              <a:rPr sz="2100" spc="120" dirty="0">
                <a:latin typeface="Arial MT"/>
                <a:cs typeface="Arial MT"/>
              </a:rPr>
              <a:t>ranked</a:t>
            </a:r>
            <a:r>
              <a:rPr sz="2100" spc="285" dirty="0">
                <a:latin typeface="Arial MT"/>
                <a:cs typeface="Arial MT"/>
              </a:rPr>
              <a:t> </a:t>
            </a:r>
            <a:r>
              <a:rPr sz="2100" spc="105" dirty="0">
                <a:latin typeface="Arial MT"/>
                <a:cs typeface="Arial MT"/>
              </a:rPr>
              <a:t>from</a:t>
            </a:r>
            <a:r>
              <a:rPr sz="2100" spc="285" dirty="0">
                <a:latin typeface="Arial MT"/>
                <a:cs typeface="Arial MT"/>
              </a:rPr>
              <a:t> </a:t>
            </a:r>
            <a:r>
              <a:rPr sz="2100" spc="95" dirty="0">
                <a:latin typeface="Arial MT"/>
                <a:cs typeface="Arial MT"/>
              </a:rPr>
              <a:t>the</a:t>
            </a:r>
            <a:r>
              <a:rPr sz="2100" spc="290" dirty="0">
                <a:latin typeface="Arial MT"/>
                <a:cs typeface="Arial MT"/>
              </a:rPr>
              <a:t> </a:t>
            </a:r>
            <a:r>
              <a:rPr sz="2100" spc="120" dirty="0">
                <a:latin typeface="Arial MT"/>
                <a:cs typeface="Arial MT"/>
              </a:rPr>
              <a:t>highest</a:t>
            </a:r>
            <a:r>
              <a:rPr sz="2100" spc="280" dirty="0">
                <a:latin typeface="Arial MT"/>
                <a:cs typeface="Arial MT"/>
              </a:rPr>
              <a:t> </a:t>
            </a:r>
            <a:r>
              <a:rPr sz="2100" spc="114" dirty="0">
                <a:latin typeface="Arial MT"/>
                <a:cs typeface="Arial MT"/>
              </a:rPr>
              <a:t>level</a:t>
            </a:r>
            <a:r>
              <a:rPr sz="2100" spc="290" dirty="0">
                <a:latin typeface="Arial MT"/>
                <a:cs typeface="Arial MT"/>
              </a:rPr>
              <a:t> </a:t>
            </a:r>
            <a:r>
              <a:rPr sz="2100" spc="70" dirty="0">
                <a:latin typeface="Arial MT"/>
                <a:cs typeface="Arial MT"/>
              </a:rPr>
              <a:t>of</a:t>
            </a:r>
            <a:endParaRPr sz="2100">
              <a:latin typeface="Arial MT"/>
              <a:cs typeface="Arial MT"/>
            </a:endParaRPr>
          </a:p>
          <a:p>
            <a:pPr marL="12700">
              <a:lnSpc>
                <a:spcPct val="100000"/>
              </a:lnSpc>
              <a:spcBef>
                <a:spcPts val="1005"/>
              </a:spcBef>
            </a:pPr>
            <a:r>
              <a:rPr sz="2100" spc="130" dirty="0">
                <a:latin typeface="Arial MT"/>
                <a:cs typeface="Arial MT"/>
              </a:rPr>
              <a:t>protection</a:t>
            </a:r>
            <a:r>
              <a:rPr sz="2100" spc="285" dirty="0">
                <a:latin typeface="Arial MT"/>
                <a:cs typeface="Arial MT"/>
              </a:rPr>
              <a:t> </a:t>
            </a:r>
            <a:r>
              <a:rPr sz="2100" spc="95" dirty="0">
                <a:latin typeface="Arial MT"/>
                <a:cs typeface="Arial MT"/>
              </a:rPr>
              <a:t>and</a:t>
            </a:r>
            <a:r>
              <a:rPr sz="2100" spc="290" dirty="0">
                <a:latin typeface="Arial MT"/>
                <a:cs typeface="Arial MT"/>
              </a:rPr>
              <a:t> </a:t>
            </a:r>
            <a:r>
              <a:rPr sz="2100" spc="130" dirty="0">
                <a:latin typeface="Arial MT"/>
                <a:cs typeface="Arial MT"/>
              </a:rPr>
              <a:t>reliability</a:t>
            </a:r>
            <a:r>
              <a:rPr sz="2100" spc="285" dirty="0">
                <a:latin typeface="Arial MT"/>
                <a:cs typeface="Arial MT"/>
              </a:rPr>
              <a:t> </a:t>
            </a:r>
            <a:r>
              <a:rPr sz="2100" spc="70" dirty="0">
                <a:latin typeface="Arial MT"/>
                <a:cs typeface="Arial MT"/>
              </a:rPr>
              <a:t>to</a:t>
            </a:r>
            <a:r>
              <a:rPr sz="2100" spc="290" dirty="0">
                <a:latin typeface="Arial MT"/>
                <a:cs typeface="Arial MT"/>
              </a:rPr>
              <a:t> </a:t>
            </a:r>
            <a:r>
              <a:rPr sz="2100" spc="95" dirty="0">
                <a:latin typeface="Arial MT"/>
                <a:cs typeface="Arial MT"/>
              </a:rPr>
              <a:t>the</a:t>
            </a:r>
            <a:r>
              <a:rPr sz="2100" spc="285" dirty="0">
                <a:latin typeface="Arial MT"/>
                <a:cs typeface="Arial MT"/>
              </a:rPr>
              <a:t> </a:t>
            </a:r>
            <a:r>
              <a:rPr sz="2100" spc="120" dirty="0">
                <a:latin typeface="Arial MT"/>
                <a:cs typeface="Arial MT"/>
              </a:rPr>
              <a:t>lowest.</a:t>
            </a:r>
            <a:endParaRPr sz="2100">
              <a:latin typeface="Arial MT"/>
              <a:cs typeface="Arial MT"/>
            </a:endParaRPr>
          </a:p>
        </p:txBody>
      </p:sp>
      <p:pic>
        <p:nvPicPr>
          <p:cNvPr id="4" name="object 4"/>
          <p:cNvPicPr/>
          <p:nvPr/>
        </p:nvPicPr>
        <p:blipFill>
          <a:blip r:embed="rId2" cstate="email">
            <a:extLst>
              <a:ext uri="{28A0092B-C50C-407E-A947-70E740481C1C}">
                <a14:useLocalDpi xmlns:a14="http://schemas.microsoft.com/office/drawing/2010/main"/>
              </a:ext>
            </a:extLst>
          </a:blip>
          <a:stretch>
            <a:fillRect/>
          </a:stretch>
        </p:blipFill>
        <p:spPr>
          <a:xfrm>
            <a:off x="7673815" y="2599807"/>
            <a:ext cx="76200" cy="76200"/>
          </a:xfrm>
          <a:prstGeom prst="rect">
            <a:avLst/>
          </a:prstGeom>
        </p:spPr>
      </p:pic>
      <p:sp>
        <p:nvSpPr>
          <p:cNvPr id="5" name="object 5"/>
          <p:cNvSpPr txBox="1"/>
          <p:nvPr/>
        </p:nvSpPr>
        <p:spPr>
          <a:xfrm>
            <a:off x="7537287" y="2011797"/>
            <a:ext cx="8307705" cy="768350"/>
          </a:xfrm>
          <a:prstGeom prst="rect">
            <a:avLst/>
          </a:prstGeom>
        </p:spPr>
        <p:txBody>
          <a:bodyPr vert="horz" wrap="square" lIns="0" tIns="64135" rIns="0" bIns="0" rtlCol="0">
            <a:spAutoFit/>
          </a:bodyPr>
          <a:lstStyle/>
          <a:p>
            <a:pPr marL="12700">
              <a:lnSpc>
                <a:spcPct val="100000"/>
              </a:lnSpc>
              <a:spcBef>
                <a:spcPts val="505"/>
              </a:spcBef>
            </a:pPr>
            <a:r>
              <a:rPr sz="2100" b="1" spc="130" dirty="0">
                <a:latin typeface="Arial"/>
                <a:cs typeface="Arial"/>
              </a:rPr>
              <a:t>Elimination</a:t>
            </a:r>
            <a:endParaRPr sz="2100">
              <a:latin typeface="Arial"/>
              <a:cs typeface="Arial"/>
            </a:endParaRPr>
          </a:p>
          <a:p>
            <a:pPr marL="358775">
              <a:lnSpc>
                <a:spcPct val="100000"/>
              </a:lnSpc>
              <a:spcBef>
                <a:spcPts val="405"/>
              </a:spcBef>
            </a:pPr>
            <a:r>
              <a:rPr sz="2100" spc="120" dirty="0">
                <a:latin typeface="Arial MT"/>
                <a:cs typeface="Arial MT"/>
              </a:rPr>
              <a:t>Remove</a:t>
            </a:r>
            <a:r>
              <a:rPr sz="2100" spc="290" dirty="0">
                <a:latin typeface="Arial MT"/>
                <a:cs typeface="Arial MT"/>
              </a:rPr>
              <a:t> </a:t>
            </a:r>
            <a:r>
              <a:rPr sz="2100" spc="95" dirty="0">
                <a:latin typeface="Arial MT"/>
                <a:cs typeface="Arial MT"/>
              </a:rPr>
              <a:t>the</a:t>
            </a:r>
            <a:r>
              <a:rPr sz="2100" spc="295" dirty="0">
                <a:latin typeface="Arial MT"/>
                <a:cs typeface="Arial MT"/>
              </a:rPr>
              <a:t> </a:t>
            </a:r>
            <a:r>
              <a:rPr sz="2100" spc="120" dirty="0">
                <a:latin typeface="Arial MT"/>
                <a:cs typeface="Arial MT"/>
              </a:rPr>
              <a:t>hazard</a:t>
            </a:r>
            <a:r>
              <a:rPr sz="2100" spc="295" dirty="0">
                <a:latin typeface="Arial MT"/>
                <a:cs typeface="Arial MT"/>
              </a:rPr>
              <a:t> </a:t>
            </a:r>
            <a:r>
              <a:rPr sz="2100" spc="70" dirty="0">
                <a:latin typeface="Arial MT"/>
                <a:cs typeface="Arial MT"/>
              </a:rPr>
              <a:t>or</a:t>
            </a:r>
            <a:r>
              <a:rPr sz="2100" spc="290" dirty="0">
                <a:latin typeface="Arial MT"/>
                <a:cs typeface="Arial MT"/>
              </a:rPr>
              <a:t> </a:t>
            </a:r>
            <a:r>
              <a:rPr sz="2100" spc="114" dirty="0">
                <a:latin typeface="Arial MT"/>
                <a:cs typeface="Arial MT"/>
              </a:rPr>
              <a:t>cause</a:t>
            </a:r>
            <a:r>
              <a:rPr sz="2100" spc="295" dirty="0">
                <a:latin typeface="Arial MT"/>
                <a:cs typeface="Arial MT"/>
              </a:rPr>
              <a:t> </a:t>
            </a:r>
            <a:r>
              <a:rPr sz="2100" spc="70" dirty="0">
                <a:latin typeface="Arial MT"/>
                <a:cs typeface="Arial MT"/>
              </a:rPr>
              <a:t>of</a:t>
            </a:r>
            <a:r>
              <a:rPr sz="2100" spc="290" dirty="0">
                <a:latin typeface="Arial MT"/>
                <a:cs typeface="Arial MT"/>
              </a:rPr>
              <a:t> </a:t>
            </a:r>
            <a:r>
              <a:rPr sz="2100" spc="125" dirty="0">
                <a:latin typeface="Arial MT"/>
                <a:cs typeface="Arial MT"/>
              </a:rPr>
              <a:t>potential</a:t>
            </a:r>
            <a:r>
              <a:rPr sz="2100" spc="290" dirty="0">
                <a:latin typeface="Arial MT"/>
                <a:cs typeface="Arial MT"/>
              </a:rPr>
              <a:t> </a:t>
            </a:r>
            <a:r>
              <a:rPr sz="2100" spc="105" dirty="0">
                <a:latin typeface="Arial MT"/>
                <a:cs typeface="Arial MT"/>
              </a:rPr>
              <a:t>harm</a:t>
            </a:r>
            <a:r>
              <a:rPr sz="2100" spc="295" dirty="0">
                <a:latin typeface="Arial MT"/>
                <a:cs typeface="Arial MT"/>
              </a:rPr>
              <a:t> </a:t>
            </a:r>
            <a:r>
              <a:rPr sz="2100" spc="130" dirty="0">
                <a:latin typeface="Arial MT"/>
                <a:cs typeface="Arial MT"/>
              </a:rPr>
              <a:t>completely.</a:t>
            </a:r>
            <a:endParaRPr sz="2100">
              <a:latin typeface="Arial MT"/>
              <a:cs typeface="Arial MT"/>
            </a:endParaRPr>
          </a:p>
        </p:txBody>
      </p:sp>
      <p:pic>
        <p:nvPicPr>
          <p:cNvPr id="6" name="object 6"/>
          <p:cNvPicPr/>
          <p:nvPr/>
        </p:nvPicPr>
        <p:blipFill>
          <a:blip r:embed="rId2" cstate="email">
            <a:extLst>
              <a:ext uri="{28A0092B-C50C-407E-A947-70E740481C1C}">
                <a14:useLocalDpi xmlns:a14="http://schemas.microsoft.com/office/drawing/2010/main"/>
              </a:ext>
            </a:extLst>
          </a:blip>
          <a:stretch>
            <a:fillRect/>
          </a:stretch>
        </p:blipFill>
        <p:spPr>
          <a:xfrm>
            <a:off x="7714102" y="4191000"/>
            <a:ext cx="76200" cy="76200"/>
          </a:xfrm>
          <a:prstGeom prst="rect">
            <a:avLst/>
          </a:prstGeom>
        </p:spPr>
      </p:pic>
      <p:pic>
        <p:nvPicPr>
          <p:cNvPr id="7" name="object 7"/>
          <p:cNvPicPr/>
          <p:nvPr/>
        </p:nvPicPr>
        <p:blipFill>
          <a:blip r:embed="rId2" cstate="email">
            <a:extLst>
              <a:ext uri="{28A0092B-C50C-407E-A947-70E740481C1C}">
                <a14:useLocalDpi xmlns:a14="http://schemas.microsoft.com/office/drawing/2010/main"/>
              </a:ext>
            </a:extLst>
          </a:blip>
          <a:stretch>
            <a:fillRect/>
          </a:stretch>
        </p:blipFill>
        <p:spPr>
          <a:xfrm>
            <a:off x="7714102" y="5305425"/>
            <a:ext cx="76200" cy="76200"/>
          </a:xfrm>
          <a:prstGeom prst="rect">
            <a:avLst/>
          </a:prstGeom>
        </p:spPr>
      </p:pic>
      <p:pic>
        <p:nvPicPr>
          <p:cNvPr id="8" name="object 8"/>
          <p:cNvPicPr/>
          <p:nvPr/>
        </p:nvPicPr>
        <p:blipFill>
          <a:blip r:embed="rId2" cstate="email">
            <a:extLst>
              <a:ext uri="{28A0092B-C50C-407E-A947-70E740481C1C}">
                <a14:useLocalDpi xmlns:a14="http://schemas.microsoft.com/office/drawing/2010/main"/>
              </a:ext>
            </a:extLst>
          </a:blip>
          <a:stretch>
            <a:fillRect/>
          </a:stretch>
        </p:blipFill>
        <p:spPr>
          <a:xfrm>
            <a:off x="7714102" y="6419850"/>
            <a:ext cx="76200" cy="76200"/>
          </a:xfrm>
          <a:prstGeom prst="rect">
            <a:avLst/>
          </a:prstGeom>
        </p:spPr>
      </p:pic>
      <p:sp>
        <p:nvSpPr>
          <p:cNvPr id="9" name="object 9"/>
          <p:cNvSpPr txBox="1"/>
          <p:nvPr/>
        </p:nvSpPr>
        <p:spPr>
          <a:xfrm>
            <a:off x="7577573" y="3602989"/>
            <a:ext cx="9253855" cy="1511300"/>
          </a:xfrm>
          <a:prstGeom prst="rect">
            <a:avLst/>
          </a:prstGeom>
        </p:spPr>
        <p:txBody>
          <a:bodyPr vert="horz" wrap="square" lIns="0" tIns="64135" rIns="0" bIns="0" rtlCol="0">
            <a:spAutoFit/>
          </a:bodyPr>
          <a:lstStyle/>
          <a:p>
            <a:pPr marL="12700">
              <a:lnSpc>
                <a:spcPct val="100000"/>
              </a:lnSpc>
              <a:spcBef>
                <a:spcPts val="505"/>
              </a:spcBef>
            </a:pPr>
            <a:r>
              <a:rPr sz="2100" b="1" spc="130" dirty="0">
                <a:latin typeface="Arial"/>
                <a:cs typeface="Arial"/>
              </a:rPr>
              <a:t>Substitution</a:t>
            </a:r>
            <a:endParaRPr sz="2100">
              <a:latin typeface="Arial"/>
              <a:cs typeface="Arial"/>
            </a:endParaRPr>
          </a:p>
          <a:p>
            <a:pPr marL="358775" marR="5080">
              <a:lnSpc>
                <a:spcPct val="116100"/>
              </a:lnSpc>
            </a:pPr>
            <a:r>
              <a:rPr sz="2100" spc="130" dirty="0">
                <a:latin typeface="Arial MT"/>
                <a:cs typeface="Arial MT"/>
              </a:rPr>
              <a:t>Replacement</a:t>
            </a:r>
            <a:r>
              <a:rPr sz="2100" spc="290" dirty="0">
                <a:latin typeface="Arial MT"/>
                <a:cs typeface="Arial MT"/>
              </a:rPr>
              <a:t> </a:t>
            </a:r>
            <a:r>
              <a:rPr sz="2100" spc="70" dirty="0">
                <a:latin typeface="Arial MT"/>
                <a:cs typeface="Arial MT"/>
              </a:rPr>
              <a:t>of</a:t>
            </a:r>
            <a:r>
              <a:rPr sz="2100" spc="295" dirty="0">
                <a:latin typeface="Arial MT"/>
                <a:cs typeface="Arial MT"/>
              </a:rPr>
              <a:t> </a:t>
            </a:r>
            <a:r>
              <a:rPr sz="2100" spc="95" dirty="0">
                <a:latin typeface="Arial MT"/>
                <a:cs typeface="Arial MT"/>
              </a:rPr>
              <a:t>the</a:t>
            </a:r>
            <a:r>
              <a:rPr sz="2100" spc="295" dirty="0">
                <a:latin typeface="Arial MT"/>
                <a:cs typeface="Arial MT"/>
              </a:rPr>
              <a:t> </a:t>
            </a:r>
            <a:r>
              <a:rPr sz="2100" spc="130" dirty="0">
                <a:latin typeface="Arial MT"/>
                <a:cs typeface="Arial MT"/>
              </a:rPr>
              <a:t>item/object</a:t>
            </a:r>
            <a:r>
              <a:rPr sz="2100" spc="295" dirty="0">
                <a:latin typeface="Arial MT"/>
                <a:cs typeface="Arial MT"/>
              </a:rPr>
              <a:t> </a:t>
            </a:r>
            <a:r>
              <a:rPr sz="2100" spc="105" dirty="0">
                <a:latin typeface="Arial MT"/>
                <a:cs typeface="Arial MT"/>
              </a:rPr>
              <a:t>with</a:t>
            </a:r>
            <a:r>
              <a:rPr sz="2100" spc="295" dirty="0">
                <a:latin typeface="Arial MT"/>
                <a:cs typeface="Arial MT"/>
              </a:rPr>
              <a:t> </a:t>
            </a:r>
            <a:r>
              <a:rPr sz="2100" spc="125" dirty="0">
                <a:latin typeface="Arial MT"/>
                <a:cs typeface="Arial MT"/>
              </a:rPr>
              <a:t>something</a:t>
            </a:r>
            <a:r>
              <a:rPr sz="2100" spc="300" dirty="0">
                <a:latin typeface="Arial MT"/>
                <a:cs typeface="Arial MT"/>
              </a:rPr>
              <a:t> </a:t>
            </a:r>
            <a:r>
              <a:rPr sz="2100" spc="105" dirty="0">
                <a:latin typeface="Arial MT"/>
                <a:cs typeface="Arial MT"/>
              </a:rPr>
              <a:t>that</a:t>
            </a:r>
            <a:r>
              <a:rPr sz="2100" spc="290" dirty="0">
                <a:latin typeface="Arial MT"/>
                <a:cs typeface="Arial MT"/>
              </a:rPr>
              <a:t> </a:t>
            </a:r>
            <a:r>
              <a:rPr sz="2100" spc="95" dirty="0">
                <a:latin typeface="Arial MT"/>
                <a:cs typeface="Arial MT"/>
              </a:rPr>
              <a:t>has</a:t>
            </a:r>
            <a:r>
              <a:rPr sz="2100" spc="300" dirty="0">
                <a:latin typeface="Arial MT"/>
                <a:cs typeface="Arial MT"/>
              </a:rPr>
              <a:t> </a:t>
            </a:r>
            <a:r>
              <a:rPr sz="2100" spc="95" dirty="0">
                <a:latin typeface="Arial MT"/>
                <a:cs typeface="Arial MT"/>
              </a:rPr>
              <a:t>the</a:t>
            </a:r>
            <a:r>
              <a:rPr sz="2100" spc="300" dirty="0">
                <a:latin typeface="Arial MT"/>
                <a:cs typeface="Arial MT"/>
              </a:rPr>
              <a:t> </a:t>
            </a:r>
            <a:r>
              <a:rPr sz="2100" spc="105" dirty="0">
                <a:latin typeface="Arial MT"/>
                <a:cs typeface="Arial MT"/>
              </a:rPr>
              <a:t>same </a:t>
            </a:r>
            <a:r>
              <a:rPr sz="2100" spc="-570" dirty="0">
                <a:latin typeface="Arial MT"/>
                <a:cs typeface="Arial MT"/>
              </a:rPr>
              <a:t> </a:t>
            </a:r>
            <a:r>
              <a:rPr sz="2100" spc="125" dirty="0">
                <a:latin typeface="Arial MT"/>
                <a:cs typeface="Arial MT"/>
              </a:rPr>
              <a:t>function</a:t>
            </a:r>
            <a:r>
              <a:rPr sz="2100" spc="290" dirty="0">
                <a:latin typeface="Arial MT"/>
                <a:cs typeface="Arial MT"/>
              </a:rPr>
              <a:t> </a:t>
            </a:r>
            <a:r>
              <a:rPr sz="2100" spc="95" dirty="0">
                <a:latin typeface="Arial MT"/>
                <a:cs typeface="Arial MT"/>
              </a:rPr>
              <a:t>but</a:t>
            </a:r>
            <a:r>
              <a:rPr sz="2100" spc="290" dirty="0">
                <a:latin typeface="Arial MT"/>
                <a:cs typeface="Arial MT"/>
              </a:rPr>
              <a:t> </a:t>
            </a:r>
            <a:r>
              <a:rPr sz="2100" spc="120" dirty="0">
                <a:latin typeface="Arial MT"/>
                <a:cs typeface="Arial MT"/>
              </a:rPr>
              <a:t>deduces</a:t>
            </a:r>
            <a:r>
              <a:rPr sz="2100" spc="290" dirty="0">
                <a:latin typeface="Arial MT"/>
                <a:cs typeface="Arial MT"/>
              </a:rPr>
              <a:t> </a:t>
            </a:r>
            <a:r>
              <a:rPr sz="2100" spc="95" dirty="0">
                <a:latin typeface="Arial MT"/>
                <a:cs typeface="Arial MT"/>
              </a:rPr>
              <a:t>the</a:t>
            </a:r>
            <a:r>
              <a:rPr sz="2100" spc="295" dirty="0">
                <a:latin typeface="Arial MT"/>
                <a:cs typeface="Arial MT"/>
              </a:rPr>
              <a:t> </a:t>
            </a:r>
            <a:r>
              <a:rPr sz="2100" spc="114" dirty="0">
                <a:latin typeface="Arial MT"/>
                <a:cs typeface="Arial MT"/>
              </a:rPr>
              <a:t>level</a:t>
            </a:r>
            <a:r>
              <a:rPr sz="2100" spc="290" dirty="0">
                <a:latin typeface="Arial MT"/>
                <a:cs typeface="Arial MT"/>
              </a:rPr>
              <a:t> </a:t>
            </a:r>
            <a:r>
              <a:rPr sz="2100" spc="70" dirty="0">
                <a:latin typeface="Arial MT"/>
                <a:cs typeface="Arial MT"/>
              </a:rPr>
              <a:t>of</a:t>
            </a:r>
            <a:r>
              <a:rPr sz="2100" spc="290" dirty="0">
                <a:latin typeface="Arial MT"/>
                <a:cs typeface="Arial MT"/>
              </a:rPr>
              <a:t> </a:t>
            </a:r>
            <a:r>
              <a:rPr sz="2100" spc="114" dirty="0">
                <a:latin typeface="Arial MT"/>
                <a:cs typeface="Arial MT"/>
              </a:rPr>
              <a:t>harm.</a:t>
            </a:r>
            <a:endParaRPr sz="2100">
              <a:latin typeface="Arial MT"/>
              <a:cs typeface="Arial MT"/>
            </a:endParaRPr>
          </a:p>
          <a:p>
            <a:pPr marL="12700">
              <a:lnSpc>
                <a:spcPct val="100000"/>
              </a:lnSpc>
              <a:spcBef>
                <a:spcPts val="405"/>
              </a:spcBef>
            </a:pPr>
            <a:r>
              <a:rPr sz="2100" b="1" spc="125" dirty="0">
                <a:latin typeface="Arial"/>
                <a:cs typeface="Arial"/>
              </a:rPr>
              <a:t>Isolation</a:t>
            </a:r>
            <a:endParaRPr sz="2100">
              <a:latin typeface="Arial"/>
              <a:cs typeface="Arial"/>
            </a:endParaRPr>
          </a:p>
        </p:txBody>
      </p:sp>
      <p:sp>
        <p:nvSpPr>
          <p:cNvPr id="10" name="object 10"/>
          <p:cNvSpPr txBox="1"/>
          <p:nvPr/>
        </p:nvSpPr>
        <p:spPr>
          <a:xfrm>
            <a:off x="7577573" y="5088889"/>
            <a:ext cx="9406255" cy="1511300"/>
          </a:xfrm>
          <a:prstGeom prst="rect">
            <a:avLst/>
          </a:prstGeom>
        </p:spPr>
        <p:txBody>
          <a:bodyPr vert="horz" wrap="square" lIns="0" tIns="12700" rIns="0" bIns="0" rtlCol="0">
            <a:spAutoFit/>
          </a:bodyPr>
          <a:lstStyle/>
          <a:p>
            <a:pPr marL="358775" marR="568325">
              <a:lnSpc>
                <a:spcPct val="116100"/>
              </a:lnSpc>
              <a:spcBef>
                <a:spcPts val="100"/>
              </a:spcBef>
            </a:pPr>
            <a:r>
              <a:rPr sz="2100" spc="120" dirty="0">
                <a:latin typeface="Arial MT"/>
                <a:cs typeface="Arial MT"/>
              </a:rPr>
              <a:t>Create</a:t>
            </a:r>
            <a:r>
              <a:rPr sz="2100" spc="295" dirty="0">
                <a:latin typeface="Arial MT"/>
                <a:cs typeface="Arial MT"/>
              </a:rPr>
              <a:t> </a:t>
            </a:r>
            <a:r>
              <a:rPr sz="2100" dirty="0">
                <a:latin typeface="Arial MT"/>
                <a:cs typeface="Arial MT"/>
              </a:rPr>
              <a:t>a</a:t>
            </a:r>
            <a:r>
              <a:rPr sz="2100" spc="295" dirty="0">
                <a:latin typeface="Arial MT"/>
                <a:cs typeface="Arial MT"/>
              </a:rPr>
              <a:t> </a:t>
            </a:r>
            <a:r>
              <a:rPr sz="2100" spc="120" dirty="0">
                <a:latin typeface="Arial MT"/>
                <a:cs typeface="Arial MT"/>
              </a:rPr>
              <a:t>barrier</a:t>
            </a:r>
            <a:r>
              <a:rPr sz="2100" spc="300" dirty="0">
                <a:latin typeface="Arial MT"/>
                <a:cs typeface="Arial MT"/>
              </a:rPr>
              <a:t> </a:t>
            </a:r>
            <a:r>
              <a:rPr sz="2100" spc="120" dirty="0">
                <a:latin typeface="Arial MT"/>
                <a:cs typeface="Arial MT"/>
              </a:rPr>
              <a:t>between</a:t>
            </a:r>
            <a:r>
              <a:rPr sz="2100" spc="295" dirty="0">
                <a:latin typeface="Arial MT"/>
                <a:cs typeface="Arial MT"/>
              </a:rPr>
              <a:t> </a:t>
            </a:r>
            <a:r>
              <a:rPr sz="2100" spc="105" dirty="0">
                <a:latin typeface="Arial MT"/>
                <a:cs typeface="Arial MT"/>
              </a:rPr>
              <a:t>harm</a:t>
            </a:r>
            <a:r>
              <a:rPr sz="2100" spc="300" dirty="0">
                <a:latin typeface="Arial MT"/>
                <a:cs typeface="Arial MT"/>
              </a:rPr>
              <a:t> </a:t>
            </a:r>
            <a:r>
              <a:rPr sz="2100" spc="95" dirty="0">
                <a:latin typeface="Arial MT"/>
                <a:cs typeface="Arial MT"/>
              </a:rPr>
              <a:t>and</a:t>
            </a:r>
            <a:r>
              <a:rPr sz="2100" spc="295" dirty="0">
                <a:latin typeface="Arial MT"/>
                <a:cs typeface="Arial MT"/>
              </a:rPr>
              <a:t> </a:t>
            </a:r>
            <a:r>
              <a:rPr sz="2100" spc="125" dirty="0">
                <a:latin typeface="Arial MT"/>
                <a:cs typeface="Arial MT"/>
              </a:rPr>
              <a:t>employees</a:t>
            </a:r>
            <a:r>
              <a:rPr sz="2100" spc="300" dirty="0">
                <a:latin typeface="Arial MT"/>
                <a:cs typeface="Arial MT"/>
              </a:rPr>
              <a:t> </a:t>
            </a:r>
            <a:r>
              <a:rPr sz="2100" spc="70" dirty="0">
                <a:latin typeface="Arial MT"/>
                <a:cs typeface="Arial MT"/>
              </a:rPr>
              <a:t>or</a:t>
            </a:r>
            <a:r>
              <a:rPr sz="2100" spc="295" dirty="0">
                <a:latin typeface="Arial MT"/>
                <a:cs typeface="Arial MT"/>
              </a:rPr>
              <a:t> </a:t>
            </a:r>
            <a:r>
              <a:rPr sz="2100" spc="120" dirty="0">
                <a:latin typeface="Arial MT"/>
                <a:cs typeface="Arial MT"/>
              </a:rPr>
              <a:t>others</a:t>
            </a:r>
            <a:r>
              <a:rPr sz="2100" spc="300" dirty="0">
                <a:latin typeface="Arial MT"/>
                <a:cs typeface="Arial MT"/>
              </a:rPr>
              <a:t> </a:t>
            </a:r>
            <a:r>
              <a:rPr sz="2100" spc="70" dirty="0">
                <a:latin typeface="Arial MT"/>
                <a:cs typeface="Arial MT"/>
              </a:rPr>
              <a:t>in</a:t>
            </a:r>
            <a:r>
              <a:rPr sz="2100" spc="295" dirty="0">
                <a:latin typeface="Arial MT"/>
                <a:cs typeface="Arial MT"/>
              </a:rPr>
              <a:t> </a:t>
            </a:r>
            <a:r>
              <a:rPr sz="2100" spc="95" dirty="0">
                <a:latin typeface="Arial MT"/>
                <a:cs typeface="Arial MT"/>
              </a:rPr>
              <a:t>the </a:t>
            </a:r>
            <a:r>
              <a:rPr sz="2100" spc="-565" dirty="0">
                <a:latin typeface="Arial MT"/>
                <a:cs typeface="Arial MT"/>
              </a:rPr>
              <a:t> </a:t>
            </a:r>
            <a:r>
              <a:rPr sz="2100" spc="130" dirty="0">
                <a:latin typeface="Arial MT"/>
                <a:cs typeface="Arial MT"/>
              </a:rPr>
              <a:t>workplace.</a:t>
            </a:r>
            <a:endParaRPr sz="2100">
              <a:latin typeface="Arial MT"/>
              <a:cs typeface="Arial MT"/>
            </a:endParaRPr>
          </a:p>
          <a:p>
            <a:pPr marL="12700">
              <a:lnSpc>
                <a:spcPct val="100000"/>
              </a:lnSpc>
              <a:spcBef>
                <a:spcPts val="405"/>
              </a:spcBef>
            </a:pPr>
            <a:r>
              <a:rPr sz="2100" b="1" spc="130" dirty="0">
                <a:latin typeface="Arial"/>
                <a:cs typeface="Arial"/>
              </a:rPr>
              <a:t>Engineering</a:t>
            </a:r>
            <a:r>
              <a:rPr sz="2100" b="1" spc="250" dirty="0">
                <a:latin typeface="Arial"/>
                <a:cs typeface="Arial"/>
              </a:rPr>
              <a:t> </a:t>
            </a:r>
            <a:r>
              <a:rPr sz="2100" b="1" spc="125" dirty="0">
                <a:latin typeface="Arial"/>
                <a:cs typeface="Arial"/>
              </a:rPr>
              <a:t>Controls</a:t>
            </a:r>
            <a:endParaRPr sz="2100">
              <a:latin typeface="Arial"/>
              <a:cs typeface="Arial"/>
            </a:endParaRPr>
          </a:p>
          <a:p>
            <a:pPr marL="358775">
              <a:lnSpc>
                <a:spcPct val="100000"/>
              </a:lnSpc>
              <a:spcBef>
                <a:spcPts val="405"/>
              </a:spcBef>
            </a:pPr>
            <a:r>
              <a:rPr sz="2100" spc="120" dirty="0">
                <a:latin typeface="Arial MT"/>
                <a:cs typeface="Arial MT"/>
              </a:rPr>
              <a:t>Changes</a:t>
            </a:r>
            <a:r>
              <a:rPr sz="2100" spc="295" dirty="0">
                <a:latin typeface="Arial MT"/>
                <a:cs typeface="Arial MT"/>
              </a:rPr>
              <a:t> </a:t>
            </a:r>
            <a:r>
              <a:rPr sz="2100" spc="70" dirty="0">
                <a:latin typeface="Arial MT"/>
                <a:cs typeface="Arial MT"/>
              </a:rPr>
              <a:t>to</a:t>
            </a:r>
            <a:r>
              <a:rPr sz="2100" spc="295" dirty="0">
                <a:latin typeface="Arial MT"/>
                <a:cs typeface="Arial MT"/>
              </a:rPr>
              <a:t> </a:t>
            </a:r>
            <a:r>
              <a:rPr sz="2100" spc="130" dirty="0">
                <a:latin typeface="Arial MT"/>
                <a:cs typeface="Arial MT"/>
              </a:rPr>
              <a:t>equipment,</a:t>
            </a:r>
            <a:r>
              <a:rPr sz="2100" spc="295" dirty="0">
                <a:latin typeface="Arial MT"/>
                <a:cs typeface="Arial MT"/>
              </a:rPr>
              <a:t> </a:t>
            </a:r>
            <a:r>
              <a:rPr sz="2100" spc="125" dirty="0">
                <a:latin typeface="Arial MT"/>
                <a:cs typeface="Arial MT"/>
              </a:rPr>
              <a:t>materials</a:t>
            </a:r>
            <a:r>
              <a:rPr sz="2100" spc="295" dirty="0">
                <a:latin typeface="Arial MT"/>
                <a:cs typeface="Arial MT"/>
              </a:rPr>
              <a:t> </a:t>
            </a:r>
            <a:r>
              <a:rPr sz="2100" spc="70" dirty="0">
                <a:latin typeface="Arial MT"/>
                <a:cs typeface="Arial MT"/>
              </a:rPr>
              <a:t>or</a:t>
            </a:r>
            <a:r>
              <a:rPr sz="2100" spc="300" dirty="0">
                <a:latin typeface="Arial MT"/>
                <a:cs typeface="Arial MT"/>
              </a:rPr>
              <a:t> </a:t>
            </a:r>
            <a:r>
              <a:rPr sz="2100" spc="125" dirty="0">
                <a:latin typeface="Arial MT"/>
                <a:cs typeface="Arial MT"/>
              </a:rPr>
              <a:t>resources</a:t>
            </a:r>
            <a:r>
              <a:rPr sz="2100" spc="295" dirty="0">
                <a:latin typeface="Arial MT"/>
                <a:cs typeface="Arial MT"/>
              </a:rPr>
              <a:t> </a:t>
            </a:r>
            <a:r>
              <a:rPr sz="2100" spc="70" dirty="0">
                <a:latin typeface="Arial MT"/>
                <a:cs typeface="Arial MT"/>
              </a:rPr>
              <a:t>to</a:t>
            </a:r>
            <a:r>
              <a:rPr sz="2100" spc="300" dirty="0">
                <a:latin typeface="Arial MT"/>
                <a:cs typeface="Arial MT"/>
              </a:rPr>
              <a:t> </a:t>
            </a:r>
            <a:r>
              <a:rPr sz="2100" spc="120" dirty="0">
                <a:latin typeface="Arial MT"/>
                <a:cs typeface="Arial MT"/>
              </a:rPr>
              <a:t>reduce</a:t>
            </a:r>
            <a:r>
              <a:rPr sz="2100" spc="295" dirty="0">
                <a:latin typeface="Arial MT"/>
                <a:cs typeface="Arial MT"/>
              </a:rPr>
              <a:t> </a:t>
            </a:r>
            <a:r>
              <a:rPr sz="2100" spc="95" dirty="0">
                <a:latin typeface="Arial MT"/>
                <a:cs typeface="Arial MT"/>
              </a:rPr>
              <a:t>the</a:t>
            </a:r>
            <a:r>
              <a:rPr sz="2100" spc="300" dirty="0">
                <a:latin typeface="Arial MT"/>
                <a:cs typeface="Arial MT"/>
              </a:rPr>
              <a:t> </a:t>
            </a:r>
            <a:r>
              <a:rPr sz="2100" spc="114" dirty="0">
                <a:latin typeface="Arial MT"/>
                <a:cs typeface="Arial MT"/>
              </a:rPr>
              <a:t>harm.</a:t>
            </a:r>
            <a:endParaRPr sz="2100">
              <a:latin typeface="Arial MT"/>
              <a:cs typeface="Arial MT"/>
            </a:endParaRPr>
          </a:p>
        </p:txBody>
      </p:sp>
      <p:pic>
        <p:nvPicPr>
          <p:cNvPr id="11" name="object 11"/>
          <p:cNvPicPr/>
          <p:nvPr/>
        </p:nvPicPr>
        <p:blipFill>
          <a:blip r:embed="rId2" cstate="email">
            <a:extLst>
              <a:ext uri="{28A0092B-C50C-407E-A947-70E740481C1C}">
                <a14:useLocalDpi xmlns:a14="http://schemas.microsoft.com/office/drawing/2010/main"/>
              </a:ext>
            </a:extLst>
          </a:blip>
          <a:stretch>
            <a:fillRect/>
          </a:stretch>
        </p:blipFill>
        <p:spPr>
          <a:xfrm>
            <a:off x="7714102" y="8027669"/>
            <a:ext cx="76200" cy="76200"/>
          </a:xfrm>
          <a:prstGeom prst="rect">
            <a:avLst/>
          </a:prstGeom>
        </p:spPr>
      </p:pic>
      <p:pic>
        <p:nvPicPr>
          <p:cNvPr id="12" name="object 12"/>
          <p:cNvPicPr/>
          <p:nvPr/>
        </p:nvPicPr>
        <p:blipFill>
          <a:blip r:embed="rId2" cstate="email">
            <a:extLst>
              <a:ext uri="{28A0092B-C50C-407E-A947-70E740481C1C}">
                <a14:useLocalDpi xmlns:a14="http://schemas.microsoft.com/office/drawing/2010/main"/>
              </a:ext>
            </a:extLst>
          </a:blip>
          <a:stretch>
            <a:fillRect/>
          </a:stretch>
        </p:blipFill>
        <p:spPr>
          <a:xfrm>
            <a:off x="7714102" y="8770620"/>
            <a:ext cx="76200" cy="76200"/>
          </a:xfrm>
          <a:prstGeom prst="rect">
            <a:avLst/>
          </a:prstGeom>
        </p:spPr>
      </p:pic>
      <p:sp>
        <p:nvSpPr>
          <p:cNvPr id="13" name="object 13"/>
          <p:cNvSpPr txBox="1"/>
          <p:nvPr/>
        </p:nvSpPr>
        <p:spPr>
          <a:xfrm>
            <a:off x="7577573" y="7439659"/>
            <a:ext cx="9491980" cy="1882775"/>
          </a:xfrm>
          <a:prstGeom prst="rect">
            <a:avLst/>
          </a:prstGeom>
        </p:spPr>
        <p:txBody>
          <a:bodyPr vert="horz" wrap="square" lIns="0" tIns="64135" rIns="0" bIns="0" rtlCol="0">
            <a:spAutoFit/>
          </a:bodyPr>
          <a:lstStyle/>
          <a:p>
            <a:pPr marL="12700">
              <a:lnSpc>
                <a:spcPct val="100000"/>
              </a:lnSpc>
              <a:spcBef>
                <a:spcPts val="505"/>
              </a:spcBef>
            </a:pPr>
            <a:r>
              <a:rPr sz="2100" b="1" spc="130" dirty="0">
                <a:latin typeface="Arial"/>
                <a:cs typeface="Arial"/>
              </a:rPr>
              <a:t>Administrative</a:t>
            </a:r>
            <a:r>
              <a:rPr sz="2100" b="1" spc="280" dirty="0">
                <a:latin typeface="Arial"/>
                <a:cs typeface="Arial"/>
              </a:rPr>
              <a:t> </a:t>
            </a:r>
            <a:r>
              <a:rPr sz="2100" b="1" spc="125" dirty="0">
                <a:latin typeface="Arial"/>
                <a:cs typeface="Arial"/>
              </a:rPr>
              <a:t>Controls</a:t>
            </a:r>
            <a:endParaRPr sz="2100">
              <a:latin typeface="Arial"/>
              <a:cs typeface="Arial"/>
            </a:endParaRPr>
          </a:p>
          <a:p>
            <a:pPr marL="358775">
              <a:lnSpc>
                <a:spcPct val="100000"/>
              </a:lnSpc>
              <a:spcBef>
                <a:spcPts val="405"/>
              </a:spcBef>
            </a:pPr>
            <a:r>
              <a:rPr sz="2100" spc="120" dirty="0">
                <a:latin typeface="Arial MT"/>
                <a:cs typeface="Arial MT"/>
              </a:rPr>
              <a:t>Remove</a:t>
            </a:r>
            <a:r>
              <a:rPr sz="2100" spc="290" dirty="0">
                <a:latin typeface="Arial MT"/>
                <a:cs typeface="Arial MT"/>
              </a:rPr>
              <a:t> </a:t>
            </a:r>
            <a:r>
              <a:rPr sz="2100" spc="95" dirty="0">
                <a:latin typeface="Arial MT"/>
                <a:cs typeface="Arial MT"/>
              </a:rPr>
              <a:t>the</a:t>
            </a:r>
            <a:r>
              <a:rPr sz="2100" spc="295" dirty="0">
                <a:latin typeface="Arial MT"/>
                <a:cs typeface="Arial MT"/>
              </a:rPr>
              <a:t> </a:t>
            </a:r>
            <a:r>
              <a:rPr sz="2100" spc="120" dirty="0">
                <a:latin typeface="Arial MT"/>
                <a:cs typeface="Arial MT"/>
              </a:rPr>
              <a:t>hazard</a:t>
            </a:r>
            <a:r>
              <a:rPr sz="2100" spc="295" dirty="0">
                <a:latin typeface="Arial MT"/>
                <a:cs typeface="Arial MT"/>
              </a:rPr>
              <a:t> </a:t>
            </a:r>
            <a:r>
              <a:rPr sz="2100" spc="70" dirty="0">
                <a:latin typeface="Arial MT"/>
                <a:cs typeface="Arial MT"/>
              </a:rPr>
              <a:t>or</a:t>
            </a:r>
            <a:r>
              <a:rPr sz="2100" spc="290" dirty="0">
                <a:latin typeface="Arial MT"/>
                <a:cs typeface="Arial MT"/>
              </a:rPr>
              <a:t> </a:t>
            </a:r>
            <a:r>
              <a:rPr sz="2100" spc="114" dirty="0">
                <a:latin typeface="Arial MT"/>
                <a:cs typeface="Arial MT"/>
              </a:rPr>
              <a:t>cause</a:t>
            </a:r>
            <a:r>
              <a:rPr sz="2100" spc="295" dirty="0">
                <a:latin typeface="Arial MT"/>
                <a:cs typeface="Arial MT"/>
              </a:rPr>
              <a:t> </a:t>
            </a:r>
            <a:r>
              <a:rPr sz="2100" spc="70" dirty="0">
                <a:latin typeface="Arial MT"/>
                <a:cs typeface="Arial MT"/>
              </a:rPr>
              <a:t>of</a:t>
            </a:r>
            <a:r>
              <a:rPr sz="2100" spc="290" dirty="0">
                <a:latin typeface="Arial MT"/>
                <a:cs typeface="Arial MT"/>
              </a:rPr>
              <a:t> </a:t>
            </a:r>
            <a:r>
              <a:rPr sz="2100" spc="125" dirty="0">
                <a:latin typeface="Arial MT"/>
                <a:cs typeface="Arial MT"/>
              </a:rPr>
              <a:t>potential</a:t>
            </a:r>
            <a:r>
              <a:rPr sz="2100" spc="290" dirty="0">
                <a:latin typeface="Arial MT"/>
                <a:cs typeface="Arial MT"/>
              </a:rPr>
              <a:t> </a:t>
            </a:r>
            <a:r>
              <a:rPr sz="2100" spc="105" dirty="0">
                <a:latin typeface="Arial MT"/>
                <a:cs typeface="Arial MT"/>
              </a:rPr>
              <a:t>harm</a:t>
            </a:r>
            <a:r>
              <a:rPr sz="2100" spc="295" dirty="0">
                <a:latin typeface="Arial MT"/>
                <a:cs typeface="Arial MT"/>
              </a:rPr>
              <a:t> </a:t>
            </a:r>
            <a:r>
              <a:rPr sz="2100" spc="130" dirty="0">
                <a:latin typeface="Arial MT"/>
                <a:cs typeface="Arial MT"/>
              </a:rPr>
              <a:t>completely.</a:t>
            </a:r>
            <a:endParaRPr sz="2100">
              <a:latin typeface="Arial MT"/>
              <a:cs typeface="Arial MT"/>
            </a:endParaRPr>
          </a:p>
          <a:p>
            <a:pPr marL="12700">
              <a:lnSpc>
                <a:spcPct val="100000"/>
              </a:lnSpc>
              <a:spcBef>
                <a:spcPts val="405"/>
              </a:spcBef>
            </a:pPr>
            <a:r>
              <a:rPr sz="2100" b="1" spc="95" dirty="0">
                <a:latin typeface="Arial"/>
                <a:cs typeface="Arial"/>
              </a:rPr>
              <a:t>PPE</a:t>
            </a:r>
            <a:endParaRPr sz="2100">
              <a:latin typeface="Arial"/>
              <a:cs typeface="Arial"/>
            </a:endParaRPr>
          </a:p>
          <a:p>
            <a:pPr marL="358775" marR="5080">
              <a:lnSpc>
                <a:spcPct val="116100"/>
              </a:lnSpc>
            </a:pPr>
            <a:r>
              <a:rPr sz="2100" spc="125" dirty="0">
                <a:latin typeface="Arial MT"/>
                <a:cs typeface="Arial MT"/>
              </a:rPr>
              <a:t>Implement</a:t>
            </a:r>
            <a:r>
              <a:rPr sz="2100" spc="290" dirty="0">
                <a:latin typeface="Arial MT"/>
                <a:cs typeface="Arial MT"/>
              </a:rPr>
              <a:t> </a:t>
            </a:r>
            <a:r>
              <a:rPr sz="2100" spc="95" dirty="0">
                <a:latin typeface="Arial MT"/>
                <a:cs typeface="Arial MT"/>
              </a:rPr>
              <a:t>the</a:t>
            </a:r>
            <a:r>
              <a:rPr sz="2100" spc="295" dirty="0">
                <a:latin typeface="Arial MT"/>
                <a:cs typeface="Arial MT"/>
              </a:rPr>
              <a:t> </a:t>
            </a:r>
            <a:r>
              <a:rPr sz="2100" spc="95" dirty="0">
                <a:latin typeface="Arial MT"/>
                <a:cs typeface="Arial MT"/>
              </a:rPr>
              <a:t>use</a:t>
            </a:r>
            <a:r>
              <a:rPr sz="2100" spc="295" dirty="0">
                <a:latin typeface="Arial MT"/>
                <a:cs typeface="Arial MT"/>
              </a:rPr>
              <a:t> </a:t>
            </a:r>
            <a:r>
              <a:rPr sz="2100" spc="70" dirty="0">
                <a:latin typeface="Arial MT"/>
                <a:cs typeface="Arial MT"/>
              </a:rPr>
              <a:t>of</a:t>
            </a:r>
            <a:r>
              <a:rPr sz="2100" spc="290" dirty="0">
                <a:latin typeface="Arial MT"/>
                <a:cs typeface="Arial MT"/>
              </a:rPr>
              <a:t> </a:t>
            </a:r>
            <a:r>
              <a:rPr sz="2100" spc="125" dirty="0">
                <a:latin typeface="Arial MT"/>
                <a:cs typeface="Arial MT"/>
              </a:rPr>
              <a:t>personal</a:t>
            </a:r>
            <a:r>
              <a:rPr sz="2100" spc="295" dirty="0">
                <a:latin typeface="Arial MT"/>
                <a:cs typeface="Arial MT"/>
              </a:rPr>
              <a:t> </a:t>
            </a:r>
            <a:r>
              <a:rPr sz="2100" spc="130" dirty="0">
                <a:latin typeface="Arial MT"/>
                <a:cs typeface="Arial MT"/>
              </a:rPr>
              <a:t>protective</a:t>
            </a:r>
            <a:r>
              <a:rPr sz="2100" spc="295" dirty="0">
                <a:latin typeface="Arial MT"/>
                <a:cs typeface="Arial MT"/>
              </a:rPr>
              <a:t> </a:t>
            </a:r>
            <a:r>
              <a:rPr sz="2100" spc="125" dirty="0">
                <a:latin typeface="Arial MT"/>
                <a:cs typeface="Arial MT"/>
              </a:rPr>
              <a:t>equipment</a:t>
            </a:r>
            <a:r>
              <a:rPr sz="2100" spc="290" dirty="0">
                <a:latin typeface="Arial MT"/>
                <a:cs typeface="Arial MT"/>
              </a:rPr>
              <a:t> </a:t>
            </a:r>
            <a:r>
              <a:rPr sz="2100" dirty="0">
                <a:latin typeface="Arial MT"/>
                <a:cs typeface="Arial MT"/>
              </a:rPr>
              <a:t>-</a:t>
            </a:r>
            <a:r>
              <a:rPr sz="2100" spc="295" dirty="0">
                <a:latin typeface="Arial MT"/>
                <a:cs typeface="Arial MT"/>
              </a:rPr>
              <a:t> </a:t>
            </a:r>
            <a:r>
              <a:rPr sz="2100" spc="95" dirty="0">
                <a:latin typeface="Arial MT"/>
                <a:cs typeface="Arial MT"/>
              </a:rPr>
              <a:t>ie:</a:t>
            </a:r>
            <a:r>
              <a:rPr sz="2100" spc="290" dirty="0">
                <a:latin typeface="Arial MT"/>
                <a:cs typeface="Arial MT"/>
              </a:rPr>
              <a:t> </a:t>
            </a:r>
            <a:r>
              <a:rPr sz="2100" spc="130" dirty="0">
                <a:latin typeface="Arial MT"/>
                <a:cs typeface="Arial MT"/>
              </a:rPr>
              <a:t>protective </a:t>
            </a:r>
            <a:r>
              <a:rPr sz="2100" spc="-570" dirty="0">
                <a:latin typeface="Arial MT"/>
                <a:cs typeface="Arial MT"/>
              </a:rPr>
              <a:t> </a:t>
            </a:r>
            <a:r>
              <a:rPr sz="2100" spc="125" dirty="0">
                <a:latin typeface="Arial MT"/>
                <a:cs typeface="Arial MT"/>
              </a:rPr>
              <a:t>glasses,</a:t>
            </a:r>
            <a:r>
              <a:rPr sz="2100" spc="285" dirty="0">
                <a:latin typeface="Arial MT"/>
                <a:cs typeface="Arial MT"/>
              </a:rPr>
              <a:t> </a:t>
            </a:r>
            <a:r>
              <a:rPr sz="2100" spc="95" dirty="0">
                <a:latin typeface="Arial MT"/>
                <a:cs typeface="Arial MT"/>
              </a:rPr>
              <a:t>ear</a:t>
            </a:r>
            <a:r>
              <a:rPr sz="2100" spc="290" dirty="0">
                <a:latin typeface="Arial MT"/>
                <a:cs typeface="Arial MT"/>
              </a:rPr>
              <a:t> </a:t>
            </a:r>
            <a:r>
              <a:rPr sz="2100" spc="114" dirty="0">
                <a:latin typeface="Arial MT"/>
                <a:cs typeface="Arial MT"/>
              </a:rPr>
              <a:t>plugs</a:t>
            </a:r>
            <a:r>
              <a:rPr sz="2100" spc="295" dirty="0">
                <a:latin typeface="Arial MT"/>
                <a:cs typeface="Arial MT"/>
              </a:rPr>
              <a:t> </a:t>
            </a:r>
            <a:r>
              <a:rPr sz="2100" spc="105" dirty="0">
                <a:latin typeface="Arial MT"/>
                <a:cs typeface="Arial MT"/>
              </a:rPr>
              <a:t>etc.</a:t>
            </a:r>
            <a:endParaRPr sz="2100">
              <a:latin typeface="Arial MT"/>
              <a:cs typeface="Arial MT"/>
            </a:endParaRPr>
          </a:p>
        </p:txBody>
      </p:sp>
      <p:sp>
        <p:nvSpPr>
          <p:cNvPr id="14" name="object 14"/>
          <p:cNvSpPr txBox="1"/>
          <p:nvPr/>
        </p:nvSpPr>
        <p:spPr>
          <a:xfrm>
            <a:off x="7144656" y="2959249"/>
            <a:ext cx="3570604" cy="560705"/>
          </a:xfrm>
          <a:prstGeom prst="rect">
            <a:avLst/>
          </a:prstGeom>
          <a:ln w="49538">
            <a:solidFill>
              <a:srgbClr val="44C2C6"/>
            </a:solidFill>
          </a:ln>
        </p:spPr>
        <p:txBody>
          <a:bodyPr vert="horz" wrap="square" lIns="0" tIns="69850" rIns="0" bIns="0" rtlCol="0">
            <a:spAutoFit/>
          </a:bodyPr>
          <a:lstStyle/>
          <a:p>
            <a:pPr marL="170180">
              <a:lnSpc>
                <a:spcPct val="100000"/>
              </a:lnSpc>
              <a:spcBef>
                <a:spcPts val="550"/>
              </a:spcBef>
            </a:pPr>
            <a:r>
              <a:rPr sz="2400" spc="155" dirty="0">
                <a:latin typeface="Lucida Sans Unicode"/>
                <a:cs typeface="Lucida Sans Unicode"/>
              </a:rPr>
              <a:t>LEVEL</a:t>
            </a:r>
            <a:r>
              <a:rPr sz="2400" spc="145" dirty="0">
                <a:latin typeface="Lucida Sans Unicode"/>
                <a:cs typeface="Lucida Sans Unicode"/>
              </a:rPr>
              <a:t> </a:t>
            </a:r>
            <a:r>
              <a:rPr sz="2400" spc="-155" dirty="0">
                <a:latin typeface="Lucida Sans Unicode"/>
                <a:cs typeface="Lucida Sans Unicode"/>
              </a:rPr>
              <a:t>2</a:t>
            </a:r>
            <a:r>
              <a:rPr sz="2400" spc="155" dirty="0">
                <a:latin typeface="Lucida Sans Unicode"/>
                <a:cs typeface="Lucida Sans Unicode"/>
              </a:rPr>
              <a:t> </a:t>
            </a:r>
            <a:r>
              <a:rPr sz="2400" spc="85" dirty="0">
                <a:latin typeface="Lucida Sans Unicode"/>
                <a:cs typeface="Lucida Sans Unicode"/>
              </a:rPr>
              <a:t>CONTROLS</a:t>
            </a:r>
            <a:endParaRPr sz="2400">
              <a:latin typeface="Lucida Sans Unicode"/>
              <a:cs typeface="Lucida Sans Unicode"/>
            </a:endParaRPr>
          </a:p>
        </p:txBody>
      </p:sp>
      <p:sp>
        <p:nvSpPr>
          <p:cNvPr id="15" name="object 15"/>
          <p:cNvSpPr txBox="1"/>
          <p:nvPr/>
        </p:nvSpPr>
        <p:spPr>
          <a:xfrm>
            <a:off x="7144656" y="6826274"/>
            <a:ext cx="3570604" cy="560705"/>
          </a:xfrm>
          <a:prstGeom prst="rect">
            <a:avLst/>
          </a:prstGeom>
          <a:ln w="49538">
            <a:solidFill>
              <a:srgbClr val="44C2C6"/>
            </a:solidFill>
          </a:ln>
        </p:spPr>
        <p:txBody>
          <a:bodyPr vert="horz" wrap="square" lIns="0" tIns="69850" rIns="0" bIns="0" rtlCol="0">
            <a:spAutoFit/>
          </a:bodyPr>
          <a:lstStyle/>
          <a:p>
            <a:pPr marL="210185">
              <a:lnSpc>
                <a:spcPct val="100000"/>
              </a:lnSpc>
              <a:spcBef>
                <a:spcPts val="550"/>
              </a:spcBef>
            </a:pPr>
            <a:r>
              <a:rPr sz="2400" spc="155" dirty="0">
                <a:latin typeface="Lucida Sans Unicode"/>
                <a:cs typeface="Lucida Sans Unicode"/>
              </a:rPr>
              <a:t>LEVEL</a:t>
            </a:r>
            <a:r>
              <a:rPr sz="2400" spc="145" dirty="0">
                <a:latin typeface="Lucida Sans Unicode"/>
                <a:cs typeface="Lucida Sans Unicode"/>
              </a:rPr>
              <a:t> </a:t>
            </a:r>
            <a:r>
              <a:rPr sz="2400" spc="-155" dirty="0">
                <a:latin typeface="Lucida Sans Unicode"/>
                <a:cs typeface="Lucida Sans Unicode"/>
              </a:rPr>
              <a:t>3</a:t>
            </a:r>
            <a:r>
              <a:rPr sz="2400" spc="155" dirty="0">
                <a:latin typeface="Lucida Sans Unicode"/>
                <a:cs typeface="Lucida Sans Unicode"/>
              </a:rPr>
              <a:t> </a:t>
            </a:r>
            <a:r>
              <a:rPr sz="2400" spc="85" dirty="0">
                <a:latin typeface="Lucida Sans Unicode"/>
                <a:cs typeface="Lucida Sans Unicode"/>
              </a:rPr>
              <a:t>CONTROLS</a:t>
            </a:r>
            <a:endParaRPr sz="2400">
              <a:latin typeface="Lucida Sans Unicode"/>
              <a:cs typeface="Lucida Sans Unicode"/>
            </a:endParaRPr>
          </a:p>
        </p:txBody>
      </p:sp>
      <p:sp>
        <p:nvSpPr>
          <p:cNvPr id="16" name="object 16"/>
          <p:cNvSpPr txBox="1"/>
          <p:nvPr/>
        </p:nvSpPr>
        <p:spPr>
          <a:xfrm>
            <a:off x="7144656" y="1332837"/>
            <a:ext cx="3570604" cy="560705"/>
          </a:xfrm>
          <a:prstGeom prst="rect">
            <a:avLst/>
          </a:prstGeom>
          <a:ln w="49538">
            <a:solidFill>
              <a:srgbClr val="44C2C6"/>
            </a:solidFill>
          </a:ln>
        </p:spPr>
        <p:txBody>
          <a:bodyPr vert="horz" wrap="square" lIns="0" tIns="69850" rIns="0" bIns="0" rtlCol="0">
            <a:spAutoFit/>
          </a:bodyPr>
          <a:lstStyle/>
          <a:p>
            <a:pPr marL="170180">
              <a:lnSpc>
                <a:spcPct val="100000"/>
              </a:lnSpc>
              <a:spcBef>
                <a:spcPts val="550"/>
              </a:spcBef>
            </a:pPr>
            <a:r>
              <a:rPr sz="2400" spc="155" dirty="0">
                <a:latin typeface="Lucida Sans Unicode"/>
                <a:cs typeface="Lucida Sans Unicode"/>
              </a:rPr>
              <a:t>LEVEL</a:t>
            </a:r>
            <a:r>
              <a:rPr sz="2400" spc="145" dirty="0">
                <a:latin typeface="Lucida Sans Unicode"/>
                <a:cs typeface="Lucida Sans Unicode"/>
              </a:rPr>
              <a:t> </a:t>
            </a:r>
            <a:r>
              <a:rPr sz="2400" spc="-155" dirty="0">
                <a:latin typeface="Lucida Sans Unicode"/>
                <a:cs typeface="Lucida Sans Unicode"/>
              </a:rPr>
              <a:t>1</a:t>
            </a:r>
            <a:r>
              <a:rPr sz="2400" spc="155" dirty="0">
                <a:latin typeface="Lucida Sans Unicode"/>
                <a:cs typeface="Lucida Sans Unicode"/>
              </a:rPr>
              <a:t> </a:t>
            </a:r>
            <a:r>
              <a:rPr sz="2400" spc="85" dirty="0">
                <a:latin typeface="Lucida Sans Unicode"/>
                <a:cs typeface="Lucida Sans Unicode"/>
              </a:rPr>
              <a:t>CONTROLS</a:t>
            </a:r>
            <a:endParaRPr sz="2400">
              <a:latin typeface="Lucida Sans Unicode"/>
              <a:cs typeface="Lucida Sans Unicode"/>
            </a:endParaRPr>
          </a:p>
        </p:txBody>
      </p:sp>
      <p:sp>
        <p:nvSpPr>
          <p:cNvPr id="17" name="object 17"/>
          <p:cNvSpPr txBox="1"/>
          <p:nvPr/>
        </p:nvSpPr>
        <p:spPr>
          <a:xfrm>
            <a:off x="9088956" y="4937743"/>
            <a:ext cx="110489" cy="391160"/>
          </a:xfrm>
          <a:prstGeom prst="rect">
            <a:avLst/>
          </a:prstGeom>
        </p:spPr>
        <p:txBody>
          <a:bodyPr vert="horz" wrap="square" lIns="0" tIns="12700" rIns="0" bIns="0" rtlCol="0">
            <a:spAutoFit/>
          </a:bodyPr>
          <a:lstStyle/>
          <a:p>
            <a:pPr marL="12700">
              <a:lnSpc>
                <a:spcPct val="100000"/>
              </a:lnSpc>
              <a:spcBef>
                <a:spcPts val="100"/>
              </a:spcBef>
            </a:pPr>
            <a:r>
              <a:rPr sz="2400" dirty="0">
                <a:latin typeface="Arial MT"/>
                <a:cs typeface="Arial MT"/>
              </a:rPr>
              <a:t>.</a:t>
            </a:r>
            <a:endParaRPr sz="2400">
              <a:latin typeface="Arial MT"/>
              <a:cs typeface="Arial MT"/>
            </a:endParaRPr>
          </a:p>
        </p:txBody>
      </p:sp>
      <p:sp>
        <p:nvSpPr>
          <p:cNvPr id="19" name="object 19"/>
          <p:cNvSpPr/>
          <p:nvPr/>
        </p:nvSpPr>
        <p:spPr>
          <a:xfrm>
            <a:off x="1028700" y="3020812"/>
            <a:ext cx="1352550" cy="133350"/>
          </a:xfrm>
          <a:custGeom>
            <a:avLst/>
            <a:gdLst/>
            <a:ahLst/>
            <a:cxnLst/>
            <a:rect l="l" t="t" r="r" b="b"/>
            <a:pathLst>
              <a:path w="1352550" h="133350">
                <a:moveTo>
                  <a:pt x="1352550" y="133350"/>
                </a:moveTo>
                <a:lnTo>
                  <a:pt x="0" y="133350"/>
                </a:lnTo>
                <a:lnTo>
                  <a:pt x="0" y="0"/>
                </a:lnTo>
                <a:lnTo>
                  <a:pt x="1352550" y="0"/>
                </a:lnTo>
                <a:lnTo>
                  <a:pt x="1352550" y="133350"/>
                </a:lnTo>
                <a:close/>
              </a:path>
            </a:pathLst>
          </a:custGeom>
          <a:solidFill>
            <a:srgbClr val="08090F"/>
          </a:solidFill>
        </p:spPr>
        <p:txBody>
          <a:bodyPr wrap="square" lIns="0" tIns="0" rIns="0" bIns="0" rtlCol="0"/>
          <a:lstStyle/>
          <a:p>
            <a:endParaRPr/>
          </a:p>
        </p:txBody>
      </p:sp>
      <p:grpSp>
        <p:nvGrpSpPr>
          <p:cNvPr id="20" name="object 20"/>
          <p:cNvGrpSpPr/>
          <p:nvPr/>
        </p:nvGrpSpPr>
        <p:grpSpPr>
          <a:xfrm>
            <a:off x="7118652" y="2090959"/>
            <a:ext cx="325755" cy="685800"/>
            <a:chOff x="7118652" y="2090959"/>
            <a:chExt cx="325755" cy="685800"/>
          </a:xfrm>
        </p:grpSpPr>
        <p:sp>
          <p:nvSpPr>
            <p:cNvPr id="21" name="object 21"/>
            <p:cNvSpPr/>
            <p:nvPr/>
          </p:nvSpPr>
          <p:spPr>
            <a:xfrm>
              <a:off x="7297635" y="2148908"/>
              <a:ext cx="133350" cy="182245"/>
            </a:xfrm>
            <a:custGeom>
              <a:avLst/>
              <a:gdLst/>
              <a:ahLst/>
              <a:cxnLst/>
              <a:rect l="l" t="t" r="r" b="b"/>
              <a:pathLst>
                <a:path w="133350" h="182244">
                  <a:moveTo>
                    <a:pt x="0" y="181988"/>
                  </a:moveTo>
                  <a:lnTo>
                    <a:pt x="0" y="0"/>
                  </a:lnTo>
                  <a:lnTo>
                    <a:pt x="132995" y="91223"/>
                  </a:lnTo>
                  <a:lnTo>
                    <a:pt x="0" y="181988"/>
                  </a:lnTo>
                  <a:close/>
                </a:path>
              </a:pathLst>
            </a:custGeom>
            <a:solidFill>
              <a:srgbClr val="F05E58"/>
            </a:solidFill>
          </p:spPr>
          <p:txBody>
            <a:bodyPr wrap="square" lIns="0" tIns="0" rIns="0" bIns="0" rtlCol="0"/>
            <a:lstStyle/>
            <a:p>
              <a:endParaRPr/>
            </a:p>
          </p:txBody>
        </p:sp>
        <p:sp>
          <p:nvSpPr>
            <p:cNvPr id="22" name="object 22"/>
            <p:cNvSpPr/>
            <p:nvPr/>
          </p:nvSpPr>
          <p:spPr>
            <a:xfrm>
              <a:off x="7118642" y="2090965"/>
              <a:ext cx="325755" cy="685800"/>
            </a:xfrm>
            <a:custGeom>
              <a:avLst/>
              <a:gdLst/>
              <a:ahLst/>
              <a:cxnLst/>
              <a:rect l="l" t="t" r="r" b="b"/>
              <a:pathLst>
                <a:path w="325754" h="685800">
                  <a:moveTo>
                    <a:pt x="325513" y="144132"/>
                  </a:moveTo>
                  <a:lnTo>
                    <a:pt x="323253" y="140004"/>
                  </a:lnTo>
                  <a:lnTo>
                    <a:pt x="319646" y="137718"/>
                  </a:lnTo>
                  <a:lnTo>
                    <a:pt x="287642" y="115773"/>
                  </a:lnTo>
                  <a:lnTo>
                    <a:pt x="287642" y="148717"/>
                  </a:lnTo>
                  <a:lnTo>
                    <a:pt x="192506" y="214261"/>
                  </a:lnTo>
                  <a:lnTo>
                    <a:pt x="192506" y="83616"/>
                  </a:lnTo>
                  <a:lnTo>
                    <a:pt x="287642" y="148717"/>
                  </a:lnTo>
                  <a:lnTo>
                    <a:pt x="287642" y="115773"/>
                  </a:lnTo>
                  <a:lnTo>
                    <a:pt x="240779" y="83616"/>
                  </a:lnTo>
                  <a:lnTo>
                    <a:pt x="182587" y="43738"/>
                  </a:lnTo>
                  <a:lnTo>
                    <a:pt x="177177" y="43281"/>
                  </a:lnTo>
                  <a:lnTo>
                    <a:pt x="168160" y="47866"/>
                  </a:lnTo>
                  <a:lnTo>
                    <a:pt x="165455" y="52451"/>
                  </a:lnTo>
                  <a:lnTo>
                    <a:pt x="165455" y="134962"/>
                  </a:lnTo>
                  <a:lnTo>
                    <a:pt x="29108" y="134962"/>
                  </a:lnTo>
                  <a:lnTo>
                    <a:pt x="29108" y="0"/>
                  </a:lnTo>
                  <a:lnTo>
                    <a:pt x="0" y="0"/>
                  </a:lnTo>
                  <a:lnTo>
                    <a:pt x="0" y="119976"/>
                  </a:lnTo>
                  <a:lnTo>
                    <a:pt x="0" y="685533"/>
                  </a:lnTo>
                  <a:lnTo>
                    <a:pt x="29108" y="685533"/>
                  </a:lnTo>
                  <a:lnTo>
                    <a:pt x="29108" y="162471"/>
                  </a:lnTo>
                  <a:lnTo>
                    <a:pt x="165455" y="162471"/>
                  </a:lnTo>
                  <a:lnTo>
                    <a:pt x="165455" y="244983"/>
                  </a:lnTo>
                  <a:lnTo>
                    <a:pt x="168160" y="249567"/>
                  </a:lnTo>
                  <a:lnTo>
                    <a:pt x="174472" y="252768"/>
                  </a:lnTo>
                  <a:lnTo>
                    <a:pt x="176733" y="253695"/>
                  </a:lnTo>
                  <a:lnTo>
                    <a:pt x="181686" y="253695"/>
                  </a:lnTo>
                  <a:lnTo>
                    <a:pt x="184391" y="252768"/>
                  </a:lnTo>
                  <a:lnTo>
                    <a:pt x="186651" y="251396"/>
                  </a:lnTo>
                  <a:lnTo>
                    <a:pt x="240779" y="214261"/>
                  </a:lnTo>
                  <a:lnTo>
                    <a:pt x="319646" y="160172"/>
                  </a:lnTo>
                  <a:lnTo>
                    <a:pt x="323253" y="157429"/>
                  </a:lnTo>
                  <a:lnTo>
                    <a:pt x="325513" y="153301"/>
                  </a:lnTo>
                  <a:lnTo>
                    <a:pt x="325513" y="144132"/>
                  </a:lnTo>
                  <a:close/>
                </a:path>
              </a:pathLst>
            </a:custGeom>
            <a:solidFill>
              <a:srgbClr val="44C2C6"/>
            </a:solidFill>
          </p:spPr>
          <p:txBody>
            <a:bodyPr wrap="square" lIns="0" tIns="0" rIns="0" bIns="0" rtlCol="0"/>
            <a:lstStyle/>
            <a:p>
              <a:endParaRPr/>
            </a:p>
          </p:txBody>
        </p:sp>
      </p:grpSp>
      <p:grpSp>
        <p:nvGrpSpPr>
          <p:cNvPr id="23" name="object 23"/>
          <p:cNvGrpSpPr/>
          <p:nvPr/>
        </p:nvGrpSpPr>
        <p:grpSpPr>
          <a:xfrm>
            <a:off x="7119442" y="3688669"/>
            <a:ext cx="325120" cy="2913380"/>
            <a:chOff x="7119442" y="3688669"/>
            <a:chExt cx="325120" cy="2913380"/>
          </a:xfrm>
        </p:grpSpPr>
        <p:sp>
          <p:nvSpPr>
            <p:cNvPr id="24" name="object 24"/>
            <p:cNvSpPr/>
            <p:nvPr/>
          </p:nvSpPr>
          <p:spPr>
            <a:xfrm>
              <a:off x="7297635" y="3755200"/>
              <a:ext cx="133350" cy="182245"/>
            </a:xfrm>
            <a:custGeom>
              <a:avLst/>
              <a:gdLst/>
              <a:ahLst/>
              <a:cxnLst/>
              <a:rect l="l" t="t" r="r" b="b"/>
              <a:pathLst>
                <a:path w="133350" h="182245">
                  <a:moveTo>
                    <a:pt x="0" y="181988"/>
                  </a:moveTo>
                  <a:lnTo>
                    <a:pt x="0" y="0"/>
                  </a:lnTo>
                  <a:lnTo>
                    <a:pt x="132995" y="91223"/>
                  </a:lnTo>
                  <a:lnTo>
                    <a:pt x="0" y="181988"/>
                  </a:lnTo>
                  <a:close/>
                </a:path>
              </a:pathLst>
            </a:custGeom>
            <a:solidFill>
              <a:srgbClr val="F05E58"/>
            </a:solidFill>
          </p:spPr>
          <p:txBody>
            <a:bodyPr wrap="square" lIns="0" tIns="0" rIns="0" bIns="0" rtlCol="0"/>
            <a:lstStyle/>
            <a:p>
              <a:endParaRPr/>
            </a:p>
          </p:txBody>
        </p:sp>
        <p:sp>
          <p:nvSpPr>
            <p:cNvPr id="25" name="object 25"/>
            <p:cNvSpPr/>
            <p:nvPr/>
          </p:nvSpPr>
          <p:spPr>
            <a:xfrm>
              <a:off x="7120304" y="3740531"/>
              <a:ext cx="323850" cy="210820"/>
            </a:xfrm>
            <a:custGeom>
              <a:avLst/>
              <a:gdLst/>
              <a:ahLst/>
              <a:cxnLst/>
              <a:rect l="l" t="t" r="r" b="b"/>
              <a:pathLst>
                <a:path w="323850" h="210820">
                  <a:moveTo>
                    <a:pt x="180035" y="210409"/>
                  </a:moveTo>
                  <a:lnTo>
                    <a:pt x="175076" y="210409"/>
                  </a:lnTo>
                  <a:lnTo>
                    <a:pt x="172822" y="209493"/>
                  </a:lnTo>
                  <a:lnTo>
                    <a:pt x="166510" y="206284"/>
                  </a:lnTo>
                  <a:lnTo>
                    <a:pt x="163805" y="201700"/>
                  </a:lnTo>
                  <a:lnTo>
                    <a:pt x="163805" y="119186"/>
                  </a:lnTo>
                  <a:lnTo>
                    <a:pt x="0" y="119186"/>
                  </a:lnTo>
                  <a:lnTo>
                    <a:pt x="0" y="91681"/>
                  </a:lnTo>
                  <a:lnTo>
                    <a:pt x="163805" y="91681"/>
                  </a:lnTo>
                  <a:lnTo>
                    <a:pt x="163805" y="9168"/>
                  </a:lnTo>
                  <a:lnTo>
                    <a:pt x="166510" y="4584"/>
                  </a:lnTo>
                  <a:lnTo>
                    <a:pt x="175527" y="0"/>
                  </a:lnTo>
                  <a:lnTo>
                    <a:pt x="180937" y="458"/>
                  </a:lnTo>
                  <a:lnTo>
                    <a:pt x="239128" y="40340"/>
                  </a:lnTo>
                  <a:lnTo>
                    <a:pt x="190855" y="40340"/>
                  </a:lnTo>
                  <a:lnTo>
                    <a:pt x="190855" y="170986"/>
                  </a:lnTo>
                  <a:lnTo>
                    <a:pt x="239128" y="170986"/>
                  </a:lnTo>
                  <a:lnTo>
                    <a:pt x="184994" y="208117"/>
                  </a:lnTo>
                  <a:lnTo>
                    <a:pt x="182740" y="209493"/>
                  </a:lnTo>
                  <a:lnTo>
                    <a:pt x="180035" y="210409"/>
                  </a:lnTo>
                  <a:close/>
                </a:path>
                <a:path w="323850" h="210820">
                  <a:moveTo>
                    <a:pt x="239128" y="170986"/>
                  </a:moveTo>
                  <a:lnTo>
                    <a:pt x="190855" y="170986"/>
                  </a:lnTo>
                  <a:lnTo>
                    <a:pt x="285981" y="105434"/>
                  </a:lnTo>
                  <a:lnTo>
                    <a:pt x="190855" y="40340"/>
                  </a:lnTo>
                  <a:lnTo>
                    <a:pt x="239128" y="40340"/>
                  </a:lnTo>
                  <a:lnTo>
                    <a:pt x="317990" y="94432"/>
                  </a:lnTo>
                  <a:lnTo>
                    <a:pt x="321596" y="96724"/>
                  </a:lnTo>
                  <a:lnTo>
                    <a:pt x="323851" y="100850"/>
                  </a:lnTo>
                  <a:lnTo>
                    <a:pt x="323851" y="110018"/>
                  </a:lnTo>
                  <a:lnTo>
                    <a:pt x="321596" y="114143"/>
                  </a:lnTo>
                  <a:lnTo>
                    <a:pt x="317990" y="116894"/>
                  </a:lnTo>
                  <a:lnTo>
                    <a:pt x="239128" y="170986"/>
                  </a:lnTo>
                  <a:close/>
                </a:path>
              </a:pathLst>
            </a:custGeom>
            <a:solidFill>
              <a:srgbClr val="44C2C6"/>
            </a:solidFill>
          </p:spPr>
          <p:txBody>
            <a:bodyPr wrap="square" lIns="0" tIns="0" rIns="0" bIns="0" rtlCol="0"/>
            <a:lstStyle/>
            <a:p>
              <a:endParaRPr/>
            </a:p>
          </p:txBody>
        </p:sp>
        <p:sp>
          <p:nvSpPr>
            <p:cNvPr id="26" name="object 26"/>
            <p:cNvSpPr/>
            <p:nvPr/>
          </p:nvSpPr>
          <p:spPr>
            <a:xfrm>
              <a:off x="7297635" y="4880985"/>
              <a:ext cx="133350" cy="182245"/>
            </a:xfrm>
            <a:custGeom>
              <a:avLst/>
              <a:gdLst/>
              <a:ahLst/>
              <a:cxnLst/>
              <a:rect l="l" t="t" r="r" b="b"/>
              <a:pathLst>
                <a:path w="133350" h="182245">
                  <a:moveTo>
                    <a:pt x="0" y="181988"/>
                  </a:moveTo>
                  <a:lnTo>
                    <a:pt x="0" y="0"/>
                  </a:lnTo>
                  <a:lnTo>
                    <a:pt x="132995" y="91223"/>
                  </a:lnTo>
                  <a:lnTo>
                    <a:pt x="0" y="181988"/>
                  </a:lnTo>
                  <a:close/>
                </a:path>
              </a:pathLst>
            </a:custGeom>
            <a:solidFill>
              <a:srgbClr val="F05E58"/>
            </a:solidFill>
          </p:spPr>
          <p:txBody>
            <a:bodyPr wrap="square" lIns="0" tIns="0" rIns="0" bIns="0" rtlCol="0"/>
            <a:lstStyle/>
            <a:p>
              <a:endParaRPr/>
            </a:p>
          </p:txBody>
        </p:sp>
        <p:sp>
          <p:nvSpPr>
            <p:cNvPr id="27" name="object 27"/>
            <p:cNvSpPr/>
            <p:nvPr/>
          </p:nvSpPr>
          <p:spPr>
            <a:xfrm>
              <a:off x="7120304" y="4866316"/>
              <a:ext cx="323850" cy="210820"/>
            </a:xfrm>
            <a:custGeom>
              <a:avLst/>
              <a:gdLst/>
              <a:ahLst/>
              <a:cxnLst/>
              <a:rect l="l" t="t" r="r" b="b"/>
              <a:pathLst>
                <a:path w="323850" h="210820">
                  <a:moveTo>
                    <a:pt x="180035" y="210409"/>
                  </a:moveTo>
                  <a:lnTo>
                    <a:pt x="175076" y="210409"/>
                  </a:lnTo>
                  <a:lnTo>
                    <a:pt x="172822" y="209493"/>
                  </a:lnTo>
                  <a:lnTo>
                    <a:pt x="166510" y="206284"/>
                  </a:lnTo>
                  <a:lnTo>
                    <a:pt x="163805" y="201700"/>
                  </a:lnTo>
                  <a:lnTo>
                    <a:pt x="163805" y="119186"/>
                  </a:lnTo>
                  <a:lnTo>
                    <a:pt x="0" y="119186"/>
                  </a:lnTo>
                  <a:lnTo>
                    <a:pt x="0" y="91681"/>
                  </a:lnTo>
                  <a:lnTo>
                    <a:pt x="163805" y="91681"/>
                  </a:lnTo>
                  <a:lnTo>
                    <a:pt x="163805" y="9168"/>
                  </a:lnTo>
                  <a:lnTo>
                    <a:pt x="166510" y="4584"/>
                  </a:lnTo>
                  <a:lnTo>
                    <a:pt x="175527" y="0"/>
                  </a:lnTo>
                  <a:lnTo>
                    <a:pt x="180937" y="458"/>
                  </a:lnTo>
                  <a:lnTo>
                    <a:pt x="239128" y="40340"/>
                  </a:lnTo>
                  <a:lnTo>
                    <a:pt x="190855" y="40340"/>
                  </a:lnTo>
                  <a:lnTo>
                    <a:pt x="190855" y="170986"/>
                  </a:lnTo>
                  <a:lnTo>
                    <a:pt x="239128" y="170986"/>
                  </a:lnTo>
                  <a:lnTo>
                    <a:pt x="184994" y="208117"/>
                  </a:lnTo>
                  <a:lnTo>
                    <a:pt x="182740" y="209493"/>
                  </a:lnTo>
                  <a:lnTo>
                    <a:pt x="180035" y="210409"/>
                  </a:lnTo>
                  <a:close/>
                </a:path>
                <a:path w="323850" h="210820">
                  <a:moveTo>
                    <a:pt x="239128" y="170986"/>
                  </a:moveTo>
                  <a:lnTo>
                    <a:pt x="190855" y="170986"/>
                  </a:lnTo>
                  <a:lnTo>
                    <a:pt x="285981" y="105434"/>
                  </a:lnTo>
                  <a:lnTo>
                    <a:pt x="190855" y="40340"/>
                  </a:lnTo>
                  <a:lnTo>
                    <a:pt x="239128" y="40340"/>
                  </a:lnTo>
                  <a:lnTo>
                    <a:pt x="317990" y="94432"/>
                  </a:lnTo>
                  <a:lnTo>
                    <a:pt x="321596" y="96724"/>
                  </a:lnTo>
                  <a:lnTo>
                    <a:pt x="323851" y="100850"/>
                  </a:lnTo>
                  <a:lnTo>
                    <a:pt x="323851" y="110018"/>
                  </a:lnTo>
                  <a:lnTo>
                    <a:pt x="321596" y="114143"/>
                  </a:lnTo>
                  <a:lnTo>
                    <a:pt x="317990" y="116894"/>
                  </a:lnTo>
                  <a:lnTo>
                    <a:pt x="239128" y="170986"/>
                  </a:lnTo>
                  <a:close/>
                </a:path>
              </a:pathLst>
            </a:custGeom>
            <a:solidFill>
              <a:srgbClr val="44C2C6"/>
            </a:solidFill>
          </p:spPr>
          <p:txBody>
            <a:bodyPr wrap="square" lIns="0" tIns="0" rIns="0" bIns="0" rtlCol="0"/>
            <a:lstStyle/>
            <a:p>
              <a:endParaRPr/>
            </a:p>
          </p:txBody>
        </p:sp>
        <p:sp>
          <p:nvSpPr>
            <p:cNvPr id="28" name="object 28"/>
            <p:cNvSpPr/>
            <p:nvPr/>
          </p:nvSpPr>
          <p:spPr>
            <a:xfrm>
              <a:off x="7297635" y="5985886"/>
              <a:ext cx="133350" cy="182245"/>
            </a:xfrm>
            <a:custGeom>
              <a:avLst/>
              <a:gdLst/>
              <a:ahLst/>
              <a:cxnLst/>
              <a:rect l="l" t="t" r="r" b="b"/>
              <a:pathLst>
                <a:path w="133350" h="182245">
                  <a:moveTo>
                    <a:pt x="0" y="181988"/>
                  </a:moveTo>
                  <a:lnTo>
                    <a:pt x="0" y="0"/>
                  </a:lnTo>
                  <a:lnTo>
                    <a:pt x="132995" y="91223"/>
                  </a:lnTo>
                  <a:lnTo>
                    <a:pt x="0" y="181988"/>
                  </a:lnTo>
                  <a:close/>
                </a:path>
              </a:pathLst>
            </a:custGeom>
            <a:solidFill>
              <a:srgbClr val="F05E58"/>
            </a:solidFill>
          </p:spPr>
          <p:txBody>
            <a:bodyPr wrap="square" lIns="0" tIns="0" rIns="0" bIns="0" rtlCol="0"/>
            <a:lstStyle/>
            <a:p>
              <a:endParaRPr/>
            </a:p>
          </p:txBody>
        </p:sp>
        <p:sp>
          <p:nvSpPr>
            <p:cNvPr id="29" name="object 29"/>
            <p:cNvSpPr/>
            <p:nvPr/>
          </p:nvSpPr>
          <p:spPr>
            <a:xfrm>
              <a:off x="7119442" y="3688676"/>
              <a:ext cx="325120" cy="2913380"/>
            </a:xfrm>
            <a:custGeom>
              <a:avLst/>
              <a:gdLst/>
              <a:ahLst/>
              <a:cxnLst/>
              <a:rect l="l" t="t" r="r" b="b"/>
              <a:pathLst>
                <a:path w="325120" h="2913379">
                  <a:moveTo>
                    <a:pt x="324713" y="2383396"/>
                  </a:moveTo>
                  <a:lnTo>
                    <a:pt x="322453" y="2379268"/>
                  </a:lnTo>
                  <a:lnTo>
                    <a:pt x="318846" y="2376982"/>
                  </a:lnTo>
                  <a:lnTo>
                    <a:pt x="286842" y="2355037"/>
                  </a:lnTo>
                  <a:lnTo>
                    <a:pt x="286842" y="2387981"/>
                  </a:lnTo>
                  <a:lnTo>
                    <a:pt x="191706" y="2453538"/>
                  </a:lnTo>
                  <a:lnTo>
                    <a:pt x="191706" y="2322880"/>
                  </a:lnTo>
                  <a:lnTo>
                    <a:pt x="286842" y="2387981"/>
                  </a:lnTo>
                  <a:lnTo>
                    <a:pt x="286842" y="2355037"/>
                  </a:lnTo>
                  <a:lnTo>
                    <a:pt x="239979" y="2322880"/>
                  </a:lnTo>
                  <a:lnTo>
                    <a:pt x="181787" y="2283002"/>
                  </a:lnTo>
                  <a:lnTo>
                    <a:pt x="176377" y="2282545"/>
                  </a:lnTo>
                  <a:lnTo>
                    <a:pt x="167360" y="2287130"/>
                  </a:lnTo>
                  <a:lnTo>
                    <a:pt x="164655" y="2291715"/>
                  </a:lnTo>
                  <a:lnTo>
                    <a:pt x="164655" y="2374227"/>
                  </a:lnTo>
                  <a:lnTo>
                    <a:pt x="29095" y="2374227"/>
                  </a:lnTo>
                  <a:lnTo>
                    <a:pt x="29095" y="0"/>
                  </a:lnTo>
                  <a:lnTo>
                    <a:pt x="0" y="0"/>
                  </a:lnTo>
                  <a:lnTo>
                    <a:pt x="0" y="119430"/>
                  </a:lnTo>
                  <a:lnTo>
                    <a:pt x="0" y="2913265"/>
                  </a:lnTo>
                  <a:lnTo>
                    <a:pt x="29095" y="2913265"/>
                  </a:lnTo>
                  <a:lnTo>
                    <a:pt x="29095" y="2401735"/>
                  </a:lnTo>
                  <a:lnTo>
                    <a:pt x="164655" y="2401735"/>
                  </a:lnTo>
                  <a:lnTo>
                    <a:pt x="164655" y="2484247"/>
                  </a:lnTo>
                  <a:lnTo>
                    <a:pt x="167360" y="2488831"/>
                  </a:lnTo>
                  <a:lnTo>
                    <a:pt x="173672" y="2492044"/>
                  </a:lnTo>
                  <a:lnTo>
                    <a:pt x="175933" y="2492959"/>
                  </a:lnTo>
                  <a:lnTo>
                    <a:pt x="180886" y="2492959"/>
                  </a:lnTo>
                  <a:lnTo>
                    <a:pt x="239979" y="2453538"/>
                  </a:lnTo>
                  <a:lnTo>
                    <a:pt x="318846" y="2399436"/>
                  </a:lnTo>
                  <a:lnTo>
                    <a:pt x="324713" y="2392565"/>
                  </a:lnTo>
                  <a:lnTo>
                    <a:pt x="324713" y="2383396"/>
                  </a:lnTo>
                  <a:close/>
                </a:path>
              </a:pathLst>
            </a:custGeom>
            <a:solidFill>
              <a:srgbClr val="44C2C6"/>
            </a:solidFill>
          </p:spPr>
          <p:txBody>
            <a:bodyPr wrap="square" lIns="0" tIns="0" rIns="0" bIns="0" rtlCol="0"/>
            <a:lstStyle/>
            <a:p>
              <a:endParaRPr/>
            </a:p>
          </p:txBody>
        </p:sp>
      </p:grpSp>
      <p:grpSp>
        <p:nvGrpSpPr>
          <p:cNvPr id="30" name="object 30"/>
          <p:cNvGrpSpPr/>
          <p:nvPr/>
        </p:nvGrpSpPr>
        <p:grpSpPr>
          <a:xfrm>
            <a:off x="7118648" y="7525057"/>
            <a:ext cx="325755" cy="1799589"/>
            <a:chOff x="7118648" y="7525057"/>
            <a:chExt cx="325755" cy="1799589"/>
          </a:xfrm>
        </p:grpSpPr>
        <p:sp>
          <p:nvSpPr>
            <p:cNvPr id="31" name="object 31"/>
            <p:cNvSpPr/>
            <p:nvPr/>
          </p:nvSpPr>
          <p:spPr>
            <a:xfrm>
              <a:off x="7297635" y="7605136"/>
              <a:ext cx="133350" cy="182245"/>
            </a:xfrm>
            <a:custGeom>
              <a:avLst/>
              <a:gdLst/>
              <a:ahLst/>
              <a:cxnLst/>
              <a:rect l="l" t="t" r="r" b="b"/>
              <a:pathLst>
                <a:path w="133350" h="182245">
                  <a:moveTo>
                    <a:pt x="0" y="181988"/>
                  </a:moveTo>
                  <a:lnTo>
                    <a:pt x="0" y="0"/>
                  </a:lnTo>
                  <a:lnTo>
                    <a:pt x="132995" y="91223"/>
                  </a:lnTo>
                  <a:lnTo>
                    <a:pt x="0" y="181988"/>
                  </a:lnTo>
                  <a:close/>
                </a:path>
              </a:pathLst>
            </a:custGeom>
            <a:solidFill>
              <a:srgbClr val="F05E58"/>
            </a:solidFill>
          </p:spPr>
          <p:txBody>
            <a:bodyPr wrap="square" lIns="0" tIns="0" rIns="0" bIns="0" rtlCol="0"/>
            <a:lstStyle/>
            <a:p>
              <a:endParaRPr/>
            </a:p>
          </p:txBody>
        </p:sp>
        <p:sp>
          <p:nvSpPr>
            <p:cNvPr id="32" name="object 32"/>
            <p:cNvSpPr/>
            <p:nvPr/>
          </p:nvSpPr>
          <p:spPr>
            <a:xfrm>
              <a:off x="7120304" y="7590467"/>
              <a:ext cx="323850" cy="210820"/>
            </a:xfrm>
            <a:custGeom>
              <a:avLst/>
              <a:gdLst/>
              <a:ahLst/>
              <a:cxnLst/>
              <a:rect l="l" t="t" r="r" b="b"/>
              <a:pathLst>
                <a:path w="323850" h="210820">
                  <a:moveTo>
                    <a:pt x="180035" y="210409"/>
                  </a:moveTo>
                  <a:lnTo>
                    <a:pt x="175076" y="210409"/>
                  </a:lnTo>
                  <a:lnTo>
                    <a:pt x="172822" y="209493"/>
                  </a:lnTo>
                  <a:lnTo>
                    <a:pt x="166510" y="206284"/>
                  </a:lnTo>
                  <a:lnTo>
                    <a:pt x="163805" y="201700"/>
                  </a:lnTo>
                  <a:lnTo>
                    <a:pt x="163805" y="119186"/>
                  </a:lnTo>
                  <a:lnTo>
                    <a:pt x="0" y="119186"/>
                  </a:lnTo>
                  <a:lnTo>
                    <a:pt x="0" y="91681"/>
                  </a:lnTo>
                  <a:lnTo>
                    <a:pt x="163805" y="91681"/>
                  </a:lnTo>
                  <a:lnTo>
                    <a:pt x="163805" y="9168"/>
                  </a:lnTo>
                  <a:lnTo>
                    <a:pt x="166510" y="4584"/>
                  </a:lnTo>
                  <a:lnTo>
                    <a:pt x="175527" y="0"/>
                  </a:lnTo>
                  <a:lnTo>
                    <a:pt x="180937" y="458"/>
                  </a:lnTo>
                  <a:lnTo>
                    <a:pt x="239128" y="40340"/>
                  </a:lnTo>
                  <a:lnTo>
                    <a:pt x="190855" y="40340"/>
                  </a:lnTo>
                  <a:lnTo>
                    <a:pt x="190855" y="170986"/>
                  </a:lnTo>
                  <a:lnTo>
                    <a:pt x="239128" y="170986"/>
                  </a:lnTo>
                  <a:lnTo>
                    <a:pt x="184994" y="208117"/>
                  </a:lnTo>
                  <a:lnTo>
                    <a:pt x="182740" y="209493"/>
                  </a:lnTo>
                  <a:lnTo>
                    <a:pt x="180035" y="210409"/>
                  </a:lnTo>
                  <a:close/>
                </a:path>
                <a:path w="323850" h="210820">
                  <a:moveTo>
                    <a:pt x="239128" y="170986"/>
                  </a:moveTo>
                  <a:lnTo>
                    <a:pt x="190855" y="170986"/>
                  </a:lnTo>
                  <a:lnTo>
                    <a:pt x="285981" y="105434"/>
                  </a:lnTo>
                  <a:lnTo>
                    <a:pt x="190855" y="40340"/>
                  </a:lnTo>
                  <a:lnTo>
                    <a:pt x="239128" y="40340"/>
                  </a:lnTo>
                  <a:lnTo>
                    <a:pt x="317990" y="94432"/>
                  </a:lnTo>
                  <a:lnTo>
                    <a:pt x="321596" y="96724"/>
                  </a:lnTo>
                  <a:lnTo>
                    <a:pt x="323851" y="100850"/>
                  </a:lnTo>
                  <a:lnTo>
                    <a:pt x="323851" y="110018"/>
                  </a:lnTo>
                  <a:lnTo>
                    <a:pt x="321596" y="114143"/>
                  </a:lnTo>
                  <a:lnTo>
                    <a:pt x="317990" y="116894"/>
                  </a:lnTo>
                  <a:lnTo>
                    <a:pt x="239128" y="170986"/>
                  </a:lnTo>
                  <a:close/>
                </a:path>
              </a:pathLst>
            </a:custGeom>
            <a:solidFill>
              <a:srgbClr val="44C2C6"/>
            </a:solidFill>
          </p:spPr>
          <p:txBody>
            <a:bodyPr wrap="square" lIns="0" tIns="0" rIns="0" bIns="0" rtlCol="0"/>
            <a:lstStyle/>
            <a:p>
              <a:endParaRPr/>
            </a:p>
          </p:txBody>
        </p:sp>
        <p:sp>
          <p:nvSpPr>
            <p:cNvPr id="33" name="object 33"/>
            <p:cNvSpPr/>
            <p:nvPr/>
          </p:nvSpPr>
          <p:spPr>
            <a:xfrm>
              <a:off x="7297635" y="8332544"/>
              <a:ext cx="133350" cy="182245"/>
            </a:xfrm>
            <a:custGeom>
              <a:avLst/>
              <a:gdLst/>
              <a:ahLst/>
              <a:cxnLst/>
              <a:rect l="l" t="t" r="r" b="b"/>
              <a:pathLst>
                <a:path w="133350" h="182245">
                  <a:moveTo>
                    <a:pt x="0" y="181988"/>
                  </a:moveTo>
                  <a:lnTo>
                    <a:pt x="0" y="0"/>
                  </a:lnTo>
                  <a:lnTo>
                    <a:pt x="132995" y="91223"/>
                  </a:lnTo>
                  <a:lnTo>
                    <a:pt x="0" y="181988"/>
                  </a:lnTo>
                  <a:close/>
                </a:path>
              </a:pathLst>
            </a:custGeom>
            <a:solidFill>
              <a:srgbClr val="F05E58"/>
            </a:solidFill>
          </p:spPr>
          <p:txBody>
            <a:bodyPr wrap="square" lIns="0" tIns="0" rIns="0" bIns="0" rtlCol="0"/>
            <a:lstStyle/>
            <a:p>
              <a:endParaRPr/>
            </a:p>
          </p:txBody>
        </p:sp>
        <p:sp>
          <p:nvSpPr>
            <p:cNvPr id="34" name="object 34"/>
            <p:cNvSpPr/>
            <p:nvPr/>
          </p:nvSpPr>
          <p:spPr>
            <a:xfrm>
              <a:off x="7118642" y="7525067"/>
              <a:ext cx="325755" cy="1799589"/>
            </a:xfrm>
            <a:custGeom>
              <a:avLst/>
              <a:gdLst/>
              <a:ahLst/>
              <a:cxnLst/>
              <a:rect l="l" t="t" r="r" b="b"/>
              <a:pathLst>
                <a:path w="325754" h="1799590">
                  <a:moveTo>
                    <a:pt x="325513" y="893660"/>
                  </a:moveTo>
                  <a:lnTo>
                    <a:pt x="323253" y="889533"/>
                  </a:lnTo>
                  <a:lnTo>
                    <a:pt x="319646" y="887247"/>
                  </a:lnTo>
                  <a:lnTo>
                    <a:pt x="287642" y="865301"/>
                  </a:lnTo>
                  <a:lnTo>
                    <a:pt x="287642" y="898245"/>
                  </a:lnTo>
                  <a:lnTo>
                    <a:pt x="192506" y="963803"/>
                  </a:lnTo>
                  <a:lnTo>
                    <a:pt x="192506" y="833158"/>
                  </a:lnTo>
                  <a:lnTo>
                    <a:pt x="287642" y="898245"/>
                  </a:lnTo>
                  <a:lnTo>
                    <a:pt x="287642" y="865301"/>
                  </a:lnTo>
                  <a:lnTo>
                    <a:pt x="240779" y="833158"/>
                  </a:lnTo>
                  <a:lnTo>
                    <a:pt x="182587" y="793267"/>
                  </a:lnTo>
                  <a:lnTo>
                    <a:pt x="177177" y="792810"/>
                  </a:lnTo>
                  <a:lnTo>
                    <a:pt x="168160" y="797394"/>
                  </a:lnTo>
                  <a:lnTo>
                    <a:pt x="165455" y="801979"/>
                  </a:lnTo>
                  <a:lnTo>
                    <a:pt x="165455" y="884491"/>
                  </a:lnTo>
                  <a:lnTo>
                    <a:pt x="29108" y="884491"/>
                  </a:lnTo>
                  <a:lnTo>
                    <a:pt x="29108" y="0"/>
                  </a:lnTo>
                  <a:lnTo>
                    <a:pt x="0" y="0"/>
                  </a:lnTo>
                  <a:lnTo>
                    <a:pt x="0" y="119341"/>
                  </a:lnTo>
                  <a:lnTo>
                    <a:pt x="0" y="1799399"/>
                  </a:lnTo>
                  <a:lnTo>
                    <a:pt x="29108" y="1799399"/>
                  </a:lnTo>
                  <a:lnTo>
                    <a:pt x="29108" y="911999"/>
                  </a:lnTo>
                  <a:lnTo>
                    <a:pt x="165455" y="911999"/>
                  </a:lnTo>
                  <a:lnTo>
                    <a:pt x="165455" y="994511"/>
                  </a:lnTo>
                  <a:lnTo>
                    <a:pt x="168160" y="999096"/>
                  </a:lnTo>
                  <a:lnTo>
                    <a:pt x="174472" y="1002309"/>
                  </a:lnTo>
                  <a:lnTo>
                    <a:pt x="176733" y="1003223"/>
                  </a:lnTo>
                  <a:lnTo>
                    <a:pt x="181686" y="1003223"/>
                  </a:lnTo>
                  <a:lnTo>
                    <a:pt x="184391" y="1002309"/>
                  </a:lnTo>
                  <a:lnTo>
                    <a:pt x="186651" y="1000937"/>
                  </a:lnTo>
                  <a:lnTo>
                    <a:pt x="240779" y="963803"/>
                  </a:lnTo>
                  <a:lnTo>
                    <a:pt x="319646" y="909713"/>
                  </a:lnTo>
                  <a:lnTo>
                    <a:pt x="323253" y="906957"/>
                  </a:lnTo>
                  <a:lnTo>
                    <a:pt x="325513" y="902830"/>
                  </a:lnTo>
                  <a:lnTo>
                    <a:pt x="325513" y="893660"/>
                  </a:lnTo>
                  <a:close/>
                </a:path>
              </a:pathLst>
            </a:custGeom>
            <a:solidFill>
              <a:srgbClr val="44C2C6"/>
            </a:solidFill>
          </p:spPr>
          <p:txBody>
            <a:bodyPr wrap="square" lIns="0" tIns="0" rIns="0" bIns="0" rtlCol="0"/>
            <a:lstStyle/>
            <a:p>
              <a:endParaRPr/>
            </a:p>
          </p:txBody>
        </p:sp>
      </p:grpSp>
      <p:pic>
        <p:nvPicPr>
          <p:cNvPr id="35" name="object 4">
            <a:hlinkClick r:id="rId3" action="ppaction://hlinksldjump"/>
            <a:extLst>
              <a:ext uri="{FF2B5EF4-FFF2-40B4-BE49-F238E27FC236}">
                <a16:creationId xmlns:a16="http://schemas.microsoft.com/office/drawing/2014/main" id="{AC8FF9CA-2622-4893-BD5C-67664DFBEA8D}"/>
              </a:ext>
            </a:extLst>
          </p:cNvPr>
          <p:cNvPicPr/>
          <p:nvPr/>
        </p:nvPicPr>
        <p:blipFill>
          <a:blip r:embed="rId4" cstate="email">
            <a:extLst>
              <a:ext uri="{28A0092B-C50C-407E-A947-70E740481C1C}">
                <a14:useLocalDpi xmlns:a14="http://schemas.microsoft.com/office/drawing/2010/main"/>
              </a:ext>
            </a:extLst>
          </a:blip>
          <a:stretch>
            <a:fillRect/>
          </a:stretch>
        </p:blipFill>
        <p:spPr>
          <a:xfrm>
            <a:off x="16957087" y="9258301"/>
            <a:ext cx="914399" cy="876298"/>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email">
            <a:extLst>
              <a:ext uri="{28A0092B-C50C-407E-A947-70E740481C1C}">
                <a14:useLocalDpi xmlns:a14="http://schemas.microsoft.com/office/drawing/2010/main"/>
              </a:ext>
            </a:extLst>
          </a:blip>
          <a:stretch>
            <a:fillRect/>
          </a:stretch>
        </p:blipFill>
        <p:spPr>
          <a:xfrm>
            <a:off x="304800" y="79078"/>
            <a:ext cx="1371600" cy="1291680"/>
          </a:xfrm>
          <a:prstGeom prst="rect">
            <a:avLst/>
          </a:prstGeom>
        </p:spPr>
      </p:pic>
      <p:sp>
        <p:nvSpPr>
          <p:cNvPr id="3" name="object 3"/>
          <p:cNvSpPr/>
          <p:nvPr/>
        </p:nvSpPr>
        <p:spPr>
          <a:xfrm>
            <a:off x="0" y="9239564"/>
            <a:ext cx="18288000" cy="1047750"/>
          </a:xfrm>
          <a:custGeom>
            <a:avLst/>
            <a:gdLst/>
            <a:ahLst/>
            <a:cxnLst/>
            <a:rect l="l" t="t" r="r" b="b"/>
            <a:pathLst>
              <a:path w="18288000" h="1047750">
                <a:moveTo>
                  <a:pt x="0" y="1047434"/>
                </a:moveTo>
                <a:lnTo>
                  <a:pt x="0" y="0"/>
                </a:lnTo>
                <a:lnTo>
                  <a:pt x="18288000" y="0"/>
                </a:lnTo>
                <a:lnTo>
                  <a:pt x="18288000" y="1047434"/>
                </a:lnTo>
                <a:lnTo>
                  <a:pt x="0" y="1047434"/>
                </a:lnTo>
                <a:close/>
              </a:path>
            </a:pathLst>
          </a:custGeom>
          <a:solidFill>
            <a:srgbClr val="209C91"/>
          </a:solidFill>
        </p:spPr>
        <p:txBody>
          <a:bodyPr wrap="square" lIns="0" tIns="0" rIns="0" bIns="0" rtlCol="0"/>
          <a:lstStyle/>
          <a:p>
            <a:endParaRPr/>
          </a:p>
        </p:txBody>
      </p:sp>
      <p:sp>
        <p:nvSpPr>
          <p:cNvPr id="4" name="TextBox 3">
            <a:extLst>
              <a:ext uri="{FF2B5EF4-FFF2-40B4-BE49-F238E27FC236}">
                <a16:creationId xmlns:a16="http://schemas.microsoft.com/office/drawing/2014/main" id="{8F07A0E5-D6B8-44C6-A39D-25F5A40A0936}"/>
              </a:ext>
            </a:extLst>
          </p:cNvPr>
          <p:cNvSpPr txBox="1"/>
          <p:nvPr/>
        </p:nvSpPr>
        <p:spPr>
          <a:xfrm>
            <a:off x="2590800" y="495300"/>
            <a:ext cx="15697200" cy="769441"/>
          </a:xfrm>
          <a:prstGeom prst="rect">
            <a:avLst/>
          </a:prstGeom>
          <a:noFill/>
        </p:spPr>
        <p:txBody>
          <a:bodyPr wrap="square" rtlCol="0">
            <a:spAutoFit/>
          </a:bodyPr>
          <a:lstStyle/>
          <a:p>
            <a:r>
              <a:rPr lang="en-US" sz="4400" dirty="0"/>
              <a:t>Learning Activity 4 Risk Control, You Decide</a:t>
            </a:r>
            <a:endParaRPr lang="en-AU" sz="4400" dirty="0"/>
          </a:p>
        </p:txBody>
      </p:sp>
      <p:sp>
        <p:nvSpPr>
          <p:cNvPr id="5" name="TextBox 4">
            <a:extLst>
              <a:ext uri="{FF2B5EF4-FFF2-40B4-BE49-F238E27FC236}">
                <a16:creationId xmlns:a16="http://schemas.microsoft.com/office/drawing/2014/main" id="{0BC1BCA6-1E67-4733-BF39-11BBB051C4EB}"/>
              </a:ext>
            </a:extLst>
          </p:cNvPr>
          <p:cNvSpPr txBox="1"/>
          <p:nvPr/>
        </p:nvSpPr>
        <p:spPr>
          <a:xfrm>
            <a:off x="-6626" y="1447897"/>
            <a:ext cx="18288000" cy="7109639"/>
          </a:xfrm>
          <a:prstGeom prst="rect">
            <a:avLst/>
          </a:prstGeom>
          <a:noFill/>
        </p:spPr>
        <p:txBody>
          <a:bodyPr wrap="square" rtlCol="0">
            <a:spAutoFit/>
          </a:bodyPr>
          <a:lstStyle/>
          <a:p>
            <a:r>
              <a:rPr lang="en-US" sz="2400" dirty="0"/>
              <a:t>For each of the following potential hazards in the health services workplace decide which risk control would be most appropriate and briefly explain why. Choose from the following risk control options: eliminate, substitution, isolation, engineering controls, administrative controls or PPE. Refer back to the hierarchy of control to help you explain your answers.</a:t>
            </a:r>
          </a:p>
          <a:p>
            <a:r>
              <a:rPr lang="en-US" sz="2400" dirty="0">
                <a:solidFill>
                  <a:srgbClr val="0070C0"/>
                </a:solidFill>
              </a:rPr>
              <a:t>1. Keira is a medical receptionist for a women’s medical clinic in Melbourne. One of Keira’s main tasks it to photocopy and organise information brochures for new patients and their families. She has recently spoken to the doctor who owns the clinic, as she is concerned about the amount of time she is spending per day in front of the photocopier. She is pregnant and worried that the frequent exposure to radiation is dangerous for the health of her baby and herself.</a:t>
            </a:r>
          </a:p>
          <a:p>
            <a:r>
              <a:rPr lang="en-US" sz="2400" dirty="0"/>
              <a:t>• Eliminate – The facility could get all of the photocopying done off-site or they could delegate the job to a staff member who is not pregnant.</a:t>
            </a:r>
          </a:p>
          <a:p>
            <a:r>
              <a:rPr lang="en-US" sz="2400" dirty="0"/>
              <a:t>• Isolate – The facility could buy Keira a radiation vest to prevent harm to her baby or a radiation detector.</a:t>
            </a:r>
          </a:p>
          <a:p>
            <a:r>
              <a:rPr lang="en-US" sz="2400" dirty="0"/>
              <a:t>• Administrative controls – The facility could suggest that Keira starts the photocopying, leaves the room and returns when the job is completed.</a:t>
            </a:r>
          </a:p>
          <a:p>
            <a:r>
              <a:rPr lang="en-US" sz="2400" dirty="0">
                <a:solidFill>
                  <a:srgbClr val="0070C0"/>
                </a:solidFill>
              </a:rPr>
              <a:t>2. Cooper is a nurse’s assistant who has been given four extra 12-hour shifts in the last month. He is concerned about the workload being hazardous for his health and wellbeing. He has voiced his concern with his ward supervisor.</a:t>
            </a:r>
          </a:p>
          <a:p>
            <a:r>
              <a:rPr lang="en-US" sz="2400" dirty="0"/>
              <a:t>• Eliminate – Remove the extra shifts he has been given and allocate them to someone else.</a:t>
            </a:r>
          </a:p>
          <a:p>
            <a:r>
              <a:rPr lang="en-US" sz="2400" dirty="0"/>
              <a:t>• Administrative controls – Give Cooper some extra time during the day to ensure that he has adequate time to rest. Alternatively Cooper could be allocated additional time off after he has completed the additional shifts.</a:t>
            </a:r>
          </a:p>
          <a:p>
            <a:r>
              <a:rPr lang="en-US" sz="2400" dirty="0">
                <a:solidFill>
                  <a:srgbClr val="0070C0"/>
                </a:solidFill>
              </a:rPr>
              <a:t>3. Montana is a cleaner at the Hillside rehabilitation centre. Yesterday she spoke to the manager about the handling and disposing of cleaning chemicals, as her eyes burn for 5 – 10 minutes after being exposed.</a:t>
            </a:r>
          </a:p>
          <a:p>
            <a:r>
              <a:rPr lang="en-US" sz="2400" dirty="0"/>
              <a:t>• PPE – Montana should be given safety glasses and long gloves to use when handling the cleaning chemicals.</a:t>
            </a:r>
          </a:p>
          <a:p>
            <a:r>
              <a:rPr lang="en-US" sz="2400" dirty="0"/>
              <a:t>• Substitution – the centre could swap the existing cleaning products for more organic ones that are likely to cause less irritation.</a:t>
            </a:r>
          </a:p>
        </p:txBody>
      </p:sp>
      <p:pic>
        <p:nvPicPr>
          <p:cNvPr id="6" name="Picture 5">
            <a:extLst>
              <a:ext uri="{FF2B5EF4-FFF2-40B4-BE49-F238E27FC236}">
                <a16:creationId xmlns:a16="http://schemas.microsoft.com/office/drawing/2014/main" id="{31A56289-4BF0-4306-BC4D-6670D2623BE0}"/>
              </a:ext>
            </a:extLst>
          </p:cNvPr>
          <p:cNvPicPr>
            <a:picLocks noChangeAspect="1"/>
          </p:cNvPicPr>
          <p:nvPr/>
        </p:nvPicPr>
        <p:blipFill>
          <a:blip r:embed="rId3"/>
          <a:stretch>
            <a:fillRect/>
          </a:stretch>
        </p:blipFill>
        <p:spPr>
          <a:xfrm>
            <a:off x="69574" y="4095512"/>
            <a:ext cx="18135600" cy="1047988"/>
          </a:xfrm>
          <a:prstGeom prst="rect">
            <a:avLst/>
          </a:prstGeom>
        </p:spPr>
      </p:pic>
      <p:pic>
        <p:nvPicPr>
          <p:cNvPr id="7" name="Picture 6">
            <a:extLst>
              <a:ext uri="{FF2B5EF4-FFF2-40B4-BE49-F238E27FC236}">
                <a16:creationId xmlns:a16="http://schemas.microsoft.com/office/drawing/2014/main" id="{D31CC594-C708-4A2E-BF33-08E056E7E8D4}"/>
              </a:ext>
            </a:extLst>
          </p:cNvPr>
          <p:cNvPicPr>
            <a:picLocks noChangeAspect="1"/>
          </p:cNvPicPr>
          <p:nvPr/>
        </p:nvPicPr>
        <p:blipFill>
          <a:blip r:embed="rId3"/>
          <a:stretch>
            <a:fillRect/>
          </a:stretch>
        </p:blipFill>
        <p:spPr>
          <a:xfrm>
            <a:off x="69574" y="5924312"/>
            <a:ext cx="18135600" cy="1047988"/>
          </a:xfrm>
          <a:prstGeom prst="rect">
            <a:avLst/>
          </a:prstGeom>
        </p:spPr>
      </p:pic>
      <p:pic>
        <p:nvPicPr>
          <p:cNvPr id="8" name="Picture 7">
            <a:extLst>
              <a:ext uri="{FF2B5EF4-FFF2-40B4-BE49-F238E27FC236}">
                <a16:creationId xmlns:a16="http://schemas.microsoft.com/office/drawing/2014/main" id="{A31A37DF-701D-43B9-B147-357B75B8709F}"/>
              </a:ext>
            </a:extLst>
          </p:cNvPr>
          <p:cNvPicPr>
            <a:picLocks noChangeAspect="1"/>
          </p:cNvPicPr>
          <p:nvPr/>
        </p:nvPicPr>
        <p:blipFill>
          <a:blip r:embed="rId3"/>
          <a:stretch>
            <a:fillRect/>
          </a:stretch>
        </p:blipFill>
        <p:spPr>
          <a:xfrm>
            <a:off x="6626" y="7753112"/>
            <a:ext cx="18135600" cy="1047988"/>
          </a:xfrm>
          <a:prstGeom prst="rect">
            <a:avLst/>
          </a:prstGeom>
        </p:spPr>
      </p:pic>
      <p:pic>
        <p:nvPicPr>
          <p:cNvPr id="9" name="object 4">
            <a:hlinkClick r:id="rId4" action="ppaction://hlinksldjump"/>
            <a:extLst>
              <a:ext uri="{FF2B5EF4-FFF2-40B4-BE49-F238E27FC236}">
                <a16:creationId xmlns:a16="http://schemas.microsoft.com/office/drawing/2014/main" id="{09592972-2224-45CD-9EC1-9181AECFB3D7}"/>
              </a:ext>
            </a:extLst>
          </p:cNvPr>
          <p:cNvPicPr/>
          <p:nvPr/>
        </p:nvPicPr>
        <p:blipFill>
          <a:blip r:embed="rId5" cstate="email">
            <a:extLst>
              <a:ext uri="{28A0092B-C50C-407E-A947-70E740481C1C}">
                <a14:useLocalDpi xmlns:a14="http://schemas.microsoft.com/office/drawing/2010/main"/>
              </a:ext>
            </a:extLst>
          </a:blip>
          <a:stretch>
            <a:fillRect/>
          </a:stretch>
        </p:blipFill>
        <p:spPr>
          <a:xfrm>
            <a:off x="16957087" y="9258301"/>
            <a:ext cx="914399" cy="87629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7"/>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email">
            <a:extLst>
              <a:ext uri="{28A0092B-C50C-407E-A947-70E740481C1C}">
                <a14:useLocalDpi xmlns:a14="http://schemas.microsoft.com/office/drawing/2010/main"/>
              </a:ext>
            </a:extLst>
          </a:blip>
          <a:stretch>
            <a:fillRect/>
          </a:stretch>
        </p:blipFill>
        <p:spPr>
          <a:xfrm>
            <a:off x="304800" y="79078"/>
            <a:ext cx="1371600" cy="1291680"/>
          </a:xfrm>
          <a:prstGeom prst="rect">
            <a:avLst/>
          </a:prstGeom>
        </p:spPr>
      </p:pic>
      <p:sp>
        <p:nvSpPr>
          <p:cNvPr id="3" name="object 3"/>
          <p:cNvSpPr/>
          <p:nvPr/>
        </p:nvSpPr>
        <p:spPr>
          <a:xfrm>
            <a:off x="0" y="9239564"/>
            <a:ext cx="18288000" cy="1047750"/>
          </a:xfrm>
          <a:custGeom>
            <a:avLst/>
            <a:gdLst/>
            <a:ahLst/>
            <a:cxnLst/>
            <a:rect l="l" t="t" r="r" b="b"/>
            <a:pathLst>
              <a:path w="18288000" h="1047750">
                <a:moveTo>
                  <a:pt x="0" y="1047434"/>
                </a:moveTo>
                <a:lnTo>
                  <a:pt x="0" y="0"/>
                </a:lnTo>
                <a:lnTo>
                  <a:pt x="18288000" y="0"/>
                </a:lnTo>
                <a:lnTo>
                  <a:pt x="18288000" y="1047434"/>
                </a:lnTo>
                <a:lnTo>
                  <a:pt x="0" y="1047434"/>
                </a:lnTo>
                <a:close/>
              </a:path>
            </a:pathLst>
          </a:custGeom>
          <a:solidFill>
            <a:srgbClr val="209C91"/>
          </a:solidFill>
        </p:spPr>
        <p:txBody>
          <a:bodyPr wrap="square" lIns="0" tIns="0" rIns="0" bIns="0" rtlCol="0"/>
          <a:lstStyle/>
          <a:p>
            <a:endParaRPr/>
          </a:p>
        </p:txBody>
      </p:sp>
      <p:sp>
        <p:nvSpPr>
          <p:cNvPr id="4" name="TextBox 3">
            <a:extLst>
              <a:ext uri="{FF2B5EF4-FFF2-40B4-BE49-F238E27FC236}">
                <a16:creationId xmlns:a16="http://schemas.microsoft.com/office/drawing/2014/main" id="{8F07A0E5-D6B8-44C6-A39D-25F5A40A0936}"/>
              </a:ext>
            </a:extLst>
          </p:cNvPr>
          <p:cNvSpPr txBox="1"/>
          <p:nvPr/>
        </p:nvSpPr>
        <p:spPr>
          <a:xfrm>
            <a:off x="2590800" y="495300"/>
            <a:ext cx="15697200" cy="769441"/>
          </a:xfrm>
          <a:prstGeom prst="rect">
            <a:avLst/>
          </a:prstGeom>
          <a:noFill/>
        </p:spPr>
        <p:txBody>
          <a:bodyPr wrap="square" rtlCol="0">
            <a:spAutoFit/>
          </a:bodyPr>
          <a:lstStyle/>
          <a:p>
            <a:r>
              <a:rPr lang="en-US" sz="4400" dirty="0"/>
              <a:t>Learning Activity 4 Risk Control, You Decide</a:t>
            </a:r>
            <a:endParaRPr lang="en-AU" sz="4400" dirty="0"/>
          </a:p>
        </p:txBody>
      </p:sp>
      <p:sp>
        <p:nvSpPr>
          <p:cNvPr id="5" name="TextBox 4">
            <a:extLst>
              <a:ext uri="{FF2B5EF4-FFF2-40B4-BE49-F238E27FC236}">
                <a16:creationId xmlns:a16="http://schemas.microsoft.com/office/drawing/2014/main" id="{0BC1BCA6-1E67-4733-BF39-11BBB051C4EB}"/>
              </a:ext>
            </a:extLst>
          </p:cNvPr>
          <p:cNvSpPr txBox="1"/>
          <p:nvPr/>
        </p:nvSpPr>
        <p:spPr>
          <a:xfrm>
            <a:off x="-6626" y="1447897"/>
            <a:ext cx="18288000" cy="2677656"/>
          </a:xfrm>
          <a:prstGeom prst="rect">
            <a:avLst/>
          </a:prstGeom>
          <a:noFill/>
        </p:spPr>
        <p:txBody>
          <a:bodyPr wrap="square" rtlCol="0">
            <a:spAutoFit/>
          </a:bodyPr>
          <a:lstStyle/>
          <a:p>
            <a:r>
              <a:rPr lang="en-US" sz="2400" dirty="0">
                <a:solidFill>
                  <a:srgbClr val="0070C0"/>
                </a:solidFill>
              </a:rPr>
              <a:t>4. Tom is a dental assistant at the High Smiles dental clinic in South Melbourne. He assists the dentist in many different procedures such as cleaning, tooth extractions and fillings. Last week Tom was assisting in a tooth extraction and noticed his hands getting very itchy from </a:t>
            </a:r>
          </a:p>
          <a:p>
            <a:r>
              <a:rPr lang="en-US" sz="2400" dirty="0">
                <a:solidFill>
                  <a:srgbClr val="0070C0"/>
                </a:solidFill>
              </a:rPr>
              <a:t>the gloves he was wearing. He then had to excuse himself from the room and take his gloves off. Later that day his hands were covered in red blotches and were still itchy. He asks the clinic manager what types of gloves are supplied to the clinic. The manger tells Tom that they are latex disposable gloves.</a:t>
            </a:r>
          </a:p>
          <a:p>
            <a:r>
              <a:rPr lang="en-US" sz="2400" dirty="0"/>
              <a:t>• Substitution – The dental clinic could purchase different gloves for Tom to wear so that his hands are not irritated.</a:t>
            </a:r>
          </a:p>
          <a:p>
            <a:r>
              <a:rPr lang="en-US" sz="2400" dirty="0"/>
              <a:t>• Elimination/administrative controls - Change Tom’s job role so that he is not required to wear gloves.</a:t>
            </a:r>
          </a:p>
        </p:txBody>
      </p:sp>
      <p:pic>
        <p:nvPicPr>
          <p:cNvPr id="6" name="Picture 5">
            <a:extLst>
              <a:ext uri="{FF2B5EF4-FFF2-40B4-BE49-F238E27FC236}">
                <a16:creationId xmlns:a16="http://schemas.microsoft.com/office/drawing/2014/main" id="{BD80D3EB-A851-4DA2-B9B8-DFB1C1379934}"/>
              </a:ext>
            </a:extLst>
          </p:cNvPr>
          <p:cNvPicPr>
            <a:picLocks noChangeAspect="1"/>
          </p:cNvPicPr>
          <p:nvPr/>
        </p:nvPicPr>
        <p:blipFill>
          <a:blip r:embed="rId3"/>
          <a:stretch>
            <a:fillRect/>
          </a:stretch>
        </p:blipFill>
        <p:spPr>
          <a:xfrm>
            <a:off x="69574" y="3403769"/>
            <a:ext cx="18135600" cy="1047988"/>
          </a:xfrm>
          <a:prstGeom prst="rect">
            <a:avLst/>
          </a:prstGeom>
        </p:spPr>
      </p:pic>
      <p:pic>
        <p:nvPicPr>
          <p:cNvPr id="7" name="object 4">
            <a:hlinkClick r:id="rId4" action="ppaction://hlinksldjump"/>
            <a:extLst>
              <a:ext uri="{FF2B5EF4-FFF2-40B4-BE49-F238E27FC236}">
                <a16:creationId xmlns:a16="http://schemas.microsoft.com/office/drawing/2014/main" id="{3D2A87F6-7D59-4C0A-A4B7-1BCFEB102FE9}"/>
              </a:ext>
            </a:extLst>
          </p:cNvPr>
          <p:cNvPicPr/>
          <p:nvPr/>
        </p:nvPicPr>
        <p:blipFill>
          <a:blip r:embed="rId5" cstate="email">
            <a:extLst>
              <a:ext uri="{28A0092B-C50C-407E-A947-70E740481C1C}">
                <a14:useLocalDpi xmlns:a14="http://schemas.microsoft.com/office/drawing/2010/main"/>
              </a:ext>
            </a:extLst>
          </a:blip>
          <a:stretch>
            <a:fillRect/>
          </a:stretch>
        </p:blipFill>
        <p:spPr>
          <a:xfrm>
            <a:off x="16957087" y="9258301"/>
            <a:ext cx="914399" cy="876298"/>
          </a:xfrm>
          <a:prstGeom prst="rect">
            <a:avLst/>
          </a:prstGeom>
        </p:spPr>
      </p:pic>
    </p:spTree>
    <p:extLst>
      <p:ext uri="{BB962C8B-B14F-4D97-AF65-F5344CB8AC3E}">
        <p14:creationId xmlns:p14="http://schemas.microsoft.com/office/powerpoint/2010/main" val="1214727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19200" y="170196"/>
            <a:ext cx="9477375" cy="751488"/>
          </a:xfrm>
          <a:prstGeom prst="rect">
            <a:avLst/>
          </a:prstGeom>
        </p:spPr>
        <p:txBody>
          <a:bodyPr vert="horz" wrap="square" lIns="0" tIns="12700" rIns="0" bIns="0" rtlCol="0">
            <a:spAutoFit/>
          </a:bodyPr>
          <a:lstStyle/>
          <a:p>
            <a:pPr marL="12700">
              <a:lnSpc>
                <a:spcPct val="100000"/>
              </a:lnSpc>
              <a:spcBef>
                <a:spcPts val="100"/>
              </a:spcBef>
            </a:pPr>
            <a:r>
              <a:rPr sz="4800" spc="325" dirty="0">
                <a:latin typeface="Trebuchet MS"/>
                <a:cs typeface="Trebuchet MS"/>
              </a:rPr>
              <a:t>Learning</a:t>
            </a:r>
            <a:r>
              <a:rPr sz="4800" spc="530" dirty="0">
                <a:latin typeface="Trebuchet MS"/>
                <a:cs typeface="Trebuchet MS"/>
              </a:rPr>
              <a:t> </a:t>
            </a:r>
            <a:r>
              <a:rPr sz="4800" spc="325" dirty="0">
                <a:latin typeface="Trebuchet MS"/>
                <a:cs typeface="Trebuchet MS"/>
              </a:rPr>
              <a:t>Checkpoint</a:t>
            </a:r>
            <a:r>
              <a:rPr sz="4800" spc="530" dirty="0">
                <a:latin typeface="Trebuchet MS"/>
                <a:cs typeface="Trebuchet MS"/>
              </a:rPr>
              <a:t> </a:t>
            </a:r>
            <a:r>
              <a:rPr lang="en-AU" sz="4800" spc="-25" dirty="0">
                <a:latin typeface="Trebuchet MS"/>
                <a:cs typeface="Trebuchet MS"/>
              </a:rPr>
              <a:t>2</a:t>
            </a:r>
            <a:endParaRPr sz="4800" spc="-25" dirty="0">
              <a:latin typeface="Trebuchet MS"/>
              <a:cs typeface="Trebuchet MS"/>
            </a:endParaRPr>
          </a:p>
        </p:txBody>
      </p:sp>
      <p:pic>
        <p:nvPicPr>
          <p:cNvPr id="4" name="Picture 3">
            <a:extLst>
              <a:ext uri="{FF2B5EF4-FFF2-40B4-BE49-F238E27FC236}">
                <a16:creationId xmlns:a16="http://schemas.microsoft.com/office/drawing/2014/main" id="{5151D48C-05D1-403E-B415-14B2CC325FB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28600" y="170196"/>
            <a:ext cx="762000" cy="992482"/>
          </a:xfrm>
          <a:prstGeom prst="rect">
            <a:avLst/>
          </a:prstGeom>
        </p:spPr>
      </p:pic>
      <p:pic>
        <p:nvPicPr>
          <p:cNvPr id="6" name="Picture 5">
            <a:extLst>
              <a:ext uri="{FF2B5EF4-FFF2-40B4-BE49-F238E27FC236}">
                <a16:creationId xmlns:a16="http://schemas.microsoft.com/office/drawing/2014/main" id="{3085F919-181F-4CEE-A333-DEFAD6E5BA5B}"/>
              </a:ext>
            </a:extLst>
          </p:cNvPr>
          <p:cNvPicPr>
            <a:picLocks noChangeAspect="1"/>
          </p:cNvPicPr>
          <p:nvPr/>
        </p:nvPicPr>
        <p:blipFill>
          <a:blip r:embed="rId3"/>
          <a:stretch>
            <a:fillRect/>
          </a:stretch>
        </p:blipFill>
        <p:spPr>
          <a:xfrm>
            <a:off x="6934200" y="929766"/>
            <a:ext cx="5181600" cy="5974416"/>
          </a:xfrm>
          <a:prstGeom prst="rect">
            <a:avLst/>
          </a:prstGeom>
        </p:spPr>
      </p:pic>
      <p:sp>
        <p:nvSpPr>
          <p:cNvPr id="7" name="TextBox 6">
            <a:extLst>
              <a:ext uri="{FF2B5EF4-FFF2-40B4-BE49-F238E27FC236}">
                <a16:creationId xmlns:a16="http://schemas.microsoft.com/office/drawing/2014/main" id="{D2031CB8-F4EB-4ED7-826A-5BD331A6197A}"/>
              </a:ext>
            </a:extLst>
          </p:cNvPr>
          <p:cNvSpPr txBox="1"/>
          <p:nvPr/>
        </p:nvSpPr>
        <p:spPr>
          <a:xfrm>
            <a:off x="29817" y="1167648"/>
            <a:ext cx="18288000" cy="8217634"/>
          </a:xfrm>
          <a:prstGeom prst="rect">
            <a:avLst/>
          </a:prstGeom>
          <a:noFill/>
        </p:spPr>
        <p:txBody>
          <a:bodyPr wrap="square" rtlCol="0">
            <a:spAutoFit/>
          </a:bodyPr>
          <a:lstStyle/>
          <a:p>
            <a:r>
              <a:rPr lang="en-US" sz="2400" dirty="0">
                <a:solidFill>
                  <a:srgbClr val="0070C0"/>
                </a:solidFill>
              </a:rPr>
              <a:t>1. Outline the definition of a ‘hazard’.</a:t>
            </a:r>
          </a:p>
          <a:p>
            <a:r>
              <a:rPr lang="en-US" sz="2400" dirty="0"/>
              <a:t>Sample response: A hazard is something that has the potential to cause serious harm, in terms of human injury or ill health.</a:t>
            </a:r>
          </a:p>
          <a:p>
            <a:r>
              <a:rPr lang="en-US" sz="2400" dirty="0">
                <a:solidFill>
                  <a:srgbClr val="0070C0"/>
                </a:solidFill>
              </a:rPr>
              <a:t>2. Briefly explain the legislation that protects employees from unsafe working conditions.</a:t>
            </a:r>
          </a:p>
          <a:p>
            <a:r>
              <a:rPr lang="en-US" sz="2400" dirty="0"/>
              <a:t>Work Health and Safety Act</a:t>
            </a:r>
          </a:p>
          <a:p>
            <a:r>
              <a:rPr lang="en-US" sz="2400" dirty="0">
                <a:solidFill>
                  <a:srgbClr val="0070C0"/>
                </a:solidFill>
              </a:rPr>
              <a:t>3. List three examples of designated personnel who may be used to identify potential hazards in the workplace.</a:t>
            </a:r>
          </a:p>
          <a:p>
            <a:r>
              <a:rPr lang="en-US" sz="2400" dirty="0"/>
              <a:t>• Team leaders, supervisors and managers</a:t>
            </a:r>
          </a:p>
          <a:p>
            <a:r>
              <a:rPr lang="en-US" sz="2400" dirty="0"/>
              <a:t>• Health and safety representatives (HSRs)</a:t>
            </a:r>
          </a:p>
          <a:p>
            <a:r>
              <a:rPr lang="en-US" sz="2400" dirty="0"/>
              <a:t>• Health Services Commission members (HSCs)</a:t>
            </a:r>
          </a:p>
          <a:p>
            <a:r>
              <a:rPr lang="en-US" sz="2400" dirty="0"/>
              <a:t>• Organisation WHS personnel</a:t>
            </a:r>
          </a:p>
          <a:p>
            <a:r>
              <a:rPr lang="en-US" sz="2400" dirty="0"/>
              <a:t>• Any other person designated by the organisation</a:t>
            </a:r>
          </a:p>
          <a:p>
            <a:r>
              <a:rPr lang="en-US" sz="2400" dirty="0">
                <a:solidFill>
                  <a:srgbClr val="0070C0"/>
                </a:solidFill>
              </a:rPr>
              <a:t>4. How could you identify hazards in the workplace?</a:t>
            </a:r>
          </a:p>
          <a:p>
            <a:r>
              <a:rPr lang="en-US" sz="2400" dirty="0"/>
              <a:t>• brainstorming</a:t>
            </a:r>
          </a:p>
          <a:p>
            <a:r>
              <a:rPr lang="en-US" sz="2400" dirty="0"/>
              <a:t>• questionnaires</a:t>
            </a:r>
          </a:p>
          <a:p>
            <a:r>
              <a:rPr lang="en-US" sz="2400" dirty="0"/>
              <a:t>• audits</a:t>
            </a:r>
          </a:p>
          <a:p>
            <a:r>
              <a:rPr lang="en-US" sz="2400" dirty="0"/>
              <a:t>• physical inspections</a:t>
            </a:r>
          </a:p>
          <a:p>
            <a:r>
              <a:rPr lang="en-US" sz="2400" dirty="0"/>
              <a:t>• records of accidents and "near misses"</a:t>
            </a:r>
          </a:p>
          <a:p>
            <a:r>
              <a:rPr lang="en-US" sz="2400" dirty="0"/>
              <a:t>• professional consultants</a:t>
            </a:r>
          </a:p>
          <a:p>
            <a:r>
              <a:rPr lang="en-US" sz="2400" dirty="0"/>
              <a:t>• industry specialists</a:t>
            </a:r>
          </a:p>
          <a:p>
            <a:r>
              <a:rPr lang="en-US" sz="2400" dirty="0"/>
              <a:t>• publications</a:t>
            </a:r>
          </a:p>
          <a:p>
            <a:r>
              <a:rPr lang="en-US" sz="2400" dirty="0"/>
              <a:t>• case studies</a:t>
            </a:r>
          </a:p>
          <a:p>
            <a:r>
              <a:rPr lang="en-US" sz="2400" dirty="0"/>
              <a:t>• media</a:t>
            </a:r>
          </a:p>
          <a:p>
            <a:r>
              <a:rPr lang="en-US" sz="2400" dirty="0"/>
              <a:t>• systems analysis</a:t>
            </a:r>
          </a:p>
        </p:txBody>
      </p:sp>
      <p:pic>
        <p:nvPicPr>
          <p:cNvPr id="11" name="Picture 10">
            <a:extLst>
              <a:ext uri="{FF2B5EF4-FFF2-40B4-BE49-F238E27FC236}">
                <a16:creationId xmlns:a16="http://schemas.microsoft.com/office/drawing/2014/main" id="{A230441C-65A4-493B-BD38-CFE419B6D7AF}"/>
              </a:ext>
            </a:extLst>
          </p:cNvPr>
          <p:cNvPicPr>
            <a:picLocks noChangeAspect="1"/>
          </p:cNvPicPr>
          <p:nvPr/>
        </p:nvPicPr>
        <p:blipFill>
          <a:blip r:embed="rId4"/>
          <a:stretch>
            <a:fillRect/>
          </a:stretch>
        </p:blipFill>
        <p:spPr>
          <a:xfrm>
            <a:off x="76200" y="1585645"/>
            <a:ext cx="18135600" cy="433655"/>
          </a:xfrm>
          <a:prstGeom prst="rect">
            <a:avLst/>
          </a:prstGeom>
        </p:spPr>
      </p:pic>
      <p:pic>
        <p:nvPicPr>
          <p:cNvPr id="12" name="Picture 11">
            <a:extLst>
              <a:ext uri="{FF2B5EF4-FFF2-40B4-BE49-F238E27FC236}">
                <a16:creationId xmlns:a16="http://schemas.microsoft.com/office/drawing/2014/main" id="{3709A04F-537C-485E-A697-5EDB6D98EE10}"/>
              </a:ext>
            </a:extLst>
          </p:cNvPr>
          <p:cNvPicPr>
            <a:picLocks noChangeAspect="1"/>
          </p:cNvPicPr>
          <p:nvPr/>
        </p:nvPicPr>
        <p:blipFill>
          <a:blip r:embed="rId4"/>
          <a:stretch>
            <a:fillRect/>
          </a:stretch>
        </p:blipFill>
        <p:spPr>
          <a:xfrm>
            <a:off x="76200" y="2324100"/>
            <a:ext cx="18135600" cy="433655"/>
          </a:xfrm>
          <a:prstGeom prst="rect">
            <a:avLst/>
          </a:prstGeom>
        </p:spPr>
      </p:pic>
      <p:pic>
        <p:nvPicPr>
          <p:cNvPr id="13" name="Picture 12">
            <a:extLst>
              <a:ext uri="{FF2B5EF4-FFF2-40B4-BE49-F238E27FC236}">
                <a16:creationId xmlns:a16="http://schemas.microsoft.com/office/drawing/2014/main" id="{B1D72E2B-1B9B-4DF5-ACE1-41A882B2717F}"/>
              </a:ext>
            </a:extLst>
          </p:cNvPr>
          <p:cNvPicPr>
            <a:picLocks noChangeAspect="1"/>
          </p:cNvPicPr>
          <p:nvPr/>
        </p:nvPicPr>
        <p:blipFill>
          <a:blip r:embed="rId4"/>
          <a:stretch>
            <a:fillRect/>
          </a:stretch>
        </p:blipFill>
        <p:spPr>
          <a:xfrm>
            <a:off x="0" y="3042197"/>
            <a:ext cx="18135600" cy="1872703"/>
          </a:xfrm>
          <a:prstGeom prst="rect">
            <a:avLst/>
          </a:prstGeom>
        </p:spPr>
      </p:pic>
      <p:pic>
        <p:nvPicPr>
          <p:cNvPr id="14" name="Picture 13">
            <a:extLst>
              <a:ext uri="{FF2B5EF4-FFF2-40B4-BE49-F238E27FC236}">
                <a16:creationId xmlns:a16="http://schemas.microsoft.com/office/drawing/2014/main" id="{D0B0B851-B87C-4E74-9234-0737595AC864}"/>
              </a:ext>
            </a:extLst>
          </p:cNvPr>
          <p:cNvPicPr>
            <a:picLocks noChangeAspect="1"/>
          </p:cNvPicPr>
          <p:nvPr/>
        </p:nvPicPr>
        <p:blipFill>
          <a:blip r:embed="rId4"/>
          <a:stretch>
            <a:fillRect/>
          </a:stretch>
        </p:blipFill>
        <p:spPr>
          <a:xfrm>
            <a:off x="29817" y="5259058"/>
            <a:ext cx="18135600" cy="3999242"/>
          </a:xfrm>
          <a:prstGeom prst="rect">
            <a:avLst/>
          </a:prstGeom>
        </p:spPr>
      </p:pic>
      <p:pic>
        <p:nvPicPr>
          <p:cNvPr id="15" name="object 4">
            <a:hlinkClick r:id="rId5" action="ppaction://hlinksldjump"/>
            <a:extLst>
              <a:ext uri="{FF2B5EF4-FFF2-40B4-BE49-F238E27FC236}">
                <a16:creationId xmlns:a16="http://schemas.microsoft.com/office/drawing/2014/main" id="{5E5ECC5E-E008-4250-AB6D-F092374E15C7}"/>
              </a:ext>
            </a:extLst>
          </p:cNvPr>
          <p:cNvPicPr/>
          <p:nvPr/>
        </p:nvPicPr>
        <p:blipFill>
          <a:blip r:embed="rId6" cstate="email">
            <a:extLst>
              <a:ext uri="{28A0092B-C50C-407E-A947-70E740481C1C}">
                <a14:useLocalDpi xmlns:a14="http://schemas.microsoft.com/office/drawing/2010/main"/>
              </a:ext>
            </a:extLst>
          </a:blip>
          <a:stretch>
            <a:fillRect/>
          </a:stretch>
        </p:blipFill>
        <p:spPr>
          <a:xfrm>
            <a:off x="16957087" y="9258301"/>
            <a:ext cx="914399" cy="876298"/>
          </a:xfrm>
          <a:prstGeom prst="rect">
            <a:avLst/>
          </a:prstGeom>
        </p:spPr>
      </p:pic>
    </p:spTree>
    <p:extLst>
      <p:ext uri="{BB962C8B-B14F-4D97-AF65-F5344CB8AC3E}">
        <p14:creationId xmlns:p14="http://schemas.microsoft.com/office/powerpoint/2010/main" val="3382387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1"/>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12"/>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13"/>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19200" y="170196"/>
            <a:ext cx="9477375" cy="751488"/>
          </a:xfrm>
          <a:prstGeom prst="rect">
            <a:avLst/>
          </a:prstGeom>
        </p:spPr>
        <p:txBody>
          <a:bodyPr vert="horz" wrap="square" lIns="0" tIns="12700" rIns="0" bIns="0" rtlCol="0">
            <a:spAutoFit/>
          </a:bodyPr>
          <a:lstStyle/>
          <a:p>
            <a:pPr marL="12700">
              <a:lnSpc>
                <a:spcPct val="100000"/>
              </a:lnSpc>
              <a:spcBef>
                <a:spcPts val="100"/>
              </a:spcBef>
            </a:pPr>
            <a:r>
              <a:rPr sz="4800" spc="325" dirty="0">
                <a:latin typeface="Trebuchet MS"/>
                <a:cs typeface="Trebuchet MS"/>
              </a:rPr>
              <a:t>Learning</a:t>
            </a:r>
            <a:r>
              <a:rPr sz="4800" spc="530" dirty="0">
                <a:latin typeface="Trebuchet MS"/>
                <a:cs typeface="Trebuchet MS"/>
              </a:rPr>
              <a:t> </a:t>
            </a:r>
            <a:r>
              <a:rPr sz="4800" spc="325" dirty="0">
                <a:latin typeface="Trebuchet MS"/>
                <a:cs typeface="Trebuchet MS"/>
              </a:rPr>
              <a:t>Checkpoint</a:t>
            </a:r>
            <a:r>
              <a:rPr sz="4800" spc="530" dirty="0">
                <a:latin typeface="Trebuchet MS"/>
                <a:cs typeface="Trebuchet MS"/>
              </a:rPr>
              <a:t> </a:t>
            </a:r>
            <a:r>
              <a:rPr lang="en-AU" sz="4800" spc="-25" dirty="0">
                <a:latin typeface="Trebuchet MS"/>
                <a:cs typeface="Trebuchet MS"/>
              </a:rPr>
              <a:t>2</a:t>
            </a:r>
            <a:endParaRPr sz="4800" spc="-25" dirty="0">
              <a:latin typeface="Trebuchet MS"/>
              <a:cs typeface="Trebuchet MS"/>
            </a:endParaRPr>
          </a:p>
        </p:txBody>
      </p:sp>
      <p:pic>
        <p:nvPicPr>
          <p:cNvPr id="4" name="Picture 3">
            <a:extLst>
              <a:ext uri="{FF2B5EF4-FFF2-40B4-BE49-F238E27FC236}">
                <a16:creationId xmlns:a16="http://schemas.microsoft.com/office/drawing/2014/main" id="{5151D48C-05D1-403E-B415-14B2CC325FB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28600" y="170196"/>
            <a:ext cx="762000" cy="992482"/>
          </a:xfrm>
          <a:prstGeom prst="rect">
            <a:avLst/>
          </a:prstGeom>
        </p:spPr>
      </p:pic>
      <p:pic>
        <p:nvPicPr>
          <p:cNvPr id="6" name="Picture 5">
            <a:extLst>
              <a:ext uri="{FF2B5EF4-FFF2-40B4-BE49-F238E27FC236}">
                <a16:creationId xmlns:a16="http://schemas.microsoft.com/office/drawing/2014/main" id="{3085F919-181F-4CEE-A333-DEFAD6E5BA5B}"/>
              </a:ext>
            </a:extLst>
          </p:cNvPr>
          <p:cNvPicPr>
            <a:picLocks noChangeAspect="1"/>
          </p:cNvPicPr>
          <p:nvPr/>
        </p:nvPicPr>
        <p:blipFill>
          <a:blip r:embed="rId3"/>
          <a:stretch>
            <a:fillRect/>
          </a:stretch>
        </p:blipFill>
        <p:spPr>
          <a:xfrm>
            <a:off x="6934200" y="929766"/>
            <a:ext cx="5181600" cy="5974416"/>
          </a:xfrm>
          <a:prstGeom prst="rect">
            <a:avLst/>
          </a:prstGeom>
        </p:spPr>
      </p:pic>
      <p:sp>
        <p:nvSpPr>
          <p:cNvPr id="7" name="TextBox 6">
            <a:extLst>
              <a:ext uri="{FF2B5EF4-FFF2-40B4-BE49-F238E27FC236}">
                <a16:creationId xmlns:a16="http://schemas.microsoft.com/office/drawing/2014/main" id="{D2031CB8-F4EB-4ED7-826A-5BD331A6197A}"/>
              </a:ext>
            </a:extLst>
          </p:cNvPr>
          <p:cNvSpPr txBox="1"/>
          <p:nvPr/>
        </p:nvSpPr>
        <p:spPr>
          <a:xfrm>
            <a:off x="29817" y="1167648"/>
            <a:ext cx="18288000" cy="6370975"/>
          </a:xfrm>
          <a:prstGeom prst="rect">
            <a:avLst/>
          </a:prstGeom>
          <a:noFill/>
        </p:spPr>
        <p:txBody>
          <a:bodyPr wrap="square" rtlCol="0">
            <a:spAutoFit/>
          </a:bodyPr>
          <a:lstStyle/>
          <a:p>
            <a:r>
              <a:rPr lang="en-US" sz="2400" dirty="0">
                <a:solidFill>
                  <a:srgbClr val="0070C0"/>
                </a:solidFill>
              </a:rPr>
              <a:t>5. What is the largest cause of workplace accidents in Victoria?</a:t>
            </a:r>
          </a:p>
          <a:p>
            <a:r>
              <a:rPr lang="en-US" sz="2400" dirty="0"/>
              <a:t>Manual Handling </a:t>
            </a:r>
          </a:p>
          <a:p>
            <a:r>
              <a:rPr lang="en-US" sz="2400" dirty="0">
                <a:solidFill>
                  <a:srgbClr val="0070C0"/>
                </a:solidFill>
              </a:rPr>
              <a:t>6. Explain the term ‘manual handling’. What injuries can manual handling cause?</a:t>
            </a:r>
          </a:p>
          <a:p>
            <a:r>
              <a:rPr lang="en-US" sz="2400" dirty="0"/>
              <a:t>Sample response: Manual handling is an overexertion or repetitive movement. It can cause muscular strain. Injuries caused by incorrect manual handling include: back and neck problems, hernias, disc and ligament damage and muscle sprains and strains.</a:t>
            </a:r>
          </a:p>
          <a:p>
            <a:r>
              <a:rPr lang="en-US" sz="2400" dirty="0">
                <a:solidFill>
                  <a:srgbClr val="0070C0"/>
                </a:solidFill>
              </a:rPr>
              <a:t>7. Outline the three types of hazards that you might encounter in the health services industry. Give an example of each.</a:t>
            </a:r>
          </a:p>
          <a:p>
            <a:r>
              <a:rPr lang="en-US" sz="2400" dirty="0"/>
              <a:t>Sample responses:</a:t>
            </a:r>
          </a:p>
          <a:p>
            <a:r>
              <a:rPr lang="en-US" sz="2400" dirty="0"/>
              <a:t>• Biological – direct contact with infectious wastes such as body fluids (</a:t>
            </a:r>
            <a:r>
              <a:rPr lang="en-US" sz="2400" dirty="0" err="1"/>
              <a:t>ie</a:t>
            </a:r>
            <a:r>
              <a:rPr lang="en-US" sz="2400" dirty="0"/>
              <a:t>: urine, blood, faeces) when providing first aid assistance. Direct contact with these types of wastes can make a person vulnerable to diseases such as HIV/AIDS and hepatitis.</a:t>
            </a:r>
          </a:p>
          <a:p>
            <a:r>
              <a:rPr lang="en-US" sz="2400" dirty="0"/>
              <a:t>• Psychosocial hazards such as the violent behaviour of patients which have the potential to cause injury to yourself and others around you.</a:t>
            </a:r>
          </a:p>
          <a:p>
            <a:r>
              <a:rPr lang="en-US" sz="2400" dirty="0"/>
              <a:t>• Manual handling injuries – when moving heavy and awkward pieces of equipment or when assisting patients to move.</a:t>
            </a:r>
          </a:p>
          <a:p>
            <a:r>
              <a:rPr lang="en-US" sz="2400" dirty="0">
                <a:solidFill>
                  <a:srgbClr val="0070C0"/>
                </a:solidFill>
              </a:rPr>
              <a:t>8. Explain compassion fatigue and explain how it could affect a patient.</a:t>
            </a:r>
          </a:p>
          <a:p>
            <a:r>
              <a:rPr lang="en-US" sz="2400" dirty="0"/>
              <a:t>Sample response:</a:t>
            </a:r>
          </a:p>
          <a:p>
            <a:r>
              <a:rPr lang="en-US" sz="2400" dirty="0"/>
              <a:t>• Compassion fatigue is where a worker’s compassion decreases over time, often due to continuous exposure to trauma and trauma victims. It could make them less sympathetic and caring towards</a:t>
            </a:r>
          </a:p>
          <a:p>
            <a:r>
              <a:rPr lang="en-US" sz="2400" dirty="0"/>
              <a:t>• patients. This could leave the patient feeling that no one cares about them and their situation which could affect their mental health and wellbeing.</a:t>
            </a:r>
          </a:p>
        </p:txBody>
      </p:sp>
      <p:pic>
        <p:nvPicPr>
          <p:cNvPr id="11" name="Picture 10">
            <a:extLst>
              <a:ext uri="{FF2B5EF4-FFF2-40B4-BE49-F238E27FC236}">
                <a16:creationId xmlns:a16="http://schemas.microsoft.com/office/drawing/2014/main" id="{A230441C-65A4-493B-BD38-CFE419B6D7AF}"/>
              </a:ext>
            </a:extLst>
          </p:cNvPr>
          <p:cNvPicPr>
            <a:picLocks noChangeAspect="1"/>
          </p:cNvPicPr>
          <p:nvPr/>
        </p:nvPicPr>
        <p:blipFill>
          <a:blip r:embed="rId4"/>
          <a:stretch>
            <a:fillRect/>
          </a:stretch>
        </p:blipFill>
        <p:spPr>
          <a:xfrm>
            <a:off x="69574" y="1585645"/>
            <a:ext cx="18135600" cy="433655"/>
          </a:xfrm>
          <a:prstGeom prst="rect">
            <a:avLst/>
          </a:prstGeom>
        </p:spPr>
      </p:pic>
      <p:pic>
        <p:nvPicPr>
          <p:cNvPr id="8" name="Picture 7">
            <a:extLst>
              <a:ext uri="{FF2B5EF4-FFF2-40B4-BE49-F238E27FC236}">
                <a16:creationId xmlns:a16="http://schemas.microsoft.com/office/drawing/2014/main" id="{042BA6EF-6209-45BF-92D8-FB6DAE5CF188}"/>
              </a:ext>
            </a:extLst>
          </p:cNvPr>
          <p:cNvPicPr>
            <a:picLocks noChangeAspect="1"/>
          </p:cNvPicPr>
          <p:nvPr/>
        </p:nvPicPr>
        <p:blipFill>
          <a:blip r:embed="rId4"/>
          <a:stretch>
            <a:fillRect/>
          </a:stretch>
        </p:blipFill>
        <p:spPr>
          <a:xfrm>
            <a:off x="76200" y="2323242"/>
            <a:ext cx="18135600" cy="686658"/>
          </a:xfrm>
          <a:prstGeom prst="rect">
            <a:avLst/>
          </a:prstGeom>
        </p:spPr>
      </p:pic>
      <p:pic>
        <p:nvPicPr>
          <p:cNvPr id="9" name="Picture 8">
            <a:extLst>
              <a:ext uri="{FF2B5EF4-FFF2-40B4-BE49-F238E27FC236}">
                <a16:creationId xmlns:a16="http://schemas.microsoft.com/office/drawing/2014/main" id="{82E52F1F-4905-4C2B-9061-B5507FB3D0C9}"/>
              </a:ext>
            </a:extLst>
          </p:cNvPr>
          <p:cNvPicPr>
            <a:picLocks noChangeAspect="1"/>
          </p:cNvPicPr>
          <p:nvPr/>
        </p:nvPicPr>
        <p:blipFill>
          <a:blip r:embed="rId4"/>
          <a:stretch>
            <a:fillRect/>
          </a:stretch>
        </p:blipFill>
        <p:spPr>
          <a:xfrm>
            <a:off x="-6626" y="3486053"/>
            <a:ext cx="18135600" cy="1809847"/>
          </a:xfrm>
          <a:prstGeom prst="rect">
            <a:avLst/>
          </a:prstGeom>
        </p:spPr>
      </p:pic>
      <p:pic>
        <p:nvPicPr>
          <p:cNvPr id="10" name="Picture 9">
            <a:extLst>
              <a:ext uri="{FF2B5EF4-FFF2-40B4-BE49-F238E27FC236}">
                <a16:creationId xmlns:a16="http://schemas.microsoft.com/office/drawing/2014/main" id="{4264F676-5A2E-4E7E-8E5D-FE70A53DD280}"/>
              </a:ext>
            </a:extLst>
          </p:cNvPr>
          <p:cNvPicPr>
            <a:picLocks noChangeAspect="1"/>
          </p:cNvPicPr>
          <p:nvPr/>
        </p:nvPicPr>
        <p:blipFill>
          <a:blip r:embed="rId4"/>
          <a:stretch>
            <a:fillRect/>
          </a:stretch>
        </p:blipFill>
        <p:spPr>
          <a:xfrm>
            <a:off x="76200" y="5586590"/>
            <a:ext cx="18135600" cy="1952033"/>
          </a:xfrm>
          <a:prstGeom prst="rect">
            <a:avLst/>
          </a:prstGeom>
        </p:spPr>
      </p:pic>
      <p:pic>
        <p:nvPicPr>
          <p:cNvPr id="12" name="object 4">
            <a:hlinkClick r:id="rId5" action="ppaction://hlinksldjump"/>
            <a:extLst>
              <a:ext uri="{FF2B5EF4-FFF2-40B4-BE49-F238E27FC236}">
                <a16:creationId xmlns:a16="http://schemas.microsoft.com/office/drawing/2014/main" id="{3562E5E4-B475-4B10-81AE-6DB14ACEBAA1}"/>
              </a:ext>
            </a:extLst>
          </p:cNvPr>
          <p:cNvPicPr/>
          <p:nvPr/>
        </p:nvPicPr>
        <p:blipFill>
          <a:blip r:embed="rId6" cstate="email">
            <a:extLst>
              <a:ext uri="{28A0092B-C50C-407E-A947-70E740481C1C}">
                <a14:useLocalDpi xmlns:a14="http://schemas.microsoft.com/office/drawing/2010/main"/>
              </a:ext>
            </a:extLst>
          </a:blip>
          <a:stretch>
            <a:fillRect/>
          </a:stretch>
        </p:blipFill>
        <p:spPr>
          <a:xfrm>
            <a:off x="16957087" y="9258301"/>
            <a:ext cx="914399" cy="876298"/>
          </a:xfrm>
          <a:prstGeom prst="rect">
            <a:avLst/>
          </a:prstGeom>
        </p:spPr>
      </p:pic>
    </p:spTree>
    <p:extLst>
      <p:ext uri="{BB962C8B-B14F-4D97-AF65-F5344CB8AC3E}">
        <p14:creationId xmlns:p14="http://schemas.microsoft.com/office/powerpoint/2010/main" val="1297718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1"/>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8"/>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9"/>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19200" y="170196"/>
            <a:ext cx="9477375" cy="751488"/>
          </a:xfrm>
          <a:prstGeom prst="rect">
            <a:avLst/>
          </a:prstGeom>
        </p:spPr>
        <p:txBody>
          <a:bodyPr vert="horz" wrap="square" lIns="0" tIns="12700" rIns="0" bIns="0" rtlCol="0">
            <a:spAutoFit/>
          </a:bodyPr>
          <a:lstStyle/>
          <a:p>
            <a:pPr marL="12700">
              <a:lnSpc>
                <a:spcPct val="100000"/>
              </a:lnSpc>
              <a:spcBef>
                <a:spcPts val="100"/>
              </a:spcBef>
            </a:pPr>
            <a:r>
              <a:rPr sz="4800" spc="325" dirty="0">
                <a:latin typeface="Trebuchet MS"/>
                <a:cs typeface="Trebuchet MS"/>
              </a:rPr>
              <a:t>Learning</a:t>
            </a:r>
            <a:r>
              <a:rPr sz="4800" spc="530" dirty="0">
                <a:latin typeface="Trebuchet MS"/>
                <a:cs typeface="Trebuchet MS"/>
              </a:rPr>
              <a:t> </a:t>
            </a:r>
            <a:r>
              <a:rPr sz="4800" spc="325" dirty="0">
                <a:latin typeface="Trebuchet MS"/>
                <a:cs typeface="Trebuchet MS"/>
              </a:rPr>
              <a:t>Checkpoint</a:t>
            </a:r>
            <a:r>
              <a:rPr sz="4800" spc="530" dirty="0">
                <a:latin typeface="Trebuchet MS"/>
                <a:cs typeface="Trebuchet MS"/>
              </a:rPr>
              <a:t> </a:t>
            </a:r>
            <a:r>
              <a:rPr lang="en-AU" sz="4800" spc="-25" dirty="0">
                <a:latin typeface="Trebuchet MS"/>
                <a:cs typeface="Trebuchet MS"/>
              </a:rPr>
              <a:t>2</a:t>
            </a:r>
            <a:endParaRPr sz="4800" spc="-25" dirty="0">
              <a:latin typeface="Trebuchet MS"/>
              <a:cs typeface="Trebuchet MS"/>
            </a:endParaRPr>
          </a:p>
        </p:txBody>
      </p:sp>
      <p:pic>
        <p:nvPicPr>
          <p:cNvPr id="4" name="Picture 3">
            <a:extLst>
              <a:ext uri="{FF2B5EF4-FFF2-40B4-BE49-F238E27FC236}">
                <a16:creationId xmlns:a16="http://schemas.microsoft.com/office/drawing/2014/main" id="{5151D48C-05D1-403E-B415-14B2CC325FB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28600" y="170196"/>
            <a:ext cx="762000" cy="992482"/>
          </a:xfrm>
          <a:prstGeom prst="rect">
            <a:avLst/>
          </a:prstGeom>
        </p:spPr>
      </p:pic>
      <p:pic>
        <p:nvPicPr>
          <p:cNvPr id="6" name="Picture 5">
            <a:extLst>
              <a:ext uri="{FF2B5EF4-FFF2-40B4-BE49-F238E27FC236}">
                <a16:creationId xmlns:a16="http://schemas.microsoft.com/office/drawing/2014/main" id="{3085F919-181F-4CEE-A333-DEFAD6E5BA5B}"/>
              </a:ext>
            </a:extLst>
          </p:cNvPr>
          <p:cNvPicPr>
            <a:picLocks noChangeAspect="1"/>
          </p:cNvPicPr>
          <p:nvPr/>
        </p:nvPicPr>
        <p:blipFill>
          <a:blip r:embed="rId3"/>
          <a:stretch>
            <a:fillRect/>
          </a:stretch>
        </p:blipFill>
        <p:spPr>
          <a:xfrm>
            <a:off x="6934200" y="929766"/>
            <a:ext cx="5181600" cy="5974416"/>
          </a:xfrm>
          <a:prstGeom prst="rect">
            <a:avLst/>
          </a:prstGeom>
        </p:spPr>
      </p:pic>
      <p:sp>
        <p:nvSpPr>
          <p:cNvPr id="7" name="TextBox 6">
            <a:extLst>
              <a:ext uri="{FF2B5EF4-FFF2-40B4-BE49-F238E27FC236}">
                <a16:creationId xmlns:a16="http://schemas.microsoft.com/office/drawing/2014/main" id="{D2031CB8-F4EB-4ED7-826A-5BD331A6197A}"/>
              </a:ext>
            </a:extLst>
          </p:cNvPr>
          <p:cNvSpPr txBox="1"/>
          <p:nvPr/>
        </p:nvSpPr>
        <p:spPr>
          <a:xfrm>
            <a:off x="29817" y="1167648"/>
            <a:ext cx="18288000" cy="7848302"/>
          </a:xfrm>
          <a:prstGeom prst="rect">
            <a:avLst/>
          </a:prstGeom>
          <a:noFill/>
        </p:spPr>
        <p:txBody>
          <a:bodyPr wrap="square" rtlCol="0">
            <a:spAutoFit/>
          </a:bodyPr>
          <a:lstStyle/>
          <a:p>
            <a:r>
              <a:rPr lang="en-US" sz="2400" dirty="0">
                <a:solidFill>
                  <a:srgbClr val="0070C0"/>
                </a:solidFill>
              </a:rPr>
              <a:t>9. Outline three ways you could minimise trips and falls in a health services workplace.</a:t>
            </a:r>
          </a:p>
          <a:p>
            <a:r>
              <a:rPr lang="en-US" sz="2400" dirty="0"/>
              <a:t>Sample responses:</a:t>
            </a:r>
          </a:p>
          <a:p>
            <a:r>
              <a:rPr lang="en-US" sz="2400" dirty="0"/>
              <a:t>• Ensure the ground is free of trip hazards such as uneven carpet or floorboards</a:t>
            </a:r>
          </a:p>
          <a:p>
            <a:r>
              <a:rPr lang="en-US" sz="2400" dirty="0"/>
              <a:t>• Ensure wet floors are adequately sign posted.</a:t>
            </a:r>
          </a:p>
          <a:p>
            <a:r>
              <a:rPr lang="en-US" sz="2400" dirty="0"/>
              <a:t>• Check grounds for potholes and uneven pavement.</a:t>
            </a:r>
          </a:p>
          <a:p>
            <a:r>
              <a:rPr lang="en-US" sz="2400" dirty="0"/>
              <a:t>• Remove any items on the floor such as rubbish, boxes etc.</a:t>
            </a:r>
          </a:p>
          <a:p>
            <a:r>
              <a:rPr lang="en-US" sz="2400" dirty="0"/>
              <a:t>• Ensure patients have access to clearly marked ramps with handrails, with reflective lighting.</a:t>
            </a:r>
          </a:p>
          <a:p>
            <a:r>
              <a:rPr lang="en-US" sz="2400" dirty="0">
                <a:solidFill>
                  <a:srgbClr val="0070C0"/>
                </a:solidFill>
              </a:rPr>
              <a:t>10. Explain the strategy you take to deal with a potentially violent situation or patient.</a:t>
            </a:r>
          </a:p>
          <a:p>
            <a:r>
              <a:rPr lang="en-US" sz="2400" dirty="0"/>
              <a:t>Sample response:</a:t>
            </a:r>
          </a:p>
          <a:p>
            <a:r>
              <a:rPr lang="en-US" sz="2400" dirty="0"/>
              <a:t>• Contain, manage and defuse violent outbursts by ask questions, getting the person talking, using positive body language and try to make a connection with them as a way to calm them</a:t>
            </a:r>
          </a:p>
          <a:p>
            <a:r>
              <a:rPr lang="en-US" sz="2400" dirty="0">
                <a:solidFill>
                  <a:srgbClr val="0070C0"/>
                </a:solidFill>
              </a:rPr>
              <a:t>11. How can stress be managed?</a:t>
            </a:r>
          </a:p>
          <a:p>
            <a:r>
              <a:rPr lang="en-US" sz="2400" dirty="0"/>
              <a:t>Sample responses:</a:t>
            </a:r>
          </a:p>
          <a:p>
            <a:r>
              <a:rPr lang="en-US" sz="2400" dirty="0"/>
              <a:t>• Good nutrition - Not eating properly causes low blood glucose levels, which can cause you to feel lethargic, tired and irritable. Eating healthy foods, high in fibre will cause blood glucose levels to rise slowly over a long period of time; this allows you to feel more energetic for longer.</a:t>
            </a:r>
          </a:p>
          <a:p>
            <a:r>
              <a:rPr lang="en-US" sz="2400" dirty="0"/>
              <a:t>• Regular exercise - Physical activity is proven to lower stress levels and reduce stress related illnesses such as headaches, gastrointestinal problems and insomnia. Physical activity releases endorphins that help you to feel happier and more positive.</a:t>
            </a:r>
          </a:p>
          <a:p>
            <a:r>
              <a:rPr lang="en-US" sz="2400" dirty="0"/>
              <a:t>• Adequate sleep - A lack of sleep has been linked with many behaviour related illnesses such as obesity, hypertension and anxiety. Ensuring that you get at least 7-8 hours can help you better manage and cope with stress. It will also help you to stay physically, emotionally and socially healthy.</a:t>
            </a:r>
          </a:p>
          <a:p>
            <a:r>
              <a:rPr lang="en-US" sz="2400" dirty="0"/>
              <a:t>• Limiting alcohol intake - Alcohol is a depressant, which slows down your central nervous system. Alcohol also impairs your movement, speech, judgment and memory. It can also heighten the feeling of stress and lead to mood changes.</a:t>
            </a:r>
          </a:p>
        </p:txBody>
      </p:sp>
      <p:pic>
        <p:nvPicPr>
          <p:cNvPr id="11" name="Picture 10">
            <a:extLst>
              <a:ext uri="{FF2B5EF4-FFF2-40B4-BE49-F238E27FC236}">
                <a16:creationId xmlns:a16="http://schemas.microsoft.com/office/drawing/2014/main" id="{A230441C-65A4-493B-BD38-CFE419B6D7AF}"/>
              </a:ext>
            </a:extLst>
          </p:cNvPr>
          <p:cNvPicPr>
            <a:picLocks noChangeAspect="1"/>
          </p:cNvPicPr>
          <p:nvPr/>
        </p:nvPicPr>
        <p:blipFill>
          <a:blip r:embed="rId4"/>
          <a:stretch>
            <a:fillRect/>
          </a:stretch>
        </p:blipFill>
        <p:spPr>
          <a:xfrm>
            <a:off x="29817" y="1568079"/>
            <a:ext cx="18135600" cy="2280021"/>
          </a:xfrm>
          <a:prstGeom prst="rect">
            <a:avLst/>
          </a:prstGeom>
        </p:spPr>
      </p:pic>
      <p:pic>
        <p:nvPicPr>
          <p:cNvPr id="8" name="Picture 7">
            <a:extLst>
              <a:ext uri="{FF2B5EF4-FFF2-40B4-BE49-F238E27FC236}">
                <a16:creationId xmlns:a16="http://schemas.microsoft.com/office/drawing/2014/main" id="{673310D5-9F03-49A5-800A-AC49DB04CF2E}"/>
              </a:ext>
            </a:extLst>
          </p:cNvPr>
          <p:cNvPicPr>
            <a:picLocks noChangeAspect="1"/>
          </p:cNvPicPr>
          <p:nvPr/>
        </p:nvPicPr>
        <p:blipFill>
          <a:blip r:embed="rId4"/>
          <a:stretch>
            <a:fillRect/>
          </a:stretch>
        </p:blipFill>
        <p:spPr>
          <a:xfrm>
            <a:off x="29817" y="4128851"/>
            <a:ext cx="18135600" cy="1167049"/>
          </a:xfrm>
          <a:prstGeom prst="rect">
            <a:avLst/>
          </a:prstGeom>
        </p:spPr>
      </p:pic>
      <p:pic>
        <p:nvPicPr>
          <p:cNvPr id="9" name="Picture 8">
            <a:extLst>
              <a:ext uri="{FF2B5EF4-FFF2-40B4-BE49-F238E27FC236}">
                <a16:creationId xmlns:a16="http://schemas.microsoft.com/office/drawing/2014/main" id="{EFDC96CE-117D-46F0-9FAC-D22756E869E5}"/>
              </a:ext>
            </a:extLst>
          </p:cNvPr>
          <p:cNvPicPr>
            <a:picLocks noChangeAspect="1"/>
          </p:cNvPicPr>
          <p:nvPr/>
        </p:nvPicPr>
        <p:blipFill>
          <a:blip r:embed="rId4"/>
          <a:stretch>
            <a:fillRect/>
          </a:stretch>
        </p:blipFill>
        <p:spPr>
          <a:xfrm>
            <a:off x="76200" y="5624244"/>
            <a:ext cx="18135600" cy="3253055"/>
          </a:xfrm>
          <a:prstGeom prst="rect">
            <a:avLst/>
          </a:prstGeom>
        </p:spPr>
      </p:pic>
      <p:pic>
        <p:nvPicPr>
          <p:cNvPr id="10" name="object 4">
            <a:hlinkClick r:id="rId5" action="ppaction://hlinksldjump"/>
            <a:extLst>
              <a:ext uri="{FF2B5EF4-FFF2-40B4-BE49-F238E27FC236}">
                <a16:creationId xmlns:a16="http://schemas.microsoft.com/office/drawing/2014/main" id="{58C32777-C48C-4AF8-AAF5-EDEF801FAB27}"/>
              </a:ext>
            </a:extLst>
          </p:cNvPr>
          <p:cNvPicPr/>
          <p:nvPr/>
        </p:nvPicPr>
        <p:blipFill>
          <a:blip r:embed="rId6" cstate="email">
            <a:extLst>
              <a:ext uri="{28A0092B-C50C-407E-A947-70E740481C1C}">
                <a14:useLocalDpi xmlns:a14="http://schemas.microsoft.com/office/drawing/2010/main"/>
              </a:ext>
            </a:extLst>
          </a:blip>
          <a:stretch>
            <a:fillRect/>
          </a:stretch>
        </p:blipFill>
        <p:spPr>
          <a:xfrm>
            <a:off x="16957087" y="9258301"/>
            <a:ext cx="914399" cy="876298"/>
          </a:xfrm>
          <a:prstGeom prst="rect">
            <a:avLst/>
          </a:prstGeom>
        </p:spPr>
      </p:pic>
    </p:spTree>
    <p:extLst>
      <p:ext uri="{BB962C8B-B14F-4D97-AF65-F5344CB8AC3E}">
        <p14:creationId xmlns:p14="http://schemas.microsoft.com/office/powerpoint/2010/main" val="1851616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1"/>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8"/>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18288000" cy="10287001"/>
          </a:xfrm>
          <a:prstGeom prst="rect">
            <a:avLst/>
          </a:prstGeom>
        </p:spPr>
      </p:pic>
      <p:sp>
        <p:nvSpPr>
          <p:cNvPr id="3" name="object 3"/>
          <p:cNvSpPr/>
          <p:nvPr/>
        </p:nvSpPr>
        <p:spPr>
          <a:xfrm>
            <a:off x="0" y="1"/>
            <a:ext cx="18288000" cy="10287000"/>
          </a:xfrm>
          <a:custGeom>
            <a:avLst/>
            <a:gdLst/>
            <a:ahLst/>
            <a:cxnLst/>
            <a:rect l="l" t="t" r="r" b="b"/>
            <a:pathLst>
              <a:path w="18288000" h="10287000">
                <a:moveTo>
                  <a:pt x="0" y="10286998"/>
                </a:moveTo>
                <a:lnTo>
                  <a:pt x="0" y="0"/>
                </a:lnTo>
                <a:lnTo>
                  <a:pt x="18288000" y="0"/>
                </a:lnTo>
                <a:lnTo>
                  <a:pt x="18288000" y="10286998"/>
                </a:lnTo>
                <a:lnTo>
                  <a:pt x="0" y="10286998"/>
                </a:lnTo>
                <a:close/>
              </a:path>
            </a:pathLst>
          </a:custGeom>
          <a:solidFill>
            <a:srgbClr val="000000">
              <a:alpha val="69799"/>
            </a:srgbClr>
          </a:solidFill>
        </p:spPr>
        <p:txBody>
          <a:bodyPr wrap="square" lIns="0" tIns="0" rIns="0" bIns="0" rtlCol="0"/>
          <a:lstStyle/>
          <a:p>
            <a:endParaRPr/>
          </a:p>
        </p:txBody>
      </p:sp>
      <p:pic>
        <p:nvPicPr>
          <p:cNvPr id="4" name="object 4">
            <a:hlinkClick r:id="rId3" action="ppaction://hlinksldjump"/>
          </p:cNvPr>
          <p:cNvPicPr/>
          <p:nvPr/>
        </p:nvPicPr>
        <p:blipFill>
          <a:blip r:embed="rId4" cstate="email">
            <a:extLst>
              <a:ext uri="{28A0092B-C50C-407E-A947-70E740481C1C}">
                <a14:useLocalDpi xmlns:a14="http://schemas.microsoft.com/office/drawing/2010/main"/>
              </a:ext>
            </a:extLst>
          </a:blip>
          <a:stretch>
            <a:fillRect/>
          </a:stretch>
        </p:blipFill>
        <p:spPr>
          <a:xfrm>
            <a:off x="16957087" y="9258301"/>
            <a:ext cx="914399" cy="876298"/>
          </a:xfrm>
          <a:prstGeom prst="rect">
            <a:avLst/>
          </a:prstGeom>
        </p:spPr>
      </p:pic>
      <p:sp>
        <p:nvSpPr>
          <p:cNvPr id="5" name="object 5"/>
          <p:cNvSpPr/>
          <p:nvPr/>
        </p:nvSpPr>
        <p:spPr>
          <a:xfrm>
            <a:off x="1028700" y="2001140"/>
            <a:ext cx="1352550" cy="133350"/>
          </a:xfrm>
          <a:custGeom>
            <a:avLst/>
            <a:gdLst/>
            <a:ahLst/>
            <a:cxnLst/>
            <a:rect l="l" t="t" r="r" b="b"/>
            <a:pathLst>
              <a:path w="1352550" h="133350">
                <a:moveTo>
                  <a:pt x="1352550" y="133350"/>
                </a:moveTo>
                <a:lnTo>
                  <a:pt x="0" y="133350"/>
                </a:lnTo>
                <a:lnTo>
                  <a:pt x="0" y="0"/>
                </a:lnTo>
                <a:lnTo>
                  <a:pt x="1352550" y="0"/>
                </a:lnTo>
                <a:lnTo>
                  <a:pt x="1352550" y="133350"/>
                </a:lnTo>
                <a:close/>
              </a:path>
            </a:pathLst>
          </a:custGeom>
          <a:solidFill>
            <a:srgbClr val="FFFFFF"/>
          </a:solidFill>
        </p:spPr>
        <p:txBody>
          <a:bodyPr wrap="square" lIns="0" tIns="0" rIns="0" bIns="0" rtlCol="0"/>
          <a:lstStyle/>
          <a:p>
            <a:endParaRPr/>
          </a:p>
        </p:txBody>
      </p:sp>
      <p:sp>
        <p:nvSpPr>
          <p:cNvPr id="6" name="object 6"/>
          <p:cNvSpPr txBox="1">
            <a:spLocks noGrp="1"/>
          </p:cNvSpPr>
          <p:nvPr>
            <p:ph type="title"/>
          </p:nvPr>
        </p:nvSpPr>
        <p:spPr>
          <a:xfrm>
            <a:off x="1016000" y="941864"/>
            <a:ext cx="5172075" cy="1000760"/>
          </a:xfrm>
          <a:prstGeom prst="rect">
            <a:avLst/>
          </a:prstGeom>
        </p:spPr>
        <p:txBody>
          <a:bodyPr vert="horz" wrap="square" lIns="0" tIns="12700" rIns="0" bIns="0" rtlCol="0">
            <a:spAutoFit/>
          </a:bodyPr>
          <a:lstStyle/>
          <a:p>
            <a:pPr marL="12700">
              <a:lnSpc>
                <a:spcPct val="100000"/>
              </a:lnSpc>
              <a:spcBef>
                <a:spcPts val="100"/>
              </a:spcBef>
            </a:pPr>
            <a:r>
              <a:rPr spc="625" dirty="0">
                <a:solidFill>
                  <a:srgbClr val="FFFFFF"/>
                </a:solidFill>
                <a:latin typeface="Trebuchet MS"/>
                <a:cs typeface="Trebuchet MS"/>
              </a:rPr>
              <a:t>I</a:t>
            </a:r>
            <a:r>
              <a:rPr spc="285" dirty="0">
                <a:solidFill>
                  <a:srgbClr val="FFFFFF"/>
                </a:solidFill>
                <a:latin typeface="Trebuchet MS"/>
                <a:cs typeface="Trebuchet MS"/>
              </a:rPr>
              <a:t>n</a:t>
            </a:r>
            <a:r>
              <a:rPr spc="120" dirty="0">
                <a:solidFill>
                  <a:srgbClr val="FFFFFF"/>
                </a:solidFill>
                <a:latin typeface="Trebuchet MS"/>
                <a:cs typeface="Trebuchet MS"/>
              </a:rPr>
              <a:t>t</a:t>
            </a:r>
            <a:r>
              <a:rPr spc="175" dirty="0">
                <a:solidFill>
                  <a:srgbClr val="FFFFFF"/>
                </a:solidFill>
                <a:latin typeface="Trebuchet MS"/>
                <a:cs typeface="Trebuchet MS"/>
              </a:rPr>
              <a:t>r</a:t>
            </a:r>
            <a:r>
              <a:rPr spc="405" dirty="0">
                <a:solidFill>
                  <a:srgbClr val="FFFFFF"/>
                </a:solidFill>
                <a:latin typeface="Trebuchet MS"/>
                <a:cs typeface="Trebuchet MS"/>
              </a:rPr>
              <a:t>o</a:t>
            </a:r>
            <a:r>
              <a:rPr spc="325" dirty="0">
                <a:solidFill>
                  <a:srgbClr val="FFFFFF"/>
                </a:solidFill>
                <a:latin typeface="Trebuchet MS"/>
                <a:cs typeface="Trebuchet MS"/>
              </a:rPr>
              <a:t>d</a:t>
            </a:r>
            <a:r>
              <a:rPr spc="290" dirty="0">
                <a:solidFill>
                  <a:srgbClr val="FFFFFF"/>
                </a:solidFill>
                <a:latin typeface="Trebuchet MS"/>
                <a:cs typeface="Trebuchet MS"/>
              </a:rPr>
              <a:t>u</a:t>
            </a:r>
            <a:r>
              <a:rPr spc="490" dirty="0">
                <a:solidFill>
                  <a:srgbClr val="FFFFFF"/>
                </a:solidFill>
                <a:latin typeface="Trebuchet MS"/>
                <a:cs typeface="Trebuchet MS"/>
              </a:rPr>
              <a:t>c</a:t>
            </a:r>
            <a:r>
              <a:rPr spc="120" dirty="0">
                <a:solidFill>
                  <a:srgbClr val="FFFFFF"/>
                </a:solidFill>
                <a:latin typeface="Trebuchet MS"/>
                <a:cs typeface="Trebuchet MS"/>
              </a:rPr>
              <a:t>t</a:t>
            </a:r>
            <a:r>
              <a:rPr spc="320" dirty="0">
                <a:solidFill>
                  <a:srgbClr val="FFFFFF"/>
                </a:solidFill>
                <a:latin typeface="Trebuchet MS"/>
                <a:cs typeface="Trebuchet MS"/>
              </a:rPr>
              <a:t>i</a:t>
            </a:r>
            <a:r>
              <a:rPr spc="405" dirty="0">
                <a:solidFill>
                  <a:srgbClr val="FFFFFF"/>
                </a:solidFill>
                <a:latin typeface="Trebuchet MS"/>
                <a:cs typeface="Trebuchet MS"/>
              </a:rPr>
              <a:t>o</a:t>
            </a:r>
            <a:r>
              <a:rPr spc="-160" dirty="0">
                <a:solidFill>
                  <a:srgbClr val="FFFFFF"/>
                </a:solidFill>
                <a:latin typeface="Trebuchet MS"/>
                <a:cs typeface="Trebuchet MS"/>
              </a:rPr>
              <a:t>n</a:t>
            </a:r>
          </a:p>
        </p:txBody>
      </p:sp>
      <p:sp>
        <p:nvSpPr>
          <p:cNvPr id="7" name="object 7"/>
          <p:cNvSpPr txBox="1"/>
          <p:nvPr/>
        </p:nvSpPr>
        <p:spPr>
          <a:xfrm>
            <a:off x="1016000" y="2410629"/>
            <a:ext cx="9284335" cy="6626225"/>
          </a:xfrm>
          <a:prstGeom prst="rect">
            <a:avLst/>
          </a:prstGeom>
        </p:spPr>
        <p:txBody>
          <a:bodyPr vert="horz" wrap="square" lIns="0" tIns="186055" rIns="0" bIns="0" rtlCol="0">
            <a:spAutoFit/>
          </a:bodyPr>
          <a:lstStyle/>
          <a:p>
            <a:pPr marL="12700">
              <a:lnSpc>
                <a:spcPct val="100000"/>
              </a:lnSpc>
              <a:spcBef>
                <a:spcPts val="1465"/>
              </a:spcBef>
              <a:tabLst>
                <a:tab pos="907415" algn="l"/>
                <a:tab pos="2371725" algn="l"/>
                <a:tab pos="4077970" algn="l"/>
                <a:tab pos="5398135" algn="l"/>
                <a:tab pos="6090920" algn="l"/>
              </a:tabLst>
            </a:pPr>
            <a:r>
              <a:rPr sz="2800" spc="145" dirty="0">
                <a:solidFill>
                  <a:srgbClr val="FFFFFF"/>
                </a:solidFill>
                <a:latin typeface="Arial MT"/>
                <a:cs typeface="Arial MT"/>
              </a:rPr>
              <a:t>This	</a:t>
            </a:r>
            <a:r>
              <a:rPr sz="2800" spc="165" dirty="0">
                <a:solidFill>
                  <a:srgbClr val="FFFFFF"/>
                </a:solidFill>
                <a:latin typeface="Arial MT"/>
                <a:cs typeface="Arial MT"/>
              </a:rPr>
              <a:t>student	</a:t>
            </a:r>
            <a:r>
              <a:rPr sz="2800" spc="170" dirty="0">
                <a:solidFill>
                  <a:srgbClr val="FFFFFF"/>
                </a:solidFill>
                <a:latin typeface="Arial MT"/>
                <a:cs typeface="Arial MT"/>
              </a:rPr>
              <a:t>resource	</a:t>
            </a:r>
            <a:r>
              <a:rPr sz="2800" spc="160" dirty="0">
                <a:solidFill>
                  <a:srgbClr val="FFFFFF"/>
                </a:solidFill>
                <a:latin typeface="Arial MT"/>
                <a:cs typeface="Arial MT"/>
              </a:rPr>
              <a:t>covers	</a:t>
            </a:r>
            <a:r>
              <a:rPr sz="2800" spc="130" dirty="0">
                <a:solidFill>
                  <a:srgbClr val="FFFFFF"/>
                </a:solidFill>
                <a:latin typeface="Arial MT"/>
                <a:cs typeface="Arial MT"/>
              </a:rPr>
              <a:t>the	</a:t>
            </a:r>
            <a:r>
              <a:rPr sz="2800" spc="170" dirty="0">
                <a:solidFill>
                  <a:srgbClr val="FFFFFF"/>
                </a:solidFill>
                <a:latin typeface="Arial MT"/>
                <a:cs typeface="Arial MT"/>
              </a:rPr>
              <a:t>knowledge</a:t>
            </a:r>
            <a:endParaRPr sz="2800" dirty="0">
              <a:latin typeface="Arial MT"/>
              <a:cs typeface="Arial MT"/>
            </a:endParaRPr>
          </a:p>
          <a:p>
            <a:pPr marL="12700">
              <a:lnSpc>
                <a:spcPct val="100000"/>
              </a:lnSpc>
              <a:spcBef>
                <a:spcPts val="1365"/>
              </a:spcBef>
              <a:tabLst>
                <a:tab pos="1640205" algn="l"/>
                <a:tab pos="2110105" algn="l"/>
                <a:tab pos="4147820" algn="l"/>
                <a:tab pos="4598035" algn="l"/>
                <a:tab pos="6546850" algn="l"/>
                <a:tab pos="7788909" algn="l"/>
              </a:tabLst>
            </a:pPr>
            <a:r>
              <a:rPr sz="2800" spc="170" dirty="0">
                <a:solidFill>
                  <a:srgbClr val="FFFFFF"/>
                </a:solidFill>
                <a:latin typeface="Arial MT"/>
                <a:cs typeface="Arial MT"/>
              </a:rPr>
              <a:t>required	</a:t>
            </a:r>
            <a:r>
              <a:rPr sz="2800" spc="95" dirty="0">
                <a:solidFill>
                  <a:srgbClr val="FFFFFF"/>
                </a:solidFill>
                <a:latin typeface="Arial MT"/>
                <a:cs typeface="Arial MT"/>
              </a:rPr>
              <a:t>to	</a:t>
            </a:r>
            <a:r>
              <a:rPr sz="2800" spc="175" dirty="0">
                <a:solidFill>
                  <a:srgbClr val="FFFFFF"/>
                </a:solidFill>
                <a:latin typeface="Arial MT"/>
                <a:cs typeface="Arial MT"/>
              </a:rPr>
              <a:t>participate	</a:t>
            </a:r>
            <a:r>
              <a:rPr sz="2800" spc="95" dirty="0">
                <a:solidFill>
                  <a:srgbClr val="FFFFFF"/>
                </a:solidFill>
                <a:latin typeface="Arial MT"/>
                <a:cs typeface="Arial MT"/>
              </a:rPr>
              <a:t>in	</a:t>
            </a:r>
            <a:r>
              <a:rPr sz="2800" spc="170" dirty="0">
                <a:solidFill>
                  <a:srgbClr val="FFFFFF"/>
                </a:solidFill>
                <a:latin typeface="Arial MT"/>
                <a:cs typeface="Arial MT"/>
              </a:rPr>
              <a:t>workplace	</a:t>
            </a:r>
            <a:r>
              <a:rPr sz="2800" spc="160" dirty="0">
                <a:solidFill>
                  <a:srgbClr val="FFFFFF"/>
                </a:solidFill>
                <a:latin typeface="Arial MT"/>
                <a:cs typeface="Arial MT"/>
              </a:rPr>
              <a:t>health	</a:t>
            </a:r>
            <a:r>
              <a:rPr sz="2800" spc="130" dirty="0">
                <a:solidFill>
                  <a:srgbClr val="FFFFFF"/>
                </a:solidFill>
                <a:latin typeface="Arial MT"/>
                <a:cs typeface="Arial MT"/>
              </a:rPr>
              <a:t>and</a:t>
            </a:r>
            <a:endParaRPr sz="2800" dirty="0">
              <a:latin typeface="Arial MT"/>
              <a:cs typeface="Arial MT"/>
            </a:endParaRPr>
          </a:p>
          <a:p>
            <a:pPr marL="12700" marR="78740">
              <a:lnSpc>
                <a:spcPct val="140600"/>
              </a:lnSpc>
              <a:tabLst>
                <a:tab pos="581025" algn="l"/>
                <a:tab pos="803910" algn="l"/>
                <a:tab pos="1233805" algn="l"/>
                <a:tab pos="1313180" algn="l"/>
                <a:tab pos="1906270" algn="l"/>
                <a:tab pos="2025650" algn="l"/>
                <a:tab pos="2105025" algn="l"/>
                <a:tab pos="2416175" algn="l"/>
                <a:tab pos="2495550" algn="l"/>
                <a:tab pos="2762250" algn="l"/>
                <a:tab pos="3108325" algn="l"/>
                <a:tab pos="3282315" algn="l"/>
                <a:tab pos="3330575" algn="l"/>
                <a:tab pos="3385820" algn="l"/>
                <a:tab pos="3752850" algn="l"/>
                <a:tab pos="4043045" algn="l"/>
                <a:tab pos="4063365" algn="l"/>
                <a:tab pos="4512945" algn="l"/>
                <a:tab pos="4667250" algn="l"/>
                <a:tab pos="4700270" algn="l"/>
                <a:tab pos="4855210" algn="l"/>
                <a:tab pos="5814060" algn="l"/>
                <a:tab pos="6240145" algn="l"/>
                <a:tab pos="6332855" algn="l"/>
                <a:tab pos="6610984" algn="l"/>
                <a:tab pos="6709409" algn="l"/>
                <a:tab pos="6773545" algn="l"/>
                <a:tab pos="7243445" algn="l"/>
                <a:tab pos="7936230" algn="l"/>
                <a:tab pos="8024495" algn="l"/>
                <a:tab pos="8484235" algn="l"/>
              </a:tabLst>
            </a:pPr>
            <a:r>
              <a:rPr sz="2800" spc="195" dirty="0">
                <a:solidFill>
                  <a:srgbClr val="FFFFFF"/>
                </a:solidFill>
                <a:latin typeface="Arial MT"/>
                <a:cs typeface="Arial MT"/>
              </a:rPr>
              <a:t>safet</a:t>
            </a:r>
            <a:r>
              <a:rPr sz="2800" dirty="0">
                <a:solidFill>
                  <a:srgbClr val="FFFFFF"/>
                </a:solidFill>
                <a:latin typeface="Arial MT"/>
                <a:cs typeface="Arial MT"/>
              </a:rPr>
              <a:t>y	</a:t>
            </a:r>
            <a:r>
              <a:rPr sz="2800" spc="195" dirty="0">
                <a:solidFill>
                  <a:srgbClr val="FFFFFF"/>
                </a:solidFill>
                <a:latin typeface="Arial MT"/>
                <a:cs typeface="Arial MT"/>
              </a:rPr>
              <a:t>withi</a:t>
            </a:r>
            <a:r>
              <a:rPr sz="2800" dirty="0">
                <a:solidFill>
                  <a:srgbClr val="FFFFFF"/>
                </a:solidFill>
                <a:latin typeface="Arial MT"/>
                <a:cs typeface="Arial MT"/>
              </a:rPr>
              <a:t>n	</a:t>
            </a:r>
            <a:r>
              <a:rPr sz="2800" spc="195" dirty="0">
                <a:solidFill>
                  <a:srgbClr val="FFFFFF"/>
                </a:solidFill>
                <a:latin typeface="Arial MT"/>
                <a:cs typeface="Arial MT"/>
              </a:rPr>
              <a:t>you</a:t>
            </a:r>
            <a:r>
              <a:rPr sz="2800" dirty="0">
                <a:solidFill>
                  <a:srgbClr val="FFFFFF"/>
                </a:solidFill>
                <a:latin typeface="Arial MT"/>
                <a:cs typeface="Arial MT"/>
              </a:rPr>
              <a:t>r		</a:t>
            </a:r>
            <a:r>
              <a:rPr sz="2800" spc="195" dirty="0">
                <a:solidFill>
                  <a:srgbClr val="FFFFFF"/>
                </a:solidFill>
                <a:latin typeface="Arial MT"/>
                <a:cs typeface="Arial MT"/>
              </a:rPr>
              <a:t>organisation</a:t>
            </a:r>
            <a:r>
              <a:rPr sz="2800" dirty="0">
                <a:solidFill>
                  <a:srgbClr val="FFFFFF"/>
                </a:solidFill>
                <a:latin typeface="Arial MT"/>
                <a:cs typeface="Arial MT"/>
              </a:rPr>
              <a:t>.	</a:t>
            </a:r>
            <a:r>
              <a:rPr sz="2800" spc="195" dirty="0">
                <a:solidFill>
                  <a:srgbClr val="FFFFFF"/>
                </a:solidFill>
                <a:latin typeface="Arial MT"/>
                <a:cs typeface="Arial MT"/>
              </a:rPr>
              <a:t>Thi</a:t>
            </a:r>
            <a:r>
              <a:rPr sz="2800" dirty="0">
                <a:solidFill>
                  <a:srgbClr val="FFFFFF"/>
                </a:solidFill>
                <a:latin typeface="Arial MT"/>
                <a:cs typeface="Arial MT"/>
              </a:rPr>
              <a:t>s		</a:t>
            </a:r>
            <a:r>
              <a:rPr sz="2800" spc="195" dirty="0">
                <a:solidFill>
                  <a:srgbClr val="FFFFFF"/>
                </a:solidFill>
                <a:latin typeface="Arial MT"/>
                <a:cs typeface="Arial MT"/>
              </a:rPr>
              <a:t>mean</a:t>
            </a:r>
            <a:r>
              <a:rPr sz="2800" dirty="0">
                <a:solidFill>
                  <a:srgbClr val="FFFFFF"/>
                </a:solidFill>
                <a:latin typeface="Arial MT"/>
                <a:cs typeface="Arial MT"/>
              </a:rPr>
              <a:t>s		</a:t>
            </a:r>
            <a:r>
              <a:rPr sz="2800" spc="195" dirty="0">
                <a:solidFill>
                  <a:srgbClr val="FFFFFF"/>
                </a:solidFill>
                <a:latin typeface="Arial MT"/>
                <a:cs typeface="Arial MT"/>
              </a:rPr>
              <a:t>havin</a:t>
            </a:r>
            <a:r>
              <a:rPr sz="2800" dirty="0">
                <a:solidFill>
                  <a:srgbClr val="FFFFFF"/>
                </a:solidFill>
                <a:latin typeface="Arial MT"/>
                <a:cs typeface="Arial MT"/>
              </a:rPr>
              <a:t>g  </a:t>
            </a:r>
            <a:r>
              <a:rPr sz="2800" spc="95" dirty="0">
                <a:solidFill>
                  <a:srgbClr val="FFFFFF"/>
                </a:solidFill>
                <a:latin typeface="Arial MT"/>
                <a:cs typeface="Arial MT"/>
              </a:rPr>
              <a:t>an	</a:t>
            </a:r>
            <a:r>
              <a:rPr sz="2800" spc="180" dirty="0">
                <a:solidFill>
                  <a:srgbClr val="FFFFFF"/>
                </a:solidFill>
                <a:latin typeface="Arial MT"/>
                <a:cs typeface="Arial MT"/>
              </a:rPr>
              <a:t>understanding	</a:t>
            </a:r>
            <a:r>
              <a:rPr sz="2800" spc="95" dirty="0">
                <a:solidFill>
                  <a:srgbClr val="FFFFFF"/>
                </a:solidFill>
                <a:latin typeface="Arial MT"/>
                <a:cs typeface="Arial MT"/>
              </a:rPr>
              <a:t>of	</a:t>
            </a:r>
            <a:r>
              <a:rPr sz="2800" spc="145" dirty="0">
                <a:solidFill>
                  <a:srgbClr val="FFFFFF"/>
                </a:solidFill>
                <a:latin typeface="Arial MT"/>
                <a:cs typeface="Arial MT"/>
              </a:rPr>
              <a:t>your	</a:t>
            </a:r>
            <a:r>
              <a:rPr sz="2800" spc="180" dirty="0">
                <a:solidFill>
                  <a:srgbClr val="FFFFFF"/>
                </a:solidFill>
                <a:latin typeface="Arial MT"/>
                <a:cs typeface="Arial MT"/>
              </a:rPr>
              <a:t>organsational	</a:t>
            </a:r>
            <a:r>
              <a:rPr sz="2800" spc="170" dirty="0">
                <a:solidFill>
                  <a:srgbClr val="FFFFFF"/>
                </a:solidFill>
                <a:latin typeface="Arial MT"/>
                <a:cs typeface="Arial MT"/>
              </a:rPr>
              <a:t>Workplace </a:t>
            </a:r>
            <a:r>
              <a:rPr sz="2800" spc="-765" dirty="0">
                <a:solidFill>
                  <a:srgbClr val="FFFFFF"/>
                </a:solidFill>
                <a:latin typeface="Arial MT"/>
                <a:cs typeface="Arial MT"/>
              </a:rPr>
              <a:t> </a:t>
            </a:r>
            <a:r>
              <a:rPr sz="2800" spc="160" dirty="0">
                <a:solidFill>
                  <a:srgbClr val="FFFFFF"/>
                </a:solidFill>
                <a:latin typeface="Arial MT"/>
                <a:cs typeface="Arial MT"/>
              </a:rPr>
              <a:t>Health		</a:t>
            </a:r>
            <a:r>
              <a:rPr sz="2800" spc="130" dirty="0">
                <a:solidFill>
                  <a:srgbClr val="FFFFFF"/>
                </a:solidFill>
                <a:latin typeface="Arial MT"/>
                <a:cs typeface="Arial MT"/>
              </a:rPr>
              <a:t>and		</a:t>
            </a:r>
            <a:r>
              <a:rPr sz="2800" spc="160" dirty="0">
                <a:solidFill>
                  <a:srgbClr val="FFFFFF"/>
                </a:solidFill>
                <a:latin typeface="Arial MT"/>
                <a:cs typeface="Arial MT"/>
              </a:rPr>
              <a:t>Safety			</a:t>
            </a:r>
            <a:r>
              <a:rPr sz="2800" spc="155" dirty="0">
                <a:solidFill>
                  <a:srgbClr val="FFFFFF"/>
                </a:solidFill>
                <a:latin typeface="Arial MT"/>
                <a:cs typeface="Arial MT"/>
              </a:rPr>
              <a:t>(WHS)		</a:t>
            </a:r>
            <a:r>
              <a:rPr sz="2800" spc="170" dirty="0">
                <a:solidFill>
                  <a:srgbClr val="FFFFFF"/>
                </a:solidFill>
                <a:latin typeface="Arial MT"/>
                <a:cs typeface="Arial MT"/>
              </a:rPr>
              <a:t>policies,		</a:t>
            </a:r>
            <a:r>
              <a:rPr sz="2800" spc="175" dirty="0">
                <a:solidFill>
                  <a:srgbClr val="FFFFFF"/>
                </a:solidFill>
                <a:latin typeface="Arial MT"/>
                <a:cs typeface="Arial MT"/>
              </a:rPr>
              <a:t>procedures	</a:t>
            </a:r>
            <a:r>
              <a:rPr sz="2800" spc="130" dirty="0">
                <a:solidFill>
                  <a:srgbClr val="FFFFFF"/>
                </a:solidFill>
                <a:latin typeface="Arial MT"/>
                <a:cs typeface="Arial MT"/>
              </a:rPr>
              <a:t>and </a:t>
            </a:r>
            <a:r>
              <a:rPr sz="2800" spc="-765" dirty="0">
                <a:solidFill>
                  <a:srgbClr val="FFFFFF"/>
                </a:solidFill>
                <a:latin typeface="Arial MT"/>
                <a:cs typeface="Arial MT"/>
              </a:rPr>
              <a:t> </a:t>
            </a:r>
            <a:r>
              <a:rPr sz="2800" spc="175" dirty="0">
                <a:solidFill>
                  <a:srgbClr val="FFFFFF"/>
                </a:solidFill>
                <a:latin typeface="Arial MT"/>
                <a:cs typeface="Arial MT"/>
              </a:rPr>
              <a:t>practices,	</a:t>
            </a:r>
            <a:r>
              <a:rPr sz="2800" spc="145" dirty="0">
                <a:solidFill>
                  <a:srgbClr val="FFFFFF"/>
                </a:solidFill>
                <a:latin typeface="Arial MT"/>
                <a:cs typeface="Arial MT"/>
              </a:rPr>
              <a:t>with	</a:t>
            </a:r>
            <a:r>
              <a:rPr sz="2800" dirty="0">
                <a:solidFill>
                  <a:srgbClr val="FFFFFF"/>
                </a:solidFill>
                <a:latin typeface="Arial MT"/>
                <a:cs typeface="Arial MT"/>
              </a:rPr>
              <a:t>a	</a:t>
            </a:r>
            <a:r>
              <a:rPr sz="2800" spc="145" dirty="0">
                <a:solidFill>
                  <a:srgbClr val="FFFFFF"/>
                </a:solidFill>
                <a:latin typeface="Arial MT"/>
                <a:cs typeface="Arial MT"/>
              </a:rPr>
              <a:t>view	</a:t>
            </a:r>
            <a:r>
              <a:rPr sz="2800" spc="95" dirty="0">
                <a:solidFill>
                  <a:srgbClr val="FFFFFF"/>
                </a:solidFill>
                <a:latin typeface="Arial MT"/>
                <a:cs typeface="Arial MT"/>
              </a:rPr>
              <a:t>to	</a:t>
            </a:r>
            <a:r>
              <a:rPr sz="2800" spc="175" dirty="0">
                <a:solidFill>
                  <a:srgbClr val="FFFFFF"/>
                </a:solidFill>
                <a:latin typeface="Arial MT"/>
                <a:cs typeface="Arial MT"/>
              </a:rPr>
              <a:t>contributing		</a:t>
            </a:r>
            <a:r>
              <a:rPr sz="2800" spc="95" dirty="0">
                <a:solidFill>
                  <a:srgbClr val="FFFFFF"/>
                </a:solidFill>
                <a:latin typeface="Arial MT"/>
                <a:cs typeface="Arial MT"/>
              </a:rPr>
              <a:t>to	</a:t>
            </a:r>
            <a:r>
              <a:rPr sz="2800" spc="130" dirty="0">
                <a:solidFill>
                  <a:srgbClr val="FFFFFF"/>
                </a:solidFill>
                <a:latin typeface="Arial MT"/>
                <a:cs typeface="Arial MT"/>
              </a:rPr>
              <a:t>the	</a:t>
            </a:r>
            <a:r>
              <a:rPr sz="2800" spc="160" dirty="0">
                <a:solidFill>
                  <a:srgbClr val="FFFFFF"/>
                </a:solidFill>
                <a:latin typeface="Arial MT"/>
                <a:cs typeface="Arial MT"/>
              </a:rPr>
              <a:t>health </a:t>
            </a:r>
            <a:r>
              <a:rPr sz="2800" spc="165" dirty="0">
                <a:solidFill>
                  <a:srgbClr val="FFFFFF"/>
                </a:solidFill>
                <a:latin typeface="Arial MT"/>
                <a:cs typeface="Arial MT"/>
              </a:rPr>
              <a:t> </a:t>
            </a:r>
            <a:r>
              <a:rPr sz="2800" spc="130" dirty="0">
                <a:solidFill>
                  <a:srgbClr val="FFFFFF"/>
                </a:solidFill>
                <a:latin typeface="Arial MT"/>
                <a:cs typeface="Arial MT"/>
              </a:rPr>
              <a:t>and	</a:t>
            </a:r>
            <a:r>
              <a:rPr sz="2800" spc="160" dirty="0">
                <a:solidFill>
                  <a:srgbClr val="FFFFFF"/>
                </a:solidFill>
                <a:latin typeface="Arial MT"/>
                <a:cs typeface="Arial MT"/>
              </a:rPr>
              <a:t>safety		</a:t>
            </a:r>
            <a:r>
              <a:rPr sz="2800" spc="95" dirty="0">
                <a:solidFill>
                  <a:srgbClr val="FFFFFF"/>
                </a:solidFill>
                <a:latin typeface="Arial MT"/>
                <a:cs typeface="Arial MT"/>
              </a:rPr>
              <a:t>of		</a:t>
            </a:r>
            <a:r>
              <a:rPr sz="2800" spc="170" dirty="0">
                <a:solidFill>
                  <a:srgbClr val="FFFFFF"/>
                </a:solidFill>
                <a:latin typeface="Arial MT"/>
                <a:cs typeface="Arial MT"/>
              </a:rPr>
              <a:t>yourself		</a:t>
            </a:r>
            <a:r>
              <a:rPr sz="2800" spc="130" dirty="0">
                <a:solidFill>
                  <a:srgbClr val="FFFFFF"/>
                </a:solidFill>
                <a:latin typeface="Arial MT"/>
                <a:cs typeface="Arial MT"/>
              </a:rPr>
              <a:t>and	</a:t>
            </a:r>
            <a:r>
              <a:rPr sz="2800" spc="165" dirty="0">
                <a:solidFill>
                  <a:srgbClr val="FFFFFF"/>
                </a:solidFill>
                <a:latin typeface="Arial MT"/>
                <a:cs typeface="Arial MT"/>
              </a:rPr>
              <a:t>others.	</a:t>
            </a:r>
            <a:r>
              <a:rPr sz="2800" spc="95" dirty="0">
                <a:solidFill>
                  <a:srgbClr val="FFFFFF"/>
                </a:solidFill>
                <a:latin typeface="Arial MT"/>
                <a:cs typeface="Arial MT"/>
              </a:rPr>
              <a:t>It	</a:t>
            </a:r>
            <a:r>
              <a:rPr sz="2800" spc="145" dirty="0">
                <a:solidFill>
                  <a:srgbClr val="FFFFFF"/>
                </a:solidFill>
                <a:latin typeface="Arial MT"/>
                <a:cs typeface="Arial MT"/>
              </a:rPr>
              <a:t>also</a:t>
            </a:r>
            <a:r>
              <a:rPr sz="2800" spc="350" dirty="0">
                <a:solidFill>
                  <a:srgbClr val="FFFFFF"/>
                </a:solidFill>
                <a:latin typeface="Arial MT"/>
                <a:cs typeface="Arial MT"/>
              </a:rPr>
              <a:t> </a:t>
            </a:r>
            <a:r>
              <a:rPr sz="2800" spc="170" dirty="0">
                <a:solidFill>
                  <a:srgbClr val="FFFFFF"/>
                </a:solidFill>
                <a:latin typeface="Arial MT"/>
                <a:cs typeface="Arial MT"/>
              </a:rPr>
              <a:t>requires </a:t>
            </a:r>
            <a:r>
              <a:rPr sz="2800" spc="175" dirty="0">
                <a:solidFill>
                  <a:srgbClr val="FFFFFF"/>
                </a:solidFill>
                <a:latin typeface="Arial MT"/>
                <a:cs typeface="Arial MT"/>
              </a:rPr>
              <a:t> </a:t>
            </a:r>
            <a:r>
              <a:rPr sz="2800" spc="130" dirty="0">
                <a:solidFill>
                  <a:srgbClr val="FFFFFF"/>
                </a:solidFill>
                <a:latin typeface="Arial MT"/>
                <a:cs typeface="Arial MT"/>
              </a:rPr>
              <a:t>you</a:t>
            </a:r>
            <a:r>
              <a:rPr sz="2800" spc="380" dirty="0">
                <a:solidFill>
                  <a:srgbClr val="FFFFFF"/>
                </a:solidFill>
                <a:latin typeface="Arial MT"/>
                <a:cs typeface="Arial MT"/>
              </a:rPr>
              <a:t> </a:t>
            </a:r>
            <a:r>
              <a:rPr sz="2800" spc="95" dirty="0">
                <a:solidFill>
                  <a:srgbClr val="FFFFFF"/>
                </a:solidFill>
                <a:latin typeface="Arial MT"/>
                <a:cs typeface="Arial MT"/>
              </a:rPr>
              <a:t>to</a:t>
            </a:r>
            <a:r>
              <a:rPr sz="2800" spc="385" dirty="0">
                <a:solidFill>
                  <a:srgbClr val="FFFFFF"/>
                </a:solidFill>
                <a:latin typeface="Arial MT"/>
                <a:cs typeface="Arial MT"/>
              </a:rPr>
              <a:t> </a:t>
            </a:r>
            <a:r>
              <a:rPr sz="2800" spc="170" dirty="0">
                <a:solidFill>
                  <a:srgbClr val="FFFFFF"/>
                </a:solidFill>
                <a:latin typeface="Arial MT"/>
                <a:cs typeface="Arial MT"/>
              </a:rPr>
              <a:t>identify</a:t>
            </a:r>
            <a:r>
              <a:rPr sz="2800" spc="380" dirty="0">
                <a:solidFill>
                  <a:srgbClr val="FFFFFF"/>
                </a:solidFill>
                <a:latin typeface="Arial MT"/>
                <a:cs typeface="Arial MT"/>
              </a:rPr>
              <a:t> </a:t>
            </a:r>
            <a:r>
              <a:rPr sz="2800" spc="130" dirty="0">
                <a:solidFill>
                  <a:srgbClr val="FFFFFF"/>
                </a:solidFill>
                <a:latin typeface="Arial MT"/>
                <a:cs typeface="Arial MT"/>
              </a:rPr>
              <a:t>and</a:t>
            </a:r>
            <a:r>
              <a:rPr sz="2800" spc="385" dirty="0">
                <a:solidFill>
                  <a:srgbClr val="FFFFFF"/>
                </a:solidFill>
                <a:latin typeface="Arial MT"/>
                <a:cs typeface="Arial MT"/>
              </a:rPr>
              <a:t> </a:t>
            </a:r>
            <a:r>
              <a:rPr sz="2800" spc="165" dirty="0">
                <a:solidFill>
                  <a:srgbClr val="FFFFFF"/>
                </a:solidFill>
                <a:latin typeface="Arial MT"/>
                <a:cs typeface="Arial MT"/>
              </a:rPr>
              <a:t>reflect</a:t>
            </a:r>
            <a:r>
              <a:rPr sz="2800" spc="385" dirty="0">
                <a:solidFill>
                  <a:srgbClr val="FFFFFF"/>
                </a:solidFill>
                <a:latin typeface="Arial MT"/>
                <a:cs typeface="Arial MT"/>
              </a:rPr>
              <a:t> </a:t>
            </a:r>
            <a:r>
              <a:rPr sz="2800" spc="95" dirty="0">
                <a:solidFill>
                  <a:srgbClr val="FFFFFF"/>
                </a:solidFill>
                <a:latin typeface="Arial MT"/>
                <a:cs typeface="Arial MT"/>
              </a:rPr>
              <a:t>on</a:t>
            </a:r>
            <a:r>
              <a:rPr sz="2800" spc="380" dirty="0">
                <a:solidFill>
                  <a:srgbClr val="FFFFFF"/>
                </a:solidFill>
                <a:latin typeface="Arial MT"/>
                <a:cs typeface="Arial MT"/>
              </a:rPr>
              <a:t> </a:t>
            </a:r>
            <a:r>
              <a:rPr sz="2800" spc="145" dirty="0">
                <a:solidFill>
                  <a:srgbClr val="FFFFFF"/>
                </a:solidFill>
                <a:latin typeface="Arial MT"/>
                <a:cs typeface="Arial MT"/>
              </a:rPr>
              <a:t>your</a:t>
            </a:r>
            <a:r>
              <a:rPr sz="2800" spc="385" dirty="0">
                <a:solidFill>
                  <a:srgbClr val="FFFFFF"/>
                </a:solidFill>
                <a:latin typeface="Arial MT"/>
                <a:cs typeface="Arial MT"/>
              </a:rPr>
              <a:t> </a:t>
            </a:r>
            <a:r>
              <a:rPr sz="2800" spc="130" dirty="0">
                <a:solidFill>
                  <a:srgbClr val="FFFFFF"/>
                </a:solidFill>
                <a:latin typeface="Arial MT"/>
                <a:cs typeface="Arial MT"/>
              </a:rPr>
              <a:t>own</a:t>
            </a:r>
            <a:r>
              <a:rPr sz="2800" spc="385" dirty="0">
                <a:solidFill>
                  <a:srgbClr val="FFFFFF"/>
                </a:solidFill>
                <a:latin typeface="Arial MT"/>
                <a:cs typeface="Arial MT"/>
              </a:rPr>
              <a:t> </a:t>
            </a:r>
            <a:r>
              <a:rPr sz="2800" spc="145" dirty="0">
                <a:solidFill>
                  <a:srgbClr val="FFFFFF"/>
                </a:solidFill>
                <a:latin typeface="Arial MT"/>
                <a:cs typeface="Arial MT"/>
              </a:rPr>
              <a:t>safe</a:t>
            </a:r>
            <a:r>
              <a:rPr sz="2800" spc="380" dirty="0">
                <a:solidFill>
                  <a:srgbClr val="FFFFFF"/>
                </a:solidFill>
                <a:latin typeface="Arial MT"/>
                <a:cs typeface="Arial MT"/>
              </a:rPr>
              <a:t> </a:t>
            </a:r>
            <a:r>
              <a:rPr sz="2800" spc="145" dirty="0">
                <a:solidFill>
                  <a:srgbClr val="FFFFFF"/>
                </a:solidFill>
                <a:latin typeface="Arial MT"/>
                <a:cs typeface="Arial MT"/>
              </a:rPr>
              <a:t>work</a:t>
            </a:r>
            <a:endParaRPr sz="2800" dirty="0">
              <a:latin typeface="Arial MT"/>
              <a:cs typeface="Arial MT"/>
            </a:endParaRPr>
          </a:p>
          <a:p>
            <a:pPr marL="12700" marR="5080">
              <a:lnSpc>
                <a:spcPct val="140600"/>
              </a:lnSpc>
              <a:tabLst>
                <a:tab pos="1783080" algn="l"/>
                <a:tab pos="1906905" algn="l"/>
                <a:tab pos="2396490" algn="l"/>
                <a:tab pos="2574290" algn="l"/>
                <a:tab pos="3489325" algn="l"/>
                <a:tab pos="4038600" algn="l"/>
                <a:tab pos="5071745" algn="l"/>
                <a:tab pos="5131435" algn="l"/>
                <a:tab pos="5601335" algn="l"/>
                <a:tab pos="5888355" algn="l"/>
                <a:tab pos="6659880" algn="l"/>
                <a:tab pos="7327265" algn="l"/>
                <a:tab pos="7529830" algn="l"/>
                <a:tab pos="8103234" algn="l"/>
              </a:tabLst>
            </a:pPr>
            <a:r>
              <a:rPr sz="2800" spc="195" dirty="0">
                <a:solidFill>
                  <a:srgbClr val="FFFFFF"/>
                </a:solidFill>
                <a:latin typeface="Arial MT"/>
                <a:cs typeface="Arial MT"/>
              </a:rPr>
              <a:t>practice</a:t>
            </a:r>
            <a:r>
              <a:rPr sz="2800" dirty="0">
                <a:solidFill>
                  <a:srgbClr val="FFFFFF"/>
                </a:solidFill>
                <a:latin typeface="Arial MT"/>
                <a:cs typeface="Arial MT"/>
              </a:rPr>
              <a:t>s	</a:t>
            </a:r>
            <a:r>
              <a:rPr sz="2800" spc="195" dirty="0">
                <a:solidFill>
                  <a:srgbClr val="FFFFFF"/>
                </a:solidFill>
                <a:latin typeface="Arial MT"/>
                <a:cs typeface="Arial MT"/>
              </a:rPr>
              <a:t>an</a:t>
            </a:r>
            <a:r>
              <a:rPr sz="2800" dirty="0">
                <a:solidFill>
                  <a:srgbClr val="FFFFFF"/>
                </a:solidFill>
                <a:latin typeface="Arial MT"/>
                <a:cs typeface="Arial MT"/>
              </a:rPr>
              <a:t>d	</a:t>
            </a:r>
            <a:r>
              <a:rPr sz="2800" spc="190" dirty="0">
                <a:solidFill>
                  <a:srgbClr val="FFFFFF"/>
                </a:solidFill>
                <a:latin typeface="Arial MT"/>
                <a:cs typeface="Arial MT"/>
              </a:rPr>
              <a:t>e</a:t>
            </a:r>
            <a:r>
              <a:rPr sz="2800" spc="195" dirty="0">
                <a:solidFill>
                  <a:srgbClr val="FFFFFF"/>
                </a:solidFill>
                <a:latin typeface="Arial MT"/>
                <a:cs typeface="Arial MT"/>
              </a:rPr>
              <a:t>xplor</a:t>
            </a:r>
            <a:r>
              <a:rPr sz="2800" dirty="0">
                <a:solidFill>
                  <a:srgbClr val="FFFFFF"/>
                </a:solidFill>
                <a:latin typeface="Arial MT"/>
                <a:cs typeface="Arial MT"/>
              </a:rPr>
              <a:t>e	</a:t>
            </a:r>
            <a:r>
              <a:rPr sz="2800" spc="195" dirty="0">
                <a:solidFill>
                  <a:srgbClr val="FFFFFF"/>
                </a:solidFill>
                <a:latin typeface="Arial MT"/>
                <a:cs typeface="Arial MT"/>
              </a:rPr>
              <a:t>way</a:t>
            </a:r>
            <a:r>
              <a:rPr sz="2800" dirty="0">
                <a:solidFill>
                  <a:srgbClr val="FFFFFF"/>
                </a:solidFill>
                <a:latin typeface="Arial MT"/>
                <a:cs typeface="Arial MT"/>
              </a:rPr>
              <a:t>s	</a:t>
            </a:r>
            <a:r>
              <a:rPr sz="2800" spc="195" dirty="0">
                <a:solidFill>
                  <a:srgbClr val="FFFFFF"/>
                </a:solidFill>
                <a:latin typeface="Arial MT"/>
                <a:cs typeface="Arial MT"/>
              </a:rPr>
              <a:t>tha</a:t>
            </a:r>
            <a:r>
              <a:rPr sz="2800" dirty="0">
                <a:solidFill>
                  <a:srgbClr val="FFFFFF"/>
                </a:solidFill>
                <a:latin typeface="Arial MT"/>
                <a:cs typeface="Arial MT"/>
              </a:rPr>
              <a:t>t	</a:t>
            </a:r>
            <a:r>
              <a:rPr sz="2800" spc="195" dirty="0">
                <a:solidFill>
                  <a:srgbClr val="FFFFFF"/>
                </a:solidFill>
                <a:latin typeface="Arial MT"/>
                <a:cs typeface="Arial MT"/>
              </a:rPr>
              <a:t>yo</a:t>
            </a:r>
            <a:r>
              <a:rPr sz="2800" dirty="0">
                <a:solidFill>
                  <a:srgbClr val="FFFFFF"/>
                </a:solidFill>
                <a:latin typeface="Arial MT"/>
                <a:cs typeface="Arial MT"/>
              </a:rPr>
              <a:t>u	</a:t>
            </a:r>
            <a:r>
              <a:rPr sz="2800" spc="195" dirty="0">
                <a:solidFill>
                  <a:srgbClr val="FFFFFF"/>
                </a:solidFill>
                <a:latin typeface="Arial MT"/>
                <a:cs typeface="Arial MT"/>
              </a:rPr>
              <a:t>ma</a:t>
            </a:r>
            <a:r>
              <a:rPr sz="2800" dirty="0">
                <a:solidFill>
                  <a:srgbClr val="FFFFFF"/>
                </a:solidFill>
                <a:latin typeface="Arial MT"/>
                <a:cs typeface="Arial MT"/>
              </a:rPr>
              <a:t>y	</a:t>
            </a:r>
            <a:r>
              <a:rPr sz="2800" spc="195" dirty="0">
                <a:solidFill>
                  <a:srgbClr val="FFFFFF"/>
                </a:solidFill>
                <a:latin typeface="Arial MT"/>
                <a:cs typeface="Arial MT"/>
              </a:rPr>
              <a:t>recognis</a:t>
            </a:r>
            <a:r>
              <a:rPr sz="2800" dirty="0">
                <a:solidFill>
                  <a:srgbClr val="FFFFFF"/>
                </a:solidFill>
                <a:latin typeface="Arial MT"/>
                <a:cs typeface="Arial MT"/>
              </a:rPr>
              <a:t>e  </a:t>
            </a:r>
            <a:r>
              <a:rPr sz="2800" spc="175" dirty="0">
                <a:solidFill>
                  <a:srgbClr val="FFFFFF"/>
                </a:solidFill>
                <a:latin typeface="Arial MT"/>
                <a:cs typeface="Arial MT"/>
              </a:rPr>
              <a:t>indicators		</a:t>
            </a:r>
            <a:r>
              <a:rPr sz="2800" spc="95" dirty="0">
                <a:solidFill>
                  <a:srgbClr val="FFFFFF"/>
                </a:solidFill>
                <a:latin typeface="Arial MT"/>
                <a:cs typeface="Arial MT"/>
              </a:rPr>
              <a:t>or	</a:t>
            </a:r>
            <a:r>
              <a:rPr sz="2800" spc="145" dirty="0">
                <a:solidFill>
                  <a:srgbClr val="FFFFFF"/>
                </a:solidFill>
                <a:latin typeface="Arial MT"/>
                <a:cs typeface="Arial MT"/>
              </a:rPr>
              <a:t>make	</a:t>
            </a:r>
            <a:r>
              <a:rPr sz="2800" spc="165" dirty="0">
                <a:solidFill>
                  <a:srgbClr val="FFFFFF"/>
                </a:solidFill>
                <a:latin typeface="Arial MT"/>
                <a:cs typeface="Arial MT"/>
              </a:rPr>
              <a:t>changes		</a:t>
            </a:r>
            <a:r>
              <a:rPr sz="2800" spc="95" dirty="0">
                <a:solidFill>
                  <a:srgbClr val="FFFFFF"/>
                </a:solidFill>
                <a:latin typeface="Arial MT"/>
                <a:cs typeface="Arial MT"/>
              </a:rPr>
              <a:t>to	</a:t>
            </a:r>
            <a:r>
              <a:rPr sz="2800" spc="170" dirty="0">
                <a:solidFill>
                  <a:srgbClr val="FFFFFF"/>
                </a:solidFill>
                <a:latin typeface="Arial MT"/>
                <a:cs typeface="Arial MT"/>
              </a:rPr>
              <a:t>minimise	</a:t>
            </a:r>
            <a:r>
              <a:rPr sz="2800" spc="145" dirty="0">
                <a:solidFill>
                  <a:srgbClr val="FFFFFF"/>
                </a:solidFill>
                <a:latin typeface="Arial MT"/>
                <a:cs typeface="Arial MT"/>
              </a:rPr>
              <a:t>risk	</a:t>
            </a:r>
            <a:r>
              <a:rPr sz="2800" spc="130" dirty="0">
                <a:solidFill>
                  <a:srgbClr val="FFFFFF"/>
                </a:solidFill>
                <a:latin typeface="Arial MT"/>
                <a:cs typeface="Arial MT"/>
              </a:rPr>
              <a:t>and</a:t>
            </a:r>
            <a:endParaRPr sz="2800" dirty="0">
              <a:latin typeface="Arial MT"/>
              <a:cs typeface="Arial MT"/>
            </a:endParaRPr>
          </a:p>
          <a:p>
            <a:pPr marL="12700">
              <a:lnSpc>
                <a:spcPct val="100000"/>
              </a:lnSpc>
              <a:spcBef>
                <a:spcPts val="1365"/>
              </a:spcBef>
              <a:tabLst>
                <a:tab pos="1045844" algn="l"/>
                <a:tab pos="1515745" algn="l"/>
                <a:tab pos="3083560" algn="l"/>
                <a:tab pos="3875404" algn="l"/>
              </a:tabLst>
            </a:pPr>
            <a:r>
              <a:rPr sz="2800" spc="145" dirty="0">
                <a:solidFill>
                  <a:srgbClr val="FFFFFF"/>
                </a:solidFill>
                <a:latin typeface="Arial MT"/>
                <a:cs typeface="Arial MT"/>
              </a:rPr>
              <a:t>harm	</a:t>
            </a:r>
            <a:r>
              <a:rPr sz="2800" spc="95" dirty="0">
                <a:solidFill>
                  <a:srgbClr val="FFFFFF"/>
                </a:solidFill>
                <a:latin typeface="Arial MT"/>
                <a:cs typeface="Arial MT"/>
              </a:rPr>
              <a:t>to	</a:t>
            </a:r>
            <a:r>
              <a:rPr sz="2800" spc="170" dirty="0">
                <a:solidFill>
                  <a:srgbClr val="FFFFFF"/>
                </a:solidFill>
                <a:latin typeface="Arial MT"/>
                <a:cs typeface="Arial MT"/>
              </a:rPr>
              <a:t>yourself	</a:t>
            </a:r>
            <a:r>
              <a:rPr sz="2800" spc="130" dirty="0">
                <a:solidFill>
                  <a:srgbClr val="FFFFFF"/>
                </a:solidFill>
                <a:latin typeface="Arial MT"/>
                <a:cs typeface="Arial MT"/>
              </a:rPr>
              <a:t>and	</a:t>
            </a:r>
            <a:r>
              <a:rPr sz="2800" spc="165" dirty="0">
                <a:solidFill>
                  <a:srgbClr val="FFFFFF"/>
                </a:solidFill>
                <a:latin typeface="Arial MT"/>
                <a:cs typeface="Arial MT"/>
              </a:rPr>
              <a:t>others.</a:t>
            </a:r>
            <a:endParaRPr sz="2800" dirty="0">
              <a:latin typeface="Arial MT"/>
              <a:cs typeface="Arial MT"/>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19200" y="170196"/>
            <a:ext cx="9477375" cy="751488"/>
          </a:xfrm>
          <a:prstGeom prst="rect">
            <a:avLst/>
          </a:prstGeom>
        </p:spPr>
        <p:txBody>
          <a:bodyPr vert="horz" wrap="square" lIns="0" tIns="12700" rIns="0" bIns="0" rtlCol="0">
            <a:spAutoFit/>
          </a:bodyPr>
          <a:lstStyle/>
          <a:p>
            <a:pPr marL="12700">
              <a:lnSpc>
                <a:spcPct val="100000"/>
              </a:lnSpc>
              <a:spcBef>
                <a:spcPts val="100"/>
              </a:spcBef>
            </a:pPr>
            <a:r>
              <a:rPr sz="4800" spc="325" dirty="0">
                <a:latin typeface="Trebuchet MS"/>
                <a:cs typeface="Trebuchet MS"/>
              </a:rPr>
              <a:t>Learning</a:t>
            </a:r>
            <a:r>
              <a:rPr sz="4800" spc="530" dirty="0">
                <a:latin typeface="Trebuchet MS"/>
                <a:cs typeface="Trebuchet MS"/>
              </a:rPr>
              <a:t> </a:t>
            </a:r>
            <a:r>
              <a:rPr sz="4800" spc="325" dirty="0">
                <a:latin typeface="Trebuchet MS"/>
                <a:cs typeface="Trebuchet MS"/>
              </a:rPr>
              <a:t>Checkpoint</a:t>
            </a:r>
            <a:r>
              <a:rPr sz="4800" spc="530" dirty="0">
                <a:latin typeface="Trebuchet MS"/>
                <a:cs typeface="Trebuchet MS"/>
              </a:rPr>
              <a:t> </a:t>
            </a:r>
            <a:r>
              <a:rPr lang="en-AU" sz="4800" spc="-25" dirty="0">
                <a:latin typeface="Trebuchet MS"/>
                <a:cs typeface="Trebuchet MS"/>
              </a:rPr>
              <a:t>2</a:t>
            </a:r>
            <a:endParaRPr sz="4800" spc="-25" dirty="0">
              <a:latin typeface="Trebuchet MS"/>
              <a:cs typeface="Trebuchet MS"/>
            </a:endParaRPr>
          </a:p>
        </p:txBody>
      </p:sp>
      <p:pic>
        <p:nvPicPr>
          <p:cNvPr id="4" name="Picture 3">
            <a:extLst>
              <a:ext uri="{FF2B5EF4-FFF2-40B4-BE49-F238E27FC236}">
                <a16:creationId xmlns:a16="http://schemas.microsoft.com/office/drawing/2014/main" id="{5151D48C-05D1-403E-B415-14B2CC325FB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28600" y="170196"/>
            <a:ext cx="762000" cy="992482"/>
          </a:xfrm>
          <a:prstGeom prst="rect">
            <a:avLst/>
          </a:prstGeom>
        </p:spPr>
      </p:pic>
      <p:pic>
        <p:nvPicPr>
          <p:cNvPr id="6" name="Picture 5">
            <a:extLst>
              <a:ext uri="{FF2B5EF4-FFF2-40B4-BE49-F238E27FC236}">
                <a16:creationId xmlns:a16="http://schemas.microsoft.com/office/drawing/2014/main" id="{3085F919-181F-4CEE-A333-DEFAD6E5BA5B}"/>
              </a:ext>
            </a:extLst>
          </p:cNvPr>
          <p:cNvPicPr>
            <a:picLocks noChangeAspect="1"/>
          </p:cNvPicPr>
          <p:nvPr/>
        </p:nvPicPr>
        <p:blipFill>
          <a:blip r:embed="rId3"/>
          <a:stretch>
            <a:fillRect/>
          </a:stretch>
        </p:blipFill>
        <p:spPr>
          <a:xfrm>
            <a:off x="6934200" y="929766"/>
            <a:ext cx="5181600" cy="5974416"/>
          </a:xfrm>
          <a:prstGeom prst="rect">
            <a:avLst/>
          </a:prstGeom>
        </p:spPr>
      </p:pic>
      <p:sp>
        <p:nvSpPr>
          <p:cNvPr id="7" name="TextBox 6">
            <a:extLst>
              <a:ext uri="{FF2B5EF4-FFF2-40B4-BE49-F238E27FC236}">
                <a16:creationId xmlns:a16="http://schemas.microsoft.com/office/drawing/2014/main" id="{D2031CB8-F4EB-4ED7-826A-5BD331A6197A}"/>
              </a:ext>
            </a:extLst>
          </p:cNvPr>
          <p:cNvSpPr txBox="1"/>
          <p:nvPr/>
        </p:nvSpPr>
        <p:spPr>
          <a:xfrm>
            <a:off x="29817" y="1167648"/>
            <a:ext cx="18288000" cy="5262979"/>
          </a:xfrm>
          <a:prstGeom prst="rect">
            <a:avLst/>
          </a:prstGeom>
          <a:noFill/>
        </p:spPr>
        <p:txBody>
          <a:bodyPr wrap="square" rtlCol="0">
            <a:spAutoFit/>
          </a:bodyPr>
          <a:lstStyle/>
          <a:p>
            <a:r>
              <a:rPr lang="en-US" sz="2400" dirty="0">
                <a:solidFill>
                  <a:srgbClr val="0070C0"/>
                </a:solidFill>
              </a:rPr>
              <a:t>12. Give a brief overview of the Safe Work Australia hierarchy of control and its three levels.</a:t>
            </a:r>
          </a:p>
          <a:p>
            <a:r>
              <a:rPr lang="en-US" sz="2400" dirty="0"/>
              <a:t>There are three levels of control. Level 1 is the highest level of protection and reliability.</a:t>
            </a:r>
          </a:p>
          <a:p>
            <a:r>
              <a:rPr lang="en-US" sz="2400" dirty="0"/>
              <a:t>• Level one is elimination of the hazard</a:t>
            </a:r>
          </a:p>
          <a:p>
            <a:r>
              <a:rPr lang="en-US" sz="2400" dirty="0"/>
              <a:t>• Level 2 involves substitution, isolation or the implementations of engineering controls to deal with the hazard.</a:t>
            </a:r>
          </a:p>
          <a:p>
            <a:r>
              <a:rPr lang="en-US" sz="2400" dirty="0"/>
              <a:t>• Level 3 involves changes to administrative controls and the use of personal protective equipment.</a:t>
            </a:r>
          </a:p>
          <a:p>
            <a:r>
              <a:rPr lang="en-US" sz="2400" dirty="0">
                <a:solidFill>
                  <a:srgbClr val="0070C0"/>
                </a:solidFill>
              </a:rPr>
              <a:t>13. If you identified a spill as a hazard, outline the control method you think would be the most appropriate. Refer back to the hierarchy of control.</a:t>
            </a:r>
          </a:p>
          <a:p>
            <a:r>
              <a:rPr lang="en-US" sz="2400" dirty="0"/>
              <a:t>Elimination – Removal of the hazard completely by cleaning up the spill using an appropriate method for the type, size and nature of the spill.</a:t>
            </a:r>
          </a:p>
          <a:p>
            <a:r>
              <a:rPr lang="en-US" sz="2400" dirty="0">
                <a:solidFill>
                  <a:srgbClr val="0070C0"/>
                </a:solidFill>
              </a:rPr>
              <a:t>14. Outline two types of PPE commonly used in the health services industry.</a:t>
            </a:r>
          </a:p>
          <a:p>
            <a:r>
              <a:rPr lang="en-US" sz="2400" dirty="0"/>
              <a:t>• head protection</a:t>
            </a:r>
          </a:p>
          <a:p>
            <a:r>
              <a:rPr lang="en-US" sz="2400" dirty="0"/>
              <a:t>• face and eye protection</a:t>
            </a:r>
          </a:p>
          <a:p>
            <a:r>
              <a:rPr lang="en-US" sz="2400" dirty="0"/>
              <a:t>• respiratory protection such as a barrier mask or shield</a:t>
            </a:r>
          </a:p>
          <a:p>
            <a:r>
              <a:rPr lang="en-US" sz="2400" dirty="0"/>
              <a:t>• hearing protection</a:t>
            </a:r>
          </a:p>
          <a:p>
            <a:r>
              <a:rPr lang="en-US" sz="2400" dirty="0"/>
              <a:t>• hand protection</a:t>
            </a:r>
          </a:p>
          <a:p>
            <a:r>
              <a:rPr lang="en-US" sz="2400" dirty="0"/>
              <a:t>• clothing and footwear.</a:t>
            </a:r>
          </a:p>
        </p:txBody>
      </p:sp>
      <p:pic>
        <p:nvPicPr>
          <p:cNvPr id="11" name="Picture 10">
            <a:extLst>
              <a:ext uri="{FF2B5EF4-FFF2-40B4-BE49-F238E27FC236}">
                <a16:creationId xmlns:a16="http://schemas.microsoft.com/office/drawing/2014/main" id="{A230441C-65A4-493B-BD38-CFE419B6D7AF}"/>
              </a:ext>
            </a:extLst>
          </p:cNvPr>
          <p:cNvPicPr>
            <a:picLocks noChangeAspect="1"/>
          </p:cNvPicPr>
          <p:nvPr/>
        </p:nvPicPr>
        <p:blipFill>
          <a:blip r:embed="rId4"/>
          <a:stretch>
            <a:fillRect/>
          </a:stretch>
        </p:blipFill>
        <p:spPr>
          <a:xfrm>
            <a:off x="0" y="1638300"/>
            <a:ext cx="18135600" cy="1447800"/>
          </a:xfrm>
          <a:prstGeom prst="rect">
            <a:avLst/>
          </a:prstGeom>
        </p:spPr>
      </p:pic>
      <p:pic>
        <p:nvPicPr>
          <p:cNvPr id="8" name="Picture 7">
            <a:extLst>
              <a:ext uri="{FF2B5EF4-FFF2-40B4-BE49-F238E27FC236}">
                <a16:creationId xmlns:a16="http://schemas.microsoft.com/office/drawing/2014/main" id="{C813DE9E-1FF5-416E-96D5-573B0BA104EE}"/>
              </a:ext>
            </a:extLst>
          </p:cNvPr>
          <p:cNvPicPr>
            <a:picLocks noChangeAspect="1"/>
          </p:cNvPicPr>
          <p:nvPr/>
        </p:nvPicPr>
        <p:blipFill>
          <a:blip r:embed="rId4"/>
          <a:stretch>
            <a:fillRect/>
          </a:stretch>
        </p:blipFill>
        <p:spPr>
          <a:xfrm>
            <a:off x="76200" y="3365482"/>
            <a:ext cx="18135600" cy="433655"/>
          </a:xfrm>
          <a:prstGeom prst="rect">
            <a:avLst/>
          </a:prstGeom>
        </p:spPr>
      </p:pic>
      <p:pic>
        <p:nvPicPr>
          <p:cNvPr id="9" name="Picture 8">
            <a:extLst>
              <a:ext uri="{FF2B5EF4-FFF2-40B4-BE49-F238E27FC236}">
                <a16:creationId xmlns:a16="http://schemas.microsoft.com/office/drawing/2014/main" id="{2ADA0C6A-BE11-4A2B-BE81-2022B7DD9FDE}"/>
              </a:ext>
            </a:extLst>
          </p:cNvPr>
          <p:cNvPicPr>
            <a:picLocks noChangeAspect="1"/>
          </p:cNvPicPr>
          <p:nvPr/>
        </p:nvPicPr>
        <p:blipFill>
          <a:blip r:embed="rId4"/>
          <a:stretch>
            <a:fillRect/>
          </a:stretch>
        </p:blipFill>
        <p:spPr>
          <a:xfrm>
            <a:off x="0" y="4154719"/>
            <a:ext cx="18135600" cy="2513790"/>
          </a:xfrm>
          <a:prstGeom prst="rect">
            <a:avLst/>
          </a:prstGeom>
        </p:spPr>
      </p:pic>
      <p:pic>
        <p:nvPicPr>
          <p:cNvPr id="10" name="object 4">
            <a:hlinkClick r:id="rId5" action="ppaction://hlinksldjump"/>
            <a:extLst>
              <a:ext uri="{FF2B5EF4-FFF2-40B4-BE49-F238E27FC236}">
                <a16:creationId xmlns:a16="http://schemas.microsoft.com/office/drawing/2014/main" id="{7D312176-3823-4040-955B-F0B5CA460920}"/>
              </a:ext>
            </a:extLst>
          </p:cNvPr>
          <p:cNvPicPr/>
          <p:nvPr/>
        </p:nvPicPr>
        <p:blipFill>
          <a:blip r:embed="rId6" cstate="email">
            <a:extLst>
              <a:ext uri="{28A0092B-C50C-407E-A947-70E740481C1C}">
                <a14:useLocalDpi xmlns:a14="http://schemas.microsoft.com/office/drawing/2010/main"/>
              </a:ext>
            </a:extLst>
          </a:blip>
          <a:stretch>
            <a:fillRect/>
          </a:stretch>
        </p:blipFill>
        <p:spPr>
          <a:xfrm>
            <a:off x="16957087" y="9258301"/>
            <a:ext cx="914399" cy="876298"/>
          </a:xfrm>
          <a:prstGeom prst="rect">
            <a:avLst/>
          </a:prstGeom>
        </p:spPr>
      </p:pic>
    </p:spTree>
    <p:extLst>
      <p:ext uri="{BB962C8B-B14F-4D97-AF65-F5344CB8AC3E}">
        <p14:creationId xmlns:p14="http://schemas.microsoft.com/office/powerpoint/2010/main" val="36827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1"/>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8"/>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0" y="9239564"/>
            <a:ext cx="18288000" cy="1047750"/>
          </a:xfrm>
          <a:custGeom>
            <a:avLst/>
            <a:gdLst/>
            <a:ahLst/>
            <a:cxnLst/>
            <a:rect l="l" t="t" r="r" b="b"/>
            <a:pathLst>
              <a:path w="18288000" h="1047750">
                <a:moveTo>
                  <a:pt x="0" y="1047434"/>
                </a:moveTo>
                <a:lnTo>
                  <a:pt x="0" y="0"/>
                </a:lnTo>
                <a:lnTo>
                  <a:pt x="18288000" y="0"/>
                </a:lnTo>
                <a:lnTo>
                  <a:pt x="18288000" y="1047434"/>
                </a:lnTo>
                <a:lnTo>
                  <a:pt x="0" y="1047434"/>
                </a:lnTo>
                <a:close/>
              </a:path>
            </a:pathLst>
          </a:custGeom>
          <a:solidFill>
            <a:srgbClr val="209C91"/>
          </a:solidFill>
        </p:spPr>
        <p:txBody>
          <a:bodyPr wrap="square" lIns="0" tIns="0" rIns="0" bIns="0" rtlCol="0"/>
          <a:lstStyle/>
          <a:p>
            <a:endParaRPr/>
          </a:p>
        </p:txBody>
      </p:sp>
      <p:sp>
        <p:nvSpPr>
          <p:cNvPr id="4" name="TextBox 3">
            <a:extLst>
              <a:ext uri="{FF2B5EF4-FFF2-40B4-BE49-F238E27FC236}">
                <a16:creationId xmlns:a16="http://schemas.microsoft.com/office/drawing/2014/main" id="{8F07A0E5-D6B8-44C6-A39D-25F5A40A0936}"/>
              </a:ext>
            </a:extLst>
          </p:cNvPr>
          <p:cNvSpPr txBox="1"/>
          <p:nvPr/>
        </p:nvSpPr>
        <p:spPr>
          <a:xfrm>
            <a:off x="2590800" y="495300"/>
            <a:ext cx="15697200" cy="769441"/>
          </a:xfrm>
          <a:prstGeom prst="rect">
            <a:avLst/>
          </a:prstGeom>
          <a:noFill/>
        </p:spPr>
        <p:txBody>
          <a:bodyPr wrap="square" rtlCol="0">
            <a:spAutoFit/>
          </a:bodyPr>
          <a:lstStyle/>
          <a:p>
            <a:r>
              <a:rPr lang="en-US" sz="4400" dirty="0"/>
              <a:t>Learning Activity 5 Workplace Hazards, Identify Them All </a:t>
            </a:r>
            <a:endParaRPr lang="en-AU" sz="4400" dirty="0"/>
          </a:p>
        </p:txBody>
      </p:sp>
      <p:sp>
        <p:nvSpPr>
          <p:cNvPr id="5" name="TextBox 4">
            <a:extLst>
              <a:ext uri="{FF2B5EF4-FFF2-40B4-BE49-F238E27FC236}">
                <a16:creationId xmlns:a16="http://schemas.microsoft.com/office/drawing/2014/main" id="{0BC1BCA6-1E67-4733-BF39-11BBB051C4EB}"/>
              </a:ext>
            </a:extLst>
          </p:cNvPr>
          <p:cNvSpPr txBox="1"/>
          <p:nvPr/>
        </p:nvSpPr>
        <p:spPr>
          <a:xfrm>
            <a:off x="-6626" y="1447897"/>
            <a:ext cx="18288000" cy="830997"/>
          </a:xfrm>
          <a:prstGeom prst="rect">
            <a:avLst/>
          </a:prstGeom>
          <a:noFill/>
        </p:spPr>
        <p:txBody>
          <a:bodyPr wrap="square" rtlCol="0">
            <a:spAutoFit/>
          </a:bodyPr>
          <a:lstStyle/>
          <a:p>
            <a:r>
              <a:rPr lang="en-US" sz="2400" dirty="0"/>
              <a:t>Your task is to inspect the workplace below and identify the possible hazards. Draw a line and label the different hazards. Then use the boxes below to list each of the potential infection hazards you identified and briefly explain why they are a risk.</a:t>
            </a:r>
          </a:p>
        </p:txBody>
      </p:sp>
      <p:pic>
        <p:nvPicPr>
          <p:cNvPr id="6" name="Picture 5">
            <a:extLst>
              <a:ext uri="{FF2B5EF4-FFF2-40B4-BE49-F238E27FC236}">
                <a16:creationId xmlns:a16="http://schemas.microsoft.com/office/drawing/2014/main" id="{BD80D3EB-A851-4DA2-B9B8-DFB1C1379934}"/>
              </a:ext>
            </a:extLst>
          </p:cNvPr>
          <p:cNvPicPr>
            <a:picLocks noChangeAspect="1"/>
          </p:cNvPicPr>
          <p:nvPr/>
        </p:nvPicPr>
        <p:blipFill>
          <a:blip r:embed="rId2"/>
          <a:stretch>
            <a:fillRect/>
          </a:stretch>
        </p:blipFill>
        <p:spPr>
          <a:xfrm>
            <a:off x="69574" y="3403769"/>
            <a:ext cx="18135600" cy="1047988"/>
          </a:xfrm>
          <a:prstGeom prst="rect">
            <a:avLst/>
          </a:prstGeom>
        </p:spPr>
      </p:pic>
      <p:pic>
        <p:nvPicPr>
          <p:cNvPr id="7" name="object 2">
            <a:extLst>
              <a:ext uri="{FF2B5EF4-FFF2-40B4-BE49-F238E27FC236}">
                <a16:creationId xmlns:a16="http://schemas.microsoft.com/office/drawing/2014/main" id="{469B90E9-4BBC-4037-8E04-2447DB28AB88}"/>
              </a:ext>
            </a:extLst>
          </p:cNvPr>
          <p:cNvPicPr/>
          <p:nvPr/>
        </p:nvPicPr>
        <p:blipFill>
          <a:blip r:embed="rId3" cstate="email">
            <a:extLst>
              <a:ext uri="{28A0092B-C50C-407E-A947-70E740481C1C}">
                <a14:useLocalDpi xmlns:a14="http://schemas.microsoft.com/office/drawing/2010/main"/>
              </a:ext>
            </a:extLst>
          </a:blip>
          <a:stretch>
            <a:fillRect/>
          </a:stretch>
        </p:blipFill>
        <p:spPr>
          <a:xfrm>
            <a:off x="228600" y="41510"/>
            <a:ext cx="1446693" cy="1371600"/>
          </a:xfrm>
          <a:prstGeom prst="rect">
            <a:avLst/>
          </a:prstGeom>
        </p:spPr>
      </p:pic>
      <p:pic>
        <p:nvPicPr>
          <p:cNvPr id="9" name="Picture 8">
            <a:extLst>
              <a:ext uri="{FF2B5EF4-FFF2-40B4-BE49-F238E27FC236}">
                <a16:creationId xmlns:a16="http://schemas.microsoft.com/office/drawing/2014/main" id="{58F306A6-8299-4795-A159-6169CDCC1628}"/>
              </a:ext>
            </a:extLst>
          </p:cNvPr>
          <p:cNvPicPr>
            <a:picLocks noChangeAspect="1"/>
          </p:cNvPicPr>
          <p:nvPr/>
        </p:nvPicPr>
        <p:blipFill>
          <a:blip r:embed="rId4"/>
          <a:stretch>
            <a:fillRect/>
          </a:stretch>
        </p:blipFill>
        <p:spPr>
          <a:xfrm>
            <a:off x="3429000" y="2313681"/>
            <a:ext cx="10896600" cy="7790329"/>
          </a:xfrm>
          <a:prstGeom prst="rect">
            <a:avLst/>
          </a:prstGeom>
        </p:spPr>
      </p:pic>
      <p:pic>
        <p:nvPicPr>
          <p:cNvPr id="11" name="Picture 10">
            <a:extLst>
              <a:ext uri="{FF2B5EF4-FFF2-40B4-BE49-F238E27FC236}">
                <a16:creationId xmlns:a16="http://schemas.microsoft.com/office/drawing/2014/main" id="{BA24FA8C-0B5D-4EB4-9C03-E276454952F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008243" y="2198722"/>
            <a:ext cx="11353800" cy="8020246"/>
          </a:xfrm>
          <a:prstGeom prst="rect">
            <a:avLst/>
          </a:prstGeom>
        </p:spPr>
      </p:pic>
      <p:pic>
        <p:nvPicPr>
          <p:cNvPr id="10" name="object 4">
            <a:hlinkClick r:id="rId6" action="ppaction://hlinksldjump"/>
            <a:extLst>
              <a:ext uri="{FF2B5EF4-FFF2-40B4-BE49-F238E27FC236}">
                <a16:creationId xmlns:a16="http://schemas.microsoft.com/office/drawing/2014/main" id="{2AE60C78-1B41-4F61-A633-CD6082E58A93}"/>
              </a:ext>
            </a:extLst>
          </p:cNvPr>
          <p:cNvPicPr/>
          <p:nvPr/>
        </p:nvPicPr>
        <p:blipFill>
          <a:blip r:embed="rId7" cstate="email">
            <a:extLst>
              <a:ext uri="{28A0092B-C50C-407E-A947-70E740481C1C}">
                <a14:useLocalDpi xmlns:a14="http://schemas.microsoft.com/office/drawing/2010/main"/>
              </a:ext>
            </a:extLst>
          </a:blip>
          <a:stretch>
            <a:fillRect/>
          </a:stretch>
        </p:blipFill>
        <p:spPr>
          <a:xfrm>
            <a:off x="16957087" y="9258301"/>
            <a:ext cx="914399" cy="876298"/>
          </a:xfrm>
          <a:prstGeom prst="rect">
            <a:avLst/>
          </a:prstGeom>
        </p:spPr>
      </p:pic>
    </p:spTree>
    <p:extLst>
      <p:ext uri="{BB962C8B-B14F-4D97-AF65-F5344CB8AC3E}">
        <p14:creationId xmlns:p14="http://schemas.microsoft.com/office/powerpoint/2010/main" val="2041441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0" y="9239564"/>
            <a:ext cx="18288000" cy="1047750"/>
          </a:xfrm>
          <a:custGeom>
            <a:avLst/>
            <a:gdLst/>
            <a:ahLst/>
            <a:cxnLst/>
            <a:rect l="l" t="t" r="r" b="b"/>
            <a:pathLst>
              <a:path w="18288000" h="1047750">
                <a:moveTo>
                  <a:pt x="0" y="1047434"/>
                </a:moveTo>
                <a:lnTo>
                  <a:pt x="0" y="0"/>
                </a:lnTo>
                <a:lnTo>
                  <a:pt x="18288000" y="0"/>
                </a:lnTo>
                <a:lnTo>
                  <a:pt x="18288000" y="1047434"/>
                </a:lnTo>
                <a:lnTo>
                  <a:pt x="0" y="1047434"/>
                </a:lnTo>
                <a:close/>
              </a:path>
            </a:pathLst>
          </a:custGeom>
          <a:solidFill>
            <a:srgbClr val="209C91"/>
          </a:solidFill>
        </p:spPr>
        <p:txBody>
          <a:bodyPr wrap="square" lIns="0" tIns="0" rIns="0" bIns="0" rtlCol="0"/>
          <a:lstStyle/>
          <a:p>
            <a:endParaRPr/>
          </a:p>
        </p:txBody>
      </p:sp>
      <p:sp>
        <p:nvSpPr>
          <p:cNvPr id="4" name="TextBox 3">
            <a:extLst>
              <a:ext uri="{FF2B5EF4-FFF2-40B4-BE49-F238E27FC236}">
                <a16:creationId xmlns:a16="http://schemas.microsoft.com/office/drawing/2014/main" id="{8F07A0E5-D6B8-44C6-A39D-25F5A40A0936}"/>
              </a:ext>
            </a:extLst>
          </p:cNvPr>
          <p:cNvSpPr txBox="1"/>
          <p:nvPr/>
        </p:nvSpPr>
        <p:spPr>
          <a:xfrm>
            <a:off x="2590800" y="495300"/>
            <a:ext cx="15697200" cy="769441"/>
          </a:xfrm>
          <a:prstGeom prst="rect">
            <a:avLst/>
          </a:prstGeom>
          <a:noFill/>
        </p:spPr>
        <p:txBody>
          <a:bodyPr wrap="square" rtlCol="0">
            <a:spAutoFit/>
          </a:bodyPr>
          <a:lstStyle/>
          <a:p>
            <a:r>
              <a:rPr lang="en-US" sz="4400" dirty="0"/>
              <a:t>Learning Activity 5 Workplace Hazards, Identify Them All </a:t>
            </a:r>
            <a:endParaRPr lang="en-AU" sz="4400" dirty="0"/>
          </a:p>
        </p:txBody>
      </p:sp>
      <p:sp>
        <p:nvSpPr>
          <p:cNvPr id="5" name="TextBox 4">
            <a:extLst>
              <a:ext uri="{FF2B5EF4-FFF2-40B4-BE49-F238E27FC236}">
                <a16:creationId xmlns:a16="http://schemas.microsoft.com/office/drawing/2014/main" id="{0BC1BCA6-1E67-4733-BF39-11BBB051C4EB}"/>
              </a:ext>
            </a:extLst>
          </p:cNvPr>
          <p:cNvSpPr txBox="1"/>
          <p:nvPr/>
        </p:nvSpPr>
        <p:spPr>
          <a:xfrm>
            <a:off x="-6626" y="1447897"/>
            <a:ext cx="18288000" cy="830997"/>
          </a:xfrm>
          <a:prstGeom prst="rect">
            <a:avLst/>
          </a:prstGeom>
          <a:noFill/>
        </p:spPr>
        <p:txBody>
          <a:bodyPr wrap="square" rtlCol="0">
            <a:spAutoFit/>
          </a:bodyPr>
          <a:lstStyle/>
          <a:p>
            <a:r>
              <a:rPr lang="en-US" sz="2400" dirty="0"/>
              <a:t>Your task is to inspect the workplace below and identify the possible hazards. Draw a line and label the different hazards. Then use the boxes below to list each of the potential infection hazards you identified and briefly explain why they are a risk.</a:t>
            </a:r>
          </a:p>
        </p:txBody>
      </p:sp>
      <p:pic>
        <p:nvPicPr>
          <p:cNvPr id="7" name="object 2">
            <a:extLst>
              <a:ext uri="{FF2B5EF4-FFF2-40B4-BE49-F238E27FC236}">
                <a16:creationId xmlns:a16="http://schemas.microsoft.com/office/drawing/2014/main" id="{469B90E9-4BBC-4037-8E04-2447DB28AB88}"/>
              </a:ext>
            </a:extLst>
          </p:cNvPr>
          <p:cNvPicPr/>
          <p:nvPr/>
        </p:nvPicPr>
        <p:blipFill>
          <a:blip r:embed="rId2" cstate="email">
            <a:extLst>
              <a:ext uri="{28A0092B-C50C-407E-A947-70E740481C1C}">
                <a14:useLocalDpi xmlns:a14="http://schemas.microsoft.com/office/drawing/2010/main"/>
              </a:ext>
            </a:extLst>
          </a:blip>
          <a:stretch>
            <a:fillRect/>
          </a:stretch>
        </p:blipFill>
        <p:spPr>
          <a:xfrm>
            <a:off x="228600" y="41510"/>
            <a:ext cx="1446693" cy="1371600"/>
          </a:xfrm>
          <a:prstGeom prst="rect">
            <a:avLst/>
          </a:prstGeom>
        </p:spPr>
      </p:pic>
      <p:graphicFrame>
        <p:nvGraphicFramePr>
          <p:cNvPr id="2" name="Table 7">
            <a:extLst>
              <a:ext uri="{FF2B5EF4-FFF2-40B4-BE49-F238E27FC236}">
                <a16:creationId xmlns:a16="http://schemas.microsoft.com/office/drawing/2014/main" id="{E9509DDA-94E3-4577-B134-33F4D0E8DB6F}"/>
              </a:ext>
            </a:extLst>
          </p:cNvPr>
          <p:cNvGraphicFramePr>
            <a:graphicFrameLocks noGrp="1"/>
          </p:cNvGraphicFramePr>
          <p:nvPr>
            <p:extLst>
              <p:ext uri="{D42A27DB-BD31-4B8C-83A1-F6EECF244321}">
                <p14:modId xmlns:p14="http://schemas.microsoft.com/office/powerpoint/2010/main" val="3297319360"/>
              </p:ext>
            </p:extLst>
          </p:nvPr>
        </p:nvGraphicFramePr>
        <p:xfrm>
          <a:off x="19050" y="2380924"/>
          <a:ext cx="18262324" cy="6981100"/>
        </p:xfrm>
        <a:graphic>
          <a:graphicData uri="http://schemas.openxmlformats.org/drawingml/2006/table">
            <a:tbl>
              <a:tblPr firstRow="1" bandRow="1">
                <a:tableStyleId>{5C22544A-7EE6-4342-B048-85BDC9FD1C3A}</a:tableStyleId>
              </a:tblPr>
              <a:tblGrid>
                <a:gridCol w="4705350">
                  <a:extLst>
                    <a:ext uri="{9D8B030D-6E8A-4147-A177-3AD203B41FA5}">
                      <a16:colId xmlns:a16="http://schemas.microsoft.com/office/drawing/2014/main" val="1564473955"/>
                    </a:ext>
                  </a:extLst>
                </a:gridCol>
                <a:gridCol w="13556974">
                  <a:extLst>
                    <a:ext uri="{9D8B030D-6E8A-4147-A177-3AD203B41FA5}">
                      <a16:colId xmlns:a16="http://schemas.microsoft.com/office/drawing/2014/main" val="1951652020"/>
                    </a:ext>
                  </a:extLst>
                </a:gridCol>
              </a:tblGrid>
              <a:tr h="729744">
                <a:tc>
                  <a:txBody>
                    <a:bodyPr/>
                    <a:lstStyle/>
                    <a:p>
                      <a:r>
                        <a:rPr lang="en-US" sz="2400" dirty="0">
                          <a:solidFill>
                            <a:srgbClr val="0070C0"/>
                          </a:solidFill>
                        </a:rPr>
                        <a:t>Workplace hazard</a:t>
                      </a:r>
                      <a:endParaRPr lang="en-AU" sz="2400" dirty="0">
                        <a:solidFill>
                          <a:srgbClr val="0070C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2400" dirty="0">
                          <a:solidFill>
                            <a:srgbClr val="0070C0"/>
                          </a:solidFill>
                        </a:rPr>
                        <a:t>Why is it a hazard?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52110858"/>
                  </a:ext>
                </a:extLst>
              </a:tr>
              <a:tr h="739879">
                <a:tc>
                  <a:txBody>
                    <a:bodyPr/>
                    <a:lstStyle/>
                    <a:p>
                      <a:r>
                        <a:rPr lang="en-US" sz="2400" dirty="0">
                          <a:solidFill>
                            <a:srgbClr val="0070C0"/>
                          </a:solidFill>
                        </a:rPr>
                        <a:t>workers lifting a patient incorrectly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2400" dirty="0">
                          <a:solidFill>
                            <a:schemeClr val="tx1"/>
                          </a:solidFill>
                        </a:rPr>
                        <a:t>Workers are at risk of causing injury to themselves by trying to lift the patient incorrectly.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31187775"/>
                  </a:ext>
                </a:extLst>
              </a:tr>
              <a:tr h="739879">
                <a:tc>
                  <a:txBody>
                    <a:bodyPr/>
                    <a:lstStyle/>
                    <a:p>
                      <a:r>
                        <a:rPr lang="en-US" sz="2400" dirty="0">
                          <a:solidFill>
                            <a:srgbClr val="0070C0"/>
                          </a:solidFill>
                        </a:rPr>
                        <a:t>Rubbish left on the floor</a:t>
                      </a:r>
                      <a:endParaRPr lang="en-AU" sz="2400" dirty="0">
                        <a:solidFill>
                          <a:srgbClr val="0070C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2400" dirty="0">
                          <a:solidFill>
                            <a:schemeClr val="tx1"/>
                          </a:solidFill>
                        </a:rPr>
                        <a:t>The spill poses a serious risk to workers, patients and visitors as they risk tripping or falling over as a result of the spill.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85644078"/>
                  </a:ext>
                </a:extLst>
              </a:tr>
              <a:tr h="739879">
                <a:tc>
                  <a:txBody>
                    <a:bodyPr/>
                    <a:lstStyle/>
                    <a:p>
                      <a:r>
                        <a:rPr lang="en-US" sz="2400" dirty="0">
                          <a:solidFill>
                            <a:srgbClr val="0070C0"/>
                          </a:solidFill>
                        </a:rPr>
                        <a:t>Pool of water on the floor - slip hazard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2400" dirty="0">
                          <a:solidFill>
                            <a:schemeClr val="tx1"/>
                          </a:solidFill>
                        </a:rPr>
                        <a:t>The spill poses a serious risk to workers, patients and visitors as they risk tripping or falling over as a result of the spill. There is also no hazard signage to alert people of the hazard.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95358911"/>
                  </a:ext>
                </a:extLst>
              </a:tr>
              <a:tr h="739879">
                <a:tc>
                  <a:txBody>
                    <a:bodyPr/>
                    <a:lstStyle/>
                    <a:p>
                      <a:r>
                        <a:rPr lang="en-US" sz="2400" dirty="0">
                          <a:solidFill>
                            <a:srgbClr val="0070C0"/>
                          </a:solidFill>
                        </a:rPr>
                        <a:t>Workers approaching an aggressive person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2400" dirty="0">
                          <a:solidFill>
                            <a:schemeClr val="tx1"/>
                          </a:solidFill>
                        </a:rPr>
                        <a:t>The angry patient is a potential risk to the health services workers as they may act violently or aggressively if in pain or affected by drugs or alcohol.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591797248"/>
                  </a:ext>
                </a:extLst>
              </a:tr>
              <a:tr h="739879">
                <a:tc>
                  <a:txBody>
                    <a:bodyPr/>
                    <a:lstStyle/>
                    <a:p>
                      <a:r>
                        <a:rPr lang="en-US" sz="2400" dirty="0">
                          <a:solidFill>
                            <a:srgbClr val="0070C0"/>
                          </a:solidFill>
                        </a:rPr>
                        <a:t>Needles and medicine laying </a:t>
                      </a:r>
                    </a:p>
                    <a:p>
                      <a:r>
                        <a:rPr lang="en-US" sz="2400" dirty="0">
                          <a:solidFill>
                            <a:srgbClr val="0070C0"/>
                          </a:solidFill>
                        </a:rPr>
                        <a:t>around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2400" dirty="0"/>
                        <a:t>This is a hazard because the sharps could potentially be contaminated and have not been disposed of in the correct waste container.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50083031"/>
                  </a:ext>
                </a:extLst>
              </a:tr>
              <a:tr h="739879">
                <a:tc>
                  <a:txBody>
                    <a:bodyPr/>
                    <a:lstStyle/>
                    <a:p>
                      <a:r>
                        <a:rPr lang="en-US" sz="2400" dirty="0">
                          <a:solidFill>
                            <a:srgbClr val="0070C0"/>
                          </a:solidFill>
                        </a:rPr>
                        <a:t>Nurse not using gloves</a:t>
                      </a:r>
                      <a:endParaRPr lang="en-AU" sz="2400" dirty="0">
                        <a:solidFill>
                          <a:srgbClr val="0070C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2400" dirty="0"/>
                        <a:t>Nurse could be exposed to contamination by not wearing gloves and therefore at risk of infection.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45009718"/>
                  </a:ext>
                </a:extLst>
              </a:tr>
              <a:tr h="739879">
                <a:tc>
                  <a:txBody>
                    <a:bodyPr/>
                    <a:lstStyle/>
                    <a:p>
                      <a:r>
                        <a:rPr lang="en-US" sz="2400" dirty="0">
                          <a:solidFill>
                            <a:srgbClr val="0070C0"/>
                          </a:solidFill>
                        </a:rPr>
                        <a:t>Cord on the floor</a:t>
                      </a:r>
                      <a:endParaRPr lang="en-AU" sz="2400" dirty="0">
                        <a:solidFill>
                          <a:srgbClr val="0070C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2400" dirty="0"/>
                        <a:t>The cord poses a risk to patients, workers and visitors as it could cause a fall, which could result in injury.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22931231"/>
                  </a:ext>
                </a:extLst>
              </a:tr>
              <a:tr h="739879">
                <a:tc>
                  <a:txBody>
                    <a:bodyPr/>
                    <a:lstStyle/>
                    <a:p>
                      <a:r>
                        <a:rPr lang="en-US" sz="2400" dirty="0">
                          <a:solidFill>
                            <a:srgbClr val="0070C0"/>
                          </a:solidFill>
                        </a:rPr>
                        <a:t>Bed blocking a fire exit</a:t>
                      </a:r>
                      <a:endParaRPr lang="en-AU" sz="2400" dirty="0">
                        <a:solidFill>
                          <a:srgbClr val="0070C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2400" dirty="0"/>
                        <a:t>If a fire was to occur individuals would not be able to easy exit the building. </a:t>
                      </a:r>
                      <a:endParaRPr lang="en-AU"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14706072"/>
                  </a:ext>
                </a:extLst>
              </a:tr>
            </a:tbl>
          </a:graphicData>
        </a:graphic>
      </p:graphicFrame>
      <p:pic>
        <p:nvPicPr>
          <p:cNvPr id="10" name="Picture 9">
            <a:extLst>
              <a:ext uri="{FF2B5EF4-FFF2-40B4-BE49-F238E27FC236}">
                <a16:creationId xmlns:a16="http://schemas.microsoft.com/office/drawing/2014/main" id="{C8BC28FA-E938-4EAF-95AD-3BC0C648064E}"/>
              </a:ext>
            </a:extLst>
          </p:cNvPr>
          <p:cNvPicPr>
            <a:picLocks noChangeAspect="1"/>
          </p:cNvPicPr>
          <p:nvPr/>
        </p:nvPicPr>
        <p:blipFill>
          <a:blip r:embed="rId3"/>
          <a:stretch>
            <a:fillRect/>
          </a:stretch>
        </p:blipFill>
        <p:spPr>
          <a:xfrm>
            <a:off x="4800600" y="3162300"/>
            <a:ext cx="13335000" cy="533400"/>
          </a:xfrm>
          <a:prstGeom prst="rect">
            <a:avLst/>
          </a:prstGeom>
        </p:spPr>
      </p:pic>
      <p:pic>
        <p:nvPicPr>
          <p:cNvPr id="12" name="Picture 11">
            <a:extLst>
              <a:ext uri="{FF2B5EF4-FFF2-40B4-BE49-F238E27FC236}">
                <a16:creationId xmlns:a16="http://schemas.microsoft.com/office/drawing/2014/main" id="{FF99E517-8C91-46E3-86BF-80316342C1E6}"/>
              </a:ext>
            </a:extLst>
          </p:cNvPr>
          <p:cNvPicPr>
            <a:picLocks noChangeAspect="1"/>
          </p:cNvPicPr>
          <p:nvPr/>
        </p:nvPicPr>
        <p:blipFill>
          <a:blip r:embed="rId3"/>
          <a:stretch>
            <a:fillRect/>
          </a:stretch>
        </p:blipFill>
        <p:spPr>
          <a:xfrm>
            <a:off x="4781550" y="3935450"/>
            <a:ext cx="13335000" cy="694025"/>
          </a:xfrm>
          <a:prstGeom prst="rect">
            <a:avLst/>
          </a:prstGeom>
        </p:spPr>
      </p:pic>
      <p:pic>
        <p:nvPicPr>
          <p:cNvPr id="13" name="Picture 12">
            <a:extLst>
              <a:ext uri="{FF2B5EF4-FFF2-40B4-BE49-F238E27FC236}">
                <a16:creationId xmlns:a16="http://schemas.microsoft.com/office/drawing/2014/main" id="{DA3404F8-1384-4742-BFE0-1E8EE025AFE6}"/>
              </a:ext>
            </a:extLst>
          </p:cNvPr>
          <p:cNvPicPr>
            <a:picLocks noChangeAspect="1"/>
          </p:cNvPicPr>
          <p:nvPr/>
        </p:nvPicPr>
        <p:blipFill>
          <a:blip r:embed="rId3"/>
          <a:stretch>
            <a:fillRect/>
          </a:stretch>
        </p:blipFill>
        <p:spPr>
          <a:xfrm>
            <a:off x="4767262" y="4754275"/>
            <a:ext cx="13335000" cy="694025"/>
          </a:xfrm>
          <a:prstGeom prst="rect">
            <a:avLst/>
          </a:prstGeom>
        </p:spPr>
      </p:pic>
      <p:pic>
        <p:nvPicPr>
          <p:cNvPr id="14" name="Picture 13">
            <a:extLst>
              <a:ext uri="{FF2B5EF4-FFF2-40B4-BE49-F238E27FC236}">
                <a16:creationId xmlns:a16="http://schemas.microsoft.com/office/drawing/2014/main" id="{3484E0FE-04E8-41BB-8FEC-E0FAF9AA6DA4}"/>
              </a:ext>
            </a:extLst>
          </p:cNvPr>
          <p:cNvPicPr>
            <a:picLocks noChangeAspect="1"/>
          </p:cNvPicPr>
          <p:nvPr/>
        </p:nvPicPr>
        <p:blipFill>
          <a:blip r:embed="rId3"/>
          <a:stretch>
            <a:fillRect/>
          </a:stretch>
        </p:blipFill>
        <p:spPr>
          <a:xfrm>
            <a:off x="4748212" y="5592475"/>
            <a:ext cx="13335000" cy="694025"/>
          </a:xfrm>
          <a:prstGeom prst="rect">
            <a:avLst/>
          </a:prstGeom>
        </p:spPr>
      </p:pic>
      <p:pic>
        <p:nvPicPr>
          <p:cNvPr id="15" name="Picture 14">
            <a:extLst>
              <a:ext uri="{FF2B5EF4-FFF2-40B4-BE49-F238E27FC236}">
                <a16:creationId xmlns:a16="http://schemas.microsoft.com/office/drawing/2014/main" id="{8CE3A9E4-CAF3-4143-9823-4308614C9547}"/>
              </a:ext>
            </a:extLst>
          </p:cNvPr>
          <p:cNvPicPr>
            <a:picLocks noChangeAspect="1"/>
          </p:cNvPicPr>
          <p:nvPr/>
        </p:nvPicPr>
        <p:blipFill>
          <a:blip r:embed="rId3"/>
          <a:stretch>
            <a:fillRect/>
          </a:stretch>
        </p:blipFill>
        <p:spPr>
          <a:xfrm>
            <a:off x="4767262" y="6430675"/>
            <a:ext cx="13335000" cy="694025"/>
          </a:xfrm>
          <a:prstGeom prst="rect">
            <a:avLst/>
          </a:prstGeom>
        </p:spPr>
      </p:pic>
      <p:pic>
        <p:nvPicPr>
          <p:cNvPr id="16" name="Picture 15">
            <a:extLst>
              <a:ext uri="{FF2B5EF4-FFF2-40B4-BE49-F238E27FC236}">
                <a16:creationId xmlns:a16="http://schemas.microsoft.com/office/drawing/2014/main" id="{829F5B34-8758-4CEC-9477-928B0C9E7F4F}"/>
              </a:ext>
            </a:extLst>
          </p:cNvPr>
          <p:cNvPicPr>
            <a:picLocks noChangeAspect="1"/>
          </p:cNvPicPr>
          <p:nvPr/>
        </p:nvPicPr>
        <p:blipFill>
          <a:blip r:embed="rId3"/>
          <a:stretch>
            <a:fillRect/>
          </a:stretch>
        </p:blipFill>
        <p:spPr>
          <a:xfrm>
            <a:off x="4748212" y="7192675"/>
            <a:ext cx="13335000" cy="553883"/>
          </a:xfrm>
          <a:prstGeom prst="rect">
            <a:avLst/>
          </a:prstGeom>
        </p:spPr>
      </p:pic>
      <p:pic>
        <p:nvPicPr>
          <p:cNvPr id="17" name="Picture 16">
            <a:extLst>
              <a:ext uri="{FF2B5EF4-FFF2-40B4-BE49-F238E27FC236}">
                <a16:creationId xmlns:a16="http://schemas.microsoft.com/office/drawing/2014/main" id="{6F1A35F9-F82F-43FA-B173-37E02387571A}"/>
              </a:ext>
            </a:extLst>
          </p:cNvPr>
          <p:cNvPicPr>
            <a:picLocks noChangeAspect="1"/>
          </p:cNvPicPr>
          <p:nvPr/>
        </p:nvPicPr>
        <p:blipFill>
          <a:blip r:embed="rId3"/>
          <a:stretch>
            <a:fillRect/>
          </a:stretch>
        </p:blipFill>
        <p:spPr>
          <a:xfrm>
            <a:off x="4748212" y="7948469"/>
            <a:ext cx="13335000" cy="553883"/>
          </a:xfrm>
          <a:prstGeom prst="rect">
            <a:avLst/>
          </a:prstGeom>
        </p:spPr>
      </p:pic>
      <p:pic>
        <p:nvPicPr>
          <p:cNvPr id="18" name="Picture 17">
            <a:extLst>
              <a:ext uri="{FF2B5EF4-FFF2-40B4-BE49-F238E27FC236}">
                <a16:creationId xmlns:a16="http://schemas.microsoft.com/office/drawing/2014/main" id="{80E2165B-F08C-4E9D-840A-A486511425A0}"/>
              </a:ext>
            </a:extLst>
          </p:cNvPr>
          <p:cNvPicPr>
            <a:picLocks noChangeAspect="1"/>
          </p:cNvPicPr>
          <p:nvPr/>
        </p:nvPicPr>
        <p:blipFill>
          <a:blip r:embed="rId3"/>
          <a:stretch>
            <a:fillRect/>
          </a:stretch>
        </p:blipFill>
        <p:spPr>
          <a:xfrm>
            <a:off x="4733924" y="8648700"/>
            <a:ext cx="13335000" cy="553883"/>
          </a:xfrm>
          <a:prstGeom prst="rect">
            <a:avLst/>
          </a:prstGeom>
        </p:spPr>
      </p:pic>
      <p:pic>
        <p:nvPicPr>
          <p:cNvPr id="19" name="object 4">
            <a:hlinkClick r:id="rId4" action="ppaction://hlinksldjump"/>
            <a:extLst>
              <a:ext uri="{FF2B5EF4-FFF2-40B4-BE49-F238E27FC236}">
                <a16:creationId xmlns:a16="http://schemas.microsoft.com/office/drawing/2014/main" id="{C3EB0F41-9C3B-4FFD-942B-E4BF91FF60F6}"/>
              </a:ext>
            </a:extLst>
          </p:cNvPr>
          <p:cNvPicPr/>
          <p:nvPr/>
        </p:nvPicPr>
        <p:blipFill>
          <a:blip r:embed="rId5" cstate="email">
            <a:extLst>
              <a:ext uri="{28A0092B-C50C-407E-A947-70E740481C1C}">
                <a14:useLocalDpi xmlns:a14="http://schemas.microsoft.com/office/drawing/2010/main"/>
              </a:ext>
            </a:extLst>
          </a:blip>
          <a:stretch>
            <a:fillRect/>
          </a:stretch>
        </p:blipFill>
        <p:spPr>
          <a:xfrm>
            <a:off x="16957087" y="9258301"/>
            <a:ext cx="914399" cy="876298"/>
          </a:xfrm>
          <a:prstGeom prst="rect">
            <a:avLst/>
          </a:prstGeom>
        </p:spPr>
      </p:pic>
    </p:spTree>
    <p:extLst>
      <p:ext uri="{BB962C8B-B14F-4D97-AF65-F5344CB8AC3E}">
        <p14:creationId xmlns:p14="http://schemas.microsoft.com/office/powerpoint/2010/main" val="1216481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0"/>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12"/>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13"/>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14"/>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15"/>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16"/>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nodeType="clickEffect">
                                  <p:stCondLst>
                                    <p:cond delay="0"/>
                                  </p:stCondLst>
                                  <p:childTnLst>
                                    <p:set>
                                      <p:cBhvr>
                                        <p:cTn id="30" dur="1" fill="hold">
                                          <p:stCondLst>
                                            <p:cond delay="0"/>
                                          </p:stCondLst>
                                        </p:cTn>
                                        <p:tgtEl>
                                          <p:spTgt spid="17"/>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nodeType="clickEffect">
                                  <p:stCondLst>
                                    <p:cond delay="0"/>
                                  </p:stCondLst>
                                  <p:childTnLst>
                                    <p:set>
                                      <p:cBhvr>
                                        <p:cTn id="34" dur="1" fill="hold">
                                          <p:stCondLst>
                                            <p:cond delay="0"/>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3" cstate="print"/>
          <a:stretch>
            <a:fillRect/>
          </a:stretch>
        </p:blipFill>
        <p:spPr>
          <a:xfrm>
            <a:off x="0" y="3"/>
            <a:ext cx="18287999" cy="10286996"/>
          </a:xfrm>
          <a:prstGeom prst="rect">
            <a:avLst/>
          </a:prstGeom>
        </p:spPr>
      </p:pic>
      <p:sp>
        <p:nvSpPr>
          <p:cNvPr id="3" name="object 3"/>
          <p:cNvSpPr/>
          <p:nvPr/>
        </p:nvSpPr>
        <p:spPr>
          <a:xfrm>
            <a:off x="0" y="1062"/>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solidFill>
            <a:srgbClr val="000000">
              <a:alpha val="69799"/>
            </a:srgbClr>
          </a:solidFill>
        </p:spPr>
        <p:txBody>
          <a:bodyPr wrap="square" lIns="0" tIns="0" rIns="0" bIns="0" rtlCol="0"/>
          <a:lstStyle/>
          <a:p>
            <a:endParaRPr/>
          </a:p>
        </p:txBody>
      </p:sp>
      <p:sp>
        <p:nvSpPr>
          <p:cNvPr id="5" name="object 5"/>
          <p:cNvSpPr txBox="1">
            <a:spLocks noGrp="1"/>
          </p:cNvSpPr>
          <p:nvPr>
            <p:ph type="title"/>
          </p:nvPr>
        </p:nvSpPr>
        <p:spPr>
          <a:xfrm>
            <a:off x="6275656" y="4137059"/>
            <a:ext cx="5737225" cy="1867535"/>
          </a:xfrm>
          <a:prstGeom prst="rect">
            <a:avLst/>
          </a:prstGeom>
        </p:spPr>
        <p:txBody>
          <a:bodyPr vert="horz" wrap="square" lIns="0" tIns="131445" rIns="0" bIns="0" rtlCol="0">
            <a:spAutoFit/>
          </a:bodyPr>
          <a:lstStyle/>
          <a:p>
            <a:pPr marL="12700" marR="5080" indent="278765">
              <a:lnSpc>
                <a:spcPts val="6830"/>
              </a:lnSpc>
              <a:spcBef>
                <a:spcPts val="1035"/>
              </a:spcBef>
            </a:pPr>
            <a:r>
              <a:rPr spc="10" dirty="0">
                <a:solidFill>
                  <a:srgbClr val="FFFFFF"/>
                </a:solidFill>
              </a:rPr>
              <a:t>WHAT </a:t>
            </a:r>
            <a:r>
              <a:rPr spc="-350" dirty="0">
                <a:solidFill>
                  <a:srgbClr val="FFFFFF"/>
                </a:solidFill>
              </a:rPr>
              <a:t>IS</a:t>
            </a:r>
            <a:r>
              <a:rPr spc="-345" dirty="0">
                <a:solidFill>
                  <a:srgbClr val="FFFFFF"/>
                </a:solidFill>
              </a:rPr>
              <a:t> </a:t>
            </a:r>
            <a:r>
              <a:rPr spc="-5" dirty="0">
                <a:solidFill>
                  <a:srgbClr val="FFFFFF"/>
                </a:solidFill>
              </a:rPr>
              <a:t>AN </a:t>
            </a:r>
            <a:r>
              <a:rPr dirty="0">
                <a:solidFill>
                  <a:srgbClr val="FFFFFF"/>
                </a:solidFill>
              </a:rPr>
              <a:t> </a:t>
            </a:r>
            <a:r>
              <a:rPr spc="75" dirty="0">
                <a:solidFill>
                  <a:srgbClr val="FFFFFF"/>
                </a:solidFill>
              </a:rPr>
              <a:t>E</a:t>
            </a:r>
            <a:r>
              <a:rPr spc="340" dirty="0">
                <a:solidFill>
                  <a:srgbClr val="FFFFFF"/>
                </a:solidFill>
              </a:rPr>
              <a:t>M</a:t>
            </a:r>
            <a:r>
              <a:rPr spc="45" dirty="0">
                <a:solidFill>
                  <a:srgbClr val="FFFFFF"/>
                </a:solidFill>
              </a:rPr>
              <a:t>ER</a:t>
            </a:r>
            <a:r>
              <a:rPr spc="40" dirty="0">
                <a:solidFill>
                  <a:srgbClr val="FFFFFF"/>
                </a:solidFill>
              </a:rPr>
              <a:t>G</a:t>
            </a:r>
            <a:r>
              <a:rPr spc="75" dirty="0">
                <a:solidFill>
                  <a:srgbClr val="FFFFFF"/>
                </a:solidFill>
              </a:rPr>
              <a:t>E</a:t>
            </a:r>
            <a:r>
              <a:rPr spc="-5" dirty="0">
                <a:solidFill>
                  <a:srgbClr val="FFFFFF"/>
                </a:solidFill>
              </a:rPr>
              <a:t>N</a:t>
            </a:r>
            <a:r>
              <a:rPr spc="375" dirty="0">
                <a:solidFill>
                  <a:srgbClr val="FFFFFF"/>
                </a:solidFill>
              </a:rPr>
              <a:t>C</a:t>
            </a:r>
            <a:r>
              <a:rPr spc="204" dirty="0">
                <a:solidFill>
                  <a:srgbClr val="FFFFFF"/>
                </a:solidFill>
              </a:rPr>
              <a:t>Y</a:t>
            </a:r>
            <a:r>
              <a:rPr spc="-335" dirty="0">
                <a:solidFill>
                  <a:srgbClr val="FFFFFF"/>
                </a:solidFill>
              </a:rPr>
              <a:t>?</a:t>
            </a:r>
          </a:p>
        </p:txBody>
      </p:sp>
      <p:pic>
        <p:nvPicPr>
          <p:cNvPr id="6" name="object 4">
            <a:hlinkClick r:id="rId4" action="ppaction://hlinksldjump"/>
            <a:extLst>
              <a:ext uri="{FF2B5EF4-FFF2-40B4-BE49-F238E27FC236}">
                <a16:creationId xmlns:a16="http://schemas.microsoft.com/office/drawing/2014/main" id="{A3165FEE-B17A-478B-8D07-9D1DE3D0C2CB}"/>
              </a:ext>
            </a:extLst>
          </p:cNvPr>
          <p:cNvPicPr/>
          <p:nvPr/>
        </p:nvPicPr>
        <p:blipFill>
          <a:blip r:embed="rId5" cstate="email">
            <a:extLst>
              <a:ext uri="{28A0092B-C50C-407E-A947-70E740481C1C}">
                <a14:useLocalDpi xmlns:a14="http://schemas.microsoft.com/office/drawing/2010/main"/>
              </a:ext>
            </a:extLst>
          </a:blip>
          <a:stretch>
            <a:fillRect/>
          </a:stretch>
        </p:blipFill>
        <p:spPr>
          <a:xfrm>
            <a:off x="16957087" y="9258301"/>
            <a:ext cx="914399" cy="876298"/>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p:nvPr/>
        </p:nvSpPr>
        <p:spPr>
          <a:xfrm>
            <a:off x="-26504" y="-3810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solidFill>
            <a:srgbClr val="000000">
              <a:alpha val="69799"/>
            </a:srgbClr>
          </a:solidFill>
        </p:spPr>
        <p:txBody>
          <a:bodyPr wrap="square" lIns="0" tIns="0" rIns="0" bIns="0" rtlCol="0"/>
          <a:lstStyle/>
          <a:p>
            <a:endParaRPr/>
          </a:p>
        </p:txBody>
      </p:sp>
      <p:sp>
        <p:nvSpPr>
          <p:cNvPr id="5" name="object 5"/>
          <p:cNvSpPr/>
          <p:nvPr/>
        </p:nvSpPr>
        <p:spPr>
          <a:xfrm>
            <a:off x="1028700" y="2942486"/>
            <a:ext cx="1352550" cy="133350"/>
          </a:xfrm>
          <a:custGeom>
            <a:avLst/>
            <a:gdLst/>
            <a:ahLst/>
            <a:cxnLst/>
            <a:rect l="l" t="t" r="r" b="b"/>
            <a:pathLst>
              <a:path w="1352550" h="133350">
                <a:moveTo>
                  <a:pt x="1352550" y="133350"/>
                </a:moveTo>
                <a:lnTo>
                  <a:pt x="0" y="133350"/>
                </a:lnTo>
                <a:lnTo>
                  <a:pt x="0" y="0"/>
                </a:lnTo>
                <a:lnTo>
                  <a:pt x="1352550" y="0"/>
                </a:lnTo>
                <a:lnTo>
                  <a:pt x="1352550" y="133350"/>
                </a:lnTo>
                <a:close/>
              </a:path>
            </a:pathLst>
          </a:custGeom>
          <a:solidFill>
            <a:srgbClr val="FFFFFF"/>
          </a:solidFill>
        </p:spPr>
        <p:txBody>
          <a:bodyPr wrap="square" lIns="0" tIns="0" rIns="0" bIns="0" rtlCol="0"/>
          <a:lstStyle/>
          <a:p>
            <a:endParaRPr/>
          </a:p>
        </p:txBody>
      </p:sp>
      <p:sp>
        <p:nvSpPr>
          <p:cNvPr id="6" name="object 6"/>
          <p:cNvSpPr txBox="1"/>
          <p:nvPr/>
        </p:nvSpPr>
        <p:spPr>
          <a:xfrm>
            <a:off x="1016000" y="3460338"/>
            <a:ext cx="8820150" cy="5359400"/>
          </a:xfrm>
          <a:prstGeom prst="rect">
            <a:avLst/>
          </a:prstGeom>
        </p:spPr>
        <p:txBody>
          <a:bodyPr vert="horz" wrap="square" lIns="0" tIns="12700" rIns="0" bIns="0" rtlCol="0">
            <a:spAutoFit/>
          </a:bodyPr>
          <a:lstStyle/>
          <a:p>
            <a:pPr marL="12700" marR="291465" algn="just">
              <a:lnSpc>
                <a:spcPct val="131700"/>
              </a:lnSpc>
              <a:spcBef>
                <a:spcPts val="100"/>
              </a:spcBef>
            </a:pPr>
            <a:r>
              <a:rPr sz="2800" spc="130" dirty="0">
                <a:solidFill>
                  <a:srgbClr val="FFFFFF"/>
                </a:solidFill>
                <a:latin typeface="Arial MT"/>
                <a:cs typeface="Arial MT"/>
              </a:rPr>
              <a:t>The </a:t>
            </a:r>
            <a:r>
              <a:rPr sz="2800" spc="170" dirty="0">
                <a:solidFill>
                  <a:srgbClr val="FFFFFF"/>
                </a:solidFill>
                <a:latin typeface="Arial MT"/>
                <a:cs typeface="Arial MT"/>
              </a:rPr>
              <a:t>emergency </a:t>
            </a:r>
            <a:r>
              <a:rPr sz="2800" spc="175" dirty="0">
                <a:solidFill>
                  <a:srgbClr val="FFFFFF"/>
                </a:solidFill>
                <a:latin typeface="Arial MT"/>
                <a:cs typeface="Arial MT"/>
              </a:rPr>
              <a:t>situations </a:t>
            </a:r>
            <a:r>
              <a:rPr sz="2800" spc="145" dirty="0">
                <a:solidFill>
                  <a:srgbClr val="FFFFFF"/>
                </a:solidFill>
                <a:latin typeface="Arial MT"/>
                <a:cs typeface="Arial MT"/>
              </a:rPr>
              <a:t>that </a:t>
            </a:r>
            <a:r>
              <a:rPr sz="2800" spc="130" dirty="0">
                <a:solidFill>
                  <a:srgbClr val="FFFFFF"/>
                </a:solidFill>
                <a:latin typeface="Arial MT"/>
                <a:cs typeface="Arial MT"/>
              </a:rPr>
              <a:t>you are </a:t>
            </a:r>
            <a:r>
              <a:rPr sz="2800" spc="160" dirty="0">
                <a:solidFill>
                  <a:srgbClr val="FFFFFF"/>
                </a:solidFill>
                <a:latin typeface="Arial MT"/>
                <a:cs typeface="Arial MT"/>
              </a:rPr>
              <a:t>likely </a:t>
            </a:r>
            <a:r>
              <a:rPr sz="2800" spc="95" dirty="0">
                <a:solidFill>
                  <a:srgbClr val="FFFFFF"/>
                </a:solidFill>
                <a:latin typeface="Arial MT"/>
                <a:cs typeface="Arial MT"/>
              </a:rPr>
              <a:t>to </a:t>
            </a:r>
            <a:r>
              <a:rPr sz="2800" spc="100" dirty="0">
                <a:solidFill>
                  <a:srgbClr val="FFFFFF"/>
                </a:solidFill>
                <a:latin typeface="Arial MT"/>
                <a:cs typeface="Arial MT"/>
              </a:rPr>
              <a:t> </a:t>
            </a:r>
            <a:r>
              <a:rPr sz="2800" spc="145" dirty="0">
                <a:solidFill>
                  <a:srgbClr val="FFFFFF"/>
                </a:solidFill>
                <a:latin typeface="Arial MT"/>
                <a:cs typeface="Arial MT"/>
              </a:rPr>
              <a:t>come </a:t>
            </a:r>
            <a:r>
              <a:rPr sz="2800" spc="160" dirty="0">
                <a:solidFill>
                  <a:srgbClr val="FFFFFF"/>
                </a:solidFill>
                <a:latin typeface="Arial MT"/>
                <a:cs typeface="Arial MT"/>
              </a:rPr>
              <a:t>across </a:t>
            </a:r>
            <a:r>
              <a:rPr sz="2800" spc="145" dirty="0">
                <a:solidFill>
                  <a:srgbClr val="FFFFFF"/>
                </a:solidFill>
                <a:latin typeface="Arial MT"/>
                <a:cs typeface="Arial MT"/>
              </a:rPr>
              <a:t>will </a:t>
            </a:r>
            <a:r>
              <a:rPr sz="2800" spc="160" dirty="0">
                <a:solidFill>
                  <a:srgbClr val="FFFFFF"/>
                </a:solidFill>
                <a:latin typeface="Arial MT"/>
                <a:cs typeface="Arial MT"/>
              </a:rPr>
              <a:t>depend </a:t>
            </a:r>
            <a:r>
              <a:rPr sz="2800" spc="95" dirty="0">
                <a:solidFill>
                  <a:srgbClr val="FFFFFF"/>
                </a:solidFill>
                <a:latin typeface="Arial MT"/>
                <a:cs typeface="Arial MT"/>
              </a:rPr>
              <a:t>on </a:t>
            </a:r>
            <a:r>
              <a:rPr sz="2800" spc="145" dirty="0">
                <a:solidFill>
                  <a:srgbClr val="FFFFFF"/>
                </a:solidFill>
                <a:latin typeface="Arial MT"/>
                <a:cs typeface="Arial MT"/>
              </a:rPr>
              <a:t>both </a:t>
            </a:r>
            <a:r>
              <a:rPr sz="2800" spc="130" dirty="0">
                <a:solidFill>
                  <a:srgbClr val="FFFFFF"/>
                </a:solidFill>
                <a:latin typeface="Arial MT"/>
                <a:cs typeface="Arial MT"/>
              </a:rPr>
              <a:t>the </a:t>
            </a:r>
            <a:r>
              <a:rPr sz="2800" spc="155" dirty="0">
                <a:solidFill>
                  <a:srgbClr val="FFFFFF"/>
                </a:solidFill>
                <a:latin typeface="Arial MT"/>
                <a:cs typeface="Arial MT"/>
              </a:rPr>
              <a:t>place </a:t>
            </a:r>
            <a:r>
              <a:rPr sz="2800" spc="130" dirty="0">
                <a:solidFill>
                  <a:srgbClr val="FFFFFF"/>
                </a:solidFill>
                <a:latin typeface="Arial MT"/>
                <a:cs typeface="Arial MT"/>
              </a:rPr>
              <a:t>and </a:t>
            </a:r>
            <a:r>
              <a:rPr sz="2800" spc="135" dirty="0">
                <a:solidFill>
                  <a:srgbClr val="FFFFFF"/>
                </a:solidFill>
                <a:latin typeface="Arial MT"/>
                <a:cs typeface="Arial MT"/>
              </a:rPr>
              <a:t> </a:t>
            </a:r>
            <a:r>
              <a:rPr sz="2800" spc="130" dirty="0">
                <a:solidFill>
                  <a:srgbClr val="FFFFFF"/>
                </a:solidFill>
                <a:latin typeface="Arial MT"/>
                <a:cs typeface="Arial MT"/>
              </a:rPr>
              <a:t>the</a:t>
            </a:r>
            <a:r>
              <a:rPr sz="2800" spc="380" dirty="0">
                <a:solidFill>
                  <a:srgbClr val="FFFFFF"/>
                </a:solidFill>
                <a:latin typeface="Arial MT"/>
                <a:cs typeface="Arial MT"/>
              </a:rPr>
              <a:t> </a:t>
            </a:r>
            <a:r>
              <a:rPr sz="2800" spc="170" dirty="0">
                <a:solidFill>
                  <a:srgbClr val="FFFFFF"/>
                </a:solidFill>
                <a:latin typeface="Arial MT"/>
                <a:cs typeface="Arial MT"/>
              </a:rPr>
              <a:t>industry</a:t>
            </a:r>
            <a:r>
              <a:rPr sz="2800" spc="385" dirty="0">
                <a:solidFill>
                  <a:srgbClr val="FFFFFF"/>
                </a:solidFill>
                <a:latin typeface="Arial MT"/>
                <a:cs typeface="Arial MT"/>
              </a:rPr>
              <a:t> </a:t>
            </a:r>
            <a:r>
              <a:rPr sz="2800" spc="130" dirty="0">
                <a:solidFill>
                  <a:srgbClr val="FFFFFF"/>
                </a:solidFill>
                <a:latin typeface="Arial MT"/>
                <a:cs typeface="Arial MT"/>
              </a:rPr>
              <a:t>you</a:t>
            </a:r>
            <a:r>
              <a:rPr sz="2800" spc="385" dirty="0">
                <a:solidFill>
                  <a:srgbClr val="FFFFFF"/>
                </a:solidFill>
                <a:latin typeface="Arial MT"/>
                <a:cs typeface="Arial MT"/>
              </a:rPr>
              <a:t> </a:t>
            </a:r>
            <a:r>
              <a:rPr sz="2800" spc="130" dirty="0">
                <a:solidFill>
                  <a:srgbClr val="FFFFFF"/>
                </a:solidFill>
                <a:latin typeface="Arial MT"/>
                <a:cs typeface="Arial MT"/>
              </a:rPr>
              <a:t>are</a:t>
            </a:r>
            <a:r>
              <a:rPr sz="2800" spc="385" dirty="0">
                <a:solidFill>
                  <a:srgbClr val="FFFFFF"/>
                </a:solidFill>
                <a:latin typeface="Arial MT"/>
                <a:cs typeface="Arial MT"/>
              </a:rPr>
              <a:t> </a:t>
            </a:r>
            <a:r>
              <a:rPr sz="2800" spc="165" dirty="0">
                <a:solidFill>
                  <a:srgbClr val="FFFFFF"/>
                </a:solidFill>
                <a:latin typeface="Arial MT"/>
                <a:cs typeface="Arial MT"/>
              </a:rPr>
              <a:t>working</a:t>
            </a:r>
            <a:r>
              <a:rPr sz="2800" spc="385" dirty="0">
                <a:solidFill>
                  <a:srgbClr val="FFFFFF"/>
                </a:solidFill>
                <a:latin typeface="Arial MT"/>
                <a:cs typeface="Arial MT"/>
              </a:rPr>
              <a:t> </a:t>
            </a:r>
            <a:r>
              <a:rPr sz="2800" spc="165" dirty="0">
                <a:solidFill>
                  <a:srgbClr val="FFFFFF"/>
                </a:solidFill>
                <a:latin typeface="Arial MT"/>
                <a:cs typeface="Arial MT"/>
              </a:rPr>
              <a:t>within.</a:t>
            </a:r>
            <a:endParaRPr sz="2800">
              <a:latin typeface="Arial MT"/>
              <a:cs typeface="Arial MT"/>
            </a:endParaRPr>
          </a:p>
          <a:p>
            <a:pPr>
              <a:lnSpc>
                <a:spcPct val="100000"/>
              </a:lnSpc>
              <a:spcBef>
                <a:spcPts val="20"/>
              </a:spcBef>
            </a:pPr>
            <a:endParaRPr sz="2800">
              <a:latin typeface="Arial MT"/>
              <a:cs typeface="Arial MT"/>
            </a:endParaRPr>
          </a:p>
          <a:p>
            <a:pPr marL="12700">
              <a:lnSpc>
                <a:spcPct val="100000"/>
              </a:lnSpc>
              <a:tabLst>
                <a:tab pos="398145" algn="l"/>
                <a:tab pos="2346325" algn="l"/>
                <a:tab pos="4453255" algn="l"/>
                <a:tab pos="5224780" algn="l"/>
                <a:tab pos="5793740" algn="l"/>
                <a:tab pos="7258684" algn="l"/>
                <a:tab pos="7807325" algn="l"/>
              </a:tabLst>
            </a:pPr>
            <a:r>
              <a:rPr sz="2800" dirty="0">
                <a:solidFill>
                  <a:srgbClr val="FFFFFF"/>
                </a:solidFill>
                <a:latin typeface="Arial MT"/>
                <a:cs typeface="Arial MT"/>
              </a:rPr>
              <a:t>A	</a:t>
            </a:r>
            <a:r>
              <a:rPr sz="2800" spc="170" dirty="0">
                <a:solidFill>
                  <a:srgbClr val="FFFFFF"/>
                </a:solidFill>
                <a:latin typeface="Arial MT"/>
                <a:cs typeface="Arial MT"/>
              </a:rPr>
              <a:t>workplace	emergency	</a:t>
            </a:r>
            <a:r>
              <a:rPr sz="2800" spc="130" dirty="0">
                <a:solidFill>
                  <a:srgbClr val="FFFFFF"/>
                </a:solidFill>
                <a:latin typeface="Arial MT"/>
                <a:cs typeface="Arial MT"/>
              </a:rPr>
              <a:t>can	</a:t>
            </a:r>
            <a:r>
              <a:rPr sz="2800" spc="95" dirty="0">
                <a:solidFill>
                  <a:srgbClr val="FFFFFF"/>
                </a:solidFill>
                <a:latin typeface="Arial MT"/>
                <a:cs typeface="Arial MT"/>
              </a:rPr>
              <a:t>be	</a:t>
            </a:r>
            <a:r>
              <a:rPr sz="2800" spc="165" dirty="0">
                <a:solidFill>
                  <a:srgbClr val="FFFFFF"/>
                </a:solidFill>
                <a:latin typeface="Arial MT"/>
                <a:cs typeface="Arial MT"/>
              </a:rPr>
              <a:t>defined	</a:t>
            </a:r>
            <a:r>
              <a:rPr sz="2800" spc="95" dirty="0">
                <a:solidFill>
                  <a:srgbClr val="FFFFFF"/>
                </a:solidFill>
                <a:latin typeface="Arial MT"/>
                <a:cs typeface="Arial MT"/>
              </a:rPr>
              <a:t>as	an</a:t>
            </a:r>
            <a:endParaRPr sz="2800">
              <a:latin typeface="Arial MT"/>
              <a:cs typeface="Arial MT"/>
            </a:endParaRPr>
          </a:p>
          <a:p>
            <a:pPr marL="12700" marR="5080">
              <a:lnSpc>
                <a:spcPct val="131700"/>
              </a:lnSpc>
              <a:tabLst>
                <a:tab pos="1130300" algn="l"/>
                <a:tab pos="1946275" algn="l"/>
                <a:tab pos="3390265" algn="l"/>
                <a:tab pos="4914265" algn="l"/>
                <a:tab pos="5226050" algn="l"/>
                <a:tab pos="5715635" algn="l"/>
                <a:tab pos="6294120" algn="l"/>
                <a:tab pos="6407785" algn="l"/>
                <a:tab pos="6764020" algn="l"/>
              </a:tabLst>
            </a:pPr>
            <a:r>
              <a:rPr sz="2800" spc="195" dirty="0">
                <a:solidFill>
                  <a:srgbClr val="FFFFFF"/>
                </a:solidFill>
                <a:latin typeface="Arial MT"/>
                <a:cs typeface="Arial MT"/>
              </a:rPr>
              <a:t>even</a:t>
            </a:r>
            <a:r>
              <a:rPr sz="2800" dirty="0">
                <a:solidFill>
                  <a:srgbClr val="FFFFFF"/>
                </a:solidFill>
                <a:latin typeface="Arial MT"/>
                <a:cs typeface="Arial MT"/>
              </a:rPr>
              <a:t>t	</a:t>
            </a:r>
            <a:r>
              <a:rPr sz="2800" spc="195" dirty="0">
                <a:solidFill>
                  <a:srgbClr val="FFFFFF"/>
                </a:solidFill>
                <a:latin typeface="Arial MT"/>
                <a:cs typeface="Arial MT"/>
              </a:rPr>
              <a:t>tha</a:t>
            </a:r>
            <a:r>
              <a:rPr sz="2800" dirty="0">
                <a:solidFill>
                  <a:srgbClr val="FFFFFF"/>
                </a:solidFill>
                <a:latin typeface="Arial MT"/>
                <a:cs typeface="Arial MT"/>
              </a:rPr>
              <a:t>t	</a:t>
            </a:r>
            <a:r>
              <a:rPr sz="2800" spc="195" dirty="0">
                <a:solidFill>
                  <a:srgbClr val="FFFFFF"/>
                </a:solidFill>
                <a:latin typeface="Arial MT"/>
                <a:cs typeface="Arial MT"/>
              </a:rPr>
              <a:t>occurs</a:t>
            </a:r>
            <a:r>
              <a:rPr sz="2800" dirty="0">
                <a:solidFill>
                  <a:srgbClr val="FFFFFF"/>
                </a:solidFill>
                <a:latin typeface="Arial MT"/>
                <a:cs typeface="Arial MT"/>
              </a:rPr>
              <a:t>,	</a:t>
            </a:r>
            <a:r>
              <a:rPr sz="2800" spc="195" dirty="0">
                <a:solidFill>
                  <a:srgbClr val="FFFFFF"/>
                </a:solidFill>
                <a:latin typeface="Arial MT"/>
                <a:cs typeface="Arial MT"/>
              </a:rPr>
              <a:t>causin</a:t>
            </a:r>
            <a:r>
              <a:rPr sz="2800" dirty="0">
                <a:solidFill>
                  <a:srgbClr val="FFFFFF"/>
                </a:solidFill>
                <a:latin typeface="Arial MT"/>
                <a:cs typeface="Arial MT"/>
              </a:rPr>
              <a:t>g	</a:t>
            </a:r>
            <a:r>
              <a:rPr sz="2800" spc="195" dirty="0">
                <a:solidFill>
                  <a:srgbClr val="FFFFFF"/>
                </a:solidFill>
                <a:latin typeface="Arial MT"/>
                <a:cs typeface="Arial MT"/>
              </a:rPr>
              <a:t>dange</a:t>
            </a:r>
            <a:r>
              <a:rPr sz="2800" dirty="0">
                <a:solidFill>
                  <a:srgbClr val="FFFFFF"/>
                </a:solidFill>
                <a:latin typeface="Arial MT"/>
                <a:cs typeface="Arial MT"/>
              </a:rPr>
              <a:t>r	</a:t>
            </a:r>
            <a:r>
              <a:rPr sz="2800" spc="195" dirty="0">
                <a:solidFill>
                  <a:srgbClr val="FFFFFF"/>
                </a:solidFill>
                <a:latin typeface="Arial MT"/>
                <a:cs typeface="Arial MT"/>
              </a:rPr>
              <a:t>t</a:t>
            </a:r>
            <a:r>
              <a:rPr sz="2800" dirty="0">
                <a:solidFill>
                  <a:srgbClr val="FFFFFF"/>
                </a:solidFill>
                <a:latin typeface="Arial MT"/>
                <a:cs typeface="Arial MT"/>
              </a:rPr>
              <a:t>o	</a:t>
            </a:r>
            <a:r>
              <a:rPr sz="2800" spc="195" dirty="0">
                <a:solidFill>
                  <a:srgbClr val="FFFFFF"/>
                </a:solidFill>
                <a:latin typeface="Arial MT"/>
                <a:cs typeface="Arial MT"/>
              </a:rPr>
              <a:t>employees</a:t>
            </a:r>
            <a:r>
              <a:rPr sz="2800" dirty="0">
                <a:solidFill>
                  <a:srgbClr val="FFFFFF"/>
                </a:solidFill>
                <a:latin typeface="Arial MT"/>
                <a:cs typeface="Arial MT"/>
              </a:rPr>
              <a:t>,  </a:t>
            </a:r>
            <a:r>
              <a:rPr sz="2800" spc="185" dirty="0">
                <a:solidFill>
                  <a:srgbClr val="FFFFFF"/>
                </a:solidFill>
                <a:latin typeface="Arial MT"/>
                <a:cs typeface="Arial MT"/>
              </a:rPr>
              <a:t>clients/students/participants	</a:t>
            </a:r>
            <a:r>
              <a:rPr sz="2800" spc="95" dirty="0">
                <a:solidFill>
                  <a:srgbClr val="FFFFFF"/>
                </a:solidFill>
                <a:latin typeface="Arial MT"/>
                <a:cs typeface="Arial MT"/>
              </a:rPr>
              <a:t>or	</a:t>
            </a:r>
            <a:r>
              <a:rPr sz="2800" spc="130" dirty="0">
                <a:solidFill>
                  <a:srgbClr val="FFFFFF"/>
                </a:solidFill>
                <a:latin typeface="Arial MT"/>
                <a:cs typeface="Arial MT"/>
              </a:rPr>
              <a:t>the		</a:t>
            </a:r>
            <a:r>
              <a:rPr sz="2800" spc="165" dirty="0">
                <a:solidFill>
                  <a:srgbClr val="FFFFFF"/>
                </a:solidFill>
                <a:latin typeface="Arial MT"/>
                <a:cs typeface="Arial MT"/>
              </a:rPr>
              <a:t>general</a:t>
            </a:r>
            <a:endParaRPr sz="2800">
              <a:latin typeface="Arial MT"/>
              <a:cs typeface="Arial MT"/>
            </a:endParaRPr>
          </a:p>
          <a:p>
            <a:pPr marL="12700">
              <a:lnSpc>
                <a:spcPct val="100000"/>
              </a:lnSpc>
              <a:spcBef>
                <a:spcPts val="1065"/>
              </a:spcBef>
              <a:tabLst>
                <a:tab pos="1337945" algn="l"/>
                <a:tab pos="1708785" algn="l"/>
                <a:tab pos="2687955" algn="l"/>
                <a:tab pos="4211320" algn="l"/>
                <a:tab pos="5819140" algn="l"/>
                <a:tab pos="7377430" algn="l"/>
              </a:tabLst>
            </a:pPr>
            <a:r>
              <a:rPr sz="2800" spc="165" dirty="0">
                <a:solidFill>
                  <a:srgbClr val="FFFFFF"/>
                </a:solidFill>
                <a:latin typeface="Arial MT"/>
                <a:cs typeface="Arial MT"/>
              </a:rPr>
              <a:t>public.	</a:t>
            </a:r>
            <a:r>
              <a:rPr sz="2800" spc="95" dirty="0">
                <a:solidFill>
                  <a:srgbClr val="FFFFFF"/>
                </a:solidFill>
                <a:latin typeface="Arial MT"/>
                <a:cs typeface="Arial MT"/>
              </a:rPr>
              <a:t>It	</a:t>
            </a:r>
            <a:r>
              <a:rPr sz="2800" spc="155" dirty="0">
                <a:solidFill>
                  <a:srgbClr val="FFFFFF"/>
                </a:solidFill>
                <a:latin typeface="Arial MT"/>
                <a:cs typeface="Arial MT"/>
              </a:rPr>
              <a:t>risks	</a:t>
            </a:r>
            <a:r>
              <a:rPr sz="2800" spc="165" dirty="0">
                <a:solidFill>
                  <a:srgbClr val="FFFFFF"/>
                </a:solidFill>
                <a:latin typeface="Arial MT"/>
                <a:cs typeface="Arial MT"/>
              </a:rPr>
              <a:t>causing	</a:t>
            </a:r>
            <a:r>
              <a:rPr sz="2800" spc="170" dirty="0">
                <a:solidFill>
                  <a:srgbClr val="FFFFFF"/>
                </a:solidFill>
                <a:latin typeface="Arial MT"/>
                <a:cs typeface="Arial MT"/>
              </a:rPr>
              <a:t>physical	</a:t>
            </a:r>
            <a:r>
              <a:rPr sz="2800" spc="160" dirty="0">
                <a:solidFill>
                  <a:srgbClr val="FFFFFF"/>
                </a:solidFill>
                <a:latin typeface="Arial MT"/>
                <a:cs typeface="Arial MT"/>
              </a:rPr>
              <a:t>damage	</a:t>
            </a:r>
            <a:r>
              <a:rPr sz="2800" spc="95" dirty="0">
                <a:solidFill>
                  <a:srgbClr val="FFFFFF"/>
                </a:solidFill>
                <a:latin typeface="Arial MT"/>
                <a:cs typeface="Arial MT"/>
              </a:rPr>
              <a:t>to</a:t>
            </a:r>
            <a:endParaRPr sz="2800">
              <a:latin typeface="Arial MT"/>
              <a:cs typeface="Arial MT"/>
            </a:endParaRPr>
          </a:p>
          <a:p>
            <a:pPr marL="12700" marR="398780">
              <a:lnSpc>
                <a:spcPct val="131700"/>
              </a:lnSpc>
              <a:tabLst>
                <a:tab pos="1377315" algn="l"/>
                <a:tab pos="1639570" algn="l"/>
                <a:tab pos="2431415" algn="l"/>
                <a:tab pos="3326129" algn="l"/>
                <a:tab pos="3772535" algn="l"/>
                <a:tab pos="4563745" algn="l"/>
                <a:tab pos="4914900" algn="l"/>
                <a:tab pos="5686425" algn="l"/>
                <a:tab pos="6562090" algn="l"/>
              </a:tabLst>
            </a:pPr>
            <a:r>
              <a:rPr sz="2800" spc="195" dirty="0">
                <a:solidFill>
                  <a:srgbClr val="FFFFFF"/>
                </a:solidFill>
                <a:latin typeface="Arial MT"/>
                <a:cs typeface="Arial MT"/>
              </a:rPr>
              <a:t>propert</a:t>
            </a:r>
            <a:r>
              <a:rPr sz="2800" dirty="0">
                <a:solidFill>
                  <a:srgbClr val="FFFFFF"/>
                </a:solidFill>
                <a:latin typeface="Arial MT"/>
                <a:cs typeface="Arial MT"/>
              </a:rPr>
              <a:t>y	</a:t>
            </a:r>
            <a:r>
              <a:rPr sz="2800" spc="195" dirty="0">
                <a:solidFill>
                  <a:srgbClr val="FFFFFF"/>
                </a:solidFill>
                <a:latin typeface="Arial MT"/>
                <a:cs typeface="Arial MT"/>
              </a:rPr>
              <a:t>an</a:t>
            </a:r>
            <a:r>
              <a:rPr sz="2800" dirty="0">
                <a:solidFill>
                  <a:srgbClr val="FFFFFF"/>
                </a:solidFill>
                <a:latin typeface="Arial MT"/>
                <a:cs typeface="Arial MT"/>
              </a:rPr>
              <a:t>d	</a:t>
            </a:r>
            <a:r>
              <a:rPr sz="2800" spc="195" dirty="0">
                <a:solidFill>
                  <a:srgbClr val="FFFFFF"/>
                </a:solidFill>
                <a:latin typeface="Arial MT"/>
                <a:cs typeface="Arial MT"/>
              </a:rPr>
              <a:t>peopl</a:t>
            </a:r>
            <a:r>
              <a:rPr sz="2800" dirty="0">
                <a:solidFill>
                  <a:srgbClr val="FFFFFF"/>
                </a:solidFill>
                <a:latin typeface="Arial MT"/>
                <a:cs typeface="Arial MT"/>
              </a:rPr>
              <a:t>e	</a:t>
            </a:r>
            <a:r>
              <a:rPr sz="2800" spc="195" dirty="0">
                <a:solidFill>
                  <a:srgbClr val="FFFFFF"/>
                </a:solidFill>
                <a:latin typeface="Arial MT"/>
                <a:cs typeface="Arial MT"/>
              </a:rPr>
              <a:t>an</a:t>
            </a:r>
            <a:r>
              <a:rPr sz="2800" dirty="0">
                <a:solidFill>
                  <a:srgbClr val="FFFFFF"/>
                </a:solidFill>
                <a:latin typeface="Arial MT"/>
                <a:cs typeface="Arial MT"/>
              </a:rPr>
              <a:t>d	</a:t>
            </a:r>
            <a:r>
              <a:rPr sz="2800" spc="195" dirty="0">
                <a:solidFill>
                  <a:srgbClr val="FFFFFF"/>
                </a:solidFill>
                <a:latin typeface="Arial MT"/>
                <a:cs typeface="Arial MT"/>
              </a:rPr>
              <a:t>i</a:t>
            </a:r>
            <a:r>
              <a:rPr sz="2800" dirty="0">
                <a:solidFill>
                  <a:srgbClr val="FFFFFF"/>
                </a:solidFill>
                <a:latin typeface="Arial MT"/>
                <a:cs typeface="Arial MT"/>
              </a:rPr>
              <a:t>t	</a:t>
            </a:r>
            <a:r>
              <a:rPr sz="2800" spc="195" dirty="0">
                <a:solidFill>
                  <a:srgbClr val="FFFFFF"/>
                </a:solidFill>
                <a:latin typeface="Arial MT"/>
                <a:cs typeface="Arial MT"/>
              </a:rPr>
              <a:t>ca</a:t>
            </a:r>
            <a:r>
              <a:rPr sz="2800" dirty="0">
                <a:solidFill>
                  <a:srgbClr val="FFFFFF"/>
                </a:solidFill>
                <a:latin typeface="Arial MT"/>
                <a:cs typeface="Arial MT"/>
              </a:rPr>
              <a:t>n	</a:t>
            </a:r>
            <a:r>
              <a:rPr sz="2800" spc="195" dirty="0">
                <a:solidFill>
                  <a:srgbClr val="FFFFFF"/>
                </a:solidFill>
                <a:latin typeface="Arial MT"/>
                <a:cs typeface="Arial MT"/>
              </a:rPr>
              <a:t>als</a:t>
            </a:r>
            <a:r>
              <a:rPr sz="2800" dirty="0">
                <a:solidFill>
                  <a:srgbClr val="FFFFFF"/>
                </a:solidFill>
                <a:latin typeface="Arial MT"/>
                <a:cs typeface="Arial MT"/>
              </a:rPr>
              <a:t>o	</a:t>
            </a:r>
            <a:r>
              <a:rPr sz="2800" spc="195" dirty="0">
                <a:solidFill>
                  <a:srgbClr val="FFFFFF"/>
                </a:solidFill>
                <a:latin typeface="Arial MT"/>
                <a:cs typeface="Arial MT"/>
              </a:rPr>
              <a:t>potentiall</a:t>
            </a:r>
            <a:r>
              <a:rPr sz="2800" dirty="0">
                <a:solidFill>
                  <a:srgbClr val="FFFFFF"/>
                </a:solidFill>
                <a:latin typeface="Arial MT"/>
                <a:cs typeface="Arial MT"/>
              </a:rPr>
              <a:t>y  </a:t>
            </a:r>
            <a:r>
              <a:rPr sz="2800" spc="165" dirty="0">
                <a:solidFill>
                  <a:srgbClr val="FFFFFF"/>
                </a:solidFill>
                <a:latin typeface="Arial MT"/>
                <a:cs typeface="Arial MT"/>
              </a:rPr>
              <a:t>disrupt	</a:t>
            </a:r>
            <a:r>
              <a:rPr sz="2800" spc="170" dirty="0">
                <a:solidFill>
                  <a:srgbClr val="FFFFFF"/>
                </a:solidFill>
                <a:latin typeface="Arial MT"/>
                <a:cs typeface="Arial MT"/>
              </a:rPr>
              <a:t>workplace	</a:t>
            </a:r>
            <a:r>
              <a:rPr sz="2800" spc="175" dirty="0">
                <a:solidFill>
                  <a:srgbClr val="FFFFFF"/>
                </a:solidFill>
                <a:latin typeface="Arial MT"/>
                <a:cs typeface="Arial MT"/>
              </a:rPr>
              <a:t>operations.</a:t>
            </a:r>
            <a:endParaRPr sz="2800">
              <a:latin typeface="Arial MT"/>
              <a:cs typeface="Arial MT"/>
            </a:endParaRPr>
          </a:p>
        </p:txBody>
      </p:sp>
      <p:sp>
        <p:nvSpPr>
          <p:cNvPr id="7" name="object 7"/>
          <p:cNvSpPr txBox="1">
            <a:spLocks noGrp="1"/>
          </p:cNvSpPr>
          <p:nvPr>
            <p:ph type="title"/>
          </p:nvPr>
        </p:nvSpPr>
        <p:spPr>
          <a:xfrm>
            <a:off x="1016000" y="941861"/>
            <a:ext cx="8287384" cy="1867535"/>
          </a:xfrm>
          <a:prstGeom prst="rect">
            <a:avLst/>
          </a:prstGeom>
        </p:spPr>
        <p:txBody>
          <a:bodyPr vert="horz" wrap="square" lIns="0" tIns="131445" rIns="0" bIns="0" rtlCol="0">
            <a:spAutoFit/>
          </a:bodyPr>
          <a:lstStyle/>
          <a:p>
            <a:pPr marL="12700" marR="5080">
              <a:lnSpc>
                <a:spcPts val="6830"/>
              </a:lnSpc>
              <a:spcBef>
                <a:spcPts val="1035"/>
              </a:spcBef>
            </a:pPr>
            <a:r>
              <a:rPr spc="-300" dirty="0">
                <a:solidFill>
                  <a:srgbClr val="FFFFFF"/>
                </a:solidFill>
              </a:rPr>
              <a:t>What</a:t>
            </a:r>
            <a:r>
              <a:rPr spc="500" dirty="0">
                <a:solidFill>
                  <a:srgbClr val="FFFFFF"/>
                </a:solidFill>
              </a:rPr>
              <a:t> </a:t>
            </a:r>
            <a:r>
              <a:rPr spc="120" dirty="0">
                <a:solidFill>
                  <a:srgbClr val="FFFFFF"/>
                </a:solidFill>
              </a:rPr>
              <a:t>is</a:t>
            </a:r>
            <a:r>
              <a:rPr spc="505" dirty="0">
                <a:solidFill>
                  <a:srgbClr val="FFFFFF"/>
                </a:solidFill>
              </a:rPr>
              <a:t> </a:t>
            </a:r>
            <a:r>
              <a:rPr spc="-450" dirty="0">
                <a:solidFill>
                  <a:srgbClr val="FFFFFF"/>
                </a:solidFill>
              </a:rPr>
              <a:t>a</a:t>
            </a:r>
            <a:r>
              <a:rPr spc="505" dirty="0">
                <a:solidFill>
                  <a:srgbClr val="FFFFFF"/>
                </a:solidFill>
              </a:rPr>
              <a:t> </a:t>
            </a:r>
            <a:r>
              <a:rPr spc="-30" dirty="0">
                <a:solidFill>
                  <a:srgbClr val="FFFFFF"/>
                </a:solidFill>
              </a:rPr>
              <a:t>workplace </a:t>
            </a:r>
            <a:r>
              <a:rPr spc="-1860" dirty="0">
                <a:solidFill>
                  <a:srgbClr val="FFFFFF"/>
                </a:solidFill>
              </a:rPr>
              <a:t> </a:t>
            </a:r>
            <a:r>
              <a:rPr spc="25" dirty="0">
                <a:solidFill>
                  <a:srgbClr val="FFFFFF"/>
                </a:solidFill>
              </a:rPr>
              <a:t>emergency?</a:t>
            </a:r>
          </a:p>
        </p:txBody>
      </p:sp>
      <p:pic>
        <p:nvPicPr>
          <p:cNvPr id="1026" name="Picture 2" descr="Emergency Management and Alerting in Hospitals - F24">
            <a:extLst>
              <a:ext uri="{FF2B5EF4-FFF2-40B4-BE49-F238E27FC236}">
                <a16:creationId xmlns:a16="http://schemas.microsoft.com/office/drawing/2014/main" id="{A49A7915-37B3-4E6A-BE0D-BB4C3ED5B6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63200" y="2942486"/>
            <a:ext cx="7429830" cy="4944214"/>
          </a:xfrm>
          <a:prstGeom prst="rect">
            <a:avLst/>
          </a:prstGeom>
          <a:noFill/>
          <a:extLst>
            <a:ext uri="{909E8E84-426E-40DD-AFC4-6F175D3DCCD1}">
              <a14:hiddenFill xmlns:a14="http://schemas.microsoft.com/office/drawing/2010/main">
                <a:solidFill>
                  <a:srgbClr val="FFFFFF"/>
                </a:solidFill>
              </a14:hiddenFill>
            </a:ext>
          </a:extLst>
        </p:spPr>
      </p:pic>
      <p:pic>
        <p:nvPicPr>
          <p:cNvPr id="8" name="object 4">
            <a:hlinkClick r:id="rId3" action="ppaction://hlinksldjump"/>
            <a:extLst>
              <a:ext uri="{FF2B5EF4-FFF2-40B4-BE49-F238E27FC236}">
                <a16:creationId xmlns:a16="http://schemas.microsoft.com/office/drawing/2014/main" id="{0F448F30-1509-42C7-9FC9-E53F608054CD}"/>
              </a:ext>
            </a:extLst>
          </p:cNvPr>
          <p:cNvPicPr/>
          <p:nvPr/>
        </p:nvPicPr>
        <p:blipFill>
          <a:blip r:embed="rId4" cstate="email">
            <a:extLst>
              <a:ext uri="{28A0092B-C50C-407E-A947-70E740481C1C}">
                <a14:useLocalDpi xmlns:a14="http://schemas.microsoft.com/office/drawing/2010/main"/>
              </a:ext>
            </a:extLst>
          </a:blip>
          <a:stretch>
            <a:fillRect/>
          </a:stretch>
        </p:blipFill>
        <p:spPr>
          <a:xfrm>
            <a:off x="16957087" y="9258301"/>
            <a:ext cx="914399" cy="876298"/>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p:nvPr/>
        </p:nvSpPr>
        <p:spPr>
          <a:xfrm>
            <a:off x="0" y="-16491"/>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solidFill>
            <a:srgbClr val="000000">
              <a:alpha val="69799"/>
            </a:srgbClr>
          </a:solidFill>
        </p:spPr>
        <p:txBody>
          <a:bodyPr wrap="square" lIns="0" tIns="0" rIns="0" bIns="0" rtlCol="0"/>
          <a:lstStyle/>
          <a:p>
            <a:endParaRPr/>
          </a:p>
        </p:txBody>
      </p:sp>
      <p:sp>
        <p:nvSpPr>
          <p:cNvPr id="5" name="object 5"/>
          <p:cNvSpPr/>
          <p:nvPr/>
        </p:nvSpPr>
        <p:spPr>
          <a:xfrm>
            <a:off x="7394287" y="2002196"/>
            <a:ext cx="1352550" cy="133350"/>
          </a:xfrm>
          <a:custGeom>
            <a:avLst/>
            <a:gdLst/>
            <a:ahLst/>
            <a:cxnLst/>
            <a:rect l="l" t="t" r="r" b="b"/>
            <a:pathLst>
              <a:path w="1352550" h="133350">
                <a:moveTo>
                  <a:pt x="1352550" y="133350"/>
                </a:moveTo>
                <a:lnTo>
                  <a:pt x="0" y="133350"/>
                </a:lnTo>
                <a:lnTo>
                  <a:pt x="0" y="0"/>
                </a:lnTo>
                <a:lnTo>
                  <a:pt x="1352550" y="0"/>
                </a:lnTo>
                <a:lnTo>
                  <a:pt x="1352550" y="133350"/>
                </a:lnTo>
                <a:close/>
              </a:path>
            </a:pathLst>
          </a:custGeom>
          <a:solidFill>
            <a:srgbClr val="FFFFFF"/>
          </a:solidFill>
        </p:spPr>
        <p:txBody>
          <a:bodyPr wrap="square" lIns="0" tIns="0" rIns="0" bIns="0" rtlCol="0"/>
          <a:lstStyle/>
          <a:p>
            <a:endParaRPr/>
          </a:p>
        </p:txBody>
      </p:sp>
      <p:pic>
        <p:nvPicPr>
          <p:cNvPr id="6" name="object 6"/>
          <p:cNvPicPr/>
          <p:nvPr/>
        </p:nvPicPr>
        <p:blipFill>
          <a:blip r:embed="rId2" cstate="email">
            <a:extLst>
              <a:ext uri="{28A0092B-C50C-407E-A947-70E740481C1C}">
                <a14:useLocalDpi xmlns:a14="http://schemas.microsoft.com/office/drawing/2010/main"/>
              </a:ext>
            </a:extLst>
          </a:blip>
          <a:stretch>
            <a:fillRect/>
          </a:stretch>
        </p:blipFill>
        <p:spPr>
          <a:xfrm>
            <a:off x="7718137" y="5163621"/>
            <a:ext cx="104775" cy="104775"/>
          </a:xfrm>
          <a:prstGeom prst="rect">
            <a:avLst/>
          </a:prstGeom>
        </p:spPr>
      </p:pic>
      <p:pic>
        <p:nvPicPr>
          <p:cNvPr id="7" name="object 7"/>
          <p:cNvPicPr/>
          <p:nvPr/>
        </p:nvPicPr>
        <p:blipFill>
          <a:blip r:embed="rId2" cstate="email">
            <a:extLst>
              <a:ext uri="{28A0092B-C50C-407E-A947-70E740481C1C}">
                <a14:useLocalDpi xmlns:a14="http://schemas.microsoft.com/office/drawing/2010/main"/>
              </a:ext>
            </a:extLst>
          </a:blip>
          <a:stretch>
            <a:fillRect/>
          </a:stretch>
        </p:blipFill>
        <p:spPr>
          <a:xfrm>
            <a:off x="7718137" y="5725596"/>
            <a:ext cx="104775" cy="104775"/>
          </a:xfrm>
          <a:prstGeom prst="rect">
            <a:avLst/>
          </a:prstGeom>
        </p:spPr>
      </p:pic>
      <p:pic>
        <p:nvPicPr>
          <p:cNvPr id="8" name="object 8"/>
          <p:cNvPicPr/>
          <p:nvPr/>
        </p:nvPicPr>
        <p:blipFill>
          <a:blip r:embed="rId2" cstate="email">
            <a:extLst>
              <a:ext uri="{28A0092B-C50C-407E-A947-70E740481C1C}">
                <a14:useLocalDpi xmlns:a14="http://schemas.microsoft.com/office/drawing/2010/main"/>
              </a:ext>
            </a:extLst>
          </a:blip>
          <a:stretch>
            <a:fillRect/>
          </a:stretch>
        </p:blipFill>
        <p:spPr>
          <a:xfrm>
            <a:off x="7718137" y="6287571"/>
            <a:ext cx="104775" cy="104775"/>
          </a:xfrm>
          <a:prstGeom prst="rect">
            <a:avLst/>
          </a:prstGeom>
        </p:spPr>
      </p:pic>
      <p:pic>
        <p:nvPicPr>
          <p:cNvPr id="9" name="object 9"/>
          <p:cNvPicPr/>
          <p:nvPr/>
        </p:nvPicPr>
        <p:blipFill>
          <a:blip r:embed="rId2" cstate="email">
            <a:extLst>
              <a:ext uri="{28A0092B-C50C-407E-A947-70E740481C1C}">
                <a14:useLocalDpi xmlns:a14="http://schemas.microsoft.com/office/drawing/2010/main"/>
              </a:ext>
            </a:extLst>
          </a:blip>
          <a:stretch>
            <a:fillRect/>
          </a:stretch>
        </p:blipFill>
        <p:spPr>
          <a:xfrm>
            <a:off x="7718137" y="6849547"/>
            <a:ext cx="104775" cy="104775"/>
          </a:xfrm>
          <a:prstGeom prst="rect">
            <a:avLst/>
          </a:prstGeom>
        </p:spPr>
      </p:pic>
      <p:sp>
        <p:nvSpPr>
          <p:cNvPr id="10" name="object 10"/>
          <p:cNvSpPr txBox="1"/>
          <p:nvPr/>
        </p:nvSpPr>
        <p:spPr>
          <a:xfrm>
            <a:off x="7381588" y="2564560"/>
            <a:ext cx="8221980" cy="4521200"/>
          </a:xfrm>
          <a:prstGeom prst="rect">
            <a:avLst/>
          </a:prstGeom>
        </p:spPr>
        <p:txBody>
          <a:bodyPr vert="horz" wrap="square" lIns="0" tIns="12700" rIns="0" bIns="0" rtlCol="0">
            <a:spAutoFit/>
          </a:bodyPr>
          <a:lstStyle/>
          <a:p>
            <a:pPr marL="12700" marR="15240">
              <a:lnSpc>
                <a:spcPct val="131700"/>
              </a:lnSpc>
              <a:spcBef>
                <a:spcPts val="100"/>
              </a:spcBef>
              <a:tabLst>
                <a:tab pos="481965" algn="l"/>
                <a:tab pos="1045844" algn="l"/>
                <a:tab pos="1664335" algn="l"/>
                <a:tab pos="2926080" algn="l"/>
                <a:tab pos="2994660" algn="l"/>
                <a:tab pos="3272154" algn="l"/>
                <a:tab pos="3711575" algn="l"/>
                <a:tab pos="4705985" algn="l"/>
                <a:tab pos="5052695" algn="l"/>
                <a:tab pos="5220970" algn="l"/>
                <a:tab pos="5725160" algn="l"/>
                <a:tab pos="6195060" algn="l"/>
              </a:tabLst>
            </a:pPr>
            <a:r>
              <a:rPr sz="2800" spc="195" dirty="0">
                <a:solidFill>
                  <a:srgbClr val="FFFFFF"/>
                </a:solidFill>
                <a:latin typeface="Arial MT"/>
                <a:cs typeface="Arial MT"/>
              </a:rPr>
              <a:t>Eac</a:t>
            </a:r>
            <a:r>
              <a:rPr sz="2800" dirty="0">
                <a:solidFill>
                  <a:srgbClr val="FFFFFF"/>
                </a:solidFill>
                <a:latin typeface="Arial MT"/>
                <a:cs typeface="Arial MT"/>
              </a:rPr>
              <a:t>h	</a:t>
            </a:r>
            <a:r>
              <a:rPr sz="2800" spc="195" dirty="0">
                <a:solidFill>
                  <a:srgbClr val="FFFFFF"/>
                </a:solidFill>
                <a:latin typeface="Arial MT"/>
                <a:cs typeface="Arial MT"/>
              </a:rPr>
              <a:t>workplac</a:t>
            </a:r>
            <a:r>
              <a:rPr sz="2800" dirty="0">
                <a:solidFill>
                  <a:srgbClr val="FFFFFF"/>
                </a:solidFill>
                <a:latin typeface="Arial MT"/>
                <a:cs typeface="Arial MT"/>
              </a:rPr>
              <a:t>e		</a:t>
            </a:r>
            <a:r>
              <a:rPr sz="2800" spc="195" dirty="0">
                <a:solidFill>
                  <a:srgbClr val="FFFFFF"/>
                </a:solidFill>
                <a:latin typeface="Arial MT"/>
                <a:cs typeface="Arial MT"/>
              </a:rPr>
              <a:t>wil</a:t>
            </a:r>
            <a:r>
              <a:rPr sz="2800" dirty="0">
                <a:solidFill>
                  <a:srgbClr val="FFFFFF"/>
                </a:solidFill>
                <a:latin typeface="Arial MT"/>
                <a:cs typeface="Arial MT"/>
              </a:rPr>
              <a:t>l	</a:t>
            </a:r>
            <a:r>
              <a:rPr sz="2800" spc="195" dirty="0">
                <a:solidFill>
                  <a:srgbClr val="FFFFFF"/>
                </a:solidFill>
                <a:latin typeface="Arial MT"/>
                <a:cs typeface="Arial MT"/>
              </a:rPr>
              <a:t>hav</a:t>
            </a:r>
            <a:r>
              <a:rPr sz="2800" dirty="0">
                <a:solidFill>
                  <a:srgbClr val="FFFFFF"/>
                </a:solidFill>
                <a:latin typeface="Arial MT"/>
                <a:cs typeface="Arial MT"/>
              </a:rPr>
              <a:t>e	a	</a:t>
            </a:r>
            <a:r>
              <a:rPr sz="2800" spc="195" dirty="0">
                <a:solidFill>
                  <a:srgbClr val="FFFFFF"/>
                </a:solidFill>
                <a:latin typeface="Arial MT"/>
                <a:cs typeface="Arial MT"/>
              </a:rPr>
              <a:t>se</a:t>
            </a:r>
            <a:r>
              <a:rPr sz="2800" dirty="0">
                <a:solidFill>
                  <a:srgbClr val="FFFFFF"/>
                </a:solidFill>
                <a:latin typeface="Arial MT"/>
                <a:cs typeface="Arial MT"/>
              </a:rPr>
              <a:t>t	</a:t>
            </a:r>
            <a:r>
              <a:rPr sz="2800" spc="195" dirty="0">
                <a:solidFill>
                  <a:srgbClr val="FFFFFF"/>
                </a:solidFill>
                <a:latin typeface="Arial MT"/>
                <a:cs typeface="Arial MT"/>
              </a:rPr>
              <a:t>o</a:t>
            </a:r>
            <a:r>
              <a:rPr sz="2800" dirty="0">
                <a:solidFill>
                  <a:srgbClr val="FFFFFF"/>
                </a:solidFill>
                <a:latin typeface="Arial MT"/>
                <a:cs typeface="Arial MT"/>
              </a:rPr>
              <a:t>f	</a:t>
            </a:r>
            <a:r>
              <a:rPr sz="2800" spc="195" dirty="0">
                <a:solidFill>
                  <a:srgbClr val="FFFFFF"/>
                </a:solidFill>
                <a:latin typeface="Arial MT"/>
                <a:cs typeface="Arial MT"/>
              </a:rPr>
              <a:t>procedure</a:t>
            </a:r>
            <a:r>
              <a:rPr sz="2800" dirty="0">
                <a:solidFill>
                  <a:srgbClr val="FFFFFF"/>
                </a:solidFill>
                <a:latin typeface="Arial MT"/>
                <a:cs typeface="Arial MT"/>
              </a:rPr>
              <a:t>s  </a:t>
            </a:r>
            <a:r>
              <a:rPr sz="2800" spc="95" dirty="0">
                <a:solidFill>
                  <a:srgbClr val="FFFFFF"/>
                </a:solidFill>
                <a:latin typeface="Arial MT"/>
                <a:cs typeface="Arial MT"/>
              </a:rPr>
              <a:t>to	</a:t>
            </a:r>
            <a:r>
              <a:rPr sz="2800" spc="160" dirty="0">
                <a:solidFill>
                  <a:srgbClr val="FFFFFF"/>
                </a:solidFill>
                <a:latin typeface="Arial MT"/>
                <a:cs typeface="Arial MT"/>
              </a:rPr>
              <a:t>follow	during	</a:t>
            </a:r>
            <a:r>
              <a:rPr sz="2800" dirty="0">
                <a:solidFill>
                  <a:srgbClr val="FFFFFF"/>
                </a:solidFill>
                <a:latin typeface="Arial MT"/>
                <a:cs typeface="Arial MT"/>
              </a:rPr>
              <a:t>a	</a:t>
            </a:r>
            <a:r>
              <a:rPr sz="2800" spc="170" dirty="0">
                <a:solidFill>
                  <a:srgbClr val="FFFFFF"/>
                </a:solidFill>
                <a:latin typeface="Arial MT"/>
                <a:cs typeface="Arial MT"/>
              </a:rPr>
              <a:t>workplace	</a:t>
            </a:r>
            <a:r>
              <a:rPr sz="2800" spc="175" dirty="0">
                <a:solidFill>
                  <a:srgbClr val="FFFFFF"/>
                </a:solidFill>
                <a:latin typeface="Arial MT"/>
                <a:cs typeface="Arial MT"/>
              </a:rPr>
              <a:t>emergencies.</a:t>
            </a:r>
            <a:endParaRPr sz="2800" dirty="0">
              <a:latin typeface="Arial MT"/>
              <a:cs typeface="Arial MT"/>
            </a:endParaRPr>
          </a:p>
          <a:p>
            <a:pPr marL="12700" marR="5080">
              <a:lnSpc>
                <a:spcPct val="131700"/>
              </a:lnSpc>
              <a:tabLst>
                <a:tab pos="1026160" algn="l"/>
                <a:tab pos="1743075" algn="l"/>
                <a:tab pos="3168015" algn="l"/>
                <a:tab pos="5320030" algn="l"/>
                <a:tab pos="5932805" algn="l"/>
                <a:tab pos="6625590" algn="l"/>
              </a:tabLst>
            </a:pPr>
            <a:r>
              <a:rPr sz="2800" spc="195" dirty="0">
                <a:solidFill>
                  <a:srgbClr val="FFFFFF"/>
                </a:solidFill>
                <a:latin typeface="Arial MT"/>
                <a:cs typeface="Arial MT"/>
              </a:rPr>
              <a:t>The</a:t>
            </a:r>
            <a:r>
              <a:rPr sz="2800" dirty="0">
                <a:solidFill>
                  <a:srgbClr val="FFFFFF"/>
                </a:solidFill>
                <a:latin typeface="Arial MT"/>
                <a:cs typeface="Arial MT"/>
              </a:rPr>
              <a:t>y	</a:t>
            </a:r>
            <a:r>
              <a:rPr sz="2800" spc="195" dirty="0">
                <a:solidFill>
                  <a:srgbClr val="FFFFFF"/>
                </a:solidFill>
                <a:latin typeface="Arial MT"/>
                <a:cs typeface="Arial MT"/>
              </a:rPr>
              <a:t>wil</a:t>
            </a:r>
            <a:r>
              <a:rPr sz="2800" dirty="0">
                <a:solidFill>
                  <a:srgbClr val="FFFFFF"/>
                </a:solidFill>
                <a:latin typeface="Arial MT"/>
                <a:cs typeface="Arial MT"/>
              </a:rPr>
              <a:t>l	</a:t>
            </a:r>
            <a:r>
              <a:rPr sz="2800" spc="195" dirty="0">
                <a:solidFill>
                  <a:srgbClr val="FFFFFF"/>
                </a:solidFill>
                <a:latin typeface="Arial MT"/>
                <a:cs typeface="Arial MT"/>
              </a:rPr>
              <a:t>includ</a:t>
            </a:r>
            <a:r>
              <a:rPr sz="2800" dirty="0">
                <a:solidFill>
                  <a:srgbClr val="FFFFFF"/>
                </a:solidFill>
                <a:latin typeface="Arial MT"/>
                <a:cs typeface="Arial MT"/>
              </a:rPr>
              <a:t>e	</a:t>
            </a:r>
            <a:r>
              <a:rPr sz="2800" spc="195" dirty="0">
                <a:solidFill>
                  <a:srgbClr val="FFFFFF"/>
                </a:solidFill>
                <a:latin typeface="Arial MT"/>
                <a:cs typeface="Arial MT"/>
              </a:rPr>
              <a:t>procedure</a:t>
            </a:r>
            <a:r>
              <a:rPr sz="2800" dirty="0">
                <a:solidFill>
                  <a:srgbClr val="FFFFFF"/>
                </a:solidFill>
                <a:latin typeface="Arial MT"/>
                <a:cs typeface="Arial MT"/>
              </a:rPr>
              <a:t>s	</a:t>
            </a:r>
            <a:r>
              <a:rPr sz="2800" spc="195" dirty="0">
                <a:solidFill>
                  <a:srgbClr val="FFFFFF"/>
                </a:solidFill>
                <a:latin typeface="Arial MT"/>
                <a:cs typeface="Arial MT"/>
              </a:rPr>
              <a:t>fo</a:t>
            </a:r>
            <a:r>
              <a:rPr sz="2800" dirty="0">
                <a:solidFill>
                  <a:srgbClr val="FFFFFF"/>
                </a:solidFill>
                <a:latin typeface="Arial MT"/>
                <a:cs typeface="Arial MT"/>
              </a:rPr>
              <a:t>r	</a:t>
            </a:r>
            <a:r>
              <a:rPr sz="2800" spc="195" dirty="0">
                <a:solidFill>
                  <a:srgbClr val="FFFFFF"/>
                </a:solidFill>
                <a:latin typeface="Arial MT"/>
                <a:cs typeface="Arial MT"/>
              </a:rPr>
              <a:t>th</a:t>
            </a:r>
            <a:r>
              <a:rPr sz="2800" dirty="0">
                <a:solidFill>
                  <a:srgbClr val="FFFFFF"/>
                </a:solidFill>
                <a:latin typeface="Arial MT"/>
                <a:cs typeface="Arial MT"/>
              </a:rPr>
              <a:t>e	</a:t>
            </a:r>
            <a:r>
              <a:rPr sz="2800" spc="195" dirty="0">
                <a:solidFill>
                  <a:srgbClr val="FFFFFF"/>
                </a:solidFill>
                <a:latin typeface="Arial MT"/>
                <a:cs typeface="Arial MT"/>
              </a:rPr>
              <a:t>followin</a:t>
            </a:r>
            <a:r>
              <a:rPr sz="2800" dirty="0">
                <a:solidFill>
                  <a:srgbClr val="FFFFFF"/>
                </a:solidFill>
                <a:latin typeface="Arial MT"/>
                <a:cs typeface="Arial MT"/>
              </a:rPr>
              <a:t>g  </a:t>
            </a:r>
            <a:r>
              <a:rPr sz="2800" spc="175" dirty="0">
                <a:solidFill>
                  <a:srgbClr val="FFFFFF"/>
                </a:solidFill>
                <a:latin typeface="Arial MT"/>
                <a:cs typeface="Arial MT"/>
              </a:rPr>
              <a:t>emergencies:</a:t>
            </a:r>
            <a:endParaRPr sz="2800" dirty="0">
              <a:latin typeface="Arial MT"/>
              <a:cs typeface="Arial MT"/>
            </a:endParaRPr>
          </a:p>
          <a:p>
            <a:pPr marL="616585">
              <a:lnSpc>
                <a:spcPct val="100000"/>
              </a:lnSpc>
              <a:spcBef>
                <a:spcPts val="1065"/>
              </a:spcBef>
              <a:tabLst>
                <a:tab pos="1002665" algn="l"/>
              </a:tabLst>
            </a:pPr>
            <a:r>
              <a:rPr sz="2800" dirty="0">
                <a:solidFill>
                  <a:srgbClr val="FFFFFF"/>
                </a:solidFill>
                <a:latin typeface="Arial MT"/>
                <a:cs typeface="Arial MT"/>
              </a:rPr>
              <a:t>A	</a:t>
            </a:r>
            <a:r>
              <a:rPr sz="2800" spc="145" dirty="0">
                <a:solidFill>
                  <a:srgbClr val="FFFFFF"/>
                </a:solidFill>
                <a:latin typeface="Arial MT"/>
                <a:cs typeface="Arial MT"/>
              </a:rPr>
              <a:t>fire</a:t>
            </a:r>
            <a:endParaRPr sz="2800" dirty="0">
              <a:latin typeface="Arial MT"/>
              <a:cs typeface="Arial MT"/>
            </a:endParaRPr>
          </a:p>
          <a:p>
            <a:pPr marL="616585">
              <a:lnSpc>
                <a:spcPct val="100000"/>
              </a:lnSpc>
              <a:spcBef>
                <a:spcPts val="1065"/>
              </a:spcBef>
              <a:tabLst>
                <a:tab pos="1002665" algn="l"/>
              </a:tabLst>
            </a:pPr>
            <a:r>
              <a:rPr sz="2800" dirty="0">
                <a:solidFill>
                  <a:srgbClr val="FFFFFF"/>
                </a:solidFill>
                <a:latin typeface="Arial MT"/>
                <a:cs typeface="Arial MT"/>
              </a:rPr>
              <a:t>A	</a:t>
            </a:r>
            <a:r>
              <a:rPr sz="2800" spc="175" dirty="0">
                <a:solidFill>
                  <a:srgbClr val="FFFFFF"/>
                </a:solidFill>
                <a:latin typeface="Arial MT"/>
                <a:cs typeface="Arial MT"/>
              </a:rPr>
              <a:t>evacuation</a:t>
            </a:r>
            <a:endParaRPr sz="2800" dirty="0">
              <a:latin typeface="Arial MT"/>
              <a:cs typeface="Arial MT"/>
            </a:endParaRPr>
          </a:p>
          <a:p>
            <a:pPr marL="616585">
              <a:lnSpc>
                <a:spcPct val="100000"/>
              </a:lnSpc>
              <a:spcBef>
                <a:spcPts val="1065"/>
              </a:spcBef>
              <a:tabLst>
                <a:tab pos="2223770" algn="l"/>
              </a:tabLst>
            </a:pPr>
            <a:r>
              <a:rPr sz="2800" spc="170" dirty="0">
                <a:solidFill>
                  <a:srgbClr val="FFFFFF"/>
                </a:solidFill>
                <a:latin typeface="Arial MT"/>
                <a:cs typeface="Arial MT"/>
              </a:rPr>
              <a:t>Security	</a:t>
            </a:r>
            <a:r>
              <a:rPr sz="2800" spc="160" dirty="0">
                <a:solidFill>
                  <a:srgbClr val="FFFFFF"/>
                </a:solidFill>
                <a:latin typeface="Arial MT"/>
                <a:cs typeface="Arial MT"/>
              </a:rPr>
              <a:t>breach</a:t>
            </a:r>
            <a:endParaRPr sz="2800" dirty="0">
              <a:latin typeface="Arial MT"/>
              <a:cs typeface="Arial MT"/>
            </a:endParaRPr>
          </a:p>
          <a:p>
            <a:pPr marL="616585">
              <a:lnSpc>
                <a:spcPct val="100000"/>
              </a:lnSpc>
              <a:spcBef>
                <a:spcPts val="1065"/>
              </a:spcBef>
              <a:tabLst>
                <a:tab pos="2912110" algn="l"/>
                <a:tab pos="4277360" algn="l"/>
              </a:tabLst>
            </a:pPr>
            <a:r>
              <a:rPr sz="2800" spc="175" dirty="0">
                <a:solidFill>
                  <a:srgbClr val="FFFFFF"/>
                </a:solidFill>
                <a:latin typeface="Arial MT"/>
                <a:cs typeface="Arial MT"/>
              </a:rPr>
              <a:t>Threatening	</a:t>
            </a:r>
            <a:r>
              <a:rPr sz="2800" spc="165" dirty="0">
                <a:solidFill>
                  <a:srgbClr val="FFFFFF"/>
                </a:solidFill>
                <a:latin typeface="Arial MT"/>
                <a:cs typeface="Arial MT"/>
              </a:rPr>
              <a:t>patient	</a:t>
            </a:r>
            <a:r>
              <a:rPr sz="2800" spc="170" dirty="0">
                <a:solidFill>
                  <a:srgbClr val="FFFFFF"/>
                </a:solidFill>
                <a:latin typeface="Arial MT"/>
                <a:cs typeface="Arial MT"/>
              </a:rPr>
              <a:t>behaviour</a:t>
            </a:r>
            <a:endParaRPr sz="2800" dirty="0">
              <a:latin typeface="Arial MT"/>
              <a:cs typeface="Arial MT"/>
            </a:endParaRPr>
          </a:p>
        </p:txBody>
      </p:sp>
      <p:sp>
        <p:nvSpPr>
          <p:cNvPr id="11" name="object 11"/>
          <p:cNvSpPr txBox="1">
            <a:spLocks noGrp="1"/>
          </p:cNvSpPr>
          <p:nvPr>
            <p:ph type="title"/>
          </p:nvPr>
        </p:nvSpPr>
        <p:spPr>
          <a:xfrm>
            <a:off x="7381598" y="941862"/>
            <a:ext cx="9517380" cy="1000760"/>
          </a:xfrm>
          <a:prstGeom prst="rect">
            <a:avLst/>
          </a:prstGeom>
        </p:spPr>
        <p:txBody>
          <a:bodyPr vert="horz" wrap="square" lIns="0" tIns="12700" rIns="0" bIns="0" rtlCol="0">
            <a:spAutoFit/>
          </a:bodyPr>
          <a:lstStyle/>
          <a:p>
            <a:pPr marL="12700">
              <a:lnSpc>
                <a:spcPct val="100000"/>
              </a:lnSpc>
              <a:spcBef>
                <a:spcPts val="100"/>
              </a:spcBef>
            </a:pPr>
            <a:r>
              <a:rPr spc="15" dirty="0">
                <a:solidFill>
                  <a:srgbClr val="FFFFFF"/>
                </a:solidFill>
              </a:rPr>
              <a:t>Emergency</a:t>
            </a:r>
            <a:r>
              <a:rPr spc="465" dirty="0">
                <a:solidFill>
                  <a:srgbClr val="FFFFFF"/>
                </a:solidFill>
              </a:rPr>
              <a:t> </a:t>
            </a:r>
            <a:r>
              <a:rPr spc="60" dirty="0">
                <a:solidFill>
                  <a:srgbClr val="FFFFFF"/>
                </a:solidFill>
              </a:rPr>
              <a:t>procedures</a:t>
            </a:r>
          </a:p>
        </p:txBody>
      </p:sp>
      <p:pic>
        <p:nvPicPr>
          <p:cNvPr id="13" name="Picture 12">
            <a:extLst>
              <a:ext uri="{FF2B5EF4-FFF2-40B4-BE49-F238E27FC236}">
                <a16:creationId xmlns:a16="http://schemas.microsoft.com/office/drawing/2014/main" id="{C208177D-BAD9-4F9C-B2AB-68E48B5432C6}"/>
              </a:ext>
            </a:extLst>
          </p:cNvPr>
          <p:cNvPicPr>
            <a:picLocks noChangeAspect="1"/>
          </p:cNvPicPr>
          <p:nvPr/>
        </p:nvPicPr>
        <p:blipFill>
          <a:blip r:embed="rId3"/>
          <a:stretch>
            <a:fillRect/>
          </a:stretch>
        </p:blipFill>
        <p:spPr>
          <a:xfrm>
            <a:off x="87593" y="1495969"/>
            <a:ext cx="6999008" cy="7227137"/>
          </a:xfrm>
          <a:prstGeom prst="rect">
            <a:avLst/>
          </a:prstGeom>
        </p:spPr>
      </p:pic>
      <p:pic>
        <p:nvPicPr>
          <p:cNvPr id="12" name="object 4">
            <a:hlinkClick r:id="rId4" action="ppaction://hlinksldjump"/>
            <a:extLst>
              <a:ext uri="{FF2B5EF4-FFF2-40B4-BE49-F238E27FC236}">
                <a16:creationId xmlns:a16="http://schemas.microsoft.com/office/drawing/2014/main" id="{36F9CCCC-ACC8-4DEF-837D-0FFF822BD6F0}"/>
              </a:ext>
            </a:extLst>
          </p:cNvPr>
          <p:cNvPicPr/>
          <p:nvPr/>
        </p:nvPicPr>
        <p:blipFill>
          <a:blip r:embed="rId5" cstate="email">
            <a:extLst>
              <a:ext uri="{28A0092B-C50C-407E-A947-70E740481C1C}">
                <a14:useLocalDpi xmlns:a14="http://schemas.microsoft.com/office/drawing/2010/main"/>
              </a:ext>
            </a:extLst>
          </a:blip>
          <a:stretch>
            <a:fillRect/>
          </a:stretch>
        </p:blipFill>
        <p:spPr>
          <a:xfrm>
            <a:off x="16957087" y="9258301"/>
            <a:ext cx="914399" cy="876298"/>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0" y="9239564"/>
            <a:ext cx="18288000" cy="1047750"/>
          </a:xfrm>
          <a:custGeom>
            <a:avLst/>
            <a:gdLst/>
            <a:ahLst/>
            <a:cxnLst/>
            <a:rect l="l" t="t" r="r" b="b"/>
            <a:pathLst>
              <a:path w="18288000" h="1047750">
                <a:moveTo>
                  <a:pt x="0" y="1047434"/>
                </a:moveTo>
                <a:lnTo>
                  <a:pt x="0" y="0"/>
                </a:lnTo>
                <a:lnTo>
                  <a:pt x="18288000" y="0"/>
                </a:lnTo>
                <a:lnTo>
                  <a:pt x="18288000" y="1047434"/>
                </a:lnTo>
                <a:lnTo>
                  <a:pt x="0" y="1047434"/>
                </a:lnTo>
                <a:close/>
              </a:path>
            </a:pathLst>
          </a:custGeom>
          <a:solidFill>
            <a:srgbClr val="209C91"/>
          </a:solidFill>
        </p:spPr>
        <p:txBody>
          <a:bodyPr wrap="square" lIns="0" tIns="0" rIns="0" bIns="0" rtlCol="0"/>
          <a:lstStyle/>
          <a:p>
            <a:endParaRPr/>
          </a:p>
        </p:txBody>
      </p:sp>
      <p:sp>
        <p:nvSpPr>
          <p:cNvPr id="4" name="TextBox 3">
            <a:extLst>
              <a:ext uri="{FF2B5EF4-FFF2-40B4-BE49-F238E27FC236}">
                <a16:creationId xmlns:a16="http://schemas.microsoft.com/office/drawing/2014/main" id="{8F07A0E5-D6B8-44C6-A39D-25F5A40A0936}"/>
              </a:ext>
            </a:extLst>
          </p:cNvPr>
          <p:cNvSpPr txBox="1"/>
          <p:nvPr/>
        </p:nvSpPr>
        <p:spPr>
          <a:xfrm>
            <a:off x="2590800" y="495300"/>
            <a:ext cx="15697200" cy="769441"/>
          </a:xfrm>
          <a:prstGeom prst="rect">
            <a:avLst/>
          </a:prstGeom>
          <a:noFill/>
        </p:spPr>
        <p:txBody>
          <a:bodyPr wrap="square" rtlCol="0">
            <a:spAutoFit/>
          </a:bodyPr>
          <a:lstStyle/>
          <a:p>
            <a:r>
              <a:rPr lang="en-US" sz="4400" dirty="0"/>
              <a:t>Learning Activity 6 Emergency Procedures</a:t>
            </a:r>
            <a:endParaRPr lang="en-AU" sz="4400" dirty="0"/>
          </a:p>
        </p:txBody>
      </p:sp>
      <p:sp>
        <p:nvSpPr>
          <p:cNvPr id="5" name="TextBox 4">
            <a:extLst>
              <a:ext uri="{FF2B5EF4-FFF2-40B4-BE49-F238E27FC236}">
                <a16:creationId xmlns:a16="http://schemas.microsoft.com/office/drawing/2014/main" id="{0BC1BCA6-1E67-4733-BF39-11BBB051C4EB}"/>
              </a:ext>
            </a:extLst>
          </p:cNvPr>
          <p:cNvSpPr txBox="1"/>
          <p:nvPr/>
        </p:nvSpPr>
        <p:spPr>
          <a:xfrm>
            <a:off x="-6626" y="1447897"/>
            <a:ext cx="18288000" cy="3785652"/>
          </a:xfrm>
          <a:prstGeom prst="rect">
            <a:avLst/>
          </a:prstGeom>
          <a:noFill/>
        </p:spPr>
        <p:txBody>
          <a:bodyPr wrap="square" rtlCol="0">
            <a:spAutoFit/>
          </a:bodyPr>
          <a:lstStyle/>
          <a:p>
            <a:r>
              <a:rPr lang="en-US" sz="2400" dirty="0"/>
              <a:t>Research your school, TAFE or workplace emergency evacuation procedures. You might be able to find an official procedure or you may need to ask people within the workplace about the procedure.</a:t>
            </a:r>
          </a:p>
          <a:p>
            <a:r>
              <a:rPr lang="en-US" sz="2400" dirty="0"/>
              <a:t>1. Who is responsible for initiating the emergency procedure?</a:t>
            </a:r>
          </a:p>
          <a:p>
            <a:r>
              <a:rPr lang="en-US" sz="2400" dirty="0"/>
              <a:t>2. How is this information explained to all students, staff and other employees?</a:t>
            </a:r>
          </a:p>
          <a:p>
            <a:r>
              <a:rPr lang="en-US" sz="2400" dirty="0"/>
              <a:t>3. Describe the details of the evacuation procedure? (i.e. who instructs you when to evacuate? Are you allowed to take your belongings? How do you get out of the building?)</a:t>
            </a:r>
          </a:p>
          <a:p>
            <a:r>
              <a:rPr lang="en-US" sz="2400" dirty="0"/>
              <a:t>4. How often does a practice evacuation drill take place?</a:t>
            </a:r>
          </a:p>
          <a:p>
            <a:r>
              <a:rPr lang="en-US" sz="2400" dirty="0"/>
              <a:t>5. Where is the official safe meeting point? Explain why you think this location was chosen.</a:t>
            </a:r>
          </a:p>
          <a:p>
            <a:r>
              <a:rPr lang="en-US" sz="2400" dirty="0"/>
              <a:t>6. How are students, staff and other employees accounted for, once at the safe meeting point?</a:t>
            </a:r>
          </a:p>
          <a:p>
            <a:r>
              <a:rPr lang="en-US" sz="2400" dirty="0"/>
              <a:t>7. Outline two changes that you would make to the current procedure to make it more efficient.</a:t>
            </a:r>
          </a:p>
        </p:txBody>
      </p:sp>
      <p:pic>
        <p:nvPicPr>
          <p:cNvPr id="10" name="object 2">
            <a:extLst>
              <a:ext uri="{FF2B5EF4-FFF2-40B4-BE49-F238E27FC236}">
                <a16:creationId xmlns:a16="http://schemas.microsoft.com/office/drawing/2014/main" id="{DBCD9A55-93B2-4FC2-B732-70928E3FDE3D}"/>
              </a:ext>
            </a:extLst>
          </p:cNvPr>
          <p:cNvPicPr/>
          <p:nvPr/>
        </p:nvPicPr>
        <p:blipFill>
          <a:blip r:embed="rId2" cstate="email">
            <a:extLst>
              <a:ext uri="{28A0092B-C50C-407E-A947-70E740481C1C}">
                <a14:useLocalDpi xmlns:a14="http://schemas.microsoft.com/office/drawing/2010/main"/>
              </a:ext>
            </a:extLst>
          </a:blip>
          <a:stretch>
            <a:fillRect/>
          </a:stretch>
        </p:blipFill>
        <p:spPr>
          <a:xfrm>
            <a:off x="69575" y="87507"/>
            <a:ext cx="1225826" cy="1360390"/>
          </a:xfrm>
          <a:prstGeom prst="rect">
            <a:avLst/>
          </a:prstGeom>
        </p:spPr>
      </p:pic>
      <p:pic>
        <p:nvPicPr>
          <p:cNvPr id="6" name="object 4">
            <a:hlinkClick r:id="rId3" action="ppaction://hlinksldjump"/>
            <a:extLst>
              <a:ext uri="{FF2B5EF4-FFF2-40B4-BE49-F238E27FC236}">
                <a16:creationId xmlns:a16="http://schemas.microsoft.com/office/drawing/2014/main" id="{E55FCB7A-9DE5-45CB-9BB4-BC09CB315E02}"/>
              </a:ext>
            </a:extLst>
          </p:cNvPr>
          <p:cNvPicPr/>
          <p:nvPr/>
        </p:nvPicPr>
        <p:blipFill>
          <a:blip r:embed="rId4" cstate="email">
            <a:extLst>
              <a:ext uri="{28A0092B-C50C-407E-A947-70E740481C1C}">
                <a14:useLocalDpi xmlns:a14="http://schemas.microsoft.com/office/drawing/2010/main"/>
              </a:ext>
            </a:extLst>
          </a:blip>
          <a:stretch>
            <a:fillRect/>
          </a:stretch>
        </p:blipFill>
        <p:spPr>
          <a:xfrm>
            <a:off x="16957087" y="9258301"/>
            <a:ext cx="914399" cy="876298"/>
          </a:xfrm>
          <a:prstGeom prst="rect">
            <a:avLst/>
          </a:prstGeom>
        </p:spPr>
      </p:pic>
    </p:spTree>
    <p:extLst>
      <p:ext uri="{BB962C8B-B14F-4D97-AF65-F5344CB8AC3E}">
        <p14:creationId xmlns:p14="http://schemas.microsoft.com/office/powerpoint/2010/main" val="328817052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0" y="9239564"/>
            <a:ext cx="18288000" cy="1047750"/>
          </a:xfrm>
          <a:custGeom>
            <a:avLst/>
            <a:gdLst/>
            <a:ahLst/>
            <a:cxnLst/>
            <a:rect l="l" t="t" r="r" b="b"/>
            <a:pathLst>
              <a:path w="18288000" h="1047750">
                <a:moveTo>
                  <a:pt x="0" y="1047434"/>
                </a:moveTo>
                <a:lnTo>
                  <a:pt x="0" y="0"/>
                </a:lnTo>
                <a:lnTo>
                  <a:pt x="18288000" y="0"/>
                </a:lnTo>
                <a:lnTo>
                  <a:pt x="18288000" y="1047434"/>
                </a:lnTo>
                <a:lnTo>
                  <a:pt x="0" y="1047434"/>
                </a:lnTo>
                <a:close/>
              </a:path>
            </a:pathLst>
          </a:custGeom>
          <a:solidFill>
            <a:srgbClr val="209C91"/>
          </a:solidFill>
        </p:spPr>
        <p:txBody>
          <a:bodyPr wrap="square" lIns="0" tIns="0" rIns="0" bIns="0" rtlCol="0"/>
          <a:lstStyle/>
          <a:p>
            <a:endParaRPr/>
          </a:p>
        </p:txBody>
      </p:sp>
      <p:sp>
        <p:nvSpPr>
          <p:cNvPr id="4" name="TextBox 3">
            <a:extLst>
              <a:ext uri="{FF2B5EF4-FFF2-40B4-BE49-F238E27FC236}">
                <a16:creationId xmlns:a16="http://schemas.microsoft.com/office/drawing/2014/main" id="{8F07A0E5-D6B8-44C6-A39D-25F5A40A0936}"/>
              </a:ext>
            </a:extLst>
          </p:cNvPr>
          <p:cNvSpPr txBox="1"/>
          <p:nvPr/>
        </p:nvSpPr>
        <p:spPr>
          <a:xfrm>
            <a:off x="2590800" y="495300"/>
            <a:ext cx="15697200" cy="769441"/>
          </a:xfrm>
          <a:prstGeom prst="rect">
            <a:avLst/>
          </a:prstGeom>
          <a:noFill/>
        </p:spPr>
        <p:txBody>
          <a:bodyPr wrap="square" rtlCol="0">
            <a:spAutoFit/>
          </a:bodyPr>
          <a:lstStyle/>
          <a:p>
            <a:r>
              <a:rPr lang="en-US" sz="4400" dirty="0"/>
              <a:t>Learning Activity 7 Create Your Own Home Evacuation Plan</a:t>
            </a:r>
            <a:endParaRPr lang="en-AU" sz="4400" dirty="0"/>
          </a:p>
        </p:txBody>
      </p:sp>
      <p:sp>
        <p:nvSpPr>
          <p:cNvPr id="5" name="TextBox 4">
            <a:extLst>
              <a:ext uri="{FF2B5EF4-FFF2-40B4-BE49-F238E27FC236}">
                <a16:creationId xmlns:a16="http://schemas.microsoft.com/office/drawing/2014/main" id="{0BC1BCA6-1E67-4733-BF39-11BBB051C4EB}"/>
              </a:ext>
            </a:extLst>
          </p:cNvPr>
          <p:cNvSpPr txBox="1"/>
          <p:nvPr/>
        </p:nvSpPr>
        <p:spPr>
          <a:xfrm>
            <a:off x="-6626" y="1447897"/>
            <a:ext cx="8541026" cy="7848302"/>
          </a:xfrm>
          <a:prstGeom prst="rect">
            <a:avLst/>
          </a:prstGeom>
          <a:noFill/>
        </p:spPr>
        <p:txBody>
          <a:bodyPr wrap="square" rtlCol="0">
            <a:spAutoFit/>
          </a:bodyPr>
          <a:lstStyle/>
          <a:p>
            <a:r>
              <a:rPr lang="en-US" sz="2400" dirty="0"/>
              <a:t>All students plan will vary. But must include the following:</a:t>
            </a:r>
          </a:p>
          <a:p>
            <a:r>
              <a:rPr lang="en-US" sz="2400" dirty="0"/>
              <a:t>• Fire alarms </a:t>
            </a:r>
          </a:p>
          <a:p>
            <a:r>
              <a:rPr lang="en-US" sz="2400" dirty="0"/>
              <a:t>• Sources of water </a:t>
            </a:r>
          </a:p>
          <a:p>
            <a:r>
              <a:rPr lang="en-US" sz="2400" dirty="0"/>
              <a:t>• Fire blanket or extinguishers </a:t>
            </a:r>
          </a:p>
          <a:p>
            <a:r>
              <a:rPr lang="en-US" sz="2400" dirty="0"/>
              <a:t>• Two evacuations options per room</a:t>
            </a:r>
          </a:p>
          <a:p>
            <a:r>
              <a:rPr lang="en-US" sz="2400" dirty="0"/>
              <a:t>• A spot for a safe meeting area outside the home.</a:t>
            </a:r>
          </a:p>
          <a:p>
            <a:r>
              <a:rPr lang="en-US" sz="2400" b="1" dirty="0"/>
              <a:t>Step 1: </a:t>
            </a:r>
            <a:r>
              <a:rPr lang="en-US" sz="2400" dirty="0"/>
              <a:t>Start by drawing a simple floor plan of your home; include all doors and windows in your drawing. See an example below:</a:t>
            </a:r>
          </a:p>
          <a:p>
            <a:r>
              <a:rPr lang="en-US" sz="2400" b="1" dirty="0"/>
              <a:t>Step 2: </a:t>
            </a:r>
            <a:r>
              <a:rPr lang="en-US" sz="2400" dirty="0"/>
              <a:t>On your diagram indicate all fire alarms, fire blankets, extinguishers and sources of water.</a:t>
            </a:r>
          </a:p>
          <a:p>
            <a:r>
              <a:rPr lang="en-US" sz="2400" b="1" dirty="0"/>
              <a:t>Step 3: </a:t>
            </a:r>
            <a:r>
              <a:rPr lang="en-US" sz="2400" dirty="0"/>
              <a:t>On your floor plan indicate at least two evacuation options from every room.</a:t>
            </a:r>
          </a:p>
          <a:p>
            <a:r>
              <a:rPr lang="en-US" sz="2400" b="1" dirty="0"/>
              <a:t>Step 4: </a:t>
            </a:r>
            <a:r>
              <a:rPr lang="en-US" sz="2400" dirty="0"/>
              <a:t>Select a safe meeting area outside your home.</a:t>
            </a:r>
          </a:p>
          <a:p>
            <a:endParaRPr lang="en-US" sz="2400" dirty="0"/>
          </a:p>
          <a:p>
            <a:r>
              <a:rPr lang="en-US" sz="2400" b="1" dirty="0"/>
              <a:t>Questions:</a:t>
            </a:r>
          </a:p>
          <a:p>
            <a:r>
              <a:rPr lang="en-US" sz="2400" dirty="0"/>
              <a:t>1. Were you able to easily identify two evacuation options? What area of your home would be the most difficult to evacuate from? Why?</a:t>
            </a:r>
          </a:p>
          <a:p>
            <a:r>
              <a:rPr lang="en-US" sz="2400" dirty="0"/>
              <a:t>2. How did you select your meeting area?</a:t>
            </a:r>
          </a:p>
          <a:p>
            <a:r>
              <a:rPr lang="en-US" sz="2400" dirty="0"/>
              <a:t>3. How could you communicate this evacuation plan to the rest of your family? Why would it be important to do so?</a:t>
            </a:r>
          </a:p>
        </p:txBody>
      </p:sp>
      <p:pic>
        <p:nvPicPr>
          <p:cNvPr id="6" name="object 2">
            <a:extLst>
              <a:ext uri="{FF2B5EF4-FFF2-40B4-BE49-F238E27FC236}">
                <a16:creationId xmlns:a16="http://schemas.microsoft.com/office/drawing/2014/main" id="{4FF997D8-439A-4F51-ADEF-2D9086982DD2}"/>
              </a:ext>
            </a:extLst>
          </p:cNvPr>
          <p:cNvPicPr/>
          <p:nvPr/>
        </p:nvPicPr>
        <p:blipFill>
          <a:blip r:embed="rId2" cstate="email">
            <a:extLst>
              <a:ext uri="{28A0092B-C50C-407E-A947-70E740481C1C}">
                <a14:useLocalDpi xmlns:a14="http://schemas.microsoft.com/office/drawing/2010/main"/>
              </a:ext>
            </a:extLst>
          </a:blip>
          <a:stretch>
            <a:fillRect/>
          </a:stretch>
        </p:blipFill>
        <p:spPr>
          <a:xfrm>
            <a:off x="89351" y="38106"/>
            <a:ext cx="1510849" cy="1295394"/>
          </a:xfrm>
          <a:prstGeom prst="rect">
            <a:avLst/>
          </a:prstGeom>
        </p:spPr>
      </p:pic>
      <p:pic>
        <p:nvPicPr>
          <p:cNvPr id="9" name="Picture 8">
            <a:extLst>
              <a:ext uri="{FF2B5EF4-FFF2-40B4-BE49-F238E27FC236}">
                <a16:creationId xmlns:a16="http://schemas.microsoft.com/office/drawing/2014/main" id="{B6D8B1CB-E2BF-4A1C-A3FE-89190219F6E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305800" y="1638300"/>
            <a:ext cx="9746974" cy="6217897"/>
          </a:xfrm>
          <a:prstGeom prst="rect">
            <a:avLst/>
          </a:prstGeom>
        </p:spPr>
      </p:pic>
      <p:pic>
        <p:nvPicPr>
          <p:cNvPr id="7" name="object 4">
            <a:hlinkClick r:id="rId4" action="ppaction://hlinksldjump"/>
            <a:extLst>
              <a:ext uri="{FF2B5EF4-FFF2-40B4-BE49-F238E27FC236}">
                <a16:creationId xmlns:a16="http://schemas.microsoft.com/office/drawing/2014/main" id="{AD13B607-AC22-4455-9424-AA4F05FB5996}"/>
              </a:ext>
            </a:extLst>
          </p:cNvPr>
          <p:cNvPicPr/>
          <p:nvPr/>
        </p:nvPicPr>
        <p:blipFill>
          <a:blip r:embed="rId5" cstate="email">
            <a:extLst>
              <a:ext uri="{28A0092B-C50C-407E-A947-70E740481C1C}">
                <a14:useLocalDpi xmlns:a14="http://schemas.microsoft.com/office/drawing/2010/main"/>
              </a:ext>
            </a:extLst>
          </a:blip>
          <a:stretch>
            <a:fillRect/>
          </a:stretch>
        </p:blipFill>
        <p:spPr>
          <a:xfrm>
            <a:off x="16957087" y="9258301"/>
            <a:ext cx="914399" cy="876298"/>
          </a:xfrm>
          <a:prstGeom prst="rect">
            <a:avLst/>
          </a:prstGeom>
        </p:spPr>
      </p:pic>
    </p:spTree>
    <p:extLst>
      <p:ext uri="{BB962C8B-B14F-4D97-AF65-F5344CB8AC3E}">
        <p14:creationId xmlns:p14="http://schemas.microsoft.com/office/powerpoint/2010/main" val="240780353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0" y="9239564"/>
            <a:ext cx="18288000" cy="1047750"/>
          </a:xfrm>
          <a:custGeom>
            <a:avLst/>
            <a:gdLst/>
            <a:ahLst/>
            <a:cxnLst/>
            <a:rect l="l" t="t" r="r" b="b"/>
            <a:pathLst>
              <a:path w="18288000" h="1047750">
                <a:moveTo>
                  <a:pt x="0" y="1047434"/>
                </a:moveTo>
                <a:lnTo>
                  <a:pt x="0" y="0"/>
                </a:lnTo>
                <a:lnTo>
                  <a:pt x="18288000" y="0"/>
                </a:lnTo>
                <a:lnTo>
                  <a:pt x="18288000" y="1047434"/>
                </a:lnTo>
                <a:lnTo>
                  <a:pt x="0" y="1047434"/>
                </a:lnTo>
                <a:close/>
              </a:path>
            </a:pathLst>
          </a:custGeom>
          <a:solidFill>
            <a:srgbClr val="209C91"/>
          </a:solidFill>
        </p:spPr>
        <p:txBody>
          <a:bodyPr wrap="square" lIns="0" tIns="0" rIns="0" bIns="0" rtlCol="0"/>
          <a:lstStyle/>
          <a:p>
            <a:endParaRPr/>
          </a:p>
        </p:txBody>
      </p:sp>
      <p:sp>
        <p:nvSpPr>
          <p:cNvPr id="4" name="TextBox 3">
            <a:extLst>
              <a:ext uri="{FF2B5EF4-FFF2-40B4-BE49-F238E27FC236}">
                <a16:creationId xmlns:a16="http://schemas.microsoft.com/office/drawing/2014/main" id="{8F07A0E5-D6B8-44C6-A39D-25F5A40A0936}"/>
              </a:ext>
            </a:extLst>
          </p:cNvPr>
          <p:cNvSpPr txBox="1"/>
          <p:nvPr/>
        </p:nvSpPr>
        <p:spPr>
          <a:xfrm>
            <a:off x="2590800" y="495300"/>
            <a:ext cx="15697200" cy="769441"/>
          </a:xfrm>
          <a:prstGeom prst="rect">
            <a:avLst/>
          </a:prstGeom>
          <a:noFill/>
        </p:spPr>
        <p:txBody>
          <a:bodyPr wrap="square" rtlCol="0">
            <a:spAutoFit/>
          </a:bodyPr>
          <a:lstStyle/>
          <a:p>
            <a:r>
              <a:rPr lang="en-US" sz="4400" dirty="0"/>
              <a:t>Learning Activity 8 </a:t>
            </a:r>
            <a:r>
              <a:rPr lang="en-AU" sz="4400" dirty="0"/>
              <a:t>Emergency Codes</a:t>
            </a:r>
          </a:p>
        </p:txBody>
      </p:sp>
      <p:sp>
        <p:nvSpPr>
          <p:cNvPr id="5" name="TextBox 4">
            <a:extLst>
              <a:ext uri="{FF2B5EF4-FFF2-40B4-BE49-F238E27FC236}">
                <a16:creationId xmlns:a16="http://schemas.microsoft.com/office/drawing/2014/main" id="{0BC1BCA6-1E67-4733-BF39-11BBB051C4EB}"/>
              </a:ext>
            </a:extLst>
          </p:cNvPr>
          <p:cNvSpPr txBox="1"/>
          <p:nvPr/>
        </p:nvSpPr>
        <p:spPr>
          <a:xfrm>
            <a:off x="-6626" y="1447897"/>
            <a:ext cx="18288000" cy="7848302"/>
          </a:xfrm>
          <a:prstGeom prst="rect">
            <a:avLst/>
          </a:prstGeom>
          <a:noFill/>
        </p:spPr>
        <p:txBody>
          <a:bodyPr wrap="square" rtlCol="0">
            <a:spAutoFit/>
          </a:bodyPr>
          <a:lstStyle/>
          <a:p>
            <a:r>
              <a:rPr lang="en-US" sz="2400" dirty="0">
                <a:solidFill>
                  <a:srgbClr val="0070C0"/>
                </a:solidFill>
              </a:rPr>
              <a:t>This activity will allow you to further explore emergency codes. Based on the Epworth Hospitals emergency codes detailed within this student resource. You are to identify the most appropriate code for each emergency situation read out by your teacher. Instructions:</a:t>
            </a:r>
          </a:p>
          <a:p>
            <a:r>
              <a:rPr lang="en-US" sz="2400" dirty="0">
                <a:solidFill>
                  <a:srgbClr val="0070C0"/>
                </a:solidFill>
              </a:rPr>
              <a:t>1. Get yourself into a group of 3-4</a:t>
            </a:r>
          </a:p>
          <a:p>
            <a:r>
              <a:rPr lang="en-US" sz="2400" dirty="0">
                <a:solidFill>
                  <a:srgbClr val="0070C0"/>
                </a:solidFill>
              </a:rPr>
              <a:t>2. Have one scribe for your group.</a:t>
            </a:r>
          </a:p>
          <a:p>
            <a:r>
              <a:rPr lang="en-US" sz="2400" dirty="0">
                <a:solidFill>
                  <a:srgbClr val="0070C0"/>
                </a:solidFill>
              </a:rPr>
              <a:t>3. As a group listen carefully to the emergency scenarios read out by your teacher.</a:t>
            </a:r>
          </a:p>
          <a:p>
            <a:r>
              <a:rPr lang="en-US" sz="2400" dirty="0">
                <a:solidFill>
                  <a:srgbClr val="0070C0"/>
                </a:solidFill>
              </a:rPr>
              <a:t>4. Your teacher will begin to countdown from ten down to zero.</a:t>
            </a:r>
          </a:p>
          <a:p>
            <a:r>
              <a:rPr lang="en-US" sz="2400" dirty="0">
                <a:solidFill>
                  <a:srgbClr val="0070C0"/>
                </a:solidFill>
              </a:rPr>
              <a:t>5. As a group you have ten seconds to decide the correct emergency code that would apply to the scenario. When you teacher gets to zero, ensure you’ve written down your answer.</a:t>
            </a:r>
          </a:p>
          <a:p>
            <a:r>
              <a:rPr lang="en-US" sz="2400" dirty="0">
                <a:solidFill>
                  <a:srgbClr val="0070C0"/>
                </a:solidFill>
              </a:rPr>
              <a:t>6. Your group will be awarded one point for every correct answer.</a:t>
            </a:r>
          </a:p>
          <a:p>
            <a:r>
              <a:rPr lang="en-US" sz="2400" dirty="0">
                <a:solidFill>
                  <a:srgbClr val="0070C0"/>
                </a:solidFill>
              </a:rPr>
              <a:t>Emergency scenarios:</a:t>
            </a:r>
          </a:p>
          <a:p>
            <a:r>
              <a:rPr lang="en-US" sz="2400" dirty="0">
                <a:solidFill>
                  <a:srgbClr val="0070C0"/>
                </a:solidFill>
              </a:rPr>
              <a:t>1. There is a severe thunderstorm and power to the Epworth Hospital has been cut. There are no lights operating but there is a back up generator that is supplying power to some medical equipment. </a:t>
            </a:r>
            <a:r>
              <a:rPr lang="en-US" sz="2400" dirty="0"/>
              <a:t>- Yellow </a:t>
            </a:r>
          </a:p>
          <a:p>
            <a:r>
              <a:rPr lang="en-US" sz="2400" dirty="0">
                <a:solidFill>
                  <a:srgbClr val="0070C0"/>
                </a:solidFill>
              </a:rPr>
              <a:t>2. An unarmed man has entered the South Pacific rehabilitation centre and is very aggressive. He is yelling and shouting at the receptionist saying he has a bomb and he is going to detonate it! </a:t>
            </a:r>
            <a:r>
              <a:rPr lang="en-US" sz="2400" dirty="0"/>
              <a:t>- Purple </a:t>
            </a:r>
          </a:p>
          <a:p>
            <a:r>
              <a:rPr lang="en-US" sz="2400" dirty="0">
                <a:solidFill>
                  <a:srgbClr val="0070C0"/>
                </a:solidFill>
              </a:rPr>
              <a:t>3. A patient on the ward of the hospital has just been diagnosed with Tuberculosis, which is a highly infectious disease. This patient has been in contact with a number of other patients and workers in the hospital. </a:t>
            </a:r>
            <a:r>
              <a:rPr lang="en-US" sz="2400" dirty="0"/>
              <a:t>- Yellow </a:t>
            </a:r>
          </a:p>
          <a:p>
            <a:r>
              <a:rPr lang="en-US" sz="2400" dirty="0">
                <a:solidFill>
                  <a:srgbClr val="0070C0"/>
                </a:solidFill>
              </a:rPr>
              <a:t>4. A ward assistant of a surgical ward smells smoke. They walk out into the hallway and see thick black smoke filling the rooms of the ward</a:t>
            </a:r>
            <a:r>
              <a:rPr lang="en-US" sz="2400" dirty="0"/>
              <a:t>. - Red </a:t>
            </a:r>
          </a:p>
          <a:p>
            <a:r>
              <a:rPr lang="en-US" sz="2400" dirty="0">
                <a:solidFill>
                  <a:srgbClr val="0070C0"/>
                </a:solidFill>
              </a:rPr>
              <a:t>5. A patient in the emergency department has become extremely violent and has threatened a number of staff with a knife. </a:t>
            </a:r>
            <a:r>
              <a:rPr lang="en-US" sz="2400" dirty="0"/>
              <a:t>- Black </a:t>
            </a:r>
          </a:p>
          <a:p>
            <a:r>
              <a:rPr lang="en-US" sz="2400" dirty="0">
                <a:solidFill>
                  <a:srgbClr val="0070C0"/>
                </a:solidFill>
              </a:rPr>
              <a:t>6. While cleaning a laboratory within a hospital, a cleaner has accidentally spilled a large container of dangerous and corrosive chemicals. The chemicals start to eat away at the floor and then give off fumes and a strong smell. There are patient rooms close by. </a:t>
            </a:r>
            <a:r>
              <a:rPr lang="en-US" sz="2400" dirty="0"/>
              <a:t>- Yellow</a:t>
            </a:r>
          </a:p>
          <a:p>
            <a:r>
              <a:rPr lang="en-US" sz="2400" dirty="0">
                <a:solidFill>
                  <a:srgbClr val="0070C0"/>
                </a:solidFill>
              </a:rPr>
              <a:t>7. After a large downpour of rain, a wing of the hospital becomes flooded. </a:t>
            </a:r>
            <a:r>
              <a:rPr lang="en-US" sz="2400" dirty="0"/>
              <a:t>- Yellow </a:t>
            </a:r>
          </a:p>
        </p:txBody>
      </p:sp>
      <p:pic>
        <p:nvPicPr>
          <p:cNvPr id="7" name="object 2">
            <a:extLst>
              <a:ext uri="{FF2B5EF4-FFF2-40B4-BE49-F238E27FC236}">
                <a16:creationId xmlns:a16="http://schemas.microsoft.com/office/drawing/2014/main" id="{6BFF1B97-721C-4D29-BA2D-64B795268498}"/>
              </a:ext>
            </a:extLst>
          </p:cNvPr>
          <p:cNvPicPr/>
          <p:nvPr/>
        </p:nvPicPr>
        <p:blipFill>
          <a:blip r:embed="rId2" cstate="email">
            <a:extLst>
              <a:ext uri="{28A0092B-C50C-407E-A947-70E740481C1C}">
                <a14:useLocalDpi xmlns:a14="http://schemas.microsoft.com/office/drawing/2010/main"/>
              </a:ext>
            </a:extLst>
          </a:blip>
          <a:stretch>
            <a:fillRect/>
          </a:stretch>
        </p:blipFill>
        <p:spPr>
          <a:xfrm>
            <a:off x="16151" y="38100"/>
            <a:ext cx="1460961" cy="1410237"/>
          </a:xfrm>
          <a:prstGeom prst="rect">
            <a:avLst/>
          </a:prstGeom>
        </p:spPr>
      </p:pic>
      <p:pic>
        <p:nvPicPr>
          <p:cNvPr id="8" name="Picture 7">
            <a:extLst>
              <a:ext uri="{FF2B5EF4-FFF2-40B4-BE49-F238E27FC236}">
                <a16:creationId xmlns:a16="http://schemas.microsoft.com/office/drawing/2014/main" id="{3B971D58-88C5-46B7-9D81-EAADFF9B7CD5}"/>
              </a:ext>
            </a:extLst>
          </p:cNvPr>
          <p:cNvPicPr>
            <a:picLocks noChangeAspect="1"/>
          </p:cNvPicPr>
          <p:nvPr/>
        </p:nvPicPr>
        <p:blipFill>
          <a:blip r:embed="rId3"/>
          <a:stretch>
            <a:fillRect/>
          </a:stretch>
        </p:blipFill>
        <p:spPr>
          <a:xfrm>
            <a:off x="6781800" y="5524500"/>
            <a:ext cx="914400" cy="383822"/>
          </a:xfrm>
          <a:prstGeom prst="rect">
            <a:avLst/>
          </a:prstGeom>
        </p:spPr>
      </p:pic>
      <p:pic>
        <p:nvPicPr>
          <p:cNvPr id="9" name="Picture 8">
            <a:extLst>
              <a:ext uri="{FF2B5EF4-FFF2-40B4-BE49-F238E27FC236}">
                <a16:creationId xmlns:a16="http://schemas.microsoft.com/office/drawing/2014/main" id="{4B487F15-13B2-4AF6-B4EA-8F9BE9BEE23F}"/>
              </a:ext>
            </a:extLst>
          </p:cNvPr>
          <p:cNvPicPr>
            <a:picLocks noChangeAspect="1"/>
          </p:cNvPicPr>
          <p:nvPr/>
        </p:nvPicPr>
        <p:blipFill>
          <a:blip r:embed="rId3"/>
          <a:stretch>
            <a:fillRect/>
          </a:stretch>
        </p:blipFill>
        <p:spPr>
          <a:xfrm>
            <a:off x="5895975" y="6248127"/>
            <a:ext cx="914400" cy="383822"/>
          </a:xfrm>
          <a:prstGeom prst="rect">
            <a:avLst/>
          </a:prstGeom>
        </p:spPr>
      </p:pic>
      <p:pic>
        <p:nvPicPr>
          <p:cNvPr id="10" name="Picture 9">
            <a:extLst>
              <a:ext uri="{FF2B5EF4-FFF2-40B4-BE49-F238E27FC236}">
                <a16:creationId xmlns:a16="http://schemas.microsoft.com/office/drawing/2014/main" id="{C4A3162D-8147-4EEF-AB87-15EA89F4E6FD}"/>
              </a:ext>
            </a:extLst>
          </p:cNvPr>
          <p:cNvPicPr>
            <a:picLocks noChangeAspect="1"/>
          </p:cNvPicPr>
          <p:nvPr/>
        </p:nvPicPr>
        <p:blipFill>
          <a:blip r:embed="rId3"/>
          <a:stretch>
            <a:fillRect/>
          </a:stretch>
        </p:blipFill>
        <p:spPr>
          <a:xfrm>
            <a:off x="8763000" y="6972300"/>
            <a:ext cx="914400" cy="383822"/>
          </a:xfrm>
          <a:prstGeom prst="rect">
            <a:avLst/>
          </a:prstGeom>
        </p:spPr>
      </p:pic>
      <p:pic>
        <p:nvPicPr>
          <p:cNvPr id="11" name="Picture 10">
            <a:extLst>
              <a:ext uri="{FF2B5EF4-FFF2-40B4-BE49-F238E27FC236}">
                <a16:creationId xmlns:a16="http://schemas.microsoft.com/office/drawing/2014/main" id="{1F0E8308-1755-4BF8-84F4-FEF46CEB5A86}"/>
              </a:ext>
            </a:extLst>
          </p:cNvPr>
          <p:cNvPicPr>
            <a:picLocks noChangeAspect="1"/>
          </p:cNvPicPr>
          <p:nvPr/>
        </p:nvPicPr>
        <p:blipFill>
          <a:blip r:embed="rId3"/>
          <a:stretch>
            <a:fillRect/>
          </a:stretch>
        </p:blipFill>
        <p:spPr>
          <a:xfrm>
            <a:off x="17373600" y="7355986"/>
            <a:ext cx="914400" cy="383822"/>
          </a:xfrm>
          <a:prstGeom prst="rect">
            <a:avLst/>
          </a:prstGeom>
        </p:spPr>
      </p:pic>
      <p:pic>
        <p:nvPicPr>
          <p:cNvPr id="12" name="Picture 11">
            <a:extLst>
              <a:ext uri="{FF2B5EF4-FFF2-40B4-BE49-F238E27FC236}">
                <a16:creationId xmlns:a16="http://schemas.microsoft.com/office/drawing/2014/main" id="{F5C6D449-EFC8-4EF9-8E37-AC3BB010A9FF}"/>
              </a:ext>
            </a:extLst>
          </p:cNvPr>
          <p:cNvPicPr>
            <a:picLocks noChangeAspect="1"/>
          </p:cNvPicPr>
          <p:nvPr/>
        </p:nvPicPr>
        <p:blipFill>
          <a:blip r:embed="rId3"/>
          <a:stretch>
            <a:fillRect/>
          </a:stretch>
        </p:blipFill>
        <p:spPr>
          <a:xfrm>
            <a:off x="15544800" y="7722110"/>
            <a:ext cx="914400" cy="383822"/>
          </a:xfrm>
          <a:prstGeom prst="rect">
            <a:avLst/>
          </a:prstGeom>
        </p:spPr>
      </p:pic>
      <p:pic>
        <p:nvPicPr>
          <p:cNvPr id="13" name="Picture 12">
            <a:extLst>
              <a:ext uri="{FF2B5EF4-FFF2-40B4-BE49-F238E27FC236}">
                <a16:creationId xmlns:a16="http://schemas.microsoft.com/office/drawing/2014/main" id="{32686120-9780-4083-86E1-5C022C61B468}"/>
              </a:ext>
            </a:extLst>
          </p:cNvPr>
          <p:cNvPicPr>
            <a:picLocks noChangeAspect="1"/>
          </p:cNvPicPr>
          <p:nvPr/>
        </p:nvPicPr>
        <p:blipFill>
          <a:blip r:embed="rId3"/>
          <a:stretch>
            <a:fillRect/>
          </a:stretch>
        </p:blipFill>
        <p:spPr>
          <a:xfrm>
            <a:off x="14663737" y="8483720"/>
            <a:ext cx="914400" cy="383822"/>
          </a:xfrm>
          <a:prstGeom prst="rect">
            <a:avLst/>
          </a:prstGeom>
        </p:spPr>
      </p:pic>
      <p:pic>
        <p:nvPicPr>
          <p:cNvPr id="14" name="Picture 13">
            <a:extLst>
              <a:ext uri="{FF2B5EF4-FFF2-40B4-BE49-F238E27FC236}">
                <a16:creationId xmlns:a16="http://schemas.microsoft.com/office/drawing/2014/main" id="{F0FA9AD3-26CA-4A85-A77A-4ACA7535FC49}"/>
              </a:ext>
            </a:extLst>
          </p:cNvPr>
          <p:cNvPicPr>
            <a:picLocks noChangeAspect="1"/>
          </p:cNvPicPr>
          <p:nvPr/>
        </p:nvPicPr>
        <p:blipFill>
          <a:blip r:embed="rId3"/>
          <a:stretch>
            <a:fillRect/>
          </a:stretch>
        </p:blipFill>
        <p:spPr>
          <a:xfrm>
            <a:off x="9372600" y="8798278"/>
            <a:ext cx="914400" cy="383822"/>
          </a:xfrm>
          <a:prstGeom prst="rect">
            <a:avLst/>
          </a:prstGeom>
        </p:spPr>
      </p:pic>
      <p:pic>
        <p:nvPicPr>
          <p:cNvPr id="15" name="object 4">
            <a:hlinkClick r:id="rId4" action="ppaction://hlinksldjump"/>
            <a:extLst>
              <a:ext uri="{FF2B5EF4-FFF2-40B4-BE49-F238E27FC236}">
                <a16:creationId xmlns:a16="http://schemas.microsoft.com/office/drawing/2014/main" id="{0D32505D-0BE6-466F-AAAB-B1CFB12DF4F7}"/>
              </a:ext>
            </a:extLst>
          </p:cNvPr>
          <p:cNvPicPr/>
          <p:nvPr/>
        </p:nvPicPr>
        <p:blipFill>
          <a:blip r:embed="rId5" cstate="email">
            <a:extLst>
              <a:ext uri="{28A0092B-C50C-407E-A947-70E740481C1C}">
                <a14:useLocalDpi xmlns:a14="http://schemas.microsoft.com/office/drawing/2010/main"/>
              </a:ext>
            </a:extLst>
          </a:blip>
          <a:stretch>
            <a:fillRect/>
          </a:stretch>
        </p:blipFill>
        <p:spPr>
          <a:xfrm>
            <a:off x="16957087" y="9258301"/>
            <a:ext cx="914399" cy="876298"/>
          </a:xfrm>
          <a:prstGeom prst="rect">
            <a:avLst/>
          </a:prstGeom>
        </p:spPr>
      </p:pic>
    </p:spTree>
    <p:extLst>
      <p:ext uri="{BB962C8B-B14F-4D97-AF65-F5344CB8AC3E}">
        <p14:creationId xmlns:p14="http://schemas.microsoft.com/office/powerpoint/2010/main" val="621199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8"/>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9"/>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10"/>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11"/>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12"/>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13"/>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nodeType="clickEffect">
                                  <p:stCondLst>
                                    <p:cond delay="0"/>
                                  </p:stCondLst>
                                  <p:childTnLst>
                                    <p:set>
                                      <p:cBhvr>
                                        <p:cTn id="30" dur="1" fill="hold">
                                          <p:stCondLst>
                                            <p:cond delay="0"/>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0" y="9239564"/>
            <a:ext cx="18288000" cy="1047750"/>
          </a:xfrm>
          <a:custGeom>
            <a:avLst/>
            <a:gdLst/>
            <a:ahLst/>
            <a:cxnLst/>
            <a:rect l="l" t="t" r="r" b="b"/>
            <a:pathLst>
              <a:path w="18288000" h="1047750">
                <a:moveTo>
                  <a:pt x="0" y="1047434"/>
                </a:moveTo>
                <a:lnTo>
                  <a:pt x="0" y="0"/>
                </a:lnTo>
                <a:lnTo>
                  <a:pt x="18288000" y="0"/>
                </a:lnTo>
                <a:lnTo>
                  <a:pt x="18288000" y="1047434"/>
                </a:lnTo>
                <a:lnTo>
                  <a:pt x="0" y="1047434"/>
                </a:lnTo>
                <a:close/>
              </a:path>
            </a:pathLst>
          </a:custGeom>
          <a:solidFill>
            <a:srgbClr val="209C91"/>
          </a:solidFill>
        </p:spPr>
        <p:txBody>
          <a:bodyPr wrap="square" lIns="0" tIns="0" rIns="0" bIns="0" rtlCol="0"/>
          <a:lstStyle/>
          <a:p>
            <a:endParaRPr/>
          </a:p>
        </p:txBody>
      </p:sp>
      <p:sp>
        <p:nvSpPr>
          <p:cNvPr id="4" name="TextBox 3">
            <a:extLst>
              <a:ext uri="{FF2B5EF4-FFF2-40B4-BE49-F238E27FC236}">
                <a16:creationId xmlns:a16="http://schemas.microsoft.com/office/drawing/2014/main" id="{8F07A0E5-D6B8-44C6-A39D-25F5A40A0936}"/>
              </a:ext>
            </a:extLst>
          </p:cNvPr>
          <p:cNvSpPr txBox="1"/>
          <p:nvPr/>
        </p:nvSpPr>
        <p:spPr>
          <a:xfrm>
            <a:off x="2590800" y="495300"/>
            <a:ext cx="15697200" cy="769441"/>
          </a:xfrm>
          <a:prstGeom prst="rect">
            <a:avLst/>
          </a:prstGeom>
          <a:noFill/>
        </p:spPr>
        <p:txBody>
          <a:bodyPr wrap="square" rtlCol="0">
            <a:spAutoFit/>
          </a:bodyPr>
          <a:lstStyle/>
          <a:p>
            <a:r>
              <a:rPr lang="en-US" sz="4400" dirty="0"/>
              <a:t>Learning Activity 8 </a:t>
            </a:r>
            <a:r>
              <a:rPr lang="en-AU" sz="4400" dirty="0"/>
              <a:t>Emergency Codes</a:t>
            </a:r>
          </a:p>
        </p:txBody>
      </p:sp>
      <p:sp>
        <p:nvSpPr>
          <p:cNvPr id="5" name="TextBox 4">
            <a:extLst>
              <a:ext uri="{FF2B5EF4-FFF2-40B4-BE49-F238E27FC236}">
                <a16:creationId xmlns:a16="http://schemas.microsoft.com/office/drawing/2014/main" id="{0BC1BCA6-1E67-4733-BF39-11BBB051C4EB}"/>
              </a:ext>
            </a:extLst>
          </p:cNvPr>
          <p:cNvSpPr txBox="1"/>
          <p:nvPr/>
        </p:nvSpPr>
        <p:spPr>
          <a:xfrm>
            <a:off x="-6626" y="1447897"/>
            <a:ext cx="18288000" cy="5632311"/>
          </a:xfrm>
          <a:prstGeom prst="rect">
            <a:avLst/>
          </a:prstGeom>
          <a:noFill/>
        </p:spPr>
        <p:txBody>
          <a:bodyPr wrap="square" rtlCol="0">
            <a:spAutoFit/>
          </a:bodyPr>
          <a:lstStyle/>
          <a:p>
            <a:r>
              <a:rPr lang="en-US" sz="2400" dirty="0">
                <a:solidFill>
                  <a:srgbClr val="0070C0"/>
                </a:solidFill>
              </a:rPr>
              <a:t>8. An oven has caught fire in the kitchen of the hospital. It begins to spread to the staff dining room. </a:t>
            </a:r>
            <a:r>
              <a:rPr lang="en-US" sz="2400" dirty="0"/>
              <a:t>- Red </a:t>
            </a:r>
          </a:p>
          <a:p>
            <a:r>
              <a:rPr lang="en-US" sz="2400" dirty="0">
                <a:solidFill>
                  <a:srgbClr val="0070C0"/>
                </a:solidFill>
              </a:rPr>
              <a:t>9. A gunman has been on a shooting rampage in a street near the hospital and has reportedly started to make his way towards the hospital car park.</a:t>
            </a:r>
            <a:r>
              <a:rPr lang="en-US" sz="2400" dirty="0"/>
              <a:t> - Brown</a:t>
            </a:r>
          </a:p>
          <a:p>
            <a:r>
              <a:rPr lang="en-US" sz="2400" dirty="0">
                <a:solidFill>
                  <a:srgbClr val="0070C0"/>
                </a:solidFill>
              </a:rPr>
              <a:t>10. Police and firefighters have ordered the evacuation of a local hospital due to a bushfire that is now burning out of control. </a:t>
            </a:r>
            <a:r>
              <a:rPr lang="en-US" sz="2400" dirty="0"/>
              <a:t>– Orange </a:t>
            </a:r>
          </a:p>
          <a:p>
            <a:r>
              <a:rPr lang="en-US" sz="2400" dirty="0">
                <a:solidFill>
                  <a:srgbClr val="0070C0"/>
                </a:solidFill>
              </a:rPr>
              <a:t>11. A cleaner at the hospital has noticed mice droppings in and around the kitchen area and staff dining room. He opens a storage cupboard to find a nest of mice, which begin to run out into the hallways. </a:t>
            </a:r>
            <a:r>
              <a:rPr lang="en-US" sz="2400" dirty="0"/>
              <a:t>- Yellow </a:t>
            </a:r>
          </a:p>
          <a:p>
            <a:r>
              <a:rPr lang="en-US" sz="2400" dirty="0">
                <a:solidFill>
                  <a:srgbClr val="0070C0"/>
                </a:solidFill>
              </a:rPr>
              <a:t>12. A man claiming he works for a courier company has delivered an unmarked box to the front reception of the Epworth Hospital in Richmond. The receptionists ask to see the man’s identification. The man refuses and proceeds to leave the box on the ground near the desk. The lid of the box is open and the receptionists can see a white substance in the bottom. </a:t>
            </a:r>
            <a:r>
              <a:rPr lang="en-US" sz="2400" dirty="0"/>
              <a:t>–Orange</a:t>
            </a:r>
          </a:p>
          <a:p>
            <a:r>
              <a:rPr lang="en-US" sz="2400" dirty="0">
                <a:solidFill>
                  <a:srgbClr val="0070C0"/>
                </a:solidFill>
              </a:rPr>
              <a:t>13. A patient is being treated for a drug overdose in the emergency department, a friend who has accompanied the patient is also under the influence of drugs and starts to become violent and begins to throw objects around the room. </a:t>
            </a:r>
            <a:r>
              <a:rPr lang="en-US" sz="2400" dirty="0"/>
              <a:t>- Grey </a:t>
            </a:r>
          </a:p>
          <a:p>
            <a:r>
              <a:rPr lang="en-US" sz="2400" dirty="0">
                <a:solidFill>
                  <a:srgbClr val="0070C0"/>
                </a:solidFill>
              </a:rPr>
              <a:t>14. A patient in ward rings their call bell for the nurse. The patient tells the nurse that they can smell gas. The nurse also starts to smell gas. </a:t>
            </a:r>
            <a:r>
              <a:rPr lang="en-US" sz="2400" dirty="0"/>
              <a:t>- Yellow </a:t>
            </a:r>
          </a:p>
          <a:p>
            <a:r>
              <a:rPr lang="en-US" sz="2400" dirty="0">
                <a:solidFill>
                  <a:srgbClr val="0070C0"/>
                </a:solidFill>
              </a:rPr>
              <a:t>15. The air conditioning unit of the hospital has just been tested and serviced. The technician reports to the hospital manager that he has detected bacteria particles in the air conditioner filter system which could cause an infection outbreak. </a:t>
            </a:r>
            <a:r>
              <a:rPr lang="en-US" sz="2400" dirty="0"/>
              <a:t>- Yellow</a:t>
            </a:r>
          </a:p>
        </p:txBody>
      </p:sp>
      <p:pic>
        <p:nvPicPr>
          <p:cNvPr id="7" name="object 2">
            <a:extLst>
              <a:ext uri="{FF2B5EF4-FFF2-40B4-BE49-F238E27FC236}">
                <a16:creationId xmlns:a16="http://schemas.microsoft.com/office/drawing/2014/main" id="{6BFF1B97-721C-4D29-BA2D-64B795268498}"/>
              </a:ext>
            </a:extLst>
          </p:cNvPr>
          <p:cNvPicPr/>
          <p:nvPr/>
        </p:nvPicPr>
        <p:blipFill>
          <a:blip r:embed="rId2" cstate="email">
            <a:extLst>
              <a:ext uri="{28A0092B-C50C-407E-A947-70E740481C1C}">
                <a14:useLocalDpi xmlns:a14="http://schemas.microsoft.com/office/drawing/2010/main"/>
              </a:ext>
            </a:extLst>
          </a:blip>
          <a:stretch>
            <a:fillRect/>
          </a:stretch>
        </p:blipFill>
        <p:spPr>
          <a:xfrm>
            <a:off x="16151" y="38100"/>
            <a:ext cx="1460961" cy="1410237"/>
          </a:xfrm>
          <a:prstGeom prst="rect">
            <a:avLst/>
          </a:prstGeom>
        </p:spPr>
      </p:pic>
      <p:pic>
        <p:nvPicPr>
          <p:cNvPr id="6" name="Picture 5">
            <a:extLst>
              <a:ext uri="{FF2B5EF4-FFF2-40B4-BE49-F238E27FC236}">
                <a16:creationId xmlns:a16="http://schemas.microsoft.com/office/drawing/2014/main" id="{A72AE3DC-796F-4723-85EF-E426699DC785}"/>
              </a:ext>
            </a:extLst>
          </p:cNvPr>
          <p:cNvPicPr>
            <a:picLocks noChangeAspect="1"/>
          </p:cNvPicPr>
          <p:nvPr/>
        </p:nvPicPr>
        <p:blipFill>
          <a:blip r:embed="rId3"/>
          <a:stretch>
            <a:fillRect/>
          </a:stretch>
        </p:blipFill>
        <p:spPr>
          <a:xfrm>
            <a:off x="12573000" y="1438372"/>
            <a:ext cx="914400" cy="383822"/>
          </a:xfrm>
          <a:prstGeom prst="rect">
            <a:avLst/>
          </a:prstGeom>
        </p:spPr>
      </p:pic>
      <p:pic>
        <p:nvPicPr>
          <p:cNvPr id="8" name="Picture 7">
            <a:extLst>
              <a:ext uri="{FF2B5EF4-FFF2-40B4-BE49-F238E27FC236}">
                <a16:creationId xmlns:a16="http://schemas.microsoft.com/office/drawing/2014/main" id="{11C7E851-4194-4AD3-BCA8-40217F46DB2D}"/>
              </a:ext>
            </a:extLst>
          </p:cNvPr>
          <p:cNvPicPr>
            <a:picLocks noChangeAspect="1"/>
          </p:cNvPicPr>
          <p:nvPr/>
        </p:nvPicPr>
        <p:blipFill>
          <a:blip r:embed="rId3"/>
          <a:stretch>
            <a:fillRect/>
          </a:stretch>
        </p:blipFill>
        <p:spPr>
          <a:xfrm>
            <a:off x="914400" y="2245078"/>
            <a:ext cx="914400" cy="383822"/>
          </a:xfrm>
          <a:prstGeom prst="rect">
            <a:avLst/>
          </a:prstGeom>
        </p:spPr>
      </p:pic>
      <p:pic>
        <p:nvPicPr>
          <p:cNvPr id="9" name="Picture 8">
            <a:extLst>
              <a:ext uri="{FF2B5EF4-FFF2-40B4-BE49-F238E27FC236}">
                <a16:creationId xmlns:a16="http://schemas.microsoft.com/office/drawing/2014/main" id="{2088C660-30EA-46D1-A309-FD3EB346BCA4}"/>
              </a:ext>
            </a:extLst>
          </p:cNvPr>
          <p:cNvPicPr>
            <a:picLocks noChangeAspect="1"/>
          </p:cNvPicPr>
          <p:nvPr/>
        </p:nvPicPr>
        <p:blipFill>
          <a:blip r:embed="rId3"/>
          <a:stretch>
            <a:fillRect/>
          </a:stretch>
        </p:blipFill>
        <p:spPr>
          <a:xfrm>
            <a:off x="15697200" y="2499606"/>
            <a:ext cx="1143000" cy="479778"/>
          </a:xfrm>
          <a:prstGeom prst="rect">
            <a:avLst/>
          </a:prstGeom>
        </p:spPr>
      </p:pic>
      <p:pic>
        <p:nvPicPr>
          <p:cNvPr id="10" name="Picture 9">
            <a:extLst>
              <a:ext uri="{FF2B5EF4-FFF2-40B4-BE49-F238E27FC236}">
                <a16:creationId xmlns:a16="http://schemas.microsoft.com/office/drawing/2014/main" id="{EA123AEE-35AA-4900-A96F-07A00B8B2CE7}"/>
              </a:ext>
            </a:extLst>
          </p:cNvPr>
          <p:cNvPicPr>
            <a:picLocks noChangeAspect="1"/>
          </p:cNvPicPr>
          <p:nvPr/>
        </p:nvPicPr>
        <p:blipFill>
          <a:blip r:embed="rId3"/>
          <a:stretch>
            <a:fillRect/>
          </a:stretch>
        </p:blipFill>
        <p:spPr>
          <a:xfrm>
            <a:off x="7696200" y="3232186"/>
            <a:ext cx="914400" cy="383822"/>
          </a:xfrm>
          <a:prstGeom prst="rect">
            <a:avLst/>
          </a:prstGeom>
        </p:spPr>
      </p:pic>
      <p:pic>
        <p:nvPicPr>
          <p:cNvPr id="11" name="Picture 10">
            <a:extLst>
              <a:ext uri="{FF2B5EF4-FFF2-40B4-BE49-F238E27FC236}">
                <a16:creationId xmlns:a16="http://schemas.microsoft.com/office/drawing/2014/main" id="{8C4543D0-9CCA-4A51-B078-F5F11582B3B7}"/>
              </a:ext>
            </a:extLst>
          </p:cNvPr>
          <p:cNvPicPr>
            <a:picLocks noChangeAspect="1"/>
          </p:cNvPicPr>
          <p:nvPr/>
        </p:nvPicPr>
        <p:blipFill>
          <a:blip r:embed="rId3"/>
          <a:stretch>
            <a:fillRect/>
          </a:stretch>
        </p:blipFill>
        <p:spPr>
          <a:xfrm>
            <a:off x="9525000" y="4457700"/>
            <a:ext cx="914400" cy="383822"/>
          </a:xfrm>
          <a:prstGeom prst="rect">
            <a:avLst/>
          </a:prstGeom>
        </p:spPr>
      </p:pic>
      <p:pic>
        <p:nvPicPr>
          <p:cNvPr id="12" name="Picture 11">
            <a:extLst>
              <a:ext uri="{FF2B5EF4-FFF2-40B4-BE49-F238E27FC236}">
                <a16:creationId xmlns:a16="http://schemas.microsoft.com/office/drawing/2014/main" id="{847A8C3A-034E-4A40-BF4A-A6F2C3EBB88F}"/>
              </a:ext>
            </a:extLst>
          </p:cNvPr>
          <p:cNvPicPr>
            <a:picLocks noChangeAspect="1"/>
          </p:cNvPicPr>
          <p:nvPr/>
        </p:nvPicPr>
        <p:blipFill>
          <a:blip r:embed="rId3"/>
          <a:stretch>
            <a:fillRect/>
          </a:stretch>
        </p:blipFill>
        <p:spPr>
          <a:xfrm>
            <a:off x="11887200" y="5120605"/>
            <a:ext cx="914400" cy="383822"/>
          </a:xfrm>
          <a:prstGeom prst="rect">
            <a:avLst/>
          </a:prstGeom>
        </p:spPr>
      </p:pic>
      <p:pic>
        <p:nvPicPr>
          <p:cNvPr id="13" name="Picture 12">
            <a:extLst>
              <a:ext uri="{FF2B5EF4-FFF2-40B4-BE49-F238E27FC236}">
                <a16:creationId xmlns:a16="http://schemas.microsoft.com/office/drawing/2014/main" id="{C45FFE7E-0A22-4C47-A10E-591F95593540}"/>
              </a:ext>
            </a:extLst>
          </p:cNvPr>
          <p:cNvPicPr>
            <a:picLocks noChangeAspect="1"/>
          </p:cNvPicPr>
          <p:nvPr/>
        </p:nvPicPr>
        <p:blipFill>
          <a:blip r:embed="rId3"/>
          <a:stretch>
            <a:fillRect/>
          </a:stretch>
        </p:blipFill>
        <p:spPr>
          <a:xfrm>
            <a:off x="76200" y="5905500"/>
            <a:ext cx="914400" cy="383822"/>
          </a:xfrm>
          <a:prstGeom prst="rect">
            <a:avLst/>
          </a:prstGeom>
        </p:spPr>
      </p:pic>
      <p:pic>
        <p:nvPicPr>
          <p:cNvPr id="14" name="Picture 13">
            <a:extLst>
              <a:ext uri="{FF2B5EF4-FFF2-40B4-BE49-F238E27FC236}">
                <a16:creationId xmlns:a16="http://schemas.microsoft.com/office/drawing/2014/main" id="{0DA131F8-FDBE-438D-9444-40D68018BE9D}"/>
              </a:ext>
            </a:extLst>
          </p:cNvPr>
          <p:cNvPicPr>
            <a:picLocks noChangeAspect="1"/>
          </p:cNvPicPr>
          <p:nvPr/>
        </p:nvPicPr>
        <p:blipFill>
          <a:blip r:embed="rId3"/>
          <a:stretch>
            <a:fillRect/>
          </a:stretch>
        </p:blipFill>
        <p:spPr>
          <a:xfrm>
            <a:off x="11734800" y="6696386"/>
            <a:ext cx="914400" cy="383822"/>
          </a:xfrm>
          <a:prstGeom prst="rect">
            <a:avLst/>
          </a:prstGeom>
        </p:spPr>
      </p:pic>
      <p:pic>
        <p:nvPicPr>
          <p:cNvPr id="15" name="object 4">
            <a:hlinkClick r:id="rId4" action="ppaction://hlinksldjump"/>
            <a:extLst>
              <a:ext uri="{FF2B5EF4-FFF2-40B4-BE49-F238E27FC236}">
                <a16:creationId xmlns:a16="http://schemas.microsoft.com/office/drawing/2014/main" id="{0CB9A8A4-2AD9-4A41-A8B8-326A8130FE08}"/>
              </a:ext>
            </a:extLst>
          </p:cNvPr>
          <p:cNvPicPr/>
          <p:nvPr/>
        </p:nvPicPr>
        <p:blipFill>
          <a:blip r:embed="rId5" cstate="email">
            <a:extLst>
              <a:ext uri="{28A0092B-C50C-407E-A947-70E740481C1C}">
                <a14:useLocalDpi xmlns:a14="http://schemas.microsoft.com/office/drawing/2010/main"/>
              </a:ext>
            </a:extLst>
          </a:blip>
          <a:stretch>
            <a:fillRect/>
          </a:stretch>
        </p:blipFill>
        <p:spPr>
          <a:xfrm>
            <a:off x="16957087" y="9258301"/>
            <a:ext cx="914399" cy="876298"/>
          </a:xfrm>
          <a:prstGeom prst="rect">
            <a:avLst/>
          </a:prstGeom>
        </p:spPr>
      </p:pic>
    </p:spTree>
    <p:extLst>
      <p:ext uri="{BB962C8B-B14F-4D97-AF65-F5344CB8AC3E}">
        <p14:creationId xmlns:p14="http://schemas.microsoft.com/office/powerpoint/2010/main" val="1483672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8"/>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9"/>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10"/>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11"/>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12"/>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nodeType="clickEffect">
                                  <p:stCondLst>
                                    <p:cond delay="0"/>
                                  </p:stCondLst>
                                  <p:childTnLst>
                                    <p:set>
                                      <p:cBhvr>
                                        <p:cTn id="30" dur="1" fill="hold">
                                          <p:stCondLst>
                                            <p:cond delay="0"/>
                                          </p:stCondLst>
                                        </p:cTn>
                                        <p:tgtEl>
                                          <p:spTgt spid="13"/>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nodeType="clickEffect">
                                  <p:stCondLst>
                                    <p:cond delay="0"/>
                                  </p:stCondLst>
                                  <p:childTnLst>
                                    <p:set>
                                      <p:cBhvr>
                                        <p:cTn id="34" dur="1" fill="hold">
                                          <p:stCondLst>
                                            <p:cond delay="0"/>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18287999" cy="10286999"/>
          </a:xfrm>
          <a:prstGeom prst="rect">
            <a:avLst/>
          </a:prstGeom>
        </p:spPr>
      </p:pic>
      <p:sp>
        <p:nvSpPr>
          <p:cNvPr id="3" name="object 3"/>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solidFill>
            <a:srgbClr val="000000">
              <a:alpha val="73728"/>
            </a:srgbClr>
          </a:solidFill>
        </p:spPr>
        <p:txBody>
          <a:bodyPr wrap="square" lIns="0" tIns="0" rIns="0" bIns="0" rtlCol="0"/>
          <a:lstStyle/>
          <a:p>
            <a:endParaRPr/>
          </a:p>
        </p:txBody>
      </p:sp>
      <p:sp>
        <p:nvSpPr>
          <p:cNvPr id="5" name="object 5"/>
          <p:cNvSpPr txBox="1">
            <a:spLocks noGrp="1"/>
          </p:cNvSpPr>
          <p:nvPr>
            <p:ph type="title"/>
          </p:nvPr>
        </p:nvSpPr>
        <p:spPr>
          <a:xfrm>
            <a:off x="2847178" y="3703668"/>
            <a:ext cx="12593955" cy="2734310"/>
          </a:xfrm>
          <a:prstGeom prst="rect">
            <a:avLst/>
          </a:prstGeom>
        </p:spPr>
        <p:txBody>
          <a:bodyPr vert="horz" wrap="square" lIns="0" tIns="131445" rIns="0" bIns="0" rtlCol="0">
            <a:spAutoFit/>
          </a:bodyPr>
          <a:lstStyle/>
          <a:p>
            <a:pPr marL="12700" marR="5080" indent="739775">
              <a:lnSpc>
                <a:spcPts val="6830"/>
              </a:lnSpc>
              <a:spcBef>
                <a:spcPts val="1035"/>
              </a:spcBef>
            </a:pPr>
            <a:r>
              <a:rPr spc="335" dirty="0">
                <a:solidFill>
                  <a:srgbClr val="FFFFFF"/>
                </a:solidFill>
                <a:latin typeface="Trebuchet MS"/>
                <a:cs typeface="Trebuchet MS"/>
              </a:rPr>
              <a:t>WHY</a:t>
            </a:r>
            <a:r>
              <a:rPr spc="550" dirty="0">
                <a:solidFill>
                  <a:srgbClr val="FFFFFF"/>
                </a:solidFill>
                <a:latin typeface="Trebuchet MS"/>
                <a:cs typeface="Trebuchet MS"/>
              </a:rPr>
              <a:t> </a:t>
            </a:r>
            <a:r>
              <a:rPr spc="185" dirty="0">
                <a:solidFill>
                  <a:srgbClr val="FFFFFF"/>
                </a:solidFill>
                <a:latin typeface="Trebuchet MS"/>
                <a:cs typeface="Trebuchet MS"/>
              </a:rPr>
              <a:t>DO</a:t>
            </a:r>
            <a:r>
              <a:rPr spc="550" dirty="0">
                <a:solidFill>
                  <a:srgbClr val="FFFFFF"/>
                </a:solidFill>
                <a:latin typeface="Trebuchet MS"/>
                <a:cs typeface="Trebuchet MS"/>
              </a:rPr>
              <a:t> </a:t>
            </a:r>
            <a:r>
              <a:rPr spc="130" dirty="0">
                <a:solidFill>
                  <a:srgbClr val="FFFFFF"/>
                </a:solidFill>
                <a:latin typeface="Trebuchet MS"/>
                <a:cs typeface="Trebuchet MS"/>
              </a:rPr>
              <a:t>WE</a:t>
            </a:r>
            <a:r>
              <a:rPr spc="555" dirty="0">
                <a:solidFill>
                  <a:srgbClr val="FFFFFF"/>
                </a:solidFill>
                <a:latin typeface="Trebuchet MS"/>
                <a:cs typeface="Trebuchet MS"/>
              </a:rPr>
              <a:t> </a:t>
            </a:r>
            <a:r>
              <a:rPr spc="355" dirty="0">
                <a:solidFill>
                  <a:srgbClr val="FFFFFF"/>
                </a:solidFill>
                <a:latin typeface="Trebuchet MS"/>
                <a:cs typeface="Trebuchet MS"/>
              </a:rPr>
              <a:t>NEED</a:t>
            </a:r>
            <a:r>
              <a:rPr spc="545" dirty="0">
                <a:solidFill>
                  <a:srgbClr val="FFFFFF"/>
                </a:solidFill>
                <a:latin typeface="Trebuchet MS"/>
                <a:cs typeface="Trebuchet MS"/>
              </a:rPr>
              <a:t> </a:t>
            </a:r>
            <a:r>
              <a:rPr spc="465" dirty="0">
                <a:solidFill>
                  <a:srgbClr val="FFFFFF"/>
                </a:solidFill>
                <a:latin typeface="Trebuchet MS"/>
                <a:cs typeface="Trebuchet MS"/>
              </a:rPr>
              <a:t>HEALTH </a:t>
            </a:r>
            <a:r>
              <a:rPr spc="470" dirty="0">
                <a:solidFill>
                  <a:srgbClr val="FFFFFF"/>
                </a:solidFill>
                <a:latin typeface="Trebuchet MS"/>
                <a:cs typeface="Trebuchet MS"/>
              </a:rPr>
              <a:t> </a:t>
            </a:r>
            <a:r>
              <a:rPr spc="480" dirty="0">
                <a:solidFill>
                  <a:srgbClr val="FFFFFF"/>
                </a:solidFill>
                <a:latin typeface="Trebuchet MS"/>
                <a:cs typeface="Trebuchet MS"/>
              </a:rPr>
              <a:t>AND</a:t>
            </a:r>
            <a:r>
              <a:rPr spc="540" dirty="0">
                <a:solidFill>
                  <a:srgbClr val="FFFFFF"/>
                </a:solidFill>
                <a:latin typeface="Trebuchet MS"/>
                <a:cs typeface="Trebuchet MS"/>
              </a:rPr>
              <a:t> </a:t>
            </a:r>
            <a:r>
              <a:rPr spc="550" dirty="0">
                <a:solidFill>
                  <a:srgbClr val="FFFFFF"/>
                </a:solidFill>
                <a:latin typeface="Trebuchet MS"/>
                <a:cs typeface="Trebuchet MS"/>
              </a:rPr>
              <a:t>SAFETY </a:t>
            </a:r>
            <a:r>
              <a:rPr spc="580" dirty="0">
                <a:solidFill>
                  <a:srgbClr val="FFFFFF"/>
                </a:solidFill>
                <a:latin typeface="Trebuchet MS"/>
                <a:cs typeface="Trebuchet MS"/>
              </a:rPr>
              <a:t>PROCEDURES</a:t>
            </a:r>
            <a:r>
              <a:rPr spc="550" dirty="0">
                <a:solidFill>
                  <a:srgbClr val="FFFFFF"/>
                </a:solidFill>
                <a:latin typeface="Trebuchet MS"/>
                <a:cs typeface="Trebuchet MS"/>
              </a:rPr>
              <a:t> </a:t>
            </a:r>
            <a:r>
              <a:rPr spc="415" dirty="0">
                <a:solidFill>
                  <a:srgbClr val="FFFFFF"/>
                </a:solidFill>
                <a:latin typeface="Trebuchet MS"/>
                <a:cs typeface="Trebuchet MS"/>
              </a:rPr>
              <a:t>IN</a:t>
            </a:r>
          </a:p>
          <a:p>
            <a:pPr marL="2426970">
              <a:lnSpc>
                <a:spcPts val="6734"/>
              </a:lnSpc>
            </a:pPr>
            <a:r>
              <a:rPr spc="360" dirty="0">
                <a:solidFill>
                  <a:srgbClr val="FFFFFF"/>
                </a:solidFill>
                <a:latin typeface="Trebuchet MS"/>
                <a:cs typeface="Trebuchet MS"/>
              </a:rPr>
              <a:t>THE</a:t>
            </a:r>
            <a:r>
              <a:rPr spc="530" dirty="0">
                <a:solidFill>
                  <a:srgbClr val="FFFFFF"/>
                </a:solidFill>
                <a:latin typeface="Trebuchet MS"/>
                <a:cs typeface="Trebuchet MS"/>
              </a:rPr>
              <a:t> </a:t>
            </a:r>
            <a:r>
              <a:rPr spc="565" dirty="0">
                <a:solidFill>
                  <a:srgbClr val="FFFFFF"/>
                </a:solidFill>
                <a:latin typeface="Trebuchet MS"/>
                <a:cs typeface="Trebuchet MS"/>
              </a:rPr>
              <a:t>WORKPLACE?</a:t>
            </a:r>
          </a:p>
        </p:txBody>
      </p:sp>
      <p:pic>
        <p:nvPicPr>
          <p:cNvPr id="6" name="object 4">
            <a:hlinkClick r:id="rId3" action="ppaction://hlinksldjump"/>
            <a:extLst>
              <a:ext uri="{FF2B5EF4-FFF2-40B4-BE49-F238E27FC236}">
                <a16:creationId xmlns:a16="http://schemas.microsoft.com/office/drawing/2014/main" id="{64B88AC5-CA29-4460-887F-165736692A83}"/>
              </a:ext>
            </a:extLst>
          </p:cNvPr>
          <p:cNvPicPr/>
          <p:nvPr/>
        </p:nvPicPr>
        <p:blipFill>
          <a:blip r:embed="rId4" cstate="email">
            <a:extLst>
              <a:ext uri="{28A0092B-C50C-407E-A947-70E740481C1C}">
                <a14:useLocalDpi xmlns:a14="http://schemas.microsoft.com/office/drawing/2010/main"/>
              </a:ext>
            </a:extLst>
          </a:blip>
          <a:stretch>
            <a:fillRect/>
          </a:stretch>
        </p:blipFill>
        <p:spPr>
          <a:xfrm>
            <a:off x="16957087" y="9258301"/>
            <a:ext cx="914399" cy="876298"/>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19200" y="170196"/>
            <a:ext cx="9477375" cy="751488"/>
          </a:xfrm>
          <a:prstGeom prst="rect">
            <a:avLst/>
          </a:prstGeom>
        </p:spPr>
        <p:txBody>
          <a:bodyPr vert="horz" wrap="square" lIns="0" tIns="12700" rIns="0" bIns="0" rtlCol="0">
            <a:spAutoFit/>
          </a:bodyPr>
          <a:lstStyle/>
          <a:p>
            <a:pPr marL="12700">
              <a:lnSpc>
                <a:spcPct val="100000"/>
              </a:lnSpc>
              <a:spcBef>
                <a:spcPts val="100"/>
              </a:spcBef>
            </a:pPr>
            <a:r>
              <a:rPr sz="4800" spc="325" dirty="0">
                <a:latin typeface="Trebuchet MS"/>
                <a:cs typeface="Trebuchet MS"/>
              </a:rPr>
              <a:t>Learning</a:t>
            </a:r>
            <a:r>
              <a:rPr sz="4800" spc="530" dirty="0">
                <a:latin typeface="Trebuchet MS"/>
                <a:cs typeface="Trebuchet MS"/>
              </a:rPr>
              <a:t> </a:t>
            </a:r>
            <a:r>
              <a:rPr sz="4800" spc="325" dirty="0">
                <a:latin typeface="Trebuchet MS"/>
                <a:cs typeface="Trebuchet MS"/>
              </a:rPr>
              <a:t>Checkpoint</a:t>
            </a:r>
            <a:r>
              <a:rPr sz="4800" spc="530" dirty="0">
                <a:latin typeface="Trebuchet MS"/>
                <a:cs typeface="Trebuchet MS"/>
              </a:rPr>
              <a:t> </a:t>
            </a:r>
            <a:r>
              <a:rPr lang="en-AU" sz="4800" spc="-25" dirty="0">
                <a:latin typeface="Trebuchet MS"/>
                <a:cs typeface="Trebuchet MS"/>
              </a:rPr>
              <a:t>3</a:t>
            </a:r>
            <a:endParaRPr sz="4800" spc="-25" dirty="0">
              <a:latin typeface="Trebuchet MS"/>
              <a:cs typeface="Trebuchet MS"/>
            </a:endParaRPr>
          </a:p>
        </p:txBody>
      </p:sp>
      <p:pic>
        <p:nvPicPr>
          <p:cNvPr id="4" name="Picture 3">
            <a:extLst>
              <a:ext uri="{FF2B5EF4-FFF2-40B4-BE49-F238E27FC236}">
                <a16:creationId xmlns:a16="http://schemas.microsoft.com/office/drawing/2014/main" id="{5151D48C-05D1-403E-B415-14B2CC325FB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28600" y="170196"/>
            <a:ext cx="762000" cy="992482"/>
          </a:xfrm>
          <a:prstGeom prst="rect">
            <a:avLst/>
          </a:prstGeom>
        </p:spPr>
      </p:pic>
      <p:pic>
        <p:nvPicPr>
          <p:cNvPr id="6" name="Picture 5">
            <a:extLst>
              <a:ext uri="{FF2B5EF4-FFF2-40B4-BE49-F238E27FC236}">
                <a16:creationId xmlns:a16="http://schemas.microsoft.com/office/drawing/2014/main" id="{3085F919-181F-4CEE-A333-DEFAD6E5BA5B}"/>
              </a:ext>
            </a:extLst>
          </p:cNvPr>
          <p:cNvPicPr>
            <a:picLocks noChangeAspect="1"/>
          </p:cNvPicPr>
          <p:nvPr/>
        </p:nvPicPr>
        <p:blipFill>
          <a:blip r:embed="rId3"/>
          <a:stretch>
            <a:fillRect/>
          </a:stretch>
        </p:blipFill>
        <p:spPr>
          <a:xfrm>
            <a:off x="6934200" y="929766"/>
            <a:ext cx="5181600" cy="5974416"/>
          </a:xfrm>
          <a:prstGeom prst="rect">
            <a:avLst/>
          </a:prstGeom>
        </p:spPr>
      </p:pic>
      <p:sp>
        <p:nvSpPr>
          <p:cNvPr id="7" name="TextBox 6">
            <a:extLst>
              <a:ext uri="{FF2B5EF4-FFF2-40B4-BE49-F238E27FC236}">
                <a16:creationId xmlns:a16="http://schemas.microsoft.com/office/drawing/2014/main" id="{D2031CB8-F4EB-4ED7-826A-5BD331A6197A}"/>
              </a:ext>
            </a:extLst>
          </p:cNvPr>
          <p:cNvSpPr txBox="1"/>
          <p:nvPr/>
        </p:nvSpPr>
        <p:spPr>
          <a:xfrm>
            <a:off x="29817" y="1167648"/>
            <a:ext cx="18288000" cy="7478970"/>
          </a:xfrm>
          <a:prstGeom prst="rect">
            <a:avLst/>
          </a:prstGeom>
          <a:noFill/>
        </p:spPr>
        <p:txBody>
          <a:bodyPr wrap="square" rtlCol="0">
            <a:spAutoFit/>
          </a:bodyPr>
          <a:lstStyle/>
          <a:p>
            <a:r>
              <a:rPr lang="en-US" sz="2400" dirty="0">
                <a:solidFill>
                  <a:srgbClr val="0070C0"/>
                </a:solidFill>
              </a:rPr>
              <a:t>1. Identify three emergency situations in the health services industry.</a:t>
            </a:r>
          </a:p>
          <a:p>
            <a:r>
              <a:rPr lang="en-US" sz="2400" dirty="0"/>
              <a:t>• serious injuries</a:t>
            </a:r>
          </a:p>
          <a:p>
            <a:r>
              <a:rPr lang="en-US" sz="2400" dirty="0"/>
              <a:t>• events requiring evacuation</a:t>
            </a:r>
          </a:p>
          <a:p>
            <a:r>
              <a:rPr lang="en-US" sz="2400" dirty="0"/>
              <a:t>• fires and explosions</a:t>
            </a:r>
          </a:p>
          <a:p>
            <a:r>
              <a:rPr lang="en-US" sz="2400" dirty="0"/>
              <a:t>• hazardous substance and chemical</a:t>
            </a:r>
          </a:p>
          <a:p>
            <a:r>
              <a:rPr lang="en-US" sz="2400" dirty="0"/>
              <a:t>• spills</a:t>
            </a:r>
          </a:p>
          <a:p>
            <a:r>
              <a:rPr lang="en-US" sz="2400" dirty="0"/>
              <a:t>• explosion and bomb alerts</a:t>
            </a:r>
          </a:p>
          <a:p>
            <a:r>
              <a:rPr lang="en-US" sz="2400" dirty="0"/>
              <a:t>• security emergencies</a:t>
            </a:r>
          </a:p>
          <a:p>
            <a:r>
              <a:rPr lang="en-US" sz="2400" dirty="0"/>
              <a:t>• internal emergencies</a:t>
            </a:r>
          </a:p>
          <a:p>
            <a:r>
              <a:rPr lang="en-US" sz="2400" dirty="0"/>
              <a:t>• external emergencies and natural</a:t>
            </a:r>
          </a:p>
          <a:p>
            <a:r>
              <a:rPr lang="en-US" sz="2400" dirty="0"/>
              <a:t>• disasters</a:t>
            </a:r>
          </a:p>
          <a:p>
            <a:r>
              <a:rPr lang="en-US" sz="2400" dirty="0">
                <a:solidFill>
                  <a:srgbClr val="0070C0"/>
                </a:solidFill>
              </a:rPr>
              <a:t>2. Explain why an infection outbreak would be an emergency in a health services environment.</a:t>
            </a:r>
          </a:p>
          <a:p>
            <a:r>
              <a:rPr lang="en-US" sz="2400" dirty="0"/>
              <a:t>Sample response:</a:t>
            </a:r>
          </a:p>
          <a:p>
            <a:r>
              <a:rPr lang="en-US" sz="2400" dirty="0"/>
              <a:t>An infection outbreak is of serious concern as it can be transmitted from person to person easily and quickly, especially with the constant use of heating and cooling systems within many health facilities. Also people within health care settings like hospitals may already have their immune systems compromised making them more exposed to contracting infections. This could lead to a serious threat to life.</a:t>
            </a:r>
          </a:p>
          <a:p>
            <a:r>
              <a:rPr lang="en-US" sz="2400" dirty="0">
                <a:solidFill>
                  <a:srgbClr val="0070C0"/>
                </a:solidFill>
              </a:rPr>
              <a:t>3. Briefly explain how the productivity of an organisation may be affected by an emergency.</a:t>
            </a:r>
          </a:p>
          <a:p>
            <a:r>
              <a:rPr lang="en-US" sz="2400" dirty="0"/>
              <a:t>Sample response:</a:t>
            </a:r>
          </a:p>
          <a:p>
            <a:r>
              <a:rPr lang="en-US" sz="2400" dirty="0"/>
              <a:t>Where an evacuation is needed time will be taken from the workday. Also depending on the incident the workplace could be closed for a number of hours or days. This affects people’s ability to access the health services and for the organisation to deliver its service.</a:t>
            </a:r>
          </a:p>
        </p:txBody>
      </p:sp>
      <p:pic>
        <p:nvPicPr>
          <p:cNvPr id="8" name="Picture 7">
            <a:extLst>
              <a:ext uri="{FF2B5EF4-FFF2-40B4-BE49-F238E27FC236}">
                <a16:creationId xmlns:a16="http://schemas.microsoft.com/office/drawing/2014/main" id="{C813DE9E-1FF5-416E-96D5-573B0BA104EE}"/>
              </a:ext>
            </a:extLst>
          </p:cNvPr>
          <p:cNvPicPr>
            <a:picLocks noChangeAspect="1"/>
          </p:cNvPicPr>
          <p:nvPr/>
        </p:nvPicPr>
        <p:blipFill>
          <a:blip r:embed="rId4"/>
          <a:stretch>
            <a:fillRect/>
          </a:stretch>
        </p:blipFill>
        <p:spPr>
          <a:xfrm>
            <a:off x="122583" y="1661845"/>
            <a:ext cx="18135600" cy="3557855"/>
          </a:xfrm>
          <a:prstGeom prst="rect">
            <a:avLst/>
          </a:prstGeom>
        </p:spPr>
      </p:pic>
      <p:pic>
        <p:nvPicPr>
          <p:cNvPr id="10" name="Picture 9">
            <a:extLst>
              <a:ext uri="{FF2B5EF4-FFF2-40B4-BE49-F238E27FC236}">
                <a16:creationId xmlns:a16="http://schemas.microsoft.com/office/drawing/2014/main" id="{FBCDF600-1143-4CC1-B559-49802BA39724}"/>
              </a:ext>
            </a:extLst>
          </p:cNvPr>
          <p:cNvPicPr>
            <a:picLocks noChangeAspect="1"/>
          </p:cNvPicPr>
          <p:nvPr/>
        </p:nvPicPr>
        <p:blipFill>
          <a:blip r:embed="rId4"/>
          <a:stretch>
            <a:fillRect/>
          </a:stretch>
        </p:blipFill>
        <p:spPr>
          <a:xfrm>
            <a:off x="76200" y="5619451"/>
            <a:ext cx="18135600" cy="1522613"/>
          </a:xfrm>
          <a:prstGeom prst="rect">
            <a:avLst/>
          </a:prstGeom>
        </p:spPr>
      </p:pic>
      <p:pic>
        <p:nvPicPr>
          <p:cNvPr id="12" name="Picture 11">
            <a:extLst>
              <a:ext uri="{FF2B5EF4-FFF2-40B4-BE49-F238E27FC236}">
                <a16:creationId xmlns:a16="http://schemas.microsoft.com/office/drawing/2014/main" id="{92186666-19BC-4D82-8E58-8A737BF745FB}"/>
              </a:ext>
            </a:extLst>
          </p:cNvPr>
          <p:cNvPicPr>
            <a:picLocks noChangeAspect="1"/>
          </p:cNvPicPr>
          <p:nvPr/>
        </p:nvPicPr>
        <p:blipFill>
          <a:blip r:embed="rId4"/>
          <a:stretch>
            <a:fillRect/>
          </a:stretch>
        </p:blipFill>
        <p:spPr>
          <a:xfrm>
            <a:off x="0" y="7505700"/>
            <a:ext cx="18135600" cy="1522613"/>
          </a:xfrm>
          <a:prstGeom prst="rect">
            <a:avLst/>
          </a:prstGeom>
        </p:spPr>
      </p:pic>
      <p:pic>
        <p:nvPicPr>
          <p:cNvPr id="9" name="object 4">
            <a:hlinkClick r:id="rId5" action="ppaction://hlinksldjump"/>
            <a:extLst>
              <a:ext uri="{FF2B5EF4-FFF2-40B4-BE49-F238E27FC236}">
                <a16:creationId xmlns:a16="http://schemas.microsoft.com/office/drawing/2014/main" id="{3E8DAFDC-AF0B-4A55-8645-E6869BC98278}"/>
              </a:ext>
            </a:extLst>
          </p:cNvPr>
          <p:cNvPicPr/>
          <p:nvPr/>
        </p:nvPicPr>
        <p:blipFill>
          <a:blip r:embed="rId6" cstate="email">
            <a:extLst>
              <a:ext uri="{28A0092B-C50C-407E-A947-70E740481C1C}">
                <a14:useLocalDpi xmlns:a14="http://schemas.microsoft.com/office/drawing/2010/main"/>
              </a:ext>
            </a:extLst>
          </a:blip>
          <a:stretch>
            <a:fillRect/>
          </a:stretch>
        </p:blipFill>
        <p:spPr>
          <a:xfrm>
            <a:off x="16957087" y="9258301"/>
            <a:ext cx="914399" cy="876298"/>
          </a:xfrm>
          <a:prstGeom prst="rect">
            <a:avLst/>
          </a:prstGeom>
        </p:spPr>
      </p:pic>
    </p:spTree>
    <p:extLst>
      <p:ext uri="{BB962C8B-B14F-4D97-AF65-F5344CB8AC3E}">
        <p14:creationId xmlns:p14="http://schemas.microsoft.com/office/powerpoint/2010/main" val="3698991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8"/>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10"/>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19200" y="170196"/>
            <a:ext cx="9477375" cy="751488"/>
          </a:xfrm>
          <a:prstGeom prst="rect">
            <a:avLst/>
          </a:prstGeom>
        </p:spPr>
        <p:txBody>
          <a:bodyPr vert="horz" wrap="square" lIns="0" tIns="12700" rIns="0" bIns="0" rtlCol="0">
            <a:spAutoFit/>
          </a:bodyPr>
          <a:lstStyle/>
          <a:p>
            <a:pPr marL="12700">
              <a:lnSpc>
                <a:spcPct val="100000"/>
              </a:lnSpc>
              <a:spcBef>
                <a:spcPts val="100"/>
              </a:spcBef>
            </a:pPr>
            <a:r>
              <a:rPr sz="4800" spc="325" dirty="0">
                <a:latin typeface="Trebuchet MS"/>
                <a:cs typeface="Trebuchet MS"/>
              </a:rPr>
              <a:t>Learning</a:t>
            </a:r>
            <a:r>
              <a:rPr sz="4800" spc="530" dirty="0">
                <a:latin typeface="Trebuchet MS"/>
                <a:cs typeface="Trebuchet MS"/>
              </a:rPr>
              <a:t> </a:t>
            </a:r>
            <a:r>
              <a:rPr sz="4800" spc="325" dirty="0">
                <a:latin typeface="Trebuchet MS"/>
                <a:cs typeface="Trebuchet MS"/>
              </a:rPr>
              <a:t>Checkpoint</a:t>
            </a:r>
            <a:r>
              <a:rPr sz="4800" spc="530" dirty="0">
                <a:latin typeface="Trebuchet MS"/>
                <a:cs typeface="Trebuchet MS"/>
              </a:rPr>
              <a:t> </a:t>
            </a:r>
            <a:r>
              <a:rPr lang="en-AU" sz="4800" spc="-25" dirty="0">
                <a:latin typeface="Trebuchet MS"/>
                <a:cs typeface="Trebuchet MS"/>
              </a:rPr>
              <a:t>3</a:t>
            </a:r>
            <a:endParaRPr sz="4800" spc="-25" dirty="0">
              <a:latin typeface="Trebuchet MS"/>
              <a:cs typeface="Trebuchet MS"/>
            </a:endParaRPr>
          </a:p>
        </p:txBody>
      </p:sp>
      <p:pic>
        <p:nvPicPr>
          <p:cNvPr id="4" name="Picture 3">
            <a:extLst>
              <a:ext uri="{FF2B5EF4-FFF2-40B4-BE49-F238E27FC236}">
                <a16:creationId xmlns:a16="http://schemas.microsoft.com/office/drawing/2014/main" id="{5151D48C-05D1-403E-B415-14B2CC325FB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28600" y="170196"/>
            <a:ext cx="762000" cy="992482"/>
          </a:xfrm>
          <a:prstGeom prst="rect">
            <a:avLst/>
          </a:prstGeom>
        </p:spPr>
      </p:pic>
      <p:pic>
        <p:nvPicPr>
          <p:cNvPr id="6" name="Picture 5">
            <a:extLst>
              <a:ext uri="{FF2B5EF4-FFF2-40B4-BE49-F238E27FC236}">
                <a16:creationId xmlns:a16="http://schemas.microsoft.com/office/drawing/2014/main" id="{3085F919-181F-4CEE-A333-DEFAD6E5BA5B}"/>
              </a:ext>
            </a:extLst>
          </p:cNvPr>
          <p:cNvPicPr>
            <a:picLocks noChangeAspect="1"/>
          </p:cNvPicPr>
          <p:nvPr/>
        </p:nvPicPr>
        <p:blipFill>
          <a:blip r:embed="rId3"/>
          <a:stretch>
            <a:fillRect/>
          </a:stretch>
        </p:blipFill>
        <p:spPr>
          <a:xfrm>
            <a:off x="6934200" y="929766"/>
            <a:ext cx="5181600" cy="5974416"/>
          </a:xfrm>
          <a:prstGeom prst="rect">
            <a:avLst/>
          </a:prstGeom>
        </p:spPr>
      </p:pic>
      <p:sp>
        <p:nvSpPr>
          <p:cNvPr id="7" name="TextBox 6">
            <a:extLst>
              <a:ext uri="{FF2B5EF4-FFF2-40B4-BE49-F238E27FC236}">
                <a16:creationId xmlns:a16="http://schemas.microsoft.com/office/drawing/2014/main" id="{D2031CB8-F4EB-4ED7-826A-5BD331A6197A}"/>
              </a:ext>
            </a:extLst>
          </p:cNvPr>
          <p:cNvSpPr txBox="1"/>
          <p:nvPr/>
        </p:nvSpPr>
        <p:spPr>
          <a:xfrm>
            <a:off x="29817" y="1167648"/>
            <a:ext cx="18288000" cy="8217634"/>
          </a:xfrm>
          <a:prstGeom prst="rect">
            <a:avLst/>
          </a:prstGeom>
          <a:noFill/>
        </p:spPr>
        <p:txBody>
          <a:bodyPr wrap="square" rtlCol="0">
            <a:spAutoFit/>
          </a:bodyPr>
          <a:lstStyle/>
          <a:p>
            <a:r>
              <a:rPr lang="en-US" sz="2400" dirty="0">
                <a:solidFill>
                  <a:srgbClr val="0070C0"/>
                </a:solidFill>
              </a:rPr>
              <a:t>4. Explain why you think many health services organisations use colour emergency code systems.</a:t>
            </a:r>
          </a:p>
          <a:p>
            <a:r>
              <a:rPr lang="en-US" sz="2400" dirty="0"/>
              <a:t>Sample response:</a:t>
            </a:r>
          </a:p>
          <a:p>
            <a:r>
              <a:rPr lang="en-US" sz="2400" dirty="0"/>
              <a:t>Many health services organisations have different emergency codes that are used to communicate to workers, patients and visitors the immediate action required. Only those who know the colour coding will understand the message being delivered. Using colours over loudspeakers in health service organisations will avoid panic and worry for clients, patients and visitors. Saying “Code Red” is less alarming than saying “Fire”.</a:t>
            </a:r>
          </a:p>
          <a:p>
            <a:r>
              <a:rPr lang="en-US" sz="2400" dirty="0">
                <a:solidFill>
                  <a:srgbClr val="0070C0"/>
                </a:solidFill>
              </a:rPr>
              <a:t>5. Briefly explain how the community may be affected by an emergency situation.</a:t>
            </a:r>
          </a:p>
          <a:p>
            <a:r>
              <a:rPr lang="en-US" sz="2400" dirty="0"/>
              <a:t>Sample responses:</a:t>
            </a:r>
          </a:p>
          <a:p>
            <a:r>
              <a:rPr lang="en-US" sz="2400" dirty="0"/>
              <a:t>• They may not be able to use the facility </a:t>
            </a:r>
          </a:p>
          <a:p>
            <a:r>
              <a:rPr lang="en-US" sz="2400" dirty="0"/>
              <a:t>• They may have lost a community member </a:t>
            </a:r>
          </a:p>
          <a:p>
            <a:r>
              <a:rPr lang="en-US" sz="2400" dirty="0"/>
              <a:t>• Employees may lose their jobs or be temporarily unemployed</a:t>
            </a:r>
          </a:p>
          <a:p>
            <a:r>
              <a:rPr lang="en-US" sz="2400" dirty="0">
                <a:solidFill>
                  <a:srgbClr val="0070C0"/>
                </a:solidFill>
              </a:rPr>
              <a:t>6. Outline what should be done when a person suddenly becomes ill.</a:t>
            </a:r>
          </a:p>
          <a:p>
            <a:r>
              <a:rPr lang="en-US" sz="2400" dirty="0"/>
              <a:t>Sample response:</a:t>
            </a:r>
          </a:p>
          <a:p>
            <a:r>
              <a:rPr lang="en-US" sz="2400" dirty="0"/>
              <a:t>Sudden illnesses are an emergency situation and must be responded to as quickly as possible. This may involve calling an ambulance, getting a person to hospital, separating them from others and contacting relevant family members. You would need to find out whether the illness has been contracted from a substance, person or other work-related cause, and then seek to eliminate that cause of illness from the workplace. If you are unsure whether the illness in contagious, you should place the unwell person into quarantine.</a:t>
            </a:r>
          </a:p>
          <a:p>
            <a:r>
              <a:rPr lang="en-US" sz="2400" dirty="0">
                <a:solidFill>
                  <a:srgbClr val="0070C0"/>
                </a:solidFill>
              </a:rPr>
              <a:t>7. Explain why security emergencies are a serious concern.</a:t>
            </a:r>
          </a:p>
          <a:p>
            <a:r>
              <a:rPr lang="en-US" sz="2400" dirty="0"/>
              <a:t>Sample response:</a:t>
            </a:r>
          </a:p>
          <a:p>
            <a:r>
              <a:rPr lang="en-US" sz="2400" dirty="0"/>
              <a:t>Many people in a health services setting are vulnerable and may not be able to defend themselves if faced with an intruder: such as children, the elderly and those with disabilities. Every effort should be made by health service facilities to ensure the safety and security of all clients and patients.</a:t>
            </a:r>
          </a:p>
          <a:p>
            <a:endParaRPr lang="en-US" sz="2400" dirty="0"/>
          </a:p>
        </p:txBody>
      </p:sp>
      <p:pic>
        <p:nvPicPr>
          <p:cNvPr id="8" name="Picture 7">
            <a:extLst>
              <a:ext uri="{FF2B5EF4-FFF2-40B4-BE49-F238E27FC236}">
                <a16:creationId xmlns:a16="http://schemas.microsoft.com/office/drawing/2014/main" id="{C813DE9E-1FF5-416E-96D5-573B0BA104EE}"/>
              </a:ext>
            </a:extLst>
          </p:cNvPr>
          <p:cNvPicPr>
            <a:picLocks noChangeAspect="1"/>
          </p:cNvPicPr>
          <p:nvPr/>
        </p:nvPicPr>
        <p:blipFill>
          <a:blip r:embed="rId4"/>
          <a:stretch>
            <a:fillRect/>
          </a:stretch>
        </p:blipFill>
        <p:spPr>
          <a:xfrm>
            <a:off x="76200" y="1585645"/>
            <a:ext cx="18135600" cy="1424255"/>
          </a:xfrm>
          <a:prstGeom prst="rect">
            <a:avLst/>
          </a:prstGeom>
        </p:spPr>
      </p:pic>
      <p:pic>
        <p:nvPicPr>
          <p:cNvPr id="9" name="Picture 8">
            <a:extLst>
              <a:ext uri="{FF2B5EF4-FFF2-40B4-BE49-F238E27FC236}">
                <a16:creationId xmlns:a16="http://schemas.microsoft.com/office/drawing/2014/main" id="{0C0B4E12-D349-4C69-8E5F-832B43F68ADE}"/>
              </a:ext>
            </a:extLst>
          </p:cNvPr>
          <p:cNvPicPr>
            <a:picLocks noChangeAspect="1"/>
          </p:cNvPicPr>
          <p:nvPr/>
        </p:nvPicPr>
        <p:blipFill>
          <a:blip r:embed="rId4"/>
          <a:stretch>
            <a:fillRect/>
          </a:stretch>
        </p:blipFill>
        <p:spPr>
          <a:xfrm>
            <a:off x="76200" y="3413609"/>
            <a:ext cx="18135600" cy="1424255"/>
          </a:xfrm>
          <a:prstGeom prst="rect">
            <a:avLst/>
          </a:prstGeom>
        </p:spPr>
      </p:pic>
      <p:pic>
        <p:nvPicPr>
          <p:cNvPr id="10" name="Picture 9">
            <a:extLst>
              <a:ext uri="{FF2B5EF4-FFF2-40B4-BE49-F238E27FC236}">
                <a16:creationId xmlns:a16="http://schemas.microsoft.com/office/drawing/2014/main" id="{38DC6631-E19E-4069-89CB-118C448AB0D1}"/>
              </a:ext>
            </a:extLst>
          </p:cNvPr>
          <p:cNvPicPr>
            <a:picLocks noChangeAspect="1"/>
          </p:cNvPicPr>
          <p:nvPr/>
        </p:nvPicPr>
        <p:blipFill>
          <a:blip r:embed="rId4"/>
          <a:stretch>
            <a:fillRect/>
          </a:stretch>
        </p:blipFill>
        <p:spPr>
          <a:xfrm>
            <a:off x="61912" y="5245309"/>
            <a:ext cx="18135600" cy="1803191"/>
          </a:xfrm>
          <a:prstGeom prst="rect">
            <a:avLst/>
          </a:prstGeom>
        </p:spPr>
      </p:pic>
      <p:pic>
        <p:nvPicPr>
          <p:cNvPr id="11" name="Picture 10">
            <a:extLst>
              <a:ext uri="{FF2B5EF4-FFF2-40B4-BE49-F238E27FC236}">
                <a16:creationId xmlns:a16="http://schemas.microsoft.com/office/drawing/2014/main" id="{6474DC62-C323-414C-BF76-446933292B59}"/>
              </a:ext>
            </a:extLst>
          </p:cNvPr>
          <p:cNvPicPr>
            <a:picLocks noChangeAspect="1"/>
          </p:cNvPicPr>
          <p:nvPr/>
        </p:nvPicPr>
        <p:blipFill>
          <a:blip r:embed="rId4"/>
          <a:stretch>
            <a:fillRect/>
          </a:stretch>
        </p:blipFill>
        <p:spPr>
          <a:xfrm>
            <a:off x="76200" y="7453045"/>
            <a:ext cx="18135600" cy="1462480"/>
          </a:xfrm>
          <a:prstGeom prst="rect">
            <a:avLst/>
          </a:prstGeom>
        </p:spPr>
      </p:pic>
      <p:pic>
        <p:nvPicPr>
          <p:cNvPr id="12" name="object 4">
            <a:hlinkClick r:id="rId5" action="ppaction://hlinksldjump"/>
            <a:extLst>
              <a:ext uri="{FF2B5EF4-FFF2-40B4-BE49-F238E27FC236}">
                <a16:creationId xmlns:a16="http://schemas.microsoft.com/office/drawing/2014/main" id="{D811F3B9-D71B-497F-8BAE-AD350955B6F7}"/>
              </a:ext>
            </a:extLst>
          </p:cNvPr>
          <p:cNvPicPr/>
          <p:nvPr/>
        </p:nvPicPr>
        <p:blipFill>
          <a:blip r:embed="rId6" cstate="email">
            <a:extLst>
              <a:ext uri="{28A0092B-C50C-407E-A947-70E740481C1C}">
                <a14:useLocalDpi xmlns:a14="http://schemas.microsoft.com/office/drawing/2010/main"/>
              </a:ext>
            </a:extLst>
          </a:blip>
          <a:stretch>
            <a:fillRect/>
          </a:stretch>
        </p:blipFill>
        <p:spPr>
          <a:xfrm>
            <a:off x="16957087" y="9258301"/>
            <a:ext cx="914399" cy="876298"/>
          </a:xfrm>
          <a:prstGeom prst="rect">
            <a:avLst/>
          </a:prstGeom>
        </p:spPr>
      </p:pic>
    </p:spTree>
    <p:extLst>
      <p:ext uri="{BB962C8B-B14F-4D97-AF65-F5344CB8AC3E}">
        <p14:creationId xmlns:p14="http://schemas.microsoft.com/office/powerpoint/2010/main" val="1611540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8"/>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9"/>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10"/>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19200" y="170196"/>
            <a:ext cx="9477375" cy="751488"/>
          </a:xfrm>
          <a:prstGeom prst="rect">
            <a:avLst/>
          </a:prstGeom>
        </p:spPr>
        <p:txBody>
          <a:bodyPr vert="horz" wrap="square" lIns="0" tIns="12700" rIns="0" bIns="0" rtlCol="0">
            <a:spAutoFit/>
          </a:bodyPr>
          <a:lstStyle/>
          <a:p>
            <a:pPr marL="12700">
              <a:lnSpc>
                <a:spcPct val="100000"/>
              </a:lnSpc>
              <a:spcBef>
                <a:spcPts val="100"/>
              </a:spcBef>
            </a:pPr>
            <a:r>
              <a:rPr sz="4800" spc="325" dirty="0">
                <a:latin typeface="Trebuchet MS"/>
                <a:cs typeface="Trebuchet MS"/>
              </a:rPr>
              <a:t>Learning</a:t>
            </a:r>
            <a:r>
              <a:rPr sz="4800" spc="530" dirty="0">
                <a:latin typeface="Trebuchet MS"/>
                <a:cs typeface="Trebuchet MS"/>
              </a:rPr>
              <a:t> </a:t>
            </a:r>
            <a:r>
              <a:rPr sz="4800" spc="325" dirty="0">
                <a:latin typeface="Trebuchet MS"/>
                <a:cs typeface="Trebuchet MS"/>
              </a:rPr>
              <a:t>Checkpoint</a:t>
            </a:r>
            <a:r>
              <a:rPr sz="4800" spc="530" dirty="0">
                <a:latin typeface="Trebuchet MS"/>
                <a:cs typeface="Trebuchet MS"/>
              </a:rPr>
              <a:t> </a:t>
            </a:r>
            <a:r>
              <a:rPr lang="en-AU" sz="4800" spc="-25" dirty="0">
                <a:latin typeface="Trebuchet MS"/>
                <a:cs typeface="Trebuchet MS"/>
              </a:rPr>
              <a:t>3</a:t>
            </a:r>
            <a:endParaRPr sz="4800" spc="-25" dirty="0">
              <a:latin typeface="Trebuchet MS"/>
              <a:cs typeface="Trebuchet MS"/>
            </a:endParaRPr>
          </a:p>
        </p:txBody>
      </p:sp>
      <p:pic>
        <p:nvPicPr>
          <p:cNvPr id="4" name="Picture 3">
            <a:extLst>
              <a:ext uri="{FF2B5EF4-FFF2-40B4-BE49-F238E27FC236}">
                <a16:creationId xmlns:a16="http://schemas.microsoft.com/office/drawing/2014/main" id="{5151D48C-05D1-403E-B415-14B2CC325FB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28600" y="170196"/>
            <a:ext cx="762000" cy="992482"/>
          </a:xfrm>
          <a:prstGeom prst="rect">
            <a:avLst/>
          </a:prstGeom>
        </p:spPr>
      </p:pic>
      <p:pic>
        <p:nvPicPr>
          <p:cNvPr id="6" name="Picture 5">
            <a:extLst>
              <a:ext uri="{FF2B5EF4-FFF2-40B4-BE49-F238E27FC236}">
                <a16:creationId xmlns:a16="http://schemas.microsoft.com/office/drawing/2014/main" id="{3085F919-181F-4CEE-A333-DEFAD6E5BA5B}"/>
              </a:ext>
            </a:extLst>
          </p:cNvPr>
          <p:cNvPicPr>
            <a:picLocks noChangeAspect="1"/>
          </p:cNvPicPr>
          <p:nvPr/>
        </p:nvPicPr>
        <p:blipFill>
          <a:blip r:embed="rId3"/>
          <a:stretch>
            <a:fillRect/>
          </a:stretch>
        </p:blipFill>
        <p:spPr>
          <a:xfrm>
            <a:off x="6934200" y="929766"/>
            <a:ext cx="5181600" cy="5974416"/>
          </a:xfrm>
          <a:prstGeom prst="rect">
            <a:avLst/>
          </a:prstGeom>
        </p:spPr>
      </p:pic>
      <p:sp>
        <p:nvSpPr>
          <p:cNvPr id="7" name="TextBox 6">
            <a:extLst>
              <a:ext uri="{FF2B5EF4-FFF2-40B4-BE49-F238E27FC236}">
                <a16:creationId xmlns:a16="http://schemas.microsoft.com/office/drawing/2014/main" id="{D2031CB8-F4EB-4ED7-826A-5BD331A6197A}"/>
              </a:ext>
            </a:extLst>
          </p:cNvPr>
          <p:cNvSpPr txBox="1"/>
          <p:nvPr/>
        </p:nvSpPr>
        <p:spPr>
          <a:xfrm>
            <a:off x="29817" y="1167648"/>
            <a:ext cx="18288000" cy="2308324"/>
          </a:xfrm>
          <a:prstGeom prst="rect">
            <a:avLst/>
          </a:prstGeom>
          <a:noFill/>
        </p:spPr>
        <p:txBody>
          <a:bodyPr wrap="square" rtlCol="0">
            <a:spAutoFit/>
          </a:bodyPr>
          <a:lstStyle/>
          <a:p>
            <a:r>
              <a:rPr lang="en-US" sz="2400" dirty="0">
                <a:solidFill>
                  <a:srgbClr val="0070C0"/>
                </a:solidFill>
              </a:rPr>
              <a:t>8. Describe why it is important to follow organisational procedures when responding to an emergency.</a:t>
            </a:r>
          </a:p>
          <a:p>
            <a:r>
              <a:rPr lang="en-US" sz="2400" dirty="0"/>
              <a:t>Sample response:</a:t>
            </a:r>
          </a:p>
          <a:p>
            <a:r>
              <a:rPr lang="en-US" sz="2400" dirty="0"/>
              <a:t>Following organisational procedures will ensure consistency amongst all staff when responding to an emergency situation. Staff know what they are responsible for in an emergency and how to respond.</a:t>
            </a:r>
          </a:p>
          <a:p>
            <a:r>
              <a:rPr lang="en-US" sz="2400" dirty="0">
                <a:solidFill>
                  <a:srgbClr val="0070C0"/>
                </a:solidFill>
              </a:rPr>
              <a:t>9. What is the difference between an external and internal emergency?</a:t>
            </a:r>
          </a:p>
          <a:p>
            <a:r>
              <a:rPr lang="en-US" sz="2400" dirty="0"/>
              <a:t>An external emergency is outside of the organisation whereas an internal emergency is within the organisation.</a:t>
            </a:r>
          </a:p>
        </p:txBody>
      </p:sp>
      <p:pic>
        <p:nvPicPr>
          <p:cNvPr id="8" name="Picture 7">
            <a:extLst>
              <a:ext uri="{FF2B5EF4-FFF2-40B4-BE49-F238E27FC236}">
                <a16:creationId xmlns:a16="http://schemas.microsoft.com/office/drawing/2014/main" id="{C813DE9E-1FF5-416E-96D5-573B0BA104EE}"/>
              </a:ext>
            </a:extLst>
          </p:cNvPr>
          <p:cNvPicPr>
            <a:picLocks noChangeAspect="1"/>
          </p:cNvPicPr>
          <p:nvPr/>
        </p:nvPicPr>
        <p:blipFill>
          <a:blip r:embed="rId4"/>
          <a:stretch>
            <a:fillRect/>
          </a:stretch>
        </p:blipFill>
        <p:spPr>
          <a:xfrm>
            <a:off x="122583" y="1661845"/>
            <a:ext cx="18135600" cy="1043255"/>
          </a:xfrm>
          <a:prstGeom prst="rect">
            <a:avLst/>
          </a:prstGeom>
        </p:spPr>
      </p:pic>
      <p:pic>
        <p:nvPicPr>
          <p:cNvPr id="9" name="Picture 8">
            <a:extLst>
              <a:ext uri="{FF2B5EF4-FFF2-40B4-BE49-F238E27FC236}">
                <a16:creationId xmlns:a16="http://schemas.microsoft.com/office/drawing/2014/main" id="{7AC32E84-529A-484D-B219-6284C2A9FC04}"/>
              </a:ext>
            </a:extLst>
          </p:cNvPr>
          <p:cNvPicPr>
            <a:picLocks noChangeAspect="1"/>
          </p:cNvPicPr>
          <p:nvPr/>
        </p:nvPicPr>
        <p:blipFill>
          <a:blip r:embed="rId4"/>
          <a:stretch>
            <a:fillRect/>
          </a:stretch>
        </p:blipFill>
        <p:spPr>
          <a:xfrm>
            <a:off x="63154" y="3078974"/>
            <a:ext cx="18135600" cy="433655"/>
          </a:xfrm>
          <a:prstGeom prst="rect">
            <a:avLst/>
          </a:prstGeom>
        </p:spPr>
      </p:pic>
      <p:pic>
        <p:nvPicPr>
          <p:cNvPr id="10" name="object 4">
            <a:hlinkClick r:id="rId5" action="ppaction://hlinksldjump"/>
            <a:extLst>
              <a:ext uri="{FF2B5EF4-FFF2-40B4-BE49-F238E27FC236}">
                <a16:creationId xmlns:a16="http://schemas.microsoft.com/office/drawing/2014/main" id="{7A40EBD7-23D2-484A-A5D3-78C7686BDCB4}"/>
              </a:ext>
            </a:extLst>
          </p:cNvPr>
          <p:cNvPicPr/>
          <p:nvPr/>
        </p:nvPicPr>
        <p:blipFill>
          <a:blip r:embed="rId6" cstate="email">
            <a:extLst>
              <a:ext uri="{28A0092B-C50C-407E-A947-70E740481C1C}">
                <a14:useLocalDpi xmlns:a14="http://schemas.microsoft.com/office/drawing/2010/main"/>
              </a:ext>
            </a:extLst>
          </a:blip>
          <a:stretch>
            <a:fillRect/>
          </a:stretch>
        </p:blipFill>
        <p:spPr>
          <a:xfrm>
            <a:off x="16957087" y="9258301"/>
            <a:ext cx="914399" cy="876298"/>
          </a:xfrm>
          <a:prstGeom prst="rect">
            <a:avLst/>
          </a:prstGeom>
        </p:spPr>
      </p:pic>
    </p:spTree>
    <p:extLst>
      <p:ext uri="{BB962C8B-B14F-4D97-AF65-F5344CB8AC3E}">
        <p14:creationId xmlns:p14="http://schemas.microsoft.com/office/powerpoint/2010/main" val="1000275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8"/>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solidFill>
            <a:srgbClr val="209C91"/>
          </a:solidFill>
        </p:spPr>
        <p:txBody>
          <a:bodyPr wrap="square" lIns="0" tIns="0" rIns="0" bIns="0" rtlCol="0"/>
          <a:lstStyle/>
          <a:p>
            <a:endParaRPr/>
          </a:p>
        </p:txBody>
      </p:sp>
      <p:pic>
        <p:nvPicPr>
          <p:cNvPr id="4" name="object 4"/>
          <p:cNvPicPr/>
          <p:nvPr/>
        </p:nvPicPr>
        <p:blipFill>
          <a:blip r:embed="rId2" cstate="print"/>
          <a:stretch>
            <a:fillRect/>
          </a:stretch>
        </p:blipFill>
        <p:spPr>
          <a:xfrm>
            <a:off x="9144000" y="0"/>
            <a:ext cx="9143999" cy="10286999"/>
          </a:xfrm>
          <a:prstGeom prst="rect">
            <a:avLst/>
          </a:prstGeom>
        </p:spPr>
      </p:pic>
      <p:sp>
        <p:nvSpPr>
          <p:cNvPr id="6" name="object 6"/>
          <p:cNvSpPr/>
          <p:nvPr/>
        </p:nvSpPr>
        <p:spPr>
          <a:xfrm>
            <a:off x="1028700" y="2867917"/>
            <a:ext cx="1352550" cy="133350"/>
          </a:xfrm>
          <a:custGeom>
            <a:avLst/>
            <a:gdLst/>
            <a:ahLst/>
            <a:cxnLst/>
            <a:rect l="l" t="t" r="r" b="b"/>
            <a:pathLst>
              <a:path w="1352550" h="133350">
                <a:moveTo>
                  <a:pt x="1352550" y="133350"/>
                </a:moveTo>
                <a:lnTo>
                  <a:pt x="0" y="133350"/>
                </a:lnTo>
                <a:lnTo>
                  <a:pt x="0" y="0"/>
                </a:lnTo>
                <a:lnTo>
                  <a:pt x="1352550" y="0"/>
                </a:lnTo>
                <a:lnTo>
                  <a:pt x="1352550" y="133350"/>
                </a:lnTo>
                <a:close/>
              </a:path>
            </a:pathLst>
          </a:custGeom>
          <a:solidFill>
            <a:srgbClr val="000000"/>
          </a:solidFill>
        </p:spPr>
        <p:txBody>
          <a:bodyPr wrap="square" lIns="0" tIns="0" rIns="0" bIns="0" rtlCol="0"/>
          <a:lstStyle/>
          <a:p>
            <a:endParaRPr/>
          </a:p>
        </p:txBody>
      </p:sp>
      <p:pic>
        <p:nvPicPr>
          <p:cNvPr id="7" name="object 7"/>
          <p:cNvPicPr/>
          <p:nvPr/>
        </p:nvPicPr>
        <p:blipFill>
          <a:blip r:embed="rId3" cstate="email">
            <a:extLst>
              <a:ext uri="{28A0092B-C50C-407E-A947-70E740481C1C}">
                <a14:useLocalDpi xmlns:a14="http://schemas.microsoft.com/office/drawing/2010/main"/>
              </a:ext>
            </a:extLst>
          </a:blip>
          <a:stretch>
            <a:fillRect/>
          </a:stretch>
        </p:blipFill>
        <p:spPr>
          <a:xfrm>
            <a:off x="1352550" y="5379053"/>
            <a:ext cx="104775" cy="104775"/>
          </a:xfrm>
          <a:prstGeom prst="rect">
            <a:avLst/>
          </a:prstGeom>
        </p:spPr>
      </p:pic>
      <p:pic>
        <p:nvPicPr>
          <p:cNvPr id="8" name="object 8"/>
          <p:cNvPicPr/>
          <p:nvPr/>
        </p:nvPicPr>
        <p:blipFill>
          <a:blip r:embed="rId3" cstate="email">
            <a:extLst>
              <a:ext uri="{28A0092B-C50C-407E-A947-70E740481C1C}">
                <a14:useLocalDpi xmlns:a14="http://schemas.microsoft.com/office/drawing/2010/main"/>
              </a:ext>
            </a:extLst>
          </a:blip>
          <a:stretch>
            <a:fillRect/>
          </a:stretch>
        </p:blipFill>
        <p:spPr>
          <a:xfrm>
            <a:off x="1352550" y="5941028"/>
            <a:ext cx="104775" cy="104775"/>
          </a:xfrm>
          <a:prstGeom prst="rect">
            <a:avLst/>
          </a:prstGeom>
        </p:spPr>
      </p:pic>
      <p:pic>
        <p:nvPicPr>
          <p:cNvPr id="9" name="object 9"/>
          <p:cNvPicPr/>
          <p:nvPr/>
        </p:nvPicPr>
        <p:blipFill>
          <a:blip r:embed="rId3" cstate="email">
            <a:extLst>
              <a:ext uri="{28A0092B-C50C-407E-A947-70E740481C1C}">
                <a14:useLocalDpi xmlns:a14="http://schemas.microsoft.com/office/drawing/2010/main"/>
              </a:ext>
            </a:extLst>
          </a:blip>
          <a:stretch>
            <a:fillRect/>
          </a:stretch>
        </p:blipFill>
        <p:spPr>
          <a:xfrm>
            <a:off x="1352550" y="6503003"/>
            <a:ext cx="104775" cy="104775"/>
          </a:xfrm>
          <a:prstGeom prst="rect">
            <a:avLst/>
          </a:prstGeom>
        </p:spPr>
      </p:pic>
      <p:pic>
        <p:nvPicPr>
          <p:cNvPr id="10" name="object 10"/>
          <p:cNvPicPr/>
          <p:nvPr/>
        </p:nvPicPr>
        <p:blipFill>
          <a:blip r:embed="rId3" cstate="email">
            <a:extLst>
              <a:ext uri="{28A0092B-C50C-407E-A947-70E740481C1C}">
                <a14:useLocalDpi xmlns:a14="http://schemas.microsoft.com/office/drawing/2010/main"/>
              </a:ext>
            </a:extLst>
          </a:blip>
          <a:stretch>
            <a:fillRect/>
          </a:stretch>
        </p:blipFill>
        <p:spPr>
          <a:xfrm>
            <a:off x="1352550" y="7626953"/>
            <a:ext cx="104775" cy="104775"/>
          </a:xfrm>
          <a:prstGeom prst="rect">
            <a:avLst/>
          </a:prstGeom>
        </p:spPr>
      </p:pic>
      <p:sp>
        <p:nvSpPr>
          <p:cNvPr id="11" name="object 11"/>
          <p:cNvSpPr txBox="1"/>
          <p:nvPr/>
        </p:nvSpPr>
        <p:spPr>
          <a:xfrm>
            <a:off x="1016000" y="3341966"/>
            <a:ext cx="7298690" cy="5645150"/>
          </a:xfrm>
          <a:prstGeom prst="rect">
            <a:avLst/>
          </a:prstGeom>
        </p:spPr>
        <p:txBody>
          <a:bodyPr vert="horz" wrap="square" lIns="0" tIns="147955" rIns="0" bIns="0" rtlCol="0">
            <a:spAutoFit/>
          </a:bodyPr>
          <a:lstStyle/>
          <a:p>
            <a:pPr marL="12700">
              <a:lnSpc>
                <a:spcPct val="100000"/>
              </a:lnSpc>
              <a:spcBef>
                <a:spcPts val="1165"/>
              </a:spcBef>
              <a:tabLst>
                <a:tab pos="678815" algn="l"/>
                <a:tab pos="2508250" algn="l"/>
                <a:tab pos="3324860" algn="l"/>
                <a:tab pos="4096385" algn="l"/>
                <a:tab pos="5546090" algn="l"/>
              </a:tabLst>
            </a:pPr>
            <a:r>
              <a:rPr sz="2800" spc="145" dirty="0">
                <a:latin typeface="Arial MT"/>
                <a:cs typeface="Arial MT"/>
              </a:rPr>
              <a:t>It's	</a:t>
            </a:r>
            <a:r>
              <a:rPr sz="2800" spc="170" dirty="0">
                <a:latin typeface="Arial MT"/>
                <a:cs typeface="Arial MT"/>
              </a:rPr>
              <a:t>important	</a:t>
            </a:r>
            <a:r>
              <a:rPr sz="2800" spc="145" dirty="0">
                <a:latin typeface="Arial MT"/>
                <a:cs typeface="Arial MT"/>
              </a:rPr>
              <a:t>that	</a:t>
            </a:r>
            <a:r>
              <a:rPr sz="2800" spc="130" dirty="0">
                <a:latin typeface="Arial MT"/>
                <a:cs typeface="Arial MT"/>
              </a:rPr>
              <a:t>you	</a:t>
            </a:r>
            <a:r>
              <a:rPr sz="2800" spc="170" dirty="0">
                <a:latin typeface="Arial MT"/>
                <a:cs typeface="Arial MT"/>
              </a:rPr>
              <a:t>identify	</a:t>
            </a:r>
            <a:r>
              <a:rPr sz="2800" spc="130" dirty="0">
                <a:latin typeface="Arial MT"/>
                <a:cs typeface="Arial MT"/>
              </a:rPr>
              <a:t>and</a:t>
            </a:r>
            <a:endParaRPr sz="2800">
              <a:latin typeface="Arial MT"/>
              <a:cs typeface="Arial MT"/>
            </a:endParaRPr>
          </a:p>
          <a:p>
            <a:pPr marL="12700" marR="493395">
              <a:lnSpc>
                <a:spcPct val="131700"/>
              </a:lnSpc>
              <a:tabLst>
                <a:tab pos="2000250" algn="l"/>
                <a:tab pos="2356485" algn="l"/>
                <a:tab pos="3028315" algn="l"/>
                <a:tab pos="3592829" algn="l"/>
                <a:tab pos="4310380" algn="l"/>
                <a:tab pos="5179695" algn="l"/>
                <a:tab pos="5971540" algn="l"/>
              </a:tabLst>
            </a:pPr>
            <a:r>
              <a:rPr sz="2800" spc="195" dirty="0">
                <a:latin typeface="Arial MT"/>
                <a:cs typeface="Arial MT"/>
              </a:rPr>
              <a:t>implemen</a:t>
            </a:r>
            <a:r>
              <a:rPr sz="2800" dirty="0">
                <a:latin typeface="Arial MT"/>
                <a:cs typeface="Arial MT"/>
              </a:rPr>
              <a:t>t	</a:t>
            </a:r>
            <a:r>
              <a:rPr sz="2800" spc="195" dirty="0">
                <a:latin typeface="Arial MT"/>
                <a:cs typeface="Arial MT"/>
              </a:rPr>
              <a:t>WH</a:t>
            </a:r>
            <a:r>
              <a:rPr sz="2800" dirty="0">
                <a:latin typeface="Arial MT"/>
                <a:cs typeface="Arial MT"/>
              </a:rPr>
              <a:t>S	</a:t>
            </a:r>
            <a:r>
              <a:rPr sz="2800" spc="195" dirty="0">
                <a:latin typeface="Arial MT"/>
                <a:cs typeface="Arial MT"/>
              </a:rPr>
              <a:t>procedure</a:t>
            </a:r>
            <a:r>
              <a:rPr sz="2800" dirty="0">
                <a:latin typeface="Arial MT"/>
                <a:cs typeface="Arial MT"/>
              </a:rPr>
              <a:t>s	</a:t>
            </a:r>
            <a:r>
              <a:rPr sz="2800" spc="195" dirty="0">
                <a:latin typeface="Arial MT"/>
                <a:cs typeface="Arial MT"/>
              </a:rPr>
              <a:t>an</a:t>
            </a:r>
            <a:r>
              <a:rPr sz="2800" dirty="0">
                <a:latin typeface="Arial MT"/>
                <a:cs typeface="Arial MT"/>
              </a:rPr>
              <a:t>d	</a:t>
            </a:r>
            <a:r>
              <a:rPr sz="2800" spc="195" dirty="0">
                <a:latin typeface="Arial MT"/>
                <a:cs typeface="Arial MT"/>
              </a:rPr>
              <a:t>wor</a:t>
            </a:r>
            <a:r>
              <a:rPr sz="2800" dirty="0">
                <a:latin typeface="Arial MT"/>
                <a:cs typeface="Arial MT"/>
              </a:rPr>
              <a:t>k  </a:t>
            </a:r>
            <a:r>
              <a:rPr sz="2800" spc="180" dirty="0">
                <a:latin typeface="Arial MT"/>
                <a:cs typeface="Arial MT"/>
              </a:rPr>
              <a:t>instructions.	</a:t>
            </a:r>
            <a:r>
              <a:rPr sz="2800" spc="155" dirty="0">
                <a:latin typeface="Arial MT"/>
                <a:cs typeface="Arial MT"/>
              </a:rPr>
              <a:t>These	</a:t>
            </a:r>
            <a:r>
              <a:rPr sz="2800" spc="145" dirty="0">
                <a:latin typeface="Arial MT"/>
                <a:cs typeface="Arial MT"/>
              </a:rPr>
              <a:t>will	</a:t>
            </a:r>
            <a:r>
              <a:rPr sz="2800" spc="170" dirty="0">
                <a:latin typeface="Arial MT"/>
                <a:cs typeface="Arial MT"/>
              </a:rPr>
              <a:t>include:</a:t>
            </a:r>
            <a:endParaRPr sz="2800">
              <a:latin typeface="Arial MT"/>
              <a:cs typeface="Arial MT"/>
            </a:endParaRPr>
          </a:p>
          <a:p>
            <a:pPr marL="616585" marR="321945">
              <a:lnSpc>
                <a:spcPct val="131700"/>
              </a:lnSpc>
              <a:tabLst>
                <a:tab pos="2348230" algn="l"/>
                <a:tab pos="2708910" algn="l"/>
                <a:tab pos="3376295" algn="l"/>
                <a:tab pos="4336415" algn="l"/>
              </a:tabLst>
            </a:pPr>
            <a:r>
              <a:rPr sz="2800" spc="195" dirty="0">
                <a:latin typeface="Arial MT"/>
                <a:cs typeface="Arial MT"/>
              </a:rPr>
              <a:t>completin</a:t>
            </a:r>
            <a:r>
              <a:rPr sz="2800" dirty="0">
                <a:latin typeface="Arial MT"/>
                <a:cs typeface="Arial MT"/>
              </a:rPr>
              <a:t>g	</a:t>
            </a:r>
            <a:r>
              <a:rPr sz="2800" spc="195" dirty="0">
                <a:latin typeface="Arial MT"/>
                <a:cs typeface="Arial MT"/>
              </a:rPr>
              <a:t>require</a:t>
            </a:r>
            <a:r>
              <a:rPr sz="2800" dirty="0">
                <a:latin typeface="Arial MT"/>
                <a:cs typeface="Arial MT"/>
              </a:rPr>
              <a:t>d	</a:t>
            </a:r>
            <a:r>
              <a:rPr sz="2800" spc="195" dirty="0">
                <a:latin typeface="Arial MT"/>
                <a:cs typeface="Arial MT"/>
              </a:rPr>
              <a:t>documentatio</a:t>
            </a:r>
            <a:r>
              <a:rPr sz="2800" dirty="0">
                <a:latin typeface="Arial MT"/>
                <a:cs typeface="Arial MT"/>
              </a:rPr>
              <a:t>n  </a:t>
            </a:r>
            <a:r>
              <a:rPr sz="2800" spc="170" dirty="0">
                <a:latin typeface="Arial MT"/>
                <a:cs typeface="Arial MT"/>
              </a:rPr>
              <a:t>following	</a:t>
            </a:r>
            <a:r>
              <a:rPr sz="2800" spc="130" dirty="0">
                <a:latin typeface="Arial MT"/>
                <a:cs typeface="Arial MT"/>
              </a:rPr>
              <a:t>WHS	</a:t>
            </a:r>
            <a:r>
              <a:rPr sz="2800" spc="175" dirty="0">
                <a:latin typeface="Arial MT"/>
                <a:cs typeface="Arial MT"/>
              </a:rPr>
              <a:t>guidelines</a:t>
            </a:r>
            <a:endParaRPr sz="2800">
              <a:latin typeface="Arial MT"/>
              <a:cs typeface="Arial MT"/>
            </a:endParaRPr>
          </a:p>
          <a:p>
            <a:pPr marL="616585" marR="416559">
              <a:lnSpc>
                <a:spcPct val="131700"/>
              </a:lnSpc>
              <a:tabLst>
                <a:tab pos="2348230" algn="l"/>
                <a:tab pos="4499610" algn="l"/>
                <a:tab pos="5113020" algn="l"/>
                <a:tab pos="6087110" algn="l"/>
              </a:tabLst>
            </a:pPr>
            <a:r>
              <a:rPr sz="2800" spc="195" dirty="0">
                <a:latin typeface="Arial MT"/>
                <a:cs typeface="Arial MT"/>
              </a:rPr>
              <a:t>followin</a:t>
            </a:r>
            <a:r>
              <a:rPr sz="2800" dirty="0">
                <a:latin typeface="Arial MT"/>
                <a:cs typeface="Arial MT"/>
              </a:rPr>
              <a:t>g	</a:t>
            </a:r>
            <a:r>
              <a:rPr sz="2800" spc="195" dirty="0">
                <a:latin typeface="Arial MT"/>
                <a:cs typeface="Arial MT"/>
              </a:rPr>
              <a:t>procedure</a:t>
            </a:r>
            <a:r>
              <a:rPr sz="2800" dirty="0">
                <a:latin typeface="Arial MT"/>
                <a:cs typeface="Arial MT"/>
              </a:rPr>
              <a:t>s	</a:t>
            </a:r>
            <a:r>
              <a:rPr sz="2800" spc="195" dirty="0">
                <a:latin typeface="Arial MT"/>
                <a:cs typeface="Arial MT"/>
              </a:rPr>
              <a:t>fo</a:t>
            </a:r>
            <a:r>
              <a:rPr sz="2800" dirty="0">
                <a:latin typeface="Arial MT"/>
                <a:cs typeface="Arial MT"/>
              </a:rPr>
              <a:t>r	</a:t>
            </a:r>
            <a:r>
              <a:rPr sz="2800" spc="195" dirty="0">
                <a:latin typeface="Arial MT"/>
                <a:cs typeface="Arial MT"/>
              </a:rPr>
              <a:t>wor</a:t>
            </a:r>
            <a:r>
              <a:rPr sz="2800" dirty="0">
                <a:latin typeface="Arial MT"/>
                <a:cs typeface="Arial MT"/>
              </a:rPr>
              <a:t>k	</a:t>
            </a:r>
            <a:r>
              <a:rPr sz="2800" spc="195" dirty="0">
                <a:latin typeface="Arial MT"/>
                <a:cs typeface="Arial MT"/>
              </a:rPr>
              <a:t>are</a:t>
            </a:r>
            <a:r>
              <a:rPr sz="2800" dirty="0">
                <a:latin typeface="Arial MT"/>
                <a:cs typeface="Arial MT"/>
              </a:rPr>
              <a:t>a  </a:t>
            </a:r>
            <a:r>
              <a:rPr sz="2800" spc="175" dirty="0">
                <a:latin typeface="Arial MT"/>
                <a:cs typeface="Arial MT"/>
              </a:rPr>
              <a:t>housekeeping</a:t>
            </a:r>
            <a:endParaRPr sz="2800">
              <a:latin typeface="Arial MT"/>
              <a:cs typeface="Arial MT"/>
            </a:endParaRPr>
          </a:p>
          <a:p>
            <a:pPr marL="616585" marR="5080">
              <a:lnSpc>
                <a:spcPct val="131700"/>
              </a:lnSpc>
              <a:tabLst>
                <a:tab pos="2407920" algn="l"/>
                <a:tab pos="2625090" algn="l"/>
                <a:tab pos="3506470" algn="l"/>
                <a:tab pos="4297680" algn="l"/>
                <a:tab pos="4553585" algn="l"/>
                <a:tab pos="5662930" algn="l"/>
                <a:tab pos="6443345" algn="l"/>
                <a:tab pos="6642100" algn="l"/>
              </a:tabLst>
            </a:pPr>
            <a:r>
              <a:rPr sz="2800" spc="195" dirty="0">
                <a:latin typeface="Arial MT"/>
                <a:cs typeface="Arial MT"/>
              </a:rPr>
              <a:t>handling</a:t>
            </a:r>
            <a:r>
              <a:rPr sz="2800" dirty="0">
                <a:latin typeface="Arial MT"/>
                <a:cs typeface="Arial MT"/>
              </a:rPr>
              <a:t>,	</a:t>
            </a:r>
            <a:r>
              <a:rPr sz="2800" spc="195" dirty="0">
                <a:latin typeface="Arial MT"/>
                <a:cs typeface="Arial MT"/>
              </a:rPr>
              <a:t>usin</a:t>
            </a:r>
            <a:r>
              <a:rPr sz="2800" dirty="0">
                <a:latin typeface="Arial MT"/>
                <a:cs typeface="Arial MT"/>
              </a:rPr>
              <a:t>g	</a:t>
            </a:r>
            <a:r>
              <a:rPr sz="2800" spc="195" dirty="0">
                <a:latin typeface="Arial MT"/>
                <a:cs typeface="Arial MT"/>
              </a:rPr>
              <a:t>an</a:t>
            </a:r>
            <a:r>
              <a:rPr sz="2800" dirty="0">
                <a:latin typeface="Arial MT"/>
                <a:cs typeface="Arial MT"/>
              </a:rPr>
              <a:t>d	</a:t>
            </a:r>
            <a:r>
              <a:rPr sz="2800" spc="195" dirty="0">
                <a:latin typeface="Arial MT"/>
                <a:cs typeface="Arial MT"/>
              </a:rPr>
              <a:t>storin</a:t>
            </a:r>
            <a:r>
              <a:rPr sz="2800" dirty="0">
                <a:latin typeface="Arial MT"/>
                <a:cs typeface="Arial MT"/>
              </a:rPr>
              <a:t>g	</a:t>
            </a:r>
            <a:r>
              <a:rPr sz="2800" spc="195" dirty="0">
                <a:latin typeface="Arial MT"/>
                <a:cs typeface="Arial MT"/>
              </a:rPr>
              <a:t>toxi</a:t>
            </a:r>
            <a:r>
              <a:rPr sz="2800" dirty="0">
                <a:latin typeface="Arial MT"/>
                <a:cs typeface="Arial MT"/>
              </a:rPr>
              <a:t>c	</a:t>
            </a:r>
            <a:r>
              <a:rPr sz="2800" spc="195" dirty="0">
                <a:latin typeface="Arial MT"/>
                <a:cs typeface="Arial MT"/>
              </a:rPr>
              <a:t>an</a:t>
            </a:r>
            <a:r>
              <a:rPr sz="2800" dirty="0">
                <a:latin typeface="Arial MT"/>
                <a:cs typeface="Arial MT"/>
              </a:rPr>
              <a:t>d  </a:t>
            </a:r>
            <a:r>
              <a:rPr sz="2800" spc="170" dirty="0">
                <a:latin typeface="Arial MT"/>
                <a:cs typeface="Arial MT"/>
              </a:rPr>
              <a:t>hazardous	chemicals	according	</a:t>
            </a:r>
            <a:r>
              <a:rPr sz="2800" spc="95" dirty="0">
                <a:latin typeface="Arial MT"/>
                <a:cs typeface="Arial MT"/>
              </a:rPr>
              <a:t>to</a:t>
            </a:r>
            <a:endParaRPr sz="2800">
              <a:latin typeface="Arial MT"/>
              <a:cs typeface="Arial MT"/>
            </a:endParaRPr>
          </a:p>
          <a:p>
            <a:pPr marL="616585">
              <a:lnSpc>
                <a:spcPct val="100000"/>
              </a:lnSpc>
              <a:spcBef>
                <a:spcPts val="1065"/>
              </a:spcBef>
              <a:tabLst>
                <a:tab pos="2565400" algn="l"/>
              </a:tabLst>
            </a:pPr>
            <a:r>
              <a:rPr sz="2800" spc="170" dirty="0">
                <a:latin typeface="Arial MT"/>
                <a:cs typeface="Arial MT"/>
              </a:rPr>
              <a:t>workplace	</a:t>
            </a:r>
            <a:r>
              <a:rPr sz="2800" spc="175" dirty="0">
                <a:latin typeface="Arial MT"/>
                <a:cs typeface="Arial MT"/>
              </a:rPr>
              <a:t>procedures.</a:t>
            </a:r>
            <a:endParaRPr sz="2800">
              <a:latin typeface="Arial MT"/>
              <a:cs typeface="Arial MT"/>
            </a:endParaRPr>
          </a:p>
        </p:txBody>
      </p:sp>
      <p:sp>
        <p:nvSpPr>
          <p:cNvPr id="12" name="object 12"/>
          <p:cNvSpPr txBox="1">
            <a:spLocks noGrp="1"/>
          </p:cNvSpPr>
          <p:nvPr>
            <p:ph type="title"/>
          </p:nvPr>
        </p:nvSpPr>
        <p:spPr>
          <a:xfrm>
            <a:off x="1016000" y="941876"/>
            <a:ext cx="6864984" cy="1867535"/>
          </a:xfrm>
          <a:prstGeom prst="rect">
            <a:avLst/>
          </a:prstGeom>
        </p:spPr>
        <p:txBody>
          <a:bodyPr vert="horz" wrap="square" lIns="0" tIns="131445" rIns="0" bIns="0" rtlCol="0">
            <a:spAutoFit/>
          </a:bodyPr>
          <a:lstStyle/>
          <a:p>
            <a:pPr marL="12700" marR="5080">
              <a:lnSpc>
                <a:spcPts val="6830"/>
              </a:lnSpc>
              <a:spcBef>
                <a:spcPts val="1035"/>
              </a:spcBef>
            </a:pPr>
            <a:r>
              <a:rPr spc="-220" dirty="0"/>
              <a:t>WHS</a:t>
            </a:r>
            <a:r>
              <a:rPr spc="459" dirty="0"/>
              <a:t> </a:t>
            </a:r>
            <a:r>
              <a:rPr spc="60" dirty="0"/>
              <a:t>procedures </a:t>
            </a:r>
            <a:r>
              <a:rPr spc="-1860" dirty="0"/>
              <a:t> </a:t>
            </a:r>
            <a:r>
              <a:rPr spc="-185" dirty="0"/>
              <a:t>and</a:t>
            </a:r>
            <a:r>
              <a:rPr spc="470" dirty="0"/>
              <a:t> </a:t>
            </a:r>
            <a:r>
              <a:rPr spc="85" dirty="0"/>
              <a:t>instructions</a:t>
            </a:r>
          </a:p>
        </p:txBody>
      </p:sp>
      <p:pic>
        <p:nvPicPr>
          <p:cNvPr id="13" name="object 4">
            <a:hlinkClick r:id="rId4" action="ppaction://hlinksldjump"/>
            <a:extLst>
              <a:ext uri="{FF2B5EF4-FFF2-40B4-BE49-F238E27FC236}">
                <a16:creationId xmlns:a16="http://schemas.microsoft.com/office/drawing/2014/main" id="{C831B81E-C9C4-4923-A726-63FECCEAEF6C}"/>
              </a:ext>
            </a:extLst>
          </p:cNvPr>
          <p:cNvPicPr/>
          <p:nvPr/>
        </p:nvPicPr>
        <p:blipFill>
          <a:blip r:embed="rId5" cstate="email">
            <a:extLst>
              <a:ext uri="{28A0092B-C50C-407E-A947-70E740481C1C}">
                <a14:useLocalDpi xmlns:a14="http://schemas.microsoft.com/office/drawing/2010/main"/>
              </a:ext>
            </a:extLst>
          </a:blip>
          <a:stretch>
            <a:fillRect/>
          </a:stretch>
        </p:blipFill>
        <p:spPr>
          <a:xfrm>
            <a:off x="16957087" y="9258301"/>
            <a:ext cx="914399" cy="876298"/>
          </a:xfrm>
          <a:prstGeom prst="rect">
            <a:avLst/>
          </a:prstGeom>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solidFill>
            <a:srgbClr val="CDF0E3"/>
          </a:solidFill>
        </p:spPr>
        <p:txBody>
          <a:bodyPr wrap="square" lIns="0" tIns="0" rIns="0" bIns="0" rtlCol="0"/>
          <a:lstStyle/>
          <a:p>
            <a:endParaRPr/>
          </a:p>
        </p:txBody>
      </p:sp>
      <p:pic>
        <p:nvPicPr>
          <p:cNvPr id="4" name="object 4"/>
          <p:cNvPicPr/>
          <p:nvPr/>
        </p:nvPicPr>
        <p:blipFill>
          <a:blip r:embed="rId2" cstate="print"/>
          <a:stretch>
            <a:fillRect/>
          </a:stretch>
        </p:blipFill>
        <p:spPr>
          <a:xfrm>
            <a:off x="9144000" y="0"/>
            <a:ext cx="9143999" cy="10286999"/>
          </a:xfrm>
          <a:prstGeom prst="rect">
            <a:avLst/>
          </a:prstGeom>
        </p:spPr>
      </p:pic>
      <p:sp>
        <p:nvSpPr>
          <p:cNvPr id="6" name="object 6"/>
          <p:cNvSpPr/>
          <p:nvPr/>
        </p:nvSpPr>
        <p:spPr>
          <a:xfrm>
            <a:off x="1028700" y="2867917"/>
            <a:ext cx="1352550" cy="133350"/>
          </a:xfrm>
          <a:custGeom>
            <a:avLst/>
            <a:gdLst/>
            <a:ahLst/>
            <a:cxnLst/>
            <a:rect l="l" t="t" r="r" b="b"/>
            <a:pathLst>
              <a:path w="1352550" h="133350">
                <a:moveTo>
                  <a:pt x="1352550" y="133350"/>
                </a:moveTo>
                <a:lnTo>
                  <a:pt x="0" y="133350"/>
                </a:lnTo>
                <a:lnTo>
                  <a:pt x="0" y="0"/>
                </a:lnTo>
                <a:lnTo>
                  <a:pt x="1352550" y="0"/>
                </a:lnTo>
                <a:lnTo>
                  <a:pt x="1352550" y="133350"/>
                </a:lnTo>
                <a:close/>
              </a:path>
            </a:pathLst>
          </a:custGeom>
          <a:solidFill>
            <a:srgbClr val="000000"/>
          </a:solidFill>
        </p:spPr>
        <p:txBody>
          <a:bodyPr wrap="square" lIns="0" tIns="0" rIns="0" bIns="0" rtlCol="0"/>
          <a:lstStyle/>
          <a:p>
            <a:endParaRPr/>
          </a:p>
        </p:txBody>
      </p:sp>
      <p:sp>
        <p:nvSpPr>
          <p:cNvPr id="7" name="object 7"/>
          <p:cNvSpPr txBox="1"/>
          <p:nvPr/>
        </p:nvSpPr>
        <p:spPr>
          <a:xfrm>
            <a:off x="1016000" y="3341966"/>
            <a:ext cx="7582534" cy="4521200"/>
          </a:xfrm>
          <a:prstGeom prst="rect">
            <a:avLst/>
          </a:prstGeom>
        </p:spPr>
        <p:txBody>
          <a:bodyPr vert="horz" wrap="square" lIns="0" tIns="12700" rIns="0" bIns="0" rtlCol="0">
            <a:spAutoFit/>
          </a:bodyPr>
          <a:lstStyle/>
          <a:p>
            <a:pPr marL="12700" marR="5080">
              <a:lnSpc>
                <a:spcPct val="131700"/>
              </a:lnSpc>
              <a:spcBef>
                <a:spcPts val="100"/>
              </a:spcBef>
              <a:tabLst>
                <a:tab pos="481965" algn="l"/>
                <a:tab pos="600710" algn="l"/>
                <a:tab pos="803910" algn="l"/>
                <a:tab pos="1782445" algn="l"/>
                <a:tab pos="1960880" algn="l"/>
                <a:tab pos="2232660" algn="l"/>
                <a:tab pos="2371725" algn="l"/>
                <a:tab pos="2925445" algn="l"/>
                <a:tab pos="3073400" algn="l"/>
                <a:tab pos="3266440" algn="l"/>
                <a:tab pos="3865245" algn="l"/>
                <a:tab pos="3983354" algn="l"/>
                <a:tab pos="4276090" algn="l"/>
                <a:tab pos="5230495" algn="l"/>
                <a:tab pos="5275580" algn="l"/>
                <a:tab pos="5344160" algn="l"/>
                <a:tab pos="5374640" algn="l"/>
                <a:tab pos="5700395" algn="l"/>
                <a:tab pos="5765165" algn="l"/>
                <a:tab pos="5844540" algn="l"/>
                <a:tab pos="6160135" algn="l"/>
                <a:tab pos="6802755" algn="l"/>
              </a:tabLst>
            </a:pPr>
            <a:r>
              <a:rPr sz="2800" spc="95" dirty="0">
                <a:latin typeface="Arial MT"/>
                <a:cs typeface="Arial MT"/>
              </a:rPr>
              <a:t>To		</a:t>
            </a:r>
            <a:r>
              <a:rPr sz="2800" spc="160" dirty="0">
                <a:latin typeface="Arial MT"/>
                <a:cs typeface="Arial MT"/>
              </a:rPr>
              <a:t>assist	</a:t>
            </a:r>
            <a:r>
              <a:rPr sz="2800" spc="95" dirty="0">
                <a:latin typeface="Arial MT"/>
                <a:cs typeface="Arial MT"/>
              </a:rPr>
              <a:t>in	</a:t>
            </a:r>
            <a:r>
              <a:rPr sz="2800" spc="130" dirty="0">
                <a:latin typeface="Arial MT"/>
                <a:cs typeface="Arial MT"/>
              </a:rPr>
              <a:t>the	</a:t>
            </a:r>
            <a:r>
              <a:rPr sz="2800" spc="180" dirty="0">
                <a:latin typeface="Arial MT"/>
                <a:cs typeface="Arial MT"/>
              </a:rPr>
              <a:t>identification				</a:t>
            </a:r>
            <a:r>
              <a:rPr sz="2800" spc="95" dirty="0">
                <a:latin typeface="Arial MT"/>
                <a:cs typeface="Arial MT"/>
              </a:rPr>
              <a:t>of			</a:t>
            </a:r>
            <a:r>
              <a:rPr sz="2800" spc="170" dirty="0">
                <a:latin typeface="Arial MT"/>
                <a:cs typeface="Arial MT"/>
              </a:rPr>
              <a:t>hazards, </a:t>
            </a:r>
            <a:r>
              <a:rPr sz="2800" spc="175" dirty="0">
                <a:latin typeface="Arial MT"/>
                <a:cs typeface="Arial MT"/>
              </a:rPr>
              <a:t> </a:t>
            </a:r>
            <a:r>
              <a:rPr sz="2800" spc="195" dirty="0">
                <a:latin typeface="Arial MT"/>
                <a:cs typeface="Arial MT"/>
              </a:rPr>
              <a:t>an</a:t>
            </a:r>
            <a:r>
              <a:rPr sz="2800" dirty="0">
                <a:latin typeface="Arial MT"/>
                <a:cs typeface="Arial MT"/>
              </a:rPr>
              <a:t>d	</a:t>
            </a:r>
            <a:r>
              <a:rPr sz="2800" spc="195" dirty="0">
                <a:latin typeface="Arial MT"/>
                <a:cs typeface="Arial MT"/>
              </a:rPr>
              <a:t>assessmen</a:t>
            </a:r>
            <a:r>
              <a:rPr sz="2800" dirty="0">
                <a:latin typeface="Arial MT"/>
                <a:cs typeface="Arial MT"/>
              </a:rPr>
              <a:t>t	</a:t>
            </a:r>
            <a:r>
              <a:rPr sz="2800" spc="195" dirty="0">
                <a:latin typeface="Arial MT"/>
                <a:cs typeface="Arial MT"/>
              </a:rPr>
              <a:t>an</a:t>
            </a:r>
            <a:r>
              <a:rPr sz="2800" dirty="0">
                <a:latin typeface="Arial MT"/>
                <a:cs typeface="Arial MT"/>
              </a:rPr>
              <a:t>d	</a:t>
            </a:r>
            <a:r>
              <a:rPr sz="2800" spc="195" dirty="0">
                <a:latin typeface="Arial MT"/>
                <a:cs typeface="Arial MT"/>
              </a:rPr>
              <a:t>contro</a:t>
            </a:r>
            <a:r>
              <a:rPr sz="2800" dirty="0">
                <a:latin typeface="Arial MT"/>
                <a:cs typeface="Arial MT"/>
              </a:rPr>
              <a:t>l	</a:t>
            </a:r>
            <a:r>
              <a:rPr sz="2800" spc="195" dirty="0">
                <a:latin typeface="Arial MT"/>
                <a:cs typeface="Arial MT"/>
              </a:rPr>
              <a:t>o</a:t>
            </a:r>
            <a:r>
              <a:rPr sz="2800" dirty="0">
                <a:latin typeface="Arial MT"/>
                <a:cs typeface="Arial MT"/>
              </a:rPr>
              <a:t>f	</a:t>
            </a:r>
            <a:r>
              <a:rPr sz="2800" spc="195" dirty="0">
                <a:latin typeface="Arial MT"/>
                <a:cs typeface="Arial MT"/>
              </a:rPr>
              <a:t>risks</a:t>
            </a:r>
            <a:r>
              <a:rPr sz="2800" dirty="0">
                <a:latin typeface="Arial MT"/>
                <a:cs typeface="Arial MT"/>
              </a:rPr>
              <a:t>,	</a:t>
            </a:r>
            <a:r>
              <a:rPr sz="2800" spc="195" dirty="0">
                <a:latin typeface="Arial MT"/>
                <a:cs typeface="Arial MT"/>
              </a:rPr>
              <a:t>you</a:t>
            </a:r>
            <a:r>
              <a:rPr sz="2800" dirty="0">
                <a:latin typeface="Arial MT"/>
                <a:cs typeface="Arial MT"/>
              </a:rPr>
              <a:t>r  </a:t>
            </a:r>
            <a:r>
              <a:rPr sz="2800" spc="170" dirty="0">
                <a:latin typeface="Arial MT"/>
                <a:cs typeface="Arial MT"/>
              </a:rPr>
              <a:t>workplace	</a:t>
            </a:r>
            <a:r>
              <a:rPr sz="2800" spc="160" dirty="0">
                <a:latin typeface="Arial MT"/>
                <a:cs typeface="Arial MT"/>
              </a:rPr>
              <a:t>should	</a:t>
            </a:r>
            <a:r>
              <a:rPr sz="2800" spc="145" dirty="0">
                <a:latin typeface="Arial MT"/>
                <a:cs typeface="Arial MT"/>
              </a:rPr>
              <a:t>have	</a:t>
            </a:r>
            <a:r>
              <a:rPr sz="2800" spc="155" dirty="0">
                <a:latin typeface="Arial MT"/>
                <a:cs typeface="Arial MT"/>
              </a:rPr>
              <a:t>tools		</a:t>
            </a:r>
            <a:r>
              <a:rPr sz="2800" spc="95" dirty="0">
                <a:latin typeface="Arial MT"/>
                <a:cs typeface="Arial MT"/>
              </a:rPr>
              <a:t>or		</a:t>
            </a:r>
            <a:r>
              <a:rPr sz="2800" spc="170" dirty="0">
                <a:latin typeface="Arial MT"/>
                <a:cs typeface="Arial MT"/>
              </a:rPr>
              <a:t>templates </a:t>
            </a:r>
            <a:r>
              <a:rPr sz="2800" spc="-765" dirty="0">
                <a:latin typeface="Arial MT"/>
                <a:cs typeface="Arial MT"/>
              </a:rPr>
              <a:t> </a:t>
            </a:r>
            <a:r>
              <a:rPr sz="2800" spc="95" dirty="0">
                <a:latin typeface="Arial MT"/>
                <a:cs typeface="Arial MT"/>
              </a:rPr>
              <a:t>to	</a:t>
            </a:r>
            <a:r>
              <a:rPr sz="2800" spc="170" dirty="0">
                <a:latin typeface="Arial MT"/>
                <a:cs typeface="Arial MT"/>
              </a:rPr>
              <a:t>complete.		</a:t>
            </a:r>
            <a:r>
              <a:rPr sz="2800" spc="145" dirty="0">
                <a:latin typeface="Arial MT"/>
                <a:cs typeface="Arial MT"/>
              </a:rPr>
              <a:t>This	will		</a:t>
            </a:r>
            <a:r>
              <a:rPr sz="2800" spc="160" dirty="0">
                <a:latin typeface="Arial MT"/>
                <a:cs typeface="Arial MT"/>
              </a:rPr>
              <a:t>ensure			</a:t>
            </a:r>
            <a:r>
              <a:rPr sz="2800" spc="145" dirty="0">
                <a:latin typeface="Arial MT"/>
                <a:cs typeface="Arial MT"/>
              </a:rPr>
              <a:t>that	</a:t>
            </a:r>
            <a:r>
              <a:rPr sz="2800" spc="130" dirty="0">
                <a:latin typeface="Arial MT"/>
                <a:cs typeface="Arial MT"/>
              </a:rPr>
              <a:t>any</a:t>
            </a:r>
            <a:endParaRPr sz="2800">
              <a:latin typeface="Arial MT"/>
              <a:cs typeface="Arial MT"/>
            </a:endParaRPr>
          </a:p>
          <a:p>
            <a:pPr marL="12700" marR="167640">
              <a:lnSpc>
                <a:spcPct val="131700"/>
              </a:lnSpc>
              <a:tabLst>
                <a:tab pos="581025" algn="l"/>
                <a:tab pos="1026160" algn="l"/>
                <a:tab pos="2372360" algn="l"/>
                <a:tab pos="2602865" algn="l"/>
                <a:tab pos="3188335" algn="l"/>
                <a:tab pos="3711575" algn="l"/>
                <a:tab pos="4083685" algn="l"/>
                <a:tab pos="4404360" algn="l"/>
                <a:tab pos="4796155" algn="l"/>
                <a:tab pos="5096510" algn="l"/>
                <a:tab pos="6586855" algn="l"/>
                <a:tab pos="6783070" algn="l"/>
              </a:tabLst>
            </a:pPr>
            <a:r>
              <a:rPr sz="2800" spc="195" dirty="0">
                <a:latin typeface="Arial MT"/>
                <a:cs typeface="Arial MT"/>
              </a:rPr>
              <a:t>tea</a:t>
            </a:r>
            <a:r>
              <a:rPr sz="2800" dirty="0">
                <a:latin typeface="Arial MT"/>
                <a:cs typeface="Arial MT"/>
              </a:rPr>
              <a:t>m	</a:t>
            </a:r>
            <a:r>
              <a:rPr sz="2800" spc="195" dirty="0">
                <a:latin typeface="Arial MT"/>
                <a:cs typeface="Arial MT"/>
              </a:rPr>
              <a:t>membe</a:t>
            </a:r>
            <a:r>
              <a:rPr sz="2800" dirty="0">
                <a:latin typeface="Arial MT"/>
                <a:cs typeface="Arial MT"/>
              </a:rPr>
              <a:t>r	</a:t>
            </a:r>
            <a:r>
              <a:rPr sz="2800" spc="195" dirty="0">
                <a:latin typeface="Arial MT"/>
                <a:cs typeface="Arial MT"/>
              </a:rPr>
              <a:t>fillin</a:t>
            </a:r>
            <a:r>
              <a:rPr sz="2800" dirty="0">
                <a:latin typeface="Arial MT"/>
                <a:cs typeface="Arial MT"/>
              </a:rPr>
              <a:t>g	</a:t>
            </a:r>
            <a:r>
              <a:rPr sz="2800" spc="195" dirty="0">
                <a:latin typeface="Arial MT"/>
                <a:cs typeface="Arial MT"/>
              </a:rPr>
              <a:t>ou</a:t>
            </a:r>
            <a:r>
              <a:rPr sz="2800" dirty="0">
                <a:latin typeface="Arial MT"/>
                <a:cs typeface="Arial MT"/>
              </a:rPr>
              <a:t>t	</a:t>
            </a:r>
            <a:r>
              <a:rPr sz="2800" spc="195" dirty="0">
                <a:latin typeface="Arial MT"/>
                <a:cs typeface="Arial MT"/>
              </a:rPr>
              <a:t>th</a:t>
            </a:r>
            <a:r>
              <a:rPr sz="2800" dirty="0">
                <a:latin typeface="Arial MT"/>
                <a:cs typeface="Arial MT"/>
              </a:rPr>
              <a:t>e	</a:t>
            </a:r>
            <a:r>
              <a:rPr sz="2800" spc="195" dirty="0">
                <a:latin typeface="Arial MT"/>
                <a:cs typeface="Arial MT"/>
              </a:rPr>
              <a:t>templat</a:t>
            </a:r>
            <a:r>
              <a:rPr sz="2800" dirty="0">
                <a:latin typeface="Arial MT"/>
                <a:cs typeface="Arial MT"/>
              </a:rPr>
              <a:t>e	</a:t>
            </a:r>
            <a:r>
              <a:rPr sz="2800" spc="195" dirty="0">
                <a:latin typeface="Arial MT"/>
                <a:cs typeface="Arial MT"/>
              </a:rPr>
              <a:t>ca</a:t>
            </a:r>
            <a:r>
              <a:rPr sz="2800" dirty="0">
                <a:latin typeface="Arial MT"/>
                <a:cs typeface="Arial MT"/>
              </a:rPr>
              <a:t>n  </a:t>
            </a:r>
            <a:r>
              <a:rPr sz="2800" spc="95" dirty="0">
                <a:latin typeface="Arial MT"/>
                <a:cs typeface="Arial MT"/>
              </a:rPr>
              <a:t>be	</a:t>
            </a:r>
            <a:r>
              <a:rPr sz="2800" spc="170" dirty="0">
                <a:latin typeface="Arial MT"/>
                <a:cs typeface="Arial MT"/>
              </a:rPr>
              <a:t>confident	</a:t>
            </a:r>
            <a:r>
              <a:rPr sz="2800" spc="145" dirty="0">
                <a:latin typeface="Arial MT"/>
                <a:cs typeface="Arial MT"/>
              </a:rPr>
              <a:t>that	they	</a:t>
            </a:r>
            <a:r>
              <a:rPr sz="2800" spc="130" dirty="0">
                <a:latin typeface="Arial MT"/>
                <a:cs typeface="Arial MT"/>
              </a:rPr>
              <a:t>are	</a:t>
            </a:r>
            <a:r>
              <a:rPr sz="2800" spc="170" dirty="0">
                <a:latin typeface="Arial MT"/>
                <a:cs typeface="Arial MT"/>
              </a:rPr>
              <a:t>providing	</a:t>
            </a:r>
            <a:r>
              <a:rPr sz="2800" spc="130" dirty="0">
                <a:latin typeface="Arial MT"/>
                <a:cs typeface="Arial MT"/>
              </a:rPr>
              <a:t>the</a:t>
            </a:r>
            <a:endParaRPr sz="2800">
              <a:latin typeface="Arial MT"/>
              <a:cs typeface="Arial MT"/>
            </a:endParaRPr>
          </a:p>
          <a:p>
            <a:pPr marL="12700" marR="710565">
              <a:lnSpc>
                <a:spcPct val="131700"/>
              </a:lnSpc>
              <a:tabLst>
                <a:tab pos="1640205" algn="l"/>
                <a:tab pos="3796665" algn="l"/>
                <a:tab pos="4587875" algn="l"/>
                <a:tab pos="6319520" algn="l"/>
              </a:tabLst>
            </a:pPr>
            <a:r>
              <a:rPr sz="2800" spc="195" dirty="0">
                <a:latin typeface="Arial MT"/>
                <a:cs typeface="Arial MT"/>
              </a:rPr>
              <a:t>require</a:t>
            </a:r>
            <a:r>
              <a:rPr sz="2800" dirty="0">
                <a:latin typeface="Arial MT"/>
                <a:cs typeface="Arial MT"/>
              </a:rPr>
              <a:t>d	</a:t>
            </a:r>
            <a:r>
              <a:rPr sz="2800" spc="195" dirty="0">
                <a:latin typeface="Arial MT"/>
                <a:cs typeface="Arial MT"/>
              </a:rPr>
              <a:t>informatio</a:t>
            </a:r>
            <a:r>
              <a:rPr sz="2800" dirty="0">
                <a:latin typeface="Arial MT"/>
                <a:cs typeface="Arial MT"/>
              </a:rPr>
              <a:t>n	</a:t>
            </a:r>
            <a:r>
              <a:rPr sz="2800" spc="195" dirty="0">
                <a:latin typeface="Arial MT"/>
                <a:cs typeface="Arial MT"/>
              </a:rPr>
              <a:t>an</a:t>
            </a:r>
            <a:r>
              <a:rPr sz="2800" dirty="0">
                <a:latin typeface="Arial MT"/>
                <a:cs typeface="Arial MT"/>
              </a:rPr>
              <a:t>d	</a:t>
            </a:r>
            <a:r>
              <a:rPr sz="2800" spc="195" dirty="0">
                <a:latin typeface="Arial MT"/>
                <a:cs typeface="Arial MT"/>
              </a:rPr>
              <a:t>followin</a:t>
            </a:r>
            <a:r>
              <a:rPr sz="2800" dirty="0">
                <a:latin typeface="Arial MT"/>
                <a:cs typeface="Arial MT"/>
              </a:rPr>
              <a:t>g	</a:t>
            </a:r>
            <a:r>
              <a:rPr sz="2800" spc="195" dirty="0">
                <a:latin typeface="Arial MT"/>
                <a:cs typeface="Arial MT"/>
              </a:rPr>
              <a:t>th</a:t>
            </a:r>
            <a:r>
              <a:rPr sz="2800" dirty="0">
                <a:latin typeface="Arial MT"/>
                <a:cs typeface="Arial MT"/>
              </a:rPr>
              <a:t>e  </a:t>
            </a:r>
            <a:r>
              <a:rPr sz="2800" spc="170" dirty="0">
                <a:latin typeface="Arial MT"/>
                <a:cs typeface="Arial MT"/>
              </a:rPr>
              <a:t>required	</a:t>
            </a:r>
            <a:r>
              <a:rPr sz="2800" spc="160" dirty="0">
                <a:latin typeface="Arial MT"/>
                <a:cs typeface="Arial MT"/>
              </a:rPr>
              <a:t>steps.</a:t>
            </a:r>
            <a:endParaRPr sz="2800">
              <a:latin typeface="Arial MT"/>
              <a:cs typeface="Arial MT"/>
            </a:endParaRPr>
          </a:p>
        </p:txBody>
      </p:sp>
      <p:sp>
        <p:nvSpPr>
          <p:cNvPr id="8" name="object 8"/>
          <p:cNvSpPr txBox="1">
            <a:spLocks noGrp="1"/>
          </p:cNvSpPr>
          <p:nvPr>
            <p:ph type="title"/>
          </p:nvPr>
        </p:nvSpPr>
        <p:spPr>
          <a:xfrm>
            <a:off x="1016000" y="941875"/>
            <a:ext cx="6995159" cy="1867535"/>
          </a:xfrm>
          <a:prstGeom prst="rect">
            <a:avLst/>
          </a:prstGeom>
        </p:spPr>
        <p:txBody>
          <a:bodyPr vert="horz" wrap="square" lIns="0" tIns="12700" rIns="0" bIns="0" rtlCol="0">
            <a:spAutoFit/>
          </a:bodyPr>
          <a:lstStyle/>
          <a:p>
            <a:pPr marL="12700">
              <a:lnSpc>
                <a:spcPts val="7250"/>
              </a:lnSpc>
              <a:spcBef>
                <a:spcPts val="100"/>
              </a:spcBef>
            </a:pPr>
            <a:r>
              <a:rPr spc="-220" dirty="0"/>
              <a:t>WHS</a:t>
            </a:r>
            <a:r>
              <a:rPr spc="484" dirty="0"/>
              <a:t> </a:t>
            </a:r>
            <a:r>
              <a:rPr spc="130" dirty="0"/>
              <a:t>record-</a:t>
            </a:r>
          </a:p>
          <a:p>
            <a:pPr marL="12700">
              <a:lnSpc>
                <a:spcPts val="7250"/>
              </a:lnSpc>
            </a:pPr>
            <a:r>
              <a:rPr spc="15" dirty="0"/>
              <a:t>keeping</a:t>
            </a:r>
            <a:r>
              <a:rPr spc="450" dirty="0"/>
              <a:t> </a:t>
            </a:r>
            <a:r>
              <a:rPr spc="95" dirty="0"/>
              <a:t>systems</a:t>
            </a:r>
          </a:p>
        </p:txBody>
      </p:sp>
      <p:pic>
        <p:nvPicPr>
          <p:cNvPr id="9" name="object 4">
            <a:hlinkClick r:id="rId3" action="ppaction://hlinksldjump"/>
            <a:extLst>
              <a:ext uri="{FF2B5EF4-FFF2-40B4-BE49-F238E27FC236}">
                <a16:creationId xmlns:a16="http://schemas.microsoft.com/office/drawing/2014/main" id="{FF17C61A-51EC-4AA3-B115-44C8D90D8736}"/>
              </a:ext>
            </a:extLst>
          </p:cNvPr>
          <p:cNvPicPr/>
          <p:nvPr/>
        </p:nvPicPr>
        <p:blipFill>
          <a:blip r:embed="rId4" cstate="email">
            <a:extLst>
              <a:ext uri="{28A0092B-C50C-407E-A947-70E740481C1C}">
                <a14:useLocalDpi xmlns:a14="http://schemas.microsoft.com/office/drawing/2010/main"/>
              </a:ext>
            </a:extLst>
          </a:blip>
          <a:stretch>
            <a:fillRect/>
          </a:stretch>
        </p:blipFill>
        <p:spPr>
          <a:xfrm>
            <a:off x="16957087" y="9258301"/>
            <a:ext cx="914399" cy="876298"/>
          </a:xfrm>
          <a:prstGeom prst="rect">
            <a:avLst/>
          </a:prstGeom>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object 5"/>
          <p:cNvSpPr/>
          <p:nvPr/>
        </p:nvSpPr>
        <p:spPr>
          <a:xfrm>
            <a:off x="1028700" y="2867918"/>
            <a:ext cx="1352550" cy="133350"/>
          </a:xfrm>
          <a:custGeom>
            <a:avLst/>
            <a:gdLst/>
            <a:ahLst/>
            <a:cxnLst/>
            <a:rect l="l" t="t" r="r" b="b"/>
            <a:pathLst>
              <a:path w="1352550" h="133350">
                <a:moveTo>
                  <a:pt x="1352550" y="133350"/>
                </a:moveTo>
                <a:lnTo>
                  <a:pt x="0" y="133350"/>
                </a:lnTo>
                <a:lnTo>
                  <a:pt x="0" y="0"/>
                </a:lnTo>
                <a:lnTo>
                  <a:pt x="1352550" y="0"/>
                </a:lnTo>
                <a:lnTo>
                  <a:pt x="1352550" y="133350"/>
                </a:lnTo>
                <a:close/>
              </a:path>
            </a:pathLst>
          </a:custGeom>
          <a:solidFill>
            <a:srgbClr val="000000"/>
          </a:solidFill>
        </p:spPr>
        <p:txBody>
          <a:bodyPr wrap="square" lIns="0" tIns="0" rIns="0" bIns="0" rtlCol="0"/>
          <a:lstStyle/>
          <a:p>
            <a:endParaRPr/>
          </a:p>
        </p:txBody>
      </p:sp>
      <p:sp>
        <p:nvSpPr>
          <p:cNvPr id="6" name="object 6"/>
          <p:cNvSpPr txBox="1"/>
          <p:nvPr/>
        </p:nvSpPr>
        <p:spPr>
          <a:xfrm>
            <a:off x="1238942" y="3404665"/>
            <a:ext cx="9528175" cy="5359400"/>
          </a:xfrm>
          <a:prstGeom prst="rect">
            <a:avLst/>
          </a:prstGeom>
        </p:spPr>
        <p:txBody>
          <a:bodyPr vert="horz" wrap="square" lIns="0" tIns="12700" rIns="0" bIns="0" rtlCol="0">
            <a:spAutoFit/>
          </a:bodyPr>
          <a:lstStyle/>
          <a:p>
            <a:pPr marL="393700" marR="5080" indent="-381635">
              <a:lnSpc>
                <a:spcPct val="125000"/>
              </a:lnSpc>
              <a:spcBef>
                <a:spcPts val="100"/>
              </a:spcBef>
              <a:buAutoNum type="arabicPeriod"/>
              <a:tabLst>
                <a:tab pos="394335" algn="l"/>
                <a:tab pos="1185545" algn="l"/>
                <a:tab pos="1531620" algn="l"/>
                <a:tab pos="2223770" algn="l"/>
                <a:tab pos="2753360" algn="l"/>
                <a:tab pos="3223260" algn="l"/>
                <a:tab pos="3916045" algn="l"/>
                <a:tab pos="4420870" algn="l"/>
                <a:tab pos="5781040" algn="l"/>
                <a:tab pos="6656705" algn="l"/>
                <a:tab pos="7126605" algn="l"/>
                <a:tab pos="8120380" algn="l"/>
              </a:tabLst>
            </a:pPr>
            <a:r>
              <a:rPr sz="2800" spc="195" dirty="0">
                <a:latin typeface="Arial MT"/>
                <a:cs typeface="Arial MT"/>
              </a:rPr>
              <a:t>Plac</a:t>
            </a:r>
            <a:r>
              <a:rPr sz="2800" dirty="0">
                <a:latin typeface="Arial MT"/>
                <a:cs typeface="Arial MT"/>
              </a:rPr>
              <a:t>e	</a:t>
            </a:r>
            <a:r>
              <a:rPr sz="2800" spc="195" dirty="0">
                <a:latin typeface="Arial MT"/>
                <a:cs typeface="Arial MT"/>
              </a:rPr>
              <a:t>th</a:t>
            </a:r>
            <a:r>
              <a:rPr sz="2800" dirty="0">
                <a:latin typeface="Arial MT"/>
                <a:cs typeface="Arial MT"/>
              </a:rPr>
              <a:t>e	</a:t>
            </a:r>
            <a:r>
              <a:rPr sz="2800" spc="195" dirty="0">
                <a:latin typeface="Arial MT"/>
                <a:cs typeface="Arial MT"/>
              </a:rPr>
              <a:t>appropriat</a:t>
            </a:r>
            <a:r>
              <a:rPr sz="2800" dirty="0">
                <a:latin typeface="Arial MT"/>
                <a:cs typeface="Arial MT"/>
              </a:rPr>
              <a:t>e	</a:t>
            </a:r>
            <a:r>
              <a:rPr sz="2800" spc="195" dirty="0">
                <a:latin typeface="Arial MT"/>
                <a:cs typeface="Arial MT"/>
              </a:rPr>
              <a:t>hazar</a:t>
            </a:r>
            <a:r>
              <a:rPr sz="2800" dirty="0">
                <a:latin typeface="Arial MT"/>
                <a:cs typeface="Arial MT"/>
              </a:rPr>
              <a:t>d	</a:t>
            </a:r>
            <a:r>
              <a:rPr sz="2800" spc="195" dirty="0">
                <a:latin typeface="Arial MT"/>
                <a:cs typeface="Arial MT"/>
              </a:rPr>
              <a:t>sig</a:t>
            </a:r>
            <a:r>
              <a:rPr sz="2800" dirty="0">
                <a:latin typeface="Arial MT"/>
                <a:cs typeface="Arial MT"/>
              </a:rPr>
              <a:t>n	</a:t>
            </a:r>
            <a:r>
              <a:rPr sz="2800" spc="195" dirty="0">
                <a:latin typeface="Arial MT"/>
                <a:cs typeface="Arial MT"/>
              </a:rPr>
              <a:t>t</a:t>
            </a:r>
            <a:r>
              <a:rPr sz="2800" dirty="0">
                <a:latin typeface="Arial MT"/>
                <a:cs typeface="Arial MT"/>
              </a:rPr>
              <a:t>o	</a:t>
            </a:r>
            <a:r>
              <a:rPr sz="2800" spc="195" dirty="0">
                <a:latin typeface="Arial MT"/>
                <a:cs typeface="Arial MT"/>
              </a:rPr>
              <a:t>war</a:t>
            </a:r>
            <a:r>
              <a:rPr sz="2800" dirty="0">
                <a:latin typeface="Arial MT"/>
                <a:cs typeface="Arial MT"/>
              </a:rPr>
              <a:t>n	</a:t>
            </a:r>
            <a:r>
              <a:rPr sz="2800" spc="195" dirty="0">
                <a:latin typeface="Arial MT"/>
                <a:cs typeface="Arial MT"/>
              </a:rPr>
              <a:t>worker</a:t>
            </a:r>
            <a:r>
              <a:rPr sz="2800" dirty="0">
                <a:latin typeface="Arial MT"/>
                <a:cs typeface="Arial MT"/>
              </a:rPr>
              <a:t>s  </a:t>
            </a:r>
            <a:r>
              <a:rPr sz="2800" spc="130" dirty="0">
                <a:latin typeface="Arial MT"/>
                <a:cs typeface="Arial MT"/>
              </a:rPr>
              <a:t>and	</a:t>
            </a:r>
            <a:r>
              <a:rPr sz="2800" spc="170" dirty="0">
                <a:latin typeface="Arial MT"/>
                <a:cs typeface="Arial MT"/>
              </a:rPr>
              <a:t>patients	</a:t>
            </a:r>
            <a:r>
              <a:rPr sz="2800" spc="95" dirty="0">
                <a:latin typeface="Arial MT"/>
                <a:cs typeface="Arial MT"/>
              </a:rPr>
              <a:t>of	</a:t>
            </a:r>
            <a:r>
              <a:rPr sz="2800" spc="130" dirty="0">
                <a:latin typeface="Arial MT"/>
                <a:cs typeface="Arial MT"/>
              </a:rPr>
              <a:t>the	</a:t>
            </a:r>
            <a:r>
              <a:rPr sz="2800" spc="155" dirty="0">
                <a:latin typeface="Arial MT"/>
                <a:cs typeface="Arial MT"/>
              </a:rPr>
              <a:t>spill</a:t>
            </a:r>
            <a:endParaRPr sz="2800" dirty="0">
              <a:latin typeface="Arial MT"/>
              <a:cs typeface="Arial MT"/>
            </a:endParaRPr>
          </a:p>
          <a:p>
            <a:pPr marL="12700" marR="4140200">
              <a:lnSpc>
                <a:spcPct val="125000"/>
              </a:lnSpc>
              <a:buAutoNum type="arabicPeriod"/>
              <a:tabLst>
                <a:tab pos="394335" algn="l"/>
                <a:tab pos="1531620" algn="l"/>
                <a:tab pos="1812925" algn="l"/>
                <a:tab pos="2223770" algn="l"/>
                <a:tab pos="2505075" algn="l"/>
                <a:tab pos="3989070" algn="l"/>
                <a:tab pos="4420870" algn="l"/>
                <a:tab pos="4850130" algn="l"/>
              </a:tabLst>
            </a:pPr>
            <a:r>
              <a:rPr sz="2800" spc="195" dirty="0">
                <a:latin typeface="Arial MT"/>
                <a:cs typeface="Arial MT"/>
              </a:rPr>
              <a:t>Acces</a:t>
            </a:r>
            <a:r>
              <a:rPr sz="2800" dirty="0">
                <a:latin typeface="Arial MT"/>
                <a:cs typeface="Arial MT"/>
              </a:rPr>
              <a:t>s	</a:t>
            </a:r>
            <a:r>
              <a:rPr sz="2800" spc="195" dirty="0">
                <a:latin typeface="Arial MT"/>
                <a:cs typeface="Arial MT"/>
              </a:rPr>
              <a:t>th</a:t>
            </a:r>
            <a:r>
              <a:rPr sz="2800" dirty="0">
                <a:latin typeface="Arial MT"/>
                <a:cs typeface="Arial MT"/>
              </a:rPr>
              <a:t>e	</a:t>
            </a:r>
            <a:r>
              <a:rPr sz="2800" spc="195" dirty="0">
                <a:latin typeface="Arial MT"/>
                <a:cs typeface="Arial MT"/>
              </a:rPr>
              <a:t>neares</a:t>
            </a:r>
            <a:r>
              <a:rPr sz="2800" dirty="0">
                <a:latin typeface="Arial MT"/>
                <a:cs typeface="Arial MT"/>
              </a:rPr>
              <a:t>t	</a:t>
            </a:r>
            <a:r>
              <a:rPr sz="2800" spc="195" dirty="0">
                <a:latin typeface="Arial MT"/>
                <a:cs typeface="Arial MT"/>
              </a:rPr>
              <a:t>spil</a:t>
            </a:r>
            <a:r>
              <a:rPr sz="2800" dirty="0">
                <a:latin typeface="Arial MT"/>
                <a:cs typeface="Arial MT"/>
              </a:rPr>
              <a:t>l	</a:t>
            </a:r>
            <a:r>
              <a:rPr sz="2800" spc="195" dirty="0">
                <a:latin typeface="Arial MT"/>
                <a:cs typeface="Arial MT"/>
              </a:rPr>
              <a:t>kit</a:t>
            </a:r>
            <a:r>
              <a:rPr sz="2800" dirty="0">
                <a:latin typeface="Arial MT"/>
                <a:cs typeface="Arial MT"/>
              </a:rPr>
              <a:t>.  </a:t>
            </a:r>
            <a:r>
              <a:rPr sz="2800" spc="95" dirty="0">
                <a:latin typeface="Arial MT"/>
                <a:cs typeface="Arial MT"/>
              </a:rPr>
              <a:t>3.</a:t>
            </a:r>
            <a:r>
              <a:rPr sz="2800" spc="-305" dirty="0">
                <a:latin typeface="Arial MT"/>
                <a:cs typeface="Arial MT"/>
              </a:rPr>
              <a:t> </a:t>
            </a:r>
            <a:r>
              <a:rPr sz="2800" spc="155" dirty="0">
                <a:latin typeface="Arial MT"/>
                <a:cs typeface="Arial MT"/>
              </a:rPr>
              <a:t>Apply	</a:t>
            </a:r>
            <a:r>
              <a:rPr sz="2800" spc="130" dirty="0">
                <a:latin typeface="Arial MT"/>
                <a:cs typeface="Arial MT"/>
              </a:rPr>
              <a:t>the	</a:t>
            </a:r>
            <a:r>
              <a:rPr sz="2800" spc="175" dirty="0">
                <a:latin typeface="Arial MT"/>
                <a:cs typeface="Arial MT"/>
              </a:rPr>
              <a:t>appropriate	</a:t>
            </a:r>
            <a:r>
              <a:rPr sz="2800" spc="145" dirty="0">
                <a:latin typeface="Arial MT"/>
                <a:cs typeface="Arial MT"/>
              </a:rPr>
              <a:t>PPE.</a:t>
            </a:r>
            <a:endParaRPr sz="2800" dirty="0">
              <a:latin typeface="Arial MT"/>
              <a:cs typeface="Arial MT"/>
            </a:endParaRPr>
          </a:p>
          <a:p>
            <a:pPr marL="393700" marR="138430" indent="-381635">
              <a:lnSpc>
                <a:spcPct val="125000"/>
              </a:lnSpc>
              <a:buAutoNum type="arabicPeriod" startAt="4"/>
              <a:tabLst>
                <a:tab pos="394335" algn="l"/>
                <a:tab pos="1125220" algn="l"/>
                <a:tab pos="1377950" algn="l"/>
                <a:tab pos="2411730" algn="l"/>
                <a:tab pos="2589530" algn="l"/>
                <a:tab pos="3510279" algn="l"/>
                <a:tab pos="3652520" algn="l"/>
                <a:tab pos="4302125" algn="l"/>
                <a:tab pos="4424680" algn="l"/>
                <a:tab pos="4770755" algn="l"/>
                <a:tab pos="5830570" algn="l"/>
                <a:tab pos="5928360" algn="l"/>
                <a:tab pos="6522720" algn="l"/>
                <a:tab pos="7006590" algn="l"/>
                <a:tab pos="7476490" algn="l"/>
                <a:tab pos="7581265" algn="l"/>
                <a:tab pos="8313420" algn="l"/>
                <a:tab pos="8836660" algn="l"/>
              </a:tabLst>
            </a:pPr>
            <a:r>
              <a:rPr sz="2800" spc="195" dirty="0">
                <a:latin typeface="Arial MT"/>
                <a:cs typeface="Arial MT"/>
              </a:rPr>
              <a:t>Fo</a:t>
            </a:r>
            <a:r>
              <a:rPr sz="2800" dirty="0">
                <a:latin typeface="Arial MT"/>
                <a:cs typeface="Arial MT"/>
              </a:rPr>
              <a:t>r	</a:t>
            </a:r>
            <a:r>
              <a:rPr sz="2800" spc="195" dirty="0">
                <a:latin typeface="Arial MT"/>
                <a:cs typeface="Arial MT"/>
              </a:rPr>
              <a:t>surfac</a:t>
            </a:r>
            <a:r>
              <a:rPr sz="2800" dirty="0">
                <a:latin typeface="Arial MT"/>
                <a:cs typeface="Arial MT"/>
              </a:rPr>
              <a:t>e	</a:t>
            </a:r>
            <a:r>
              <a:rPr sz="2800" spc="195" dirty="0">
                <a:latin typeface="Arial MT"/>
                <a:cs typeface="Arial MT"/>
              </a:rPr>
              <a:t>spill</a:t>
            </a:r>
            <a:r>
              <a:rPr sz="2800" dirty="0">
                <a:latin typeface="Arial MT"/>
                <a:cs typeface="Arial MT"/>
              </a:rPr>
              <a:t>s		</a:t>
            </a:r>
            <a:r>
              <a:rPr sz="2800" spc="195" dirty="0">
                <a:latin typeface="Arial MT"/>
                <a:cs typeface="Arial MT"/>
              </a:rPr>
              <a:t>us</a:t>
            </a:r>
            <a:r>
              <a:rPr sz="2800" dirty="0">
                <a:latin typeface="Arial MT"/>
                <a:cs typeface="Arial MT"/>
              </a:rPr>
              <a:t>e		a	</a:t>
            </a:r>
            <a:r>
              <a:rPr sz="2800" spc="195" dirty="0">
                <a:latin typeface="Arial MT"/>
                <a:cs typeface="Arial MT"/>
              </a:rPr>
              <a:t>pape</a:t>
            </a:r>
            <a:r>
              <a:rPr sz="2800" dirty="0">
                <a:latin typeface="Arial MT"/>
                <a:cs typeface="Arial MT"/>
              </a:rPr>
              <a:t>r		</a:t>
            </a:r>
            <a:r>
              <a:rPr sz="2800" spc="195" dirty="0">
                <a:latin typeface="Arial MT"/>
                <a:cs typeface="Arial MT"/>
              </a:rPr>
              <a:t>towe</a:t>
            </a:r>
            <a:r>
              <a:rPr sz="2800" dirty="0">
                <a:latin typeface="Arial MT"/>
                <a:cs typeface="Arial MT"/>
              </a:rPr>
              <a:t>l	</a:t>
            </a:r>
            <a:r>
              <a:rPr sz="2800" spc="195" dirty="0">
                <a:latin typeface="Arial MT"/>
                <a:cs typeface="Arial MT"/>
              </a:rPr>
              <a:t>t</a:t>
            </a:r>
            <a:r>
              <a:rPr sz="2800" dirty="0">
                <a:latin typeface="Arial MT"/>
                <a:cs typeface="Arial MT"/>
              </a:rPr>
              <a:t>o	</a:t>
            </a:r>
            <a:r>
              <a:rPr sz="2800" spc="195" dirty="0">
                <a:latin typeface="Arial MT"/>
                <a:cs typeface="Arial MT"/>
              </a:rPr>
              <a:t>absor</a:t>
            </a:r>
            <a:r>
              <a:rPr sz="2800" dirty="0">
                <a:latin typeface="Arial MT"/>
                <a:cs typeface="Arial MT"/>
              </a:rPr>
              <a:t>b	</a:t>
            </a:r>
            <a:r>
              <a:rPr sz="2800" spc="195" dirty="0">
                <a:latin typeface="Arial MT"/>
                <a:cs typeface="Arial MT"/>
              </a:rPr>
              <a:t>th</a:t>
            </a:r>
            <a:r>
              <a:rPr sz="2800" dirty="0">
                <a:latin typeface="Arial MT"/>
                <a:cs typeface="Arial MT"/>
              </a:rPr>
              <a:t>e  </a:t>
            </a:r>
            <a:r>
              <a:rPr sz="2800" spc="160" dirty="0">
                <a:latin typeface="Arial MT"/>
                <a:cs typeface="Arial MT"/>
              </a:rPr>
              <a:t>spill.	</a:t>
            </a:r>
            <a:r>
              <a:rPr sz="2800" spc="145" dirty="0">
                <a:latin typeface="Arial MT"/>
                <a:cs typeface="Arial MT"/>
              </a:rPr>
              <a:t>Then	</a:t>
            </a:r>
            <a:r>
              <a:rPr sz="2800" spc="155" dirty="0">
                <a:latin typeface="Arial MT"/>
                <a:cs typeface="Arial MT"/>
              </a:rPr>
              <a:t>clean	</a:t>
            </a:r>
            <a:r>
              <a:rPr sz="2800" spc="130" dirty="0">
                <a:latin typeface="Arial MT"/>
                <a:cs typeface="Arial MT"/>
              </a:rPr>
              <a:t>and	</a:t>
            </a:r>
            <a:r>
              <a:rPr sz="2800" spc="170" dirty="0">
                <a:latin typeface="Arial MT"/>
                <a:cs typeface="Arial MT"/>
              </a:rPr>
              <a:t>sanitise	</a:t>
            </a:r>
            <a:r>
              <a:rPr sz="2800" spc="130" dirty="0">
                <a:latin typeface="Arial MT"/>
                <a:cs typeface="Arial MT"/>
              </a:rPr>
              <a:t>the	</a:t>
            </a:r>
            <a:r>
              <a:rPr sz="2800" spc="155" dirty="0">
                <a:latin typeface="Arial MT"/>
                <a:cs typeface="Arial MT"/>
              </a:rPr>
              <a:t>area.		</a:t>
            </a:r>
            <a:r>
              <a:rPr sz="2800" spc="130" dirty="0">
                <a:latin typeface="Arial MT"/>
                <a:cs typeface="Arial MT"/>
              </a:rPr>
              <a:t>For	</a:t>
            </a:r>
            <a:r>
              <a:rPr sz="2800" spc="155" dirty="0">
                <a:latin typeface="Arial MT"/>
                <a:cs typeface="Arial MT"/>
              </a:rPr>
              <a:t>floor</a:t>
            </a:r>
            <a:endParaRPr sz="2800" dirty="0">
              <a:latin typeface="Arial MT"/>
              <a:cs typeface="Arial MT"/>
            </a:endParaRPr>
          </a:p>
          <a:p>
            <a:pPr marL="393700" marR="59055">
              <a:lnSpc>
                <a:spcPct val="125000"/>
              </a:lnSpc>
              <a:tabLst>
                <a:tab pos="1086485" algn="l"/>
                <a:tab pos="1581150" algn="l"/>
                <a:tab pos="2070735" algn="l"/>
                <a:tab pos="2352675" algn="l"/>
                <a:tab pos="2698750" algn="l"/>
                <a:tab pos="3371850" algn="l"/>
                <a:tab pos="3589020" algn="l"/>
                <a:tab pos="4078604" algn="l"/>
                <a:tab pos="4900295" algn="l"/>
                <a:tab pos="5692140" algn="l"/>
                <a:tab pos="6007735" algn="l"/>
                <a:tab pos="6384290" algn="l"/>
                <a:tab pos="7077075" algn="l"/>
                <a:tab pos="7595234" algn="l"/>
                <a:tab pos="8065134" algn="l"/>
                <a:tab pos="9039860" algn="l"/>
              </a:tabLst>
            </a:pPr>
            <a:r>
              <a:rPr sz="2800" spc="195" dirty="0">
                <a:latin typeface="Arial MT"/>
                <a:cs typeface="Arial MT"/>
              </a:rPr>
              <a:t>spills</a:t>
            </a:r>
            <a:r>
              <a:rPr sz="2800" dirty="0">
                <a:latin typeface="Arial MT"/>
                <a:cs typeface="Arial MT"/>
              </a:rPr>
              <a:t>,	</a:t>
            </a:r>
            <a:r>
              <a:rPr sz="2800" spc="195" dirty="0">
                <a:latin typeface="Arial MT"/>
                <a:cs typeface="Arial MT"/>
              </a:rPr>
              <a:t>us</a:t>
            </a:r>
            <a:r>
              <a:rPr sz="2800" dirty="0">
                <a:latin typeface="Arial MT"/>
                <a:cs typeface="Arial MT"/>
              </a:rPr>
              <a:t>e	a	</a:t>
            </a:r>
            <a:r>
              <a:rPr sz="2800" spc="195" dirty="0">
                <a:latin typeface="Arial MT"/>
                <a:cs typeface="Arial MT"/>
              </a:rPr>
              <a:t>mo</a:t>
            </a:r>
            <a:r>
              <a:rPr sz="2800" dirty="0">
                <a:latin typeface="Arial MT"/>
                <a:cs typeface="Arial MT"/>
              </a:rPr>
              <a:t>p	</a:t>
            </a:r>
            <a:r>
              <a:rPr sz="2800" spc="195" dirty="0">
                <a:latin typeface="Arial MT"/>
                <a:cs typeface="Arial MT"/>
              </a:rPr>
              <a:t>o</a:t>
            </a:r>
            <a:r>
              <a:rPr sz="2800" dirty="0">
                <a:latin typeface="Arial MT"/>
                <a:cs typeface="Arial MT"/>
              </a:rPr>
              <a:t>r	</a:t>
            </a:r>
            <a:r>
              <a:rPr sz="2800" spc="195" dirty="0">
                <a:latin typeface="Arial MT"/>
                <a:cs typeface="Arial MT"/>
              </a:rPr>
              <a:t>absorben</a:t>
            </a:r>
            <a:r>
              <a:rPr sz="2800" dirty="0">
                <a:latin typeface="Arial MT"/>
                <a:cs typeface="Arial MT"/>
              </a:rPr>
              <a:t>t	</a:t>
            </a:r>
            <a:r>
              <a:rPr sz="2800" spc="195" dirty="0">
                <a:latin typeface="Arial MT"/>
                <a:cs typeface="Arial MT"/>
              </a:rPr>
              <a:t>materia</a:t>
            </a:r>
            <a:r>
              <a:rPr sz="2800" dirty="0">
                <a:latin typeface="Arial MT"/>
                <a:cs typeface="Arial MT"/>
              </a:rPr>
              <a:t>l	</a:t>
            </a:r>
            <a:r>
              <a:rPr sz="2800" spc="195" dirty="0">
                <a:latin typeface="Arial MT"/>
                <a:cs typeface="Arial MT"/>
              </a:rPr>
              <a:t>t</a:t>
            </a:r>
            <a:r>
              <a:rPr sz="2800" dirty="0">
                <a:latin typeface="Arial MT"/>
                <a:cs typeface="Arial MT"/>
              </a:rPr>
              <a:t>o	</a:t>
            </a:r>
            <a:r>
              <a:rPr sz="2800" spc="195" dirty="0">
                <a:latin typeface="Arial MT"/>
                <a:cs typeface="Arial MT"/>
              </a:rPr>
              <a:t>soa</a:t>
            </a:r>
            <a:r>
              <a:rPr sz="2800" dirty="0">
                <a:latin typeface="Arial MT"/>
                <a:cs typeface="Arial MT"/>
              </a:rPr>
              <a:t>k	</a:t>
            </a:r>
            <a:r>
              <a:rPr sz="2800" spc="195" dirty="0">
                <a:latin typeface="Arial MT"/>
                <a:cs typeface="Arial MT"/>
              </a:rPr>
              <a:t>u</a:t>
            </a:r>
            <a:r>
              <a:rPr sz="2800" dirty="0">
                <a:latin typeface="Arial MT"/>
                <a:cs typeface="Arial MT"/>
              </a:rPr>
              <a:t>p  </a:t>
            </a:r>
            <a:r>
              <a:rPr sz="2800" spc="130" dirty="0">
                <a:latin typeface="Arial MT"/>
                <a:cs typeface="Arial MT"/>
              </a:rPr>
              <a:t>the	</a:t>
            </a:r>
            <a:r>
              <a:rPr sz="2800" spc="160" dirty="0">
                <a:latin typeface="Arial MT"/>
                <a:cs typeface="Arial MT"/>
              </a:rPr>
              <a:t>spill.	Clean,	</a:t>
            </a:r>
            <a:r>
              <a:rPr sz="2800" spc="170" dirty="0">
                <a:latin typeface="Arial MT"/>
                <a:cs typeface="Arial MT"/>
              </a:rPr>
              <a:t>sanitise	</a:t>
            </a:r>
            <a:r>
              <a:rPr sz="2800" spc="130" dirty="0">
                <a:latin typeface="Arial MT"/>
                <a:cs typeface="Arial MT"/>
              </a:rPr>
              <a:t>and	dry	the	</a:t>
            </a:r>
            <a:r>
              <a:rPr sz="2800" spc="155" dirty="0">
                <a:latin typeface="Arial MT"/>
                <a:cs typeface="Arial MT"/>
              </a:rPr>
              <a:t>area.</a:t>
            </a:r>
            <a:endParaRPr sz="2800" dirty="0">
              <a:latin typeface="Arial MT"/>
              <a:cs typeface="Arial MT"/>
            </a:endParaRPr>
          </a:p>
          <a:p>
            <a:pPr marL="393700" marR="2042795" indent="-381635">
              <a:lnSpc>
                <a:spcPct val="125000"/>
              </a:lnSpc>
              <a:buAutoNum type="arabicPeriod" startAt="5"/>
              <a:tabLst>
                <a:tab pos="394335" algn="l"/>
                <a:tab pos="1976755" algn="l"/>
                <a:tab pos="2446655" algn="l"/>
                <a:tab pos="3049270" algn="l"/>
                <a:tab pos="3138805" algn="l"/>
                <a:tab pos="4316095" algn="l"/>
                <a:tab pos="4558030" algn="l"/>
                <a:tab pos="5349875" algn="l"/>
                <a:tab pos="6205855" algn="l"/>
                <a:tab pos="6675755" algn="l"/>
              </a:tabLst>
            </a:pPr>
            <a:r>
              <a:rPr sz="2800" spc="165" dirty="0">
                <a:latin typeface="Arial MT"/>
                <a:cs typeface="Arial MT"/>
              </a:rPr>
              <a:t>Dispose	</a:t>
            </a:r>
            <a:r>
              <a:rPr sz="2800" spc="95" dirty="0">
                <a:latin typeface="Arial MT"/>
                <a:cs typeface="Arial MT"/>
              </a:rPr>
              <a:t>of	</a:t>
            </a:r>
            <a:r>
              <a:rPr sz="2800" spc="130" dirty="0">
                <a:latin typeface="Arial MT"/>
                <a:cs typeface="Arial MT"/>
              </a:rPr>
              <a:t>the		</a:t>
            </a:r>
            <a:r>
              <a:rPr sz="2800" spc="155" dirty="0">
                <a:latin typeface="Arial MT"/>
                <a:cs typeface="Arial MT"/>
              </a:rPr>
              <a:t>waste	</a:t>
            </a:r>
            <a:r>
              <a:rPr sz="2800" spc="170" dirty="0">
                <a:latin typeface="Arial MT"/>
                <a:cs typeface="Arial MT"/>
              </a:rPr>
              <a:t>according	</a:t>
            </a:r>
            <a:r>
              <a:rPr sz="2800" spc="95" dirty="0">
                <a:latin typeface="Arial MT"/>
                <a:cs typeface="Arial MT"/>
              </a:rPr>
              <a:t>to	</a:t>
            </a:r>
            <a:r>
              <a:rPr sz="2800" spc="130" dirty="0">
                <a:latin typeface="Arial MT"/>
                <a:cs typeface="Arial MT"/>
              </a:rPr>
              <a:t>the </a:t>
            </a:r>
            <a:r>
              <a:rPr sz="2800" spc="135" dirty="0">
                <a:latin typeface="Arial MT"/>
                <a:cs typeface="Arial MT"/>
              </a:rPr>
              <a:t> </a:t>
            </a:r>
            <a:r>
              <a:rPr sz="2800" spc="195" dirty="0">
                <a:latin typeface="Arial MT"/>
                <a:cs typeface="Arial MT"/>
              </a:rPr>
              <a:t>organisation'</a:t>
            </a:r>
            <a:r>
              <a:rPr sz="2800" dirty="0">
                <a:latin typeface="Arial MT"/>
                <a:cs typeface="Arial MT"/>
              </a:rPr>
              <a:t>s	</a:t>
            </a:r>
            <a:r>
              <a:rPr sz="2800" spc="195" dirty="0">
                <a:latin typeface="Arial MT"/>
                <a:cs typeface="Arial MT"/>
              </a:rPr>
              <a:t>policie</a:t>
            </a:r>
            <a:r>
              <a:rPr sz="2800" dirty="0">
                <a:latin typeface="Arial MT"/>
                <a:cs typeface="Arial MT"/>
              </a:rPr>
              <a:t>s	</a:t>
            </a:r>
            <a:r>
              <a:rPr sz="2800" spc="195" dirty="0">
                <a:latin typeface="Arial MT"/>
                <a:cs typeface="Arial MT"/>
              </a:rPr>
              <a:t>an</a:t>
            </a:r>
            <a:r>
              <a:rPr sz="2800" dirty="0">
                <a:latin typeface="Arial MT"/>
                <a:cs typeface="Arial MT"/>
              </a:rPr>
              <a:t>d	</a:t>
            </a:r>
            <a:r>
              <a:rPr sz="2800" spc="195" dirty="0">
                <a:latin typeface="Arial MT"/>
                <a:cs typeface="Arial MT"/>
              </a:rPr>
              <a:t>procedures</a:t>
            </a:r>
            <a:r>
              <a:rPr sz="2800" dirty="0">
                <a:latin typeface="Arial MT"/>
                <a:cs typeface="Arial MT"/>
              </a:rPr>
              <a:t>.</a:t>
            </a:r>
          </a:p>
        </p:txBody>
      </p:sp>
      <p:sp>
        <p:nvSpPr>
          <p:cNvPr id="7" name="object 7"/>
          <p:cNvSpPr txBox="1">
            <a:spLocks noGrp="1"/>
          </p:cNvSpPr>
          <p:nvPr>
            <p:ph type="title"/>
          </p:nvPr>
        </p:nvSpPr>
        <p:spPr>
          <a:xfrm>
            <a:off x="1016000" y="941871"/>
            <a:ext cx="10371455" cy="1867535"/>
          </a:xfrm>
          <a:prstGeom prst="rect">
            <a:avLst/>
          </a:prstGeom>
        </p:spPr>
        <p:txBody>
          <a:bodyPr vert="horz" wrap="square" lIns="0" tIns="131445" rIns="0" bIns="0" rtlCol="0">
            <a:spAutoFit/>
          </a:bodyPr>
          <a:lstStyle/>
          <a:p>
            <a:pPr marL="12700" marR="5080">
              <a:lnSpc>
                <a:spcPts val="6830"/>
              </a:lnSpc>
              <a:spcBef>
                <a:spcPts val="1035"/>
              </a:spcBef>
            </a:pPr>
            <a:r>
              <a:rPr spc="100" dirty="0"/>
              <a:t>Procedures</a:t>
            </a:r>
            <a:r>
              <a:rPr spc="490" dirty="0"/>
              <a:t> </a:t>
            </a:r>
            <a:r>
              <a:rPr dirty="0"/>
              <a:t>for</a:t>
            </a:r>
            <a:r>
              <a:rPr spc="495" dirty="0"/>
              <a:t> </a:t>
            </a:r>
            <a:r>
              <a:rPr spc="-10" dirty="0"/>
              <a:t>removing </a:t>
            </a:r>
            <a:r>
              <a:rPr spc="-1860" dirty="0"/>
              <a:t> </a:t>
            </a:r>
            <a:r>
              <a:rPr spc="-185" dirty="0"/>
              <a:t>and</a:t>
            </a:r>
            <a:r>
              <a:rPr spc="515" dirty="0"/>
              <a:t> </a:t>
            </a:r>
            <a:r>
              <a:rPr spc="55" dirty="0"/>
              <a:t>cleaning</a:t>
            </a:r>
            <a:r>
              <a:rPr spc="509" dirty="0"/>
              <a:t> </a:t>
            </a:r>
            <a:r>
              <a:rPr spc="185" dirty="0"/>
              <a:t>spills</a:t>
            </a:r>
          </a:p>
        </p:txBody>
      </p:sp>
      <p:sp>
        <p:nvSpPr>
          <p:cNvPr id="9" name="TextBox 8">
            <a:extLst>
              <a:ext uri="{FF2B5EF4-FFF2-40B4-BE49-F238E27FC236}">
                <a16:creationId xmlns:a16="http://schemas.microsoft.com/office/drawing/2014/main" id="{EE333277-2700-4059-9BA5-44A5A0E563C7}"/>
              </a:ext>
            </a:extLst>
          </p:cNvPr>
          <p:cNvSpPr txBox="1"/>
          <p:nvPr/>
        </p:nvSpPr>
        <p:spPr>
          <a:xfrm>
            <a:off x="1028700" y="9340866"/>
            <a:ext cx="9401174" cy="369332"/>
          </a:xfrm>
          <a:prstGeom prst="rect">
            <a:avLst/>
          </a:prstGeom>
          <a:noFill/>
        </p:spPr>
        <p:txBody>
          <a:bodyPr wrap="square">
            <a:spAutoFit/>
          </a:bodyPr>
          <a:lstStyle/>
          <a:p>
            <a:r>
              <a:rPr lang="en-AU" sz="1800" dirty="0">
                <a:effectLst/>
                <a:latin typeface="Calibri" panose="020F0502020204030204" pitchFamily="34" charset="0"/>
                <a:ea typeface="Calibri" panose="020F0502020204030204" pitchFamily="34" charset="0"/>
                <a:cs typeface="Times New Roman" panose="02020603050405020304" pitchFamily="18" charset="0"/>
              </a:rPr>
              <a:t>An example of spill management </a:t>
            </a:r>
            <a:r>
              <a:rPr lang="en-AU"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YouTube</a:t>
            </a:r>
            <a:r>
              <a:rPr lang="en-AU" sz="1800" dirty="0">
                <a:effectLst/>
                <a:latin typeface="Calibri" panose="020F0502020204030204" pitchFamily="34" charset="0"/>
                <a:ea typeface="Calibri" panose="020F0502020204030204" pitchFamily="34" charset="0"/>
                <a:cs typeface="Times New Roman" panose="02020603050405020304" pitchFamily="18" charset="0"/>
              </a:rPr>
              <a:t> video. </a:t>
            </a:r>
            <a:endParaRPr lang="en-AU" dirty="0"/>
          </a:p>
        </p:txBody>
      </p:sp>
      <p:pic>
        <p:nvPicPr>
          <p:cNvPr id="3074" name="Picture 2" descr="How to Clean Up Spills at Home and at Work">
            <a:extLst>
              <a:ext uri="{FF2B5EF4-FFF2-40B4-BE49-F238E27FC236}">
                <a16:creationId xmlns:a16="http://schemas.microsoft.com/office/drawing/2014/main" id="{4A32637D-082F-4317-8E6A-960219331AF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13959" y="2809406"/>
            <a:ext cx="6594212" cy="4391494"/>
          </a:xfrm>
          <a:prstGeom prst="rect">
            <a:avLst/>
          </a:prstGeom>
          <a:noFill/>
          <a:extLst>
            <a:ext uri="{909E8E84-426E-40DD-AFC4-6F175D3DCCD1}">
              <a14:hiddenFill xmlns:a14="http://schemas.microsoft.com/office/drawing/2010/main">
                <a:solidFill>
                  <a:srgbClr val="FFFFFF"/>
                </a:solidFill>
              </a14:hiddenFill>
            </a:ext>
          </a:extLst>
        </p:spPr>
      </p:pic>
      <p:pic>
        <p:nvPicPr>
          <p:cNvPr id="10" name="object 4">
            <a:hlinkClick r:id="rId4" action="ppaction://hlinksldjump"/>
            <a:extLst>
              <a:ext uri="{FF2B5EF4-FFF2-40B4-BE49-F238E27FC236}">
                <a16:creationId xmlns:a16="http://schemas.microsoft.com/office/drawing/2014/main" id="{8CA77188-F78C-43E5-AC88-0FE7FB00DB4E}"/>
              </a:ext>
            </a:extLst>
          </p:cNvPr>
          <p:cNvPicPr/>
          <p:nvPr/>
        </p:nvPicPr>
        <p:blipFill>
          <a:blip r:embed="rId5" cstate="email">
            <a:extLst>
              <a:ext uri="{28A0092B-C50C-407E-A947-70E740481C1C}">
                <a14:useLocalDpi xmlns:a14="http://schemas.microsoft.com/office/drawing/2010/main"/>
              </a:ext>
            </a:extLst>
          </a:blip>
          <a:stretch>
            <a:fillRect/>
          </a:stretch>
        </p:blipFill>
        <p:spPr>
          <a:xfrm>
            <a:off x="16957087" y="9258301"/>
            <a:ext cx="914399" cy="876298"/>
          </a:xfrm>
          <a:prstGeom prst="rect">
            <a:avLst/>
          </a:prstGeom>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0" y="9239564"/>
            <a:ext cx="18288000" cy="1047750"/>
          </a:xfrm>
          <a:custGeom>
            <a:avLst/>
            <a:gdLst/>
            <a:ahLst/>
            <a:cxnLst/>
            <a:rect l="l" t="t" r="r" b="b"/>
            <a:pathLst>
              <a:path w="18288000" h="1047750">
                <a:moveTo>
                  <a:pt x="0" y="1047434"/>
                </a:moveTo>
                <a:lnTo>
                  <a:pt x="0" y="0"/>
                </a:lnTo>
                <a:lnTo>
                  <a:pt x="18288000" y="0"/>
                </a:lnTo>
                <a:lnTo>
                  <a:pt x="18288000" y="1047434"/>
                </a:lnTo>
                <a:lnTo>
                  <a:pt x="0" y="1047434"/>
                </a:lnTo>
                <a:close/>
              </a:path>
            </a:pathLst>
          </a:custGeom>
          <a:solidFill>
            <a:srgbClr val="209C91"/>
          </a:solidFill>
        </p:spPr>
        <p:txBody>
          <a:bodyPr wrap="square" lIns="0" tIns="0" rIns="0" bIns="0" rtlCol="0"/>
          <a:lstStyle/>
          <a:p>
            <a:endParaRPr/>
          </a:p>
        </p:txBody>
      </p:sp>
      <p:sp>
        <p:nvSpPr>
          <p:cNvPr id="4" name="TextBox 3">
            <a:extLst>
              <a:ext uri="{FF2B5EF4-FFF2-40B4-BE49-F238E27FC236}">
                <a16:creationId xmlns:a16="http://schemas.microsoft.com/office/drawing/2014/main" id="{8F07A0E5-D6B8-44C6-A39D-25F5A40A0936}"/>
              </a:ext>
            </a:extLst>
          </p:cNvPr>
          <p:cNvSpPr txBox="1"/>
          <p:nvPr/>
        </p:nvSpPr>
        <p:spPr>
          <a:xfrm>
            <a:off x="2590800" y="495300"/>
            <a:ext cx="15697200" cy="769441"/>
          </a:xfrm>
          <a:prstGeom prst="rect">
            <a:avLst/>
          </a:prstGeom>
          <a:noFill/>
        </p:spPr>
        <p:txBody>
          <a:bodyPr wrap="square" rtlCol="0">
            <a:spAutoFit/>
          </a:bodyPr>
          <a:lstStyle/>
          <a:p>
            <a:r>
              <a:rPr lang="en-US" sz="4400" dirty="0"/>
              <a:t>Learning Activity 9 </a:t>
            </a:r>
            <a:r>
              <a:rPr lang="en-AU" sz="4400" dirty="0"/>
              <a:t>Waste Disposal</a:t>
            </a:r>
          </a:p>
        </p:txBody>
      </p:sp>
      <p:sp>
        <p:nvSpPr>
          <p:cNvPr id="5" name="TextBox 4">
            <a:extLst>
              <a:ext uri="{FF2B5EF4-FFF2-40B4-BE49-F238E27FC236}">
                <a16:creationId xmlns:a16="http://schemas.microsoft.com/office/drawing/2014/main" id="{0BC1BCA6-1E67-4733-BF39-11BBB051C4EB}"/>
              </a:ext>
            </a:extLst>
          </p:cNvPr>
          <p:cNvSpPr txBox="1"/>
          <p:nvPr/>
        </p:nvSpPr>
        <p:spPr>
          <a:xfrm>
            <a:off x="-6626" y="1447897"/>
            <a:ext cx="18288000" cy="6740307"/>
          </a:xfrm>
          <a:prstGeom prst="rect">
            <a:avLst/>
          </a:prstGeom>
          <a:noFill/>
        </p:spPr>
        <p:txBody>
          <a:bodyPr wrap="square" rtlCol="0">
            <a:spAutoFit/>
          </a:bodyPr>
          <a:lstStyle/>
          <a:p>
            <a:r>
              <a:rPr lang="en-US" sz="2400" dirty="0"/>
              <a:t>Your task is to take the information you have learnt about the correct disposal of waste and apply it to answer the following questions.</a:t>
            </a:r>
          </a:p>
          <a:p>
            <a:r>
              <a:rPr lang="en-US" sz="2400" dirty="0"/>
              <a:t>Questions:</a:t>
            </a:r>
          </a:p>
          <a:p>
            <a:r>
              <a:rPr lang="en-US" sz="2400" dirty="0">
                <a:solidFill>
                  <a:srgbClr val="0070C0"/>
                </a:solidFill>
              </a:rPr>
              <a:t>1. List four types of waste that you may need to dispose of in the health services industry.</a:t>
            </a:r>
          </a:p>
          <a:p>
            <a:r>
              <a:rPr lang="en-US" sz="2400" dirty="0"/>
              <a:t>• Chemical waste – cleaning products</a:t>
            </a:r>
          </a:p>
          <a:p>
            <a:r>
              <a:rPr lang="en-US" sz="2400" dirty="0"/>
              <a:t>• Blood-stained bandages – band-aids </a:t>
            </a:r>
          </a:p>
          <a:p>
            <a:r>
              <a:rPr lang="en-US" sz="2400" dirty="0"/>
              <a:t>• Plastic packing – surgical instruments and food packaging </a:t>
            </a:r>
          </a:p>
          <a:p>
            <a:r>
              <a:rPr lang="en-US" sz="2400" dirty="0"/>
              <a:t>• Food – prepared meals (e.g. aged care facility, hospital) </a:t>
            </a:r>
          </a:p>
          <a:p>
            <a:r>
              <a:rPr lang="en-US" sz="2400" dirty="0">
                <a:solidFill>
                  <a:srgbClr val="0070C0"/>
                </a:solidFill>
              </a:rPr>
              <a:t>2. How would you dispose of each of these types of waste safely?</a:t>
            </a:r>
          </a:p>
          <a:p>
            <a:r>
              <a:rPr lang="en-US" sz="2400" dirty="0"/>
              <a:t>• Bio-can or bag for blood-stained items.</a:t>
            </a:r>
          </a:p>
          <a:p>
            <a:r>
              <a:rPr lang="en-US" sz="2400" dirty="0"/>
              <a:t>• Recycling bin for plastic and paper.</a:t>
            </a:r>
          </a:p>
          <a:p>
            <a:r>
              <a:rPr lang="en-US" sz="2400" dirty="0"/>
              <a:t>• Food items – compost</a:t>
            </a:r>
          </a:p>
          <a:p>
            <a:r>
              <a:rPr lang="en-US" sz="2400" dirty="0"/>
              <a:t>• Chemical waste – wearing PPE as per manufacturer’s instructions</a:t>
            </a:r>
          </a:p>
          <a:p>
            <a:r>
              <a:rPr lang="en-US" sz="2400" dirty="0">
                <a:solidFill>
                  <a:srgbClr val="0070C0"/>
                </a:solidFill>
              </a:rPr>
              <a:t>3. What is a biological hazard bio-can?</a:t>
            </a:r>
          </a:p>
          <a:p>
            <a:r>
              <a:rPr lang="en-US" sz="2400" dirty="0"/>
              <a:t>It is a safe way to dispose of sharps and blood-stained items, which may have the potential to spread disease and illness.</a:t>
            </a:r>
          </a:p>
          <a:p>
            <a:r>
              <a:rPr lang="en-US" sz="2400" dirty="0">
                <a:solidFill>
                  <a:srgbClr val="0070C0"/>
                </a:solidFill>
              </a:rPr>
              <a:t>4. What should you do if you have a sharp to dispose of but no bio-can available?</a:t>
            </a:r>
          </a:p>
          <a:p>
            <a:r>
              <a:rPr lang="en-US" sz="2400" dirty="0"/>
              <a:t>Use a sealable plastic container or plastic bottle. It must be made of hard plastic and have a lid.</a:t>
            </a:r>
          </a:p>
          <a:p>
            <a:r>
              <a:rPr lang="en-US" sz="2400" dirty="0">
                <a:solidFill>
                  <a:srgbClr val="0070C0"/>
                </a:solidFill>
              </a:rPr>
              <a:t>5. What should be worn at all times when handling waste? Why?</a:t>
            </a:r>
          </a:p>
          <a:p>
            <a:r>
              <a:rPr lang="en-US" sz="2400" dirty="0"/>
              <a:t>PPE – gloves to prevent exposure to unhygienic waste with the potential to spread illness and disease.</a:t>
            </a:r>
          </a:p>
        </p:txBody>
      </p:sp>
      <p:pic>
        <p:nvPicPr>
          <p:cNvPr id="15" name="object 2">
            <a:extLst>
              <a:ext uri="{FF2B5EF4-FFF2-40B4-BE49-F238E27FC236}">
                <a16:creationId xmlns:a16="http://schemas.microsoft.com/office/drawing/2014/main" id="{CE0C0B67-1E76-44A1-A3BE-C8947324642C}"/>
              </a:ext>
            </a:extLst>
          </p:cNvPr>
          <p:cNvPicPr/>
          <p:nvPr/>
        </p:nvPicPr>
        <p:blipFill>
          <a:blip r:embed="rId2" cstate="email">
            <a:extLst>
              <a:ext uri="{28A0092B-C50C-407E-A947-70E740481C1C}">
                <a14:useLocalDpi xmlns:a14="http://schemas.microsoft.com/office/drawing/2010/main"/>
              </a:ext>
            </a:extLst>
          </a:blip>
          <a:stretch>
            <a:fillRect/>
          </a:stretch>
        </p:blipFill>
        <p:spPr>
          <a:xfrm>
            <a:off x="304800" y="242462"/>
            <a:ext cx="1434649" cy="986686"/>
          </a:xfrm>
          <a:prstGeom prst="rect">
            <a:avLst/>
          </a:prstGeom>
        </p:spPr>
      </p:pic>
      <p:pic>
        <p:nvPicPr>
          <p:cNvPr id="16" name="Picture 15">
            <a:extLst>
              <a:ext uri="{FF2B5EF4-FFF2-40B4-BE49-F238E27FC236}">
                <a16:creationId xmlns:a16="http://schemas.microsoft.com/office/drawing/2014/main" id="{CCD4DAC0-C038-4E58-9830-4E143062B30B}"/>
              </a:ext>
            </a:extLst>
          </p:cNvPr>
          <p:cNvPicPr>
            <a:picLocks noChangeAspect="1"/>
          </p:cNvPicPr>
          <p:nvPr/>
        </p:nvPicPr>
        <p:blipFill>
          <a:blip r:embed="rId3"/>
          <a:stretch>
            <a:fillRect/>
          </a:stretch>
        </p:blipFill>
        <p:spPr>
          <a:xfrm>
            <a:off x="0" y="2628900"/>
            <a:ext cx="18135600" cy="1447800"/>
          </a:xfrm>
          <a:prstGeom prst="rect">
            <a:avLst/>
          </a:prstGeom>
        </p:spPr>
      </p:pic>
      <p:pic>
        <p:nvPicPr>
          <p:cNvPr id="17" name="Picture 16">
            <a:extLst>
              <a:ext uri="{FF2B5EF4-FFF2-40B4-BE49-F238E27FC236}">
                <a16:creationId xmlns:a16="http://schemas.microsoft.com/office/drawing/2014/main" id="{A19E9A4E-A3E3-41D3-8944-4B3BB4A24901}"/>
              </a:ext>
            </a:extLst>
          </p:cNvPr>
          <p:cNvPicPr>
            <a:picLocks noChangeAspect="1"/>
          </p:cNvPicPr>
          <p:nvPr/>
        </p:nvPicPr>
        <p:blipFill>
          <a:blip r:embed="rId3"/>
          <a:stretch>
            <a:fillRect/>
          </a:stretch>
        </p:blipFill>
        <p:spPr>
          <a:xfrm>
            <a:off x="76200" y="4481245"/>
            <a:ext cx="18135600" cy="1447800"/>
          </a:xfrm>
          <a:prstGeom prst="rect">
            <a:avLst/>
          </a:prstGeom>
        </p:spPr>
      </p:pic>
      <p:pic>
        <p:nvPicPr>
          <p:cNvPr id="18" name="Picture 17">
            <a:extLst>
              <a:ext uri="{FF2B5EF4-FFF2-40B4-BE49-F238E27FC236}">
                <a16:creationId xmlns:a16="http://schemas.microsoft.com/office/drawing/2014/main" id="{BE0CEE18-ADCC-4450-A00F-0833F32C0DF3}"/>
              </a:ext>
            </a:extLst>
          </p:cNvPr>
          <p:cNvPicPr>
            <a:picLocks noChangeAspect="1"/>
          </p:cNvPicPr>
          <p:nvPr/>
        </p:nvPicPr>
        <p:blipFill>
          <a:blip r:embed="rId3"/>
          <a:stretch>
            <a:fillRect/>
          </a:stretch>
        </p:blipFill>
        <p:spPr>
          <a:xfrm>
            <a:off x="57150" y="6233845"/>
            <a:ext cx="18135600" cy="433655"/>
          </a:xfrm>
          <a:prstGeom prst="rect">
            <a:avLst/>
          </a:prstGeom>
        </p:spPr>
      </p:pic>
      <p:pic>
        <p:nvPicPr>
          <p:cNvPr id="19" name="Picture 18">
            <a:extLst>
              <a:ext uri="{FF2B5EF4-FFF2-40B4-BE49-F238E27FC236}">
                <a16:creationId xmlns:a16="http://schemas.microsoft.com/office/drawing/2014/main" id="{55F237B6-D122-4086-BD31-632890C30D4F}"/>
              </a:ext>
            </a:extLst>
          </p:cNvPr>
          <p:cNvPicPr>
            <a:picLocks noChangeAspect="1"/>
          </p:cNvPicPr>
          <p:nvPr/>
        </p:nvPicPr>
        <p:blipFill>
          <a:blip r:embed="rId3"/>
          <a:stretch>
            <a:fillRect/>
          </a:stretch>
        </p:blipFill>
        <p:spPr>
          <a:xfrm>
            <a:off x="76200" y="6962035"/>
            <a:ext cx="18135600" cy="433655"/>
          </a:xfrm>
          <a:prstGeom prst="rect">
            <a:avLst/>
          </a:prstGeom>
        </p:spPr>
      </p:pic>
      <p:pic>
        <p:nvPicPr>
          <p:cNvPr id="20" name="Picture 19">
            <a:extLst>
              <a:ext uri="{FF2B5EF4-FFF2-40B4-BE49-F238E27FC236}">
                <a16:creationId xmlns:a16="http://schemas.microsoft.com/office/drawing/2014/main" id="{F2CC32F6-ABF7-4114-B21A-219E02218CCE}"/>
              </a:ext>
            </a:extLst>
          </p:cNvPr>
          <p:cNvPicPr>
            <a:picLocks noChangeAspect="1"/>
          </p:cNvPicPr>
          <p:nvPr/>
        </p:nvPicPr>
        <p:blipFill>
          <a:blip r:embed="rId3"/>
          <a:stretch>
            <a:fillRect/>
          </a:stretch>
        </p:blipFill>
        <p:spPr>
          <a:xfrm>
            <a:off x="-11389" y="7759785"/>
            <a:ext cx="18135600" cy="433655"/>
          </a:xfrm>
          <a:prstGeom prst="rect">
            <a:avLst/>
          </a:prstGeom>
        </p:spPr>
      </p:pic>
      <p:pic>
        <p:nvPicPr>
          <p:cNvPr id="11" name="object 4">
            <a:hlinkClick r:id="rId4" action="ppaction://hlinksldjump"/>
            <a:extLst>
              <a:ext uri="{FF2B5EF4-FFF2-40B4-BE49-F238E27FC236}">
                <a16:creationId xmlns:a16="http://schemas.microsoft.com/office/drawing/2014/main" id="{872E4523-9E4E-48DC-BCF4-931294224654}"/>
              </a:ext>
            </a:extLst>
          </p:cNvPr>
          <p:cNvPicPr/>
          <p:nvPr/>
        </p:nvPicPr>
        <p:blipFill>
          <a:blip r:embed="rId5" cstate="email">
            <a:extLst>
              <a:ext uri="{28A0092B-C50C-407E-A947-70E740481C1C}">
                <a14:useLocalDpi xmlns:a14="http://schemas.microsoft.com/office/drawing/2010/main"/>
              </a:ext>
            </a:extLst>
          </a:blip>
          <a:stretch>
            <a:fillRect/>
          </a:stretch>
        </p:blipFill>
        <p:spPr>
          <a:xfrm>
            <a:off x="16957087" y="9258301"/>
            <a:ext cx="914399" cy="876298"/>
          </a:xfrm>
          <a:prstGeom prst="rect">
            <a:avLst/>
          </a:prstGeom>
        </p:spPr>
      </p:pic>
    </p:spTree>
    <p:extLst>
      <p:ext uri="{BB962C8B-B14F-4D97-AF65-F5344CB8AC3E}">
        <p14:creationId xmlns:p14="http://schemas.microsoft.com/office/powerpoint/2010/main" val="1320899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18"/>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19"/>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0" y="9239564"/>
            <a:ext cx="18288000" cy="1047750"/>
          </a:xfrm>
          <a:custGeom>
            <a:avLst/>
            <a:gdLst/>
            <a:ahLst/>
            <a:cxnLst/>
            <a:rect l="l" t="t" r="r" b="b"/>
            <a:pathLst>
              <a:path w="18288000" h="1047750">
                <a:moveTo>
                  <a:pt x="0" y="1047434"/>
                </a:moveTo>
                <a:lnTo>
                  <a:pt x="0" y="0"/>
                </a:lnTo>
                <a:lnTo>
                  <a:pt x="18288000" y="0"/>
                </a:lnTo>
                <a:lnTo>
                  <a:pt x="18288000" y="1047434"/>
                </a:lnTo>
                <a:lnTo>
                  <a:pt x="0" y="1047434"/>
                </a:lnTo>
                <a:close/>
              </a:path>
            </a:pathLst>
          </a:custGeom>
          <a:solidFill>
            <a:srgbClr val="209C91"/>
          </a:solidFill>
        </p:spPr>
        <p:txBody>
          <a:bodyPr wrap="square" lIns="0" tIns="0" rIns="0" bIns="0" rtlCol="0"/>
          <a:lstStyle/>
          <a:p>
            <a:endParaRPr/>
          </a:p>
        </p:txBody>
      </p:sp>
      <p:sp>
        <p:nvSpPr>
          <p:cNvPr id="4" name="TextBox 3">
            <a:extLst>
              <a:ext uri="{FF2B5EF4-FFF2-40B4-BE49-F238E27FC236}">
                <a16:creationId xmlns:a16="http://schemas.microsoft.com/office/drawing/2014/main" id="{8F07A0E5-D6B8-44C6-A39D-25F5A40A0936}"/>
              </a:ext>
            </a:extLst>
          </p:cNvPr>
          <p:cNvSpPr txBox="1"/>
          <p:nvPr/>
        </p:nvSpPr>
        <p:spPr>
          <a:xfrm>
            <a:off x="2590800" y="495300"/>
            <a:ext cx="15697200" cy="769441"/>
          </a:xfrm>
          <a:prstGeom prst="rect">
            <a:avLst/>
          </a:prstGeom>
          <a:noFill/>
        </p:spPr>
        <p:txBody>
          <a:bodyPr wrap="square" rtlCol="0">
            <a:spAutoFit/>
          </a:bodyPr>
          <a:lstStyle/>
          <a:p>
            <a:r>
              <a:rPr lang="en-US" sz="4400" dirty="0"/>
              <a:t>Learning Activity 9 </a:t>
            </a:r>
            <a:r>
              <a:rPr lang="en-AU" sz="4400" dirty="0"/>
              <a:t>Waste Disposal</a:t>
            </a:r>
          </a:p>
        </p:txBody>
      </p:sp>
      <p:sp>
        <p:nvSpPr>
          <p:cNvPr id="5" name="TextBox 4">
            <a:extLst>
              <a:ext uri="{FF2B5EF4-FFF2-40B4-BE49-F238E27FC236}">
                <a16:creationId xmlns:a16="http://schemas.microsoft.com/office/drawing/2014/main" id="{0BC1BCA6-1E67-4733-BF39-11BBB051C4EB}"/>
              </a:ext>
            </a:extLst>
          </p:cNvPr>
          <p:cNvSpPr txBox="1"/>
          <p:nvPr/>
        </p:nvSpPr>
        <p:spPr>
          <a:xfrm>
            <a:off x="-6626" y="1447897"/>
            <a:ext cx="18288000" cy="461665"/>
          </a:xfrm>
          <a:prstGeom prst="rect">
            <a:avLst/>
          </a:prstGeom>
          <a:noFill/>
        </p:spPr>
        <p:txBody>
          <a:bodyPr wrap="square" rtlCol="0">
            <a:spAutoFit/>
          </a:bodyPr>
          <a:lstStyle/>
          <a:p>
            <a:r>
              <a:rPr lang="en-US" sz="2400" dirty="0">
                <a:solidFill>
                  <a:srgbClr val="0070C0"/>
                </a:solidFill>
              </a:rPr>
              <a:t>6. Identify the type of waste, which can be disposed of according to the symbols/images shown below.</a:t>
            </a:r>
          </a:p>
        </p:txBody>
      </p:sp>
      <p:pic>
        <p:nvPicPr>
          <p:cNvPr id="15" name="object 2">
            <a:extLst>
              <a:ext uri="{FF2B5EF4-FFF2-40B4-BE49-F238E27FC236}">
                <a16:creationId xmlns:a16="http://schemas.microsoft.com/office/drawing/2014/main" id="{CE0C0B67-1E76-44A1-A3BE-C8947324642C}"/>
              </a:ext>
            </a:extLst>
          </p:cNvPr>
          <p:cNvPicPr/>
          <p:nvPr/>
        </p:nvPicPr>
        <p:blipFill>
          <a:blip r:embed="rId2" cstate="email">
            <a:extLst>
              <a:ext uri="{28A0092B-C50C-407E-A947-70E740481C1C}">
                <a14:useLocalDpi xmlns:a14="http://schemas.microsoft.com/office/drawing/2010/main"/>
              </a:ext>
            </a:extLst>
          </a:blip>
          <a:stretch>
            <a:fillRect/>
          </a:stretch>
        </p:blipFill>
        <p:spPr>
          <a:xfrm>
            <a:off x="304800" y="242462"/>
            <a:ext cx="1434649" cy="986686"/>
          </a:xfrm>
          <a:prstGeom prst="rect">
            <a:avLst/>
          </a:prstGeom>
        </p:spPr>
      </p:pic>
      <p:pic>
        <p:nvPicPr>
          <p:cNvPr id="6" name="Picture 5">
            <a:extLst>
              <a:ext uri="{FF2B5EF4-FFF2-40B4-BE49-F238E27FC236}">
                <a16:creationId xmlns:a16="http://schemas.microsoft.com/office/drawing/2014/main" id="{82225C47-DACB-48F3-B2C5-5E44D24AC68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22124" y="1837371"/>
            <a:ext cx="10737574" cy="7357075"/>
          </a:xfrm>
          <a:prstGeom prst="rect">
            <a:avLst/>
          </a:prstGeom>
        </p:spPr>
      </p:pic>
      <p:pic>
        <p:nvPicPr>
          <p:cNvPr id="9" name="Picture 8">
            <a:extLst>
              <a:ext uri="{FF2B5EF4-FFF2-40B4-BE49-F238E27FC236}">
                <a16:creationId xmlns:a16="http://schemas.microsoft.com/office/drawing/2014/main" id="{ED994652-8C5C-4E5E-B81A-406FF1185012}"/>
              </a:ext>
            </a:extLst>
          </p:cNvPr>
          <p:cNvPicPr>
            <a:picLocks noChangeAspect="1"/>
          </p:cNvPicPr>
          <p:nvPr/>
        </p:nvPicPr>
        <p:blipFill>
          <a:blip r:embed="rId4"/>
          <a:stretch>
            <a:fillRect/>
          </a:stretch>
        </p:blipFill>
        <p:spPr>
          <a:xfrm flipV="1">
            <a:off x="844826" y="4792337"/>
            <a:ext cx="10863524" cy="884563"/>
          </a:xfrm>
          <a:prstGeom prst="rect">
            <a:avLst/>
          </a:prstGeom>
        </p:spPr>
      </p:pic>
      <p:pic>
        <p:nvPicPr>
          <p:cNvPr id="11" name="Picture 10">
            <a:extLst>
              <a:ext uri="{FF2B5EF4-FFF2-40B4-BE49-F238E27FC236}">
                <a16:creationId xmlns:a16="http://schemas.microsoft.com/office/drawing/2014/main" id="{BF355198-E774-428A-983A-A5C81EE617D5}"/>
              </a:ext>
            </a:extLst>
          </p:cNvPr>
          <p:cNvPicPr>
            <a:picLocks noChangeAspect="1"/>
          </p:cNvPicPr>
          <p:nvPr/>
        </p:nvPicPr>
        <p:blipFill>
          <a:blip r:embed="rId4"/>
          <a:stretch>
            <a:fillRect/>
          </a:stretch>
        </p:blipFill>
        <p:spPr>
          <a:xfrm flipV="1">
            <a:off x="1022124" y="8306350"/>
            <a:ext cx="10863524" cy="884563"/>
          </a:xfrm>
          <a:prstGeom prst="rect">
            <a:avLst/>
          </a:prstGeom>
        </p:spPr>
      </p:pic>
      <p:sp>
        <p:nvSpPr>
          <p:cNvPr id="8" name="TextBox 7">
            <a:extLst>
              <a:ext uri="{FF2B5EF4-FFF2-40B4-BE49-F238E27FC236}">
                <a16:creationId xmlns:a16="http://schemas.microsoft.com/office/drawing/2014/main" id="{72CB25FD-0626-4F8F-89C5-C77EA0C22011}"/>
              </a:ext>
            </a:extLst>
          </p:cNvPr>
          <p:cNvSpPr txBox="1"/>
          <p:nvPr/>
        </p:nvSpPr>
        <p:spPr>
          <a:xfrm>
            <a:off x="1680747" y="4956219"/>
            <a:ext cx="13414149" cy="461665"/>
          </a:xfrm>
          <a:prstGeom prst="rect">
            <a:avLst/>
          </a:prstGeom>
          <a:noFill/>
        </p:spPr>
        <p:txBody>
          <a:bodyPr wrap="square" rtlCol="0">
            <a:spAutoFit/>
          </a:bodyPr>
          <a:lstStyle/>
          <a:p>
            <a:r>
              <a:rPr lang="en-US" sz="2400" dirty="0"/>
              <a:t>1. General waste                   2. Compost and foodstuffs.   3. Recyclable items paper, plastic, cans and glass.</a:t>
            </a:r>
          </a:p>
        </p:txBody>
      </p:sp>
      <p:sp>
        <p:nvSpPr>
          <p:cNvPr id="12" name="TextBox 11">
            <a:extLst>
              <a:ext uri="{FF2B5EF4-FFF2-40B4-BE49-F238E27FC236}">
                <a16:creationId xmlns:a16="http://schemas.microsoft.com/office/drawing/2014/main" id="{870C9812-3799-4D89-839F-60D52A800810}"/>
              </a:ext>
            </a:extLst>
          </p:cNvPr>
          <p:cNvSpPr txBox="1"/>
          <p:nvPr/>
        </p:nvSpPr>
        <p:spPr>
          <a:xfrm>
            <a:off x="1143001" y="8191500"/>
            <a:ext cx="3912649" cy="830997"/>
          </a:xfrm>
          <a:prstGeom prst="rect">
            <a:avLst/>
          </a:prstGeom>
          <a:noFill/>
        </p:spPr>
        <p:txBody>
          <a:bodyPr wrap="square" rtlCol="0">
            <a:spAutoFit/>
          </a:bodyPr>
          <a:lstStyle/>
          <a:p>
            <a:r>
              <a:rPr lang="en-US" sz="2400" dirty="0"/>
              <a:t>4. Bio-waste, sharps and other blood-stained items.</a:t>
            </a:r>
          </a:p>
        </p:txBody>
      </p:sp>
      <p:sp>
        <p:nvSpPr>
          <p:cNvPr id="13" name="TextBox 12">
            <a:extLst>
              <a:ext uri="{FF2B5EF4-FFF2-40B4-BE49-F238E27FC236}">
                <a16:creationId xmlns:a16="http://schemas.microsoft.com/office/drawing/2014/main" id="{A9B53C7D-D2F8-47E7-8E40-14E03D7D1F5C}"/>
              </a:ext>
            </a:extLst>
          </p:cNvPr>
          <p:cNvSpPr txBox="1"/>
          <p:nvPr/>
        </p:nvSpPr>
        <p:spPr>
          <a:xfrm>
            <a:off x="4572001" y="8039100"/>
            <a:ext cx="4769075" cy="1292662"/>
          </a:xfrm>
          <a:prstGeom prst="rect">
            <a:avLst/>
          </a:prstGeom>
          <a:noFill/>
        </p:spPr>
        <p:txBody>
          <a:bodyPr wrap="square" rtlCol="0">
            <a:spAutoFit/>
          </a:bodyPr>
          <a:lstStyle/>
          <a:p>
            <a:r>
              <a:rPr lang="en-US" sz="2400" dirty="0"/>
              <a:t>5. </a:t>
            </a:r>
            <a:r>
              <a:rPr lang="en-US" dirty="0"/>
              <a:t>Drugs that are carcinogenic, cytostatic, cytotoxic, mutagenic and/or teratogenic. Also all materials associated with the  administration of cytotoxins such as needles, IV appliances etc.</a:t>
            </a:r>
          </a:p>
        </p:txBody>
      </p:sp>
      <p:sp>
        <p:nvSpPr>
          <p:cNvPr id="14" name="TextBox 13">
            <a:extLst>
              <a:ext uri="{FF2B5EF4-FFF2-40B4-BE49-F238E27FC236}">
                <a16:creationId xmlns:a16="http://schemas.microsoft.com/office/drawing/2014/main" id="{35B94B8E-1B9C-45C2-9890-ABC194AF5DA1}"/>
              </a:ext>
            </a:extLst>
          </p:cNvPr>
          <p:cNvSpPr txBox="1"/>
          <p:nvPr/>
        </p:nvSpPr>
        <p:spPr>
          <a:xfrm>
            <a:off x="9341076" y="8218796"/>
            <a:ext cx="4267200" cy="461665"/>
          </a:xfrm>
          <a:prstGeom prst="rect">
            <a:avLst/>
          </a:prstGeom>
          <a:noFill/>
        </p:spPr>
        <p:txBody>
          <a:bodyPr wrap="square" rtlCol="0">
            <a:spAutoFit/>
          </a:bodyPr>
          <a:lstStyle/>
          <a:p>
            <a:r>
              <a:rPr lang="en-US" sz="2400" dirty="0"/>
              <a:t>6. Chemical waste</a:t>
            </a:r>
          </a:p>
        </p:txBody>
      </p:sp>
      <p:pic>
        <p:nvPicPr>
          <p:cNvPr id="16" name="Picture 15">
            <a:extLst>
              <a:ext uri="{FF2B5EF4-FFF2-40B4-BE49-F238E27FC236}">
                <a16:creationId xmlns:a16="http://schemas.microsoft.com/office/drawing/2014/main" id="{A1D83C64-252C-4B7C-AA1D-D86817FCE982}"/>
              </a:ext>
            </a:extLst>
          </p:cNvPr>
          <p:cNvPicPr>
            <a:picLocks noChangeAspect="1"/>
          </p:cNvPicPr>
          <p:nvPr/>
        </p:nvPicPr>
        <p:blipFill>
          <a:blip r:embed="rId5"/>
          <a:stretch>
            <a:fillRect/>
          </a:stretch>
        </p:blipFill>
        <p:spPr>
          <a:xfrm>
            <a:off x="2057400" y="5002656"/>
            <a:ext cx="1981200" cy="460346"/>
          </a:xfrm>
          <a:prstGeom prst="rect">
            <a:avLst/>
          </a:prstGeom>
        </p:spPr>
      </p:pic>
      <p:pic>
        <p:nvPicPr>
          <p:cNvPr id="17" name="Picture 16">
            <a:extLst>
              <a:ext uri="{FF2B5EF4-FFF2-40B4-BE49-F238E27FC236}">
                <a16:creationId xmlns:a16="http://schemas.microsoft.com/office/drawing/2014/main" id="{2AEA1E3A-97E2-485F-A9C9-6CF0E2AF3F87}"/>
              </a:ext>
            </a:extLst>
          </p:cNvPr>
          <p:cNvPicPr>
            <a:picLocks noChangeAspect="1"/>
          </p:cNvPicPr>
          <p:nvPr/>
        </p:nvPicPr>
        <p:blipFill>
          <a:blip r:embed="rId5"/>
          <a:stretch>
            <a:fillRect/>
          </a:stretch>
        </p:blipFill>
        <p:spPr>
          <a:xfrm>
            <a:off x="5400310" y="4884044"/>
            <a:ext cx="3057889" cy="710522"/>
          </a:xfrm>
          <a:prstGeom prst="rect">
            <a:avLst/>
          </a:prstGeom>
        </p:spPr>
      </p:pic>
      <p:pic>
        <p:nvPicPr>
          <p:cNvPr id="18" name="Picture 17">
            <a:extLst>
              <a:ext uri="{FF2B5EF4-FFF2-40B4-BE49-F238E27FC236}">
                <a16:creationId xmlns:a16="http://schemas.microsoft.com/office/drawing/2014/main" id="{EFF5D630-7367-429E-A8A9-35EB69B8A24F}"/>
              </a:ext>
            </a:extLst>
          </p:cNvPr>
          <p:cNvPicPr>
            <a:picLocks noChangeAspect="1"/>
          </p:cNvPicPr>
          <p:nvPr/>
        </p:nvPicPr>
        <p:blipFill>
          <a:blip r:embed="rId5"/>
          <a:stretch>
            <a:fillRect/>
          </a:stretch>
        </p:blipFill>
        <p:spPr>
          <a:xfrm>
            <a:off x="8884210" y="4913327"/>
            <a:ext cx="6050990" cy="763574"/>
          </a:xfrm>
          <a:prstGeom prst="rect">
            <a:avLst/>
          </a:prstGeom>
        </p:spPr>
      </p:pic>
      <p:pic>
        <p:nvPicPr>
          <p:cNvPr id="19" name="Picture 18">
            <a:extLst>
              <a:ext uri="{FF2B5EF4-FFF2-40B4-BE49-F238E27FC236}">
                <a16:creationId xmlns:a16="http://schemas.microsoft.com/office/drawing/2014/main" id="{BC9A6962-A4E5-42A5-9390-DEC87B8C89BD}"/>
              </a:ext>
            </a:extLst>
          </p:cNvPr>
          <p:cNvPicPr>
            <a:picLocks noChangeAspect="1"/>
          </p:cNvPicPr>
          <p:nvPr/>
        </p:nvPicPr>
        <p:blipFill>
          <a:blip r:embed="rId5"/>
          <a:stretch>
            <a:fillRect/>
          </a:stretch>
        </p:blipFill>
        <p:spPr>
          <a:xfrm>
            <a:off x="1511552" y="8098803"/>
            <a:ext cx="2934500" cy="740299"/>
          </a:xfrm>
          <a:prstGeom prst="rect">
            <a:avLst/>
          </a:prstGeom>
        </p:spPr>
      </p:pic>
      <p:pic>
        <p:nvPicPr>
          <p:cNvPr id="20" name="Picture 19">
            <a:extLst>
              <a:ext uri="{FF2B5EF4-FFF2-40B4-BE49-F238E27FC236}">
                <a16:creationId xmlns:a16="http://schemas.microsoft.com/office/drawing/2014/main" id="{F2DCC4A2-7D4E-48B9-8F22-84711EB74DF2}"/>
              </a:ext>
            </a:extLst>
          </p:cNvPr>
          <p:cNvPicPr>
            <a:picLocks noChangeAspect="1"/>
          </p:cNvPicPr>
          <p:nvPr/>
        </p:nvPicPr>
        <p:blipFill>
          <a:blip r:embed="rId5"/>
          <a:stretch>
            <a:fillRect/>
          </a:stretch>
        </p:blipFill>
        <p:spPr>
          <a:xfrm>
            <a:off x="1036829" y="8597664"/>
            <a:ext cx="3409222" cy="577234"/>
          </a:xfrm>
          <a:prstGeom prst="rect">
            <a:avLst/>
          </a:prstGeom>
        </p:spPr>
      </p:pic>
      <p:pic>
        <p:nvPicPr>
          <p:cNvPr id="21" name="Picture 20">
            <a:extLst>
              <a:ext uri="{FF2B5EF4-FFF2-40B4-BE49-F238E27FC236}">
                <a16:creationId xmlns:a16="http://schemas.microsoft.com/office/drawing/2014/main" id="{2E9C3B40-0165-43E1-B1DF-655B46790446}"/>
              </a:ext>
            </a:extLst>
          </p:cNvPr>
          <p:cNvPicPr>
            <a:picLocks noChangeAspect="1"/>
          </p:cNvPicPr>
          <p:nvPr/>
        </p:nvPicPr>
        <p:blipFill>
          <a:blip r:embed="rId5"/>
          <a:stretch>
            <a:fillRect/>
          </a:stretch>
        </p:blipFill>
        <p:spPr>
          <a:xfrm>
            <a:off x="4935478" y="8220114"/>
            <a:ext cx="4279647" cy="1017224"/>
          </a:xfrm>
          <a:prstGeom prst="rect">
            <a:avLst/>
          </a:prstGeom>
        </p:spPr>
      </p:pic>
      <p:pic>
        <p:nvPicPr>
          <p:cNvPr id="22" name="Picture 21">
            <a:extLst>
              <a:ext uri="{FF2B5EF4-FFF2-40B4-BE49-F238E27FC236}">
                <a16:creationId xmlns:a16="http://schemas.microsoft.com/office/drawing/2014/main" id="{418EB3EE-5927-4AE7-914F-069D1E55C6A4}"/>
              </a:ext>
            </a:extLst>
          </p:cNvPr>
          <p:cNvPicPr>
            <a:picLocks noChangeAspect="1"/>
          </p:cNvPicPr>
          <p:nvPr/>
        </p:nvPicPr>
        <p:blipFill>
          <a:blip r:embed="rId5"/>
          <a:stretch>
            <a:fillRect/>
          </a:stretch>
        </p:blipFill>
        <p:spPr>
          <a:xfrm>
            <a:off x="4607564" y="8495411"/>
            <a:ext cx="1981200" cy="740619"/>
          </a:xfrm>
          <a:prstGeom prst="rect">
            <a:avLst/>
          </a:prstGeom>
        </p:spPr>
      </p:pic>
      <p:pic>
        <p:nvPicPr>
          <p:cNvPr id="23" name="Picture 22">
            <a:extLst>
              <a:ext uri="{FF2B5EF4-FFF2-40B4-BE49-F238E27FC236}">
                <a16:creationId xmlns:a16="http://schemas.microsoft.com/office/drawing/2014/main" id="{DF99E4FC-0D81-451F-9416-BFCF11D28EAA}"/>
              </a:ext>
            </a:extLst>
          </p:cNvPr>
          <p:cNvPicPr>
            <a:picLocks noChangeAspect="1"/>
          </p:cNvPicPr>
          <p:nvPr/>
        </p:nvPicPr>
        <p:blipFill>
          <a:blip r:embed="rId5"/>
          <a:stretch>
            <a:fillRect/>
          </a:stretch>
        </p:blipFill>
        <p:spPr>
          <a:xfrm>
            <a:off x="9735999" y="8170145"/>
            <a:ext cx="1981200" cy="460346"/>
          </a:xfrm>
          <a:prstGeom prst="rect">
            <a:avLst/>
          </a:prstGeom>
        </p:spPr>
      </p:pic>
      <p:pic>
        <p:nvPicPr>
          <p:cNvPr id="24" name="object 4">
            <a:hlinkClick r:id="rId6" action="ppaction://hlinksldjump"/>
            <a:extLst>
              <a:ext uri="{FF2B5EF4-FFF2-40B4-BE49-F238E27FC236}">
                <a16:creationId xmlns:a16="http://schemas.microsoft.com/office/drawing/2014/main" id="{D118A80B-7066-4598-A084-14C2AF8DBA0A}"/>
              </a:ext>
            </a:extLst>
          </p:cNvPr>
          <p:cNvPicPr/>
          <p:nvPr/>
        </p:nvPicPr>
        <p:blipFill>
          <a:blip r:embed="rId7" cstate="email">
            <a:extLst>
              <a:ext uri="{28A0092B-C50C-407E-A947-70E740481C1C}">
                <a14:useLocalDpi xmlns:a14="http://schemas.microsoft.com/office/drawing/2010/main"/>
              </a:ext>
            </a:extLst>
          </a:blip>
          <a:stretch>
            <a:fillRect/>
          </a:stretch>
        </p:blipFill>
        <p:spPr>
          <a:xfrm>
            <a:off x="16957087" y="9258301"/>
            <a:ext cx="914399" cy="876298"/>
          </a:xfrm>
          <a:prstGeom prst="rect">
            <a:avLst/>
          </a:prstGeom>
        </p:spPr>
      </p:pic>
    </p:spTree>
    <p:extLst>
      <p:ext uri="{BB962C8B-B14F-4D97-AF65-F5344CB8AC3E}">
        <p14:creationId xmlns:p14="http://schemas.microsoft.com/office/powerpoint/2010/main" val="1999323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18"/>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19"/>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20"/>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21"/>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nodeType="clickEffect">
                                  <p:stCondLst>
                                    <p:cond delay="0"/>
                                  </p:stCondLst>
                                  <p:childTnLst>
                                    <p:set>
                                      <p:cBhvr>
                                        <p:cTn id="30" dur="1" fill="hold">
                                          <p:stCondLst>
                                            <p:cond delay="0"/>
                                          </p:stCondLst>
                                        </p:cTn>
                                        <p:tgtEl>
                                          <p:spTgt spid="22"/>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nodeType="clickEffect">
                                  <p:stCondLst>
                                    <p:cond delay="0"/>
                                  </p:stCondLst>
                                  <p:childTnLst>
                                    <p:set>
                                      <p:cBhvr>
                                        <p:cTn id="34" dur="1" fill="hold">
                                          <p:stCondLst>
                                            <p:cond delay="0"/>
                                          </p:stCondLst>
                                        </p:cTn>
                                        <p:tgtEl>
                                          <p:spTgt spid="2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18288000" cy="10287000"/>
            <a:chOff x="0" y="0"/>
            <a:chExt cx="18288000" cy="10287000"/>
          </a:xfrm>
        </p:grpSpPr>
        <p:pic>
          <p:nvPicPr>
            <p:cNvPr id="3" name="object 3"/>
            <p:cNvPicPr/>
            <p:nvPr/>
          </p:nvPicPr>
          <p:blipFill>
            <a:blip r:embed="rId2" cstate="print"/>
            <a:stretch>
              <a:fillRect/>
            </a:stretch>
          </p:blipFill>
          <p:spPr>
            <a:xfrm>
              <a:off x="0" y="0"/>
              <a:ext cx="18288000" cy="10287000"/>
            </a:xfrm>
            <a:prstGeom prst="rect">
              <a:avLst/>
            </a:prstGeom>
          </p:spPr>
        </p:pic>
        <p:sp>
          <p:nvSpPr>
            <p:cNvPr id="5" name="object 5"/>
            <p:cNvSpPr/>
            <p:nvPr/>
          </p:nvSpPr>
          <p:spPr>
            <a:xfrm>
              <a:off x="9144000" y="2954309"/>
              <a:ext cx="1352550" cy="133350"/>
            </a:xfrm>
            <a:custGeom>
              <a:avLst/>
              <a:gdLst/>
              <a:ahLst/>
              <a:cxnLst/>
              <a:rect l="l" t="t" r="r" b="b"/>
              <a:pathLst>
                <a:path w="1352550" h="133350">
                  <a:moveTo>
                    <a:pt x="1352550" y="133350"/>
                  </a:moveTo>
                  <a:lnTo>
                    <a:pt x="0" y="133350"/>
                  </a:lnTo>
                  <a:lnTo>
                    <a:pt x="0" y="0"/>
                  </a:lnTo>
                  <a:lnTo>
                    <a:pt x="1352550" y="0"/>
                  </a:lnTo>
                  <a:lnTo>
                    <a:pt x="1352550" y="133350"/>
                  </a:lnTo>
                  <a:close/>
                </a:path>
              </a:pathLst>
            </a:custGeom>
            <a:solidFill>
              <a:srgbClr val="000000"/>
            </a:solidFill>
          </p:spPr>
          <p:txBody>
            <a:bodyPr wrap="square" lIns="0" tIns="0" rIns="0" bIns="0" rtlCol="0"/>
            <a:lstStyle/>
            <a:p>
              <a:endParaRPr/>
            </a:p>
          </p:txBody>
        </p:sp>
      </p:grpSp>
      <p:sp>
        <p:nvSpPr>
          <p:cNvPr id="6" name="object 6"/>
          <p:cNvSpPr txBox="1"/>
          <p:nvPr/>
        </p:nvSpPr>
        <p:spPr>
          <a:xfrm>
            <a:off x="9131300" y="3389317"/>
            <a:ext cx="6520180" cy="4521200"/>
          </a:xfrm>
          <a:prstGeom prst="rect">
            <a:avLst/>
          </a:prstGeom>
        </p:spPr>
        <p:txBody>
          <a:bodyPr vert="horz" wrap="square" lIns="0" tIns="147955" rIns="0" bIns="0" rtlCol="0">
            <a:spAutoFit/>
          </a:bodyPr>
          <a:lstStyle/>
          <a:p>
            <a:pPr marL="12700">
              <a:lnSpc>
                <a:spcPct val="100000"/>
              </a:lnSpc>
              <a:spcBef>
                <a:spcPts val="1165"/>
              </a:spcBef>
              <a:tabLst>
                <a:tab pos="1738630" algn="l"/>
                <a:tab pos="3691890" algn="l"/>
                <a:tab pos="5739765" algn="l"/>
              </a:tabLst>
            </a:pPr>
            <a:r>
              <a:rPr sz="2800" spc="170" dirty="0">
                <a:latin typeface="Arial MT"/>
                <a:cs typeface="Arial MT"/>
              </a:rPr>
              <a:t>Personal	</a:t>
            </a:r>
            <a:r>
              <a:rPr sz="2800" spc="175" dirty="0">
                <a:latin typeface="Arial MT"/>
                <a:cs typeface="Arial MT"/>
              </a:rPr>
              <a:t>Protective	</a:t>
            </a:r>
            <a:r>
              <a:rPr sz="2800" spc="170" dirty="0">
                <a:latin typeface="Arial MT"/>
                <a:cs typeface="Arial MT"/>
              </a:rPr>
              <a:t>Equipment	</a:t>
            </a:r>
            <a:r>
              <a:rPr sz="2800" spc="95" dirty="0">
                <a:latin typeface="Arial MT"/>
                <a:cs typeface="Arial MT"/>
              </a:rPr>
              <a:t>is</a:t>
            </a:r>
            <a:endParaRPr sz="2800" dirty="0">
              <a:latin typeface="Arial MT"/>
              <a:cs typeface="Arial MT"/>
            </a:endParaRPr>
          </a:p>
          <a:p>
            <a:pPr marL="12700" marR="34925">
              <a:lnSpc>
                <a:spcPct val="131700"/>
              </a:lnSpc>
              <a:tabLst>
                <a:tab pos="462280" algn="l"/>
                <a:tab pos="1006475" algn="l"/>
                <a:tab pos="1155065" algn="l"/>
                <a:tab pos="1476375" algn="l"/>
                <a:tab pos="2960370" algn="l"/>
                <a:tab pos="3227705" algn="l"/>
                <a:tab pos="3449954" algn="l"/>
                <a:tab pos="5052695" algn="l"/>
                <a:tab pos="5175885" algn="l"/>
                <a:tab pos="5824220" algn="l"/>
              </a:tabLst>
            </a:pPr>
            <a:r>
              <a:rPr sz="2800" spc="195" dirty="0">
                <a:latin typeface="Arial MT"/>
                <a:cs typeface="Arial MT"/>
              </a:rPr>
              <a:t>use</a:t>
            </a:r>
            <a:r>
              <a:rPr sz="2800" dirty="0">
                <a:latin typeface="Arial MT"/>
                <a:cs typeface="Arial MT"/>
              </a:rPr>
              <a:t>d	</a:t>
            </a:r>
            <a:r>
              <a:rPr sz="2800" spc="195" dirty="0">
                <a:latin typeface="Arial MT"/>
                <a:cs typeface="Arial MT"/>
              </a:rPr>
              <a:t>t</a:t>
            </a:r>
            <a:r>
              <a:rPr sz="2800" dirty="0">
                <a:latin typeface="Arial MT"/>
                <a:cs typeface="Arial MT"/>
              </a:rPr>
              <a:t>o	</a:t>
            </a:r>
            <a:r>
              <a:rPr sz="2800" spc="195" dirty="0">
                <a:latin typeface="Arial MT"/>
                <a:cs typeface="Arial MT"/>
              </a:rPr>
              <a:t>preven</a:t>
            </a:r>
            <a:r>
              <a:rPr sz="2800" dirty="0">
                <a:latin typeface="Arial MT"/>
                <a:cs typeface="Arial MT"/>
              </a:rPr>
              <a:t>t	</a:t>
            </a:r>
            <a:r>
              <a:rPr sz="2800" spc="195" dirty="0">
                <a:latin typeface="Arial MT"/>
                <a:cs typeface="Arial MT"/>
              </a:rPr>
              <a:t>o</a:t>
            </a:r>
            <a:r>
              <a:rPr sz="2800" dirty="0">
                <a:latin typeface="Arial MT"/>
                <a:cs typeface="Arial MT"/>
              </a:rPr>
              <a:t>r	</a:t>
            </a:r>
            <a:r>
              <a:rPr sz="2800" spc="195" dirty="0">
                <a:latin typeface="Arial MT"/>
                <a:cs typeface="Arial MT"/>
              </a:rPr>
              <a:t>minimis</a:t>
            </a:r>
            <a:r>
              <a:rPr sz="2800" dirty="0">
                <a:latin typeface="Arial MT"/>
                <a:cs typeface="Arial MT"/>
              </a:rPr>
              <a:t>e		</a:t>
            </a:r>
            <a:r>
              <a:rPr sz="2800" spc="195" dirty="0">
                <a:latin typeface="Arial MT"/>
                <a:cs typeface="Arial MT"/>
              </a:rPr>
              <a:t>injurie</a:t>
            </a:r>
            <a:r>
              <a:rPr sz="2800" dirty="0">
                <a:latin typeface="Arial MT"/>
                <a:cs typeface="Arial MT"/>
              </a:rPr>
              <a:t>s  </a:t>
            </a:r>
            <a:r>
              <a:rPr sz="2800" spc="95" dirty="0">
                <a:latin typeface="Arial MT"/>
                <a:cs typeface="Arial MT"/>
              </a:rPr>
              <a:t>in	</a:t>
            </a:r>
            <a:r>
              <a:rPr sz="2800" spc="130" dirty="0">
                <a:latin typeface="Arial MT"/>
                <a:cs typeface="Arial MT"/>
              </a:rPr>
              <a:t>the	</a:t>
            </a:r>
            <a:r>
              <a:rPr sz="2800" spc="175" dirty="0">
                <a:latin typeface="Arial MT"/>
                <a:cs typeface="Arial MT"/>
              </a:rPr>
              <a:t>workplace.	</a:t>
            </a:r>
            <a:r>
              <a:rPr sz="2800" spc="170" dirty="0">
                <a:latin typeface="Arial MT"/>
                <a:cs typeface="Arial MT"/>
              </a:rPr>
              <a:t>Everyone	</a:t>
            </a:r>
            <a:r>
              <a:rPr sz="2800" spc="130" dirty="0">
                <a:latin typeface="Arial MT"/>
                <a:cs typeface="Arial MT"/>
              </a:rPr>
              <a:t>has	</a:t>
            </a:r>
            <a:r>
              <a:rPr sz="2800" dirty="0">
                <a:latin typeface="Arial MT"/>
                <a:cs typeface="Arial MT"/>
              </a:rPr>
              <a:t>a</a:t>
            </a:r>
          </a:p>
          <a:p>
            <a:pPr marL="12700" marR="137795">
              <a:lnSpc>
                <a:spcPct val="131700"/>
              </a:lnSpc>
              <a:tabLst>
                <a:tab pos="462280" algn="l"/>
                <a:tab pos="784225" algn="l"/>
                <a:tab pos="1155065" algn="l"/>
                <a:tab pos="1501140" algn="l"/>
                <a:tab pos="2540000" algn="l"/>
                <a:tab pos="3153410" algn="l"/>
                <a:tab pos="3227705" algn="l"/>
                <a:tab pos="3405504" algn="l"/>
                <a:tab pos="4018915" algn="l"/>
                <a:tab pos="4196715" algn="l"/>
                <a:tab pos="4395470" algn="l"/>
                <a:tab pos="5013325" algn="l"/>
                <a:tab pos="5186680" algn="l"/>
                <a:tab pos="5270500" algn="l"/>
                <a:tab pos="5740400" algn="l"/>
              </a:tabLst>
            </a:pPr>
            <a:r>
              <a:rPr sz="2800" spc="180" dirty="0">
                <a:latin typeface="Arial MT"/>
                <a:cs typeface="Arial MT"/>
              </a:rPr>
              <a:t>responsibility	</a:t>
            </a:r>
            <a:r>
              <a:rPr sz="2800" spc="130" dirty="0">
                <a:latin typeface="Arial MT"/>
                <a:cs typeface="Arial MT"/>
              </a:rPr>
              <a:t>for	</a:t>
            </a:r>
            <a:r>
              <a:rPr sz="2800" spc="160" dirty="0">
                <a:latin typeface="Arial MT"/>
                <a:cs typeface="Arial MT"/>
              </a:rPr>
              <a:t>health	</a:t>
            </a:r>
            <a:r>
              <a:rPr sz="2800" spc="130" dirty="0">
                <a:latin typeface="Arial MT"/>
                <a:cs typeface="Arial MT"/>
              </a:rPr>
              <a:t>and	</a:t>
            </a:r>
            <a:r>
              <a:rPr sz="2800" spc="160" dirty="0">
                <a:latin typeface="Arial MT"/>
                <a:cs typeface="Arial MT"/>
              </a:rPr>
              <a:t>safety </a:t>
            </a:r>
            <a:r>
              <a:rPr sz="2800" spc="-765" dirty="0">
                <a:latin typeface="Arial MT"/>
                <a:cs typeface="Arial MT"/>
              </a:rPr>
              <a:t> </a:t>
            </a:r>
            <a:r>
              <a:rPr sz="2800" spc="195" dirty="0">
                <a:latin typeface="Arial MT"/>
                <a:cs typeface="Arial MT"/>
              </a:rPr>
              <a:t>i</a:t>
            </a:r>
            <a:r>
              <a:rPr sz="2800" dirty="0">
                <a:latin typeface="Arial MT"/>
                <a:cs typeface="Arial MT"/>
              </a:rPr>
              <a:t>n	</a:t>
            </a:r>
            <a:r>
              <a:rPr sz="2800" spc="195" dirty="0">
                <a:latin typeface="Arial MT"/>
                <a:cs typeface="Arial MT"/>
              </a:rPr>
              <a:t>th</a:t>
            </a:r>
            <a:r>
              <a:rPr sz="2800" dirty="0">
                <a:latin typeface="Arial MT"/>
                <a:cs typeface="Arial MT"/>
              </a:rPr>
              <a:t>e	</a:t>
            </a:r>
            <a:r>
              <a:rPr sz="2800" spc="195" dirty="0">
                <a:latin typeface="Arial MT"/>
                <a:cs typeface="Arial MT"/>
              </a:rPr>
              <a:t>workplace</a:t>
            </a:r>
            <a:r>
              <a:rPr sz="2800" dirty="0">
                <a:latin typeface="Arial MT"/>
                <a:cs typeface="Arial MT"/>
              </a:rPr>
              <a:t>,		</a:t>
            </a:r>
            <a:r>
              <a:rPr sz="2800" spc="195" dirty="0">
                <a:latin typeface="Arial MT"/>
                <a:cs typeface="Arial MT"/>
              </a:rPr>
              <a:t>an</a:t>
            </a:r>
            <a:r>
              <a:rPr sz="2800" dirty="0">
                <a:latin typeface="Arial MT"/>
                <a:cs typeface="Arial MT"/>
              </a:rPr>
              <a:t>d	</a:t>
            </a:r>
            <a:r>
              <a:rPr sz="2800" spc="195" dirty="0">
                <a:latin typeface="Arial MT"/>
                <a:cs typeface="Arial MT"/>
              </a:rPr>
              <a:t>onc</a:t>
            </a:r>
            <a:r>
              <a:rPr sz="2800" dirty="0">
                <a:latin typeface="Arial MT"/>
                <a:cs typeface="Arial MT"/>
              </a:rPr>
              <a:t>e	</a:t>
            </a:r>
            <a:r>
              <a:rPr sz="2800" spc="195" dirty="0">
                <a:latin typeface="Arial MT"/>
                <a:cs typeface="Arial MT"/>
              </a:rPr>
              <a:t>trained</a:t>
            </a:r>
            <a:r>
              <a:rPr sz="2800" dirty="0">
                <a:latin typeface="Arial MT"/>
                <a:cs typeface="Arial MT"/>
              </a:rPr>
              <a:t>,  </a:t>
            </a:r>
            <a:r>
              <a:rPr sz="2800" spc="195" dirty="0">
                <a:latin typeface="Arial MT"/>
                <a:cs typeface="Arial MT"/>
              </a:rPr>
              <a:t>yo</a:t>
            </a:r>
            <a:r>
              <a:rPr sz="2800" dirty="0">
                <a:latin typeface="Arial MT"/>
                <a:cs typeface="Arial MT"/>
              </a:rPr>
              <a:t>u	</a:t>
            </a:r>
            <a:r>
              <a:rPr sz="2800" spc="195" dirty="0">
                <a:latin typeface="Arial MT"/>
                <a:cs typeface="Arial MT"/>
              </a:rPr>
              <a:t>wil</a:t>
            </a:r>
            <a:r>
              <a:rPr sz="2800" dirty="0">
                <a:latin typeface="Arial MT"/>
                <a:cs typeface="Arial MT"/>
              </a:rPr>
              <a:t>l	</a:t>
            </a:r>
            <a:r>
              <a:rPr sz="2800" spc="195" dirty="0">
                <a:latin typeface="Arial MT"/>
                <a:cs typeface="Arial MT"/>
              </a:rPr>
              <a:t>kno</a:t>
            </a:r>
            <a:r>
              <a:rPr sz="2800" dirty="0">
                <a:latin typeface="Arial MT"/>
                <a:cs typeface="Arial MT"/>
              </a:rPr>
              <a:t>w	</a:t>
            </a:r>
            <a:r>
              <a:rPr sz="2800" spc="-670" dirty="0">
                <a:latin typeface="Arial MT"/>
                <a:cs typeface="Arial MT"/>
              </a:rPr>
              <a:t> </a:t>
            </a:r>
            <a:r>
              <a:rPr sz="2800" spc="195" dirty="0">
                <a:latin typeface="Arial MT"/>
                <a:cs typeface="Arial MT"/>
              </a:rPr>
              <a:t>ho</a:t>
            </a:r>
            <a:r>
              <a:rPr sz="2800" dirty="0">
                <a:latin typeface="Arial MT"/>
                <a:cs typeface="Arial MT"/>
              </a:rPr>
              <a:t>w	</a:t>
            </a:r>
            <a:r>
              <a:rPr sz="2800" spc="195" dirty="0">
                <a:latin typeface="Arial MT"/>
                <a:cs typeface="Arial MT"/>
              </a:rPr>
              <a:t>an</a:t>
            </a:r>
            <a:r>
              <a:rPr sz="2800" dirty="0">
                <a:latin typeface="Arial MT"/>
                <a:cs typeface="Arial MT"/>
              </a:rPr>
              <a:t>d	</a:t>
            </a:r>
            <a:r>
              <a:rPr sz="2800" spc="195" dirty="0">
                <a:latin typeface="Arial MT"/>
                <a:cs typeface="Arial MT"/>
              </a:rPr>
              <a:t>whe</a:t>
            </a:r>
            <a:r>
              <a:rPr sz="2800" dirty="0">
                <a:latin typeface="Arial MT"/>
                <a:cs typeface="Arial MT"/>
              </a:rPr>
              <a:t>n		</a:t>
            </a:r>
            <a:r>
              <a:rPr sz="2800" spc="195" dirty="0">
                <a:latin typeface="Arial MT"/>
                <a:cs typeface="Arial MT"/>
              </a:rPr>
              <a:t>t</a:t>
            </a:r>
            <a:r>
              <a:rPr sz="2800" dirty="0">
                <a:latin typeface="Arial MT"/>
                <a:cs typeface="Arial MT"/>
              </a:rPr>
              <a:t>o	</a:t>
            </a:r>
            <a:r>
              <a:rPr sz="2800" spc="195" dirty="0">
                <a:latin typeface="Arial MT"/>
                <a:cs typeface="Arial MT"/>
              </a:rPr>
              <a:t>us</a:t>
            </a:r>
            <a:r>
              <a:rPr sz="2800" dirty="0">
                <a:latin typeface="Arial MT"/>
                <a:cs typeface="Arial MT"/>
              </a:rPr>
              <a:t>e</a:t>
            </a:r>
          </a:p>
          <a:p>
            <a:pPr marL="12700" marR="5080">
              <a:lnSpc>
                <a:spcPct val="131700"/>
              </a:lnSpc>
              <a:tabLst>
                <a:tab pos="363220" algn="l"/>
                <a:tab pos="1738630" algn="l"/>
                <a:tab pos="2461260" algn="l"/>
                <a:tab pos="3312160" algn="l"/>
                <a:tab pos="3691890" algn="l"/>
                <a:tab pos="3782060" algn="l"/>
                <a:tab pos="4697095" algn="l"/>
                <a:tab pos="5309870" algn="l"/>
                <a:tab pos="5739765" algn="l"/>
              </a:tabLst>
            </a:pPr>
            <a:r>
              <a:rPr sz="2800" spc="195" dirty="0">
                <a:latin typeface="Arial MT"/>
                <a:cs typeface="Arial MT"/>
              </a:rPr>
              <a:t>Persona</a:t>
            </a:r>
            <a:r>
              <a:rPr sz="2800" dirty="0">
                <a:latin typeface="Arial MT"/>
                <a:cs typeface="Arial MT"/>
              </a:rPr>
              <a:t>l	</a:t>
            </a:r>
            <a:r>
              <a:rPr sz="2800" spc="195" dirty="0">
                <a:latin typeface="Arial MT"/>
                <a:cs typeface="Arial MT"/>
              </a:rPr>
              <a:t>Protectiv</a:t>
            </a:r>
            <a:r>
              <a:rPr sz="2800" dirty="0">
                <a:latin typeface="Arial MT"/>
                <a:cs typeface="Arial MT"/>
              </a:rPr>
              <a:t>e	</a:t>
            </a:r>
            <a:r>
              <a:rPr sz="2800" spc="195" dirty="0">
                <a:latin typeface="Arial MT"/>
                <a:cs typeface="Arial MT"/>
              </a:rPr>
              <a:t>Equipmen</a:t>
            </a:r>
            <a:r>
              <a:rPr sz="2800" dirty="0">
                <a:latin typeface="Arial MT"/>
                <a:cs typeface="Arial MT"/>
              </a:rPr>
              <a:t>t	</a:t>
            </a:r>
            <a:r>
              <a:rPr sz="2800" spc="195" dirty="0">
                <a:latin typeface="Arial MT"/>
                <a:cs typeface="Arial MT"/>
              </a:rPr>
              <a:t>and</a:t>
            </a:r>
            <a:r>
              <a:rPr sz="2800" dirty="0">
                <a:latin typeface="Arial MT"/>
                <a:cs typeface="Arial MT"/>
              </a:rPr>
              <a:t>,  </a:t>
            </a:r>
            <a:r>
              <a:rPr sz="2800" spc="95" dirty="0">
                <a:latin typeface="Arial MT"/>
                <a:cs typeface="Arial MT"/>
              </a:rPr>
              <a:t>if	</a:t>
            </a:r>
            <a:r>
              <a:rPr sz="2800" spc="175" dirty="0">
                <a:latin typeface="Arial MT"/>
                <a:cs typeface="Arial MT"/>
              </a:rPr>
              <a:t>applicable,	</a:t>
            </a:r>
            <a:r>
              <a:rPr sz="2800" spc="130" dirty="0">
                <a:latin typeface="Arial MT"/>
                <a:cs typeface="Arial MT"/>
              </a:rPr>
              <a:t>how	</a:t>
            </a:r>
            <a:r>
              <a:rPr sz="2800" spc="95" dirty="0">
                <a:latin typeface="Arial MT"/>
                <a:cs typeface="Arial MT"/>
              </a:rPr>
              <a:t>to		</a:t>
            </a:r>
            <a:r>
              <a:rPr sz="2800" spc="145" dirty="0">
                <a:latin typeface="Arial MT"/>
                <a:cs typeface="Arial MT"/>
              </a:rPr>
              <a:t>care	</a:t>
            </a:r>
            <a:r>
              <a:rPr sz="2800" spc="130" dirty="0">
                <a:latin typeface="Arial MT"/>
                <a:cs typeface="Arial MT"/>
              </a:rPr>
              <a:t>for	it.</a:t>
            </a:r>
            <a:endParaRPr sz="2800" dirty="0">
              <a:latin typeface="Arial MT"/>
              <a:cs typeface="Arial MT"/>
            </a:endParaRPr>
          </a:p>
        </p:txBody>
      </p:sp>
      <p:sp>
        <p:nvSpPr>
          <p:cNvPr id="7" name="object 7"/>
          <p:cNvSpPr txBox="1">
            <a:spLocks noGrp="1"/>
          </p:cNvSpPr>
          <p:nvPr>
            <p:ph type="title"/>
          </p:nvPr>
        </p:nvSpPr>
        <p:spPr>
          <a:prstGeom prst="rect">
            <a:avLst/>
          </a:prstGeom>
        </p:spPr>
        <p:txBody>
          <a:bodyPr vert="horz" wrap="square" lIns="0" tIns="131445" rIns="0" bIns="0" rtlCol="0">
            <a:spAutoFit/>
          </a:bodyPr>
          <a:lstStyle/>
          <a:p>
            <a:pPr marL="7961630" marR="5080">
              <a:lnSpc>
                <a:spcPts val="6830"/>
              </a:lnSpc>
              <a:spcBef>
                <a:spcPts val="1035"/>
              </a:spcBef>
            </a:pPr>
            <a:r>
              <a:rPr spc="-5" dirty="0"/>
              <a:t>Following</a:t>
            </a:r>
            <a:r>
              <a:rPr spc="425" dirty="0"/>
              <a:t> </a:t>
            </a:r>
            <a:r>
              <a:rPr spc="130" dirty="0"/>
              <a:t>PPE </a:t>
            </a:r>
            <a:r>
              <a:rPr spc="-1860" dirty="0"/>
              <a:t> </a:t>
            </a:r>
            <a:r>
              <a:rPr spc="25" dirty="0"/>
              <a:t>requirements</a:t>
            </a:r>
          </a:p>
        </p:txBody>
      </p:sp>
      <p:pic>
        <p:nvPicPr>
          <p:cNvPr id="8" name="object 4">
            <a:hlinkClick r:id="rId3" action="ppaction://hlinksldjump"/>
            <a:extLst>
              <a:ext uri="{FF2B5EF4-FFF2-40B4-BE49-F238E27FC236}">
                <a16:creationId xmlns:a16="http://schemas.microsoft.com/office/drawing/2014/main" id="{3C2C6774-F307-4851-AE33-E27FD7700062}"/>
              </a:ext>
            </a:extLst>
          </p:cNvPr>
          <p:cNvPicPr/>
          <p:nvPr/>
        </p:nvPicPr>
        <p:blipFill>
          <a:blip r:embed="rId4" cstate="email">
            <a:extLst>
              <a:ext uri="{28A0092B-C50C-407E-A947-70E740481C1C}">
                <a14:useLocalDpi xmlns:a14="http://schemas.microsoft.com/office/drawing/2010/main"/>
              </a:ext>
            </a:extLst>
          </a:blip>
          <a:stretch>
            <a:fillRect/>
          </a:stretch>
        </p:blipFill>
        <p:spPr>
          <a:xfrm>
            <a:off x="16957087" y="9258301"/>
            <a:ext cx="914399" cy="876298"/>
          </a:xfrm>
          <a:prstGeom prst="rect">
            <a:avLst/>
          </a:prstGeom>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11"/>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solidFill>
            <a:srgbClr val="CDECF0"/>
          </a:solidFill>
        </p:spPr>
        <p:txBody>
          <a:bodyPr wrap="square" lIns="0" tIns="0" rIns="0" bIns="0" rtlCol="0"/>
          <a:lstStyle/>
          <a:p>
            <a:endParaRPr/>
          </a:p>
        </p:txBody>
      </p:sp>
      <p:pic>
        <p:nvPicPr>
          <p:cNvPr id="4" name="object 4"/>
          <p:cNvPicPr/>
          <p:nvPr/>
        </p:nvPicPr>
        <p:blipFill>
          <a:blip r:embed="rId2" cstate="print"/>
          <a:stretch>
            <a:fillRect/>
          </a:stretch>
        </p:blipFill>
        <p:spPr>
          <a:xfrm>
            <a:off x="9144000" y="12"/>
            <a:ext cx="9143999" cy="10286702"/>
          </a:xfrm>
          <a:prstGeom prst="rect">
            <a:avLst/>
          </a:prstGeom>
        </p:spPr>
      </p:pic>
      <p:sp>
        <p:nvSpPr>
          <p:cNvPr id="6" name="object 6"/>
          <p:cNvSpPr/>
          <p:nvPr/>
        </p:nvSpPr>
        <p:spPr>
          <a:xfrm>
            <a:off x="1028700" y="2173093"/>
            <a:ext cx="1352550" cy="133350"/>
          </a:xfrm>
          <a:custGeom>
            <a:avLst/>
            <a:gdLst/>
            <a:ahLst/>
            <a:cxnLst/>
            <a:rect l="l" t="t" r="r" b="b"/>
            <a:pathLst>
              <a:path w="1352550" h="133350">
                <a:moveTo>
                  <a:pt x="1352550" y="133350"/>
                </a:moveTo>
                <a:lnTo>
                  <a:pt x="0" y="133350"/>
                </a:lnTo>
                <a:lnTo>
                  <a:pt x="0" y="0"/>
                </a:lnTo>
                <a:lnTo>
                  <a:pt x="1352550" y="0"/>
                </a:lnTo>
                <a:lnTo>
                  <a:pt x="1352550" y="133350"/>
                </a:lnTo>
                <a:close/>
              </a:path>
            </a:pathLst>
          </a:custGeom>
          <a:solidFill>
            <a:srgbClr val="000000"/>
          </a:solidFill>
        </p:spPr>
        <p:txBody>
          <a:bodyPr wrap="square" lIns="0" tIns="0" rIns="0" bIns="0" rtlCol="0"/>
          <a:lstStyle/>
          <a:p>
            <a:endParaRPr/>
          </a:p>
        </p:txBody>
      </p:sp>
      <p:pic>
        <p:nvPicPr>
          <p:cNvPr id="7" name="object 7"/>
          <p:cNvPicPr/>
          <p:nvPr/>
        </p:nvPicPr>
        <p:blipFill>
          <a:blip r:embed="rId3" cstate="email">
            <a:extLst>
              <a:ext uri="{28A0092B-C50C-407E-A947-70E740481C1C}">
                <a14:useLocalDpi xmlns:a14="http://schemas.microsoft.com/office/drawing/2010/main"/>
              </a:ext>
            </a:extLst>
          </a:blip>
          <a:stretch>
            <a:fillRect/>
          </a:stretch>
        </p:blipFill>
        <p:spPr>
          <a:xfrm>
            <a:off x="1352550" y="5193029"/>
            <a:ext cx="104775" cy="104775"/>
          </a:xfrm>
          <a:prstGeom prst="rect">
            <a:avLst/>
          </a:prstGeom>
        </p:spPr>
      </p:pic>
      <p:pic>
        <p:nvPicPr>
          <p:cNvPr id="8" name="object 8"/>
          <p:cNvPicPr/>
          <p:nvPr/>
        </p:nvPicPr>
        <p:blipFill>
          <a:blip r:embed="rId3" cstate="email">
            <a:extLst>
              <a:ext uri="{28A0092B-C50C-407E-A947-70E740481C1C}">
                <a14:useLocalDpi xmlns:a14="http://schemas.microsoft.com/office/drawing/2010/main"/>
              </a:ext>
            </a:extLst>
          </a:blip>
          <a:stretch>
            <a:fillRect/>
          </a:stretch>
        </p:blipFill>
        <p:spPr>
          <a:xfrm>
            <a:off x="1352550" y="5755005"/>
            <a:ext cx="104775" cy="104775"/>
          </a:xfrm>
          <a:prstGeom prst="rect">
            <a:avLst/>
          </a:prstGeom>
        </p:spPr>
      </p:pic>
      <p:pic>
        <p:nvPicPr>
          <p:cNvPr id="9" name="object 9"/>
          <p:cNvPicPr/>
          <p:nvPr/>
        </p:nvPicPr>
        <p:blipFill>
          <a:blip r:embed="rId3" cstate="email">
            <a:extLst>
              <a:ext uri="{28A0092B-C50C-407E-A947-70E740481C1C}">
                <a14:useLocalDpi xmlns:a14="http://schemas.microsoft.com/office/drawing/2010/main"/>
              </a:ext>
            </a:extLst>
          </a:blip>
          <a:stretch>
            <a:fillRect/>
          </a:stretch>
        </p:blipFill>
        <p:spPr>
          <a:xfrm>
            <a:off x="1352550" y="6316980"/>
            <a:ext cx="104775" cy="104775"/>
          </a:xfrm>
          <a:prstGeom prst="rect">
            <a:avLst/>
          </a:prstGeom>
        </p:spPr>
      </p:pic>
      <p:pic>
        <p:nvPicPr>
          <p:cNvPr id="10" name="object 10"/>
          <p:cNvPicPr/>
          <p:nvPr/>
        </p:nvPicPr>
        <p:blipFill>
          <a:blip r:embed="rId3" cstate="email">
            <a:extLst>
              <a:ext uri="{28A0092B-C50C-407E-A947-70E740481C1C}">
                <a14:useLocalDpi xmlns:a14="http://schemas.microsoft.com/office/drawing/2010/main"/>
              </a:ext>
            </a:extLst>
          </a:blip>
          <a:stretch>
            <a:fillRect/>
          </a:stretch>
        </p:blipFill>
        <p:spPr>
          <a:xfrm>
            <a:off x="1352550" y="6878955"/>
            <a:ext cx="104775" cy="104775"/>
          </a:xfrm>
          <a:prstGeom prst="rect">
            <a:avLst/>
          </a:prstGeom>
        </p:spPr>
      </p:pic>
      <p:pic>
        <p:nvPicPr>
          <p:cNvPr id="11" name="object 11"/>
          <p:cNvPicPr/>
          <p:nvPr/>
        </p:nvPicPr>
        <p:blipFill>
          <a:blip r:embed="rId3" cstate="email">
            <a:extLst>
              <a:ext uri="{28A0092B-C50C-407E-A947-70E740481C1C}">
                <a14:useLocalDpi xmlns:a14="http://schemas.microsoft.com/office/drawing/2010/main"/>
              </a:ext>
            </a:extLst>
          </a:blip>
          <a:stretch>
            <a:fillRect/>
          </a:stretch>
        </p:blipFill>
        <p:spPr>
          <a:xfrm>
            <a:off x="1352550" y="7440930"/>
            <a:ext cx="104775" cy="104775"/>
          </a:xfrm>
          <a:prstGeom prst="rect">
            <a:avLst/>
          </a:prstGeom>
        </p:spPr>
      </p:pic>
      <p:pic>
        <p:nvPicPr>
          <p:cNvPr id="12" name="object 12"/>
          <p:cNvPicPr/>
          <p:nvPr/>
        </p:nvPicPr>
        <p:blipFill>
          <a:blip r:embed="rId4" cstate="email">
            <a:extLst>
              <a:ext uri="{28A0092B-C50C-407E-A947-70E740481C1C}">
                <a14:useLocalDpi xmlns:a14="http://schemas.microsoft.com/office/drawing/2010/main"/>
              </a:ext>
            </a:extLst>
          </a:blip>
          <a:stretch>
            <a:fillRect/>
          </a:stretch>
        </p:blipFill>
        <p:spPr>
          <a:xfrm>
            <a:off x="1352550" y="8002905"/>
            <a:ext cx="104775" cy="104775"/>
          </a:xfrm>
          <a:prstGeom prst="rect">
            <a:avLst/>
          </a:prstGeom>
        </p:spPr>
      </p:pic>
      <p:pic>
        <p:nvPicPr>
          <p:cNvPr id="13" name="object 13"/>
          <p:cNvPicPr/>
          <p:nvPr/>
        </p:nvPicPr>
        <p:blipFill>
          <a:blip r:embed="rId4" cstate="email">
            <a:extLst>
              <a:ext uri="{28A0092B-C50C-407E-A947-70E740481C1C}">
                <a14:useLocalDpi xmlns:a14="http://schemas.microsoft.com/office/drawing/2010/main"/>
              </a:ext>
            </a:extLst>
          </a:blip>
          <a:stretch>
            <a:fillRect/>
          </a:stretch>
        </p:blipFill>
        <p:spPr>
          <a:xfrm>
            <a:off x="1352550" y="8564880"/>
            <a:ext cx="104775" cy="104775"/>
          </a:xfrm>
          <a:prstGeom prst="rect">
            <a:avLst/>
          </a:prstGeom>
        </p:spPr>
      </p:pic>
      <p:sp>
        <p:nvSpPr>
          <p:cNvPr id="14" name="object 14"/>
          <p:cNvSpPr txBox="1"/>
          <p:nvPr/>
        </p:nvSpPr>
        <p:spPr>
          <a:xfrm>
            <a:off x="1016000" y="2593968"/>
            <a:ext cx="6959600" cy="6207125"/>
          </a:xfrm>
          <a:prstGeom prst="rect">
            <a:avLst/>
          </a:prstGeom>
        </p:spPr>
        <p:txBody>
          <a:bodyPr vert="horz" wrap="square" lIns="0" tIns="12700" rIns="0" bIns="0" rtlCol="0">
            <a:spAutoFit/>
          </a:bodyPr>
          <a:lstStyle/>
          <a:p>
            <a:pPr marL="135890" marR="5080" indent="-123825">
              <a:lnSpc>
                <a:spcPct val="131700"/>
              </a:lnSpc>
              <a:spcBef>
                <a:spcPts val="100"/>
              </a:spcBef>
              <a:tabLst>
                <a:tab pos="823594" algn="l"/>
                <a:tab pos="1763395" algn="l"/>
                <a:tab pos="2376805" algn="l"/>
                <a:tab pos="2554605" algn="l"/>
                <a:tab pos="3464560" algn="l"/>
                <a:tab pos="4458335" algn="l"/>
                <a:tab pos="5027295" algn="l"/>
                <a:tab pos="5086350" algn="l"/>
                <a:tab pos="5897245" algn="l"/>
                <a:tab pos="6021070" algn="l"/>
              </a:tabLst>
            </a:pPr>
            <a:r>
              <a:rPr sz="2800" spc="195" dirty="0">
                <a:latin typeface="Arial MT"/>
                <a:cs typeface="Arial MT"/>
              </a:rPr>
              <a:t>Th</a:t>
            </a:r>
            <a:r>
              <a:rPr sz="2800" dirty="0">
                <a:latin typeface="Arial MT"/>
                <a:cs typeface="Arial MT"/>
              </a:rPr>
              <a:t>e	</a:t>
            </a:r>
            <a:r>
              <a:rPr sz="2800" spc="195" dirty="0">
                <a:latin typeface="Arial MT"/>
                <a:cs typeface="Arial MT"/>
              </a:rPr>
              <a:t>followin</a:t>
            </a:r>
            <a:r>
              <a:rPr sz="2800" dirty="0">
                <a:latin typeface="Arial MT"/>
                <a:cs typeface="Arial MT"/>
              </a:rPr>
              <a:t>g	</a:t>
            </a:r>
            <a:r>
              <a:rPr sz="2800" spc="195" dirty="0">
                <a:latin typeface="Arial MT"/>
                <a:cs typeface="Arial MT"/>
              </a:rPr>
              <a:t>PP</a:t>
            </a:r>
            <a:r>
              <a:rPr sz="2800" dirty="0">
                <a:latin typeface="Arial MT"/>
                <a:cs typeface="Arial MT"/>
              </a:rPr>
              <a:t>E	</a:t>
            </a:r>
            <a:r>
              <a:rPr sz="2800" spc="195" dirty="0">
                <a:latin typeface="Arial MT"/>
                <a:cs typeface="Arial MT"/>
              </a:rPr>
              <a:t>mus</a:t>
            </a:r>
            <a:r>
              <a:rPr sz="2800" dirty="0">
                <a:latin typeface="Arial MT"/>
                <a:cs typeface="Arial MT"/>
              </a:rPr>
              <a:t>t	</a:t>
            </a:r>
            <a:r>
              <a:rPr sz="2800" spc="195" dirty="0">
                <a:latin typeface="Arial MT"/>
                <a:cs typeface="Arial MT"/>
              </a:rPr>
              <a:t>b</a:t>
            </a:r>
            <a:r>
              <a:rPr sz="2800" dirty="0">
                <a:latin typeface="Arial MT"/>
                <a:cs typeface="Arial MT"/>
              </a:rPr>
              <a:t>e	</a:t>
            </a:r>
            <a:r>
              <a:rPr sz="2800" spc="195" dirty="0">
                <a:latin typeface="Arial MT"/>
                <a:cs typeface="Arial MT"/>
              </a:rPr>
              <a:t>wor</a:t>
            </a:r>
            <a:r>
              <a:rPr sz="2800" dirty="0">
                <a:latin typeface="Arial MT"/>
                <a:cs typeface="Arial MT"/>
              </a:rPr>
              <a:t>n		</a:t>
            </a:r>
            <a:r>
              <a:rPr sz="2800" spc="195" dirty="0">
                <a:latin typeface="Arial MT"/>
                <a:cs typeface="Arial MT"/>
              </a:rPr>
              <a:t>whe</a:t>
            </a:r>
            <a:r>
              <a:rPr sz="2800" dirty="0">
                <a:latin typeface="Arial MT"/>
                <a:cs typeface="Arial MT"/>
              </a:rPr>
              <a:t>n  </a:t>
            </a:r>
            <a:r>
              <a:rPr sz="2800" spc="170" dirty="0">
                <a:latin typeface="Arial MT"/>
                <a:cs typeface="Arial MT"/>
              </a:rPr>
              <a:t>required	</a:t>
            </a:r>
            <a:r>
              <a:rPr sz="2800" spc="130" dirty="0">
                <a:latin typeface="Arial MT"/>
                <a:cs typeface="Arial MT"/>
              </a:rPr>
              <a:t>for	</a:t>
            </a:r>
            <a:r>
              <a:rPr sz="2800" spc="170" dirty="0">
                <a:latin typeface="Arial MT"/>
                <a:cs typeface="Arial MT"/>
              </a:rPr>
              <a:t>specific</a:t>
            </a:r>
            <a:r>
              <a:rPr sz="2800" spc="395" dirty="0">
                <a:latin typeface="Arial MT"/>
                <a:cs typeface="Arial MT"/>
              </a:rPr>
              <a:t> </a:t>
            </a:r>
            <a:r>
              <a:rPr sz="2800" spc="160" dirty="0">
                <a:latin typeface="Arial MT"/>
                <a:cs typeface="Arial MT"/>
              </a:rPr>
              <a:t>tasks.		</a:t>
            </a:r>
            <a:r>
              <a:rPr sz="2800" spc="130" dirty="0">
                <a:latin typeface="Arial MT"/>
                <a:cs typeface="Arial MT"/>
              </a:rPr>
              <a:t>The	PPE</a:t>
            </a:r>
            <a:endParaRPr sz="2800">
              <a:latin typeface="Arial MT"/>
              <a:cs typeface="Arial MT"/>
            </a:endParaRPr>
          </a:p>
          <a:p>
            <a:pPr marL="12700" marR="800100">
              <a:lnSpc>
                <a:spcPct val="131700"/>
              </a:lnSpc>
              <a:tabLst>
                <a:tab pos="1005840" algn="l"/>
                <a:tab pos="1881505" algn="l"/>
                <a:tab pos="2450465" algn="l"/>
                <a:tab pos="3444875" algn="l"/>
                <a:tab pos="4058285" algn="l"/>
                <a:tab pos="4612005" algn="l"/>
              </a:tabLst>
            </a:pPr>
            <a:r>
              <a:rPr sz="2800" spc="195" dirty="0">
                <a:latin typeface="Arial MT"/>
                <a:cs typeface="Arial MT"/>
              </a:rPr>
              <a:t>mus</a:t>
            </a:r>
            <a:r>
              <a:rPr sz="2800" dirty="0">
                <a:latin typeface="Arial MT"/>
                <a:cs typeface="Arial MT"/>
              </a:rPr>
              <a:t>t	</a:t>
            </a:r>
            <a:r>
              <a:rPr sz="2800" spc="195" dirty="0">
                <a:latin typeface="Arial MT"/>
                <a:cs typeface="Arial MT"/>
              </a:rPr>
              <a:t>onl</a:t>
            </a:r>
            <a:r>
              <a:rPr sz="2800" dirty="0">
                <a:latin typeface="Arial MT"/>
                <a:cs typeface="Arial MT"/>
              </a:rPr>
              <a:t>y	</a:t>
            </a:r>
            <a:r>
              <a:rPr sz="2800" spc="195" dirty="0">
                <a:latin typeface="Arial MT"/>
                <a:cs typeface="Arial MT"/>
              </a:rPr>
              <a:t>b</a:t>
            </a:r>
            <a:r>
              <a:rPr sz="2800" dirty="0">
                <a:latin typeface="Arial MT"/>
                <a:cs typeface="Arial MT"/>
              </a:rPr>
              <a:t>e	</a:t>
            </a:r>
            <a:r>
              <a:rPr sz="2800" spc="195" dirty="0">
                <a:latin typeface="Arial MT"/>
                <a:cs typeface="Arial MT"/>
              </a:rPr>
              <a:t>use</a:t>
            </a:r>
            <a:r>
              <a:rPr sz="2800" dirty="0">
                <a:latin typeface="Arial MT"/>
                <a:cs typeface="Arial MT"/>
              </a:rPr>
              <a:t>d	</a:t>
            </a:r>
            <a:r>
              <a:rPr sz="2800" spc="195" dirty="0">
                <a:latin typeface="Arial MT"/>
                <a:cs typeface="Arial MT"/>
              </a:rPr>
              <a:t>fo</a:t>
            </a:r>
            <a:r>
              <a:rPr sz="2800" dirty="0">
                <a:latin typeface="Arial MT"/>
                <a:cs typeface="Arial MT"/>
              </a:rPr>
              <a:t>r	</a:t>
            </a:r>
            <a:r>
              <a:rPr sz="2800" spc="195" dirty="0">
                <a:latin typeface="Arial MT"/>
                <a:cs typeface="Arial MT"/>
              </a:rPr>
              <a:t>it</a:t>
            </a:r>
            <a:r>
              <a:rPr sz="2800" dirty="0">
                <a:latin typeface="Arial MT"/>
                <a:cs typeface="Arial MT"/>
              </a:rPr>
              <a:t>s	</a:t>
            </a:r>
            <a:r>
              <a:rPr sz="2800" spc="195" dirty="0">
                <a:latin typeface="Arial MT"/>
                <a:cs typeface="Arial MT"/>
              </a:rPr>
              <a:t>intende</a:t>
            </a:r>
            <a:r>
              <a:rPr sz="2800" dirty="0">
                <a:latin typeface="Arial MT"/>
                <a:cs typeface="Arial MT"/>
              </a:rPr>
              <a:t>d  </a:t>
            </a:r>
            <a:r>
              <a:rPr sz="2800" spc="170" dirty="0">
                <a:latin typeface="Arial MT"/>
                <a:cs typeface="Arial MT"/>
              </a:rPr>
              <a:t>purpose.</a:t>
            </a:r>
            <a:endParaRPr sz="2800">
              <a:latin typeface="Arial MT"/>
              <a:cs typeface="Arial MT"/>
            </a:endParaRPr>
          </a:p>
          <a:p>
            <a:pPr marL="616585" marR="3108960">
              <a:lnSpc>
                <a:spcPct val="131700"/>
              </a:lnSpc>
              <a:tabLst>
                <a:tab pos="2689860" algn="l"/>
              </a:tabLst>
            </a:pPr>
            <a:r>
              <a:rPr sz="2800" spc="195" dirty="0">
                <a:latin typeface="Arial MT"/>
                <a:cs typeface="Arial MT"/>
              </a:rPr>
              <a:t>disposabl</a:t>
            </a:r>
            <a:r>
              <a:rPr sz="2800" dirty="0">
                <a:latin typeface="Arial MT"/>
                <a:cs typeface="Arial MT"/>
              </a:rPr>
              <a:t>e	</a:t>
            </a:r>
            <a:r>
              <a:rPr sz="2800" spc="195" dirty="0">
                <a:latin typeface="Arial MT"/>
                <a:cs typeface="Arial MT"/>
              </a:rPr>
              <a:t>glove</a:t>
            </a:r>
            <a:r>
              <a:rPr sz="2800" dirty="0">
                <a:latin typeface="Arial MT"/>
                <a:cs typeface="Arial MT"/>
              </a:rPr>
              <a:t>s  </a:t>
            </a:r>
            <a:r>
              <a:rPr sz="2800" spc="165" dirty="0">
                <a:latin typeface="Arial MT"/>
                <a:cs typeface="Arial MT"/>
              </a:rPr>
              <a:t>goggles</a:t>
            </a:r>
            <a:endParaRPr sz="2800">
              <a:latin typeface="Arial MT"/>
              <a:cs typeface="Arial MT"/>
            </a:endParaRPr>
          </a:p>
          <a:p>
            <a:pPr marL="616585" marR="4385310">
              <a:lnSpc>
                <a:spcPct val="131700"/>
              </a:lnSpc>
              <a:tabLst>
                <a:tab pos="1511935" algn="l"/>
              </a:tabLst>
            </a:pPr>
            <a:r>
              <a:rPr sz="2800" spc="145" dirty="0">
                <a:latin typeface="Arial MT"/>
                <a:cs typeface="Arial MT"/>
              </a:rPr>
              <a:t>face	mask </a:t>
            </a:r>
            <a:r>
              <a:rPr sz="2800" spc="150" dirty="0">
                <a:latin typeface="Arial MT"/>
                <a:cs typeface="Arial MT"/>
              </a:rPr>
              <a:t> </a:t>
            </a:r>
            <a:r>
              <a:rPr sz="2800" spc="195" dirty="0">
                <a:latin typeface="Arial MT"/>
                <a:cs typeface="Arial MT"/>
              </a:rPr>
              <a:t>fac</a:t>
            </a:r>
            <a:r>
              <a:rPr sz="2800" dirty="0">
                <a:latin typeface="Arial MT"/>
                <a:cs typeface="Arial MT"/>
              </a:rPr>
              <a:t>e	</a:t>
            </a:r>
            <a:r>
              <a:rPr sz="2800" spc="195" dirty="0">
                <a:latin typeface="Arial MT"/>
                <a:cs typeface="Arial MT"/>
              </a:rPr>
              <a:t>shiel</a:t>
            </a:r>
            <a:r>
              <a:rPr sz="2800" dirty="0">
                <a:latin typeface="Arial MT"/>
                <a:cs typeface="Arial MT"/>
              </a:rPr>
              <a:t>d</a:t>
            </a:r>
            <a:endParaRPr sz="2800">
              <a:latin typeface="Arial MT"/>
              <a:cs typeface="Arial MT"/>
            </a:endParaRPr>
          </a:p>
          <a:p>
            <a:pPr marL="616585" marR="1793875">
              <a:lnSpc>
                <a:spcPct val="131700"/>
              </a:lnSpc>
              <a:tabLst>
                <a:tab pos="2669540" algn="l"/>
              </a:tabLst>
            </a:pPr>
            <a:r>
              <a:rPr sz="2800" spc="195" dirty="0">
                <a:latin typeface="Arial MT"/>
                <a:cs typeface="Arial MT"/>
              </a:rPr>
              <a:t>waterproo</a:t>
            </a:r>
            <a:r>
              <a:rPr sz="2800" dirty="0">
                <a:latin typeface="Arial MT"/>
                <a:cs typeface="Arial MT"/>
              </a:rPr>
              <a:t>f	</a:t>
            </a:r>
            <a:r>
              <a:rPr sz="2800" spc="195" dirty="0">
                <a:latin typeface="Arial MT"/>
                <a:cs typeface="Arial MT"/>
              </a:rPr>
              <a:t>aprons/gown</a:t>
            </a:r>
            <a:r>
              <a:rPr sz="2800" dirty="0">
                <a:latin typeface="Arial MT"/>
                <a:cs typeface="Arial MT"/>
              </a:rPr>
              <a:t>s  </a:t>
            </a:r>
            <a:r>
              <a:rPr sz="2800" spc="175" dirty="0">
                <a:latin typeface="Arial MT"/>
                <a:cs typeface="Arial MT"/>
              </a:rPr>
              <a:t>disinfectant</a:t>
            </a:r>
            <a:endParaRPr sz="2800">
              <a:latin typeface="Arial MT"/>
              <a:cs typeface="Arial MT"/>
            </a:endParaRPr>
          </a:p>
          <a:p>
            <a:pPr marL="616585">
              <a:lnSpc>
                <a:spcPct val="100000"/>
              </a:lnSpc>
              <a:spcBef>
                <a:spcPts val="1065"/>
              </a:spcBef>
              <a:tabLst>
                <a:tab pos="1838325" algn="l"/>
                <a:tab pos="2654300" algn="l"/>
              </a:tabLst>
            </a:pPr>
            <a:r>
              <a:rPr sz="2800" spc="160" dirty="0">
                <a:latin typeface="Arial MT"/>
                <a:cs typeface="Arial MT"/>
              </a:rPr>
              <a:t>safety	</a:t>
            </a:r>
            <a:r>
              <a:rPr sz="2800" spc="145" dirty="0">
                <a:latin typeface="Arial MT"/>
                <a:cs typeface="Arial MT"/>
              </a:rPr>
              <a:t>hair	</a:t>
            </a:r>
            <a:r>
              <a:rPr sz="2800" spc="155" dirty="0">
                <a:latin typeface="Arial MT"/>
                <a:cs typeface="Arial MT"/>
              </a:rPr>
              <a:t>nets.</a:t>
            </a:r>
            <a:endParaRPr sz="2800">
              <a:latin typeface="Arial MT"/>
              <a:cs typeface="Arial MT"/>
            </a:endParaRPr>
          </a:p>
        </p:txBody>
      </p:sp>
      <p:sp>
        <p:nvSpPr>
          <p:cNvPr id="15" name="object 15"/>
          <p:cNvSpPr txBox="1">
            <a:spLocks noGrp="1"/>
          </p:cNvSpPr>
          <p:nvPr>
            <p:ph type="title"/>
          </p:nvPr>
        </p:nvSpPr>
        <p:spPr>
          <a:xfrm>
            <a:off x="1016000" y="941885"/>
            <a:ext cx="5523865" cy="1000760"/>
          </a:xfrm>
          <a:prstGeom prst="rect">
            <a:avLst/>
          </a:prstGeom>
        </p:spPr>
        <p:txBody>
          <a:bodyPr vert="horz" wrap="square" lIns="0" tIns="12700" rIns="0" bIns="0" rtlCol="0">
            <a:spAutoFit/>
          </a:bodyPr>
          <a:lstStyle/>
          <a:p>
            <a:pPr marL="12700">
              <a:lnSpc>
                <a:spcPct val="100000"/>
              </a:lnSpc>
              <a:spcBef>
                <a:spcPts val="100"/>
              </a:spcBef>
            </a:pPr>
            <a:r>
              <a:rPr spc="135" dirty="0"/>
              <a:t>Types</a:t>
            </a:r>
            <a:r>
              <a:rPr spc="484" dirty="0"/>
              <a:t> </a:t>
            </a:r>
            <a:r>
              <a:rPr spc="-45" dirty="0"/>
              <a:t>of</a:t>
            </a:r>
            <a:r>
              <a:rPr spc="490" dirty="0"/>
              <a:t> </a:t>
            </a:r>
            <a:r>
              <a:rPr spc="130" dirty="0"/>
              <a:t>PPE</a:t>
            </a:r>
          </a:p>
        </p:txBody>
      </p:sp>
      <p:pic>
        <p:nvPicPr>
          <p:cNvPr id="16" name="object 4">
            <a:hlinkClick r:id="rId5" action="ppaction://hlinksldjump"/>
            <a:extLst>
              <a:ext uri="{FF2B5EF4-FFF2-40B4-BE49-F238E27FC236}">
                <a16:creationId xmlns:a16="http://schemas.microsoft.com/office/drawing/2014/main" id="{E279A37A-8C63-45D4-8939-36171960F35D}"/>
              </a:ext>
            </a:extLst>
          </p:cNvPr>
          <p:cNvPicPr/>
          <p:nvPr/>
        </p:nvPicPr>
        <p:blipFill>
          <a:blip r:embed="rId6" cstate="email">
            <a:extLst>
              <a:ext uri="{28A0092B-C50C-407E-A947-70E740481C1C}">
                <a14:useLocalDpi xmlns:a14="http://schemas.microsoft.com/office/drawing/2010/main"/>
              </a:ext>
            </a:extLst>
          </a:blip>
          <a:stretch>
            <a:fillRect/>
          </a:stretch>
        </p:blipFill>
        <p:spPr>
          <a:xfrm>
            <a:off x="16957087" y="9258301"/>
            <a:ext cx="914399" cy="876298"/>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3"/>
            <a:ext cx="18288000" cy="9239885"/>
          </a:xfrm>
          <a:custGeom>
            <a:avLst/>
            <a:gdLst/>
            <a:ahLst/>
            <a:cxnLst/>
            <a:rect l="l" t="t" r="r" b="b"/>
            <a:pathLst>
              <a:path w="18288000" h="9239885">
                <a:moveTo>
                  <a:pt x="0" y="9239560"/>
                </a:moveTo>
                <a:lnTo>
                  <a:pt x="18288000" y="9239560"/>
                </a:lnTo>
                <a:lnTo>
                  <a:pt x="18288000" y="0"/>
                </a:lnTo>
                <a:lnTo>
                  <a:pt x="0" y="0"/>
                </a:lnTo>
                <a:lnTo>
                  <a:pt x="0" y="9239560"/>
                </a:lnTo>
                <a:close/>
              </a:path>
            </a:pathLst>
          </a:custGeom>
          <a:solidFill>
            <a:srgbClr val="77CCC9"/>
          </a:solidFill>
        </p:spPr>
        <p:txBody>
          <a:bodyPr wrap="square" lIns="0" tIns="0" rIns="0" bIns="0" rtlCol="0"/>
          <a:lstStyle/>
          <a:p>
            <a:endParaRPr/>
          </a:p>
        </p:txBody>
      </p:sp>
      <p:sp>
        <p:nvSpPr>
          <p:cNvPr id="4" name="object 4"/>
          <p:cNvSpPr/>
          <p:nvPr/>
        </p:nvSpPr>
        <p:spPr>
          <a:xfrm>
            <a:off x="0" y="9239563"/>
            <a:ext cx="18288000" cy="1047750"/>
          </a:xfrm>
          <a:custGeom>
            <a:avLst/>
            <a:gdLst/>
            <a:ahLst/>
            <a:cxnLst/>
            <a:rect l="l" t="t" r="r" b="b"/>
            <a:pathLst>
              <a:path w="18288000" h="1047750">
                <a:moveTo>
                  <a:pt x="18288000" y="1047435"/>
                </a:moveTo>
                <a:lnTo>
                  <a:pt x="0" y="1047435"/>
                </a:lnTo>
                <a:lnTo>
                  <a:pt x="0" y="0"/>
                </a:lnTo>
                <a:lnTo>
                  <a:pt x="18288000" y="0"/>
                </a:lnTo>
                <a:lnTo>
                  <a:pt x="18288000" y="1047435"/>
                </a:lnTo>
                <a:close/>
              </a:path>
            </a:pathLst>
          </a:custGeom>
          <a:solidFill>
            <a:srgbClr val="FFFFFF"/>
          </a:solidFill>
        </p:spPr>
        <p:txBody>
          <a:bodyPr wrap="square" lIns="0" tIns="0" rIns="0" bIns="0" rtlCol="0"/>
          <a:lstStyle/>
          <a:p>
            <a:endParaRPr/>
          </a:p>
        </p:txBody>
      </p:sp>
      <p:sp>
        <p:nvSpPr>
          <p:cNvPr id="6" name="object 6"/>
          <p:cNvSpPr/>
          <p:nvPr/>
        </p:nvSpPr>
        <p:spPr>
          <a:xfrm>
            <a:off x="1028700" y="2058760"/>
            <a:ext cx="1352550" cy="133350"/>
          </a:xfrm>
          <a:custGeom>
            <a:avLst/>
            <a:gdLst/>
            <a:ahLst/>
            <a:cxnLst/>
            <a:rect l="l" t="t" r="r" b="b"/>
            <a:pathLst>
              <a:path w="1352550" h="133350">
                <a:moveTo>
                  <a:pt x="1352550" y="133350"/>
                </a:moveTo>
                <a:lnTo>
                  <a:pt x="0" y="133350"/>
                </a:lnTo>
                <a:lnTo>
                  <a:pt x="0" y="0"/>
                </a:lnTo>
                <a:lnTo>
                  <a:pt x="1352550" y="0"/>
                </a:lnTo>
                <a:lnTo>
                  <a:pt x="1352550" y="133350"/>
                </a:lnTo>
                <a:close/>
              </a:path>
            </a:pathLst>
          </a:custGeom>
          <a:solidFill>
            <a:srgbClr val="000000"/>
          </a:solidFill>
        </p:spPr>
        <p:txBody>
          <a:bodyPr wrap="square" lIns="0" tIns="0" rIns="0" bIns="0" rtlCol="0"/>
          <a:lstStyle/>
          <a:p>
            <a:endParaRPr/>
          </a:p>
        </p:txBody>
      </p:sp>
      <p:sp>
        <p:nvSpPr>
          <p:cNvPr id="7" name="object 7"/>
          <p:cNvSpPr txBox="1">
            <a:spLocks noGrp="1"/>
          </p:cNvSpPr>
          <p:nvPr>
            <p:ph type="title"/>
          </p:nvPr>
        </p:nvSpPr>
        <p:spPr>
          <a:xfrm>
            <a:off x="1016000" y="941868"/>
            <a:ext cx="11134725" cy="1000760"/>
          </a:xfrm>
          <a:prstGeom prst="rect">
            <a:avLst/>
          </a:prstGeom>
        </p:spPr>
        <p:txBody>
          <a:bodyPr vert="horz" wrap="square" lIns="0" tIns="12700" rIns="0" bIns="0" rtlCol="0">
            <a:spAutoFit/>
          </a:bodyPr>
          <a:lstStyle/>
          <a:p>
            <a:pPr marL="12700">
              <a:lnSpc>
                <a:spcPct val="100000"/>
              </a:lnSpc>
              <a:spcBef>
                <a:spcPts val="100"/>
              </a:spcBef>
            </a:pPr>
            <a:r>
              <a:rPr spc="229" dirty="0">
                <a:latin typeface="Trebuchet MS"/>
                <a:cs typeface="Trebuchet MS"/>
              </a:rPr>
              <a:t>The</a:t>
            </a:r>
            <a:r>
              <a:rPr spc="545" dirty="0">
                <a:latin typeface="Trebuchet MS"/>
                <a:cs typeface="Trebuchet MS"/>
              </a:rPr>
              <a:t> </a:t>
            </a:r>
            <a:r>
              <a:rPr spc="229" dirty="0">
                <a:latin typeface="Trebuchet MS"/>
                <a:cs typeface="Trebuchet MS"/>
              </a:rPr>
              <a:t>key</a:t>
            </a:r>
            <a:r>
              <a:rPr spc="550" dirty="0">
                <a:latin typeface="Trebuchet MS"/>
                <a:cs typeface="Trebuchet MS"/>
              </a:rPr>
              <a:t> </a:t>
            </a:r>
            <a:r>
              <a:rPr spc="335" dirty="0">
                <a:latin typeface="Trebuchet MS"/>
                <a:cs typeface="Trebuchet MS"/>
              </a:rPr>
              <a:t>principles</a:t>
            </a:r>
            <a:r>
              <a:rPr spc="545" dirty="0">
                <a:latin typeface="Trebuchet MS"/>
                <a:cs typeface="Trebuchet MS"/>
              </a:rPr>
              <a:t> </a:t>
            </a:r>
            <a:r>
              <a:rPr spc="185" dirty="0">
                <a:latin typeface="Trebuchet MS"/>
                <a:cs typeface="Trebuchet MS"/>
              </a:rPr>
              <a:t>of</a:t>
            </a:r>
            <a:r>
              <a:rPr spc="545" dirty="0">
                <a:latin typeface="Trebuchet MS"/>
                <a:cs typeface="Trebuchet MS"/>
              </a:rPr>
              <a:t> </a:t>
            </a:r>
            <a:r>
              <a:rPr spc="550" dirty="0">
                <a:latin typeface="Trebuchet MS"/>
                <a:cs typeface="Trebuchet MS"/>
              </a:rPr>
              <a:t>WHS</a:t>
            </a:r>
          </a:p>
        </p:txBody>
      </p:sp>
      <p:pic>
        <p:nvPicPr>
          <p:cNvPr id="8" name="object 8"/>
          <p:cNvPicPr/>
          <p:nvPr/>
        </p:nvPicPr>
        <p:blipFill>
          <a:blip r:embed="rId3" cstate="email">
            <a:extLst>
              <a:ext uri="{28A0092B-C50C-407E-A947-70E740481C1C}">
                <a14:useLocalDpi xmlns:a14="http://schemas.microsoft.com/office/drawing/2010/main"/>
              </a:ext>
            </a:extLst>
          </a:blip>
          <a:stretch>
            <a:fillRect/>
          </a:stretch>
        </p:blipFill>
        <p:spPr>
          <a:xfrm>
            <a:off x="1352550" y="3380973"/>
            <a:ext cx="104775" cy="104775"/>
          </a:xfrm>
          <a:prstGeom prst="rect">
            <a:avLst/>
          </a:prstGeom>
        </p:spPr>
      </p:pic>
      <p:pic>
        <p:nvPicPr>
          <p:cNvPr id="9" name="object 9"/>
          <p:cNvPicPr/>
          <p:nvPr/>
        </p:nvPicPr>
        <p:blipFill>
          <a:blip r:embed="rId3" cstate="email">
            <a:extLst>
              <a:ext uri="{28A0092B-C50C-407E-A947-70E740481C1C}">
                <a14:useLocalDpi xmlns:a14="http://schemas.microsoft.com/office/drawing/2010/main"/>
              </a:ext>
            </a:extLst>
          </a:blip>
          <a:stretch>
            <a:fillRect/>
          </a:stretch>
        </p:blipFill>
        <p:spPr>
          <a:xfrm>
            <a:off x="1352550" y="4581123"/>
            <a:ext cx="104775" cy="104775"/>
          </a:xfrm>
          <a:prstGeom prst="rect">
            <a:avLst/>
          </a:prstGeom>
        </p:spPr>
      </p:pic>
      <p:pic>
        <p:nvPicPr>
          <p:cNvPr id="10" name="object 10"/>
          <p:cNvPicPr/>
          <p:nvPr/>
        </p:nvPicPr>
        <p:blipFill>
          <a:blip r:embed="rId3" cstate="email">
            <a:extLst>
              <a:ext uri="{28A0092B-C50C-407E-A947-70E740481C1C}">
                <a14:useLocalDpi xmlns:a14="http://schemas.microsoft.com/office/drawing/2010/main"/>
              </a:ext>
            </a:extLst>
          </a:blip>
          <a:stretch>
            <a:fillRect/>
          </a:stretch>
        </p:blipFill>
        <p:spPr>
          <a:xfrm>
            <a:off x="1352550" y="6981423"/>
            <a:ext cx="104775" cy="104775"/>
          </a:xfrm>
          <a:prstGeom prst="rect">
            <a:avLst/>
          </a:prstGeom>
        </p:spPr>
      </p:pic>
      <p:sp>
        <p:nvSpPr>
          <p:cNvPr id="11" name="object 11"/>
          <p:cNvSpPr txBox="1"/>
          <p:nvPr/>
        </p:nvSpPr>
        <p:spPr>
          <a:xfrm>
            <a:off x="1016000" y="2391637"/>
            <a:ext cx="14623415" cy="5426075"/>
          </a:xfrm>
          <a:prstGeom prst="rect">
            <a:avLst/>
          </a:prstGeom>
        </p:spPr>
        <p:txBody>
          <a:bodyPr vert="horz" wrap="square" lIns="0" tIns="186055" rIns="0" bIns="0" rtlCol="0">
            <a:spAutoFit/>
          </a:bodyPr>
          <a:lstStyle/>
          <a:p>
            <a:pPr marL="12700">
              <a:lnSpc>
                <a:spcPct val="100000"/>
              </a:lnSpc>
              <a:spcBef>
                <a:spcPts val="1465"/>
              </a:spcBef>
              <a:tabLst>
                <a:tab pos="823594" algn="l"/>
                <a:tab pos="2850515" algn="l"/>
                <a:tab pos="4151629" algn="l"/>
                <a:tab pos="4943475" algn="l"/>
                <a:tab pos="6224270" algn="l"/>
                <a:tab pos="6936105" algn="l"/>
                <a:tab pos="7950834" algn="l"/>
                <a:tab pos="8380730" algn="l"/>
                <a:tab pos="9849485" algn="l"/>
                <a:tab pos="10626090" algn="l"/>
                <a:tab pos="11377930" algn="l"/>
              </a:tabLst>
            </a:pPr>
            <a:r>
              <a:rPr sz="2800" spc="130" dirty="0">
                <a:latin typeface="Arial MT"/>
                <a:cs typeface="Arial MT"/>
              </a:rPr>
              <a:t>The	</a:t>
            </a:r>
            <a:r>
              <a:rPr sz="2800" spc="170" dirty="0">
                <a:latin typeface="Arial MT"/>
                <a:cs typeface="Arial MT"/>
              </a:rPr>
              <a:t>Workplace	</a:t>
            </a:r>
            <a:r>
              <a:rPr sz="2800" spc="160" dirty="0">
                <a:latin typeface="Arial MT"/>
                <a:cs typeface="Arial MT"/>
              </a:rPr>
              <a:t>Health	</a:t>
            </a:r>
            <a:r>
              <a:rPr sz="2800" spc="130" dirty="0">
                <a:latin typeface="Arial MT"/>
                <a:cs typeface="Arial MT"/>
              </a:rPr>
              <a:t>and	</a:t>
            </a:r>
            <a:r>
              <a:rPr sz="2800" spc="160" dirty="0">
                <a:latin typeface="Arial MT"/>
                <a:cs typeface="Arial MT"/>
              </a:rPr>
              <a:t>Safety	</a:t>
            </a:r>
            <a:r>
              <a:rPr sz="2800" spc="130" dirty="0">
                <a:latin typeface="Arial MT"/>
                <a:cs typeface="Arial MT"/>
              </a:rPr>
              <a:t>Act	</a:t>
            </a:r>
            <a:r>
              <a:rPr sz="2800" spc="145" dirty="0">
                <a:latin typeface="Arial MT"/>
                <a:cs typeface="Arial MT"/>
              </a:rPr>
              <a:t>2011	</a:t>
            </a:r>
            <a:r>
              <a:rPr sz="2800" spc="95" dirty="0">
                <a:latin typeface="Arial MT"/>
                <a:cs typeface="Arial MT"/>
              </a:rPr>
              <a:t>is	</a:t>
            </a:r>
            <a:r>
              <a:rPr sz="2800" spc="155" dirty="0">
                <a:latin typeface="Arial MT"/>
                <a:cs typeface="Arial MT"/>
              </a:rPr>
              <a:t>built</a:t>
            </a:r>
            <a:r>
              <a:rPr sz="2800" spc="390" dirty="0">
                <a:latin typeface="Arial MT"/>
                <a:cs typeface="Arial MT"/>
              </a:rPr>
              <a:t> </a:t>
            </a:r>
            <a:r>
              <a:rPr sz="2800" spc="95" dirty="0">
                <a:latin typeface="Arial MT"/>
                <a:cs typeface="Arial MT"/>
              </a:rPr>
              <a:t>on	</a:t>
            </a:r>
            <a:r>
              <a:rPr sz="2800" spc="145" dirty="0">
                <a:latin typeface="Arial MT"/>
                <a:cs typeface="Arial MT"/>
              </a:rPr>
              <a:t>five	</a:t>
            </a:r>
            <a:r>
              <a:rPr sz="2800" spc="130" dirty="0">
                <a:latin typeface="Arial MT"/>
                <a:cs typeface="Arial MT"/>
              </a:rPr>
              <a:t>key	</a:t>
            </a:r>
            <a:r>
              <a:rPr sz="2800" spc="175" dirty="0">
                <a:latin typeface="Arial MT"/>
                <a:cs typeface="Arial MT"/>
              </a:rPr>
              <a:t>principles:</a:t>
            </a:r>
            <a:endParaRPr sz="2800">
              <a:latin typeface="Arial MT"/>
              <a:cs typeface="Arial MT"/>
            </a:endParaRPr>
          </a:p>
          <a:p>
            <a:pPr marL="616585" marR="170815">
              <a:lnSpc>
                <a:spcPct val="140600"/>
              </a:lnSpc>
              <a:tabLst>
                <a:tab pos="1210310" algn="l"/>
                <a:tab pos="1596390" algn="l"/>
                <a:tab pos="2066289" algn="l"/>
                <a:tab pos="2551430" algn="l"/>
                <a:tab pos="4000500" algn="l"/>
                <a:tab pos="4302760" algn="l"/>
                <a:tab pos="5445125" algn="l"/>
                <a:tab pos="5845175" algn="l"/>
                <a:tab pos="6423660" algn="l"/>
                <a:tab pos="6637020" algn="l"/>
                <a:tab pos="6893559" algn="l"/>
                <a:tab pos="7329805" algn="l"/>
                <a:tab pos="8135620" algn="l"/>
                <a:tab pos="8813800" algn="l"/>
                <a:tab pos="8927465" algn="l"/>
                <a:tab pos="10139680" algn="l"/>
                <a:tab pos="11461115" algn="l"/>
                <a:tab pos="12454890" algn="l"/>
                <a:tab pos="13147675" algn="l"/>
              </a:tabLst>
            </a:pPr>
            <a:r>
              <a:rPr sz="2800" spc="195" dirty="0">
                <a:latin typeface="Arial MT"/>
                <a:cs typeface="Arial MT"/>
              </a:rPr>
              <a:t>Al</a:t>
            </a:r>
            <a:r>
              <a:rPr sz="2800" dirty="0">
                <a:latin typeface="Arial MT"/>
                <a:cs typeface="Arial MT"/>
              </a:rPr>
              <a:t>l	</a:t>
            </a:r>
            <a:r>
              <a:rPr sz="2800" spc="195" dirty="0">
                <a:latin typeface="Arial MT"/>
                <a:cs typeface="Arial MT"/>
              </a:rPr>
              <a:t>peopl</a:t>
            </a:r>
            <a:r>
              <a:rPr sz="2800" dirty="0">
                <a:latin typeface="Arial MT"/>
                <a:cs typeface="Arial MT"/>
              </a:rPr>
              <a:t>e	</a:t>
            </a:r>
            <a:r>
              <a:rPr sz="2800" spc="195" dirty="0">
                <a:latin typeface="Arial MT"/>
                <a:cs typeface="Arial MT"/>
              </a:rPr>
              <a:t>includin</a:t>
            </a:r>
            <a:r>
              <a:rPr sz="2800" dirty="0">
                <a:latin typeface="Arial MT"/>
                <a:cs typeface="Arial MT"/>
              </a:rPr>
              <a:t>g	</a:t>
            </a:r>
            <a:r>
              <a:rPr sz="2800" spc="195" dirty="0">
                <a:latin typeface="Arial MT"/>
                <a:cs typeface="Arial MT"/>
              </a:rPr>
              <a:t>worker</a:t>
            </a:r>
            <a:r>
              <a:rPr sz="2800" dirty="0">
                <a:latin typeface="Arial MT"/>
                <a:cs typeface="Arial MT"/>
              </a:rPr>
              <a:t>s	</a:t>
            </a:r>
            <a:r>
              <a:rPr sz="2800" spc="195" dirty="0">
                <a:latin typeface="Arial MT"/>
                <a:cs typeface="Arial MT"/>
              </a:rPr>
              <a:t>an</a:t>
            </a:r>
            <a:r>
              <a:rPr sz="2800" dirty="0">
                <a:latin typeface="Arial MT"/>
                <a:cs typeface="Arial MT"/>
              </a:rPr>
              <a:t>d	</a:t>
            </a:r>
            <a:r>
              <a:rPr sz="2800" spc="195" dirty="0">
                <a:latin typeface="Arial MT"/>
                <a:cs typeface="Arial MT"/>
              </a:rPr>
              <a:t>th</a:t>
            </a:r>
            <a:r>
              <a:rPr sz="2800" dirty="0">
                <a:latin typeface="Arial MT"/>
                <a:cs typeface="Arial MT"/>
              </a:rPr>
              <a:t>e	</a:t>
            </a:r>
            <a:r>
              <a:rPr sz="2800" spc="195" dirty="0">
                <a:latin typeface="Arial MT"/>
                <a:cs typeface="Arial MT"/>
              </a:rPr>
              <a:t>genera</a:t>
            </a:r>
            <a:r>
              <a:rPr sz="2800" dirty="0">
                <a:latin typeface="Arial MT"/>
                <a:cs typeface="Arial MT"/>
              </a:rPr>
              <a:t>l	</a:t>
            </a:r>
            <a:r>
              <a:rPr sz="2800" spc="195" dirty="0">
                <a:latin typeface="Arial MT"/>
                <a:cs typeface="Arial MT"/>
              </a:rPr>
              <a:t>public</a:t>
            </a:r>
            <a:r>
              <a:rPr sz="2800" dirty="0">
                <a:latin typeface="Arial MT"/>
                <a:cs typeface="Arial MT"/>
              </a:rPr>
              <a:t>,	</a:t>
            </a:r>
            <a:r>
              <a:rPr sz="2800" spc="195" dirty="0">
                <a:latin typeface="Arial MT"/>
                <a:cs typeface="Arial MT"/>
              </a:rPr>
              <a:t>shoul</a:t>
            </a:r>
            <a:r>
              <a:rPr sz="2800" dirty="0">
                <a:latin typeface="Arial MT"/>
                <a:cs typeface="Arial MT"/>
              </a:rPr>
              <a:t>d	</a:t>
            </a:r>
            <a:r>
              <a:rPr sz="2800" spc="195" dirty="0">
                <a:latin typeface="Arial MT"/>
                <a:cs typeface="Arial MT"/>
              </a:rPr>
              <a:t>hav</a:t>
            </a:r>
            <a:r>
              <a:rPr sz="2800" dirty="0">
                <a:latin typeface="Arial MT"/>
                <a:cs typeface="Arial MT"/>
              </a:rPr>
              <a:t>e	</a:t>
            </a:r>
            <a:r>
              <a:rPr sz="2800" spc="195" dirty="0">
                <a:latin typeface="Arial MT"/>
                <a:cs typeface="Arial MT"/>
              </a:rPr>
              <a:t>th</a:t>
            </a:r>
            <a:r>
              <a:rPr sz="2800" dirty="0">
                <a:latin typeface="Arial MT"/>
                <a:cs typeface="Arial MT"/>
              </a:rPr>
              <a:t>e	</a:t>
            </a:r>
            <a:r>
              <a:rPr sz="2800" spc="195" dirty="0">
                <a:latin typeface="Arial MT"/>
                <a:cs typeface="Arial MT"/>
              </a:rPr>
              <a:t>highes</a:t>
            </a:r>
            <a:r>
              <a:rPr sz="2800" dirty="0">
                <a:latin typeface="Arial MT"/>
                <a:cs typeface="Arial MT"/>
              </a:rPr>
              <a:t>t  </a:t>
            </a:r>
            <a:r>
              <a:rPr sz="2800" spc="155" dirty="0">
                <a:latin typeface="Arial MT"/>
                <a:cs typeface="Arial MT"/>
              </a:rPr>
              <a:t>level	</a:t>
            </a:r>
            <a:r>
              <a:rPr sz="2800" spc="95" dirty="0">
                <a:latin typeface="Arial MT"/>
                <a:cs typeface="Arial MT"/>
              </a:rPr>
              <a:t>of	</a:t>
            </a:r>
            <a:r>
              <a:rPr sz="2800" spc="175" dirty="0">
                <a:latin typeface="Arial MT"/>
                <a:cs typeface="Arial MT"/>
              </a:rPr>
              <a:t>protection	</a:t>
            </a:r>
            <a:r>
              <a:rPr sz="2800" spc="165" dirty="0">
                <a:latin typeface="Arial MT"/>
                <a:cs typeface="Arial MT"/>
              </a:rPr>
              <a:t>against	</a:t>
            </a:r>
            <a:r>
              <a:rPr sz="2800" spc="155" dirty="0">
                <a:latin typeface="Arial MT"/>
                <a:cs typeface="Arial MT"/>
              </a:rPr>
              <a:t>risks	</a:t>
            </a:r>
            <a:r>
              <a:rPr sz="2800" spc="95" dirty="0">
                <a:latin typeface="Arial MT"/>
                <a:cs typeface="Arial MT"/>
              </a:rPr>
              <a:t>to	</a:t>
            </a:r>
            <a:r>
              <a:rPr sz="2800" spc="160" dirty="0">
                <a:latin typeface="Arial MT"/>
                <a:cs typeface="Arial MT"/>
              </a:rPr>
              <a:t>health	</a:t>
            </a:r>
            <a:r>
              <a:rPr sz="2800" spc="130" dirty="0">
                <a:latin typeface="Arial MT"/>
                <a:cs typeface="Arial MT"/>
              </a:rPr>
              <a:t>and		</a:t>
            </a:r>
            <a:r>
              <a:rPr sz="2800" spc="165" dirty="0">
                <a:latin typeface="Arial MT"/>
                <a:cs typeface="Arial MT"/>
              </a:rPr>
              <a:t>safety.</a:t>
            </a:r>
            <a:endParaRPr sz="2800">
              <a:latin typeface="Arial MT"/>
              <a:cs typeface="Arial MT"/>
            </a:endParaRPr>
          </a:p>
          <a:p>
            <a:pPr marL="616585" marR="5080">
              <a:lnSpc>
                <a:spcPct val="140600"/>
              </a:lnSpc>
              <a:tabLst>
                <a:tab pos="1852930" algn="l"/>
                <a:tab pos="2565400" algn="l"/>
                <a:tab pos="2669540" algn="l"/>
                <a:tab pos="3277870" algn="l"/>
                <a:tab pos="4227195" algn="l"/>
                <a:tab pos="4716780" algn="l"/>
                <a:tab pos="5494020" algn="l"/>
                <a:tab pos="6082030" algn="l"/>
                <a:tab pos="6107430" algn="l"/>
                <a:tab pos="7304405" algn="l"/>
                <a:tab pos="8120380" algn="l"/>
                <a:tab pos="8204834" algn="l"/>
                <a:tab pos="9322435" algn="l"/>
                <a:tab pos="9381490" algn="l"/>
                <a:tab pos="10424795" algn="l"/>
                <a:tab pos="10623550" algn="l"/>
                <a:tab pos="11415395" algn="l"/>
                <a:tab pos="11720195" algn="l"/>
                <a:tab pos="12615545" algn="l"/>
                <a:tab pos="12636500" algn="l"/>
                <a:tab pos="13615035" algn="l"/>
                <a:tab pos="14065885" algn="l"/>
              </a:tabLst>
            </a:pPr>
            <a:r>
              <a:rPr sz="2800" spc="195" dirty="0">
                <a:latin typeface="Arial MT"/>
                <a:cs typeface="Arial MT"/>
              </a:rPr>
              <a:t>Thos</a:t>
            </a:r>
            <a:r>
              <a:rPr sz="2800" dirty="0">
                <a:latin typeface="Arial MT"/>
                <a:cs typeface="Arial MT"/>
              </a:rPr>
              <a:t>e	</a:t>
            </a:r>
            <a:r>
              <a:rPr sz="2800" spc="195" dirty="0">
                <a:latin typeface="Arial MT"/>
                <a:cs typeface="Arial MT"/>
              </a:rPr>
              <a:t>tha</a:t>
            </a:r>
            <a:r>
              <a:rPr sz="2800" dirty="0">
                <a:latin typeface="Arial MT"/>
                <a:cs typeface="Arial MT"/>
              </a:rPr>
              <a:t>t		</a:t>
            </a:r>
            <a:r>
              <a:rPr sz="2800" spc="195" dirty="0">
                <a:latin typeface="Arial MT"/>
                <a:cs typeface="Arial MT"/>
              </a:rPr>
              <a:t>manag</a:t>
            </a:r>
            <a:r>
              <a:rPr sz="2800" dirty="0">
                <a:latin typeface="Arial MT"/>
                <a:cs typeface="Arial MT"/>
              </a:rPr>
              <a:t>e	</a:t>
            </a:r>
            <a:r>
              <a:rPr sz="2800" spc="195" dirty="0">
                <a:latin typeface="Arial MT"/>
                <a:cs typeface="Arial MT"/>
              </a:rPr>
              <a:t>o</a:t>
            </a:r>
            <a:r>
              <a:rPr sz="2800" dirty="0">
                <a:latin typeface="Arial MT"/>
                <a:cs typeface="Arial MT"/>
              </a:rPr>
              <a:t>r	</a:t>
            </a:r>
            <a:r>
              <a:rPr sz="2800" spc="195" dirty="0">
                <a:latin typeface="Arial MT"/>
                <a:cs typeface="Arial MT"/>
              </a:rPr>
              <a:t>contro</a:t>
            </a:r>
            <a:r>
              <a:rPr sz="2800" dirty="0">
                <a:latin typeface="Arial MT"/>
                <a:cs typeface="Arial MT"/>
              </a:rPr>
              <a:t>l	</a:t>
            </a:r>
            <a:r>
              <a:rPr sz="2800" spc="195" dirty="0">
                <a:latin typeface="Arial MT"/>
                <a:cs typeface="Arial MT"/>
              </a:rPr>
              <a:t>thing</a:t>
            </a:r>
            <a:r>
              <a:rPr sz="2800" dirty="0">
                <a:latin typeface="Arial MT"/>
                <a:cs typeface="Arial MT"/>
              </a:rPr>
              <a:t>s	</a:t>
            </a:r>
            <a:r>
              <a:rPr sz="2800" spc="195" dirty="0">
                <a:latin typeface="Arial MT"/>
                <a:cs typeface="Arial MT"/>
              </a:rPr>
              <a:t>tha</a:t>
            </a:r>
            <a:r>
              <a:rPr sz="2800" dirty="0">
                <a:latin typeface="Arial MT"/>
                <a:cs typeface="Arial MT"/>
              </a:rPr>
              <a:t>t	</a:t>
            </a:r>
            <a:r>
              <a:rPr sz="2800" spc="195" dirty="0">
                <a:latin typeface="Arial MT"/>
                <a:cs typeface="Arial MT"/>
              </a:rPr>
              <a:t>creat</a:t>
            </a:r>
            <a:r>
              <a:rPr sz="2800" dirty="0">
                <a:latin typeface="Arial MT"/>
                <a:cs typeface="Arial MT"/>
              </a:rPr>
              <a:t>e		</a:t>
            </a:r>
            <a:r>
              <a:rPr sz="2800" spc="195" dirty="0">
                <a:latin typeface="Arial MT"/>
                <a:cs typeface="Arial MT"/>
              </a:rPr>
              <a:t>healt</a:t>
            </a:r>
            <a:r>
              <a:rPr sz="2800" dirty="0">
                <a:latin typeface="Arial MT"/>
                <a:cs typeface="Arial MT"/>
              </a:rPr>
              <a:t>h	</a:t>
            </a:r>
            <a:r>
              <a:rPr sz="2800" spc="195" dirty="0">
                <a:latin typeface="Arial MT"/>
                <a:cs typeface="Arial MT"/>
              </a:rPr>
              <a:t>an</a:t>
            </a:r>
            <a:r>
              <a:rPr sz="2800" dirty="0">
                <a:latin typeface="Arial MT"/>
                <a:cs typeface="Arial MT"/>
              </a:rPr>
              <a:t>d	</a:t>
            </a:r>
            <a:r>
              <a:rPr sz="2800" spc="195" dirty="0">
                <a:latin typeface="Arial MT"/>
                <a:cs typeface="Arial MT"/>
              </a:rPr>
              <a:t>safet</a:t>
            </a:r>
            <a:r>
              <a:rPr sz="2800" dirty="0">
                <a:latin typeface="Arial MT"/>
                <a:cs typeface="Arial MT"/>
              </a:rPr>
              <a:t>y		</a:t>
            </a:r>
            <a:r>
              <a:rPr sz="2800" spc="195" dirty="0">
                <a:latin typeface="Arial MT"/>
                <a:cs typeface="Arial MT"/>
              </a:rPr>
              <a:t>risk</a:t>
            </a:r>
            <a:r>
              <a:rPr sz="2800" dirty="0">
                <a:latin typeface="Arial MT"/>
                <a:cs typeface="Arial MT"/>
              </a:rPr>
              <a:t>s	</a:t>
            </a:r>
            <a:r>
              <a:rPr sz="2800" spc="195" dirty="0">
                <a:latin typeface="Arial MT"/>
                <a:cs typeface="Arial MT"/>
              </a:rPr>
              <a:t>i</a:t>
            </a:r>
            <a:r>
              <a:rPr sz="2800" dirty="0">
                <a:latin typeface="Arial MT"/>
                <a:cs typeface="Arial MT"/>
              </a:rPr>
              <a:t>n	</a:t>
            </a:r>
            <a:r>
              <a:rPr sz="2800" spc="195" dirty="0">
                <a:latin typeface="Arial MT"/>
                <a:cs typeface="Arial MT"/>
              </a:rPr>
              <a:t>th</a:t>
            </a:r>
            <a:r>
              <a:rPr sz="2800" dirty="0">
                <a:latin typeface="Arial MT"/>
                <a:cs typeface="Arial MT"/>
              </a:rPr>
              <a:t>e  </a:t>
            </a:r>
            <a:r>
              <a:rPr sz="2800" spc="170" dirty="0">
                <a:latin typeface="Arial MT"/>
                <a:cs typeface="Arial MT"/>
              </a:rPr>
              <a:t>workplace	</a:t>
            </a:r>
            <a:r>
              <a:rPr sz="2800" spc="130" dirty="0">
                <a:latin typeface="Arial MT"/>
                <a:cs typeface="Arial MT"/>
              </a:rPr>
              <a:t>are	</a:t>
            </a:r>
            <a:r>
              <a:rPr sz="2800" spc="175" dirty="0">
                <a:latin typeface="Arial MT"/>
                <a:cs typeface="Arial MT"/>
              </a:rPr>
              <a:t>responsible	</a:t>
            </a:r>
            <a:r>
              <a:rPr sz="2800" spc="130" dirty="0">
                <a:latin typeface="Arial MT"/>
                <a:cs typeface="Arial MT"/>
              </a:rPr>
              <a:t>for		</a:t>
            </a:r>
            <a:r>
              <a:rPr sz="2800" spc="175" dirty="0">
                <a:latin typeface="Arial MT"/>
                <a:cs typeface="Arial MT"/>
              </a:rPr>
              <a:t>eliminating		</a:t>
            </a:r>
            <a:r>
              <a:rPr sz="2800" spc="155" dirty="0">
                <a:latin typeface="Arial MT"/>
                <a:cs typeface="Arial MT"/>
              </a:rPr>
              <a:t>those	</a:t>
            </a:r>
            <a:r>
              <a:rPr sz="2800" spc="160" dirty="0">
                <a:latin typeface="Arial MT"/>
                <a:cs typeface="Arial MT"/>
              </a:rPr>
              <a:t>risks.	</a:t>
            </a:r>
            <a:r>
              <a:rPr sz="2800" spc="155" dirty="0">
                <a:latin typeface="Arial MT"/>
                <a:cs typeface="Arial MT"/>
              </a:rPr>
              <a:t>Where	</a:t>
            </a:r>
            <a:r>
              <a:rPr sz="2800" spc="145" dirty="0">
                <a:latin typeface="Arial MT"/>
                <a:cs typeface="Arial MT"/>
              </a:rPr>
              <a:t>they	</a:t>
            </a:r>
            <a:r>
              <a:rPr sz="2800" spc="155" dirty="0">
                <a:latin typeface="Arial MT"/>
                <a:cs typeface="Arial MT"/>
              </a:rPr>
              <a:t>can’t	</a:t>
            </a:r>
            <a:r>
              <a:rPr sz="2800" spc="95" dirty="0">
                <a:latin typeface="Arial MT"/>
                <a:cs typeface="Arial MT"/>
              </a:rPr>
              <a:t>be</a:t>
            </a:r>
            <a:endParaRPr sz="2800">
              <a:latin typeface="Arial MT"/>
              <a:cs typeface="Arial MT"/>
            </a:endParaRPr>
          </a:p>
          <a:p>
            <a:pPr marL="616585" marR="702310">
              <a:lnSpc>
                <a:spcPct val="140600"/>
              </a:lnSpc>
              <a:tabLst>
                <a:tab pos="2733675" algn="l"/>
                <a:tab pos="3629025" algn="l"/>
                <a:tab pos="4341495" algn="l"/>
                <a:tab pos="6557645" algn="l"/>
                <a:tab pos="7171055" algn="l"/>
                <a:tab pos="8857615" algn="l"/>
                <a:tab pos="9975850" algn="l"/>
                <a:tab pos="10954385" algn="l"/>
                <a:tab pos="11948795" algn="l"/>
              </a:tabLst>
            </a:pPr>
            <a:r>
              <a:rPr sz="2800" spc="195" dirty="0">
                <a:latin typeface="Arial MT"/>
                <a:cs typeface="Arial MT"/>
              </a:rPr>
              <a:t>eliminated</a:t>
            </a:r>
            <a:r>
              <a:rPr sz="2800" dirty="0">
                <a:latin typeface="Arial MT"/>
                <a:cs typeface="Arial MT"/>
              </a:rPr>
              <a:t>,	</a:t>
            </a:r>
            <a:r>
              <a:rPr sz="2800" spc="195" dirty="0">
                <a:latin typeface="Arial MT"/>
                <a:cs typeface="Arial MT"/>
              </a:rPr>
              <a:t>the</a:t>
            </a:r>
            <a:r>
              <a:rPr sz="2800" dirty="0">
                <a:latin typeface="Arial MT"/>
                <a:cs typeface="Arial MT"/>
              </a:rPr>
              <a:t>y	</a:t>
            </a:r>
            <a:r>
              <a:rPr sz="2800" spc="195" dirty="0">
                <a:latin typeface="Arial MT"/>
                <a:cs typeface="Arial MT"/>
              </a:rPr>
              <a:t>ar</a:t>
            </a:r>
            <a:r>
              <a:rPr sz="2800" dirty="0">
                <a:latin typeface="Arial MT"/>
                <a:cs typeface="Arial MT"/>
              </a:rPr>
              <a:t>e	</a:t>
            </a:r>
            <a:r>
              <a:rPr sz="2800" spc="195" dirty="0">
                <a:latin typeface="Arial MT"/>
                <a:cs typeface="Arial MT"/>
              </a:rPr>
              <a:t>responsibl</a:t>
            </a:r>
            <a:r>
              <a:rPr sz="2800" dirty="0">
                <a:latin typeface="Arial MT"/>
                <a:cs typeface="Arial MT"/>
              </a:rPr>
              <a:t>e	</a:t>
            </a:r>
            <a:r>
              <a:rPr sz="2800" spc="195" dirty="0">
                <a:latin typeface="Arial MT"/>
                <a:cs typeface="Arial MT"/>
              </a:rPr>
              <a:t>fo</a:t>
            </a:r>
            <a:r>
              <a:rPr sz="2800" dirty="0">
                <a:latin typeface="Arial MT"/>
                <a:cs typeface="Arial MT"/>
              </a:rPr>
              <a:t>r	</a:t>
            </a:r>
            <a:r>
              <a:rPr sz="2800" spc="195" dirty="0">
                <a:latin typeface="Arial MT"/>
                <a:cs typeface="Arial MT"/>
              </a:rPr>
              <a:t>reducin</a:t>
            </a:r>
            <a:r>
              <a:rPr sz="2800" dirty="0">
                <a:latin typeface="Arial MT"/>
                <a:cs typeface="Arial MT"/>
              </a:rPr>
              <a:t>g	</a:t>
            </a:r>
            <a:r>
              <a:rPr sz="2800" spc="195" dirty="0">
                <a:latin typeface="Arial MT"/>
                <a:cs typeface="Arial MT"/>
              </a:rPr>
              <a:t>thos</a:t>
            </a:r>
            <a:r>
              <a:rPr sz="2800" dirty="0">
                <a:latin typeface="Arial MT"/>
                <a:cs typeface="Arial MT"/>
              </a:rPr>
              <a:t>e	</a:t>
            </a:r>
            <a:r>
              <a:rPr sz="2800" spc="195" dirty="0">
                <a:latin typeface="Arial MT"/>
                <a:cs typeface="Arial MT"/>
              </a:rPr>
              <a:t>risk</a:t>
            </a:r>
            <a:r>
              <a:rPr sz="2800" dirty="0">
                <a:latin typeface="Arial MT"/>
                <a:cs typeface="Arial MT"/>
              </a:rPr>
              <a:t>s	</a:t>
            </a:r>
            <a:r>
              <a:rPr sz="2800" spc="195" dirty="0">
                <a:latin typeface="Arial MT"/>
                <a:cs typeface="Arial MT"/>
              </a:rPr>
              <a:t>wer</a:t>
            </a:r>
            <a:r>
              <a:rPr sz="2800" dirty="0">
                <a:latin typeface="Arial MT"/>
                <a:cs typeface="Arial MT"/>
              </a:rPr>
              <a:t>e	</a:t>
            </a:r>
            <a:r>
              <a:rPr sz="2800" spc="195" dirty="0">
                <a:latin typeface="Arial MT"/>
                <a:cs typeface="Arial MT"/>
              </a:rPr>
              <a:t>reasonabl</a:t>
            </a:r>
            <a:r>
              <a:rPr sz="2800" dirty="0">
                <a:latin typeface="Arial MT"/>
                <a:cs typeface="Arial MT"/>
              </a:rPr>
              <a:t>y  </a:t>
            </a:r>
            <a:r>
              <a:rPr sz="2800" spc="175" dirty="0">
                <a:latin typeface="Arial MT"/>
                <a:cs typeface="Arial MT"/>
              </a:rPr>
              <a:t>practicable.</a:t>
            </a:r>
            <a:endParaRPr sz="2800">
              <a:latin typeface="Arial MT"/>
              <a:cs typeface="Arial MT"/>
            </a:endParaRPr>
          </a:p>
          <a:p>
            <a:pPr marL="616585" marR="1661160">
              <a:lnSpc>
                <a:spcPct val="140600"/>
              </a:lnSpc>
              <a:tabLst>
                <a:tab pos="2644140" algn="l"/>
                <a:tab pos="3964940" algn="l"/>
                <a:tab pos="4533900" algn="l"/>
                <a:tab pos="6324600" algn="l"/>
                <a:tab pos="6774815" algn="l"/>
                <a:tab pos="8703945" algn="l"/>
                <a:tab pos="9946005" algn="l"/>
                <a:tab pos="10737215" algn="l"/>
                <a:tab pos="11958955" algn="l"/>
                <a:tab pos="12409170" algn="l"/>
              </a:tabLst>
            </a:pPr>
            <a:r>
              <a:rPr sz="2800" spc="195" dirty="0">
                <a:latin typeface="Arial MT"/>
                <a:cs typeface="Arial MT"/>
              </a:rPr>
              <a:t>Employer</a:t>
            </a:r>
            <a:r>
              <a:rPr sz="2800" dirty="0">
                <a:latin typeface="Arial MT"/>
                <a:cs typeface="Arial MT"/>
              </a:rPr>
              <a:t>s	</a:t>
            </a:r>
            <a:r>
              <a:rPr sz="2800" spc="195" dirty="0">
                <a:latin typeface="Arial MT"/>
                <a:cs typeface="Arial MT"/>
              </a:rPr>
              <a:t>shoul</a:t>
            </a:r>
            <a:r>
              <a:rPr sz="2800" dirty="0">
                <a:latin typeface="Arial MT"/>
                <a:cs typeface="Arial MT"/>
              </a:rPr>
              <a:t>d	</a:t>
            </a:r>
            <a:r>
              <a:rPr sz="2800" spc="195" dirty="0">
                <a:latin typeface="Arial MT"/>
                <a:cs typeface="Arial MT"/>
              </a:rPr>
              <a:t>b</a:t>
            </a:r>
            <a:r>
              <a:rPr sz="2800" dirty="0">
                <a:latin typeface="Arial MT"/>
                <a:cs typeface="Arial MT"/>
              </a:rPr>
              <a:t>e	</a:t>
            </a:r>
            <a:r>
              <a:rPr sz="2800" spc="195" dirty="0">
                <a:latin typeface="Arial MT"/>
                <a:cs typeface="Arial MT"/>
              </a:rPr>
              <a:t>proactiv</a:t>
            </a:r>
            <a:r>
              <a:rPr sz="2800" dirty="0">
                <a:latin typeface="Arial MT"/>
                <a:cs typeface="Arial MT"/>
              </a:rPr>
              <a:t>e	</a:t>
            </a:r>
            <a:r>
              <a:rPr sz="2800" spc="195" dirty="0">
                <a:latin typeface="Arial MT"/>
                <a:cs typeface="Arial MT"/>
              </a:rPr>
              <a:t>i</a:t>
            </a:r>
            <a:r>
              <a:rPr sz="2800" dirty="0">
                <a:latin typeface="Arial MT"/>
                <a:cs typeface="Arial MT"/>
              </a:rPr>
              <a:t>n	</a:t>
            </a:r>
            <a:r>
              <a:rPr sz="2800" spc="195" dirty="0">
                <a:latin typeface="Arial MT"/>
                <a:cs typeface="Arial MT"/>
              </a:rPr>
              <a:t>promotin</a:t>
            </a:r>
            <a:r>
              <a:rPr sz="2800" dirty="0">
                <a:latin typeface="Arial MT"/>
                <a:cs typeface="Arial MT"/>
              </a:rPr>
              <a:t>g	</a:t>
            </a:r>
            <a:r>
              <a:rPr sz="2800" spc="195" dirty="0">
                <a:latin typeface="Arial MT"/>
                <a:cs typeface="Arial MT"/>
              </a:rPr>
              <a:t>healt</a:t>
            </a:r>
            <a:r>
              <a:rPr sz="2800" dirty="0">
                <a:latin typeface="Arial MT"/>
                <a:cs typeface="Arial MT"/>
              </a:rPr>
              <a:t>h	</a:t>
            </a:r>
            <a:r>
              <a:rPr sz="2800" spc="195" dirty="0">
                <a:latin typeface="Arial MT"/>
                <a:cs typeface="Arial MT"/>
              </a:rPr>
              <a:t>an</a:t>
            </a:r>
            <a:r>
              <a:rPr sz="2800" dirty="0">
                <a:latin typeface="Arial MT"/>
                <a:cs typeface="Arial MT"/>
              </a:rPr>
              <a:t>d	</a:t>
            </a:r>
            <a:r>
              <a:rPr sz="2800" spc="195" dirty="0">
                <a:latin typeface="Arial MT"/>
                <a:cs typeface="Arial MT"/>
              </a:rPr>
              <a:t>safet</a:t>
            </a:r>
            <a:r>
              <a:rPr sz="2800" dirty="0">
                <a:latin typeface="Arial MT"/>
                <a:cs typeface="Arial MT"/>
              </a:rPr>
              <a:t>y	</a:t>
            </a:r>
            <a:r>
              <a:rPr sz="2800" spc="195" dirty="0">
                <a:latin typeface="Arial MT"/>
                <a:cs typeface="Arial MT"/>
              </a:rPr>
              <a:t>i</a:t>
            </a:r>
            <a:r>
              <a:rPr sz="2800" dirty="0">
                <a:latin typeface="Arial MT"/>
                <a:cs typeface="Arial MT"/>
              </a:rPr>
              <a:t>n	</a:t>
            </a:r>
            <a:r>
              <a:rPr sz="2800" spc="195" dirty="0">
                <a:latin typeface="Arial MT"/>
                <a:cs typeface="Arial MT"/>
              </a:rPr>
              <a:t>th</a:t>
            </a:r>
            <a:r>
              <a:rPr sz="2800" dirty="0">
                <a:latin typeface="Arial MT"/>
                <a:cs typeface="Arial MT"/>
              </a:rPr>
              <a:t>e  </a:t>
            </a:r>
            <a:r>
              <a:rPr sz="2800" spc="175" dirty="0">
                <a:latin typeface="Arial MT"/>
                <a:cs typeface="Arial MT"/>
              </a:rPr>
              <a:t>workplace.</a:t>
            </a:r>
            <a:endParaRPr sz="2800">
              <a:latin typeface="Arial MT"/>
              <a:cs typeface="Arial MT"/>
            </a:endParaRPr>
          </a:p>
        </p:txBody>
      </p:sp>
      <p:sp>
        <p:nvSpPr>
          <p:cNvPr id="13" name="TextBox 12">
            <a:extLst>
              <a:ext uri="{FF2B5EF4-FFF2-40B4-BE49-F238E27FC236}">
                <a16:creationId xmlns:a16="http://schemas.microsoft.com/office/drawing/2014/main" id="{8C0BFDCD-A2DF-476C-80DC-ED4C4AE2A7AA}"/>
              </a:ext>
            </a:extLst>
          </p:cNvPr>
          <p:cNvSpPr txBox="1"/>
          <p:nvPr/>
        </p:nvSpPr>
        <p:spPr>
          <a:xfrm>
            <a:off x="1882775" y="9504231"/>
            <a:ext cx="9401174" cy="369332"/>
          </a:xfrm>
          <a:prstGeom prst="rect">
            <a:avLst/>
          </a:prstGeom>
          <a:noFill/>
        </p:spPr>
        <p:txBody>
          <a:bodyPr wrap="square">
            <a:spAutoFit/>
          </a:bodyPr>
          <a:lstStyle/>
          <a:p>
            <a:pPr marL="742950" lvl="1" indent="-285750">
              <a:spcAft>
                <a:spcPts val="0"/>
              </a:spcAft>
              <a:buFont typeface="Wingdings" panose="05000000000000000000" pitchFamily="2" charset="2"/>
              <a:buChar char=""/>
            </a:pPr>
            <a:r>
              <a:rPr lang="en-AU" sz="1800" dirty="0">
                <a:effectLst/>
                <a:latin typeface="Calibri" panose="020F0502020204030204" pitchFamily="34" charset="0"/>
                <a:ea typeface="Calibri" panose="020F0502020204030204" pitchFamily="34" charset="0"/>
                <a:cs typeface="Times New Roman" panose="02020603050405020304" pitchFamily="18" charset="0"/>
              </a:rPr>
              <a:t>Watch </a:t>
            </a:r>
            <a:r>
              <a:rPr lang="en-AU"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YouTube</a:t>
            </a:r>
            <a:r>
              <a:rPr lang="en-AU" sz="1800" dirty="0">
                <a:effectLst/>
                <a:latin typeface="Calibri" panose="020F0502020204030204" pitchFamily="34" charset="0"/>
                <a:ea typeface="Calibri" panose="020F0502020204030204" pitchFamily="34" charset="0"/>
                <a:cs typeface="Times New Roman" panose="02020603050405020304" pitchFamily="18" charset="0"/>
              </a:rPr>
              <a:t> video: Australian WHS Legislation Made Simple</a:t>
            </a:r>
            <a:endParaRPr lang="en-AU" sz="1800" dirty="0">
              <a:effectLst/>
              <a:latin typeface="Times New Roman" panose="02020603050405020304" pitchFamily="18" charset="0"/>
              <a:ea typeface="Times New Roman" panose="02020603050405020304" pitchFamily="18" charset="0"/>
            </a:endParaRPr>
          </a:p>
        </p:txBody>
      </p:sp>
      <p:pic>
        <p:nvPicPr>
          <p:cNvPr id="14" name="object 4">
            <a:hlinkClick r:id="rId5" action="ppaction://hlinksldjump"/>
            <a:extLst>
              <a:ext uri="{FF2B5EF4-FFF2-40B4-BE49-F238E27FC236}">
                <a16:creationId xmlns:a16="http://schemas.microsoft.com/office/drawing/2014/main" id="{616B5785-4D97-4A40-B694-3F770A0347AA}"/>
              </a:ext>
            </a:extLst>
          </p:cNvPr>
          <p:cNvPicPr/>
          <p:nvPr/>
        </p:nvPicPr>
        <p:blipFill>
          <a:blip r:embed="rId6" cstate="email">
            <a:extLst>
              <a:ext uri="{28A0092B-C50C-407E-A947-70E740481C1C}">
                <a14:useLocalDpi xmlns:a14="http://schemas.microsoft.com/office/drawing/2010/main"/>
              </a:ext>
            </a:extLst>
          </a:blip>
          <a:stretch>
            <a:fillRect/>
          </a:stretch>
        </p:blipFill>
        <p:spPr>
          <a:xfrm>
            <a:off x="16957087" y="9258301"/>
            <a:ext cx="914399" cy="876298"/>
          </a:xfrm>
          <a:prstGeom prst="rect">
            <a:avLst/>
          </a:prstGeom>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11"/>
            <a:ext cx="18288000" cy="9258300"/>
          </a:xfrm>
          <a:custGeom>
            <a:avLst/>
            <a:gdLst/>
            <a:ahLst/>
            <a:cxnLst/>
            <a:rect l="l" t="t" r="r" b="b"/>
            <a:pathLst>
              <a:path w="18288000" h="9258300">
                <a:moveTo>
                  <a:pt x="0" y="9258300"/>
                </a:moveTo>
                <a:lnTo>
                  <a:pt x="18288000" y="9258300"/>
                </a:lnTo>
                <a:lnTo>
                  <a:pt x="18288000" y="0"/>
                </a:lnTo>
                <a:lnTo>
                  <a:pt x="0" y="0"/>
                </a:lnTo>
                <a:lnTo>
                  <a:pt x="0" y="9258300"/>
                </a:lnTo>
                <a:close/>
              </a:path>
            </a:pathLst>
          </a:custGeom>
          <a:solidFill>
            <a:srgbClr val="CDECF0"/>
          </a:solidFill>
        </p:spPr>
        <p:txBody>
          <a:bodyPr wrap="square" lIns="0" tIns="0" rIns="0" bIns="0" rtlCol="0"/>
          <a:lstStyle/>
          <a:p>
            <a:endParaRPr/>
          </a:p>
        </p:txBody>
      </p:sp>
      <p:grpSp>
        <p:nvGrpSpPr>
          <p:cNvPr id="3" name="object 3"/>
          <p:cNvGrpSpPr/>
          <p:nvPr/>
        </p:nvGrpSpPr>
        <p:grpSpPr>
          <a:xfrm>
            <a:off x="0" y="12"/>
            <a:ext cx="18288000" cy="10287000"/>
            <a:chOff x="0" y="12"/>
            <a:chExt cx="18288000" cy="10287000"/>
          </a:xfrm>
        </p:grpSpPr>
        <p:pic>
          <p:nvPicPr>
            <p:cNvPr id="4" name="object 4"/>
            <p:cNvPicPr/>
            <p:nvPr/>
          </p:nvPicPr>
          <p:blipFill>
            <a:blip r:embed="rId2" cstate="print"/>
            <a:stretch>
              <a:fillRect/>
            </a:stretch>
          </p:blipFill>
          <p:spPr>
            <a:xfrm>
              <a:off x="0" y="12"/>
              <a:ext cx="6753224" cy="10286987"/>
            </a:xfrm>
            <a:prstGeom prst="rect">
              <a:avLst/>
            </a:prstGeom>
          </p:spPr>
        </p:pic>
        <p:sp>
          <p:nvSpPr>
            <p:cNvPr id="5" name="object 5"/>
            <p:cNvSpPr/>
            <p:nvPr/>
          </p:nvSpPr>
          <p:spPr>
            <a:xfrm>
              <a:off x="0" y="9258312"/>
              <a:ext cx="18288000" cy="1028700"/>
            </a:xfrm>
            <a:custGeom>
              <a:avLst/>
              <a:gdLst/>
              <a:ahLst/>
              <a:cxnLst/>
              <a:rect l="l" t="t" r="r" b="b"/>
              <a:pathLst>
                <a:path w="18288000" h="1028700">
                  <a:moveTo>
                    <a:pt x="18288000" y="1028687"/>
                  </a:moveTo>
                  <a:lnTo>
                    <a:pt x="0" y="1028687"/>
                  </a:lnTo>
                  <a:lnTo>
                    <a:pt x="0" y="0"/>
                  </a:lnTo>
                  <a:lnTo>
                    <a:pt x="18288000" y="0"/>
                  </a:lnTo>
                  <a:lnTo>
                    <a:pt x="18288000" y="1028687"/>
                  </a:lnTo>
                  <a:close/>
                </a:path>
              </a:pathLst>
            </a:custGeom>
            <a:solidFill>
              <a:srgbClr val="FFFFFF"/>
            </a:solidFill>
          </p:spPr>
          <p:txBody>
            <a:bodyPr wrap="square" lIns="0" tIns="0" rIns="0" bIns="0" rtlCol="0"/>
            <a:lstStyle/>
            <a:p>
              <a:endParaRPr/>
            </a:p>
          </p:txBody>
        </p:sp>
        <p:sp>
          <p:nvSpPr>
            <p:cNvPr id="7" name="object 7"/>
            <p:cNvSpPr/>
            <p:nvPr/>
          </p:nvSpPr>
          <p:spPr>
            <a:xfrm>
              <a:off x="7503479" y="2867930"/>
              <a:ext cx="1352550" cy="133350"/>
            </a:xfrm>
            <a:custGeom>
              <a:avLst/>
              <a:gdLst/>
              <a:ahLst/>
              <a:cxnLst/>
              <a:rect l="l" t="t" r="r" b="b"/>
              <a:pathLst>
                <a:path w="1352550" h="133350">
                  <a:moveTo>
                    <a:pt x="1352550" y="133350"/>
                  </a:moveTo>
                  <a:lnTo>
                    <a:pt x="0" y="133350"/>
                  </a:lnTo>
                  <a:lnTo>
                    <a:pt x="0" y="0"/>
                  </a:lnTo>
                  <a:lnTo>
                    <a:pt x="1352550" y="0"/>
                  </a:lnTo>
                  <a:lnTo>
                    <a:pt x="1352550" y="133350"/>
                  </a:lnTo>
                  <a:close/>
                </a:path>
              </a:pathLst>
            </a:custGeom>
            <a:solidFill>
              <a:srgbClr val="000000"/>
            </a:solidFill>
          </p:spPr>
          <p:txBody>
            <a:bodyPr wrap="square" lIns="0" tIns="0" rIns="0" bIns="0" rtlCol="0"/>
            <a:lstStyle/>
            <a:p>
              <a:endParaRPr/>
            </a:p>
          </p:txBody>
        </p:sp>
      </p:grpSp>
      <p:sp>
        <p:nvSpPr>
          <p:cNvPr id="8" name="object 8"/>
          <p:cNvSpPr txBox="1">
            <a:spLocks noGrp="1"/>
          </p:cNvSpPr>
          <p:nvPr>
            <p:ph type="body" idx="1"/>
          </p:nvPr>
        </p:nvSpPr>
        <p:spPr>
          <a:prstGeom prst="rect">
            <a:avLst/>
          </a:prstGeom>
        </p:spPr>
        <p:txBody>
          <a:bodyPr vert="horz" wrap="square" lIns="0" tIns="147955" rIns="0" bIns="0" rtlCol="0">
            <a:spAutoFit/>
          </a:bodyPr>
          <a:lstStyle/>
          <a:p>
            <a:pPr marL="6078220">
              <a:lnSpc>
                <a:spcPct val="100000"/>
              </a:lnSpc>
              <a:spcBef>
                <a:spcPts val="1165"/>
              </a:spcBef>
              <a:tabLst>
                <a:tab pos="6666230" algn="l"/>
                <a:tab pos="7235190" algn="l"/>
                <a:tab pos="9223375" algn="l"/>
                <a:tab pos="9574530" algn="l"/>
                <a:tab pos="10005060" algn="l"/>
                <a:tab pos="11834495" algn="l"/>
                <a:tab pos="12651105" algn="l"/>
                <a:tab pos="13422630" algn="l"/>
                <a:tab pos="14298294" algn="l"/>
              </a:tabLst>
            </a:pPr>
            <a:r>
              <a:rPr spc="95" dirty="0"/>
              <a:t>As	an	</a:t>
            </a:r>
            <a:r>
              <a:rPr spc="170" dirty="0"/>
              <a:t>employee,	</a:t>
            </a:r>
            <a:r>
              <a:rPr spc="95" dirty="0"/>
              <a:t>it	is	</a:t>
            </a:r>
            <a:r>
              <a:rPr spc="170" dirty="0"/>
              <a:t>important	</a:t>
            </a:r>
            <a:r>
              <a:rPr spc="145" dirty="0"/>
              <a:t>that	</a:t>
            </a:r>
            <a:r>
              <a:rPr spc="130" dirty="0"/>
              <a:t>you	</a:t>
            </a:r>
            <a:r>
              <a:rPr spc="145" dirty="0"/>
              <a:t>play	your</a:t>
            </a:r>
          </a:p>
          <a:p>
            <a:pPr marL="6078220" marR="5080">
              <a:lnSpc>
                <a:spcPct val="131700"/>
              </a:lnSpc>
              <a:tabLst>
                <a:tab pos="6913880" algn="l"/>
                <a:tab pos="6972934" algn="l"/>
                <a:tab pos="7364095" algn="l"/>
                <a:tab pos="8515350" algn="l"/>
                <a:tab pos="8575675" algn="l"/>
                <a:tab pos="9410065" algn="l"/>
                <a:tab pos="10574020" algn="l"/>
                <a:tab pos="10705465" algn="l"/>
                <a:tab pos="11155680" algn="l"/>
                <a:tab pos="11848465" algn="l"/>
                <a:tab pos="12137390" algn="l"/>
                <a:tab pos="12782550" algn="l"/>
                <a:tab pos="12928600" algn="l"/>
                <a:tab pos="13252450" algn="l"/>
                <a:tab pos="14031594" algn="l"/>
                <a:tab pos="14775815" algn="l"/>
                <a:tab pos="15226030" algn="l"/>
              </a:tabLst>
            </a:pPr>
            <a:r>
              <a:rPr spc="195" dirty="0"/>
              <a:t>par</a:t>
            </a:r>
            <a:r>
              <a:rPr dirty="0"/>
              <a:t>t	</a:t>
            </a:r>
            <a:r>
              <a:rPr spc="195" dirty="0"/>
              <a:t>i</a:t>
            </a:r>
            <a:r>
              <a:rPr dirty="0"/>
              <a:t>n	</a:t>
            </a:r>
            <a:r>
              <a:rPr spc="195" dirty="0"/>
              <a:t>WHS</a:t>
            </a:r>
            <a:r>
              <a:rPr dirty="0"/>
              <a:t>.	</a:t>
            </a:r>
            <a:r>
              <a:rPr spc="195" dirty="0"/>
              <a:t>Thi</a:t>
            </a:r>
            <a:r>
              <a:rPr dirty="0"/>
              <a:t>s	</a:t>
            </a:r>
            <a:r>
              <a:rPr spc="195" dirty="0"/>
              <a:t>come</a:t>
            </a:r>
            <a:r>
              <a:rPr dirty="0"/>
              <a:t>s		</a:t>
            </a:r>
            <a:r>
              <a:rPr spc="195" dirty="0"/>
              <a:t>i</a:t>
            </a:r>
            <a:r>
              <a:rPr dirty="0"/>
              <a:t>n	</a:t>
            </a:r>
            <a:r>
              <a:rPr spc="195" dirty="0"/>
              <a:t>th</a:t>
            </a:r>
            <a:r>
              <a:rPr dirty="0"/>
              <a:t>e	</a:t>
            </a:r>
            <a:r>
              <a:rPr spc="195" dirty="0"/>
              <a:t>for</a:t>
            </a:r>
            <a:r>
              <a:rPr dirty="0"/>
              <a:t>m	</a:t>
            </a:r>
            <a:r>
              <a:rPr spc="195" dirty="0"/>
              <a:t>o</a:t>
            </a:r>
            <a:r>
              <a:rPr dirty="0"/>
              <a:t>f	</a:t>
            </a:r>
            <a:r>
              <a:rPr spc="195" dirty="0"/>
              <a:t>workin</a:t>
            </a:r>
            <a:r>
              <a:rPr dirty="0"/>
              <a:t>g	</a:t>
            </a:r>
            <a:r>
              <a:rPr spc="195" dirty="0"/>
              <a:t>i</a:t>
            </a:r>
            <a:r>
              <a:rPr dirty="0"/>
              <a:t>n	a  </a:t>
            </a:r>
            <a:r>
              <a:rPr spc="145" dirty="0"/>
              <a:t>safe		</a:t>
            </a:r>
            <a:r>
              <a:rPr spc="165" dirty="0"/>
              <a:t>manner,		</a:t>
            </a:r>
            <a:r>
              <a:rPr spc="175" dirty="0"/>
              <a:t>identifying	</a:t>
            </a:r>
            <a:r>
              <a:rPr spc="165" dirty="0"/>
              <a:t>hazards	</a:t>
            </a:r>
            <a:r>
              <a:rPr spc="130" dirty="0"/>
              <a:t>and		</a:t>
            </a:r>
            <a:r>
              <a:rPr spc="160" dirty="0"/>
              <a:t>risks,	</a:t>
            </a:r>
            <a:r>
              <a:rPr spc="130" dirty="0"/>
              <a:t>and</a:t>
            </a:r>
          </a:p>
          <a:p>
            <a:pPr marL="6078220" marR="72390">
              <a:lnSpc>
                <a:spcPct val="131700"/>
              </a:lnSpc>
              <a:tabLst>
                <a:tab pos="6646545" algn="l"/>
                <a:tab pos="7828915" algn="l"/>
                <a:tab pos="8542020" algn="l"/>
                <a:tab pos="8843010" algn="l"/>
                <a:tab pos="9916160" algn="l"/>
                <a:tab pos="10757535" algn="l"/>
                <a:tab pos="11574145" algn="l"/>
                <a:tab pos="12007850" algn="l"/>
                <a:tab pos="12894945" algn="l"/>
                <a:tab pos="13185140" algn="l"/>
                <a:tab pos="13738860" algn="l"/>
              </a:tabLst>
            </a:pPr>
            <a:r>
              <a:rPr spc="195" dirty="0"/>
              <a:t>reportin</a:t>
            </a:r>
            <a:r>
              <a:rPr dirty="0"/>
              <a:t>g	</a:t>
            </a:r>
            <a:r>
              <a:rPr spc="195" dirty="0"/>
              <a:t>the</a:t>
            </a:r>
            <a:r>
              <a:rPr dirty="0"/>
              <a:t>m	</a:t>
            </a:r>
            <a:r>
              <a:rPr spc="195" dirty="0"/>
              <a:t>whe</a:t>
            </a:r>
            <a:r>
              <a:rPr dirty="0"/>
              <a:t>n	</a:t>
            </a:r>
            <a:r>
              <a:rPr spc="195" dirty="0"/>
              <a:t>necessary</a:t>
            </a:r>
            <a:r>
              <a:rPr dirty="0"/>
              <a:t>.	</a:t>
            </a:r>
            <a:r>
              <a:rPr spc="195" dirty="0"/>
              <a:t>Ther</a:t>
            </a:r>
            <a:r>
              <a:rPr dirty="0"/>
              <a:t>e	</a:t>
            </a:r>
            <a:r>
              <a:rPr spc="195" dirty="0"/>
              <a:t>is</a:t>
            </a:r>
            <a:r>
              <a:rPr dirty="0"/>
              <a:t>,	</a:t>
            </a:r>
            <a:r>
              <a:rPr spc="195" dirty="0"/>
              <a:t>however</a:t>
            </a:r>
            <a:r>
              <a:rPr dirty="0"/>
              <a:t>,  </a:t>
            </a:r>
            <a:r>
              <a:rPr spc="95" dirty="0"/>
              <a:t>an	</a:t>
            </a:r>
            <a:r>
              <a:rPr spc="175" dirty="0"/>
              <a:t>additional	expectation	</a:t>
            </a:r>
            <a:r>
              <a:rPr spc="145" dirty="0"/>
              <a:t>that	</a:t>
            </a:r>
            <a:r>
              <a:rPr spc="160" dirty="0"/>
              <a:t>should	</a:t>
            </a:r>
            <a:r>
              <a:rPr spc="95" dirty="0"/>
              <a:t>be</a:t>
            </a:r>
          </a:p>
          <a:p>
            <a:pPr marL="6078220" marR="427355">
              <a:lnSpc>
                <a:spcPct val="131700"/>
              </a:lnSpc>
              <a:tabLst>
                <a:tab pos="7319645" algn="l"/>
                <a:tab pos="8111490" algn="l"/>
                <a:tab pos="8328659" algn="l"/>
                <a:tab pos="8877935" algn="l"/>
                <a:tab pos="9333230" algn="l"/>
                <a:tab pos="9792970" algn="l"/>
                <a:tab pos="11577955" algn="l"/>
                <a:tab pos="12369800" algn="l"/>
                <a:tab pos="13141325" algn="l"/>
                <a:tab pos="13176250" algn="l"/>
                <a:tab pos="13992860" algn="l"/>
              </a:tabLst>
            </a:pPr>
            <a:r>
              <a:rPr spc="195" dirty="0"/>
              <a:t>encourage</a:t>
            </a:r>
            <a:r>
              <a:rPr dirty="0"/>
              <a:t>d	</a:t>
            </a:r>
            <a:r>
              <a:rPr spc="195" dirty="0"/>
              <a:t>b</a:t>
            </a:r>
            <a:r>
              <a:rPr dirty="0"/>
              <a:t>y	</a:t>
            </a:r>
            <a:r>
              <a:rPr spc="195" dirty="0"/>
              <a:t>you</a:t>
            </a:r>
            <a:r>
              <a:rPr dirty="0"/>
              <a:t>r	</a:t>
            </a:r>
            <a:r>
              <a:rPr spc="195" dirty="0"/>
              <a:t>employe</a:t>
            </a:r>
            <a:r>
              <a:rPr dirty="0"/>
              <a:t>r	</a:t>
            </a:r>
            <a:r>
              <a:rPr spc="195" dirty="0"/>
              <a:t>an</a:t>
            </a:r>
            <a:r>
              <a:rPr dirty="0"/>
              <a:t>d	</a:t>
            </a:r>
            <a:r>
              <a:rPr spc="195" dirty="0"/>
              <a:t>an</a:t>
            </a:r>
            <a:r>
              <a:rPr dirty="0"/>
              <a:t>y	</a:t>
            </a:r>
            <a:r>
              <a:rPr spc="195" dirty="0"/>
              <a:t>nominate</a:t>
            </a:r>
            <a:r>
              <a:rPr dirty="0"/>
              <a:t>d  </a:t>
            </a:r>
            <a:r>
              <a:rPr spc="160" dirty="0"/>
              <a:t>health	</a:t>
            </a:r>
            <a:r>
              <a:rPr spc="130" dirty="0"/>
              <a:t>and	</a:t>
            </a:r>
            <a:r>
              <a:rPr spc="160" dirty="0"/>
              <a:t>safety	</a:t>
            </a:r>
            <a:r>
              <a:rPr spc="180" dirty="0"/>
              <a:t>representatives,	</a:t>
            </a:r>
            <a:r>
              <a:rPr spc="130" dirty="0"/>
              <a:t>and		</a:t>
            </a:r>
            <a:r>
              <a:rPr spc="145" dirty="0"/>
              <a:t>that	</a:t>
            </a:r>
            <a:r>
              <a:rPr spc="95" dirty="0"/>
              <a:t>is</a:t>
            </a:r>
          </a:p>
          <a:p>
            <a:pPr marL="6078220" marR="185420">
              <a:lnSpc>
                <a:spcPct val="131700"/>
              </a:lnSpc>
              <a:tabLst>
                <a:tab pos="8254365" algn="l"/>
                <a:tab pos="8338820" algn="l"/>
                <a:tab pos="8808720" algn="l"/>
                <a:tab pos="9046210" algn="l"/>
                <a:tab pos="9782810" algn="l"/>
                <a:tab pos="10104755" algn="l"/>
                <a:tab pos="11004550" algn="l"/>
                <a:tab pos="11132185" algn="l"/>
                <a:tab pos="11553825" algn="l"/>
                <a:tab pos="13432790" algn="l"/>
                <a:tab pos="13502640" algn="l"/>
              </a:tabLst>
            </a:pPr>
            <a:r>
              <a:rPr spc="195" dirty="0"/>
              <a:t>contributin</a:t>
            </a:r>
            <a:r>
              <a:rPr dirty="0"/>
              <a:t>g		</a:t>
            </a:r>
            <a:r>
              <a:rPr spc="195" dirty="0"/>
              <a:t>t</a:t>
            </a:r>
            <a:r>
              <a:rPr dirty="0"/>
              <a:t>o	</a:t>
            </a:r>
            <a:r>
              <a:rPr spc="195" dirty="0"/>
              <a:t>suc</a:t>
            </a:r>
            <a:r>
              <a:rPr dirty="0"/>
              <a:t>h	</a:t>
            </a:r>
            <a:r>
              <a:rPr spc="195" dirty="0"/>
              <a:t>thing</a:t>
            </a:r>
            <a:r>
              <a:rPr dirty="0"/>
              <a:t>s	</a:t>
            </a:r>
            <a:r>
              <a:rPr spc="195" dirty="0"/>
              <a:t>a</a:t>
            </a:r>
            <a:r>
              <a:rPr dirty="0"/>
              <a:t>s	</a:t>
            </a:r>
            <a:r>
              <a:rPr spc="195" dirty="0"/>
              <a:t>workplac</a:t>
            </a:r>
            <a:r>
              <a:rPr dirty="0"/>
              <a:t>e		</a:t>
            </a:r>
            <a:r>
              <a:rPr spc="195" dirty="0"/>
              <a:t>meetings</a:t>
            </a:r>
            <a:r>
              <a:rPr dirty="0"/>
              <a:t>,  </a:t>
            </a:r>
            <a:r>
              <a:rPr spc="175" dirty="0"/>
              <a:t>inspections	</a:t>
            </a:r>
            <a:r>
              <a:rPr spc="130" dirty="0"/>
              <a:t>and	</a:t>
            </a:r>
            <a:r>
              <a:rPr spc="155" dirty="0"/>
              <a:t>other	</a:t>
            </a:r>
            <a:r>
              <a:rPr spc="130" dirty="0"/>
              <a:t>WHS		</a:t>
            </a:r>
            <a:r>
              <a:rPr spc="175" dirty="0"/>
              <a:t>consultative	activities.</a:t>
            </a:r>
          </a:p>
        </p:txBody>
      </p:sp>
      <p:sp>
        <p:nvSpPr>
          <p:cNvPr id="9" name="object 9"/>
          <p:cNvSpPr txBox="1">
            <a:spLocks noGrp="1"/>
          </p:cNvSpPr>
          <p:nvPr>
            <p:ph type="title"/>
          </p:nvPr>
        </p:nvSpPr>
        <p:spPr>
          <a:prstGeom prst="rect">
            <a:avLst/>
          </a:prstGeom>
        </p:spPr>
        <p:txBody>
          <a:bodyPr vert="horz" wrap="square" lIns="0" tIns="12700" rIns="0" bIns="0" rtlCol="0">
            <a:spAutoFit/>
          </a:bodyPr>
          <a:lstStyle/>
          <a:p>
            <a:pPr marL="6321425">
              <a:lnSpc>
                <a:spcPts val="7250"/>
              </a:lnSpc>
              <a:spcBef>
                <a:spcPts val="100"/>
              </a:spcBef>
            </a:pPr>
            <a:r>
              <a:rPr spc="70" dirty="0"/>
              <a:t>Participate</a:t>
            </a:r>
            <a:r>
              <a:rPr spc="515" dirty="0"/>
              <a:t> </a:t>
            </a:r>
            <a:r>
              <a:rPr spc="-110" dirty="0"/>
              <a:t>in</a:t>
            </a:r>
            <a:r>
              <a:rPr spc="509" dirty="0"/>
              <a:t> </a:t>
            </a:r>
            <a:r>
              <a:rPr spc="-220" dirty="0"/>
              <a:t>WHS</a:t>
            </a:r>
          </a:p>
          <a:p>
            <a:pPr marL="6321425">
              <a:lnSpc>
                <a:spcPts val="7250"/>
              </a:lnSpc>
            </a:pPr>
            <a:r>
              <a:rPr spc="60" dirty="0"/>
              <a:t>consultative</a:t>
            </a:r>
            <a:r>
              <a:rPr spc="490" dirty="0"/>
              <a:t> </a:t>
            </a:r>
            <a:r>
              <a:rPr spc="150" dirty="0"/>
              <a:t>processes</a:t>
            </a:r>
          </a:p>
        </p:txBody>
      </p:sp>
      <p:pic>
        <p:nvPicPr>
          <p:cNvPr id="10" name="object 4">
            <a:hlinkClick r:id="rId3" action="ppaction://hlinksldjump"/>
            <a:extLst>
              <a:ext uri="{FF2B5EF4-FFF2-40B4-BE49-F238E27FC236}">
                <a16:creationId xmlns:a16="http://schemas.microsoft.com/office/drawing/2014/main" id="{BDE7FFDC-99AF-4D23-BE08-3625B5962481}"/>
              </a:ext>
            </a:extLst>
          </p:cNvPr>
          <p:cNvPicPr/>
          <p:nvPr/>
        </p:nvPicPr>
        <p:blipFill>
          <a:blip r:embed="rId4" cstate="email">
            <a:extLst>
              <a:ext uri="{28A0092B-C50C-407E-A947-70E740481C1C}">
                <a14:useLocalDpi xmlns:a14="http://schemas.microsoft.com/office/drawing/2010/main"/>
              </a:ext>
            </a:extLst>
          </a:blip>
          <a:stretch>
            <a:fillRect/>
          </a:stretch>
        </p:blipFill>
        <p:spPr>
          <a:xfrm>
            <a:off x="16957087" y="9258301"/>
            <a:ext cx="914399" cy="876298"/>
          </a:xfrm>
          <a:prstGeom prst="rect">
            <a:avLst/>
          </a:prstGeom>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11"/>
            <a:ext cx="18288000" cy="9258300"/>
          </a:xfrm>
          <a:custGeom>
            <a:avLst/>
            <a:gdLst/>
            <a:ahLst/>
            <a:cxnLst/>
            <a:rect l="l" t="t" r="r" b="b"/>
            <a:pathLst>
              <a:path w="18288000" h="9258300">
                <a:moveTo>
                  <a:pt x="0" y="9258300"/>
                </a:moveTo>
                <a:lnTo>
                  <a:pt x="18288000" y="9258300"/>
                </a:lnTo>
                <a:lnTo>
                  <a:pt x="18288000" y="0"/>
                </a:lnTo>
                <a:lnTo>
                  <a:pt x="0" y="0"/>
                </a:lnTo>
                <a:lnTo>
                  <a:pt x="0" y="9258300"/>
                </a:lnTo>
                <a:close/>
              </a:path>
            </a:pathLst>
          </a:custGeom>
          <a:solidFill>
            <a:srgbClr val="6DC8C8"/>
          </a:solidFill>
        </p:spPr>
        <p:txBody>
          <a:bodyPr wrap="square" lIns="0" tIns="0" rIns="0" bIns="0" rtlCol="0"/>
          <a:lstStyle/>
          <a:p>
            <a:endParaRPr/>
          </a:p>
        </p:txBody>
      </p:sp>
      <p:sp>
        <p:nvSpPr>
          <p:cNvPr id="4" name="object 4"/>
          <p:cNvSpPr/>
          <p:nvPr/>
        </p:nvSpPr>
        <p:spPr>
          <a:xfrm>
            <a:off x="0" y="9258312"/>
            <a:ext cx="18288000" cy="1028700"/>
          </a:xfrm>
          <a:custGeom>
            <a:avLst/>
            <a:gdLst/>
            <a:ahLst/>
            <a:cxnLst/>
            <a:rect l="l" t="t" r="r" b="b"/>
            <a:pathLst>
              <a:path w="18288000" h="1028700">
                <a:moveTo>
                  <a:pt x="18288000" y="1028687"/>
                </a:moveTo>
                <a:lnTo>
                  <a:pt x="0" y="1028687"/>
                </a:lnTo>
                <a:lnTo>
                  <a:pt x="0" y="0"/>
                </a:lnTo>
                <a:lnTo>
                  <a:pt x="18288000" y="0"/>
                </a:lnTo>
                <a:lnTo>
                  <a:pt x="18288000" y="1028687"/>
                </a:lnTo>
                <a:close/>
              </a:path>
            </a:pathLst>
          </a:custGeom>
          <a:solidFill>
            <a:srgbClr val="FFFFFF"/>
          </a:solidFill>
        </p:spPr>
        <p:txBody>
          <a:bodyPr wrap="square" lIns="0" tIns="0" rIns="0" bIns="0" rtlCol="0"/>
          <a:lstStyle/>
          <a:p>
            <a:endParaRPr/>
          </a:p>
        </p:txBody>
      </p:sp>
      <p:sp>
        <p:nvSpPr>
          <p:cNvPr id="6" name="object 6"/>
          <p:cNvSpPr/>
          <p:nvPr/>
        </p:nvSpPr>
        <p:spPr>
          <a:xfrm>
            <a:off x="1028700" y="3734704"/>
            <a:ext cx="1352550" cy="133350"/>
          </a:xfrm>
          <a:custGeom>
            <a:avLst/>
            <a:gdLst/>
            <a:ahLst/>
            <a:cxnLst/>
            <a:rect l="l" t="t" r="r" b="b"/>
            <a:pathLst>
              <a:path w="1352550" h="133350">
                <a:moveTo>
                  <a:pt x="1352550" y="133350"/>
                </a:moveTo>
                <a:lnTo>
                  <a:pt x="0" y="133350"/>
                </a:lnTo>
                <a:lnTo>
                  <a:pt x="0" y="0"/>
                </a:lnTo>
                <a:lnTo>
                  <a:pt x="1352550" y="0"/>
                </a:lnTo>
                <a:lnTo>
                  <a:pt x="1352550" y="133350"/>
                </a:lnTo>
                <a:close/>
              </a:path>
            </a:pathLst>
          </a:custGeom>
          <a:solidFill>
            <a:srgbClr val="000000"/>
          </a:solidFill>
        </p:spPr>
        <p:txBody>
          <a:bodyPr wrap="square" lIns="0" tIns="0" rIns="0" bIns="0" rtlCol="0"/>
          <a:lstStyle/>
          <a:p>
            <a:endParaRPr/>
          </a:p>
        </p:txBody>
      </p:sp>
      <p:sp>
        <p:nvSpPr>
          <p:cNvPr id="7" name="object 7"/>
          <p:cNvSpPr txBox="1"/>
          <p:nvPr/>
        </p:nvSpPr>
        <p:spPr>
          <a:xfrm>
            <a:off x="1016000" y="4190453"/>
            <a:ext cx="10941685" cy="4283075"/>
          </a:xfrm>
          <a:prstGeom prst="rect">
            <a:avLst/>
          </a:prstGeom>
        </p:spPr>
        <p:txBody>
          <a:bodyPr vert="horz" wrap="square" lIns="0" tIns="12700" rIns="0" bIns="0" rtlCol="0">
            <a:spAutoFit/>
          </a:bodyPr>
          <a:lstStyle/>
          <a:p>
            <a:pPr marL="12700" marR="5080">
              <a:lnSpc>
                <a:spcPct val="131700"/>
              </a:lnSpc>
              <a:spcBef>
                <a:spcPts val="100"/>
              </a:spcBef>
              <a:tabLst>
                <a:tab pos="382905" algn="l"/>
                <a:tab pos="704850" algn="l"/>
                <a:tab pos="813435" algn="l"/>
                <a:tab pos="2005964" algn="l"/>
                <a:tab pos="2138680" algn="l"/>
                <a:tab pos="2955290" algn="l"/>
                <a:tab pos="3509010" algn="l"/>
                <a:tab pos="3752215" algn="l"/>
                <a:tab pos="4934585" algn="l"/>
                <a:tab pos="5260340" algn="l"/>
                <a:tab pos="5280660" algn="l"/>
                <a:tab pos="5749925" algn="l"/>
                <a:tab pos="6685280" algn="l"/>
                <a:tab pos="7353300" algn="l"/>
                <a:tab pos="8064500" algn="l"/>
                <a:tab pos="8776970" algn="l"/>
                <a:tab pos="9127490" algn="l"/>
                <a:tab pos="9904095" algn="l"/>
                <a:tab pos="10424160" algn="l"/>
              </a:tabLst>
            </a:pPr>
            <a:r>
              <a:rPr sz="2800" spc="195" dirty="0">
                <a:latin typeface="Arial MT"/>
                <a:cs typeface="Arial MT"/>
              </a:rPr>
              <a:t>I</a:t>
            </a:r>
            <a:r>
              <a:rPr sz="2800" dirty="0">
                <a:latin typeface="Arial MT"/>
                <a:cs typeface="Arial MT"/>
              </a:rPr>
              <a:t>t	</a:t>
            </a:r>
            <a:r>
              <a:rPr sz="2800" spc="195" dirty="0">
                <a:latin typeface="Arial MT"/>
                <a:cs typeface="Arial MT"/>
              </a:rPr>
              <a:t>i</a:t>
            </a:r>
            <a:r>
              <a:rPr sz="2800" dirty="0">
                <a:latin typeface="Arial MT"/>
                <a:cs typeface="Arial MT"/>
              </a:rPr>
              <a:t>s		</a:t>
            </a:r>
            <a:r>
              <a:rPr sz="2800" spc="195" dirty="0">
                <a:latin typeface="Arial MT"/>
                <a:cs typeface="Arial MT"/>
              </a:rPr>
              <a:t>crucia</a:t>
            </a:r>
            <a:r>
              <a:rPr sz="2800" dirty="0">
                <a:latin typeface="Arial MT"/>
                <a:cs typeface="Arial MT"/>
              </a:rPr>
              <a:t>l		</a:t>
            </a:r>
            <a:r>
              <a:rPr sz="2800" spc="195" dirty="0">
                <a:latin typeface="Arial MT"/>
                <a:cs typeface="Arial MT"/>
              </a:rPr>
              <a:t>tha</a:t>
            </a:r>
            <a:r>
              <a:rPr sz="2800" dirty="0">
                <a:latin typeface="Arial MT"/>
                <a:cs typeface="Arial MT"/>
              </a:rPr>
              <a:t>t	</a:t>
            </a:r>
            <a:r>
              <a:rPr sz="2800" spc="195" dirty="0">
                <a:latin typeface="Arial MT"/>
                <a:cs typeface="Arial MT"/>
              </a:rPr>
              <a:t>al</a:t>
            </a:r>
            <a:r>
              <a:rPr sz="2800" dirty="0">
                <a:latin typeface="Arial MT"/>
                <a:cs typeface="Arial MT"/>
              </a:rPr>
              <a:t>l	</a:t>
            </a:r>
            <a:r>
              <a:rPr sz="2800" spc="195" dirty="0">
                <a:latin typeface="Arial MT"/>
                <a:cs typeface="Arial MT"/>
              </a:rPr>
              <a:t>incident</a:t>
            </a:r>
            <a:r>
              <a:rPr sz="2800" dirty="0">
                <a:latin typeface="Arial MT"/>
                <a:cs typeface="Arial MT"/>
              </a:rPr>
              <a:t>s	</a:t>
            </a:r>
            <a:r>
              <a:rPr sz="2800" spc="195" dirty="0">
                <a:latin typeface="Arial MT"/>
                <a:cs typeface="Arial MT"/>
              </a:rPr>
              <a:t>o</a:t>
            </a:r>
            <a:r>
              <a:rPr sz="2800" dirty="0">
                <a:latin typeface="Arial MT"/>
                <a:cs typeface="Arial MT"/>
              </a:rPr>
              <a:t>r	</a:t>
            </a:r>
            <a:r>
              <a:rPr sz="2800" spc="195" dirty="0">
                <a:latin typeface="Arial MT"/>
                <a:cs typeface="Arial MT"/>
              </a:rPr>
              <a:t>nea</a:t>
            </a:r>
            <a:r>
              <a:rPr sz="2800" dirty="0">
                <a:latin typeface="Arial MT"/>
                <a:cs typeface="Arial MT"/>
              </a:rPr>
              <a:t>r	</a:t>
            </a:r>
            <a:r>
              <a:rPr sz="2800" spc="195" dirty="0">
                <a:latin typeface="Arial MT"/>
                <a:cs typeface="Arial MT"/>
              </a:rPr>
              <a:t>misse</a:t>
            </a:r>
            <a:r>
              <a:rPr sz="2800" dirty="0">
                <a:latin typeface="Arial MT"/>
                <a:cs typeface="Arial MT"/>
              </a:rPr>
              <a:t>s	</a:t>
            </a:r>
            <a:r>
              <a:rPr sz="2800" spc="195" dirty="0">
                <a:latin typeface="Arial MT"/>
                <a:cs typeface="Arial MT"/>
              </a:rPr>
              <a:t>ar</a:t>
            </a:r>
            <a:r>
              <a:rPr sz="2800" dirty="0">
                <a:latin typeface="Arial MT"/>
                <a:cs typeface="Arial MT"/>
              </a:rPr>
              <a:t>e	</a:t>
            </a:r>
            <a:r>
              <a:rPr sz="2800" spc="195" dirty="0">
                <a:latin typeface="Arial MT"/>
                <a:cs typeface="Arial MT"/>
              </a:rPr>
              <a:t>reporte</a:t>
            </a:r>
            <a:r>
              <a:rPr sz="2800" dirty="0">
                <a:latin typeface="Arial MT"/>
                <a:cs typeface="Arial MT"/>
              </a:rPr>
              <a:t>d	</a:t>
            </a:r>
            <a:r>
              <a:rPr sz="2800" spc="195" dirty="0">
                <a:latin typeface="Arial MT"/>
                <a:cs typeface="Arial MT"/>
              </a:rPr>
              <a:t>vi</a:t>
            </a:r>
            <a:r>
              <a:rPr sz="2800" dirty="0">
                <a:latin typeface="Arial MT"/>
                <a:cs typeface="Arial MT"/>
              </a:rPr>
              <a:t>a  </a:t>
            </a:r>
            <a:r>
              <a:rPr sz="2800" spc="130" dirty="0">
                <a:latin typeface="Arial MT"/>
                <a:cs typeface="Arial MT"/>
              </a:rPr>
              <a:t>the	</a:t>
            </a:r>
            <a:r>
              <a:rPr sz="2800" spc="160" dirty="0">
                <a:latin typeface="Arial MT"/>
                <a:cs typeface="Arial MT"/>
              </a:rPr>
              <a:t>proper	</a:t>
            </a:r>
            <a:r>
              <a:rPr sz="2800" spc="170" dirty="0">
                <a:latin typeface="Arial MT"/>
                <a:cs typeface="Arial MT"/>
              </a:rPr>
              <a:t>channels	</a:t>
            </a:r>
            <a:r>
              <a:rPr sz="2800" spc="160" dirty="0">
                <a:latin typeface="Arial MT"/>
                <a:cs typeface="Arial MT"/>
              </a:rPr>
              <a:t>within	</a:t>
            </a:r>
            <a:r>
              <a:rPr sz="2800" dirty="0">
                <a:latin typeface="Arial MT"/>
                <a:cs typeface="Arial MT"/>
              </a:rPr>
              <a:t>a		</a:t>
            </a:r>
            <a:r>
              <a:rPr sz="2800" spc="175" dirty="0">
                <a:latin typeface="Arial MT"/>
                <a:cs typeface="Arial MT"/>
              </a:rPr>
              <a:t>workplace.	</a:t>
            </a:r>
            <a:r>
              <a:rPr sz="2800" spc="165" dirty="0">
                <a:latin typeface="Arial MT"/>
                <a:cs typeface="Arial MT"/>
              </a:rPr>
              <a:t>Earlier</a:t>
            </a:r>
            <a:r>
              <a:rPr sz="2800" spc="390" dirty="0">
                <a:latin typeface="Arial MT"/>
                <a:cs typeface="Arial MT"/>
              </a:rPr>
              <a:t> </a:t>
            </a:r>
            <a:r>
              <a:rPr sz="2800" spc="95" dirty="0">
                <a:latin typeface="Arial MT"/>
                <a:cs typeface="Arial MT"/>
              </a:rPr>
              <a:t>in	</a:t>
            </a:r>
            <a:r>
              <a:rPr sz="2800" spc="145" dirty="0">
                <a:latin typeface="Arial MT"/>
                <a:cs typeface="Arial MT"/>
              </a:rPr>
              <a:t>this	unit</a:t>
            </a:r>
            <a:endParaRPr sz="2800" dirty="0">
              <a:latin typeface="Arial MT"/>
              <a:cs typeface="Arial MT"/>
            </a:endParaRPr>
          </a:p>
          <a:p>
            <a:pPr marL="12700" marR="73660">
              <a:lnSpc>
                <a:spcPct val="131700"/>
              </a:lnSpc>
              <a:tabLst>
                <a:tab pos="640080" algn="l"/>
                <a:tab pos="704850" algn="l"/>
                <a:tab pos="1600200" algn="l"/>
                <a:tab pos="2569210" algn="l"/>
                <a:tab pos="3024505" algn="l"/>
                <a:tab pos="3420110" algn="l"/>
                <a:tab pos="3652520" algn="l"/>
                <a:tab pos="4191635" algn="l"/>
                <a:tab pos="4370070" algn="l"/>
                <a:tab pos="5368925" algn="l"/>
                <a:tab pos="5853430" algn="l"/>
                <a:tab pos="6388100" algn="l"/>
                <a:tab pos="6704330" algn="l"/>
                <a:tab pos="7480300" algn="l"/>
                <a:tab pos="7505700" algn="l"/>
                <a:tab pos="8786495" algn="l"/>
                <a:tab pos="9370695" algn="l"/>
                <a:tab pos="9766300" algn="l"/>
                <a:tab pos="10557510" algn="l"/>
              </a:tabLst>
            </a:pPr>
            <a:r>
              <a:rPr sz="2800" spc="195" dirty="0">
                <a:latin typeface="Arial MT"/>
                <a:cs typeface="Arial MT"/>
              </a:rPr>
              <a:t>w</a:t>
            </a:r>
            <a:r>
              <a:rPr sz="2800" dirty="0">
                <a:latin typeface="Arial MT"/>
                <a:cs typeface="Arial MT"/>
              </a:rPr>
              <a:t>e	</a:t>
            </a:r>
            <a:r>
              <a:rPr sz="2800" spc="195" dirty="0">
                <a:latin typeface="Arial MT"/>
                <a:cs typeface="Arial MT"/>
              </a:rPr>
              <a:t>discusse</a:t>
            </a:r>
            <a:r>
              <a:rPr sz="2800" dirty="0">
                <a:latin typeface="Arial MT"/>
                <a:cs typeface="Arial MT"/>
              </a:rPr>
              <a:t>d	</a:t>
            </a:r>
            <a:r>
              <a:rPr sz="2800" spc="195" dirty="0">
                <a:latin typeface="Arial MT"/>
                <a:cs typeface="Arial MT"/>
              </a:rPr>
              <a:t>wh</a:t>
            </a:r>
            <a:r>
              <a:rPr sz="2800" dirty="0">
                <a:latin typeface="Arial MT"/>
                <a:cs typeface="Arial MT"/>
              </a:rPr>
              <a:t>o	</a:t>
            </a:r>
            <a:r>
              <a:rPr sz="2800" spc="195" dirty="0">
                <a:latin typeface="Arial MT"/>
                <a:cs typeface="Arial MT"/>
              </a:rPr>
              <a:t>yo</a:t>
            </a:r>
            <a:r>
              <a:rPr sz="2800" dirty="0">
                <a:latin typeface="Arial MT"/>
                <a:cs typeface="Arial MT"/>
              </a:rPr>
              <a:t>u	</a:t>
            </a:r>
            <a:r>
              <a:rPr sz="2800" spc="195" dirty="0">
                <a:latin typeface="Arial MT"/>
                <a:cs typeface="Arial MT"/>
              </a:rPr>
              <a:t>woul</a:t>
            </a:r>
            <a:r>
              <a:rPr sz="2800" dirty="0">
                <a:latin typeface="Arial MT"/>
                <a:cs typeface="Arial MT"/>
              </a:rPr>
              <a:t>d	</a:t>
            </a:r>
            <a:r>
              <a:rPr sz="2800" spc="195" dirty="0">
                <a:latin typeface="Arial MT"/>
                <a:cs typeface="Arial MT"/>
              </a:rPr>
              <a:t>rais</a:t>
            </a:r>
            <a:r>
              <a:rPr sz="2800" dirty="0">
                <a:latin typeface="Arial MT"/>
                <a:cs typeface="Arial MT"/>
              </a:rPr>
              <a:t>e	</a:t>
            </a:r>
            <a:r>
              <a:rPr sz="2800" spc="195" dirty="0">
                <a:latin typeface="Arial MT"/>
                <a:cs typeface="Arial MT"/>
              </a:rPr>
              <a:t>thes</a:t>
            </a:r>
            <a:r>
              <a:rPr sz="2800" dirty="0">
                <a:latin typeface="Arial MT"/>
                <a:cs typeface="Arial MT"/>
              </a:rPr>
              <a:t>e		</a:t>
            </a:r>
            <a:r>
              <a:rPr sz="2800" spc="195" dirty="0">
                <a:latin typeface="Arial MT"/>
                <a:cs typeface="Arial MT"/>
              </a:rPr>
              <a:t>issue</a:t>
            </a:r>
            <a:r>
              <a:rPr sz="2800" dirty="0">
                <a:latin typeface="Arial MT"/>
                <a:cs typeface="Arial MT"/>
              </a:rPr>
              <a:t>s	</a:t>
            </a:r>
            <a:r>
              <a:rPr sz="2800" spc="195" dirty="0">
                <a:latin typeface="Arial MT"/>
                <a:cs typeface="Arial MT"/>
              </a:rPr>
              <a:t>with</a:t>
            </a:r>
            <a:r>
              <a:rPr sz="2800" dirty="0">
                <a:latin typeface="Arial MT"/>
                <a:cs typeface="Arial MT"/>
              </a:rPr>
              <a:t>,	</a:t>
            </a:r>
            <a:r>
              <a:rPr sz="2800" spc="195" dirty="0">
                <a:latin typeface="Arial MT"/>
                <a:cs typeface="Arial MT"/>
              </a:rPr>
              <a:t>an</a:t>
            </a:r>
            <a:r>
              <a:rPr sz="2800" dirty="0">
                <a:latin typeface="Arial MT"/>
                <a:cs typeface="Arial MT"/>
              </a:rPr>
              <a:t>d	</a:t>
            </a:r>
            <a:r>
              <a:rPr sz="2800" spc="195" dirty="0">
                <a:latin typeface="Arial MT"/>
                <a:cs typeface="Arial MT"/>
              </a:rPr>
              <a:t>i</a:t>
            </a:r>
            <a:r>
              <a:rPr sz="2800" dirty="0">
                <a:latin typeface="Arial MT"/>
                <a:cs typeface="Arial MT"/>
              </a:rPr>
              <a:t>n  </a:t>
            </a:r>
            <a:r>
              <a:rPr sz="2800" spc="130" dirty="0">
                <a:latin typeface="Arial MT"/>
                <a:cs typeface="Arial MT"/>
              </a:rPr>
              <a:t>the		</a:t>
            </a:r>
            <a:r>
              <a:rPr sz="2800" spc="145" dirty="0">
                <a:latin typeface="Arial MT"/>
                <a:cs typeface="Arial MT"/>
              </a:rPr>
              <a:t>next	</a:t>
            </a:r>
            <a:r>
              <a:rPr sz="2800" spc="165" dirty="0">
                <a:latin typeface="Arial MT"/>
                <a:cs typeface="Arial MT"/>
              </a:rPr>
              <a:t>section	</a:t>
            </a:r>
            <a:r>
              <a:rPr sz="2800" spc="95" dirty="0">
                <a:latin typeface="Arial MT"/>
                <a:cs typeface="Arial MT"/>
              </a:rPr>
              <a:t>we	</a:t>
            </a:r>
            <a:r>
              <a:rPr sz="2800" spc="145" dirty="0">
                <a:latin typeface="Arial MT"/>
                <a:cs typeface="Arial MT"/>
              </a:rPr>
              <a:t>will	</a:t>
            </a:r>
            <a:r>
              <a:rPr sz="2800" spc="165" dirty="0">
                <a:latin typeface="Arial MT"/>
                <a:cs typeface="Arial MT"/>
              </a:rPr>
              <a:t>discuss	</a:t>
            </a:r>
            <a:r>
              <a:rPr sz="2800" spc="130" dirty="0">
                <a:latin typeface="Arial MT"/>
                <a:cs typeface="Arial MT"/>
              </a:rPr>
              <a:t>how	</a:t>
            </a:r>
            <a:r>
              <a:rPr sz="2800" spc="145" dirty="0">
                <a:latin typeface="Arial MT"/>
                <a:cs typeface="Arial MT"/>
              </a:rPr>
              <a:t>this	</a:t>
            </a:r>
            <a:r>
              <a:rPr sz="2800" spc="160" dirty="0">
                <a:latin typeface="Arial MT"/>
                <a:cs typeface="Arial MT"/>
              </a:rPr>
              <a:t>should	</a:t>
            </a:r>
            <a:r>
              <a:rPr sz="2800" spc="95" dirty="0">
                <a:latin typeface="Arial MT"/>
                <a:cs typeface="Arial MT"/>
              </a:rPr>
              <a:t>be	</a:t>
            </a:r>
            <a:r>
              <a:rPr sz="2800" spc="155" dirty="0">
                <a:latin typeface="Arial MT"/>
                <a:cs typeface="Arial MT"/>
              </a:rPr>
              <a:t>done.</a:t>
            </a:r>
            <a:endParaRPr sz="2800" dirty="0">
              <a:latin typeface="Arial MT"/>
              <a:cs typeface="Arial MT"/>
            </a:endParaRPr>
          </a:p>
          <a:p>
            <a:pPr marL="12700" marR="370840">
              <a:lnSpc>
                <a:spcPct val="131700"/>
              </a:lnSpc>
              <a:spcBef>
                <a:spcPts val="2550"/>
              </a:spcBef>
              <a:tabLst>
                <a:tab pos="1085215" algn="l"/>
                <a:tab pos="1130300" algn="l"/>
                <a:tab pos="1580515" algn="l"/>
                <a:tab pos="1640205" algn="l"/>
                <a:tab pos="1778000" algn="l"/>
                <a:tab pos="2110105" algn="l"/>
                <a:tab pos="2679065" algn="l"/>
                <a:tab pos="2940685" algn="l"/>
                <a:tab pos="3162300" algn="l"/>
                <a:tab pos="3955415" algn="l"/>
                <a:tab pos="4326255" algn="l"/>
                <a:tab pos="4425315" algn="l"/>
                <a:tab pos="4705350" algn="l"/>
                <a:tab pos="4796155" algn="l"/>
                <a:tab pos="5135880" algn="l"/>
                <a:tab pos="5848985" algn="l"/>
                <a:tab pos="6353810" algn="l"/>
                <a:tab pos="6763384" algn="l"/>
                <a:tab pos="7917180" algn="l"/>
                <a:tab pos="7945755" algn="l"/>
                <a:tab pos="8609965" algn="l"/>
                <a:tab pos="8637905" algn="l"/>
                <a:tab pos="10158095" algn="l"/>
              </a:tabLst>
            </a:pPr>
            <a:r>
              <a:rPr sz="2800" spc="195" dirty="0">
                <a:latin typeface="Arial MT"/>
                <a:cs typeface="Arial MT"/>
              </a:rPr>
              <a:t>Onc</a:t>
            </a:r>
            <a:r>
              <a:rPr sz="2800" dirty="0">
                <a:latin typeface="Arial MT"/>
                <a:cs typeface="Arial MT"/>
              </a:rPr>
              <a:t>e	</a:t>
            </a:r>
            <a:r>
              <a:rPr sz="2800" spc="195" dirty="0">
                <a:latin typeface="Arial MT"/>
                <a:cs typeface="Arial MT"/>
              </a:rPr>
              <a:t>th</a:t>
            </a:r>
            <a:r>
              <a:rPr sz="2800" dirty="0">
                <a:latin typeface="Arial MT"/>
                <a:cs typeface="Arial MT"/>
              </a:rPr>
              <a:t>e		</a:t>
            </a:r>
            <a:r>
              <a:rPr sz="2800" spc="195" dirty="0">
                <a:latin typeface="Arial MT"/>
                <a:cs typeface="Arial MT"/>
              </a:rPr>
              <a:t>correc</a:t>
            </a:r>
            <a:r>
              <a:rPr sz="2800" dirty="0">
                <a:latin typeface="Arial MT"/>
                <a:cs typeface="Arial MT"/>
              </a:rPr>
              <a:t>t	</a:t>
            </a:r>
            <a:r>
              <a:rPr sz="2800" spc="195" dirty="0">
                <a:latin typeface="Arial MT"/>
                <a:cs typeface="Arial MT"/>
              </a:rPr>
              <a:t>proces</a:t>
            </a:r>
            <a:r>
              <a:rPr sz="2800" dirty="0">
                <a:latin typeface="Arial MT"/>
                <a:cs typeface="Arial MT"/>
              </a:rPr>
              <a:t>s	</a:t>
            </a:r>
            <a:r>
              <a:rPr sz="2800" spc="195" dirty="0">
                <a:latin typeface="Arial MT"/>
                <a:cs typeface="Arial MT"/>
              </a:rPr>
              <a:t>i</a:t>
            </a:r>
            <a:r>
              <a:rPr sz="2800" dirty="0">
                <a:latin typeface="Arial MT"/>
                <a:cs typeface="Arial MT"/>
              </a:rPr>
              <a:t>s	</a:t>
            </a:r>
            <a:r>
              <a:rPr sz="2800" spc="195" dirty="0">
                <a:latin typeface="Arial MT"/>
                <a:cs typeface="Arial MT"/>
              </a:rPr>
              <a:t>followe</a:t>
            </a:r>
            <a:r>
              <a:rPr sz="2800" dirty="0">
                <a:latin typeface="Arial MT"/>
                <a:cs typeface="Arial MT"/>
              </a:rPr>
              <a:t>d	</a:t>
            </a:r>
            <a:r>
              <a:rPr sz="2800" spc="195" dirty="0">
                <a:latin typeface="Arial MT"/>
                <a:cs typeface="Arial MT"/>
              </a:rPr>
              <a:t>withi</a:t>
            </a:r>
            <a:r>
              <a:rPr sz="2800" dirty="0">
                <a:latin typeface="Arial MT"/>
                <a:cs typeface="Arial MT"/>
              </a:rPr>
              <a:t>n		</a:t>
            </a:r>
            <a:r>
              <a:rPr sz="2800" spc="195" dirty="0">
                <a:latin typeface="Arial MT"/>
                <a:cs typeface="Arial MT"/>
              </a:rPr>
              <a:t>th</a:t>
            </a:r>
            <a:r>
              <a:rPr sz="2800" dirty="0">
                <a:latin typeface="Arial MT"/>
                <a:cs typeface="Arial MT"/>
              </a:rPr>
              <a:t>e		</a:t>
            </a:r>
            <a:r>
              <a:rPr sz="2800" spc="195" dirty="0">
                <a:latin typeface="Arial MT"/>
                <a:cs typeface="Arial MT"/>
              </a:rPr>
              <a:t>workplace</a:t>
            </a:r>
            <a:r>
              <a:rPr sz="2800" dirty="0">
                <a:latin typeface="Arial MT"/>
                <a:cs typeface="Arial MT"/>
              </a:rPr>
              <a:t>,  </a:t>
            </a:r>
            <a:r>
              <a:rPr sz="2800" spc="155" dirty="0">
                <a:latin typeface="Arial MT"/>
                <a:cs typeface="Arial MT"/>
              </a:rPr>
              <a:t>those		</a:t>
            </a:r>
            <a:r>
              <a:rPr sz="2800" spc="95" dirty="0">
                <a:latin typeface="Arial MT"/>
                <a:cs typeface="Arial MT"/>
              </a:rPr>
              <a:t>in	</a:t>
            </a:r>
            <a:r>
              <a:rPr sz="2800" spc="160" dirty="0">
                <a:latin typeface="Arial MT"/>
                <a:cs typeface="Arial MT"/>
              </a:rPr>
              <a:t>charge	</a:t>
            </a:r>
            <a:r>
              <a:rPr sz="2800" spc="145" dirty="0">
                <a:latin typeface="Arial MT"/>
                <a:cs typeface="Arial MT"/>
              </a:rPr>
              <a:t>need	</a:t>
            </a:r>
            <a:r>
              <a:rPr sz="2800" spc="95" dirty="0">
                <a:latin typeface="Arial MT"/>
                <a:cs typeface="Arial MT"/>
              </a:rPr>
              <a:t>to		</a:t>
            </a:r>
            <a:r>
              <a:rPr sz="2800" spc="170" dirty="0">
                <a:latin typeface="Arial MT"/>
                <a:cs typeface="Arial MT"/>
              </a:rPr>
              <a:t>determine	</a:t>
            </a:r>
            <a:r>
              <a:rPr sz="2800" spc="165" dirty="0">
                <a:latin typeface="Arial MT"/>
                <a:cs typeface="Arial MT"/>
              </a:rPr>
              <a:t>whether	</a:t>
            </a:r>
            <a:r>
              <a:rPr sz="2800" spc="130" dirty="0">
                <a:latin typeface="Arial MT"/>
                <a:cs typeface="Arial MT"/>
              </a:rPr>
              <a:t>the	</a:t>
            </a:r>
            <a:r>
              <a:rPr sz="2800" spc="170" dirty="0">
                <a:latin typeface="Arial MT"/>
                <a:cs typeface="Arial MT"/>
              </a:rPr>
              <a:t>incident	</a:t>
            </a:r>
            <a:r>
              <a:rPr sz="2800" spc="95" dirty="0">
                <a:latin typeface="Arial MT"/>
                <a:cs typeface="Arial MT"/>
              </a:rPr>
              <a:t>is </a:t>
            </a:r>
            <a:r>
              <a:rPr sz="2800" spc="100" dirty="0">
                <a:latin typeface="Arial MT"/>
                <a:cs typeface="Arial MT"/>
              </a:rPr>
              <a:t> </a:t>
            </a:r>
            <a:r>
              <a:rPr sz="2800" spc="170" dirty="0">
                <a:latin typeface="Arial MT"/>
                <a:cs typeface="Arial MT"/>
              </a:rPr>
              <a:t>required		</a:t>
            </a:r>
            <a:r>
              <a:rPr sz="2800" spc="95" dirty="0">
                <a:latin typeface="Arial MT"/>
                <a:cs typeface="Arial MT"/>
              </a:rPr>
              <a:t>to	be	</a:t>
            </a:r>
            <a:r>
              <a:rPr sz="2800" spc="170" dirty="0">
                <a:latin typeface="Arial MT"/>
                <a:cs typeface="Arial MT"/>
              </a:rPr>
              <a:t>reported	</a:t>
            </a:r>
            <a:r>
              <a:rPr sz="2800" spc="95" dirty="0">
                <a:latin typeface="Arial MT"/>
                <a:cs typeface="Arial MT"/>
              </a:rPr>
              <a:t>to		</a:t>
            </a:r>
            <a:r>
              <a:rPr sz="2800" spc="145" dirty="0">
                <a:latin typeface="Arial MT"/>
                <a:cs typeface="Arial MT"/>
              </a:rPr>
              <a:t>Work	</a:t>
            </a:r>
            <a:r>
              <a:rPr sz="2800" spc="155" dirty="0">
                <a:latin typeface="Arial MT"/>
                <a:cs typeface="Arial MT"/>
              </a:rPr>
              <a:t>Safe.</a:t>
            </a:r>
            <a:endParaRPr sz="2800" dirty="0">
              <a:latin typeface="Arial MT"/>
              <a:cs typeface="Arial MT"/>
            </a:endParaRPr>
          </a:p>
        </p:txBody>
      </p:sp>
      <p:sp>
        <p:nvSpPr>
          <p:cNvPr id="8" name="object 8"/>
          <p:cNvSpPr txBox="1">
            <a:spLocks noGrp="1"/>
          </p:cNvSpPr>
          <p:nvPr>
            <p:ph type="title"/>
          </p:nvPr>
        </p:nvSpPr>
        <p:spPr>
          <a:xfrm>
            <a:off x="1016000" y="941885"/>
            <a:ext cx="9408795" cy="2734310"/>
          </a:xfrm>
          <a:prstGeom prst="rect">
            <a:avLst/>
          </a:prstGeom>
        </p:spPr>
        <p:txBody>
          <a:bodyPr vert="horz" wrap="square" lIns="0" tIns="131445" rIns="0" bIns="0" rtlCol="0">
            <a:spAutoFit/>
          </a:bodyPr>
          <a:lstStyle/>
          <a:p>
            <a:pPr marL="12700" marR="5080">
              <a:lnSpc>
                <a:spcPts val="6830"/>
              </a:lnSpc>
              <a:spcBef>
                <a:spcPts val="1035"/>
              </a:spcBef>
            </a:pPr>
            <a:r>
              <a:rPr spc="-5" dirty="0"/>
              <a:t>Reporting</a:t>
            </a:r>
            <a:r>
              <a:rPr spc="500" dirty="0"/>
              <a:t> </a:t>
            </a:r>
            <a:r>
              <a:rPr spc="25" dirty="0"/>
              <a:t>unsafe</a:t>
            </a:r>
            <a:r>
              <a:rPr spc="509" dirty="0"/>
              <a:t> </a:t>
            </a:r>
            <a:r>
              <a:rPr spc="-220" dirty="0"/>
              <a:t>work </a:t>
            </a:r>
            <a:r>
              <a:rPr spc="-1860" dirty="0"/>
              <a:t> </a:t>
            </a:r>
            <a:r>
              <a:rPr spc="120" dirty="0"/>
              <a:t>practices,</a:t>
            </a:r>
            <a:r>
              <a:rPr spc="500" dirty="0"/>
              <a:t> </a:t>
            </a:r>
            <a:r>
              <a:rPr spc="80" dirty="0"/>
              <a:t>incidents</a:t>
            </a:r>
          </a:p>
          <a:p>
            <a:pPr marL="12700">
              <a:lnSpc>
                <a:spcPts val="6734"/>
              </a:lnSpc>
            </a:pPr>
            <a:r>
              <a:rPr spc="-185" dirty="0"/>
              <a:t>and</a:t>
            </a:r>
            <a:r>
              <a:rPr spc="484" dirty="0"/>
              <a:t> </a:t>
            </a:r>
            <a:r>
              <a:rPr spc="90" dirty="0"/>
              <a:t>accidents</a:t>
            </a:r>
          </a:p>
        </p:txBody>
      </p:sp>
      <p:sp>
        <p:nvSpPr>
          <p:cNvPr id="9" name="TextBox 8">
            <a:extLst>
              <a:ext uri="{FF2B5EF4-FFF2-40B4-BE49-F238E27FC236}">
                <a16:creationId xmlns:a16="http://schemas.microsoft.com/office/drawing/2014/main" id="{170F8411-C353-47AF-82C7-DE455BD2B649}"/>
              </a:ext>
            </a:extLst>
          </p:cNvPr>
          <p:cNvSpPr txBox="1"/>
          <p:nvPr/>
        </p:nvSpPr>
        <p:spPr>
          <a:xfrm>
            <a:off x="838200" y="9696471"/>
            <a:ext cx="10668000" cy="369332"/>
          </a:xfrm>
          <a:prstGeom prst="rect">
            <a:avLst/>
          </a:prstGeom>
          <a:noFill/>
        </p:spPr>
        <p:txBody>
          <a:bodyPr wrap="square" rtlCol="0">
            <a:spAutoFit/>
          </a:bodyPr>
          <a:lstStyle/>
          <a:p>
            <a:r>
              <a:rPr lang="en-AU" sz="1800" dirty="0">
                <a:effectLst/>
                <a:latin typeface="Calibri" panose="020F0502020204030204" pitchFamily="34" charset="0"/>
                <a:ea typeface="Calibri" panose="020F0502020204030204" pitchFamily="34" charset="0"/>
                <a:cs typeface="Times New Roman" panose="02020603050405020304" pitchFamily="18" charset="0"/>
              </a:rPr>
              <a:t>Watch </a:t>
            </a:r>
            <a:r>
              <a:rPr lang="en-AU"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YouTube</a:t>
            </a:r>
            <a:r>
              <a:rPr lang="en-AU" sz="1800" dirty="0">
                <a:effectLst/>
                <a:latin typeface="Calibri" panose="020F0502020204030204" pitchFamily="34" charset="0"/>
                <a:ea typeface="Calibri" panose="020F0502020204030204" pitchFamily="34" charset="0"/>
                <a:cs typeface="Times New Roman" panose="02020603050405020304" pitchFamily="18" charset="0"/>
              </a:rPr>
              <a:t> on how reporting should occur in the workplace</a:t>
            </a:r>
            <a:endParaRPr lang="en-AU" dirty="0"/>
          </a:p>
        </p:txBody>
      </p:sp>
      <p:pic>
        <p:nvPicPr>
          <p:cNvPr id="10" name="object 4">
            <a:hlinkClick r:id="rId4" action="ppaction://hlinksldjump"/>
            <a:extLst>
              <a:ext uri="{FF2B5EF4-FFF2-40B4-BE49-F238E27FC236}">
                <a16:creationId xmlns:a16="http://schemas.microsoft.com/office/drawing/2014/main" id="{9C0B10C1-896D-4F71-8363-D692792B4750}"/>
              </a:ext>
            </a:extLst>
          </p:cNvPr>
          <p:cNvPicPr/>
          <p:nvPr/>
        </p:nvPicPr>
        <p:blipFill>
          <a:blip r:embed="rId5" cstate="email">
            <a:extLst>
              <a:ext uri="{28A0092B-C50C-407E-A947-70E740481C1C}">
                <a14:useLocalDpi xmlns:a14="http://schemas.microsoft.com/office/drawing/2010/main"/>
              </a:ext>
            </a:extLst>
          </a:blip>
          <a:stretch>
            <a:fillRect/>
          </a:stretch>
        </p:blipFill>
        <p:spPr>
          <a:xfrm>
            <a:off x="16957087" y="9258301"/>
            <a:ext cx="914399" cy="876298"/>
          </a:xfrm>
          <a:prstGeom prst="rect">
            <a:avLst/>
          </a:prstGeom>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p:nvPr/>
        </p:nvSpPr>
        <p:spPr>
          <a:xfrm>
            <a:off x="0" y="-34787"/>
            <a:ext cx="18284190" cy="10287000"/>
          </a:xfrm>
          <a:custGeom>
            <a:avLst/>
            <a:gdLst/>
            <a:ahLst/>
            <a:cxnLst/>
            <a:rect l="l" t="t" r="r" b="b"/>
            <a:pathLst>
              <a:path w="18284190" h="10287000">
                <a:moveTo>
                  <a:pt x="18283617" y="10286987"/>
                </a:moveTo>
                <a:lnTo>
                  <a:pt x="0" y="10286987"/>
                </a:lnTo>
                <a:lnTo>
                  <a:pt x="0" y="0"/>
                </a:lnTo>
                <a:lnTo>
                  <a:pt x="18283617" y="0"/>
                </a:lnTo>
                <a:lnTo>
                  <a:pt x="18283617" y="10286987"/>
                </a:lnTo>
                <a:close/>
              </a:path>
            </a:pathLst>
          </a:custGeom>
          <a:solidFill>
            <a:srgbClr val="000000">
              <a:alpha val="69799"/>
            </a:srgbClr>
          </a:solidFill>
        </p:spPr>
        <p:txBody>
          <a:bodyPr wrap="square" lIns="0" tIns="0" rIns="0" bIns="0" rtlCol="0"/>
          <a:lstStyle/>
          <a:p>
            <a:endParaRPr/>
          </a:p>
        </p:txBody>
      </p:sp>
      <p:sp>
        <p:nvSpPr>
          <p:cNvPr id="5" name="object 5"/>
          <p:cNvSpPr/>
          <p:nvPr/>
        </p:nvSpPr>
        <p:spPr>
          <a:xfrm>
            <a:off x="1028700" y="2867941"/>
            <a:ext cx="1352550" cy="133350"/>
          </a:xfrm>
          <a:custGeom>
            <a:avLst/>
            <a:gdLst/>
            <a:ahLst/>
            <a:cxnLst/>
            <a:rect l="l" t="t" r="r" b="b"/>
            <a:pathLst>
              <a:path w="1352550" h="133350">
                <a:moveTo>
                  <a:pt x="1352550" y="133350"/>
                </a:moveTo>
                <a:lnTo>
                  <a:pt x="0" y="133350"/>
                </a:lnTo>
                <a:lnTo>
                  <a:pt x="0" y="0"/>
                </a:lnTo>
                <a:lnTo>
                  <a:pt x="1352550" y="0"/>
                </a:lnTo>
                <a:lnTo>
                  <a:pt x="1352550" y="133350"/>
                </a:lnTo>
                <a:close/>
              </a:path>
            </a:pathLst>
          </a:custGeom>
          <a:solidFill>
            <a:srgbClr val="FFFFFF"/>
          </a:solidFill>
        </p:spPr>
        <p:txBody>
          <a:bodyPr wrap="square" lIns="0" tIns="0" rIns="0" bIns="0" rtlCol="0"/>
          <a:lstStyle/>
          <a:p>
            <a:endParaRPr/>
          </a:p>
        </p:txBody>
      </p:sp>
      <p:sp>
        <p:nvSpPr>
          <p:cNvPr id="6" name="object 6"/>
          <p:cNvSpPr txBox="1"/>
          <p:nvPr/>
        </p:nvSpPr>
        <p:spPr>
          <a:xfrm>
            <a:off x="1016000" y="3379125"/>
            <a:ext cx="9244965" cy="5359400"/>
          </a:xfrm>
          <a:prstGeom prst="rect">
            <a:avLst/>
          </a:prstGeom>
        </p:spPr>
        <p:txBody>
          <a:bodyPr vert="horz" wrap="square" lIns="0" tIns="12700" rIns="0" bIns="0" rtlCol="0">
            <a:spAutoFit/>
          </a:bodyPr>
          <a:lstStyle/>
          <a:p>
            <a:pPr marL="12700" marR="5080" algn="just">
              <a:lnSpc>
                <a:spcPct val="131700"/>
              </a:lnSpc>
              <a:spcBef>
                <a:spcPts val="100"/>
              </a:spcBef>
            </a:pPr>
            <a:r>
              <a:rPr sz="2800" spc="175" dirty="0">
                <a:solidFill>
                  <a:srgbClr val="FFFFFF"/>
                </a:solidFill>
                <a:latin typeface="Arial MT"/>
                <a:cs typeface="Arial MT"/>
              </a:rPr>
              <a:t>Reflective </a:t>
            </a:r>
            <a:r>
              <a:rPr sz="2800" spc="170" dirty="0">
                <a:solidFill>
                  <a:srgbClr val="FFFFFF"/>
                </a:solidFill>
                <a:latin typeface="Arial MT"/>
                <a:cs typeface="Arial MT"/>
              </a:rPr>
              <a:t>practice </a:t>
            </a:r>
            <a:r>
              <a:rPr sz="2800" spc="95" dirty="0">
                <a:solidFill>
                  <a:srgbClr val="FFFFFF"/>
                </a:solidFill>
                <a:latin typeface="Arial MT"/>
                <a:cs typeface="Arial MT"/>
              </a:rPr>
              <a:t>is </a:t>
            </a:r>
            <a:r>
              <a:rPr sz="2800" spc="130" dirty="0">
                <a:solidFill>
                  <a:srgbClr val="FFFFFF"/>
                </a:solidFill>
                <a:latin typeface="Arial MT"/>
                <a:cs typeface="Arial MT"/>
              </a:rPr>
              <a:t>the aim </a:t>
            </a:r>
            <a:r>
              <a:rPr sz="2800" spc="95" dirty="0">
                <a:solidFill>
                  <a:srgbClr val="FFFFFF"/>
                </a:solidFill>
                <a:latin typeface="Arial MT"/>
                <a:cs typeface="Arial MT"/>
              </a:rPr>
              <a:t>to </a:t>
            </a:r>
            <a:r>
              <a:rPr sz="2800" spc="175" dirty="0">
                <a:solidFill>
                  <a:srgbClr val="FFFFFF"/>
                </a:solidFill>
                <a:latin typeface="Arial MT"/>
                <a:cs typeface="Arial MT"/>
              </a:rPr>
              <a:t>consciously </a:t>
            </a:r>
            <a:r>
              <a:rPr sz="2800" spc="165" dirty="0">
                <a:solidFill>
                  <a:srgbClr val="FFFFFF"/>
                </a:solidFill>
                <a:latin typeface="Arial MT"/>
                <a:cs typeface="Arial MT"/>
              </a:rPr>
              <a:t>reflect </a:t>
            </a:r>
            <a:r>
              <a:rPr sz="2800" spc="170" dirty="0">
                <a:solidFill>
                  <a:srgbClr val="FFFFFF"/>
                </a:solidFill>
                <a:latin typeface="Arial MT"/>
                <a:cs typeface="Arial MT"/>
              </a:rPr>
              <a:t> </a:t>
            </a:r>
            <a:r>
              <a:rPr sz="2800" spc="145" dirty="0">
                <a:solidFill>
                  <a:srgbClr val="FFFFFF"/>
                </a:solidFill>
                <a:latin typeface="Arial MT"/>
                <a:cs typeface="Arial MT"/>
              </a:rPr>
              <a:t>upon</a:t>
            </a:r>
            <a:r>
              <a:rPr sz="2800" spc="385" dirty="0">
                <a:solidFill>
                  <a:srgbClr val="FFFFFF"/>
                </a:solidFill>
                <a:latin typeface="Arial MT"/>
                <a:cs typeface="Arial MT"/>
              </a:rPr>
              <a:t> </a:t>
            </a:r>
            <a:r>
              <a:rPr sz="2800" spc="155" dirty="0">
                <a:solidFill>
                  <a:srgbClr val="FFFFFF"/>
                </a:solidFill>
                <a:latin typeface="Arial MT"/>
                <a:cs typeface="Arial MT"/>
              </a:rPr>
              <a:t>one’s</a:t>
            </a:r>
            <a:r>
              <a:rPr sz="2800" spc="385" dirty="0">
                <a:solidFill>
                  <a:srgbClr val="FFFFFF"/>
                </a:solidFill>
                <a:latin typeface="Arial MT"/>
                <a:cs typeface="Arial MT"/>
              </a:rPr>
              <a:t> </a:t>
            </a:r>
            <a:r>
              <a:rPr sz="2800" spc="160" dirty="0">
                <a:solidFill>
                  <a:srgbClr val="FFFFFF"/>
                </a:solidFill>
                <a:latin typeface="Arial MT"/>
                <a:cs typeface="Arial MT"/>
              </a:rPr>
              <a:t>action</a:t>
            </a:r>
            <a:r>
              <a:rPr sz="2800" spc="385" dirty="0">
                <a:solidFill>
                  <a:srgbClr val="FFFFFF"/>
                </a:solidFill>
                <a:latin typeface="Arial MT"/>
                <a:cs typeface="Arial MT"/>
              </a:rPr>
              <a:t> </a:t>
            </a:r>
            <a:r>
              <a:rPr sz="2800" spc="95" dirty="0">
                <a:solidFill>
                  <a:srgbClr val="FFFFFF"/>
                </a:solidFill>
                <a:latin typeface="Arial MT"/>
                <a:cs typeface="Arial MT"/>
              </a:rPr>
              <a:t>to</a:t>
            </a:r>
            <a:r>
              <a:rPr sz="2800" spc="385" dirty="0">
                <a:solidFill>
                  <a:srgbClr val="FFFFFF"/>
                </a:solidFill>
                <a:latin typeface="Arial MT"/>
                <a:cs typeface="Arial MT"/>
              </a:rPr>
              <a:t> </a:t>
            </a:r>
            <a:r>
              <a:rPr sz="2800" spc="165" dirty="0">
                <a:solidFill>
                  <a:srgbClr val="FFFFFF"/>
                </a:solidFill>
                <a:latin typeface="Arial MT"/>
                <a:cs typeface="Arial MT"/>
              </a:rPr>
              <a:t>sustain</a:t>
            </a:r>
            <a:r>
              <a:rPr sz="2800" spc="390" dirty="0">
                <a:solidFill>
                  <a:srgbClr val="FFFFFF"/>
                </a:solidFill>
                <a:latin typeface="Arial MT"/>
                <a:cs typeface="Arial MT"/>
              </a:rPr>
              <a:t> </a:t>
            </a:r>
            <a:r>
              <a:rPr sz="2800" dirty="0">
                <a:solidFill>
                  <a:srgbClr val="FFFFFF"/>
                </a:solidFill>
                <a:latin typeface="Arial MT"/>
                <a:cs typeface="Arial MT"/>
              </a:rPr>
              <a:t>a</a:t>
            </a:r>
            <a:r>
              <a:rPr sz="2800" spc="385" dirty="0">
                <a:solidFill>
                  <a:srgbClr val="FFFFFF"/>
                </a:solidFill>
                <a:latin typeface="Arial MT"/>
                <a:cs typeface="Arial MT"/>
              </a:rPr>
              <a:t> </a:t>
            </a:r>
            <a:r>
              <a:rPr sz="2800" spc="165" dirty="0">
                <a:solidFill>
                  <a:srgbClr val="FFFFFF"/>
                </a:solidFill>
                <a:latin typeface="Arial MT"/>
                <a:cs typeface="Arial MT"/>
              </a:rPr>
              <a:t>process</a:t>
            </a:r>
            <a:r>
              <a:rPr sz="2800" spc="385" dirty="0">
                <a:solidFill>
                  <a:srgbClr val="FFFFFF"/>
                </a:solidFill>
                <a:latin typeface="Arial MT"/>
                <a:cs typeface="Arial MT"/>
              </a:rPr>
              <a:t> </a:t>
            </a:r>
            <a:r>
              <a:rPr sz="2800" spc="95" dirty="0">
                <a:solidFill>
                  <a:srgbClr val="FFFFFF"/>
                </a:solidFill>
                <a:latin typeface="Arial MT"/>
                <a:cs typeface="Arial MT"/>
              </a:rPr>
              <a:t>of</a:t>
            </a:r>
            <a:endParaRPr sz="2800">
              <a:latin typeface="Arial MT"/>
              <a:cs typeface="Arial MT"/>
            </a:endParaRPr>
          </a:p>
          <a:p>
            <a:pPr marL="12700" algn="just">
              <a:lnSpc>
                <a:spcPct val="100000"/>
              </a:lnSpc>
              <a:spcBef>
                <a:spcPts val="1065"/>
              </a:spcBef>
            </a:pPr>
            <a:r>
              <a:rPr sz="2800" spc="175" dirty="0">
                <a:solidFill>
                  <a:srgbClr val="FFFFFF"/>
                </a:solidFill>
                <a:latin typeface="Arial MT"/>
                <a:cs typeface="Arial MT"/>
              </a:rPr>
              <a:t>continuous</a:t>
            </a:r>
            <a:r>
              <a:rPr sz="2800" spc="375" dirty="0">
                <a:solidFill>
                  <a:srgbClr val="FFFFFF"/>
                </a:solidFill>
                <a:latin typeface="Arial MT"/>
                <a:cs typeface="Arial MT"/>
              </a:rPr>
              <a:t> </a:t>
            </a:r>
            <a:r>
              <a:rPr sz="2800" spc="170" dirty="0">
                <a:solidFill>
                  <a:srgbClr val="FFFFFF"/>
                </a:solidFill>
                <a:latin typeface="Arial MT"/>
                <a:cs typeface="Arial MT"/>
              </a:rPr>
              <a:t>learning.</a:t>
            </a:r>
            <a:r>
              <a:rPr sz="2800" spc="380" dirty="0">
                <a:solidFill>
                  <a:srgbClr val="FFFFFF"/>
                </a:solidFill>
                <a:latin typeface="Arial MT"/>
                <a:cs typeface="Arial MT"/>
              </a:rPr>
              <a:t> </a:t>
            </a:r>
            <a:r>
              <a:rPr sz="2800" spc="145" dirty="0">
                <a:solidFill>
                  <a:srgbClr val="FFFFFF"/>
                </a:solidFill>
                <a:latin typeface="Arial MT"/>
                <a:cs typeface="Arial MT"/>
              </a:rPr>
              <a:t>What</a:t>
            </a:r>
            <a:r>
              <a:rPr sz="2800" spc="385" dirty="0">
                <a:solidFill>
                  <a:srgbClr val="FFFFFF"/>
                </a:solidFill>
                <a:latin typeface="Arial MT"/>
                <a:cs typeface="Arial MT"/>
              </a:rPr>
              <a:t> </a:t>
            </a:r>
            <a:r>
              <a:rPr sz="2800" spc="145" dirty="0">
                <a:solidFill>
                  <a:srgbClr val="FFFFFF"/>
                </a:solidFill>
                <a:latin typeface="Arial MT"/>
                <a:cs typeface="Arial MT"/>
              </a:rPr>
              <a:t>this</a:t>
            </a:r>
            <a:r>
              <a:rPr sz="2800" spc="380" dirty="0">
                <a:solidFill>
                  <a:srgbClr val="FFFFFF"/>
                </a:solidFill>
                <a:latin typeface="Arial MT"/>
                <a:cs typeface="Arial MT"/>
              </a:rPr>
              <a:t> </a:t>
            </a:r>
            <a:r>
              <a:rPr sz="2800" spc="155" dirty="0">
                <a:solidFill>
                  <a:srgbClr val="FFFFFF"/>
                </a:solidFill>
                <a:latin typeface="Arial MT"/>
                <a:cs typeface="Arial MT"/>
              </a:rPr>
              <a:t>means</a:t>
            </a:r>
            <a:r>
              <a:rPr sz="2800" spc="380" dirty="0">
                <a:solidFill>
                  <a:srgbClr val="FFFFFF"/>
                </a:solidFill>
                <a:latin typeface="Arial MT"/>
                <a:cs typeface="Arial MT"/>
              </a:rPr>
              <a:t> </a:t>
            </a:r>
            <a:r>
              <a:rPr sz="2800" spc="95" dirty="0">
                <a:solidFill>
                  <a:srgbClr val="FFFFFF"/>
                </a:solidFill>
                <a:latin typeface="Arial MT"/>
                <a:cs typeface="Arial MT"/>
              </a:rPr>
              <a:t>in</a:t>
            </a:r>
            <a:r>
              <a:rPr sz="2800" spc="380" dirty="0">
                <a:solidFill>
                  <a:srgbClr val="FFFFFF"/>
                </a:solidFill>
                <a:latin typeface="Arial MT"/>
                <a:cs typeface="Arial MT"/>
              </a:rPr>
              <a:t> </a:t>
            </a:r>
            <a:r>
              <a:rPr sz="2800" spc="130" dirty="0">
                <a:solidFill>
                  <a:srgbClr val="FFFFFF"/>
                </a:solidFill>
                <a:latin typeface="Arial MT"/>
                <a:cs typeface="Arial MT"/>
              </a:rPr>
              <a:t>the</a:t>
            </a:r>
            <a:endParaRPr sz="2800">
              <a:latin typeface="Arial MT"/>
              <a:cs typeface="Arial MT"/>
            </a:endParaRPr>
          </a:p>
          <a:p>
            <a:pPr marL="12700" marR="64135" algn="just">
              <a:lnSpc>
                <a:spcPct val="131700"/>
              </a:lnSpc>
            </a:pPr>
            <a:r>
              <a:rPr sz="2800" spc="165" dirty="0">
                <a:solidFill>
                  <a:srgbClr val="FFFFFF"/>
                </a:solidFill>
                <a:latin typeface="Arial MT"/>
                <a:cs typeface="Arial MT"/>
              </a:rPr>
              <a:t>context </a:t>
            </a:r>
            <a:r>
              <a:rPr sz="2800" spc="95" dirty="0">
                <a:solidFill>
                  <a:srgbClr val="FFFFFF"/>
                </a:solidFill>
                <a:latin typeface="Arial MT"/>
                <a:cs typeface="Arial MT"/>
              </a:rPr>
              <a:t>of </a:t>
            </a:r>
            <a:r>
              <a:rPr sz="2800" spc="145" dirty="0">
                <a:solidFill>
                  <a:srgbClr val="FFFFFF"/>
                </a:solidFill>
                <a:latin typeface="Arial MT"/>
                <a:cs typeface="Arial MT"/>
              </a:rPr>
              <a:t>safe work </a:t>
            </a:r>
            <a:r>
              <a:rPr sz="2800" spc="170" dirty="0">
                <a:solidFill>
                  <a:srgbClr val="FFFFFF"/>
                </a:solidFill>
                <a:latin typeface="Arial MT"/>
                <a:cs typeface="Arial MT"/>
              </a:rPr>
              <a:t>practices </a:t>
            </a:r>
            <a:r>
              <a:rPr sz="2800" spc="95" dirty="0">
                <a:solidFill>
                  <a:srgbClr val="FFFFFF"/>
                </a:solidFill>
                <a:latin typeface="Arial MT"/>
                <a:cs typeface="Arial MT"/>
              </a:rPr>
              <a:t>is </a:t>
            </a:r>
            <a:r>
              <a:rPr sz="2800" spc="145" dirty="0">
                <a:solidFill>
                  <a:srgbClr val="FFFFFF"/>
                </a:solidFill>
                <a:latin typeface="Arial MT"/>
                <a:cs typeface="Arial MT"/>
              </a:rPr>
              <a:t>that </a:t>
            </a:r>
            <a:r>
              <a:rPr sz="2800" spc="130" dirty="0">
                <a:solidFill>
                  <a:srgbClr val="FFFFFF"/>
                </a:solidFill>
                <a:latin typeface="Arial MT"/>
                <a:cs typeface="Arial MT"/>
              </a:rPr>
              <a:t>you </a:t>
            </a:r>
            <a:r>
              <a:rPr sz="2800" spc="165" dirty="0">
                <a:solidFill>
                  <a:srgbClr val="FFFFFF"/>
                </a:solidFill>
                <a:latin typeface="Arial MT"/>
                <a:cs typeface="Arial MT"/>
              </a:rPr>
              <a:t>reflect </a:t>
            </a:r>
            <a:r>
              <a:rPr sz="2800" spc="95" dirty="0">
                <a:solidFill>
                  <a:srgbClr val="FFFFFF"/>
                </a:solidFill>
                <a:latin typeface="Arial MT"/>
                <a:cs typeface="Arial MT"/>
              </a:rPr>
              <a:t>at </a:t>
            </a:r>
            <a:r>
              <a:rPr sz="2800" spc="100" dirty="0">
                <a:solidFill>
                  <a:srgbClr val="FFFFFF"/>
                </a:solidFill>
                <a:latin typeface="Arial MT"/>
                <a:cs typeface="Arial MT"/>
              </a:rPr>
              <a:t> </a:t>
            </a:r>
            <a:r>
              <a:rPr sz="2800" spc="130" dirty="0">
                <a:solidFill>
                  <a:srgbClr val="FFFFFF"/>
                </a:solidFill>
                <a:latin typeface="Arial MT"/>
                <a:cs typeface="Arial MT"/>
              </a:rPr>
              <a:t>the end </a:t>
            </a:r>
            <a:r>
              <a:rPr sz="2800" spc="95" dirty="0">
                <a:solidFill>
                  <a:srgbClr val="FFFFFF"/>
                </a:solidFill>
                <a:latin typeface="Arial MT"/>
                <a:cs typeface="Arial MT"/>
              </a:rPr>
              <a:t>of </a:t>
            </a:r>
            <a:r>
              <a:rPr sz="2800" dirty="0">
                <a:solidFill>
                  <a:srgbClr val="FFFFFF"/>
                </a:solidFill>
                <a:latin typeface="Arial MT"/>
                <a:cs typeface="Arial MT"/>
              </a:rPr>
              <a:t>a </a:t>
            </a:r>
            <a:r>
              <a:rPr sz="2800" spc="130" dirty="0">
                <a:solidFill>
                  <a:srgbClr val="FFFFFF"/>
                </a:solidFill>
                <a:latin typeface="Arial MT"/>
                <a:cs typeface="Arial MT"/>
              </a:rPr>
              <a:t>set </a:t>
            </a:r>
            <a:r>
              <a:rPr sz="2800" spc="160" dirty="0">
                <a:solidFill>
                  <a:srgbClr val="FFFFFF"/>
                </a:solidFill>
                <a:latin typeface="Arial MT"/>
                <a:cs typeface="Arial MT"/>
              </a:rPr>
              <a:t>period </a:t>
            </a:r>
            <a:r>
              <a:rPr sz="2800" dirty="0">
                <a:solidFill>
                  <a:srgbClr val="FFFFFF"/>
                </a:solidFill>
                <a:latin typeface="Arial MT"/>
                <a:cs typeface="Arial MT"/>
              </a:rPr>
              <a:t>– </a:t>
            </a:r>
            <a:r>
              <a:rPr sz="2800" spc="145" dirty="0">
                <a:solidFill>
                  <a:srgbClr val="FFFFFF"/>
                </a:solidFill>
                <a:latin typeface="Arial MT"/>
                <a:cs typeface="Arial MT"/>
              </a:rPr>
              <a:t>such </a:t>
            </a:r>
            <a:r>
              <a:rPr sz="2800" spc="95" dirty="0">
                <a:solidFill>
                  <a:srgbClr val="FFFFFF"/>
                </a:solidFill>
                <a:latin typeface="Arial MT"/>
                <a:cs typeface="Arial MT"/>
              </a:rPr>
              <a:t>as </a:t>
            </a:r>
            <a:r>
              <a:rPr sz="2800" dirty="0">
                <a:solidFill>
                  <a:srgbClr val="FFFFFF"/>
                </a:solidFill>
                <a:latin typeface="Arial MT"/>
                <a:cs typeface="Arial MT"/>
              </a:rPr>
              <a:t>a </a:t>
            </a:r>
            <a:r>
              <a:rPr sz="2800" spc="155" dirty="0">
                <a:solidFill>
                  <a:srgbClr val="FFFFFF"/>
                </a:solidFill>
                <a:latin typeface="Arial MT"/>
                <a:cs typeface="Arial MT"/>
              </a:rPr>
              <a:t>shift </a:t>
            </a:r>
            <a:r>
              <a:rPr sz="2800" dirty="0">
                <a:solidFill>
                  <a:srgbClr val="FFFFFF"/>
                </a:solidFill>
                <a:latin typeface="Arial MT"/>
                <a:cs typeface="Arial MT"/>
              </a:rPr>
              <a:t>– </a:t>
            </a:r>
            <a:r>
              <a:rPr sz="2800" spc="130" dirty="0">
                <a:solidFill>
                  <a:srgbClr val="FFFFFF"/>
                </a:solidFill>
                <a:latin typeface="Arial MT"/>
                <a:cs typeface="Arial MT"/>
              </a:rPr>
              <a:t>and you </a:t>
            </a:r>
            <a:r>
              <a:rPr sz="2800" spc="135" dirty="0">
                <a:solidFill>
                  <a:srgbClr val="FFFFFF"/>
                </a:solidFill>
                <a:latin typeface="Arial MT"/>
                <a:cs typeface="Arial MT"/>
              </a:rPr>
              <a:t> </a:t>
            </a:r>
            <a:r>
              <a:rPr sz="2800" spc="170" dirty="0">
                <a:solidFill>
                  <a:srgbClr val="FFFFFF"/>
                </a:solidFill>
                <a:latin typeface="Arial MT"/>
                <a:cs typeface="Arial MT"/>
              </a:rPr>
              <a:t>ascertain</a:t>
            </a:r>
            <a:r>
              <a:rPr sz="2800" spc="385" dirty="0">
                <a:solidFill>
                  <a:srgbClr val="FFFFFF"/>
                </a:solidFill>
                <a:latin typeface="Arial MT"/>
                <a:cs typeface="Arial MT"/>
              </a:rPr>
              <a:t> </a:t>
            </a:r>
            <a:r>
              <a:rPr sz="2800" spc="145" dirty="0">
                <a:solidFill>
                  <a:srgbClr val="FFFFFF"/>
                </a:solidFill>
                <a:latin typeface="Arial MT"/>
                <a:cs typeface="Arial MT"/>
              </a:rPr>
              <a:t>what</a:t>
            </a:r>
            <a:r>
              <a:rPr sz="2800" spc="385" dirty="0">
                <a:solidFill>
                  <a:srgbClr val="FFFFFF"/>
                </a:solidFill>
                <a:latin typeface="Arial MT"/>
                <a:cs typeface="Arial MT"/>
              </a:rPr>
              <a:t> </a:t>
            </a:r>
            <a:r>
              <a:rPr sz="2800" spc="145" dirty="0">
                <a:solidFill>
                  <a:srgbClr val="FFFFFF"/>
                </a:solidFill>
                <a:latin typeface="Arial MT"/>
                <a:cs typeface="Arial MT"/>
              </a:rPr>
              <a:t>went</a:t>
            </a:r>
            <a:r>
              <a:rPr sz="2800" spc="385" dirty="0">
                <a:solidFill>
                  <a:srgbClr val="FFFFFF"/>
                </a:solidFill>
                <a:latin typeface="Arial MT"/>
                <a:cs typeface="Arial MT"/>
              </a:rPr>
              <a:t> </a:t>
            </a:r>
            <a:r>
              <a:rPr sz="2800" spc="160" dirty="0">
                <a:solidFill>
                  <a:srgbClr val="FFFFFF"/>
                </a:solidFill>
                <a:latin typeface="Arial MT"/>
                <a:cs typeface="Arial MT"/>
              </a:rPr>
              <a:t>right,</a:t>
            </a:r>
            <a:r>
              <a:rPr sz="2800" spc="385" dirty="0">
                <a:solidFill>
                  <a:srgbClr val="FFFFFF"/>
                </a:solidFill>
                <a:latin typeface="Arial MT"/>
                <a:cs typeface="Arial MT"/>
              </a:rPr>
              <a:t> </a:t>
            </a:r>
            <a:r>
              <a:rPr sz="2800" spc="145" dirty="0">
                <a:solidFill>
                  <a:srgbClr val="FFFFFF"/>
                </a:solidFill>
                <a:latin typeface="Arial MT"/>
                <a:cs typeface="Arial MT"/>
              </a:rPr>
              <a:t>what</a:t>
            </a:r>
            <a:r>
              <a:rPr sz="2800" spc="385" dirty="0">
                <a:solidFill>
                  <a:srgbClr val="FFFFFF"/>
                </a:solidFill>
                <a:latin typeface="Arial MT"/>
                <a:cs typeface="Arial MT"/>
              </a:rPr>
              <a:t> </a:t>
            </a:r>
            <a:r>
              <a:rPr sz="2800" spc="145" dirty="0">
                <a:solidFill>
                  <a:srgbClr val="FFFFFF"/>
                </a:solidFill>
                <a:latin typeface="Arial MT"/>
                <a:cs typeface="Arial MT"/>
              </a:rPr>
              <a:t>went</a:t>
            </a:r>
            <a:r>
              <a:rPr sz="2800" spc="390" dirty="0">
                <a:solidFill>
                  <a:srgbClr val="FFFFFF"/>
                </a:solidFill>
                <a:latin typeface="Arial MT"/>
                <a:cs typeface="Arial MT"/>
              </a:rPr>
              <a:t> </a:t>
            </a:r>
            <a:r>
              <a:rPr sz="2800" spc="160" dirty="0">
                <a:solidFill>
                  <a:srgbClr val="FFFFFF"/>
                </a:solidFill>
                <a:latin typeface="Arial MT"/>
                <a:cs typeface="Arial MT"/>
              </a:rPr>
              <a:t>wrong,</a:t>
            </a:r>
            <a:r>
              <a:rPr sz="2800" spc="385" dirty="0">
                <a:solidFill>
                  <a:srgbClr val="FFFFFF"/>
                </a:solidFill>
                <a:latin typeface="Arial MT"/>
                <a:cs typeface="Arial MT"/>
              </a:rPr>
              <a:t> </a:t>
            </a:r>
            <a:r>
              <a:rPr sz="2800" spc="130" dirty="0">
                <a:solidFill>
                  <a:srgbClr val="FFFFFF"/>
                </a:solidFill>
                <a:latin typeface="Arial MT"/>
                <a:cs typeface="Arial MT"/>
              </a:rPr>
              <a:t>and</a:t>
            </a:r>
            <a:endParaRPr sz="2800">
              <a:latin typeface="Arial MT"/>
              <a:cs typeface="Arial MT"/>
            </a:endParaRPr>
          </a:p>
          <a:p>
            <a:pPr marL="12700" algn="just">
              <a:lnSpc>
                <a:spcPct val="100000"/>
              </a:lnSpc>
              <a:spcBef>
                <a:spcPts val="1065"/>
              </a:spcBef>
            </a:pPr>
            <a:r>
              <a:rPr sz="2800" spc="155" dirty="0">
                <a:solidFill>
                  <a:srgbClr val="FFFFFF"/>
                </a:solidFill>
                <a:latin typeface="Arial MT"/>
                <a:cs typeface="Arial MT"/>
              </a:rPr>
              <a:t>where</a:t>
            </a:r>
            <a:r>
              <a:rPr sz="2800" spc="380" dirty="0">
                <a:solidFill>
                  <a:srgbClr val="FFFFFF"/>
                </a:solidFill>
                <a:latin typeface="Arial MT"/>
                <a:cs typeface="Arial MT"/>
              </a:rPr>
              <a:t> </a:t>
            </a:r>
            <a:r>
              <a:rPr sz="2800" spc="155" dirty="0">
                <a:solidFill>
                  <a:srgbClr val="FFFFFF"/>
                </a:solidFill>
                <a:latin typeface="Arial MT"/>
                <a:cs typeface="Arial MT"/>
              </a:rPr>
              <a:t>there</a:t>
            </a:r>
            <a:r>
              <a:rPr sz="2800" spc="380" dirty="0">
                <a:solidFill>
                  <a:srgbClr val="FFFFFF"/>
                </a:solidFill>
                <a:latin typeface="Arial MT"/>
                <a:cs typeface="Arial MT"/>
              </a:rPr>
              <a:t> </a:t>
            </a:r>
            <a:r>
              <a:rPr sz="2800" spc="95" dirty="0">
                <a:solidFill>
                  <a:srgbClr val="FFFFFF"/>
                </a:solidFill>
                <a:latin typeface="Arial MT"/>
                <a:cs typeface="Arial MT"/>
              </a:rPr>
              <a:t>is</a:t>
            </a:r>
            <a:r>
              <a:rPr sz="2800" spc="385" dirty="0">
                <a:solidFill>
                  <a:srgbClr val="FFFFFF"/>
                </a:solidFill>
                <a:latin typeface="Arial MT"/>
                <a:cs typeface="Arial MT"/>
              </a:rPr>
              <a:t> </a:t>
            </a:r>
            <a:r>
              <a:rPr sz="2800" spc="145" dirty="0">
                <a:solidFill>
                  <a:srgbClr val="FFFFFF"/>
                </a:solidFill>
                <a:latin typeface="Arial MT"/>
                <a:cs typeface="Arial MT"/>
              </a:rPr>
              <a:t>room</a:t>
            </a:r>
            <a:r>
              <a:rPr sz="2800" spc="380" dirty="0">
                <a:solidFill>
                  <a:srgbClr val="FFFFFF"/>
                </a:solidFill>
                <a:latin typeface="Arial MT"/>
                <a:cs typeface="Arial MT"/>
              </a:rPr>
              <a:t> </a:t>
            </a:r>
            <a:r>
              <a:rPr sz="2800" spc="130" dirty="0">
                <a:solidFill>
                  <a:srgbClr val="FFFFFF"/>
                </a:solidFill>
                <a:latin typeface="Arial MT"/>
                <a:cs typeface="Arial MT"/>
              </a:rPr>
              <a:t>for</a:t>
            </a:r>
            <a:r>
              <a:rPr sz="2800" spc="380" dirty="0">
                <a:solidFill>
                  <a:srgbClr val="FFFFFF"/>
                </a:solidFill>
                <a:latin typeface="Arial MT"/>
                <a:cs typeface="Arial MT"/>
              </a:rPr>
              <a:t> </a:t>
            </a:r>
            <a:r>
              <a:rPr sz="2800" spc="175" dirty="0">
                <a:solidFill>
                  <a:srgbClr val="FFFFFF"/>
                </a:solidFill>
                <a:latin typeface="Arial MT"/>
                <a:cs typeface="Arial MT"/>
              </a:rPr>
              <a:t>improvement.</a:t>
            </a:r>
            <a:endParaRPr sz="2800">
              <a:latin typeface="Arial MT"/>
              <a:cs typeface="Arial MT"/>
            </a:endParaRPr>
          </a:p>
          <a:p>
            <a:pPr marL="12700" marR="28575" algn="just">
              <a:lnSpc>
                <a:spcPct val="131700"/>
              </a:lnSpc>
              <a:spcBef>
                <a:spcPts val="2175"/>
              </a:spcBef>
            </a:pPr>
            <a:r>
              <a:rPr sz="2800" spc="95" dirty="0">
                <a:solidFill>
                  <a:srgbClr val="FFFFFF"/>
                </a:solidFill>
                <a:latin typeface="Arial MT"/>
                <a:cs typeface="Arial MT"/>
              </a:rPr>
              <a:t>By </a:t>
            </a:r>
            <a:r>
              <a:rPr sz="2800" spc="175" dirty="0">
                <a:solidFill>
                  <a:srgbClr val="FFFFFF"/>
                </a:solidFill>
                <a:latin typeface="Arial MT"/>
                <a:cs typeface="Arial MT"/>
              </a:rPr>
              <a:t>consistently reflecting </a:t>
            </a:r>
            <a:r>
              <a:rPr sz="2800" spc="95" dirty="0">
                <a:solidFill>
                  <a:srgbClr val="FFFFFF"/>
                </a:solidFill>
                <a:latin typeface="Arial MT"/>
                <a:cs typeface="Arial MT"/>
              </a:rPr>
              <a:t>on </a:t>
            </a:r>
            <a:r>
              <a:rPr sz="2800" spc="130" dirty="0">
                <a:solidFill>
                  <a:srgbClr val="FFFFFF"/>
                </a:solidFill>
                <a:latin typeface="Arial MT"/>
                <a:cs typeface="Arial MT"/>
              </a:rPr>
              <a:t>and </a:t>
            </a:r>
            <a:r>
              <a:rPr sz="2800" spc="170" dirty="0">
                <a:solidFill>
                  <a:srgbClr val="FFFFFF"/>
                </a:solidFill>
                <a:latin typeface="Arial MT"/>
                <a:cs typeface="Arial MT"/>
              </a:rPr>
              <a:t>refining </a:t>
            </a:r>
            <a:r>
              <a:rPr sz="2800" spc="145" dirty="0">
                <a:solidFill>
                  <a:srgbClr val="FFFFFF"/>
                </a:solidFill>
                <a:latin typeface="Arial MT"/>
                <a:cs typeface="Arial MT"/>
              </a:rPr>
              <a:t>your safe </a:t>
            </a:r>
            <a:r>
              <a:rPr sz="2800" spc="150" dirty="0">
                <a:solidFill>
                  <a:srgbClr val="FFFFFF"/>
                </a:solidFill>
                <a:latin typeface="Arial MT"/>
                <a:cs typeface="Arial MT"/>
              </a:rPr>
              <a:t> </a:t>
            </a:r>
            <a:r>
              <a:rPr sz="2800" spc="145" dirty="0">
                <a:solidFill>
                  <a:srgbClr val="FFFFFF"/>
                </a:solidFill>
                <a:latin typeface="Arial MT"/>
                <a:cs typeface="Arial MT"/>
              </a:rPr>
              <a:t>work</a:t>
            </a:r>
            <a:r>
              <a:rPr sz="2800" spc="380" dirty="0">
                <a:solidFill>
                  <a:srgbClr val="FFFFFF"/>
                </a:solidFill>
                <a:latin typeface="Arial MT"/>
                <a:cs typeface="Arial MT"/>
              </a:rPr>
              <a:t> </a:t>
            </a:r>
            <a:r>
              <a:rPr sz="2800" spc="175" dirty="0">
                <a:solidFill>
                  <a:srgbClr val="FFFFFF"/>
                </a:solidFill>
                <a:latin typeface="Arial MT"/>
                <a:cs typeface="Arial MT"/>
              </a:rPr>
              <a:t>practices,</a:t>
            </a:r>
            <a:r>
              <a:rPr sz="2800" spc="385" dirty="0">
                <a:solidFill>
                  <a:srgbClr val="FFFFFF"/>
                </a:solidFill>
                <a:latin typeface="Arial MT"/>
                <a:cs typeface="Arial MT"/>
              </a:rPr>
              <a:t> </a:t>
            </a:r>
            <a:r>
              <a:rPr sz="2800" spc="130" dirty="0">
                <a:solidFill>
                  <a:srgbClr val="FFFFFF"/>
                </a:solidFill>
                <a:latin typeface="Arial MT"/>
                <a:cs typeface="Arial MT"/>
              </a:rPr>
              <a:t>you</a:t>
            </a:r>
            <a:r>
              <a:rPr sz="2800" spc="385" dirty="0">
                <a:solidFill>
                  <a:srgbClr val="FFFFFF"/>
                </a:solidFill>
                <a:latin typeface="Arial MT"/>
                <a:cs typeface="Arial MT"/>
              </a:rPr>
              <a:t> </a:t>
            </a:r>
            <a:r>
              <a:rPr sz="2800" spc="145" dirty="0">
                <a:solidFill>
                  <a:srgbClr val="FFFFFF"/>
                </a:solidFill>
                <a:latin typeface="Arial MT"/>
                <a:cs typeface="Arial MT"/>
              </a:rPr>
              <a:t>will</a:t>
            </a:r>
            <a:r>
              <a:rPr sz="2800" spc="385" dirty="0">
                <a:solidFill>
                  <a:srgbClr val="FFFFFF"/>
                </a:solidFill>
                <a:latin typeface="Arial MT"/>
                <a:cs typeface="Arial MT"/>
              </a:rPr>
              <a:t> </a:t>
            </a:r>
            <a:r>
              <a:rPr sz="2800" spc="175" dirty="0">
                <a:solidFill>
                  <a:srgbClr val="FFFFFF"/>
                </a:solidFill>
                <a:latin typeface="Arial MT"/>
                <a:cs typeface="Arial MT"/>
              </a:rPr>
              <a:t>continuously</a:t>
            </a:r>
            <a:r>
              <a:rPr sz="2800" spc="385" dirty="0">
                <a:solidFill>
                  <a:srgbClr val="FFFFFF"/>
                </a:solidFill>
                <a:latin typeface="Arial MT"/>
                <a:cs typeface="Arial MT"/>
              </a:rPr>
              <a:t> </a:t>
            </a:r>
            <a:r>
              <a:rPr sz="2800" spc="170" dirty="0">
                <a:solidFill>
                  <a:srgbClr val="FFFFFF"/>
                </a:solidFill>
                <a:latin typeface="Arial MT"/>
                <a:cs typeface="Arial MT"/>
              </a:rPr>
              <a:t>improve.</a:t>
            </a:r>
            <a:endParaRPr sz="2800">
              <a:latin typeface="Arial MT"/>
              <a:cs typeface="Arial MT"/>
            </a:endParaRPr>
          </a:p>
        </p:txBody>
      </p:sp>
      <p:sp>
        <p:nvSpPr>
          <p:cNvPr id="7" name="object 7"/>
          <p:cNvSpPr txBox="1">
            <a:spLocks noGrp="1"/>
          </p:cNvSpPr>
          <p:nvPr>
            <p:ph type="title"/>
          </p:nvPr>
        </p:nvSpPr>
        <p:spPr>
          <a:xfrm>
            <a:off x="1016000" y="941883"/>
            <a:ext cx="9588500" cy="1867535"/>
          </a:xfrm>
          <a:prstGeom prst="rect">
            <a:avLst/>
          </a:prstGeom>
        </p:spPr>
        <p:txBody>
          <a:bodyPr vert="horz" wrap="square" lIns="0" tIns="131445" rIns="0" bIns="0" rtlCol="0">
            <a:spAutoFit/>
          </a:bodyPr>
          <a:lstStyle/>
          <a:p>
            <a:pPr marL="12700" marR="5080">
              <a:lnSpc>
                <a:spcPts val="6830"/>
              </a:lnSpc>
              <a:spcBef>
                <a:spcPts val="1035"/>
              </a:spcBef>
            </a:pPr>
            <a:r>
              <a:rPr spc="85" dirty="0">
                <a:solidFill>
                  <a:srgbClr val="FFFFFF"/>
                </a:solidFill>
              </a:rPr>
              <a:t>Reflecting</a:t>
            </a:r>
            <a:r>
              <a:rPr spc="495" dirty="0">
                <a:solidFill>
                  <a:srgbClr val="FFFFFF"/>
                </a:solidFill>
              </a:rPr>
              <a:t> </a:t>
            </a:r>
            <a:r>
              <a:rPr spc="-225" dirty="0">
                <a:solidFill>
                  <a:srgbClr val="FFFFFF"/>
                </a:solidFill>
              </a:rPr>
              <a:t>on</a:t>
            </a:r>
            <a:r>
              <a:rPr spc="500" dirty="0">
                <a:solidFill>
                  <a:srgbClr val="FFFFFF"/>
                </a:solidFill>
              </a:rPr>
              <a:t> </a:t>
            </a:r>
            <a:r>
              <a:rPr spc="-65" dirty="0">
                <a:solidFill>
                  <a:srgbClr val="FFFFFF"/>
                </a:solidFill>
              </a:rPr>
              <a:t>your</a:t>
            </a:r>
            <a:r>
              <a:rPr spc="500" dirty="0">
                <a:solidFill>
                  <a:srgbClr val="FFFFFF"/>
                </a:solidFill>
              </a:rPr>
              <a:t> </a:t>
            </a:r>
            <a:r>
              <a:rPr spc="-370" dirty="0">
                <a:solidFill>
                  <a:srgbClr val="FFFFFF"/>
                </a:solidFill>
              </a:rPr>
              <a:t>own </a:t>
            </a:r>
            <a:r>
              <a:rPr spc="-1860" dirty="0">
                <a:solidFill>
                  <a:srgbClr val="FFFFFF"/>
                </a:solidFill>
              </a:rPr>
              <a:t> </a:t>
            </a:r>
            <a:r>
              <a:rPr spc="75" dirty="0">
                <a:solidFill>
                  <a:srgbClr val="FFFFFF"/>
                </a:solidFill>
              </a:rPr>
              <a:t>safe</a:t>
            </a:r>
            <a:r>
              <a:rPr spc="515" dirty="0">
                <a:solidFill>
                  <a:srgbClr val="FFFFFF"/>
                </a:solidFill>
              </a:rPr>
              <a:t> </a:t>
            </a:r>
            <a:r>
              <a:rPr spc="-220" dirty="0">
                <a:solidFill>
                  <a:srgbClr val="FFFFFF"/>
                </a:solidFill>
              </a:rPr>
              <a:t>work</a:t>
            </a:r>
            <a:r>
              <a:rPr spc="515" dirty="0">
                <a:solidFill>
                  <a:srgbClr val="FFFFFF"/>
                </a:solidFill>
              </a:rPr>
              <a:t> </a:t>
            </a:r>
            <a:r>
              <a:rPr spc="110" dirty="0">
                <a:solidFill>
                  <a:srgbClr val="FFFFFF"/>
                </a:solidFill>
              </a:rPr>
              <a:t>practices</a:t>
            </a:r>
          </a:p>
        </p:txBody>
      </p:sp>
      <p:pic>
        <p:nvPicPr>
          <p:cNvPr id="2050" name="Picture 2" descr="Setting the Stage: Why Health Care Needs a Culture of Respect | HMS  Postgraduate Education">
            <a:extLst>
              <a:ext uri="{FF2B5EF4-FFF2-40B4-BE49-F238E27FC236}">
                <a16:creationId xmlns:a16="http://schemas.microsoft.com/office/drawing/2014/main" id="{22187210-6EC4-4EF0-B690-F2F5E191554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89687" y="3238500"/>
            <a:ext cx="5867400" cy="3520440"/>
          </a:xfrm>
          <a:prstGeom prst="rect">
            <a:avLst/>
          </a:prstGeom>
          <a:noFill/>
          <a:extLst>
            <a:ext uri="{909E8E84-426E-40DD-AFC4-6F175D3DCCD1}">
              <a14:hiddenFill xmlns:a14="http://schemas.microsoft.com/office/drawing/2010/main">
                <a:solidFill>
                  <a:srgbClr val="FFFFFF"/>
                </a:solidFill>
              </a14:hiddenFill>
            </a:ext>
          </a:extLst>
        </p:spPr>
      </p:pic>
      <p:pic>
        <p:nvPicPr>
          <p:cNvPr id="8" name="object 4">
            <a:hlinkClick r:id="rId3" action="ppaction://hlinksldjump"/>
            <a:extLst>
              <a:ext uri="{FF2B5EF4-FFF2-40B4-BE49-F238E27FC236}">
                <a16:creationId xmlns:a16="http://schemas.microsoft.com/office/drawing/2014/main" id="{A1A16A75-446F-4857-96EF-B29349BB1694}"/>
              </a:ext>
            </a:extLst>
          </p:cNvPr>
          <p:cNvPicPr/>
          <p:nvPr/>
        </p:nvPicPr>
        <p:blipFill>
          <a:blip r:embed="rId4" cstate="email">
            <a:extLst>
              <a:ext uri="{28A0092B-C50C-407E-A947-70E740481C1C}">
                <a14:useLocalDpi xmlns:a14="http://schemas.microsoft.com/office/drawing/2010/main"/>
              </a:ext>
            </a:extLst>
          </a:blip>
          <a:stretch>
            <a:fillRect/>
          </a:stretch>
        </p:blipFill>
        <p:spPr>
          <a:xfrm>
            <a:off x="16957087" y="9258301"/>
            <a:ext cx="914399" cy="876298"/>
          </a:xfrm>
          <a:prstGeom prst="rect">
            <a:avLst/>
          </a:prstGeom>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0" y="9239564"/>
            <a:ext cx="18288000" cy="1047750"/>
          </a:xfrm>
          <a:custGeom>
            <a:avLst/>
            <a:gdLst/>
            <a:ahLst/>
            <a:cxnLst/>
            <a:rect l="l" t="t" r="r" b="b"/>
            <a:pathLst>
              <a:path w="18288000" h="1047750">
                <a:moveTo>
                  <a:pt x="0" y="1047434"/>
                </a:moveTo>
                <a:lnTo>
                  <a:pt x="0" y="0"/>
                </a:lnTo>
                <a:lnTo>
                  <a:pt x="18288000" y="0"/>
                </a:lnTo>
                <a:lnTo>
                  <a:pt x="18288000" y="1047434"/>
                </a:lnTo>
                <a:lnTo>
                  <a:pt x="0" y="1047434"/>
                </a:lnTo>
                <a:close/>
              </a:path>
            </a:pathLst>
          </a:custGeom>
          <a:solidFill>
            <a:srgbClr val="209C91"/>
          </a:solidFill>
        </p:spPr>
        <p:txBody>
          <a:bodyPr wrap="square" lIns="0" tIns="0" rIns="0" bIns="0" rtlCol="0"/>
          <a:lstStyle/>
          <a:p>
            <a:endParaRPr/>
          </a:p>
        </p:txBody>
      </p:sp>
      <p:sp>
        <p:nvSpPr>
          <p:cNvPr id="4" name="TextBox 3">
            <a:extLst>
              <a:ext uri="{FF2B5EF4-FFF2-40B4-BE49-F238E27FC236}">
                <a16:creationId xmlns:a16="http://schemas.microsoft.com/office/drawing/2014/main" id="{8F07A0E5-D6B8-44C6-A39D-25F5A40A0936}"/>
              </a:ext>
            </a:extLst>
          </p:cNvPr>
          <p:cNvSpPr txBox="1"/>
          <p:nvPr/>
        </p:nvSpPr>
        <p:spPr>
          <a:xfrm>
            <a:off x="2590800" y="495300"/>
            <a:ext cx="15697200" cy="769441"/>
          </a:xfrm>
          <a:prstGeom prst="rect">
            <a:avLst/>
          </a:prstGeom>
          <a:noFill/>
        </p:spPr>
        <p:txBody>
          <a:bodyPr wrap="square" rtlCol="0">
            <a:spAutoFit/>
          </a:bodyPr>
          <a:lstStyle/>
          <a:p>
            <a:r>
              <a:rPr lang="en-US" sz="4400" dirty="0"/>
              <a:t>Learning Activity 10 Safe and unsafe work practices</a:t>
            </a:r>
            <a:endParaRPr lang="en-AU" sz="4400" dirty="0"/>
          </a:p>
        </p:txBody>
      </p:sp>
      <p:sp>
        <p:nvSpPr>
          <p:cNvPr id="5" name="TextBox 4">
            <a:extLst>
              <a:ext uri="{FF2B5EF4-FFF2-40B4-BE49-F238E27FC236}">
                <a16:creationId xmlns:a16="http://schemas.microsoft.com/office/drawing/2014/main" id="{0BC1BCA6-1E67-4733-BF39-11BBB051C4EB}"/>
              </a:ext>
            </a:extLst>
          </p:cNvPr>
          <p:cNvSpPr txBox="1"/>
          <p:nvPr/>
        </p:nvSpPr>
        <p:spPr>
          <a:xfrm>
            <a:off x="-6626" y="1447897"/>
            <a:ext cx="18288000" cy="461665"/>
          </a:xfrm>
          <a:prstGeom prst="rect">
            <a:avLst/>
          </a:prstGeom>
          <a:noFill/>
        </p:spPr>
        <p:txBody>
          <a:bodyPr wrap="square" rtlCol="0">
            <a:spAutoFit/>
          </a:bodyPr>
          <a:lstStyle/>
          <a:p>
            <a:r>
              <a:rPr lang="en-US" sz="2400" dirty="0"/>
              <a:t>Your task is to take the information you have learnt about the correct disposal of waste and apply it to answer the following questions.</a:t>
            </a:r>
            <a:endParaRPr lang="en-US" sz="2400" dirty="0">
              <a:solidFill>
                <a:srgbClr val="0070C0"/>
              </a:solidFill>
            </a:endParaRPr>
          </a:p>
        </p:txBody>
      </p:sp>
      <p:pic>
        <p:nvPicPr>
          <p:cNvPr id="6" name="object 2">
            <a:extLst>
              <a:ext uri="{FF2B5EF4-FFF2-40B4-BE49-F238E27FC236}">
                <a16:creationId xmlns:a16="http://schemas.microsoft.com/office/drawing/2014/main" id="{E94D1305-810A-4563-B06E-4B53689B491E}"/>
              </a:ext>
            </a:extLst>
          </p:cNvPr>
          <p:cNvPicPr/>
          <p:nvPr/>
        </p:nvPicPr>
        <p:blipFill>
          <a:blip r:embed="rId2" cstate="email">
            <a:extLst>
              <a:ext uri="{28A0092B-C50C-407E-A947-70E740481C1C}">
                <a14:useLocalDpi xmlns:a14="http://schemas.microsoft.com/office/drawing/2010/main"/>
              </a:ext>
            </a:extLst>
          </a:blip>
          <a:stretch>
            <a:fillRect/>
          </a:stretch>
        </p:blipFill>
        <p:spPr>
          <a:xfrm>
            <a:off x="228600" y="111151"/>
            <a:ext cx="1474097" cy="1245168"/>
          </a:xfrm>
          <a:prstGeom prst="rect">
            <a:avLst/>
          </a:prstGeom>
        </p:spPr>
      </p:pic>
      <p:pic>
        <p:nvPicPr>
          <p:cNvPr id="7" name="Picture 6">
            <a:extLst>
              <a:ext uri="{FF2B5EF4-FFF2-40B4-BE49-F238E27FC236}">
                <a16:creationId xmlns:a16="http://schemas.microsoft.com/office/drawing/2014/main" id="{5674BCD1-1393-4098-8A8D-9453DF01423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32939" y="1882139"/>
            <a:ext cx="10459261" cy="7338629"/>
          </a:xfrm>
          <a:prstGeom prst="rect">
            <a:avLst/>
          </a:prstGeom>
        </p:spPr>
      </p:pic>
      <p:pic>
        <p:nvPicPr>
          <p:cNvPr id="14" name="Picture 13">
            <a:extLst>
              <a:ext uri="{FF2B5EF4-FFF2-40B4-BE49-F238E27FC236}">
                <a16:creationId xmlns:a16="http://schemas.microsoft.com/office/drawing/2014/main" id="{A009E686-2B8A-4CE2-8E61-2F02C0C76411}"/>
              </a:ext>
            </a:extLst>
          </p:cNvPr>
          <p:cNvPicPr>
            <a:picLocks noChangeAspect="1"/>
          </p:cNvPicPr>
          <p:nvPr/>
        </p:nvPicPr>
        <p:blipFill>
          <a:blip r:embed="rId4"/>
          <a:stretch>
            <a:fillRect/>
          </a:stretch>
        </p:blipFill>
        <p:spPr>
          <a:xfrm>
            <a:off x="8562568" y="2001139"/>
            <a:ext cx="7272023" cy="6837964"/>
          </a:xfrm>
          <a:prstGeom prst="rect">
            <a:avLst/>
          </a:prstGeom>
        </p:spPr>
      </p:pic>
      <p:sp>
        <p:nvSpPr>
          <p:cNvPr id="11" name="TextBox 10">
            <a:extLst>
              <a:ext uri="{FF2B5EF4-FFF2-40B4-BE49-F238E27FC236}">
                <a16:creationId xmlns:a16="http://schemas.microsoft.com/office/drawing/2014/main" id="{A21A0AEE-0978-49E4-BBD1-7C7E26EB8C4A}"/>
              </a:ext>
            </a:extLst>
          </p:cNvPr>
          <p:cNvSpPr txBox="1"/>
          <p:nvPr/>
        </p:nvSpPr>
        <p:spPr>
          <a:xfrm>
            <a:off x="8763000" y="2127327"/>
            <a:ext cx="6601231" cy="7109639"/>
          </a:xfrm>
          <a:prstGeom prst="rect">
            <a:avLst/>
          </a:prstGeom>
          <a:noFill/>
        </p:spPr>
        <p:txBody>
          <a:bodyPr wrap="square" rtlCol="0">
            <a:spAutoFit/>
          </a:bodyPr>
          <a:lstStyle/>
          <a:p>
            <a:r>
              <a:rPr lang="en-US" sz="2400" b="1" dirty="0"/>
              <a:t>Safe or unsafe? </a:t>
            </a:r>
            <a:r>
              <a:rPr lang="en-US" sz="2400" dirty="0"/>
              <a:t>Unsafe </a:t>
            </a:r>
          </a:p>
          <a:p>
            <a:r>
              <a:rPr lang="en-US" sz="2400" dirty="0"/>
              <a:t>Explanation:</a:t>
            </a:r>
          </a:p>
          <a:p>
            <a:r>
              <a:rPr lang="en-US" sz="2400" dirty="0"/>
              <a:t>The work practice is unsafe for a few reasons. </a:t>
            </a:r>
          </a:p>
          <a:p>
            <a:r>
              <a:rPr lang="en-US" sz="2400" dirty="0"/>
              <a:t>The health services worker is not wearing </a:t>
            </a:r>
          </a:p>
          <a:p>
            <a:r>
              <a:rPr lang="en-US" sz="2400" dirty="0"/>
              <a:t>gloves to administer care to the patient. The </a:t>
            </a:r>
          </a:p>
          <a:p>
            <a:r>
              <a:rPr lang="en-US" sz="2400" dirty="0"/>
              <a:t>worker could contract an infection or cause an </a:t>
            </a:r>
          </a:p>
          <a:p>
            <a:r>
              <a:rPr lang="en-US" sz="2400" dirty="0"/>
              <a:t>infection risk to the patient.</a:t>
            </a:r>
          </a:p>
          <a:p>
            <a:endParaRPr lang="en-US" sz="2400" dirty="0"/>
          </a:p>
          <a:p>
            <a:endParaRPr lang="en-US" sz="2400" dirty="0"/>
          </a:p>
          <a:p>
            <a:endParaRPr lang="en-US" sz="2400" b="1" dirty="0"/>
          </a:p>
          <a:p>
            <a:r>
              <a:rPr lang="en-US" sz="2400" b="1" dirty="0"/>
              <a:t>Safe or unsafe? </a:t>
            </a:r>
            <a:r>
              <a:rPr lang="en-US" sz="2400" dirty="0"/>
              <a:t>Unsafe</a:t>
            </a:r>
          </a:p>
          <a:p>
            <a:r>
              <a:rPr lang="en-US" sz="2400" dirty="0"/>
              <a:t>Explanation:</a:t>
            </a:r>
          </a:p>
          <a:p>
            <a:r>
              <a:rPr lang="en-US" sz="2400" dirty="0"/>
              <a:t>This work practice is unsafe and unhygienic. </a:t>
            </a:r>
          </a:p>
          <a:p>
            <a:r>
              <a:rPr lang="en-US" sz="2400" dirty="0"/>
              <a:t>The worker poses a health risk to patients and </a:t>
            </a:r>
          </a:p>
          <a:p>
            <a:r>
              <a:rPr lang="en-US" sz="2400" dirty="0"/>
              <a:t>other workers by smoking and handling </a:t>
            </a:r>
          </a:p>
          <a:p>
            <a:r>
              <a:rPr lang="en-US" sz="2400" dirty="0"/>
              <a:t>equipment that will come in contact with </a:t>
            </a:r>
          </a:p>
          <a:p>
            <a:r>
              <a:rPr lang="en-US" sz="2400" dirty="0"/>
              <a:t>others. Debris from the cigarette may </a:t>
            </a:r>
          </a:p>
          <a:p>
            <a:r>
              <a:rPr lang="en-US" sz="2400" dirty="0"/>
              <a:t>contaminate the stethoscope, which would </a:t>
            </a:r>
          </a:p>
          <a:p>
            <a:r>
              <a:rPr lang="en-US" sz="2400" dirty="0"/>
              <a:t>then cause a risk to a patient if it was used.</a:t>
            </a:r>
            <a:endParaRPr lang="en-AU" sz="2400" dirty="0"/>
          </a:p>
        </p:txBody>
      </p:sp>
      <p:pic>
        <p:nvPicPr>
          <p:cNvPr id="9" name="Picture 8">
            <a:extLst>
              <a:ext uri="{FF2B5EF4-FFF2-40B4-BE49-F238E27FC236}">
                <a16:creationId xmlns:a16="http://schemas.microsoft.com/office/drawing/2014/main" id="{87FB5BAB-0AF6-4ED3-AB77-F284E5170007}"/>
              </a:ext>
            </a:extLst>
          </p:cNvPr>
          <p:cNvPicPr>
            <a:picLocks noChangeAspect="1"/>
          </p:cNvPicPr>
          <p:nvPr/>
        </p:nvPicPr>
        <p:blipFill>
          <a:blip r:embed="rId5"/>
          <a:stretch>
            <a:fillRect/>
          </a:stretch>
        </p:blipFill>
        <p:spPr>
          <a:xfrm>
            <a:off x="8763000" y="2933700"/>
            <a:ext cx="6126296" cy="2045805"/>
          </a:xfrm>
          <a:prstGeom prst="rect">
            <a:avLst/>
          </a:prstGeom>
        </p:spPr>
      </p:pic>
      <p:pic>
        <p:nvPicPr>
          <p:cNvPr id="17" name="Picture 16">
            <a:extLst>
              <a:ext uri="{FF2B5EF4-FFF2-40B4-BE49-F238E27FC236}">
                <a16:creationId xmlns:a16="http://schemas.microsoft.com/office/drawing/2014/main" id="{54698E1D-F58A-45A2-BDD4-FD57AEFA4623}"/>
              </a:ext>
            </a:extLst>
          </p:cNvPr>
          <p:cNvPicPr>
            <a:picLocks noChangeAspect="1"/>
          </p:cNvPicPr>
          <p:nvPr/>
        </p:nvPicPr>
        <p:blipFill>
          <a:blip r:embed="rId6"/>
          <a:stretch>
            <a:fillRect/>
          </a:stretch>
        </p:blipFill>
        <p:spPr>
          <a:xfrm>
            <a:off x="10806140" y="2130408"/>
            <a:ext cx="1257475" cy="400106"/>
          </a:xfrm>
          <a:prstGeom prst="rect">
            <a:avLst/>
          </a:prstGeom>
        </p:spPr>
      </p:pic>
      <p:pic>
        <p:nvPicPr>
          <p:cNvPr id="18" name="Picture 17">
            <a:extLst>
              <a:ext uri="{FF2B5EF4-FFF2-40B4-BE49-F238E27FC236}">
                <a16:creationId xmlns:a16="http://schemas.microsoft.com/office/drawing/2014/main" id="{DA28788A-7A9E-4DEE-B646-FE0163E51F1B}"/>
              </a:ext>
            </a:extLst>
          </p:cNvPr>
          <p:cNvPicPr>
            <a:picLocks noChangeAspect="1"/>
          </p:cNvPicPr>
          <p:nvPr/>
        </p:nvPicPr>
        <p:blipFill>
          <a:blip r:embed="rId6"/>
          <a:stretch>
            <a:fillRect/>
          </a:stretch>
        </p:blipFill>
        <p:spPr>
          <a:xfrm>
            <a:off x="10802353" y="5787476"/>
            <a:ext cx="1257475" cy="400106"/>
          </a:xfrm>
          <a:prstGeom prst="rect">
            <a:avLst/>
          </a:prstGeom>
        </p:spPr>
      </p:pic>
      <p:pic>
        <p:nvPicPr>
          <p:cNvPr id="19" name="Picture 18">
            <a:extLst>
              <a:ext uri="{FF2B5EF4-FFF2-40B4-BE49-F238E27FC236}">
                <a16:creationId xmlns:a16="http://schemas.microsoft.com/office/drawing/2014/main" id="{B7E49408-5433-4953-85F6-4C4AD21BAC6F}"/>
              </a:ext>
            </a:extLst>
          </p:cNvPr>
          <p:cNvPicPr>
            <a:picLocks noChangeAspect="1"/>
          </p:cNvPicPr>
          <p:nvPr/>
        </p:nvPicPr>
        <p:blipFill>
          <a:blip r:embed="rId5"/>
          <a:stretch>
            <a:fillRect/>
          </a:stretch>
        </p:blipFill>
        <p:spPr>
          <a:xfrm>
            <a:off x="8667984" y="6572244"/>
            <a:ext cx="7931177" cy="2648524"/>
          </a:xfrm>
          <a:prstGeom prst="rect">
            <a:avLst/>
          </a:prstGeom>
        </p:spPr>
      </p:pic>
      <p:pic>
        <p:nvPicPr>
          <p:cNvPr id="13" name="object 4">
            <a:hlinkClick r:id="rId7" action="ppaction://hlinksldjump"/>
            <a:extLst>
              <a:ext uri="{FF2B5EF4-FFF2-40B4-BE49-F238E27FC236}">
                <a16:creationId xmlns:a16="http://schemas.microsoft.com/office/drawing/2014/main" id="{7CE34336-D665-4944-8EFF-75655BECEC60}"/>
              </a:ext>
            </a:extLst>
          </p:cNvPr>
          <p:cNvPicPr/>
          <p:nvPr/>
        </p:nvPicPr>
        <p:blipFill>
          <a:blip r:embed="rId8" cstate="email">
            <a:extLst>
              <a:ext uri="{28A0092B-C50C-407E-A947-70E740481C1C}">
                <a14:useLocalDpi xmlns:a14="http://schemas.microsoft.com/office/drawing/2010/main"/>
              </a:ext>
            </a:extLst>
          </a:blip>
          <a:stretch>
            <a:fillRect/>
          </a:stretch>
        </p:blipFill>
        <p:spPr>
          <a:xfrm>
            <a:off x="16957087" y="9258301"/>
            <a:ext cx="914399" cy="876298"/>
          </a:xfrm>
          <a:prstGeom prst="rect">
            <a:avLst/>
          </a:prstGeom>
        </p:spPr>
      </p:pic>
    </p:spTree>
    <p:extLst>
      <p:ext uri="{BB962C8B-B14F-4D97-AF65-F5344CB8AC3E}">
        <p14:creationId xmlns:p14="http://schemas.microsoft.com/office/powerpoint/2010/main" val="2487644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7"/>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9"/>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18"/>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0" y="9239564"/>
            <a:ext cx="18288000" cy="1047750"/>
          </a:xfrm>
          <a:custGeom>
            <a:avLst/>
            <a:gdLst/>
            <a:ahLst/>
            <a:cxnLst/>
            <a:rect l="l" t="t" r="r" b="b"/>
            <a:pathLst>
              <a:path w="18288000" h="1047750">
                <a:moveTo>
                  <a:pt x="0" y="1047434"/>
                </a:moveTo>
                <a:lnTo>
                  <a:pt x="0" y="0"/>
                </a:lnTo>
                <a:lnTo>
                  <a:pt x="18288000" y="0"/>
                </a:lnTo>
                <a:lnTo>
                  <a:pt x="18288000" y="1047434"/>
                </a:lnTo>
                <a:lnTo>
                  <a:pt x="0" y="1047434"/>
                </a:lnTo>
                <a:close/>
              </a:path>
            </a:pathLst>
          </a:custGeom>
          <a:solidFill>
            <a:srgbClr val="209C91"/>
          </a:solidFill>
        </p:spPr>
        <p:txBody>
          <a:bodyPr wrap="square" lIns="0" tIns="0" rIns="0" bIns="0" rtlCol="0"/>
          <a:lstStyle/>
          <a:p>
            <a:endParaRPr/>
          </a:p>
        </p:txBody>
      </p:sp>
      <p:sp>
        <p:nvSpPr>
          <p:cNvPr id="4" name="TextBox 3">
            <a:extLst>
              <a:ext uri="{FF2B5EF4-FFF2-40B4-BE49-F238E27FC236}">
                <a16:creationId xmlns:a16="http://schemas.microsoft.com/office/drawing/2014/main" id="{8F07A0E5-D6B8-44C6-A39D-25F5A40A0936}"/>
              </a:ext>
            </a:extLst>
          </p:cNvPr>
          <p:cNvSpPr txBox="1"/>
          <p:nvPr/>
        </p:nvSpPr>
        <p:spPr>
          <a:xfrm>
            <a:off x="2590800" y="495300"/>
            <a:ext cx="15697200" cy="769441"/>
          </a:xfrm>
          <a:prstGeom prst="rect">
            <a:avLst/>
          </a:prstGeom>
          <a:noFill/>
        </p:spPr>
        <p:txBody>
          <a:bodyPr wrap="square" rtlCol="0">
            <a:spAutoFit/>
          </a:bodyPr>
          <a:lstStyle/>
          <a:p>
            <a:r>
              <a:rPr lang="en-US" sz="4400" dirty="0"/>
              <a:t>Learning Activity 10 Safe and unsafe work practices</a:t>
            </a:r>
            <a:endParaRPr lang="en-AU" sz="4400" dirty="0"/>
          </a:p>
        </p:txBody>
      </p:sp>
      <p:sp>
        <p:nvSpPr>
          <p:cNvPr id="5" name="TextBox 4">
            <a:extLst>
              <a:ext uri="{FF2B5EF4-FFF2-40B4-BE49-F238E27FC236}">
                <a16:creationId xmlns:a16="http://schemas.microsoft.com/office/drawing/2014/main" id="{0BC1BCA6-1E67-4733-BF39-11BBB051C4EB}"/>
              </a:ext>
            </a:extLst>
          </p:cNvPr>
          <p:cNvSpPr txBox="1"/>
          <p:nvPr/>
        </p:nvSpPr>
        <p:spPr>
          <a:xfrm>
            <a:off x="-6626" y="1447897"/>
            <a:ext cx="18288000" cy="461665"/>
          </a:xfrm>
          <a:prstGeom prst="rect">
            <a:avLst/>
          </a:prstGeom>
          <a:noFill/>
        </p:spPr>
        <p:txBody>
          <a:bodyPr wrap="square" rtlCol="0">
            <a:spAutoFit/>
          </a:bodyPr>
          <a:lstStyle/>
          <a:p>
            <a:r>
              <a:rPr lang="en-US" sz="2400" dirty="0"/>
              <a:t>Your task is to take the information you have learnt about the correct disposal of waste and apply it to answer the following questions.</a:t>
            </a:r>
            <a:endParaRPr lang="en-US" sz="2400" dirty="0">
              <a:solidFill>
                <a:srgbClr val="0070C0"/>
              </a:solidFill>
            </a:endParaRPr>
          </a:p>
        </p:txBody>
      </p:sp>
      <p:pic>
        <p:nvPicPr>
          <p:cNvPr id="6" name="object 2">
            <a:extLst>
              <a:ext uri="{FF2B5EF4-FFF2-40B4-BE49-F238E27FC236}">
                <a16:creationId xmlns:a16="http://schemas.microsoft.com/office/drawing/2014/main" id="{E94D1305-810A-4563-B06E-4B53689B491E}"/>
              </a:ext>
            </a:extLst>
          </p:cNvPr>
          <p:cNvPicPr/>
          <p:nvPr/>
        </p:nvPicPr>
        <p:blipFill>
          <a:blip r:embed="rId2" cstate="email">
            <a:extLst>
              <a:ext uri="{28A0092B-C50C-407E-A947-70E740481C1C}">
                <a14:useLocalDpi xmlns:a14="http://schemas.microsoft.com/office/drawing/2010/main"/>
              </a:ext>
            </a:extLst>
          </a:blip>
          <a:stretch>
            <a:fillRect/>
          </a:stretch>
        </p:blipFill>
        <p:spPr>
          <a:xfrm>
            <a:off x="228600" y="111151"/>
            <a:ext cx="1474097" cy="1245168"/>
          </a:xfrm>
          <a:prstGeom prst="rect">
            <a:avLst/>
          </a:prstGeom>
        </p:spPr>
      </p:pic>
      <p:pic>
        <p:nvPicPr>
          <p:cNvPr id="8" name="Picture 7">
            <a:extLst>
              <a:ext uri="{FF2B5EF4-FFF2-40B4-BE49-F238E27FC236}">
                <a16:creationId xmlns:a16="http://schemas.microsoft.com/office/drawing/2014/main" id="{3F2A1875-A47E-4870-90EE-6D3A4CC713ED}"/>
              </a:ext>
            </a:extLst>
          </p:cNvPr>
          <p:cNvPicPr>
            <a:picLocks noChangeAspect="1"/>
          </p:cNvPicPr>
          <p:nvPr/>
        </p:nvPicPr>
        <p:blipFill>
          <a:blip r:embed="rId3"/>
          <a:stretch>
            <a:fillRect/>
          </a:stretch>
        </p:blipFill>
        <p:spPr>
          <a:xfrm>
            <a:off x="2895600" y="2092718"/>
            <a:ext cx="11460174" cy="3810532"/>
          </a:xfrm>
          <a:prstGeom prst="rect">
            <a:avLst/>
          </a:prstGeom>
        </p:spPr>
      </p:pic>
      <p:pic>
        <p:nvPicPr>
          <p:cNvPr id="10" name="Picture 9">
            <a:extLst>
              <a:ext uri="{FF2B5EF4-FFF2-40B4-BE49-F238E27FC236}">
                <a16:creationId xmlns:a16="http://schemas.microsoft.com/office/drawing/2014/main" id="{8905CDA4-4089-4471-8D81-4328EE492361}"/>
              </a:ext>
            </a:extLst>
          </p:cNvPr>
          <p:cNvPicPr>
            <a:picLocks noChangeAspect="1"/>
          </p:cNvPicPr>
          <p:nvPr/>
        </p:nvPicPr>
        <p:blipFill>
          <a:blip r:embed="rId4"/>
          <a:stretch>
            <a:fillRect/>
          </a:stretch>
        </p:blipFill>
        <p:spPr>
          <a:xfrm>
            <a:off x="8810398" y="2113634"/>
            <a:ext cx="6228064" cy="3132242"/>
          </a:xfrm>
          <a:prstGeom prst="rect">
            <a:avLst/>
          </a:prstGeom>
        </p:spPr>
      </p:pic>
      <p:sp>
        <p:nvSpPr>
          <p:cNvPr id="11" name="TextBox 10">
            <a:extLst>
              <a:ext uri="{FF2B5EF4-FFF2-40B4-BE49-F238E27FC236}">
                <a16:creationId xmlns:a16="http://schemas.microsoft.com/office/drawing/2014/main" id="{C5703B3A-0199-4944-AE48-0ED58A1027C2}"/>
              </a:ext>
            </a:extLst>
          </p:cNvPr>
          <p:cNvSpPr txBox="1"/>
          <p:nvPr/>
        </p:nvSpPr>
        <p:spPr>
          <a:xfrm>
            <a:off x="9448800" y="2470606"/>
            <a:ext cx="6228064" cy="2677656"/>
          </a:xfrm>
          <a:prstGeom prst="rect">
            <a:avLst/>
          </a:prstGeom>
          <a:noFill/>
        </p:spPr>
        <p:txBody>
          <a:bodyPr wrap="square" rtlCol="0">
            <a:spAutoFit/>
          </a:bodyPr>
          <a:lstStyle/>
          <a:p>
            <a:r>
              <a:rPr lang="en-US" sz="2400" b="1" dirty="0"/>
              <a:t>Safe or unsafe? </a:t>
            </a:r>
            <a:r>
              <a:rPr lang="en-US" sz="2400" dirty="0"/>
              <a:t>Unsafe</a:t>
            </a:r>
          </a:p>
          <a:p>
            <a:r>
              <a:rPr lang="en-US" sz="2400" dirty="0"/>
              <a:t>Explanation:</a:t>
            </a:r>
          </a:p>
          <a:p>
            <a:r>
              <a:rPr lang="en-US" sz="2400" dirty="0"/>
              <a:t>This work practice is unsafe and the health </a:t>
            </a:r>
          </a:p>
          <a:p>
            <a:r>
              <a:rPr lang="en-US" sz="2400" dirty="0"/>
              <a:t>services worker is using a sharp without any </a:t>
            </a:r>
          </a:p>
          <a:p>
            <a:r>
              <a:rPr lang="en-US" sz="2400" dirty="0"/>
              <a:t>personal protective equipment such as gloves. </a:t>
            </a:r>
          </a:p>
          <a:p>
            <a:r>
              <a:rPr lang="en-US" sz="2400" dirty="0"/>
              <a:t>This poses an infection risk to both the patient </a:t>
            </a:r>
          </a:p>
          <a:p>
            <a:r>
              <a:rPr lang="en-US" sz="2400" dirty="0"/>
              <a:t>and the worker.</a:t>
            </a:r>
            <a:endParaRPr lang="en-AU" sz="2400" dirty="0"/>
          </a:p>
        </p:txBody>
      </p:sp>
      <p:pic>
        <p:nvPicPr>
          <p:cNvPr id="12" name="Picture 11">
            <a:extLst>
              <a:ext uri="{FF2B5EF4-FFF2-40B4-BE49-F238E27FC236}">
                <a16:creationId xmlns:a16="http://schemas.microsoft.com/office/drawing/2014/main" id="{E3206AC1-FBCF-42F8-80CE-C070F780CE25}"/>
              </a:ext>
            </a:extLst>
          </p:cNvPr>
          <p:cNvPicPr>
            <a:picLocks noChangeAspect="1"/>
          </p:cNvPicPr>
          <p:nvPr/>
        </p:nvPicPr>
        <p:blipFill>
          <a:blip r:embed="rId5"/>
          <a:stretch>
            <a:fillRect/>
          </a:stretch>
        </p:blipFill>
        <p:spPr>
          <a:xfrm>
            <a:off x="11506200" y="2463061"/>
            <a:ext cx="1257475" cy="400106"/>
          </a:xfrm>
          <a:prstGeom prst="rect">
            <a:avLst/>
          </a:prstGeom>
        </p:spPr>
      </p:pic>
      <p:pic>
        <p:nvPicPr>
          <p:cNvPr id="13" name="Picture 12">
            <a:extLst>
              <a:ext uri="{FF2B5EF4-FFF2-40B4-BE49-F238E27FC236}">
                <a16:creationId xmlns:a16="http://schemas.microsoft.com/office/drawing/2014/main" id="{22E421E1-437D-4AAB-A170-446A54705AC1}"/>
              </a:ext>
            </a:extLst>
          </p:cNvPr>
          <p:cNvPicPr>
            <a:picLocks noChangeAspect="1"/>
          </p:cNvPicPr>
          <p:nvPr/>
        </p:nvPicPr>
        <p:blipFill>
          <a:blip r:embed="rId6"/>
          <a:stretch>
            <a:fillRect/>
          </a:stretch>
        </p:blipFill>
        <p:spPr>
          <a:xfrm>
            <a:off x="9294679" y="3319716"/>
            <a:ext cx="6126296" cy="2045805"/>
          </a:xfrm>
          <a:prstGeom prst="rect">
            <a:avLst/>
          </a:prstGeom>
        </p:spPr>
      </p:pic>
      <p:pic>
        <p:nvPicPr>
          <p:cNvPr id="14" name="object 4">
            <a:hlinkClick r:id="rId7" action="ppaction://hlinksldjump"/>
            <a:extLst>
              <a:ext uri="{FF2B5EF4-FFF2-40B4-BE49-F238E27FC236}">
                <a16:creationId xmlns:a16="http://schemas.microsoft.com/office/drawing/2014/main" id="{79539B3D-D982-4A25-9602-661D90D1BB4F}"/>
              </a:ext>
            </a:extLst>
          </p:cNvPr>
          <p:cNvPicPr/>
          <p:nvPr/>
        </p:nvPicPr>
        <p:blipFill>
          <a:blip r:embed="rId8" cstate="email">
            <a:extLst>
              <a:ext uri="{28A0092B-C50C-407E-A947-70E740481C1C}">
                <a14:useLocalDpi xmlns:a14="http://schemas.microsoft.com/office/drawing/2010/main"/>
              </a:ext>
            </a:extLst>
          </a:blip>
          <a:stretch>
            <a:fillRect/>
          </a:stretch>
        </p:blipFill>
        <p:spPr>
          <a:xfrm>
            <a:off x="16957087" y="9258301"/>
            <a:ext cx="914399" cy="876298"/>
          </a:xfrm>
          <a:prstGeom prst="rect">
            <a:avLst/>
          </a:prstGeom>
        </p:spPr>
      </p:pic>
    </p:spTree>
    <p:extLst>
      <p:ext uri="{BB962C8B-B14F-4D97-AF65-F5344CB8AC3E}">
        <p14:creationId xmlns:p14="http://schemas.microsoft.com/office/powerpoint/2010/main" val="14036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2"/>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solidFill>
            <a:srgbClr val="CDECF0"/>
          </a:solidFill>
        </p:spPr>
        <p:txBody>
          <a:bodyPr wrap="square" lIns="0" tIns="0" rIns="0" bIns="0" rtlCol="0"/>
          <a:lstStyle/>
          <a:p>
            <a:endParaRPr/>
          </a:p>
        </p:txBody>
      </p:sp>
      <p:pic>
        <p:nvPicPr>
          <p:cNvPr id="4" name="object 4"/>
          <p:cNvPicPr/>
          <p:nvPr/>
        </p:nvPicPr>
        <p:blipFill>
          <a:blip r:embed="rId3" cstate="print"/>
          <a:stretch>
            <a:fillRect/>
          </a:stretch>
        </p:blipFill>
        <p:spPr>
          <a:xfrm>
            <a:off x="10288664" y="0"/>
            <a:ext cx="7999335" cy="10286999"/>
          </a:xfrm>
          <a:prstGeom prst="rect">
            <a:avLst/>
          </a:prstGeom>
        </p:spPr>
      </p:pic>
      <p:sp>
        <p:nvSpPr>
          <p:cNvPr id="6" name="object 6"/>
          <p:cNvSpPr/>
          <p:nvPr/>
        </p:nvSpPr>
        <p:spPr>
          <a:xfrm>
            <a:off x="1028700" y="2693387"/>
            <a:ext cx="1352550" cy="133350"/>
          </a:xfrm>
          <a:custGeom>
            <a:avLst/>
            <a:gdLst/>
            <a:ahLst/>
            <a:cxnLst/>
            <a:rect l="l" t="t" r="r" b="b"/>
            <a:pathLst>
              <a:path w="1352550" h="133350">
                <a:moveTo>
                  <a:pt x="1352550" y="133350"/>
                </a:moveTo>
                <a:lnTo>
                  <a:pt x="0" y="133350"/>
                </a:lnTo>
                <a:lnTo>
                  <a:pt x="0" y="0"/>
                </a:lnTo>
                <a:lnTo>
                  <a:pt x="1352550" y="0"/>
                </a:lnTo>
                <a:lnTo>
                  <a:pt x="1352550" y="133350"/>
                </a:lnTo>
                <a:close/>
              </a:path>
            </a:pathLst>
          </a:custGeom>
          <a:solidFill>
            <a:srgbClr val="000000"/>
          </a:solidFill>
        </p:spPr>
        <p:txBody>
          <a:bodyPr wrap="square" lIns="0" tIns="0" rIns="0" bIns="0" rtlCol="0"/>
          <a:lstStyle/>
          <a:p>
            <a:endParaRPr/>
          </a:p>
        </p:txBody>
      </p:sp>
      <p:pic>
        <p:nvPicPr>
          <p:cNvPr id="7" name="object 7"/>
          <p:cNvPicPr/>
          <p:nvPr/>
        </p:nvPicPr>
        <p:blipFill>
          <a:blip r:embed="rId4" cstate="email">
            <a:extLst>
              <a:ext uri="{28A0092B-C50C-407E-A947-70E740481C1C}">
                <a14:useLocalDpi xmlns:a14="http://schemas.microsoft.com/office/drawing/2010/main"/>
              </a:ext>
            </a:extLst>
          </a:blip>
          <a:stretch>
            <a:fillRect/>
          </a:stretch>
        </p:blipFill>
        <p:spPr>
          <a:xfrm>
            <a:off x="1188856" y="3406987"/>
            <a:ext cx="104775" cy="104775"/>
          </a:xfrm>
          <a:prstGeom prst="rect">
            <a:avLst/>
          </a:prstGeom>
        </p:spPr>
      </p:pic>
      <p:pic>
        <p:nvPicPr>
          <p:cNvPr id="8" name="object 8"/>
          <p:cNvPicPr/>
          <p:nvPr/>
        </p:nvPicPr>
        <p:blipFill>
          <a:blip r:embed="rId4" cstate="email">
            <a:extLst>
              <a:ext uri="{28A0092B-C50C-407E-A947-70E740481C1C}">
                <a14:useLocalDpi xmlns:a14="http://schemas.microsoft.com/office/drawing/2010/main"/>
              </a:ext>
            </a:extLst>
          </a:blip>
          <a:stretch>
            <a:fillRect/>
          </a:stretch>
        </p:blipFill>
        <p:spPr>
          <a:xfrm>
            <a:off x="1188856" y="3968962"/>
            <a:ext cx="104775" cy="104775"/>
          </a:xfrm>
          <a:prstGeom prst="rect">
            <a:avLst/>
          </a:prstGeom>
        </p:spPr>
      </p:pic>
      <p:pic>
        <p:nvPicPr>
          <p:cNvPr id="9" name="object 9"/>
          <p:cNvPicPr/>
          <p:nvPr/>
        </p:nvPicPr>
        <p:blipFill>
          <a:blip r:embed="rId4" cstate="email">
            <a:extLst>
              <a:ext uri="{28A0092B-C50C-407E-A947-70E740481C1C}">
                <a14:useLocalDpi xmlns:a14="http://schemas.microsoft.com/office/drawing/2010/main"/>
              </a:ext>
            </a:extLst>
          </a:blip>
          <a:stretch>
            <a:fillRect/>
          </a:stretch>
        </p:blipFill>
        <p:spPr>
          <a:xfrm>
            <a:off x="1188856" y="4530937"/>
            <a:ext cx="104775" cy="104775"/>
          </a:xfrm>
          <a:prstGeom prst="rect">
            <a:avLst/>
          </a:prstGeom>
        </p:spPr>
      </p:pic>
      <p:pic>
        <p:nvPicPr>
          <p:cNvPr id="10" name="object 10"/>
          <p:cNvPicPr/>
          <p:nvPr/>
        </p:nvPicPr>
        <p:blipFill>
          <a:blip r:embed="rId4" cstate="email">
            <a:extLst>
              <a:ext uri="{28A0092B-C50C-407E-A947-70E740481C1C}">
                <a14:useLocalDpi xmlns:a14="http://schemas.microsoft.com/office/drawing/2010/main"/>
              </a:ext>
            </a:extLst>
          </a:blip>
          <a:stretch>
            <a:fillRect/>
          </a:stretch>
        </p:blipFill>
        <p:spPr>
          <a:xfrm>
            <a:off x="1188856" y="5092912"/>
            <a:ext cx="104775" cy="104775"/>
          </a:xfrm>
          <a:prstGeom prst="rect">
            <a:avLst/>
          </a:prstGeom>
        </p:spPr>
      </p:pic>
      <p:pic>
        <p:nvPicPr>
          <p:cNvPr id="11" name="object 11"/>
          <p:cNvPicPr/>
          <p:nvPr/>
        </p:nvPicPr>
        <p:blipFill>
          <a:blip r:embed="rId4" cstate="email">
            <a:extLst>
              <a:ext uri="{28A0092B-C50C-407E-A947-70E740481C1C}">
                <a14:useLocalDpi xmlns:a14="http://schemas.microsoft.com/office/drawing/2010/main"/>
              </a:ext>
            </a:extLst>
          </a:blip>
          <a:stretch>
            <a:fillRect/>
          </a:stretch>
        </p:blipFill>
        <p:spPr>
          <a:xfrm>
            <a:off x="1188856" y="6216862"/>
            <a:ext cx="104775" cy="104775"/>
          </a:xfrm>
          <a:prstGeom prst="rect">
            <a:avLst/>
          </a:prstGeom>
        </p:spPr>
      </p:pic>
      <p:pic>
        <p:nvPicPr>
          <p:cNvPr id="12" name="object 12"/>
          <p:cNvPicPr/>
          <p:nvPr/>
        </p:nvPicPr>
        <p:blipFill>
          <a:blip r:embed="rId4" cstate="email">
            <a:extLst>
              <a:ext uri="{28A0092B-C50C-407E-A947-70E740481C1C}">
                <a14:useLocalDpi xmlns:a14="http://schemas.microsoft.com/office/drawing/2010/main"/>
              </a:ext>
            </a:extLst>
          </a:blip>
          <a:stretch>
            <a:fillRect/>
          </a:stretch>
        </p:blipFill>
        <p:spPr>
          <a:xfrm>
            <a:off x="1188856" y="7340813"/>
            <a:ext cx="104775" cy="104775"/>
          </a:xfrm>
          <a:prstGeom prst="rect">
            <a:avLst/>
          </a:prstGeom>
        </p:spPr>
      </p:pic>
      <p:pic>
        <p:nvPicPr>
          <p:cNvPr id="13" name="object 13"/>
          <p:cNvPicPr/>
          <p:nvPr/>
        </p:nvPicPr>
        <p:blipFill>
          <a:blip r:embed="rId4" cstate="email">
            <a:extLst>
              <a:ext uri="{28A0092B-C50C-407E-A947-70E740481C1C}">
                <a14:useLocalDpi xmlns:a14="http://schemas.microsoft.com/office/drawing/2010/main"/>
              </a:ext>
            </a:extLst>
          </a:blip>
          <a:stretch>
            <a:fillRect/>
          </a:stretch>
        </p:blipFill>
        <p:spPr>
          <a:xfrm>
            <a:off x="1188856" y="7902788"/>
            <a:ext cx="104775" cy="104775"/>
          </a:xfrm>
          <a:prstGeom prst="rect">
            <a:avLst/>
          </a:prstGeom>
        </p:spPr>
      </p:pic>
      <p:pic>
        <p:nvPicPr>
          <p:cNvPr id="14" name="object 14"/>
          <p:cNvPicPr/>
          <p:nvPr/>
        </p:nvPicPr>
        <p:blipFill>
          <a:blip r:embed="rId5" cstate="email">
            <a:extLst>
              <a:ext uri="{28A0092B-C50C-407E-A947-70E740481C1C}">
                <a14:useLocalDpi xmlns:a14="http://schemas.microsoft.com/office/drawing/2010/main"/>
              </a:ext>
            </a:extLst>
          </a:blip>
          <a:stretch>
            <a:fillRect/>
          </a:stretch>
        </p:blipFill>
        <p:spPr>
          <a:xfrm>
            <a:off x="1188856" y="8464763"/>
            <a:ext cx="104775" cy="104775"/>
          </a:xfrm>
          <a:prstGeom prst="rect">
            <a:avLst/>
          </a:prstGeom>
        </p:spPr>
      </p:pic>
      <p:pic>
        <p:nvPicPr>
          <p:cNvPr id="15" name="object 15"/>
          <p:cNvPicPr/>
          <p:nvPr/>
        </p:nvPicPr>
        <p:blipFill>
          <a:blip r:embed="rId4" cstate="email">
            <a:extLst>
              <a:ext uri="{28A0092B-C50C-407E-A947-70E740481C1C}">
                <a14:useLocalDpi xmlns:a14="http://schemas.microsoft.com/office/drawing/2010/main"/>
              </a:ext>
            </a:extLst>
          </a:blip>
          <a:stretch>
            <a:fillRect/>
          </a:stretch>
        </p:blipFill>
        <p:spPr>
          <a:xfrm>
            <a:off x="1188856" y="9588713"/>
            <a:ext cx="104775" cy="104775"/>
          </a:xfrm>
          <a:prstGeom prst="rect">
            <a:avLst/>
          </a:prstGeom>
        </p:spPr>
      </p:pic>
      <p:sp>
        <p:nvSpPr>
          <p:cNvPr id="16" name="object 16"/>
          <p:cNvSpPr txBox="1"/>
          <p:nvPr/>
        </p:nvSpPr>
        <p:spPr>
          <a:xfrm>
            <a:off x="1456697" y="3055826"/>
            <a:ext cx="8232140" cy="6769100"/>
          </a:xfrm>
          <a:prstGeom prst="rect">
            <a:avLst/>
          </a:prstGeom>
        </p:spPr>
        <p:txBody>
          <a:bodyPr vert="horz" wrap="square" lIns="0" tIns="147955" rIns="0" bIns="0" rtlCol="0">
            <a:spAutoFit/>
          </a:bodyPr>
          <a:lstStyle/>
          <a:p>
            <a:pPr marL="12700">
              <a:lnSpc>
                <a:spcPct val="100000"/>
              </a:lnSpc>
              <a:spcBef>
                <a:spcPts val="1165"/>
              </a:spcBef>
              <a:tabLst>
                <a:tab pos="1130935" algn="l"/>
                <a:tab pos="3272154" algn="l"/>
                <a:tab pos="4187190" algn="l"/>
              </a:tabLst>
            </a:pPr>
            <a:r>
              <a:rPr sz="2800" spc="155" dirty="0">
                <a:latin typeface="Arial MT"/>
                <a:cs typeface="Arial MT"/>
              </a:rPr>
              <a:t>being	</a:t>
            </a:r>
            <a:r>
              <a:rPr sz="2800" spc="175" dirty="0">
                <a:latin typeface="Arial MT"/>
                <a:cs typeface="Arial MT"/>
              </a:rPr>
              <a:t>particularly	</a:t>
            </a:r>
            <a:r>
              <a:rPr sz="2800" spc="145" dirty="0">
                <a:latin typeface="Arial MT"/>
                <a:cs typeface="Arial MT"/>
              </a:rPr>
              <a:t>over	</a:t>
            </a:r>
            <a:r>
              <a:rPr sz="2800" spc="170" dirty="0">
                <a:latin typeface="Arial MT"/>
                <a:cs typeface="Arial MT"/>
              </a:rPr>
              <a:t>sensitive</a:t>
            </a:r>
            <a:endParaRPr sz="2800">
              <a:latin typeface="Arial MT"/>
              <a:cs typeface="Arial MT"/>
            </a:endParaRPr>
          </a:p>
          <a:p>
            <a:pPr marL="12700" marR="5080">
              <a:lnSpc>
                <a:spcPct val="131700"/>
              </a:lnSpc>
              <a:tabLst>
                <a:tab pos="1130935" algn="l"/>
                <a:tab pos="1233805" algn="l"/>
                <a:tab pos="2025650" algn="l"/>
                <a:tab pos="2569845" algn="l"/>
                <a:tab pos="3890010" algn="l"/>
                <a:tab pos="4083685" algn="l"/>
                <a:tab pos="4874895" algn="l"/>
                <a:tab pos="5008245" algn="l"/>
                <a:tab pos="5621655" algn="l"/>
                <a:tab pos="6190615" algn="l"/>
                <a:tab pos="7006590" algn="l"/>
              </a:tabLst>
            </a:pPr>
            <a:r>
              <a:rPr sz="2800" spc="195" dirty="0">
                <a:latin typeface="Arial MT"/>
                <a:cs typeface="Arial MT"/>
              </a:rPr>
              <a:t>cryin</a:t>
            </a:r>
            <a:r>
              <a:rPr sz="2800" dirty="0">
                <a:latin typeface="Arial MT"/>
                <a:cs typeface="Arial MT"/>
              </a:rPr>
              <a:t>g		</a:t>
            </a:r>
            <a:r>
              <a:rPr sz="2800" spc="195" dirty="0">
                <a:latin typeface="Arial MT"/>
                <a:cs typeface="Arial MT"/>
              </a:rPr>
              <a:t>an</a:t>
            </a:r>
            <a:r>
              <a:rPr sz="2800" dirty="0">
                <a:latin typeface="Arial MT"/>
                <a:cs typeface="Arial MT"/>
              </a:rPr>
              <a:t>d	</a:t>
            </a:r>
            <a:r>
              <a:rPr sz="2800" spc="195" dirty="0">
                <a:latin typeface="Arial MT"/>
                <a:cs typeface="Arial MT"/>
              </a:rPr>
              <a:t>becomin</a:t>
            </a:r>
            <a:r>
              <a:rPr sz="2800" dirty="0">
                <a:latin typeface="Arial MT"/>
                <a:cs typeface="Arial MT"/>
              </a:rPr>
              <a:t>g	</a:t>
            </a:r>
            <a:r>
              <a:rPr sz="2800" spc="195" dirty="0">
                <a:latin typeface="Arial MT"/>
                <a:cs typeface="Arial MT"/>
              </a:rPr>
              <a:t>upse</a:t>
            </a:r>
            <a:r>
              <a:rPr sz="2800" dirty="0">
                <a:latin typeface="Arial MT"/>
                <a:cs typeface="Arial MT"/>
              </a:rPr>
              <a:t>t		</a:t>
            </a:r>
            <a:r>
              <a:rPr sz="2800" spc="195" dirty="0">
                <a:latin typeface="Arial MT"/>
                <a:cs typeface="Arial MT"/>
              </a:rPr>
              <a:t>fo</a:t>
            </a:r>
            <a:r>
              <a:rPr sz="2800" dirty="0">
                <a:latin typeface="Arial MT"/>
                <a:cs typeface="Arial MT"/>
              </a:rPr>
              <a:t>r	</a:t>
            </a:r>
            <a:r>
              <a:rPr sz="2800" spc="195" dirty="0">
                <a:latin typeface="Arial MT"/>
                <a:cs typeface="Arial MT"/>
              </a:rPr>
              <a:t>n</a:t>
            </a:r>
            <a:r>
              <a:rPr sz="2800" dirty="0">
                <a:latin typeface="Arial MT"/>
                <a:cs typeface="Arial MT"/>
              </a:rPr>
              <a:t>o	</a:t>
            </a:r>
            <a:r>
              <a:rPr sz="2800" spc="195" dirty="0">
                <a:latin typeface="Arial MT"/>
                <a:cs typeface="Arial MT"/>
              </a:rPr>
              <a:t>rea</a:t>
            </a:r>
            <a:r>
              <a:rPr sz="2800" dirty="0">
                <a:latin typeface="Arial MT"/>
                <a:cs typeface="Arial MT"/>
              </a:rPr>
              <a:t>l	</a:t>
            </a:r>
            <a:r>
              <a:rPr sz="2800" spc="195" dirty="0">
                <a:latin typeface="Arial MT"/>
                <a:cs typeface="Arial MT"/>
              </a:rPr>
              <a:t>reaso</a:t>
            </a:r>
            <a:r>
              <a:rPr sz="2800" dirty="0">
                <a:latin typeface="Arial MT"/>
                <a:cs typeface="Arial MT"/>
              </a:rPr>
              <a:t>n  </a:t>
            </a:r>
            <a:r>
              <a:rPr sz="2800" spc="155" dirty="0">
                <a:latin typeface="Arial MT"/>
                <a:cs typeface="Arial MT"/>
              </a:rPr>
              <a:t>being	</a:t>
            </a:r>
            <a:r>
              <a:rPr sz="2800" spc="160" dirty="0">
                <a:latin typeface="Arial MT"/>
                <a:cs typeface="Arial MT"/>
              </a:rPr>
              <a:t>moody,	</a:t>
            </a:r>
            <a:r>
              <a:rPr sz="2800" spc="170" dirty="0">
                <a:latin typeface="Arial MT"/>
                <a:cs typeface="Arial MT"/>
              </a:rPr>
              <a:t>irritable	</a:t>
            </a:r>
            <a:r>
              <a:rPr sz="2800" spc="130" dirty="0">
                <a:latin typeface="Arial MT"/>
                <a:cs typeface="Arial MT"/>
              </a:rPr>
              <a:t>and	</a:t>
            </a:r>
            <a:r>
              <a:rPr sz="2800" spc="180" dirty="0">
                <a:latin typeface="Arial MT"/>
                <a:cs typeface="Arial MT"/>
              </a:rPr>
              <a:t>short-tempered</a:t>
            </a:r>
            <a:endParaRPr sz="2800">
              <a:latin typeface="Arial MT"/>
              <a:cs typeface="Arial MT"/>
            </a:endParaRPr>
          </a:p>
          <a:p>
            <a:pPr marL="12700" marR="135255">
              <a:lnSpc>
                <a:spcPct val="131700"/>
              </a:lnSpc>
              <a:tabLst>
                <a:tab pos="887730" algn="l"/>
                <a:tab pos="2830830" algn="l"/>
                <a:tab pos="3804920" algn="l"/>
                <a:tab pos="4354195" algn="l"/>
                <a:tab pos="4700270" algn="l"/>
                <a:tab pos="5838190" algn="l"/>
                <a:tab pos="6831965" algn="l"/>
                <a:tab pos="7321550" algn="l"/>
              </a:tabLst>
            </a:pPr>
            <a:r>
              <a:rPr sz="2800" spc="195" dirty="0">
                <a:latin typeface="Arial MT"/>
                <a:cs typeface="Arial MT"/>
              </a:rPr>
              <a:t>col</a:t>
            </a:r>
            <a:r>
              <a:rPr sz="2800" dirty="0">
                <a:latin typeface="Arial MT"/>
                <a:cs typeface="Arial MT"/>
              </a:rPr>
              <a:t>d	</a:t>
            </a:r>
            <a:r>
              <a:rPr sz="2800" spc="195" dirty="0">
                <a:latin typeface="Arial MT"/>
                <a:cs typeface="Arial MT"/>
              </a:rPr>
              <a:t>symptom</a:t>
            </a:r>
            <a:r>
              <a:rPr sz="2800" dirty="0">
                <a:latin typeface="Arial MT"/>
                <a:cs typeface="Arial MT"/>
              </a:rPr>
              <a:t>s	</a:t>
            </a:r>
            <a:r>
              <a:rPr sz="2800" spc="195" dirty="0">
                <a:latin typeface="Arial MT"/>
                <a:cs typeface="Arial MT"/>
              </a:rPr>
              <a:t>suc</a:t>
            </a:r>
            <a:r>
              <a:rPr sz="2800" dirty="0">
                <a:latin typeface="Arial MT"/>
                <a:cs typeface="Arial MT"/>
              </a:rPr>
              <a:t>h	</a:t>
            </a:r>
            <a:r>
              <a:rPr sz="2800" spc="195" dirty="0">
                <a:latin typeface="Arial MT"/>
                <a:cs typeface="Arial MT"/>
              </a:rPr>
              <a:t>a</a:t>
            </a:r>
            <a:r>
              <a:rPr sz="2800" dirty="0">
                <a:latin typeface="Arial MT"/>
                <a:cs typeface="Arial MT"/>
              </a:rPr>
              <a:t>s	a	</a:t>
            </a:r>
            <a:r>
              <a:rPr sz="2800" spc="195" dirty="0">
                <a:latin typeface="Arial MT"/>
                <a:cs typeface="Arial MT"/>
              </a:rPr>
              <a:t>runn</a:t>
            </a:r>
            <a:r>
              <a:rPr sz="2800" dirty="0">
                <a:latin typeface="Arial MT"/>
                <a:cs typeface="Arial MT"/>
              </a:rPr>
              <a:t>y	</a:t>
            </a:r>
            <a:r>
              <a:rPr sz="2800" spc="195" dirty="0">
                <a:latin typeface="Arial MT"/>
                <a:cs typeface="Arial MT"/>
              </a:rPr>
              <a:t>nos</a:t>
            </a:r>
            <a:r>
              <a:rPr sz="2800" dirty="0">
                <a:latin typeface="Arial MT"/>
                <a:cs typeface="Arial MT"/>
              </a:rPr>
              <a:t>e	</a:t>
            </a:r>
            <a:r>
              <a:rPr sz="2800" spc="195" dirty="0">
                <a:latin typeface="Arial MT"/>
                <a:cs typeface="Arial MT"/>
              </a:rPr>
              <a:t>o</a:t>
            </a:r>
            <a:r>
              <a:rPr sz="2800" dirty="0">
                <a:latin typeface="Arial MT"/>
                <a:cs typeface="Arial MT"/>
              </a:rPr>
              <a:t>r	</a:t>
            </a:r>
            <a:r>
              <a:rPr sz="2800" spc="195" dirty="0">
                <a:latin typeface="Arial MT"/>
                <a:cs typeface="Arial MT"/>
              </a:rPr>
              <a:t>sor</a:t>
            </a:r>
            <a:r>
              <a:rPr sz="2800" dirty="0">
                <a:latin typeface="Arial MT"/>
                <a:cs typeface="Arial MT"/>
              </a:rPr>
              <a:t>e  </a:t>
            </a:r>
            <a:r>
              <a:rPr sz="2800" spc="160" dirty="0">
                <a:latin typeface="Arial MT"/>
                <a:cs typeface="Arial MT"/>
              </a:rPr>
              <a:t>throat</a:t>
            </a:r>
            <a:endParaRPr sz="2800">
              <a:latin typeface="Arial MT"/>
              <a:cs typeface="Arial MT"/>
            </a:endParaRPr>
          </a:p>
          <a:p>
            <a:pPr marL="12700" marR="1036955">
              <a:lnSpc>
                <a:spcPct val="131700"/>
              </a:lnSpc>
              <a:tabLst>
                <a:tab pos="1130935" algn="l"/>
                <a:tab pos="2471420" algn="l"/>
                <a:tab pos="2941320" algn="l"/>
                <a:tab pos="5196840" algn="l"/>
                <a:tab pos="5988685" algn="l"/>
              </a:tabLst>
            </a:pPr>
            <a:r>
              <a:rPr sz="2800" spc="195" dirty="0">
                <a:latin typeface="Arial MT"/>
                <a:cs typeface="Arial MT"/>
              </a:rPr>
              <a:t>bein</a:t>
            </a:r>
            <a:r>
              <a:rPr sz="2800" dirty="0">
                <a:latin typeface="Arial MT"/>
                <a:cs typeface="Arial MT"/>
              </a:rPr>
              <a:t>g	</a:t>
            </a:r>
            <a:r>
              <a:rPr sz="2800" spc="195" dirty="0">
                <a:latin typeface="Arial MT"/>
                <a:cs typeface="Arial MT"/>
              </a:rPr>
              <a:t>unabl</a:t>
            </a:r>
            <a:r>
              <a:rPr sz="2800" dirty="0">
                <a:latin typeface="Arial MT"/>
                <a:cs typeface="Arial MT"/>
              </a:rPr>
              <a:t>e	</a:t>
            </a:r>
            <a:r>
              <a:rPr sz="2800" spc="195" dirty="0">
                <a:latin typeface="Arial MT"/>
                <a:cs typeface="Arial MT"/>
              </a:rPr>
              <a:t>t</a:t>
            </a:r>
            <a:r>
              <a:rPr sz="2800" dirty="0">
                <a:latin typeface="Arial MT"/>
                <a:cs typeface="Arial MT"/>
              </a:rPr>
              <a:t>o	</a:t>
            </a:r>
            <a:r>
              <a:rPr sz="2800" spc="195" dirty="0">
                <a:latin typeface="Arial MT"/>
                <a:cs typeface="Arial MT"/>
              </a:rPr>
              <a:t>concentrat</a:t>
            </a:r>
            <a:r>
              <a:rPr sz="2800" dirty="0">
                <a:latin typeface="Arial MT"/>
                <a:cs typeface="Arial MT"/>
              </a:rPr>
              <a:t>e	</a:t>
            </a:r>
            <a:r>
              <a:rPr sz="2800" spc="195" dirty="0">
                <a:latin typeface="Arial MT"/>
                <a:cs typeface="Arial MT"/>
              </a:rPr>
              <a:t>an</a:t>
            </a:r>
            <a:r>
              <a:rPr sz="2800" dirty="0">
                <a:latin typeface="Arial MT"/>
                <a:cs typeface="Arial MT"/>
              </a:rPr>
              <a:t>d	</a:t>
            </a:r>
            <a:r>
              <a:rPr sz="2800" spc="195" dirty="0">
                <a:latin typeface="Arial MT"/>
                <a:cs typeface="Arial MT"/>
              </a:rPr>
              <a:t>feelin</a:t>
            </a:r>
            <a:r>
              <a:rPr sz="2800" dirty="0">
                <a:latin typeface="Arial MT"/>
                <a:cs typeface="Arial MT"/>
              </a:rPr>
              <a:t>g  </a:t>
            </a:r>
            <a:r>
              <a:rPr sz="2800" spc="170" dirty="0">
                <a:latin typeface="Arial MT"/>
                <a:cs typeface="Arial MT"/>
              </a:rPr>
              <a:t>sluggish</a:t>
            </a:r>
            <a:endParaRPr sz="2800">
              <a:latin typeface="Arial MT"/>
              <a:cs typeface="Arial MT"/>
            </a:endParaRPr>
          </a:p>
          <a:p>
            <a:pPr marL="12700">
              <a:lnSpc>
                <a:spcPct val="100000"/>
              </a:lnSpc>
              <a:spcBef>
                <a:spcPts val="1065"/>
              </a:spcBef>
              <a:tabLst>
                <a:tab pos="1130935" algn="l"/>
              </a:tabLst>
            </a:pPr>
            <a:r>
              <a:rPr sz="2800" spc="155" dirty="0">
                <a:latin typeface="Arial MT"/>
                <a:cs typeface="Arial MT"/>
              </a:rPr>
              <a:t>being	</a:t>
            </a:r>
            <a:r>
              <a:rPr sz="2800" spc="170" dirty="0">
                <a:latin typeface="Arial MT"/>
                <a:cs typeface="Arial MT"/>
              </a:rPr>
              <a:t>negative</a:t>
            </a:r>
            <a:endParaRPr sz="2800">
              <a:latin typeface="Arial MT"/>
              <a:cs typeface="Arial MT"/>
            </a:endParaRPr>
          </a:p>
          <a:p>
            <a:pPr marL="12700">
              <a:lnSpc>
                <a:spcPct val="100000"/>
              </a:lnSpc>
              <a:spcBef>
                <a:spcPts val="1065"/>
              </a:spcBef>
              <a:tabLst>
                <a:tab pos="1580515" algn="l"/>
                <a:tab pos="2070100" algn="l"/>
                <a:tab pos="3691890" algn="l"/>
                <a:tab pos="4161790" algn="l"/>
              </a:tabLst>
            </a:pPr>
            <a:r>
              <a:rPr sz="2800" spc="170" dirty="0">
                <a:latin typeface="Arial MT"/>
                <a:cs typeface="Arial MT"/>
              </a:rPr>
              <a:t>drinking	</a:t>
            </a:r>
            <a:r>
              <a:rPr sz="2800" spc="95" dirty="0">
                <a:latin typeface="Arial MT"/>
                <a:cs typeface="Arial MT"/>
              </a:rPr>
              <a:t>or	</a:t>
            </a:r>
            <a:r>
              <a:rPr sz="2800" spc="165" dirty="0">
                <a:latin typeface="Arial MT"/>
                <a:cs typeface="Arial MT"/>
              </a:rPr>
              <a:t>smoking	</a:t>
            </a:r>
            <a:r>
              <a:rPr sz="2800" spc="95" dirty="0">
                <a:latin typeface="Arial MT"/>
                <a:cs typeface="Arial MT"/>
              </a:rPr>
              <a:t>to	</a:t>
            </a:r>
            <a:r>
              <a:rPr sz="2800" spc="155" dirty="0">
                <a:latin typeface="Arial MT"/>
                <a:cs typeface="Arial MT"/>
              </a:rPr>
              <a:t>relax</a:t>
            </a:r>
            <a:endParaRPr sz="2800">
              <a:latin typeface="Arial MT"/>
              <a:cs typeface="Arial MT"/>
            </a:endParaRPr>
          </a:p>
          <a:p>
            <a:pPr marL="12700" marR="82550">
              <a:lnSpc>
                <a:spcPct val="131700"/>
              </a:lnSpc>
              <a:tabLst>
                <a:tab pos="481965" algn="l"/>
                <a:tab pos="1358265" algn="l"/>
                <a:tab pos="2193925" algn="l"/>
                <a:tab pos="3049270" algn="l"/>
                <a:tab pos="3366770" algn="l"/>
                <a:tab pos="4157979" algn="l"/>
                <a:tab pos="5805805" algn="l"/>
              </a:tabLst>
            </a:pPr>
            <a:r>
              <a:rPr sz="2800" spc="195" dirty="0">
                <a:latin typeface="Arial MT"/>
                <a:cs typeface="Arial MT"/>
              </a:rPr>
              <a:t>feelin</a:t>
            </a:r>
            <a:r>
              <a:rPr sz="2800" dirty="0">
                <a:latin typeface="Arial MT"/>
                <a:cs typeface="Arial MT"/>
              </a:rPr>
              <a:t>g	</a:t>
            </a:r>
            <a:r>
              <a:rPr sz="2800" spc="195" dirty="0">
                <a:latin typeface="Arial MT"/>
                <a:cs typeface="Arial MT"/>
              </a:rPr>
              <a:t>depresse</a:t>
            </a:r>
            <a:r>
              <a:rPr sz="2800" dirty="0">
                <a:latin typeface="Arial MT"/>
                <a:cs typeface="Arial MT"/>
              </a:rPr>
              <a:t>d	</a:t>
            </a:r>
            <a:r>
              <a:rPr sz="2800" spc="195" dirty="0">
                <a:latin typeface="Arial MT"/>
                <a:cs typeface="Arial MT"/>
              </a:rPr>
              <a:t>an</a:t>
            </a:r>
            <a:r>
              <a:rPr sz="2800" dirty="0">
                <a:latin typeface="Arial MT"/>
                <a:cs typeface="Arial MT"/>
              </a:rPr>
              <a:t>d	</a:t>
            </a:r>
            <a:r>
              <a:rPr sz="2800" spc="195" dirty="0">
                <a:latin typeface="Arial MT"/>
                <a:cs typeface="Arial MT"/>
              </a:rPr>
              <a:t>avoidin</a:t>
            </a:r>
            <a:r>
              <a:rPr sz="2800" dirty="0">
                <a:latin typeface="Arial MT"/>
                <a:cs typeface="Arial MT"/>
              </a:rPr>
              <a:t>g	</a:t>
            </a:r>
            <a:r>
              <a:rPr sz="2800" spc="195" dirty="0">
                <a:latin typeface="Arial MT"/>
                <a:cs typeface="Arial MT"/>
              </a:rPr>
              <a:t>opportunitie</a:t>
            </a:r>
            <a:r>
              <a:rPr sz="2800" dirty="0">
                <a:latin typeface="Arial MT"/>
                <a:cs typeface="Arial MT"/>
              </a:rPr>
              <a:t>s  </a:t>
            </a:r>
            <a:r>
              <a:rPr sz="2800" spc="95" dirty="0">
                <a:latin typeface="Arial MT"/>
                <a:cs typeface="Arial MT"/>
              </a:rPr>
              <a:t>to	</a:t>
            </a:r>
            <a:r>
              <a:rPr sz="2800" spc="170" dirty="0">
                <a:latin typeface="Arial MT"/>
                <a:cs typeface="Arial MT"/>
              </a:rPr>
              <a:t>socialise	</a:t>
            </a:r>
            <a:r>
              <a:rPr sz="2800" spc="145" dirty="0">
                <a:latin typeface="Arial MT"/>
                <a:cs typeface="Arial MT"/>
              </a:rPr>
              <a:t>with	</a:t>
            </a:r>
            <a:r>
              <a:rPr sz="2800" spc="160" dirty="0">
                <a:latin typeface="Arial MT"/>
                <a:cs typeface="Arial MT"/>
              </a:rPr>
              <a:t>others</a:t>
            </a:r>
            <a:endParaRPr sz="2800">
              <a:latin typeface="Arial MT"/>
              <a:cs typeface="Arial MT"/>
            </a:endParaRPr>
          </a:p>
          <a:p>
            <a:pPr marL="12700">
              <a:lnSpc>
                <a:spcPct val="100000"/>
              </a:lnSpc>
              <a:spcBef>
                <a:spcPts val="1065"/>
              </a:spcBef>
              <a:tabLst>
                <a:tab pos="1358265" algn="l"/>
                <a:tab pos="2821940" algn="l"/>
                <a:tab pos="3311525" algn="l"/>
              </a:tabLst>
            </a:pPr>
            <a:r>
              <a:rPr sz="2800" spc="165" dirty="0">
                <a:latin typeface="Arial MT"/>
                <a:cs typeface="Arial MT"/>
              </a:rPr>
              <a:t>feeling	worried	</a:t>
            </a:r>
            <a:r>
              <a:rPr sz="2800" spc="95" dirty="0">
                <a:latin typeface="Arial MT"/>
                <a:cs typeface="Arial MT"/>
              </a:rPr>
              <a:t>or	</a:t>
            </a:r>
            <a:r>
              <a:rPr sz="2800" spc="170" dirty="0">
                <a:latin typeface="Arial MT"/>
                <a:cs typeface="Arial MT"/>
              </a:rPr>
              <a:t>anxious.</a:t>
            </a:r>
            <a:endParaRPr sz="2800">
              <a:latin typeface="Arial MT"/>
              <a:cs typeface="Arial MT"/>
            </a:endParaRPr>
          </a:p>
        </p:txBody>
      </p:sp>
      <p:sp>
        <p:nvSpPr>
          <p:cNvPr id="17" name="object 17"/>
          <p:cNvSpPr txBox="1">
            <a:spLocks noGrp="1"/>
          </p:cNvSpPr>
          <p:nvPr>
            <p:ph type="title"/>
          </p:nvPr>
        </p:nvSpPr>
        <p:spPr>
          <a:xfrm>
            <a:off x="1016004" y="656449"/>
            <a:ext cx="8648065" cy="1867535"/>
          </a:xfrm>
          <a:prstGeom prst="rect">
            <a:avLst/>
          </a:prstGeom>
        </p:spPr>
        <p:txBody>
          <a:bodyPr vert="horz" wrap="square" lIns="0" tIns="131445" rIns="0" bIns="0" rtlCol="0">
            <a:spAutoFit/>
          </a:bodyPr>
          <a:lstStyle/>
          <a:p>
            <a:pPr marL="12700" marR="5080">
              <a:lnSpc>
                <a:spcPts val="6830"/>
              </a:lnSpc>
              <a:spcBef>
                <a:spcPts val="1035"/>
              </a:spcBef>
            </a:pPr>
            <a:r>
              <a:rPr spc="125" dirty="0"/>
              <a:t>Signs</a:t>
            </a:r>
            <a:r>
              <a:rPr spc="480" dirty="0"/>
              <a:t> </a:t>
            </a:r>
            <a:r>
              <a:rPr spc="-185" dirty="0"/>
              <a:t>and</a:t>
            </a:r>
            <a:r>
              <a:rPr spc="490" dirty="0"/>
              <a:t> </a:t>
            </a:r>
            <a:r>
              <a:rPr dirty="0"/>
              <a:t>symptoms </a:t>
            </a:r>
            <a:r>
              <a:rPr spc="-1860" dirty="0"/>
              <a:t> </a:t>
            </a:r>
            <a:r>
              <a:rPr spc="-45" dirty="0"/>
              <a:t>of</a:t>
            </a:r>
            <a:r>
              <a:rPr spc="505" dirty="0"/>
              <a:t> </a:t>
            </a:r>
            <a:r>
              <a:rPr spc="145" dirty="0"/>
              <a:t>stress</a:t>
            </a:r>
            <a:r>
              <a:rPr spc="500" dirty="0"/>
              <a:t> </a:t>
            </a:r>
            <a:r>
              <a:rPr spc="-185" dirty="0"/>
              <a:t>and</a:t>
            </a:r>
            <a:r>
              <a:rPr spc="505" dirty="0"/>
              <a:t> </a:t>
            </a:r>
            <a:r>
              <a:rPr spc="20" dirty="0"/>
              <a:t>fatigue</a:t>
            </a:r>
          </a:p>
        </p:txBody>
      </p:sp>
      <p:pic>
        <p:nvPicPr>
          <p:cNvPr id="18" name="object 4">
            <a:hlinkClick r:id="rId6" action="ppaction://hlinksldjump"/>
            <a:extLst>
              <a:ext uri="{FF2B5EF4-FFF2-40B4-BE49-F238E27FC236}">
                <a16:creationId xmlns:a16="http://schemas.microsoft.com/office/drawing/2014/main" id="{726A0A86-36A8-4824-BF56-08CD8C5501A5}"/>
              </a:ext>
            </a:extLst>
          </p:cNvPr>
          <p:cNvPicPr/>
          <p:nvPr/>
        </p:nvPicPr>
        <p:blipFill>
          <a:blip r:embed="rId7" cstate="email">
            <a:extLst>
              <a:ext uri="{28A0092B-C50C-407E-A947-70E740481C1C}">
                <a14:useLocalDpi xmlns:a14="http://schemas.microsoft.com/office/drawing/2010/main"/>
              </a:ext>
            </a:extLst>
          </a:blip>
          <a:stretch>
            <a:fillRect/>
          </a:stretch>
        </p:blipFill>
        <p:spPr>
          <a:xfrm>
            <a:off x="16957087" y="9258301"/>
            <a:ext cx="914399" cy="876298"/>
          </a:xfrm>
          <a:prstGeom prst="rect">
            <a:avLst/>
          </a:prstGeom>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19200" y="170196"/>
            <a:ext cx="9477375" cy="751488"/>
          </a:xfrm>
          <a:prstGeom prst="rect">
            <a:avLst/>
          </a:prstGeom>
        </p:spPr>
        <p:txBody>
          <a:bodyPr vert="horz" wrap="square" lIns="0" tIns="12700" rIns="0" bIns="0" rtlCol="0">
            <a:spAutoFit/>
          </a:bodyPr>
          <a:lstStyle/>
          <a:p>
            <a:pPr marL="12700">
              <a:lnSpc>
                <a:spcPct val="100000"/>
              </a:lnSpc>
              <a:spcBef>
                <a:spcPts val="100"/>
              </a:spcBef>
            </a:pPr>
            <a:r>
              <a:rPr sz="4800" spc="325" dirty="0">
                <a:latin typeface="Trebuchet MS"/>
                <a:cs typeface="Trebuchet MS"/>
              </a:rPr>
              <a:t>Learning</a:t>
            </a:r>
            <a:r>
              <a:rPr sz="4800" spc="530" dirty="0">
                <a:latin typeface="Trebuchet MS"/>
                <a:cs typeface="Trebuchet MS"/>
              </a:rPr>
              <a:t> </a:t>
            </a:r>
            <a:r>
              <a:rPr sz="4800" spc="325" dirty="0">
                <a:latin typeface="Trebuchet MS"/>
                <a:cs typeface="Trebuchet MS"/>
              </a:rPr>
              <a:t>Checkpoint</a:t>
            </a:r>
            <a:r>
              <a:rPr sz="4800" spc="530" dirty="0">
                <a:latin typeface="Trebuchet MS"/>
                <a:cs typeface="Trebuchet MS"/>
              </a:rPr>
              <a:t> </a:t>
            </a:r>
            <a:r>
              <a:rPr lang="en-AU" sz="4800" spc="-25" dirty="0">
                <a:latin typeface="Trebuchet MS"/>
                <a:cs typeface="Trebuchet MS"/>
              </a:rPr>
              <a:t>4</a:t>
            </a:r>
            <a:endParaRPr sz="4800" spc="-25" dirty="0">
              <a:latin typeface="Trebuchet MS"/>
              <a:cs typeface="Trebuchet MS"/>
            </a:endParaRPr>
          </a:p>
        </p:txBody>
      </p:sp>
      <p:pic>
        <p:nvPicPr>
          <p:cNvPr id="4" name="Picture 3">
            <a:extLst>
              <a:ext uri="{FF2B5EF4-FFF2-40B4-BE49-F238E27FC236}">
                <a16:creationId xmlns:a16="http://schemas.microsoft.com/office/drawing/2014/main" id="{5151D48C-05D1-403E-B415-14B2CC325FB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28600" y="170196"/>
            <a:ext cx="762000" cy="992482"/>
          </a:xfrm>
          <a:prstGeom prst="rect">
            <a:avLst/>
          </a:prstGeom>
        </p:spPr>
      </p:pic>
      <p:pic>
        <p:nvPicPr>
          <p:cNvPr id="6" name="Picture 5">
            <a:extLst>
              <a:ext uri="{FF2B5EF4-FFF2-40B4-BE49-F238E27FC236}">
                <a16:creationId xmlns:a16="http://schemas.microsoft.com/office/drawing/2014/main" id="{3085F919-181F-4CEE-A333-DEFAD6E5BA5B}"/>
              </a:ext>
            </a:extLst>
          </p:cNvPr>
          <p:cNvPicPr>
            <a:picLocks noChangeAspect="1"/>
          </p:cNvPicPr>
          <p:nvPr/>
        </p:nvPicPr>
        <p:blipFill>
          <a:blip r:embed="rId3"/>
          <a:stretch>
            <a:fillRect/>
          </a:stretch>
        </p:blipFill>
        <p:spPr>
          <a:xfrm>
            <a:off x="6934200" y="929766"/>
            <a:ext cx="5181600" cy="5974416"/>
          </a:xfrm>
          <a:prstGeom prst="rect">
            <a:avLst/>
          </a:prstGeom>
        </p:spPr>
      </p:pic>
      <p:sp>
        <p:nvSpPr>
          <p:cNvPr id="7" name="TextBox 6">
            <a:extLst>
              <a:ext uri="{FF2B5EF4-FFF2-40B4-BE49-F238E27FC236}">
                <a16:creationId xmlns:a16="http://schemas.microsoft.com/office/drawing/2014/main" id="{D2031CB8-F4EB-4ED7-826A-5BD331A6197A}"/>
              </a:ext>
            </a:extLst>
          </p:cNvPr>
          <p:cNvSpPr txBox="1"/>
          <p:nvPr/>
        </p:nvSpPr>
        <p:spPr>
          <a:xfrm>
            <a:off x="29817" y="1167648"/>
            <a:ext cx="18288000" cy="7478970"/>
          </a:xfrm>
          <a:prstGeom prst="rect">
            <a:avLst/>
          </a:prstGeom>
          <a:noFill/>
        </p:spPr>
        <p:txBody>
          <a:bodyPr wrap="square" rtlCol="0">
            <a:spAutoFit/>
          </a:bodyPr>
          <a:lstStyle/>
          <a:p>
            <a:r>
              <a:rPr lang="en-US" sz="2400" dirty="0">
                <a:solidFill>
                  <a:srgbClr val="0070C0"/>
                </a:solidFill>
              </a:rPr>
              <a:t>1. Explain WHS housekeeping.</a:t>
            </a:r>
          </a:p>
          <a:p>
            <a:r>
              <a:rPr lang="en-US" sz="2400" dirty="0"/>
              <a:t>Sample response:</a:t>
            </a:r>
          </a:p>
          <a:p>
            <a:r>
              <a:rPr lang="en-US" sz="2400" dirty="0"/>
              <a:t>Work health and safety housekeeping include the tasks undertaken to ensure that the </a:t>
            </a:r>
          </a:p>
          <a:p>
            <a:r>
              <a:rPr lang="en-US" sz="2400" dirty="0"/>
              <a:t>facility and all equipment is clean.</a:t>
            </a:r>
          </a:p>
          <a:p>
            <a:r>
              <a:rPr lang="en-US" sz="2400" dirty="0">
                <a:solidFill>
                  <a:srgbClr val="0070C0"/>
                </a:solidFill>
              </a:rPr>
              <a:t>2. Identify the types of housekeeping tasks you may complete in the following health services roles.</a:t>
            </a:r>
          </a:p>
          <a:p>
            <a:r>
              <a:rPr lang="en-US" sz="2400" dirty="0"/>
              <a:t>• nurse at an aged care facility</a:t>
            </a:r>
          </a:p>
          <a:p>
            <a:r>
              <a:rPr lang="en-US" sz="2400" dirty="0"/>
              <a:t>• cleaning medical equipment</a:t>
            </a:r>
          </a:p>
          <a:p>
            <a:r>
              <a:rPr lang="en-US" sz="2400" dirty="0"/>
              <a:t>• disposing of medical waste such as needles</a:t>
            </a:r>
          </a:p>
          <a:p>
            <a:r>
              <a:rPr lang="en-US" sz="2400" dirty="0"/>
              <a:t>• restocking of medical supplies</a:t>
            </a:r>
          </a:p>
          <a:p>
            <a:r>
              <a:rPr lang="en-US" sz="2400" dirty="0"/>
              <a:t>• carer at a brain injury rehabilitation centre</a:t>
            </a:r>
          </a:p>
          <a:p>
            <a:r>
              <a:rPr lang="en-US" sz="2400" dirty="0"/>
              <a:t>• cleaning equipment such a hoists</a:t>
            </a:r>
          </a:p>
          <a:p>
            <a:r>
              <a:rPr lang="en-US" sz="2400" dirty="0"/>
              <a:t>• disposing of equipment used for grooming such as razors</a:t>
            </a:r>
          </a:p>
          <a:p>
            <a:r>
              <a:rPr lang="en-US" sz="2400" dirty="0"/>
              <a:t>• restocking of supplies, such as disposable gloves</a:t>
            </a:r>
          </a:p>
          <a:p>
            <a:r>
              <a:rPr lang="en-US" sz="2400" dirty="0"/>
              <a:t>• operating theatre technician</a:t>
            </a:r>
          </a:p>
          <a:p>
            <a:r>
              <a:rPr lang="en-US" sz="2400" dirty="0"/>
              <a:t>• cleaning surgical instruments and operating services</a:t>
            </a:r>
          </a:p>
          <a:p>
            <a:r>
              <a:rPr lang="en-US" sz="2400" dirty="0"/>
              <a:t>• restocking of supplies, such as disposable gloves</a:t>
            </a:r>
          </a:p>
          <a:p>
            <a:r>
              <a:rPr lang="en-US" sz="2400" dirty="0"/>
              <a:t>• medical receptionist at a GP clinic</a:t>
            </a:r>
          </a:p>
          <a:p>
            <a:r>
              <a:rPr lang="en-US" sz="2400" dirty="0"/>
              <a:t>• cleaning of desks, waiting rooms and examination equipment </a:t>
            </a:r>
          </a:p>
          <a:p>
            <a:r>
              <a:rPr lang="en-US" sz="2400" dirty="0"/>
              <a:t>• organising the disposal of medical waste </a:t>
            </a:r>
          </a:p>
          <a:p>
            <a:r>
              <a:rPr lang="en-US" sz="2400" dirty="0"/>
              <a:t>• restocking of supplies, such as disposable gloves and ear guards for thermometers.</a:t>
            </a:r>
          </a:p>
        </p:txBody>
      </p:sp>
      <p:pic>
        <p:nvPicPr>
          <p:cNvPr id="9" name="Picture 8">
            <a:extLst>
              <a:ext uri="{FF2B5EF4-FFF2-40B4-BE49-F238E27FC236}">
                <a16:creationId xmlns:a16="http://schemas.microsoft.com/office/drawing/2014/main" id="{7AC32E84-529A-484D-B219-6284C2A9FC04}"/>
              </a:ext>
            </a:extLst>
          </p:cNvPr>
          <p:cNvPicPr>
            <a:picLocks noChangeAspect="1"/>
          </p:cNvPicPr>
          <p:nvPr/>
        </p:nvPicPr>
        <p:blipFill>
          <a:blip r:embed="rId4"/>
          <a:stretch>
            <a:fillRect/>
          </a:stretch>
        </p:blipFill>
        <p:spPr>
          <a:xfrm>
            <a:off x="29817" y="1640382"/>
            <a:ext cx="18135600" cy="1064718"/>
          </a:xfrm>
          <a:prstGeom prst="rect">
            <a:avLst/>
          </a:prstGeom>
        </p:spPr>
      </p:pic>
      <p:pic>
        <p:nvPicPr>
          <p:cNvPr id="11" name="Picture 10">
            <a:extLst>
              <a:ext uri="{FF2B5EF4-FFF2-40B4-BE49-F238E27FC236}">
                <a16:creationId xmlns:a16="http://schemas.microsoft.com/office/drawing/2014/main" id="{5B05BE83-7E1A-4E8E-BABE-93AC1453831F}"/>
              </a:ext>
            </a:extLst>
          </p:cNvPr>
          <p:cNvPicPr>
            <a:picLocks noChangeAspect="1"/>
          </p:cNvPicPr>
          <p:nvPr/>
        </p:nvPicPr>
        <p:blipFill>
          <a:blip r:embed="rId4"/>
          <a:stretch>
            <a:fillRect/>
          </a:stretch>
        </p:blipFill>
        <p:spPr>
          <a:xfrm>
            <a:off x="29817" y="3086100"/>
            <a:ext cx="18135600" cy="5410200"/>
          </a:xfrm>
          <a:prstGeom prst="rect">
            <a:avLst/>
          </a:prstGeom>
        </p:spPr>
      </p:pic>
      <p:pic>
        <p:nvPicPr>
          <p:cNvPr id="8" name="object 4">
            <a:hlinkClick r:id="rId5" action="ppaction://hlinksldjump"/>
            <a:extLst>
              <a:ext uri="{FF2B5EF4-FFF2-40B4-BE49-F238E27FC236}">
                <a16:creationId xmlns:a16="http://schemas.microsoft.com/office/drawing/2014/main" id="{7D5425EA-4A25-42F8-BFCC-2B01B1AC1C8C}"/>
              </a:ext>
            </a:extLst>
          </p:cNvPr>
          <p:cNvPicPr/>
          <p:nvPr/>
        </p:nvPicPr>
        <p:blipFill>
          <a:blip r:embed="rId6" cstate="email">
            <a:extLst>
              <a:ext uri="{28A0092B-C50C-407E-A947-70E740481C1C}">
                <a14:useLocalDpi xmlns:a14="http://schemas.microsoft.com/office/drawing/2010/main"/>
              </a:ext>
            </a:extLst>
          </a:blip>
          <a:stretch>
            <a:fillRect/>
          </a:stretch>
        </p:blipFill>
        <p:spPr>
          <a:xfrm>
            <a:off x="16957087" y="9258301"/>
            <a:ext cx="914399" cy="876298"/>
          </a:xfrm>
          <a:prstGeom prst="rect">
            <a:avLst/>
          </a:prstGeom>
        </p:spPr>
      </p:pic>
    </p:spTree>
    <p:extLst>
      <p:ext uri="{BB962C8B-B14F-4D97-AF65-F5344CB8AC3E}">
        <p14:creationId xmlns:p14="http://schemas.microsoft.com/office/powerpoint/2010/main" val="1405114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9"/>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19200" y="170196"/>
            <a:ext cx="9477375" cy="751488"/>
          </a:xfrm>
          <a:prstGeom prst="rect">
            <a:avLst/>
          </a:prstGeom>
        </p:spPr>
        <p:txBody>
          <a:bodyPr vert="horz" wrap="square" lIns="0" tIns="12700" rIns="0" bIns="0" rtlCol="0">
            <a:spAutoFit/>
          </a:bodyPr>
          <a:lstStyle/>
          <a:p>
            <a:pPr marL="12700">
              <a:lnSpc>
                <a:spcPct val="100000"/>
              </a:lnSpc>
              <a:spcBef>
                <a:spcPts val="100"/>
              </a:spcBef>
            </a:pPr>
            <a:r>
              <a:rPr sz="4800" spc="325" dirty="0">
                <a:latin typeface="Trebuchet MS"/>
                <a:cs typeface="Trebuchet MS"/>
              </a:rPr>
              <a:t>Learning</a:t>
            </a:r>
            <a:r>
              <a:rPr sz="4800" spc="530" dirty="0">
                <a:latin typeface="Trebuchet MS"/>
                <a:cs typeface="Trebuchet MS"/>
              </a:rPr>
              <a:t> </a:t>
            </a:r>
            <a:r>
              <a:rPr sz="4800" spc="325" dirty="0">
                <a:latin typeface="Trebuchet MS"/>
                <a:cs typeface="Trebuchet MS"/>
              </a:rPr>
              <a:t>Checkpoint</a:t>
            </a:r>
            <a:r>
              <a:rPr sz="4800" spc="530" dirty="0">
                <a:latin typeface="Trebuchet MS"/>
                <a:cs typeface="Trebuchet MS"/>
              </a:rPr>
              <a:t> </a:t>
            </a:r>
            <a:r>
              <a:rPr lang="en-AU" sz="4800" spc="-25" dirty="0">
                <a:latin typeface="Trebuchet MS"/>
                <a:cs typeface="Trebuchet MS"/>
              </a:rPr>
              <a:t>4</a:t>
            </a:r>
            <a:endParaRPr sz="4800" spc="-25" dirty="0">
              <a:latin typeface="Trebuchet MS"/>
              <a:cs typeface="Trebuchet MS"/>
            </a:endParaRPr>
          </a:p>
        </p:txBody>
      </p:sp>
      <p:pic>
        <p:nvPicPr>
          <p:cNvPr id="4" name="Picture 3">
            <a:extLst>
              <a:ext uri="{FF2B5EF4-FFF2-40B4-BE49-F238E27FC236}">
                <a16:creationId xmlns:a16="http://schemas.microsoft.com/office/drawing/2014/main" id="{5151D48C-05D1-403E-B415-14B2CC325FB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28600" y="170196"/>
            <a:ext cx="762000" cy="992482"/>
          </a:xfrm>
          <a:prstGeom prst="rect">
            <a:avLst/>
          </a:prstGeom>
        </p:spPr>
      </p:pic>
      <p:pic>
        <p:nvPicPr>
          <p:cNvPr id="6" name="Picture 5">
            <a:extLst>
              <a:ext uri="{FF2B5EF4-FFF2-40B4-BE49-F238E27FC236}">
                <a16:creationId xmlns:a16="http://schemas.microsoft.com/office/drawing/2014/main" id="{3085F919-181F-4CEE-A333-DEFAD6E5BA5B}"/>
              </a:ext>
            </a:extLst>
          </p:cNvPr>
          <p:cNvPicPr>
            <a:picLocks noChangeAspect="1"/>
          </p:cNvPicPr>
          <p:nvPr/>
        </p:nvPicPr>
        <p:blipFill>
          <a:blip r:embed="rId3"/>
          <a:stretch>
            <a:fillRect/>
          </a:stretch>
        </p:blipFill>
        <p:spPr>
          <a:xfrm>
            <a:off x="6934200" y="929766"/>
            <a:ext cx="5181600" cy="5974416"/>
          </a:xfrm>
          <a:prstGeom prst="rect">
            <a:avLst/>
          </a:prstGeom>
        </p:spPr>
      </p:pic>
      <p:sp>
        <p:nvSpPr>
          <p:cNvPr id="7" name="TextBox 6">
            <a:extLst>
              <a:ext uri="{FF2B5EF4-FFF2-40B4-BE49-F238E27FC236}">
                <a16:creationId xmlns:a16="http://schemas.microsoft.com/office/drawing/2014/main" id="{D2031CB8-F4EB-4ED7-826A-5BD331A6197A}"/>
              </a:ext>
            </a:extLst>
          </p:cNvPr>
          <p:cNvSpPr txBox="1"/>
          <p:nvPr/>
        </p:nvSpPr>
        <p:spPr>
          <a:xfrm>
            <a:off x="29817" y="1167648"/>
            <a:ext cx="18288000" cy="8217634"/>
          </a:xfrm>
          <a:prstGeom prst="rect">
            <a:avLst/>
          </a:prstGeom>
          <a:noFill/>
        </p:spPr>
        <p:txBody>
          <a:bodyPr wrap="square" rtlCol="0">
            <a:spAutoFit/>
          </a:bodyPr>
          <a:lstStyle/>
          <a:p>
            <a:r>
              <a:rPr lang="en-US" sz="2400" dirty="0">
                <a:solidFill>
                  <a:srgbClr val="0070C0"/>
                </a:solidFill>
              </a:rPr>
              <a:t>3. Explain why wearing gloves is an important part of workplace health and safety. List five tasks you think you would need to wear gloves for when working in the health services industry.</a:t>
            </a:r>
          </a:p>
          <a:p>
            <a:r>
              <a:rPr lang="en-US" sz="2400" dirty="0"/>
              <a:t>Gloves protect the hands from contact with any infectious waste, bacteria or other sources of contamination. Tasks you would need to wear gloves for include:</a:t>
            </a:r>
          </a:p>
          <a:p>
            <a:r>
              <a:rPr lang="en-US" sz="2400" dirty="0"/>
              <a:t>• Surgical activities</a:t>
            </a:r>
          </a:p>
          <a:p>
            <a:r>
              <a:rPr lang="en-US" sz="2400" dirty="0"/>
              <a:t>• Administering injections and certain medications.</a:t>
            </a:r>
          </a:p>
          <a:p>
            <a:r>
              <a:rPr lang="en-US" sz="2400" dirty="0"/>
              <a:t>• Serving food</a:t>
            </a:r>
          </a:p>
          <a:p>
            <a:r>
              <a:rPr lang="en-US" sz="2400" dirty="0"/>
              <a:t>• When assisting patients with toileting</a:t>
            </a:r>
          </a:p>
          <a:p>
            <a:r>
              <a:rPr lang="en-US" sz="2400" dirty="0"/>
              <a:t>• When there Is risk of exposure to blood, urine, faeces and saliva.</a:t>
            </a:r>
          </a:p>
          <a:p>
            <a:r>
              <a:rPr lang="en-US" sz="2400" dirty="0">
                <a:solidFill>
                  <a:srgbClr val="0070C0"/>
                </a:solidFill>
              </a:rPr>
              <a:t>4. Outline two sterilisation methods used in the health services industry and three items that would need to be sterilised.</a:t>
            </a:r>
          </a:p>
          <a:p>
            <a:r>
              <a:rPr lang="en-US" sz="2400" dirty="0"/>
              <a:t>• Using a commercial grade sanitising solution such as Cleansan </a:t>
            </a:r>
          </a:p>
          <a:p>
            <a:r>
              <a:rPr lang="en-US" sz="2400" dirty="0"/>
              <a:t>• Combining water and household bleach to the ratio of 1.5 teaspoons of bleach to 3.8 litres of water. </a:t>
            </a:r>
          </a:p>
          <a:p>
            <a:r>
              <a:rPr lang="en-US" sz="2400" dirty="0"/>
              <a:t>• Using an electric steam sanitiser </a:t>
            </a:r>
          </a:p>
          <a:p>
            <a:r>
              <a:rPr lang="en-US" sz="2400" dirty="0"/>
              <a:t>• Using boiling water - place all items to be sanitised in a saucepan and cover them with water, bring to the boil and allow it to boil rapidly for 5 minutes </a:t>
            </a:r>
          </a:p>
          <a:p>
            <a:r>
              <a:rPr lang="en-US" sz="2400" dirty="0"/>
              <a:t>• Dishwasher using the correct type of detergent or sanitising solution and using and the hottest rinse cycle Items that need to be sanitised include: </a:t>
            </a:r>
          </a:p>
          <a:p>
            <a:r>
              <a:rPr lang="en-US" sz="2400" dirty="0"/>
              <a:t>• Surgical equipment </a:t>
            </a:r>
          </a:p>
          <a:p>
            <a:r>
              <a:rPr lang="en-US" sz="2400" dirty="0"/>
              <a:t>• Medical devices </a:t>
            </a:r>
          </a:p>
          <a:p>
            <a:r>
              <a:rPr lang="en-US" sz="2400" dirty="0"/>
              <a:t>• Eating and drinking utensils </a:t>
            </a:r>
          </a:p>
          <a:p>
            <a:r>
              <a:rPr lang="en-US" sz="2400" dirty="0"/>
              <a:t>• Food surfaces </a:t>
            </a:r>
          </a:p>
          <a:p>
            <a:r>
              <a:rPr lang="en-US" sz="2400" dirty="0"/>
              <a:t>• Any reusable items that could penetrate the skin.</a:t>
            </a:r>
          </a:p>
        </p:txBody>
      </p:sp>
      <p:pic>
        <p:nvPicPr>
          <p:cNvPr id="8" name="Picture 7">
            <a:extLst>
              <a:ext uri="{FF2B5EF4-FFF2-40B4-BE49-F238E27FC236}">
                <a16:creationId xmlns:a16="http://schemas.microsoft.com/office/drawing/2014/main" id="{6BBAF929-5012-42EA-8F4B-80DFE5A9CCCD}"/>
              </a:ext>
            </a:extLst>
          </p:cNvPr>
          <p:cNvPicPr>
            <a:picLocks noChangeAspect="1"/>
          </p:cNvPicPr>
          <p:nvPr/>
        </p:nvPicPr>
        <p:blipFill>
          <a:blip r:embed="rId4"/>
          <a:stretch>
            <a:fillRect/>
          </a:stretch>
        </p:blipFill>
        <p:spPr>
          <a:xfrm>
            <a:off x="29817" y="1640382"/>
            <a:ext cx="18135600" cy="2817318"/>
          </a:xfrm>
          <a:prstGeom prst="rect">
            <a:avLst/>
          </a:prstGeom>
        </p:spPr>
      </p:pic>
      <p:pic>
        <p:nvPicPr>
          <p:cNvPr id="10" name="Picture 9">
            <a:extLst>
              <a:ext uri="{FF2B5EF4-FFF2-40B4-BE49-F238E27FC236}">
                <a16:creationId xmlns:a16="http://schemas.microsoft.com/office/drawing/2014/main" id="{8BBF3F5E-A40C-4614-A3ED-7E2518A8DFA3}"/>
              </a:ext>
            </a:extLst>
          </p:cNvPr>
          <p:cNvPicPr>
            <a:picLocks noChangeAspect="1"/>
          </p:cNvPicPr>
          <p:nvPr/>
        </p:nvPicPr>
        <p:blipFill>
          <a:blip r:embed="rId4"/>
          <a:stretch>
            <a:fillRect/>
          </a:stretch>
        </p:blipFill>
        <p:spPr>
          <a:xfrm>
            <a:off x="76200" y="4930434"/>
            <a:ext cx="18135600" cy="4327866"/>
          </a:xfrm>
          <a:prstGeom prst="rect">
            <a:avLst/>
          </a:prstGeom>
        </p:spPr>
      </p:pic>
      <p:pic>
        <p:nvPicPr>
          <p:cNvPr id="9" name="object 4">
            <a:hlinkClick r:id="rId5" action="ppaction://hlinksldjump"/>
            <a:extLst>
              <a:ext uri="{FF2B5EF4-FFF2-40B4-BE49-F238E27FC236}">
                <a16:creationId xmlns:a16="http://schemas.microsoft.com/office/drawing/2014/main" id="{E854D077-8633-4702-95C5-6748A010B36E}"/>
              </a:ext>
            </a:extLst>
          </p:cNvPr>
          <p:cNvPicPr/>
          <p:nvPr/>
        </p:nvPicPr>
        <p:blipFill>
          <a:blip r:embed="rId6" cstate="email">
            <a:extLst>
              <a:ext uri="{28A0092B-C50C-407E-A947-70E740481C1C}">
                <a14:useLocalDpi xmlns:a14="http://schemas.microsoft.com/office/drawing/2010/main"/>
              </a:ext>
            </a:extLst>
          </a:blip>
          <a:stretch>
            <a:fillRect/>
          </a:stretch>
        </p:blipFill>
        <p:spPr>
          <a:xfrm>
            <a:off x="16957087" y="9258301"/>
            <a:ext cx="914399" cy="876298"/>
          </a:xfrm>
          <a:prstGeom prst="rect">
            <a:avLst/>
          </a:prstGeom>
        </p:spPr>
      </p:pic>
    </p:spTree>
    <p:extLst>
      <p:ext uri="{BB962C8B-B14F-4D97-AF65-F5344CB8AC3E}">
        <p14:creationId xmlns:p14="http://schemas.microsoft.com/office/powerpoint/2010/main" val="3686121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8"/>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19200" y="170196"/>
            <a:ext cx="9477375" cy="751488"/>
          </a:xfrm>
          <a:prstGeom prst="rect">
            <a:avLst/>
          </a:prstGeom>
        </p:spPr>
        <p:txBody>
          <a:bodyPr vert="horz" wrap="square" lIns="0" tIns="12700" rIns="0" bIns="0" rtlCol="0">
            <a:spAutoFit/>
          </a:bodyPr>
          <a:lstStyle/>
          <a:p>
            <a:pPr marL="12700">
              <a:lnSpc>
                <a:spcPct val="100000"/>
              </a:lnSpc>
              <a:spcBef>
                <a:spcPts val="100"/>
              </a:spcBef>
            </a:pPr>
            <a:r>
              <a:rPr sz="4800" spc="325" dirty="0">
                <a:latin typeface="Trebuchet MS"/>
                <a:cs typeface="Trebuchet MS"/>
              </a:rPr>
              <a:t>Learning</a:t>
            </a:r>
            <a:r>
              <a:rPr sz="4800" spc="530" dirty="0">
                <a:latin typeface="Trebuchet MS"/>
                <a:cs typeface="Trebuchet MS"/>
              </a:rPr>
              <a:t> </a:t>
            </a:r>
            <a:r>
              <a:rPr sz="4800" spc="325" dirty="0">
                <a:latin typeface="Trebuchet MS"/>
                <a:cs typeface="Trebuchet MS"/>
              </a:rPr>
              <a:t>Checkpoint</a:t>
            </a:r>
            <a:r>
              <a:rPr sz="4800" spc="530" dirty="0">
                <a:latin typeface="Trebuchet MS"/>
                <a:cs typeface="Trebuchet MS"/>
              </a:rPr>
              <a:t> </a:t>
            </a:r>
            <a:r>
              <a:rPr lang="en-AU" sz="4800" spc="-25" dirty="0">
                <a:latin typeface="Trebuchet MS"/>
                <a:cs typeface="Trebuchet MS"/>
              </a:rPr>
              <a:t>4</a:t>
            </a:r>
            <a:endParaRPr sz="4800" spc="-25" dirty="0">
              <a:latin typeface="Trebuchet MS"/>
              <a:cs typeface="Trebuchet MS"/>
            </a:endParaRPr>
          </a:p>
        </p:txBody>
      </p:sp>
      <p:pic>
        <p:nvPicPr>
          <p:cNvPr id="4" name="Picture 3">
            <a:extLst>
              <a:ext uri="{FF2B5EF4-FFF2-40B4-BE49-F238E27FC236}">
                <a16:creationId xmlns:a16="http://schemas.microsoft.com/office/drawing/2014/main" id="{5151D48C-05D1-403E-B415-14B2CC325FB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28600" y="170196"/>
            <a:ext cx="762000" cy="992482"/>
          </a:xfrm>
          <a:prstGeom prst="rect">
            <a:avLst/>
          </a:prstGeom>
        </p:spPr>
      </p:pic>
      <p:pic>
        <p:nvPicPr>
          <p:cNvPr id="6" name="Picture 5">
            <a:extLst>
              <a:ext uri="{FF2B5EF4-FFF2-40B4-BE49-F238E27FC236}">
                <a16:creationId xmlns:a16="http://schemas.microsoft.com/office/drawing/2014/main" id="{3085F919-181F-4CEE-A333-DEFAD6E5BA5B}"/>
              </a:ext>
            </a:extLst>
          </p:cNvPr>
          <p:cNvPicPr>
            <a:picLocks noChangeAspect="1"/>
          </p:cNvPicPr>
          <p:nvPr/>
        </p:nvPicPr>
        <p:blipFill>
          <a:blip r:embed="rId3"/>
          <a:stretch>
            <a:fillRect/>
          </a:stretch>
        </p:blipFill>
        <p:spPr>
          <a:xfrm>
            <a:off x="6934200" y="929766"/>
            <a:ext cx="5181600" cy="5974416"/>
          </a:xfrm>
          <a:prstGeom prst="rect">
            <a:avLst/>
          </a:prstGeom>
        </p:spPr>
      </p:pic>
      <p:sp>
        <p:nvSpPr>
          <p:cNvPr id="7" name="TextBox 6">
            <a:extLst>
              <a:ext uri="{FF2B5EF4-FFF2-40B4-BE49-F238E27FC236}">
                <a16:creationId xmlns:a16="http://schemas.microsoft.com/office/drawing/2014/main" id="{D2031CB8-F4EB-4ED7-826A-5BD331A6197A}"/>
              </a:ext>
            </a:extLst>
          </p:cNvPr>
          <p:cNvSpPr txBox="1"/>
          <p:nvPr/>
        </p:nvSpPr>
        <p:spPr>
          <a:xfrm>
            <a:off x="29817" y="1167648"/>
            <a:ext cx="18288000" cy="6370975"/>
          </a:xfrm>
          <a:prstGeom prst="rect">
            <a:avLst/>
          </a:prstGeom>
          <a:noFill/>
        </p:spPr>
        <p:txBody>
          <a:bodyPr wrap="square" rtlCol="0">
            <a:spAutoFit/>
          </a:bodyPr>
          <a:lstStyle/>
          <a:p>
            <a:r>
              <a:rPr lang="en-US" sz="2400" dirty="0">
                <a:solidFill>
                  <a:srgbClr val="0070C0"/>
                </a:solidFill>
              </a:rPr>
              <a:t>5. Explain why it is important to involve employees in WHS processes and inspections.</a:t>
            </a:r>
          </a:p>
          <a:p>
            <a:r>
              <a:rPr lang="en-US" sz="2400" dirty="0"/>
              <a:t>Sample responses:</a:t>
            </a:r>
          </a:p>
          <a:p>
            <a:r>
              <a:rPr lang="en-US" sz="2400" dirty="0"/>
              <a:t>They know their duties well as they do them every day, therefore they are in the best position to point out any hazards and potential dangers that could cause injury. Involving employees also ensures that they have ownership over work health and safety practices in the workplace and are therefore more likely to follow the practices and be safety conscious.</a:t>
            </a:r>
          </a:p>
          <a:p>
            <a:r>
              <a:rPr lang="en-US" sz="2400" dirty="0">
                <a:solidFill>
                  <a:srgbClr val="0070C0"/>
                </a:solidFill>
              </a:rPr>
              <a:t>6. Briefly explain why it is important to take the time to reflect on your work practices to ensure they are safe.</a:t>
            </a:r>
          </a:p>
          <a:p>
            <a:r>
              <a:rPr lang="en-US" sz="2400" dirty="0"/>
              <a:t>Sample responses: </a:t>
            </a:r>
          </a:p>
          <a:p>
            <a:r>
              <a:rPr lang="en-US" sz="2400" dirty="0"/>
              <a:t>It is important that you take the time to reflect and think about how you conduct your work and consider if you are always as safety conscious as you should be or do you often cut corners to save time and effort. Reflecting on your work practices can highlight areas for improvement and changes that you should make to the way you conduct your work to increase your safety and the safety of those around you.</a:t>
            </a:r>
          </a:p>
          <a:p>
            <a:r>
              <a:rPr lang="en-US" sz="2400" dirty="0">
                <a:solidFill>
                  <a:srgbClr val="0070C0"/>
                </a:solidFill>
              </a:rPr>
              <a:t>7. Explain why it is important that you monitor your own stress and fatigue levels.</a:t>
            </a:r>
          </a:p>
          <a:p>
            <a:r>
              <a:rPr lang="en-US" sz="2400" dirty="0"/>
              <a:t>• To ensure that you remain healthy; physically, mentally and socially</a:t>
            </a:r>
          </a:p>
          <a:p>
            <a:r>
              <a:rPr lang="en-US" sz="2400" dirty="0"/>
              <a:t>• To ensure that you don’t suffer from compassion fatigue</a:t>
            </a:r>
          </a:p>
          <a:p>
            <a:r>
              <a:rPr lang="en-US" sz="2400" dirty="0"/>
              <a:t>• To ensure that you are preforming your best</a:t>
            </a:r>
          </a:p>
          <a:p>
            <a:r>
              <a:rPr lang="en-US" sz="2400" dirty="0"/>
              <a:t>• To determine if you need a rest and time to unwind.</a:t>
            </a:r>
          </a:p>
          <a:p>
            <a:r>
              <a:rPr lang="en-US" sz="2400" dirty="0">
                <a:solidFill>
                  <a:srgbClr val="0070C0"/>
                </a:solidFill>
              </a:rPr>
              <a:t>8. If you are feeling stressed at work outline the appropriate person you should inform.</a:t>
            </a:r>
          </a:p>
          <a:p>
            <a:r>
              <a:rPr lang="en-US" sz="2400" dirty="0"/>
              <a:t>A designated person such as a supervisor or manager</a:t>
            </a:r>
          </a:p>
        </p:txBody>
      </p:sp>
      <p:pic>
        <p:nvPicPr>
          <p:cNvPr id="9" name="Picture 8">
            <a:extLst>
              <a:ext uri="{FF2B5EF4-FFF2-40B4-BE49-F238E27FC236}">
                <a16:creationId xmlns:a16="http://schemas.microsoft.com/office/drawing/2014/main" id="{7AC32E84-529A-484D-B219-6284C2A9FC04}"/>
              </a:ext>
            </a:extLst>
          </p:cNvPr>
          <p:cNvPicPr>
            <a:picLocks noChangeAspect="1"/>
          </p:cNvPicPr>
          <p:nvPr/>
        </p:nvPicPr>
        <p:blipFill>
          <a:blip r:embed="rId4"/>
          <a:stretch>
            <a:fillRect/>
          </a:stretch>
        </p:blipFill>
        <p:spPr>
          <a:xfrm>
            <a:off x="76200" y="1562100"/>
            <a:ext cx="18135600" cy="1447800"/>
          </a:xfrm>
          <a:prstGeom prst="rect">
            <a:avLst/>
          </a:prstGeom>
        </p:spPr>
      </p:pic>
      <p:pic>
        <p:nvPicPr>
          <p:cNvPr id="8" name="Picture 7">
            <a:extLst>
              <a:ext uri="{FF2B5EF4-FFF2-40B4-BE49-F238E27FC236}">
                <a16:creationId xmlns:a16="http://schemas.microsoft.com/office/drawing/2014/main" id="{D4773AD9-8D91-470F-B814-57611475D88E}"/>
              </a:ext>
            </a:extLst>
          </p:cNvPr>
          <p:cNvPicPr>
            <a:picLocks noChangeAspect="1"/>
          </p:cNvPicPr>
          <p:nvPr/>
        </p:nvPicPr>
        <p:blipFill>
          <a:blip r:embed="rId4"/>
          <a:stretch>
            <a:fillRect/>
          </a:stretch>
        </p:blipFill>
        <p:spPr>
          <a:xfrm>
            <a:off x="122583" y="3509241"/>
            <a:ext cx="18135600" cy="1329459"/>
          </a:xfrm>
          <a:prstGeom prst="rect">
            <a:avLst/>
          </a:prstGeom>
        </p:spPr>
      </p:pic>
      <p:pic>
        <p:nvPicPr>
          <p:cNvPr id="10" name="Picture 9">
            <a:extLst>
              <a:ext uri="{FF2B5EF4-FFF2-40B4-BE49-F238E27FC236}">
                <a16:creationId xmlns:a16="http://schemas.microsoft.com/office/drawing/2014/main" id="{980F41DA-BBFC-449B-B96A-88D0939A3838}"/>
              </a:ext>
            </a:extLst>
          </p:cNvPr>
          <p:cNvPicPr>
            <a:picLocks noChangeAspect="1"/>
          </p:cNvPicPr>
          <p:nvPr/>
        </p:nvPicPr>
        <p:blipFill>
          <a:blip r:embed="rId4"/>
          <a:stretch>
            <a:fillRect/>
          </a:stretch>
        </p:blipFill>
        <p:spPr>
          <a:xfrm>
            <a:off x="29817" y="5295900"/>
            <a:ext cx="18135600" cy="1447800"/>
          </a:xfrm>
          <a:prstGeom prst="rect">
            <a:avLst/>
          </a:prstGeom>
        </p:spPr>
      </p:pic>
      <p:pic>
        <p:nvPicPr>
          <p:cNvPr id="11" name="Picture 10">
            <a:extLst>
              <a:ext uri="{FF2B5EF4-FFF2-40B4-BE49-F238E27FC236}">
                <a16:creationId xmlns:a16="http://schemas.microsoft.com/office/drawing/2014/main" id="{A36F02EB-7945-458F-A88E-D080C97FAC04}"/>
              </a:ext>
            </a:extLst>
          </p:cNvPr>
          <p:cNvPicPr>
            <a:picLocks noChangeAspect="1"/>
          </p:cNvPicPr>
          <p:nvPr/>
        </p:nvPicPr>
        <p:blipFill>
          <a:blip r:embed="rId4"/>
          <a:stretch>
            <a:fillRect/>
          </a:stretch>
        </p:blipFill>
        <p:spPr>
          <a:xfrm>
            <a:off x="76200" y="7087485"/>
            <a:ext cx="18135600" cy="1447800"/>
          </a:xfrm>
          <a:prstGeom prst="rect">
            <a:avLst/>
          </a:prstGeom>
        </p:spPr>
      </p:pic>
      <p:pic>
        <p:nvPicPr>
          <p:cNvPr id="12" name="object 4">
            <a:hlinkClick r:id="rId5" action="ppaction://hlinksldjump"/>
            <a:extLst>
              <a:ext uri="{FF2B5EF4-FFF2-40B4-BE49-F238E27FC236}">
                <a16:creationId xmlns:a16="http://schemas.microsoft.com/office/drawing/2014/main" id="{670C5D32-88BB-45D1-8436-951C1C1DB4D6}"/>
              </a:ext>
            </a:extLst>
          </p:cNvPr>
          <p:cNvPicPr/>
          <p:nvPr/>
        </p:nvPicPr>
        <p:blipFill>
          <a:blip r:embed="rId6" cstate="email">
            <a:extLst>
              <a:ext uri="{28A0092B-C50C-407E-A947-70E740481C1C}">
                <a14:useLocalDpi xmlns:a14="http://schemas.microsoft.com/office/drawing/2010/main"/>
              </a:ext>
            </a:extLst>
          </a:blip>
          <a:stretch>
            <a:fillRect/>
          </a:stretch>
        </p:blipFill>
        <p:spPr>
          <a:xfrm>
            <a:off x="16957087" y="9258301"/>
            <a:ext cx="914399" cy="876298"/>
          </a:xfrm>
          <a:prstGeom prst="rect">
            <a:avLst/>
          </a:prstGeom>
        </p:spPr>
      </p:pic>
    </p:spTree>
    <p:extLst>
      <p:ext uri="{BB962C8B-B14F-4D97-AF65-F5344CB8AC3E}">
        <p14:creationId xmlns:p14="http://schemas.microsoft.com/office/powerpoint/2010/main" val="1938812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9"/>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8"/>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10"/>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085F919-181F-4CEE-A333-DEFAD6E5BA5B}"/>
              </a:ext>
            </a:extLst>
          </p:cNvPr>
          <p:cNvPicPr>
            <a:picLocks noChangeAspect="1"/>
          </p:cNvPicPr>
          <p:nvPr/>
        </p:nvPicPr>
        <p:blipFill>
          <a:blip r:embed="rId2"/>
          <a:stretch>
            <a:fillRect/>
          </a:stretch>
        </p:blipFill>
        <p:spPr>
          <a:xfrm>
            <a:off x="6934200" y="929766"/>
            <a:ext cx="5181600" cy="5974416"/>
          </a:xfrm>
          <a:prstGeom prst="rect">
            <a:avLst/>
          </a:prstGeom>
        </p:spPr>
      </p:pic>
      <p:sp>
        <p:nvSpPr>
          <p:cNvPr id="7" name="TextBox 6">
            <a:extLst>
              <a:ext uri="{FF2B5EF4-FFF2-40B4-BE49-F238E27FC236}">
                <a16:creationId xmlns:a16="http://schemas.microsoft.com/office/drawing/2014/main" id="{D2031CB8-F4EB-4ED7-826A-5BD331A6197A}"/>
              </a:ext>
            </a:extLst>
          </p:cNvPr>
          <p:cNvSpPr txBox="1"/>
          <p:nvPr/>
        </p:nvSpPr>
        <p:spPr>
          <a:xfrm>
            <a:off x="19050" y="731486"/>
            <a:ext cx="18288000" cy="6740307"/>
          </a:xfrm>
          <a:prstGeom prst="rect">
            <a:avLst/>
          </a:prstGeom>
          <a:noFill/>
        </p:spPr>
        <p:txBody>
          <a:bodyPr wrap="square" rtlCol="0">
            <a:spAutoFit/>
          </a:bodyPr>
          <a:lstStyle/>
          <a:p>
            <a:r>
              <a:rPr lang="en-US" sz="2400" dirty="0">
                <a:solidFill>
                  <a:srgbClr val="0070C0"/>
                </a:solidFill>
              </a:rPr>
              <a:t>1. Who is the respective authority for WHS within your state?</a:t>
            </a:r>
          </a:p>
          <a:p>
            <a:r>
              <a:rPr lang="en-US" sz="2400" dirty="0"/>
              <a:t>VIC: Worksafe Victoria</a:t>
            </a:r>
          </a:p>
          <a:p>
            <a:r>
              <a:rPr lang="en-US" sz="2400" dirty="0"/>
              <a:t>NSW: SafeWork NSW</a:t>
            </a:r>
          </a:p>
          <a:p>
            <a:r>
              <a:rPr lang="en-US" sz="2400" dirty="0">
                <a:solidFill>
                  <a:srgbClr val="0070C0"/>
                </a:solidFill>
              </a:rPr>
              <a:t>2. When it comes to WHS legislation, health care employees have a number of rights and responsibilities. Identify and explain two (2) rights and two (2) responsibilities? You must discuss duty of care in your answer.</a:t>
            </a:r>
          </a:p>
          <a:p>
            <a:r>
              <a:rPr lang="en-US" sz="2400" dirty="0"/>
              <a:t>• Duty of Care - To take reasonable care in relation to the health and safety of themselves and other people in the workplace.</a:t>
            </a:r>
          </a:p>
          <a:p>
            <a:r>
              <a:rPr lang="en-US" sz="2400" dirty="0"/>
              <a:t>• To cooperate with the employer and others with regard to responsibilities under WHS legislation.</a:t>
            </a:r>
          </a:p>
          <a:p>
            <a:r>
              <a:rPr lang="en-US" sz="2400" dirty="0"/>
              <a:t>• Right to a safe environment, free from harassment.</a:t>
            </a:r>
          </a:p>
          <a:p>
            <a:r>
              <a:rPr lang="en-US" sz="2400" dirty="0"/>
              <a:t>• Right to equal opportunity.</a:t>
            </a:r>
          </a:p>
          <a:p>
            <a:r>
              <a:rPr lang="en-US" sz="2400" dirty="0">
                <a:solidFill>
                  <a:srgbClr val="0070C0"/>
                </a:solidFill>
              </a:rPr>
              <a:t>3. What are two (2) rights and two (2) responsibilities of a health care employer? You must discuss duty of care in your answer.</a:t>
            </a:r>
          </a:p>
          <a:p>
            <a:r>
              <a:rPr lang="en-US" sz="2400" dirty="0"/>
              <a:t>• The manager or supervisor is responsible for the day-to-day implementation of safety measures. </a:t>
            </a:r>
          </a:p>
          <a:p>
            <a:r>
              <a:rPr lang="en-US" sz="2400" dirty="0"/>
              <a:t>• Management must also provide training, information and safety equipment. </a:t>
            </a:r>
          </a:p>
          <a:p>
            <a:r>
              <a:rPr lang="en-US" sz="2400" dirty="0"/>
              <a:t>• If management is made aware of unsafe work conditions and fail to act, they will be held responsible.</a:t>
            </a:r>
          </a:p>
          <a:p>
            <a:r>
              <a:rPr lang="en-US" sz="2400" dirty="0"/>
              <a:t>• Right to hire an employee.</a:t>
            </a:r>
          </a:p>
          <a:p>
            <a:r>
              <a:rPr lang="en-US" sz="2400" dirty="0"/>
              <a:t>• Right to manage work and give instructions and regulations relating to work management.</a:t>
            </a:r>
          </a:p>
          <a:p>
            <a:r>
              <a:rPr lang="en-US" sz="2400" dirty="0"/>
              <a:t>• Right to dismiss and dissolve a contract of employment within the limits provided by</a:t>
            </a:r>
          </a:p>
          <a:p>
            <a:r>
              <a:rPr lang="en-US" sz="2400" dirty="0">
                <a:solidFill>
                  <a:srgbClr val="0070C0"/>
                </a:solidFill>
              </a:rPr>
              <a:t>4. If you are asked to handle hazardous chemicals in your workplace, what two (2) pieces of PPE should you be wearing as part of WHS standards?</a:t>
            </a:r>
          </a:p>
          <a:p>
            <a:r>
              <a:rPr lang="en-US" sz="2400" dirty="0"/>
              <a:t>• You should wear gloves and goggles.</a:t>
            </a:r>
          </a:p>
        </p:txBody>
      </p:sp>
      <p:pic>
        <p:nvPicPr>
          <p:cNvPr id="12" name="Picture 11">
            <a:extLst>
              <a:ext uri="{FF2B5EF4-FFF2-40B4-BE49-F238E27FC236}">
                <a16:creationId xmlns:a16="http://schemas.microsoft.com/office/drawing/2014/main" id="{9BB581CE-5F99-45B4-ACDA-E0271B446817}"/>
              </a:ext>
            </a:extLst>
          </p:cNvPr>
          <p:cNvPicPr>
            <a:picLocks noChangeAspect="1"/>
          </p:cNvPicPr>
          <p:nvPr/>
        </p:nvPicPr>
        <p:blipFill>
          <a:blip r:embed="rId3"/>
          <a:stretch>
            <a:fillRect/>
          </a:stretch>
        </p:blipFill>
        <p:spPr>
          <a:xfrm>
            <a:off x="152400" y="124070"/>
            <a:ext cx="3191320" cy="552527"/>
          </a:xfrm>
          <a:prstGeom prst="rect">
            <a:avLst/>
          </a:prstGeom>
        </p:spPr>
      </p:pic>
      <p:sp>
        <p:nvSpPr>
          <p:cNvPr id="13" name="TextBox 12">
            <a:extLst>
              <a:ext uri="{FF2B5EF4-FFF2-40B4-BE49-F238E27FC236}">
                <a16:creationId xmlns:a16="http://schemas.microsoft.com/office/drawing/2014/main" id="{EB94DA0B-886D-4E35-9CD9-34292CE5C515}"/>
              </a:ext>
            </a:extLst>
          </p:cNvPr>
          <p:cNvSpPr txBox="1"/>
          <p:nvPr/>
        </p:nvSpPr>
        <p:spPr>
          <a:xfrm>
            <a:off x="3376850" y="30659"/>
            <a:ext cx="9190382" cy="769441"/>
          </a:xfrm>
          <a:prstGeom prst="rect">
            <a:avLst/>
          </a:prstGeom>
          <a:noFill/>
        </p:spPr>
        <p:txBody>
          <a:bodyPr wrap="square">
            <a:spAutoFit/>
          </a:bodyPr>
          <a:lstStyle/>
          <a:p>
            <a:r>
              <a:rPr lang="en-US" sz="4400" kern="0" dirty="0"/>
              <a:t>1 Short Answer Questions</a:t>
            </a:r>
            <a:endParaRPr lang="en-AU" kern="0" dirty="0"/>
          </a:p>
        </p:txBody>
      </p:sp>
      <p:pic>
        <p:nvPicPr>
          <p:cNvPr id="14" name="Picture 13">
            <a:extLst>
              <a:ext uri="{FF2B5EF4-FFF2-40B4-BE49-F238E27FC236}">
                <a16:creationId xmlns:a16="http://schemas.microsoft.com/office/drawing/2014/main" id="{1AC15C8E-50D3-4DFF-AFFC-BD73BF46B7EE}"/>
              </a:ext>
            </a:extLst>
          </p:cNvPr>
          <p:cNvPicPr>
            <a:picLocks noChangeAspect="1"/>
          </p:cNvPicPr>
          <p:nvPr/>
        </p:nvPicPr>
        <p:blipFill>
          <a:blip r:embed="rId4"/>
          <a:stretch>
            <a:fillRect/>
          </a:stretch>
        </p:blipFill>
        <p:spPr>
          <a:xfrm>
            <a:off x="76200" y="1104900"/>
            <a:ext cx="18135600" cy="769441"/>
          </a:xfrm>
          <a:prstGeom prst="rect">
            <a:avLst/>
          </a:prstGeom>
        </p:spPr>
      </p:pic>
      <p:pic>
        <p:nvPicPr>
          <p:cNvPr id="15" name="Picture 14">
            <a:extLst>
              <a:ext uri="{FF2B5EF4-FFF2-40B4-BE49-F238E27FC236}">
                <a16:creationId xmlns:a16="http://schemas.microsoft.com/office/drawing/2014/main" id="{DD2A0522-C114-4E37-ABDB-A51C46E2BCC9}"/>
              </a:ext>
            </a:extLst>
          </p:cNvPr>
          <p:cNvPicPr>
            <a:picLocks noChangeAspect="1"/>
          </p:cNvPicPr>
          <p:nvPr/>
        </p:nvPicPr>
        <p:blipFill>
          <a:blip r:embed="rId4"/>
          <a:stretch>
            <a:fillRect/>
          </a:stretch>
        </p:blipFill>
        <p:spPr>
          <a:xfrm>
            <a:off x="76200" y="2575168"/>
            <a:ext cx="18135600" cy="1501532"/>
          </a:xfrm>
          <a:prstGeom prst="rect">
            <a:avLst/>
          </a:prstGeom>
        </p:spPr>
      </p:pic>
      <p:pic>
        <p:nvPicPr>
          <p:cNvPr id="16" name="Picture 15">
            <a:extLst>
              <a:ext uri="{FF2B5EF4-FFF2-40B4-BE49-F238E27FC236}">
                <a16:creationId xmlns:a16="http://schemas.microsoft.com/office/drawing/2014/main" id="{EC2C5D52-A949-4869-B9CC-CFE63CBCD2F1}"/>
              </a:ext>
            </a:extLst>
          </p:cNvPr>
          <p:cNvPicPr>
            <a:picLocks noChangeAspect="1"/>
          </p:cNvPicPr>
          <p:nvPr/>
        </p:nvPicPr>
        <p:blipFill>
          <a:blip r:embed="rId4"/>
          <a:stretch>
            <a:fillRect/>
          </a:stretch>
        </p:blipFill>
        <p:spPr>
          <a:xfrm>
            <a:off x="76200" y="4526459"/>
            <a:ext cx="18135600" cy="2141041"/>
          </a:xfrm>
          <a:prstGeom prst="rect">
            <a:avLst/>
          </a:prstGeom>
        </p:spPr>
      </p:pic>
      <p:pic>
        <p:nvPicPr>
          <p:cNvPr id="17" name="Picture 16">
            <a:extLst>
              <a:ext uri="{FF2B5EF4-FFF2-40B4-BE49-F238E27FC236}">
                <a16:creationId xmlns:a16="http://schemas.microsoft.com/office/drawing/2014/main" id="{57332675-39C6-414E-B632-0E53AFD079DC}"/>
              </a:ext>
            </a:extLst>
          </p:cNvPr>
          <p:cNvPicPr>
            <a:picLocks noChangeAspect="1"/>
          </p:cNvPicPr>
          <p:nvPr/>
        </p:nvPicPr>
        <p:blipFill>
          <a:blip r:embed="rId4"/>
          <a:stretch>
            <a:fillRect/>
          </a:stretch>
        </p:blipFill>
        <p:spPr>
          <a:xfrm>
            <a:off x="19050" y="6972300"/>
            <a:ext cx="18135600" cy="769441"/>
          </a:xfrm>
          <a:prstGeom prst="rect">
            <a:avLst/>
          </a:prstGeom>
        </p:spPr>
      </p:pic>
      <p:pic>
        <p:nvPicPr>
          <p:cNvPr id="10" name="object 4">
            <a:hlinkClick r:id="rId5" action="ppaction://hlinksldjump"/>
            <a:extLst>
              <a:ext uri="{FF2B5EF4-FFF2-40B4-BE49-F238E27FC236}">
                <a16:creationId xmlns:a16="http://schemas.microsoft.com/office/drawing/2014/main" id="{1980F548-F7B1-41B8-B0C0-81EB85D219D6}"/>
              </a:ext>
            </a:extLst>
          </p:cNvPr>
          <p:cNvPicPr/>
          <p:nvPr/>
        </p:nvPicPr>
        <p:blipFill>
          <a:blip r:embed="rId6" cstate="email">
            <a:extLst>
              <a:ext uri="{28A0092B-C50C-407E-A947-70E740481C1C}">
                <a14:useLocalDpi xmlns:a14="http://schemas.microsoft.com/office/drawing/2010/main"/>
              </a:ext>
            </a:extLst>
          </a:blip>
          <a:stretch>
            <a:fillRect/>
          </a:stretch>
        </p:blipFill>
        <p:spPr>
          <a:xfrm>
            <a:off x="16957087" y="9258301"/>
            <a:ext cx="914399" cy="876298"/>
          </a:xfrm>
          <a:prstGeom prst="rect">
            <a:avLst/>
          </a:prstGeom>
        </p:spPr>
      </p:pic>
    </p:spTree>
    <p:extLst>
      <p:ext uri="{BB962C8B-B14F-4D97-AF65-F5344CB8AC3E}">
        <p14:creationId xmlns:p14="http://schemas.microsoft.com/office/powerpoint/2010/main" val="79627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4"/>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15"/>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16"/>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8288000" cy="9239885"/>
          </a:xfrm>
          <a:custGeom>
            <a:avLst/>
            <a:gdLst/>
            <a:ahLst/>
            <a:cxnLst/>
            <a:rect l="l" t="t" r="r" b="b"/>
            <a:pathLst>
              <a:path w="18288000" h="9239885">
                <a:moveTo>
                  <a:pt x="0" y="9239560"/>
                </a:moveTo>
                <a:lnTo>
                  <a:pt x="18288000" y="9239560"/>
                </a:lnTo>
                <a:lnTo>
                  <a:pt x="18288000" y="0"/>
                </a:lnTo>
                <a:lnTo>
                  <a:pt x="0" y="0"/>
                </a:lnTo>
                <a:lnTo>
                  <a:pt x="0" y="9239560"/>
                </a:lnTo>
                <a:close/>
              </a:path>
            </a:pathLst>
          </a:custGeom>
          <a:solidFill>
            <a:srgbClr val="77CCC9"/>
          </a:solidFill>
        </p:spPr>
        <p:txBody>
          <a:bodyPr wrap="square" lIns="0" tIns="0" rIns="0" bIns="0" rtlCol="0"/>
          <a:lstStyle/>
          <a:p>
            <a:endParaRPr/>
          </a:p>
        </p:txBody>
      </p:sp>
      <p:sp>
        <p:nvSpPr>
          <p:cNvPr id="4" name="object 4"/>
          <p:cNvSpPr/>
          <p:nvPr/>
        </p:nvSpPr>
        <p:spPr>
          <a:xfrm>
            <a:off x="0" y="9239560"/>
            <a:ext cx="18288000" cy="1047750"/>
          </a:xfrm>
          <a:custGeom>
            <a:avLst/>
            <a:gdLst/>
            <a:ahLst/>
            <a:cxnLst/>
            <a:rect l="l" t="t" r="r" b="b"/>
            <a:pathLst>
              <a:path w="18288000" h="1047750">
                <a:moveTo>
                  <a:pt x="18288000" y="1047438"/>
                </a:moveTo>
                <a:lnTo>
                  <a:pt x="0" y="1047438"/>
                </a:lnTo>
                <a:lnTo>
                  <a:pt x="0" y="0"/>
                </a:lnTo>
                <a:lnTo>
                  <a:pt x="18288000" y="0"/>
                </a:lnTo>
                <a:lnTo>
                  <a:pt x="18288000" y="1047438"/>
                </a:lnTo>
                <a:close/>
              </a:path>
            </a:pathLst>
          </a:custGeom>
          <a:solidFill>
            <a:srgbClr val="FFFFFF"/>
          </a:solidFill>
        </p:spPr>
        <p:txBody>
          <a:bodyPr wrap="square" lIns="0" tIns="0" rIns="0" bIns="0" rtlCol="0"/>
          <a:lstStyle/>
          <a:p>
            <a:endParaRPr/>
          </a:p>
        </p:txBody>
      </p:sp>
      <p:sp>
        <p:nvSpPr>
          <p:cNvPr id="6" name="object 6"/>
          <p:cNvSpPr/>
          <p:nvPr/>
        </p:nvSpPr>
        <p:spPr>
          <a:xfrm>
            <a:off x="1028700" y="2867912"/>
            <a:ext cx="1352550" cy="133350"/>
          </a:xfrm>
          <a:custGeom>
            <a:avLst/>
            <a:gdLst/>
            <a:ahLst/>
            <a:cxnLst/>
            <a:rect l="l" t="t" r="r" b="b"/>
            <a:pathLst>
              <a:path w="1352550" h="133350">
                <a:moveTo>
                  <a:pt x="1352550" y="133350"/>
                </a:moveTo>
                <a:lnTo>
                  <a:pt x="0" y="133350"/>
                </a:lnTo>
                <a:lnTo>
                  <a:pt x="0" y="0"/>
                </a:lnTo>
                <a:lnTo>
                  <a:pt x="1352550" y="0"/>
                </a:lnTo>
                <a:lnTo>
                  <a:pt x="1352550" y="133350"/>
                </a:lnTo>
                <a:close/>
              </a:path>
            </a:pathLst>
          </a:custGeom>
          <a:solidFill>
            <a:srgbClr val="000000"/>
          </a:solidFill>
        </p:spPr>
        <p:txBody>
          <a:bodyPr wrap="square" lIns="0" tIns="0" rIns="0" bIns="0" rtlCol="0"/>
          <a:lstStyle/>
          <a:p>
            <a:endParaRPr/>
          </a:p>
        </p:txBody>
      </p:sp>
      <p:sp>
        <p:nvSpPr>
          <p:cNvPr id="7" name="object 7"/>
          <p:cNvSpPr txBox="1">
            <a:spLocks noGrp="1"/>
          </p:cNvSpPr>
          <p:nvPr>
            <p:ph type="title"/>
          </p:nvPr>
        </p:nvSpPr>
        <p:spPr>
          <a:xfrm>
            <a:off x="1016000" y="941865"/>
            <a:ext cx="7793355" cy="1867535"/>
          </a:xfrm>
          <a:prstGeom prst="rect">
            <a:avLst/>
          </a:prstGeom>
        </p:spPr>
        <p:txBody>
          <a:bodyPr vert="horz" wrap="square" lIns="0" tIns="131445" rIns="0" bIns="0" rtlCol="0">
            <a:spAutoFit/>
          </a:bodyPr>
          <a:lstStyle/>
          <a:p>
            <a:pPr marL="12700" marR="5080">
              <a:lnSpc>
                <a:spcPts val="6830"/>
              </a:lnSpc>
              <a:spcBef>
                <a:spcPts val="1035"/>
              </a:spcBef>
            </a:pPr>
            <a:r>
              <a:rPr spc="229" dirty="0">
                <a:latin typeface="Trebuchet MS"/>
                <a:cs typeface="Trebuchet MS"/>
              </a:rPr>
              <a:t>The</a:t>
            </a:r>
            <a:r>
              <a:rPr spc="525" dirty="0">
                <a:latin typeface="Trebuchet MS"/>
                <a:cs typeface="Trebuchet MS"/>
              </a:rPr>
              <a:t> </a:t>
            </a:r>
            <a:r>
              <a:rPr spc="229" dirty="0">
                <a:latin typeface="Trebuchet MS"/>
                <a:cs typeface="Trebuchet MS"/>
              </a:rPr>
              <a:t>key</a:t>
            </a:r>
            <a:r>
              <a:rPr spc="530" dirty="0">
                <a:latin typeface="Trebuchet MS"/>
                <a:cs typeface="Trebuchet MS"/>
              </a:rPr>
              <a:t> </a:t>
            </a:r>
            <a:r>
              <a:rPr spc="335" dirty="0">
                <a:latin typeface="Trebuchet MS"/>
                <a:cs typeface="Trebuchet MS"/>
              </a:rPr>
              <a:t>principles </a:t>
            </a:r>
            <a:r>
              <a:rPr spc="-1910" dirty="0">
                <a:latin typeface="Trebuchet MS"/>
                <a:cs typeface="Trebuchet MS"/>
              </a:rPr>
              <a:t> </a:t>
            </a:r>
            <a:r>
              <a:rPr spc="185" dirty="0">
                <a:latin typeface="Trebuchet MS"/>
                <a:cs typeface="Trebuchet MS"/>
              </a:rPr>
              <a:t>of</a:t>
            </a:r>
            <a:r>
              <a:rPr spc="550" dirty="0">
                <a:latin typeface="Trebuchet MS"/>
                <a:cs typeface="Trebuchet MS"/>
              </a:rPr>
              <a:t> WHS </a:t>
            </a:r>
            <a:r>
              <a:rPr spc="229" dirty="0">
                <a:latin typeface="Trebuchet MS"/>
                <a:cs typeface="Trebuchet MS"/>
              </a:rPr>
              <a:t>(cont.)</a:t>
            </a:r>
          </a:p>
        </p:txBody>
      </p:sp>
      <p:pic>
        <p:nvPicPr>
          <p:cNvPr id="8" name="object 8"/>
          <p:cNvPicPr/>
          <p:nvPr/>
        </p:nvPicPr>
        <p:blipFill>
          <a:blip r:embed="rId2" cstate="email">
            <a:extLst>
              <a:ext uri="{28A0092B-C50C-407E-A947-70E740481C1C}">
                <a14:useLocalDpi xmlns:a14="http://schemas.microsoft.com/office/drawing/2010/main"/>
              </a:ext>
            </a:extLst>
          </a:blip>
          <a:stretch>
            <a:fillRect/>
          </a:stretch>
        </p:blipFill>
        <p:spPr>
          <a:xfrm>
            <a:off x="1352550" y="3704171"/>
            <a:ext cx="104775" cy="104775"/>
          </a:xfrm>
          <a:prstGeom prst="rect">
            <a:avLst/>
          </a:prstGeom>
        </p:spPr>
      </p:pic>
      <p:pic>
        <p:nvPicPr>
          <p:cNvPr id="9" name="object 9"/>
          <p:cNvPicPr/>
          <p:nvPr/>
        </p:nvPicPr>
        <p:blipFill>
          <a:blip r:embed="rId2" cstate="email">
            <a:extLst>
              <a:ext uri="{28A0092B-C50C-407E-A947-70E740481C1C}">
                <a14:useLocalDpi xmlns:a14="http://schemas.microsoft.com/office/drawing/2010/main"/>
              </a:ext>
            </a:extLst>
          </a:blip>
          <a:stretch>
            <a:fillRect/>
          </a:stretch>
        </p:blipFill>
        <p:spPr>
          <a:xfrm>
            <a:off x="1352550" y="4904321"/>
            <a:ext cx="104775" cy="104775"/>
          </a:xfrm>
          <a:prstGeom prst="rect">
            <a:avLst/>
          </a:prstGeom>
        </p:spPr>
      </p:pic>
      <p:sp>
        <p:nvSpPr>
          <p:cNvPr id="10" name="object 10"/>
          <p:cNvSpPr txBox="1"/>
          <p:nvPr/>
        </p:nvSpPr>
        <p:spPr>
          <a:xfrm>
            <a:off x="1620390" y="3314909"/>
            <a:ext cx="11872595" cy="2425700"/>
          </a:xfrm>
          <a:prstGeom prst="rect">
            <a:avLst/>
          </a:prstGeom>
        </p:spPr>
        <p:txBody>
          <a:bodyPr vert="horz" wrap="square" lIns="0" tIns="12700" rIns="0" bIns="0" rtlCol="0">
            <a:spAutoFit/>
          </a:bodyPr>
          <a:lstStyle/>
          <a:p>
            <a:pPr marL="12700" marR="5080">
              <a:lnSpc>
                <a:spcPct val="140600"/>
              </a:lnSpc>
              <a:spcBef>
                <a:spcPts val="100"/>
              </a:spcBef>
              <a:tabLst>
                <a:tab pos="581025" algn="l"/>
                <a:tab pos="1941830" algn="l"/>
                <a:tab pos="2188845" algn="l"/>
                <a:tab pos="2980055" algn="l"/>
                <a:tab pos="3583940" algn="l"/>
                <a:tab pos="4078604" algn="l"/>
                <a:tab pos="5216525" algn="l"/>
                <a:tab pos="5651500" algn="l"/>
                <a:tab pos="6195060" algn="l"/>
                <a:tab pos="6443345" algn="l"/>
                <a:tab pos="6986905" algn="l"/>
                <a:tab pos="7837805" algn="l"/>
                <a:tab pos="8307705" algn="l"/>
                <a:tab pos="9672955" algn="l"/>
                <a:tab pos="10686415" algn="l"/>
              </a:tabLst>
            </a:pPr>
            <a:r>
              <a:rPr sz="2800" spc="195" dirty="0">
                <a:latin typeface="Arial MT"/>
                <a:cs typeface="Arial MT"/>
              </a:rPr>
              <a:t>Informatio</a:t>
            </a:r>
            <a:r>
              <a:rPr sz="2800" dirty="0">
                <a:latin typeface="Arial MT"/>
                <a:cs typeface="Arial MT"/>
              </a:rPr>
              <a:t>n	</a:t>
            </a:r>
            <a:r>
              <a:rPr sz="2800" spc="195" dirty="0">
                <a:latin typeface="Arial MT"/>
                <a:cs typeface="Arial MT"/>
              </a:rPr>
              <a:t>an</a:t>
            </a:r>
            <a:r>
              <a:rPr sz="2800" dirty="0">
                <a:latin typeface="Arial MT"/>
                <a:cs typeface="Arial MT"/>
              </a:rPr>
              <a:t>d	</a:t>
            </a:r>
            <a:r>
              <a:rPr sz="2800" spc="195" dirty="0">
                <a:latin typeface="Arial MT"/>
                <a:cs typeface="Arial MT"/>
              </a:rPr>
              <a:t>idea</a:t>
            </a:r>
            <a:r>
              <a:rPr sz="2800" dirty="0">
                <a:latin typeface="Arial MT"/>
                <a:cs typeface="Arial MT"/>
              </a:rPr>
              <a:t>s	</a:t>
            </a:r>
            <a:r>
              <a:rPr sz="2800" spc="195" dirty="0">
                <a:latin typeface="Arial MT"/>
                <a:cs typeface="Arial MT"/>
              </a:rPr>
              <a:t>abou</a:t>
            </a:r>
            <a:r>
              <a:rPr sz="2800" dirty="0">
                <a:latin typeface="Arial MT"/>
                <a:cs typeface="Arial MT"/>
              </a:rPr>
              <a:t>t	</a:t>
            </a:r>
            <a:r>
              <a:rPr sz="2800" spc="195" dirty="0">
                <a:latin typeface="Arial MT"/>
                <a:cs typeface="Arial MT"/>
              </a:rPr>
              <a:t>risk</a:t>
            </a:r>
            <a:r>
              <a:rPr sz="2800" dirty="0">
                <a:latin typeface="Arial MT"/>
                <a:cs typeface="Arial MT"/>
              </a:rPr>
              <a:t>s	</a:t>
            </a:r>
            <a:r>
              <a:rPr sz="2800" spc="195" dirty="0">
                <a:latin typeface="Arial MT"/>
                <a:cs typeface="Arial MT"/>
              </a:rPr>
              <a:t>an</a:t>
            </a:r>
            <a:r>
              <a:rPr sz="2800" dirty="0">
                <a:latin typeface="Arial MT"/>
                <a:cs typeface="Arial MT"/>
              </a:rPr>
              <a:t>d	</a:t>
            </a:r>
            <a:r>
              <a:rPr sz="2800" spc="195" dirty="0">
                <a:latin typeface="Arial MT"/>
                <a:cs typeface="Arial MT"/>
              </a:rPr>
              <a:t>ho</a:t>
            </a:r>
            <a:r>
              <a:rPr sz="2800" dirty="0">
                <a:latin typeface="Arial MT"/>
                <a:cs typeface="Arial MT"/>
              </a:rPr>
              <a:t>w	</a:t>
            </a:r>
            <a:r>
              <a:rPr sz="2800" spc="195" dirty="0">
                <a:latin typeface="Arial MT"/>
                <a:cs typeface="Arial MT"/>
              </a:rPr>
              <a:t>t</a:t>
            </a:r>
            <a:r>
              <a:rPr sz="2800" dirty="0">
                <a:latin typeface="Arial MT"/>
                <a:cs typeface="Arial MT"/>
              </a:rPr>
              <a:t>o	</a:t>
            </a:r>
            <a:r>
              <a:rPr sz="2800" spc="195" dirty="0">
                <a:latin typeface="Arial MT"/>
                <a:cs typeface="Arial MT"/>
              </a:rPr>
              <a:t>contro</a:t>
            </a:r>
            <a:r>
              <a:rPr sz="2800" dirty="0">
                <a:latin typeface="Arial MT"/>
                <a:cs typeface="Arial MT"/>
              </a:rPr>
              <a:t>l	</a:t>
            </a:r>
            <a:r>
              <a:rPr sz="2800" spc="195" dirty="0">
                <a:latin typeface="Arial MT"/>
                <a:cs typeface="Arial MT"/>
              </a:rPr>
              <a:t>the</a:t>
            </a:r>
            <a:r>
              <a:rPr sz="2800" dirty="0">
                <a:latin typeface="Arial MT"/>
                <a:cs typeface="Arial MT"/>
              </a:rPr>
              <a:t>m	</a:t>
            </a:r>
            <a:r>
              <a:rPr sz="2800" spc="195" dirty="0">
                <a:latin typeface="Arial MT"/>
                <a:cs typeface="Arial MT"/>
              </a:rPr>
              <a:t>shoul</a:t>
            </a:r>
            <a:r>
              <a:rPr sz="2800" dirty="0">
                <a:latin typeface="Arial MT"/>
                <a:cs typeface="Arial MT"/>
              </a:rPr>
              <a:t>d  </a:t>
            </a:r>
            <a:r>
              <a:rPr sz="2800" spc="95" dirty="0">
                <a:latin typeface="Arial MT"/>
                <a:cs typeface="Arial MT"/>
              </a:rPr>
              <a:t>be	</a:t>
            </a:r>
            <a:r>
              <a:rPr sz="2800" spc="160" dirty="0">
                <a:latin typeface="Arial MT"/>
                <a:cs typeface="Arial MT"/>
              </a:rPr>
              <a:t>shared	</a:t>
            </a:r>
            <a:r>
              <a:rPr sz="2800" spc="165" dirty="0">
                <a:latin typeface="Arial MT"/>
                <a:cs typeface="Arial MT"/>
              </a:rPr>
              <a:t>between	</a:t>
            </a:r>
            <a:r>
              <a:rPr sz="2800" spc="170" dirty="0">
                <a:latin typeface="Arial MT"/>
                <a:cs typeface="Arial MT"/>
              </a:rPr>
              <a:t>employees	</a:t>
            </a:r>
            <a:r>
              <a:rPr sz="2800" spc="130" dirty="0">
                <a:latin typeface="Arial MT"/>
                <a:cs typeface="Arial MT"/>
              </a:rPr>
              <a:t>and	</a:t>
            </a:r>
            <a:r>
              <a:rPr sz="2800" spc="175" dirty="0">
                <a:latin typeface="Arial MT"/>
                <a:cs typeface="Arial MT"/>
              </a:rPr>
              <a:t>employers.</a:t>
            </a:r>
            <a:endParaRPr sz="2800">
              <a:latin typeface="Arial MT"/>
              <a:cs typeface="Arial MT"/>
            </a:endParaRPr>
          </a:p>
          <a:p>
            <a:pPr marL="12700" marR="1492250">
              <a:lnSpc>
                <a:spcPct val="140600"/>
              </a:lnSpc>
              <a:tabLst>
                <a:tab pos="2118995" algn="l"/>
                <a:tab pos="2307590" algn="l"/>
                <a:tab pos="2757805" algn="l"/>
                <a:tab pos="2831465" algn="l"/>
                <a:tab pos="4246880" algn="l"/>
                <a:tab pos="4424680" algn="l"/>
                <a:tab pos="4716780" algn="l"/>
                <a:tab pos="5215890" algn="l"/>
                <a:tab pos="5958840" algn="l"/>
                <a:tab pos="6537325" algn="l"/>
                <a:tab pos="6750684" algn="l"/>
                <a:tab pos="7106284" algn="l"/>
                <a:tab pos="7971790" algn="l"/>
                <a:tab pos="9480550" algn="l"/>
                <a:tab pos="9950450" algn="l"/>
              </a:tabLst>
            </a:pPr>
            <a:r>
              <a:rPr sz="2800" spc="195" dirty="0">
                <a:latin typeface="Arial MT"/>
                <a:cs typeface="Arial MT"/>
              </a:rPr>
              <a:t>Employee</a:t>
            </a:r>
            <a:r>
              <a:rPr sz="2800" dirty="0">
                <a:latin typeface="Arial MT"/>
                <a:cs typeface="Arial MT"/>
              </a:rPr>
              <a:t>s	</a:t>
            </a:r>
            <a:r>
              <a:rPr sz="2800" spc="195" dirty="0">
                <a:latin typeface="Arial MT"/>
                <a:cs typeface="Arial MT"/>
              </a:rPr>
              <a:t>ar</a:t>
            </a:r>
            <a:r>
              <a:rPr sz="2800" dirty="0">
                <a:latin typeface="Arial MT"/>
                <a:cs typeface="Arial MT"/>
              </a:rPr>
              <a:t>e		</a:t>
            </a:r>
            <a:r>
              <a:rPr sz="2800" spc="195" dirty="0">
                <a:latin typeface="Arial MT"/>
                <a:cs typeface="Arial MT"/>
              </a:rPr>
              <a:t>entitled</a:t>
            </a:r>
            <a:r>
              <a:rPr sz="2800" dirty="0">
                <a:latin typeface="Arial MT"/>
                <a:cs typeface="Arial MT"/>
              </a:rPr>
              <a:t>,	</a:t>
            </a:r>
            <a:r>
              <a:rPr sz="2800" spc="195" dirty="0">
                <a:latin typeface="Arial MT"/>
                <a:cs typeface="Arial MT"/>
              </a:rPr>
              <a:t>an</a:t>
            </a:r>
            <a:r>
              <a:rPr sz="2800" dirty="0">
                <a:latin typeface="Arial MT"/>
                <a:cs typeface="Arial MT"/>
              </a:rPr>
              <a:t>d	</a:t>
            </a:r>
            <a:r>
              <a:rPr sz="2800" spc="195" dirty="0">
                <a:latin typeface="Arial MT"/>
                <a:cs typeface="Arial MT"/>
              </a:rPr>
              <a:t>shoul</a:t>
            </a:r>
            <a:r>
              <a:rPr sz="2800" dirty="0">
                <a:latin typeface="Arial MT"/>
                <a:cs typeface="Arial MT"/>
              </a:rPr>
              <a:t>d	</a:t>
            </a:r>
            <a:r>
              <a:rPr sz="2800" spc="195" dirty="0">
                <a:latin typeface="Arial MT"/>
                <a:cs typeface="Arial MT"/>
              </a:rPr>
              <a:t>b</a:t>
            </a:r>
            <a:r>
              <a:rPr sz="2800" dirty="0">
                <a:latin typeface="Arial MT"/>
                <a:cs typeface="Arial MT"/>
              </a:rPr>
              <a:t>e	</a:t>
            </a:r>
            <a:r>
              <a:rPr sz="2800" spc="195" dirty="0">
                <a:latin typeface="Arial MT"/>
                <a:cs typeface="Arial MT"/>
              </a:rPr>
              <a:t>encouraged</a:t>
            </a:r>
            <a:r>
              <a:rPr sz="2800" dirty="0">
                <a:latin typeface="Arial MT"/>
                <a:cs typeface="Arial MT"/>
              </a:rPr>
              <a:t>,	</a:t>
            </a:r>
            <a:r>
              <a:rPr sz="2800" spc="195" dirty="0">
                <a:latin typeface="Arial MT"/>
                <a:cs typeface="Arial MT"/>
              </a:rPr>
              <a:t>t</a:t>
            </a:r>
            <a:r>
              <a:rPr sz="2800" dirty="0">
                <a:latin typeface="Arial MT"/>
                <a:cs typeface="Arial MT"/>
              </a:rPr>
              <a:t>o	</a:t>
            </a:r>
            <a:r>
              <a:rPr sz="2800" spc="195" dirty="0">
                <a:latin typeface="Arial MT"/>
                <a:cs typeface="Arial MT"/>
              </a:rPr>
              <a:t>b</a:t>
            </a:r>
            <a:r>
              <a:rPr sz="2800" dirty="0">
                <a:latin typeface="Arial MT"/>
                <a:cs typeface="Arial MT"/>
              </a:rPr>
              <a:t>e  </a:t>
            </a:r>
            <a:r>
              <a:rPr sz="2800" spc="175" dirty="0">
                <a:latin typeface="Arial MT"/>
                <a:cs typeface="Arial MT"/>
              </a:rPr>
              <a:t>represented	</a:t>
            </a:r>
            <a:r>
              <a:rPr sz="2800" spc="95" dirty="0">
                <a:latin typeface="Arial MT"/>
                <a:cs typeface="Arial MT"/>
              </a:rPr>
              <a:t>in	</a:t>
            </a:r>
            <a:r>
              <a:rPr sz="2800" spc="170" dirty="0">
                <a:latin typeface="Arial MT"/>
                <a:cs typeface="Arial MT"/>
              </a:rPr>
              <a:t>relation	</a:t>
            </a:r>
            <a:r>
              <a:rPr sz="2800" spc="95" dirty="0">
                <a:latin typeface="Arial MT"/>
                <a:cs typeface="Arial MT"/>
              </a:rPr>
              <a:t>to	</a:t>
            </a:r>
            <a:r>
              <a:rPr sz="2800" spc="160" dirty="0">
                <a:latin typeface="Arial MT"/>
                <a:cs typeface="Arial MT"/>
              </a:rPr>
              <a:t>health	</a:t>
            </a:r>
            <a:r>
              <a:rPr sz="2800" spc="130" dirty="0">
                <a:latin typeface="Arial MT"/>
                <a:cs typeface="Arial MT"/>
              </a:rPr>
              <a:t>and	</a:t>
            </a:r>
            <a:r>
              <a:rPr sz="2800" spc="160" dirty="0">
                <a:latin typeface="Arial MT"/>
                <a:cs typeface="Arial MT"/>
              </a:rPr>
              <a:t>safety	</a:t>
            </a:r>
            <a:r>
              <a:rPr sz="2800" spc="165" dirty="0">
                <a:latin typeface="Arial MT"/>
                <a:cs typeface="Arial MT"/>
              </a:rPr>
              <a:t>issues.</a:t>
            </a:r>
            <a:endParaRPr sz="2800">
              <a:latin typeface="Arial MT"/>
              <a:cs typeface="Arial MT"/>
            </a:endParaRPr>
          </a:p>
        </p:txBody>
      </p:sp>
      <p:pic>
        <p:nvPicPr>
          <p:cNvPr id="11" name="object 4">
            <a:hlinkClick r:id="rId3" action="ppaction://hlinksldjump"/>
            <a:extLst>
              <a:ext uri="{FF2B5EF4-FFF2-40B4-BE49-F238E27FC236}">
                <a16:creationId xmlns:a16="http://schemas.microsoft.com/office/drawing/2014/main" id="{CE4F0D37-76A7-4DC1-93D4-22328A3E78D1}"/>
              </a:ext>
            </a:extLst>
          </p:cNvPr>
          <p:cNvPicPr/>
          <p:nvPr/>
        </p:nvPicPr>
        <p:blipFill>
          <a:blip r:embed="rId4" cstate="email">
            <a:extLst>
              <a:ext uri="{28A0092B-C50C-407E-A947-70E740481C1C}">
                <a14:useLocalDpi xmlns:a14="http://schemas.microsoft.com/office/drawing/2010/main"/>
              </a:ext>
            </a:extLst>
          </a:blip>
          <a:stretch>
            <a:fillRect/>
          </a:stretch>
        </p:blipFill>
        <p:spPr>
          <a:xfrm>
            <a:off x="16957087" y="9258301"/>
            <a:ext cx="914399" cy="876298"/>
          </a:xfrm>
          <a:prstGeom prst="rect">
            <a:avLst/>
          </a:prstGeom>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085F919-181F-4CEE-A333-DEFAD6E5BA5B}"/>
              </a:ext>
            </a:extLst>
          </p:cNvPr>
          <p:cNvPicPr>
            <a:picLocks noChangeAspect="1"/>
          </p:cNvPicPr>
          <p:nvPr/>
        </p:nvPicPr>
        <p:blipFill>
          <a:blip r:embed="rId2"/>
          <a:stretch>
            <a:fillRect/>
          </a:stretch>
        </p:blipFill>
        <p:spPr>
          <a:xfrm>
            <a:off x="6934200" y="929766"/>
            <a:ext cx="5181600" cy="5974416"/>
          </a:xfrm>
          <a:prstGeom prst="rect">
            <a:avLst/>
          </a:prstGeom>
        </p:spPr>
      </p:pic>
      <p:sp>
        <p:nvSpPr>
          <p:cNvPr id="7" name="TextBox 6">
            <a:extLst>
              <a:ext uri="{FF2B5EF4-FFF2-40B4-BE49-F238E27FC236}">
                <a16:creationId xmlns:a16="http://schemas.microsoft.com/office/drawing/2014/main" id="{D2031CB8-F4EB-4ED7-826A-5BD331A6197A}"/>
              </a:ext>
            </a:extLst>
          </p:cNvPr>
          <p:cNvSpPr txBox="1"/>
          <p:nvPr/>
        </p:nvSpPr>
        <p:spPr>
          <a:xfrm>
            <a:off x="19050" y="731486"/>
            <a:ext cx="18288000" cy="6370975"/>
          </a:xfrm>
          <a:prstGeom prst="rect">
            <a:avLst/>
          </a:prstGeom>
          <a:noFill/>
        </p:spPr>
        <p:txBody>
          <a:bodyPr wrap="square" rtlCol="0">
            <a:spAutoFit/>
          </a:bodyPr>
          <a:lstStyle/>
          <a:p>
            <a:r>
              <a:rPr lang="en-US" sz="2400" dirty="0">
                <a:solidFill>
                  <a:srgbClr val="0070C0"/>
                </a:solidFill>
              </a:rPr>
              <a:t>5. When we talk about infection control, this may be caused by organic substances in our work environment. What are four (4) examples of these?</a:t>
            </a:r>
            <a:r>
              <a:rPr lang="en-US" sz="2400" dirty="0"/>
              <a:t> • Blood</a:t>
            </a:r>
          </a:p>
          <a:p>
            <a:r>
              <a:rPr lang="en-US" sz="2400" dirty="0"/>
              <a:t>• Saliva</a:t>
            </a:r>
          </a:p>
          <a:p>
            <a:r>
              <a:rPr lang="en-US" sz="2400" dirty="0"/>
              <a:t>• Tissues</a:t>
            </a:r>
          </a:p>
          <a:p>
            <a:r>
              <a:rPr lang="en-US" sz="2400" dirty="0"/>
              <a:t>• Mucous</a:t>
            </a:r>
          </a:p>
          <a:p>
            <a:r>
              <a:rPr lang="en-US" sz="2400" dirty="0"/>
              <a:t>• Urine </a:t>
            </a:r>
          </a:p>
          <a:p>
            <a:r>
              <a:rPr lang="en-US" sz="2400" dirty="0"/>
              <a:t>• Faeces</a:t>
            </a:r>
          </a:p>
          <a:p>
            <a:r>
              <a:rPr lang="en-US" sz="2400" dirty="0">
                <a:solidFill>
                  <a:srgbClr val="0070C0"/>
                </a:solidFill>
              </a:rPr>
              <a:t>6. Carry out research and identify what the nine (9) classes of dangerous goods classifications? List these below. </a:t>
            </a:r>
          </a:p>
          <a:p>
            <a:r>
              <a:rPr lang="en-US" sz="2400" dirty="0"/>
              <a:t>• Explosives</a:t>
            </a:r>
          </a:p>
          <a:p>
            <a:r>
              <a:rPr lang="en-US" sz="2400" dirty="0"/>
              <a:t>• Gases</a:t>
            </a:r>
          </a:p>
          <a:p>
            <a:r>
              <a:rPr lang="en-US" sz="2400" dirty="0"/>
              <a:t>• Flammable liquids</a:t>
            </a:r>
          </a:p>
          <a:p>
            <a:r>
              <a:rPr lang="en-US" sz="2400" dirty="0"/>
              <a:t>• Flammable solids</a:t>
            </a:r>
          </a:p>
          <a:p>
            <a:r>
              <a:rPr lang="en-US" sz="2400" dirty="0"/>
              <a:t>• Oxidising substances</a:t>
            </a:r>
          </a:p>
          <a:p>
            <a:r>
              <a:rPr lang="en-US" sz="2400" dirty="0"/>
              <a:t>• Poisons and infectious substances</a:t>
            </a:r>
          </a:p>
          <a:p>
            <a:r>
              <a:rPr lang="en-US" sz="2400" dirty="0"/>
              <a:t>• Radioactive substances</a:t>
            </a:r>
          </a:p>
          <a:p>
            <a:r>
              <a:rPr lang="en-US" sz="2400" dirty="0"/>
              <a:t>• Corrosives</a:t>
            </a:r>
          </a:p>
          <a:p>
            <a:r>
              <a:rPr lang="en-US" sz="2400" dirty="0"/>
              <a:t>• Miscellaneous Dangerous Goods</a:t>
            </a:r>
          </a:p>
        </p:txBody>
      </p:sp>
      <p:pic>
        <p:nvPicPr>
          <p:cNvPr id="12" name="Picture 11">
            <a:extLst>
              <a:ext uri="{FF2B5EF4-FFF2-40B4-BE49-F238E27FC236}">
                <a16:creationId xmlns:a16="http://schemas.microsoft.com/office/drawing/2014/main" id="{9BB581CE-5F99-45B4-ACDA-E0271B446817}"/>
              </a:ext>
            </a:extLst>
          </p:cNvPr>
          <p:cNvPicPr>
            <a:picLocks noChangeAspect="1"/>
          </p:cNvPicPr>
          <p:nvPr/>
        </p:nvPicPr>
        <p:blipFill>
          <a:blip r:embed="rId3"/>
          <a:stretch>
            <a:fillRect/>
          </a:stretch>
        </p:blipFill>
        <p:spPr>
          <a:xfrm>
            <a:off x="152400" y="124070"/>
            <a:ext cx="3191320" cy="552527"/>
          </a:xfrm>
          <a:prstGeom prst="rect">
            <a:avLst/>
          </a:prstGeom>
        </p:spPr>
      </p:pic>
      <p:sp>
        <p:nvSpPr>
          <p:cNvPr id="13" name="TextBox 12">
            <a:extLst>
              <a:ext uri="{FF2B5EF4-FFF2-40B4-BE49-F238E27FC236}">
                <a16:creationId xmlns:a16="http://schemas.microsoft.com/office/drawing/2014/main" id="{EB94DA0B-886D-4E35-9CD9-34292CE5C515}"/>
              </a:ext>
            </a:extLst>
          </p:cNvPr>
          <p:cNvSpPr txBox="1"/>
          <p:nvPr/>
        </p:nvSpPr>
        <p:spPr>
          <a:xfrm>
            <a:off x="3376850" y="30659"/>
            <a:ext cx="9190382" cy="769441"/>
          </a:xfrm>
          <a:prstGeom prst="rect">
            <a:avLst/>
          </a:prstGeom>
          <a:noFill/>
        </p:spPr>
        <p:txBody>
          <a:bodyPr wrap="square">
            <a:spAutoFit/>
          </a:bodyPr>
          <a:lstStyle/>
          <a:p>
            <a:r>
              <a:rPr lang="en-US" sz="4400" kern="0" dirty="0"/>
              <a:t>1 Short Answer Questions</a:t>
            </a:r>
            <a:endParaRPr lang="en-AU" kern="0" dirty="0"/>
          </a:p>
        </p:txBody>
      </p:sp>
      <p:pic>
        <p:nvPicPr>
          <p:cNvPr id="8" name="Picture 7">
            <a:extLst>
              <a:ext uri="{FF2B5EF4-FFF2-40B4-BE49-F238E27FC236}">
                <a16:creationId xmlns:a16="http://schemas.microsoft.com/office/drawing/2014/main" id="{F7E7BC8F-498C-4CFC-809A-8F4C747D5BEB}"/>
              </a:ext>
            </a:extLst>
          </p:cNvPr>
          <p:cNvPicPr>
            <a:picLocks noChangeAspect="1"/>
          </p:cNvPicPr>
          <p:nvPr/>
        </p:nvPicPr>
        <p:blipFill>
          <a:blip r:embed="rId4"/>
          <a:stretch>
            <a:fillRect/>
          </a:stretch>
        </p:blipFill>
        <p:spPr>
          <a:xfrm>
            <a:off x="76200" y="1104900"/>
            <a:ext cx="18135600" cy="2209800"/>
          </a:xfrm>
          <a:prstGeom prst="rect">
            <a:avLst/>
          </a:prstGeom>
        </p:spPr>
      </p:pic>
      <p:pic>
        <p:nvPicPr>
          <p:cNvPr id="9" name="Picture 8">
            <a:extLst>
              <a:ext uri="{FF2B5EF4-FFF2-40B4-BE49-F238E27FC236}">
                <a16:creationId xmlns:a16="http://schemas.microsoft.com/office/drawing/2014/main" id="{D3DB6DD3-59AE-4B4E-82C4-274F2943BEF4}"/>
              </a:ext>
            </a:extLst>
          </p:cNvPr>
          <p:cNvPicPr>
            <a:picLocks noChangeAspect="1"/>
          </p:cNvPicPr>
          <p:nvPr/>
        </p:nvPicPr>
        <p:blipFill>
          <a:blip r:embed="rId4"/>
          <a:stretch>
            <a:fillRect/>
          </a:stretch>
        </p:blipFill>
        <p:spPr>
          <a:xfrm>
            <a:off x="71437" y="3688114"/>
            <a:ext cx="18135600" cy="3284187"/>
          </a:xfrm>
          <a:prstGeom prst="rect">
            <a:avLst/>
          </a:prstGeom>
        </p:spPr>
      </p:pic>
      <p:pic>
        <p:nvPicPr>
          <p:cNvPr id="10" name="object 4">
            <a:hlinkClick r:id="rId5" action="ppaction://hlinksldjump"/>
            <a:extLst>
              <a:ext uri="{FF2B5EF4-FFF2-40B4-BE49-F238E27FC236}">
                <a16:creationId xmlns:a16="http://schemas.microsoft.com/office/drawing/2014/main" id="{D1950169-C013-4349-B43D-1FEB941EC356}"/>
              </a:ext>
            </a:extLst>
          </p:cNvPr>
          <p:cNvPicPr/>
          <p:nvPr/>
        </p:nvPicPr>
        <p:blipFill>
          <a:blip r:embed="rId6" cstate="email">
            <a:extLst>
              <a:ext uri="{28A0092B-C50C-407E-A947-70E740481C1C}">
                <a14:useLocalDpi xmlns:a14="http://schemas.microsoft.com/office/drawing/2010/main"/>
              </a:ext>
            </a:extLst>
          </a:blip>
          <a:stretch>
            <a:fillRect/>
          </a:stretch>
        </p:blipFill>
        <p:spPr>
          <a:xfrm>
            <a:off x="16957087" y="9258301"/>
            <a:ext cx="914399" cy="876298"/>
          </a:xfrm>
          <a:prstGeom prst="rect">
            <a:avLst/>
          </a:prstGeom>
        </p:spPr>
      </p:pic>
    </p:spTree>
    <p:extLst>
      <p:ext uri="{BB962C8B-B14F-4D97-AF65-F5344CB8AC3E}">
        <p14:creationId xmlns:p14="http://schemas.microsoft.com/office/powerpoint/2010/main" val="2053145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8"/>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085F919-181F-4CEE-A333-DEFAD6E5BA5B}"/>
              </a:ext>
            </a:extLst>
          </p:cNvPr>
          <p:cNvPicPr>
            <a:picLocks noChangeAspect="1"/>
          </p:cNvPicPr>
          <p:nvPr/>
        </p:nvPicPr>
        <p:blipFill>
          <a:blip r:embed="rId2"/>
          <a:stretch>
            <a:fillRect/>
          </a:stretch>
        </p:blipFill>
        <p:spPr>
          <a:xfrm>
            <a:off x="6934200" y="929766"/>
            <a:ext cx="5181600" cy="5974416"/>
          </a:xfrm>
          <a:prstGeom prst="rect">
            <a:avLst/>
          </a:prstGeom>
        </p:spPr>
      </p:pic>
      <p:sp>
        <p:nvSpPr>
          <p:cNvPr id="7" name="TextBox 6">
            <a:extLst>
              <a:ext uri="{FF2B5EF4-FFF2-40B4-BE49-F238E27FC236}">
                <a16:creationId xmlns:a16="http://schemas.microsoft.com/office/drawing/2014/main" id="{D2031CB8-F4EB-4ED7-826A-5BD331A6197A}"/>
              </a:ext>
            </a:extLst>
          </p:cNvPr>
          <p:cNvSpPr txBox="1"/>
          <p:nvPr/>
        </p:nvSpPr>
        <p:spPr>
          <a:xfrm>
            <a:off x="19050" y="731486"/>
            <a:ext cx="18288000" cy="830997"/>
          </a:xfrm>
          <a:prstGeom prst="rect">
            <a:avLst/>
          </a:prstGeom>
          <a:noFill/>
        </p:spPr>
        <p:txBody>
          <a:bodyPr wrap="square" rtlCol="0">
            <a:spAutoFit/>
          </a:bodyPr>
          <a:lstStyle/>
          <a:p>
            <a:r>
              <a:rPr lang="en-US" sz="2400" dirty="0"/>
              <a:t>7. Identify the following signs.</a:t>
            </a:r>
          </a:p>
          <a:p>
            <a:endParaRPr lang="en-US" sz="2400" dirty="0"/>
          </a:p>
        </p:txBody>
      </p:sp>
      <p:pic>
        <p:nvPicPr>
          <p:cNvPr id="12" name="Picture 11">
            <a:extLst>
              <a:ext uri="{FF2B5EF4-FFF2-40B4-BE49-F238E27FC236}">
                <a16:creationId xmlns:a16="http://schemas.microsoft.com/office/drawing/2014/main" id="{9BB581CE-5F99-45B4-ACDA-E0271B446817}"/>
              </a:ext>
            </a:extLst>
          </p:cNvPr>
          <p:cNvPicPr>
            <a:picLocks noChangeAspect="1"/>
          </p:cNvPicPr>
          <p:nvPr/>
        </p:nvPicPr>
        <p:blipFill>
          <a:blip r:embed="rId3"/>
          <a:stretch>
            <a:fillRect/>
          </a:stretch>
        </p:blipFill>
        <p:spPr>
          <a:xfrm>
            <a:off x="152400" y="124070"/>
            <a:ext cx="3191320" cy="552527"/>
          </a:xfrm>
          <a:prstGeom prst="rect">
            <a:avLst/>
          </a:prstGeom>
        </p:spPr>
      </p:pic>
      <p:sp>
        <p:nvSpPr>
          <p:cNvPr id="13" name="TextBox 12">
            <a:extLst>
              <a:ext uri="{FF2B5EF4-FFF2-40B4-BE49-F238E27FC236}">
                <a16:creationId xmlns:a16="http://schemas.microsoft.com/office/drawing/2014/main" id="{EB94DA0B-886D-4E35-9CD9-34292CE5C515}"/>
              </a:ext>
            </a:extLst>
          </p:cNvPr>
          <p:cNvSpPr txBox="1"/>
          <p:nvPr/>
        </p:nvSpPr>
        <p:spPr>
          <a:xfrm>
            <a:off x="3376850" y="30659"/>
            <a:ext cx="9190382" cy="769441"/>
          </a:xfrm>
          <a:prstGeom prst="rect">
            <a:avLst/>
          </a:prstGeom>
          <a:noFill/>
        </p:spPr>
        <p:txBody>
          <a:bodyPr wrap="square">
            <a:spAutoFit/>
          </a:bodyPr>
          <a:lstStyle/>
          <a:p>
            <a:r>
              <a:rPr lang="en-US" sz="4400" kern="0" dirty="0"/>
              <a:t>1 Short Answer Questions</a:t>
            </a:r>
            <a:endParaRPr lang="en-AU" kern="0" dirty="0"/>
          </a:p>
        </p:txBody>
      </p:sp>
      <p:pic>
        <p:nvPicPr>
          <p:cNvPr id="3" name="Picture 2">
            <a:extLst>
              <a:ext uri="{FF2B5EF4-FFF2-40B4-BE49-F238E27FC236}">
                <a16:creationId xmlns:a16="http://schemas.microsoft.com/office/drawing/2014/main" id="{C7353127-EF47-439F-96DD-14B0CF0BB832}"/>
              </a:ext>
            </a:extLst>
          </p:cNvPr>
          <p:cNvPicPr>
            <a:picLocks noChangeAspect="1"/>
          </p:cNvPicPr>
          <p:nvPr/>
        </p:nvPicPr>
        <p:blipFill>
          <a:blip r:embed="rId4"/>
          <a:stretch>
            <a:fillRect/>
          </a:stretch>
        </p:blipFill>
        <p:spPr>
          <a:xfrm>
            <a:off x="3048000" y="1353610"/>
            <a:ext cx="12730441" cy="7828489"/>
          </a:xfrm>
          <a:prstGeom prst="rect">
            <a:avLst/>
          </a:prstGeom>
        </p:spPr>
      </p:pic>
      <p:pic>
        <p:nvPicPr>
          <p:cNvPr id="5" name="Picture 4">
            <a:extLst>
              <a:ext uri="{FF2B5EF4-FFF2-40B4-BE49-F238E27FC236}">
                <a16:creationId xmlns:a16="http://schemas.microsoft.com/office/drawing/2014/main" id="{E7AE7826-9C2C-4D9F-9467-9128B9ACDDA4}"/>
              </a:ext>
            </a:extLst>
          </p:cNvPr>
          <p:cNvPicPr>
            <a:picLocks noChangeAspect="1"/>
          </p:cNvPicPr>
          <p:nvPr/>
        </p:nvPicPr>
        <p:blipFill>
          <a:blip r:embed="rId5"/>
          <a:stretch>
            <a:fillRect/>
          </a:stretch>
        </p:blipFill>
        <p:spPr>
          <a:xfrm>
            <a:off x="9525000" y="1605345"/>
            <a:ext cx="5029200" cy="1117600"/>
          </a:xfrm>
          <a:prstGeom prst="rect">
            <a:avLst/>
          </a:prstGeom>
        </p:spPr>
      </p:pic>
      <p:pic>
        <p:nvPicPr>
          <p:cNvPr id="14" name="Picture 13">
            <a:extLst>
              <a:ext uri="{FF2B5EF4-FFF2-40B4-BE49-F238E27FC236}">
                <a16:creationId xmlns:a16="http://schemas.microsoft.com/office/drawing/2014/main" id="{A874BBF2-6AD5-4C0C-A6E8-B42254109C5F}"/>
              </a:ext>
            </a:extLst>
          </p:cNvPr>
          <p:cNvPicPr>
            <a:picLocks noChangeAspect="1"/>
          </p:cNvPicPr>
          <p:nvPr/>
        </p:nvPicPr>
        <p:blipFill>
          <a:blip r:embed="rId5"/>
          <a:stretch>
            <a:fillRect/>
          </a:stretch>
        </p:blipFill>
        <p:spPr>
          <a:xfrm>
            <a:off x="9601200" y="3568700"/>
            <a:ext cx="5029200" cy="1117600"/>
          </a:xfrm>
          <a:prstGeom prst="rect">
            <a:avLst/>
          </a:prstGeom>
        </p:spPr>
      </p:pic>
      <p:pic>
        <p:nvPicPr>
          <p:cNvPr id="15" name="Picture 14">
            <a:extLst>
              <a:ext uri="{FF2B5EF4-FFF2-40B4-BE49-F238E27FC236}">
                <a16:creationId xmlns:a16="http://schemas.microsoft.com/office/drawing/2014/main" id="{051ACDFA-A3CF-4FC8-92F6-232217D02C15}"/>
              </a:ext>
            </a:extLst>
          </p:cNvPr>
          <p:cNvPicPr>
            <a:picLocks noChangeAspect="1"/>
          </p:cNvPicPr>
          <p:nvPr/>
        </p:nvPicPr>
        <p:blipFill>
          <a:blip r:embed="rId5"/>
          <a:stretch>
            <a:fillRect/>
          </a:stretch>
        </p:blipFill>
        <p:spPr>
          <a:xfrm>
            <a:off x="9491941" y="5952761"/>
            <a:ext cx="5029200" cy="1117600"/>
          </a:xfrm>
          <a:prstGeom prst="rect">
            <a:avLst/>
          </a:prstGeom>
        </p:spPr>
      </p:pic>
      <p:pic>
        <p:nvPicPr>
          <p:cNvPr id="16" name="Picture 15">
            <a:extLst>
              <a:ext uri="{FF2B5EF4-FFF2-40B4-BE49-F238E27FC236}">
                <a16:creationId xmlns:a16="http://schemas.microsoft.com/office/drawing/2014/main" id="{5E3B4144-7501-461F-8552-445754D3928B}"/>
              </a:ext>
            </a:extLst>
          </p:cNvPr>
          <p:cNvPicPr>
            <a:picLocks noChangeAspect="1"/>
          </p:cNvPicPr>
          <p:nvPr/>
        </p:nvPicPr>
        <p:blipFill>
          <a:blip r:embed="rId5"/>
          <a:stretch>
            <a:fillRect/>
          </a:stretch>
        </p:blipFill>
        <p:spPr>
          <a:xfrm>
            <a:off x="9539287" y="7573315"/>
            <a:ext cx="5029200" cy="1117600"/>
          </a:xfrm>
          <a:prstGeom prst="rect">
            <a:avLst/>
          </a:prstGeom>
        </p:spPr>
      </p:pic>
      <p:pic>
        <p:nvPicPr>
          <p:cNvPr id="11" name="object 4">
            <a:hlinkClick r:id="rId6" action="ppaction://hlinksldjump"/>
            <a:extLst>
              <a:ext uri="{FF2B5EF4-FFF2-40B4-BE49-F238E27FC236}">
                <a16:creationId xmlns:a16="http://schemas.microsoft.com/office/drawing/2014/main" id="{3F0ED1DA-2ECC-45A5-B9C5-CB5A4C5F2E3A}"/>
              </a:ext>
            </a:extLst>
          </p:cNvPr>
          <p:cNvPicPr/>
          <p:nvPr/>
        </p:nvPicPr>
        <p:blipFill>
          <a:blip r:embed="rId7" cstate="email">
            <a:extLst>
              <a:ext uri="{28A0092B-C50C-407E-A947-70E740481C1C}">
                <a14:useLocalDpi xmlns:a14="http://schemas.microsoft.com/office/drawing/2010/main"/>
              </a:ext>
            </a:extLst>
          </a:blip>
          <a:stretch>
            <a:fillRect/>
          </a:stretch>
        </p:blipFill>
        <p:spPr>
          <a:xfrm>
            <a:off x="16957087" y="9258301"/>
            <a:ext cx="914399" cy="876298"/>
          </a:xfrm>
          <a:prstGeom prst="rect">
            <a:avLst/>
          </a:prstGeom>
        </p:spPr>
      </p:pic>
    </p:spTree>
    <p:extLst>
      <p:ext uri="{BB962C8B-B14F-4D97-AF65-F5344CB8AC3E}">
        <p14:creationId xmlns:p14="http://schemas.microsoft.com/office/powerpoint/2010/main" val="2638113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14"/>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15"/>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085F919-181F-4CEE-A333-DEFAD6E5BA5B}"/>
              </a:ext>
            </a:extLst>
          </p:cNvPr>
          <p:cNvPicPr>
            <a:picLocks noChangeAspect="1"/>
          </p:cNvPicPr>
          <p:nvPr/>
        </p:nvPicPr>
        <p:blipFill>
          <a:blip r:embed="rId2"/>
          <a:stretch>
            <a:fillRect/>
          </a:stretch>
        </p:blipFill>
        <p:spPr>
          <a:xfrm>
            <a:off x="6934200" y="929766"/>
            <a:ext cx="5181600" cy="5974416"/>
          </a:xfrm>
          <a:prstGeom prst="rect">
            <a:avLst/>
          </a:prstGeom>
        </p:spPr>
      </p:pic>
      <p:sp>
        <p:nvSpPr>
          <p:cNvPr id="7" name="TextBox 6">
            <a:extLst>
              <a:ext uri="{FF2B5EF4-FFF2-40B4-BE49-F238E27FC236}">
                <a16:creationId xmlns:a16="http://schemas.microsoft.com/office/drawing/2014/main" id="{D2031CB8-F4EB-4ED7-826A-5BD331A6197A}"/>
              </a:ext>
            </a:extLst>
          </p:cNvPr>
          <p:cNvSpPr txBox="1"/>
          <p:nvPr/>
        </p:nvSpPr>
        <p:spPr>
          <a:xfrm>
            <a:off x="19050" y="731486"/>
            <a:ext cx="18288000" cy="830997"/>
          </a:xfrm>
          <a:prstGeom prst="rect">
            <a:avLst/>
          </a:prstGeom>
          <a:noFill/>
        </p:spPr>
        <p:txBody>
          <a:bodyPr wrap="square" rtlCol="0">
            <a:spAutoFit/>
          </a:bodyPr>
          <a:lstStyle/>
          <a:p>
            <a:r>
              <a:rPr lang="en-US" sz="2400" dirty="0"/>
              <a:t>7. Identify the following signs.</a:t>
            </a:r>
          </a:p>
          <a:p>
            <a:endParaRPr lang="en-US" sz="2400" dirty="0"/>
          </a:p>
        </p:txBody>
      </p:sp>
      <p:pic>
        <p:nvPicPr>
          <p:cNvPr id="12" name="Picture 11">
            <a:extLst>
              <a:ext uri="{FF2B5EF4-FFF2-40B4-BE49-F238E27FC236}">
                <a16:creationId xmlns:a16="http://schemas.microsoft.com/office/drawing/2014/main" id="{9BB581CE-5F99-45B4-ACDA-E0271B446817}"/>
              </a:ext>
            </a:extLst>
          </p:cNvPr>
          <p:cNvPicPr>
            <a:picLocks noChangeAspect="1"/>
          </p:cNvPicPr>
          <p:nvPr/>
        </p:nvPicPr>
        <p:blipFill>
          <a:blip r:embed="rId3"/>
          <a:stretch>
            <a:fillRect/>
          </a:stretch>
        </p:blipFill>
        <p:spPr>
          <a:xfrm>
            <a:off x="152400" y="124070"/>
            <a:ext cx="3191320" cy="552527"/>
          </a:xfrm>
          <a:prstGeom prst="rect">
            <a:avLst/>
          </a:prstGeom>
        </p:spPr>
      </p:pic>
      <p:sp>
        <p:nvSpPr>
          <p:cNvPr id="13" name="TextBox 12">
            <a:extLst>
              <a:ext uri="{FF2B5EF4-FFF2-40B4-BE49-F238E27FC236}">
                <a16:creationId xmlns:a16="http://schemas.microsoft.com/office/drawing/2014/main" id="{EB94DA0B-886D-4E35-9CD9-34292CE5C515}"/>
              </a:ext>
            </a:extLst>
          </p:cNvPr>
          <p:cNvSpPr txBox="1"/>
          <p:nvPr/>
        </p:nvSpPr>
        <p:spPr>
          <a:xfrm>
            <a:off x="3376850" y="30659"/>
            <a:ext cx="9190382" cy="769441"/>
          </a:xfrm>
          <a:prstGeom prst="rect">
            <a:avLst/>
          </a:prstGeom>
          <a:noFill/>
        </p:spPr>
        <p:txBody>
          <a:bodyPr wrap="square">
            <a:spAutoFit/>
          </a:bodyPr>
          <a:lstStyle/>
          <a:p>
            <a:r>
              <a:rPr lang="en-US" sz="4400" kern="0" dirty="0"/>
              <a:t>1 Short Answer Questions</a:t>
            </a:r>
            <a:endParaRPr lang="en-AU" kern="0" dirty="0"/>
          </a:p>
        </p:txBody>
      </p:sp>
      <p:pic>
        <p:nvPicPr>
          <p:cNvPr id="4" name="Picture 3">
            <a:extLst>
              <a:ext uri="{FF2B5EF4-FFF2-40B4-BE49-F238E27FC236}">
                <a16:creationId xmlns:a16="http://schemas.microsoft.com/office/drawing/2014/main" id="{A1718FCB-8A90-4731-85DB-96115A4AD6BD}"/>
              </a:ext>
            </a:extLst>
          </p:cNvPr>
          <p:cNvPicPr>
            <a:picLocks noChangeAspect="1"/>
          </p:cNvPicPr>
          <p:nvPr/>
        </p:nvPicPr>
        <p:blipFill>
          <a:blip r:embed="rId4"/>
          <a:stretch>
            <a:fillRect/>
          </a:stretch>
        </p:blipFill>
        <p:spPr>
          <a:xfrm>
            <a:off x="2819400" y="1170796"/>
            <a:ext cx="12157238" cy="5974415"/>
          </a:xfrm>
          <a:prstGeom prst="rect">
            <a:avLst/>
          </a:prstGeom>
        </p:spPr>
      </p:pic>
      <p:pic>
        <p:nvPicPr>
          <p:cNvPr id="9" name="Picture 8">
            <a:extLst>
              <a:ext uri="{FF2B5EF4-FFF2-40B4-BE49-F238E27FC236}">
                <a16:creationId xmlns:a16="http://schemas.microsoft.com/office/drawing/2014/main" id="{0243EBFB-6839-42C4-94BF-60A0E4F9A78A}"/>
              </a:ext>
            </a:extLst>
          </p:cNvPr>
          <p:cNvPicPr>
            <a:picLocks noChangeAspect="1"/>
          </p:cNvPicPr>
          <p:nvPr/>
        </p:nvPicPr>
        <p:blipFill>
          <a:blip r:embed="rId5"/>
          <a:stretch>
            <a:fillRect/>
          </a:stretch>
        </p:blipFill>
        <p:spPr>
          <a:xfrm>
            <a:off x="8991600" y="1374379"/>
            <a:ext cx="5029200" cy="1117600"/>
          </a:xfrm>
          <a:prstGeom prst="rect">
            <a:avLst/>
          </a:prstGeom>
        </p:spPr>
      </p:pic>
      <p:pic>
        <p:nvPicPr>
          <p:cNvPr id="10" name="Picture 9">
            <a:extLst>
              <a:ext uri="{FF2B5EF4-FFF2-40B4-BE49-F238E27FC236}">
                <a16:creationId xmlns:a16="http://schemas.microsoft.com/office/drawing/2014/main" id="{1552E77D-2C34-49C4-A4A6-A4B40DBE14DD}"/>
              </a:ext>
            </a:extLst>
          </p:cNvPr>
          <p:cNvPicPr>
            <a:picLocks noChangeAspect="1"/>
          </p:cNvPicPr>
          <p:nvPr/>
        </p:nvPicPr>
        <p:blipFill>
          <a:blip r:embed="rId5"/>
          <a:stretch>
            <a:fillRect/>
          </a:stretch>
        </p:blipFill>
        <p:spPr>
          <a:xfrm>
            <a:off x="8991600" y="2960824"/>
            <a:ext cx="5029200" cy="1117600"/>
          </a:xfrm>
          <a:prstGeom prst="rect">
            <a:avLst/>
          </a:prstGeom>
        </p:spPr>
      </p:pic>
      <p:pic>
        <p:nvPicPr>
          <p:cNvPr id="11" name="Picture 10">
            <a:extLst>
              <a:ext uri="{FF2B5EF4-FFF2-40B4-BE49-F238E27FC236}">
                <a16:creationId xmlns:a16="http://schemas.microsoft.com/office/drawing/2014/main" id="{99D42CFD-1EAE-4A67-869A-46476413E473}"/>
              </a:ext>
            </a:extLst>
          </p:cNvPr>
          <p:cNvPicPr>
            <a:picLocks noChangeAspect="1"/>
          </p:cNvPicPr>
          <p:nvPr/>
        </p:nvPicPr>
        <p:blipFill>
          <a:blip r:embed="rId5"/>
          <a:stretch>
            <a:fillRect/>
          </a:stretch>
        </p:blipFill>
        <p:spPr>
          <a:xfrm>
            <a:off x="8982075" y="5245100"/>
            <a:ext cx="5029200" cy="1117600"/>
          </a:xfrm>
          <a:prstGeom prst="rect">
            <a:avLst/>
          </a:prstGeom>
        </p:spPr>
      </p:pic>
      <p:pic>
        <p:nvPicPr>
          <p:cNvPr id="14" name="object 4">
            <a:hlinkClick r:id="rId6" action="ppaction://hlinksldjump"/>
            <a:extLst>
              <a:ext uri="{FF2B5EF4-FFF2-40B4-BE49-F238E27FC236}">
                <a16:creationId xmlns:a16="http://schemas.microsoft.com/office/drawing/2014/main" id="{58AED7A0-7882-4A73-B24F-FB0BF546AF47}"/>
              </a:ext>
            </a:extLst>
          </p:cNvPr>
          <p:cNvPicPr/>
          <p:nvPr/>
        </p:nvPicPr>
        <p:blipFill>
          <a:blip r:embed="rId7" cstate="email">
            <a:extLst>
              <a:ext uri="{28A0092B-C50C-407E-A947-70E740481C1C}">
                <a14:useLocalDpi xmlns:a14="http://schemas.microsoft.com/office/drawing/2010/main"/>
              </a:ext>
            </a:extLst>
          </a:blip>
          <a:stretch>
            <a:fillRect/>
          </a:stretch>
        </p:blipFill>
        <p:spPr>
          <a:xfrm>
            <a:off x="16957087" y="9258301"/>
            <a:ext cx="914399" cy="876298"/>
          </a:xfrm>
          <a:prstGeom prst="rect">
            <a:avLst/>
          </a:prstGeom>
        </p:spPr>
      </p:pic>
    </p:spTree>
    <p:extLst>
      <p:ext uri="{BB962C8B-B14F-4D97-AF65-F5344CB8AC3E}">
        <p14:creationId xmlns:p14="http://schemas.microsoft.com/office/powerpoint/2010/main" val="60815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9"/>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10"/>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085F919-181F-4CEE-A333-DEFAD6E5BA5B}"/>
              </a:ext>
            </a:extLst>
          </p:cNvPr>
          <p:cNvPicPr>
            <a:picLocks noChangeAspect="1"/>
          </p:cNvPicPr>
          <p:nvPr/>
        </p:nvPicPr>
        <p:blipFill>
          <a:blip r:embed="rId2"/>
          <a:stretch>
            <a:fillRect/>
          </a:stretch>
        </p:blipFill>
        <p:spPr>
          <a:xfrm>
            <a:off x="6934200" y="929766"/>
            <a:ext cx="5181600" cy="5974416"/>
          </a:xfrm>
          <a:prstGeom prst="rect">
            <a:avLst/>
          </a:prstGeom>
        </p:spPr>
      </p:pic>
      <p:sp>
        <p:nvSpPr>
          <p:cNvPr id="7" name="TextBox 6">
            <a:extLst>
              <a:ext uri="{FF2B5EF4-FFF2-40B4-BE49-F238E27FC236}">
                <a16:creationId xmlns:a16="http://schemas.microsoft.com/office/drawing/2014/main" id="{D2031CB8-F4EB-4ED7-826A-5BD331A6197A}"/>
              </a:ext>
            </a:extLst>
          </p:cNvPr>
          <p:cNvSpPr txBox="1"/>
          <p:nvPr/>
        </p:nvSpPr>
        <p:spPr>
          <a:xfrm>
            <a:off x="19050" y="731486"/>
            <a:ext cx="18288000" cy="7848302"/>
          </a:xfrm>
          <a:prstGeom prst="rect">
            <a:avLst/>
          </a:prstGeom>
          <a:noFill/>
        </p:spPr>
        <p:txBody>
          <a:bodyPr wrap="square" rtlCol="0">
            <a:spAutoFit/>
          </a:bodyPr>
          <a:lstStyle/>
          <a:p>
            <a:r>
              <a:rPr lang="en-US" sz="2400" dirty="0">
                <a:solidFill>
                  <a:srgbClr val="0070C0"/>
                </a:solidFill>
              </a:rPr>
              <a:t>8. What is the definition of a hazard?</a:t>
            </a:r>
          </a:p>
          <a:p>
            <a:r>
              <a:rPr lang="en-US" sz="2400" dirty="0"/>
              <a:t>A hazard is a situation or thing that has the potential to harm a person.</a:t>
            </a:r>
          </a:p>
          <a:p>
            <a:r>
              <a:rPr lang="en-US" sz="2400" dirty="0">
                <a:solidFill>
                  <a:srgbClr val="0070C0"/>
                </a:solidFill>
              </a:rPr>
              <a:t>9. List three (3) potential workplace hazards relevant to the health industry? </a:t>
            </a:r>
          </a:p>
          <a:p>
            <a:r>
              <a:rPr lang="en-US" sz="2400" dirty="0"/>
              <a:t>• Needle pricks</a:t>
            </a:r>
          </a:p>
          <a:p>
            <a:r>
              <a:rPr lang="en-US" sz="2400" dirty="0"/>
              <a:t>• Bodily fluids</a:t>
            </a:r>
          </a:p>
          <a:p>
            <a:r>
              <a:rPr lang="en-US" sz="2400" dirty="0"/>
              <a:t>• Infection Contamination</a:t>
            </a:r>
          </a:p>
          <a:p>
            <a:r>
              <a:rPr lang="en-US" sz="2400" dirty="0"/>
              <a:t>• Staff stress levels</a:t>
            </a:r>
          </a:p>
          <a:p>
            <a:r>
              <a:rPr lang="en-US" sz="2400" dirty="0">
                <a:solidFill>
                  <a:srgbClr val="0070C0"/>
                </a:solidFill>
              </a:rPr>
              <a:t>10. List two (2) workplace emergency procedures you may need to follow in a healthcare work environment?</a:t>
            </a:r>
          </a:p>
          <a:p>
            <a:r>
              <a:rPr lang="en-US" sz="2400" dirty="0"/>
              <a:t>• Emergency evacuation procedure </a:t>
            </a:r>
          </a:p>
          <a:p>
            <a:r>
              <a:rPr lang="en-US" sz="2400" dirty="0"/>
              <a:t>• Medical emergency response – loss of consciousness </a:t>
            </a:r>
          </a:p>
          <a:p>
            <a:r>
              <a:rPr lang="en-US" sz="2400" dirty="0">
                <a:solidFill>
                  <a:srgbClr val="0070C0"/>
                </a:solidFill>
              </a:rPr>
              <a:t>11. List three (3) policies that you would find in the workplace that relate to workplace health and safety (WHS).</a:t>
            </a:r>
          </a:p>
          <a:p>
            <a:r>
              <a:rPr lang="en-US" sz="2400" dirty="0"/>
              <a:t>• Patient Care Policies</a:t>
            </a:r>
          </a:p>
          <a:p>
            <a:r>
              <a:rPr lang="en-US" sz="2400" dirty="0"/>
              <a:t>• Mandatory Reporting </a:t>
            </a:r>
          </a:p>
          <a:p>
            <a:r>
              <a:rPr lang="en-US" sz="2400" dirty="0"/>
              <a:t>• Employee Health and Safety</a:t>
            </a:r>
          </a:p>
          <a:p>
            <a:r>
              <a:rPr lang="en-US" sz="2400" dirty="0"/>
              <a:t>• Security</a:t>
            </a:r>
          </a:p>
          <a:p>
            <a:r>
              <a:rPr lang="en-US" sz="2400" dirty="0"/>
              <a:t>• Data Privacy </a:t>
            </a:r>
          </a:p>
          <a:p>
            <a:r>
              <a:rPr lang="en-US" sz="2400" dirty="0"/>
              <a:t>• Drug Handling</a:t>
            </a:r>
          </a:p>
          <a:p>
            <a:r>
              <a:rPr lang="en-US" sz="2400" dirty="0">
                <a:solidFill>
                  <a:srgbClr val="0070C0"/>
                </a:solidFill>
              </a:rPr>
              <a:t>12. Outline two (2) workplace procedures that could assist an organisation in identifying and addressing any hazards.</a:t>
            </a:r>
          </a:p>
          <a:p>
            <a:r>
              <a:rPr lang="en-US" sz="2400" dirty="0"/>
              <a:t>• Hazard assessment procedures which can include the use of a checklist to guide inspections of facilities.</a:t>
            </a:r>
          </a:p>
          <a:p>
            <a:r>
              <a:rPr lang="en-US" sz="2400" dirty="0"/>
              <a:t>• Risk control assessments which include assessing each hazard and identifying methods to control the risks associated with the hazards (application of the hierarchy of control method).</a:t>
            </a:r>
          </a:p>
        </p:txBody>
      </p:sp>
      <p:pic>
        <p:nvPicPr>
          <p:cNvPr id="12" name="Picture 11">
            <a:extLst>
              <a:ext uri="{FF2B5EF4-FFF2-40B4-BE49-F238E27FC236}">
                <a16:creationId xmlns:a16="http://schemas.microsoft.com/office/drawing/2014/main" id="{9BB581CE-5F99-45B4-ACDA-E0271B446817}"/>
              </a:ext>
            </a:extLst>
          </p:cNvPr>
          <p:cNvPicPr>
            <a:picLocks noChangeAspect="1"/>
          </p:cNvPicPr>
          <p:nvPr/>
        </p:nvPicPr>
        <p:blipFill>
          <a:blip r:embed="rId3"/>
          <a:stretch>
            <a:fillRect/>
          </a:stretch>
        </p:blipFill>
        <p:spPr>
          <a:xfrm>
            <a:off x="152400" y="124070"/>
            <a:ext cx="3191320" cy="552527"/>
          </a:xfrm>
          <a:prstGeom prst="rect">
            <a:avLst/>
          </a:prstGeom>
        </p:spPr>
      </p:pic>
      <p:sp>
        <p:nvSpPr>
          <p:cNvPr id="13" name="TextBox 12">
            <a:extLst>
              <a:ext uri="{FF2B5EF4-FFF2-40B4-BE49-F238E27FC236}">
                <a16:creationId xmlns:a16="http://schemas.microsoft.com/office/drawing/2014/main" id="{EB94DA0B-886D-4E35-9CD9-34292CE5C515}"/>
              </a:ext>
            </a:extLst>
          </p:cNvPr>
          <p:cNvSpPr txBox="1"/>
          <p:nvPr/>
        </p:nvSpPr>
        <p:spPr>
          <a:xfrm>
            <a:off x="3376850" y="30659"/>
            <a:ext cx="9190382" cy="769441"/>
          </a:xfrm>
          <a:prstGeom prst="rect">
            <a:avLst/>
          </a:prstGeom>
          <a:noFill/>
        </p:spPr>
        <p:txBody>
          <a:bodyPr wrap="square">
            <a:spAutoFit/>
          </a:bodyPr>
          <a:lstStyle/>
          <a:p>
            <a:r>
              <a:rPr lang="en-US" sz="4400" kern="0" dirty="0"/>
              <a:t>1 Short Answer Questions</a:t>
            </a:r>
            <a:endParaRPr lang="en-AU" kern="0" dirty="0"/>
          </a:p>
        </p:txBody>
      </p:sp>
      <p:pic>
        <p:nvPicPr>
          <p:cNvPr id="8" name="Picture 7">
            <a:extLst>
              <a:ext uri="{FF2B5EF4-FFF2-40B4-BE49-F238E27FC236}">
                <a16:creationId xmlns:a16="http://schemas.microsoft.com/office/drawing/2014/main" id="{FC6F9BCD-C812-4FA9-80F1-A90731DC003F}"/>
              </a:ext>
            </a:extLst>
          </p:cNvPr>
          <p:cNvPicPr>
            <a:picLocks noChangeAspect="1"/>
          </p:cNvPicPr>
          <p:nvPr/>
        </p:nvPicPr>
        <p:blipFill>
          <a:blip r:embed="rId4"/>
          <a:stretch>
            <a:fillRect/>
          </a:stretch>
        </p:blipFill>
        <p:spPr>
          <a:xfrm>
            <a:off x="47625" y="1174853"/>
            <a:ext cx="18135600" cy="326074"/>
          </a:xfrm>
          <a:prstGeom prst="rect">
            <a:avLst/>
          </a:prstGeom>
        </p:spPr>
      </p:pic>
      <p:pic>
        <p:nvPicPr>
          <p:cNvPr id="9" name="Picture 8">
            <a:extLst>
              <a:ext uri="{FF2B5EF4-FFF2-40B4-BE49-F238E27FC236}">
                <a16:creationId xmlns:a16="http://schemas.microsoft.com/office/drawing/2014/main" id="{A150B617-0CDB-4AB8-9CA6-6C3D8A657D58}"/>
              </a:ext>
            </a:extLst>
          </p:cNvPr>
          <p:cNvPicPr>
            <a:picLocks noChangeAspect="1"/>
          </p:cNvPicPr>
          <p:nvPr/>
        </p:nvPicPr>
        <p:blipFill>
          <a:blip r:embed="rId4"/>
          <a:stretch>
            <a:fillRect/>
          </a:stretch>
        </p:blipFill>
        <p:spPr>
          <a:xfrm>
            <a:off x="76200" y="1928484"/>
            <a:ext cx="18135600" cy="1386215"/>
          </a:xfrm>
          <a:prstGeom prst="rect">
            <a:avLst/>
          </a:prstGeom>
        </p:spPr>
      </p:pic>
      <p:pic>
        <p:nvPicPr>
          <p:cNvPr id="10" name="Picture 9">
            <a:extLst>
              <a:ext uri="{FF2B5EF4-FFF2-40B4-BE49-F238E27FC236}">
                <a16:creationId xmlns:a16="http://schemas.microsoft.com/office/drawing/2014/main" id="{436DBB70-653D-47B8-983C-E607F69418FD}"/>
              </a:ext>
            </a:extLst>
          </p:cNvPr>
          <p:cNvPicPr>
            <a:picLocks noChangeAspect="1"/>
          </p:cNvPicPr>
          <p:nvPr/>
        </p:nvPicPr>
        <p:blipFill>
          <a:blip r:embed="rId4"/>
          <a:stretch>
            <a:fillRect/>
          </a:stretch>
        </p:blipFill>
        <p:spPr>
          <a:xfrm>
            <a:off x="95250" y="3750626"/>
            <a:ext cx="18135600" cy="707074"/>
          </a:xfrm>
          <a:prstGeom prst="rect">
            <a:avLst/>
          </a:prstGeom>
        </p:spPr>
      </p:pic>
      <p:pic>
        <p:nvPicPr>
          <p:cNvPr id="11" name="Picture 10">
            <a:extLst>
              <a:ext uri="{FF2B5EF4-FFF2-40B4-BE49-F238E27FC236}">
                <a16:creationId xmlns:a16="http://schemas.microsoft.com/office/drawing/2014/main" id="{E9354663-3FA3-4847-90C5-1458F9AB5B0E}"/>
              </a:ext>
            </a:extLst>
          </p:cNvPr>
          <p:cNvPicPr>
            <a:picLocks noChangeAspect="1"/>
          </p:cNvPicPr>
          <p:nvPr/>
        </p:nvPicPr>
        <p:blipFill>
          <a:blip r:embed="rId4"/>
          <a:stretch>
            <a:fillRect/>
          </a:stretch>
        </p:blipFill>
        <p:spPr>
          <a:xfrm>
            <a:off x="76200" y="4832951"/>
            <a:ext cx="18135600" cy="2215550"/>
          </a:xfrm>
          <a:prstGeom prst="rect">
            <a:avLst/>
          </a:prstGeom>
        </p:spPr>
      </p:pic>
      <p:pic>
        <p:nvPicPr>
          <p:cNvPr id="14" name="Picture 13">
            <a:extLst>
              <a:ext uri="{FF2B5EF4-FFF2-40B4-BE49-F238E27FC236}">
                <a16:creationId xmlns:a16="http://schemas.microsoft.com/office/drawing/2014/main" id="{6330CCFE-1F6F-4460-9C5A-5DA841080464}"/>
              </a:ext>
            </a:extLst>
          </p:cNvPr>
          <p:cNvPicPr>
            <a:picLocks noChangeAspect="1"/>
          </p:cNvPicPr>
          <p:nvPr/>
        </p:nvPicPr>
        <p:blipFill>
          <a:blip r:embed="rId4"/>
          <a:stretch>
            <a:fillRect/>
          </a:stretch>
        </p:blipFill>
        <p:spPr>
          <a:xfrm>
            <a:off x="85725" y="7347549"/>
            <a:ext cx="18135600" cy="1659796"/>
          </a:xfrm>
          <a:prstGeom prst="rect">
            <a:avLst/>
          </a:prstGeom>
        </p:spPr>
      </p:pic>
      <p:pic>
        <p:nvPicPr>
          <p:cNvPr id="15" name="object 4">
            <a:hlinkClick r:id="rId5" action="ppaction://hlinksldjump"/>
            <a:extLst>
              <a:ext uri="{FF2B5EF4-FFF2-40B4-BE49-F238E27FC236}">
                <a16:creationId xmlns:a16="http://schemas.microsoft.com/office/drawing/2014/main" id="{EB2871AF-E440-49AA-A736-FF9E7B0238EB}"/>
              </a:ext>
            </a:extLst>
          </p:cNvPr>
          <p:cNvPicPr/>
          <p:nvPr/>
        </p:nvPicPr>
        <p:blipFill>
          <a:blip r:embed="rId6" cstate="email">
            <a:extLst>
              <a:ext uri="{28A0092B-C50C-407E-A947-70E740481C1C}">
                <a14:useLocalDpi xmlns:a14="http://schemas.microsoft.com/office/drawing/2010/main"/>
              </a:ext>
            </a:extLst>
          </a:blip>
          <a:stretch>
            <a:fillRect/>
          </a:stretch>
        </p:blipFill>
        <p:spPr>
          <a:xfrm>
            <a:off x="16957087" y="9258301"/>
            <a:ext cx="914399" cy="876298"/>
          </a:xfrm>
          <a:prstGeom prst="rect">
            <a:avLst/>
          </a:prstGeom>
        </p:spPr>
      </p:pic>
    </p:spTree>
    <p:extLst>
      <p:ext uri="{BB962C8B-B14F-4D97-AF65-F5344CB8AC3E}">
        <p14:creationId xmlns:p14="http://schemas.microsoft.com/office/powerpoint/2010/main" val="2003056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8"/>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9"/>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10"/>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11"/>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085F919-181F-4CEE-A333-DEFAD6E5BA5B}"/>
              </a:ext>
            </a:extLst>
          </p:cNvPr>
          <p:cNvPicPr>
            <a:picLocks noChangeAspect="1"/>
          </p:cNvPicPr>
          <p:nvPr/>
        </p:nvPicPr>
        <p:blipFill>
          <a:blip r:embed="rId2"/>
          <a:stretch>
            <a:fillRect/>
          </a:stretch>
        </p:blipFill>
        <p:spPr>
          <a:xfrm>
            <a:off x="6934200" y="929766"/>
            <a:ext cx="5181600" cy="5974416"/>
          </a:xfrm>
          <a:prstGeom prst="rect">
            <a:avLst/>
          </a:prstGeom>
        </p:spPr>
      </p:pic>
      <p:sp>
        <p:nvSpPr>
          <p:cNvPr id="7" name="TextBox 6">
            <a:extLst>
              <a:ext uri="{FF2B5EF4-FFF2-40B4-BE49-F238E27FC236}">
                <a16:creationId xmlns:a16="http://schemas.microsoft.com/office/drawing/2014/main" id="{D2031CB8-F4EB-4ED7-826A-5BD331A6197A}"/>
              </a:ext>
            </a:extLst>
          </p:cNvPr>
          <p:cNvSpPr txBox="1"/>
          <p:nvPr/>
        </p:nvSpPr>
        <p:spPr>
          <a:xfrm>
            <a:off x="19050" y="731486"/>
            <a:ext cx="18288000" cy="4524315"/>
          </a:xfrm>
          <a:prstGeom prst="rect">
            <a:avLst/>
          </a:prstGeom>
          <a:noFill/>
        </p:spPr>
        <p:txBody>
          <a:bodyPr wrap="square" rtlCol="0">
            <a:spAutoFit/>
          </a:bodyPr>
          <a:lstStyle/>
          <a:p>
            <a:r>
              <a:rPr lang="en-US" sz="2400" dirty="0">
                <a:solidFill>
                  <a:srgbClr val="0070C0"/>
                </a:solidFill>
              </a:rPr>
              <a:t>13. Identify and list two (2) ways to maintain your currency of safe work practices in relation to workplace systems, use of equipment and following correct procedures in the context of healthcare.</a:t>
            </a:r>
          </a:p>
          <a:p>
            <a:r>
              <a:rPr lang="en-US" sz="2400" dirty="0"/>
              <a:t>• Undertaking additional training.</a:t>
            </a:r>
          </a:p>
          <a:p>
            <a:r>
              <a:rPr lang="en-US" sz="2400" dirty="0"/>
              <a:t>• Participating in OHS meetings.</a:t>
            </a:r>
          </a:p>
          <a:p>
            <a:r>
              <a:rPr lang="en-US" sz="2400" dirty="0"/>
              <a:t>• Reviewing workplace policies and procedures.</a:t>
            </a:r>
          </a:p>
          <a:p>
            <a:r>
              <a:rPr lang="en-US" sz="2400" dirty="0"/>
              <a:t>• Seeking advice from a supervising member of staff.</a:t>
            </a:r>
          </a:p>
          <a:p>
            <a:r>
              <a:rPr lang="en-US" sz="2400" dirty="0">
                <a:solidFill>
                  <a:srgbClr val="0070C0"/>
                </a:solidFill>
              </a:rPr>
              <a:t>14. Workplace Health and Safety regulations give us guidelines on how to act safely in the workplace. How do these regulations direct us to carry out (hazardous) manual handling tasks in healthcare e.g., lifting patients?</a:t>
            </a:r>
          </a:p>
          <a:p>
            <a:r>
              <a:rPr lang="en-US" sz="2400" dirty="0"/>
              <a:t>Three key requirements in this Regulation are:</a:t>
            </a:r>
          </a:p>
          <a:p>
            <a:r>
              <a:rPr lang="en-US" sz="2400" dirty="0"/>
              <a:t>• Avoidance of manual handling activities which involve a risk of injury.</a:t>
            </a:r>
          </a:p>
          <a:p>
            <a:r>
              <a:rPr lang="en-US" sz="2400" dirty="0"/>
              <a:t>• Risk assessment of manual handling tasks which cannot be avoided.</a:t>
            </a:r>
          </a:p>
          <a:p>
            <a:r>
              <a:rPr lang="en-US" sz="2400" dirty="0"/>
              <a:t>• Reduction of the risk from manual handling activities</a:t>
            </a:r>
          </a:p>
        </p:txBody>
      </p:sp>
      <p:pic>
        <p:nvPicPr>
          <p:cNvPr id="12" name="Picture 11">
            <a:extLst>
              <a:ext uri="{FF2B5EF4-FFF2-40B4-BE49-F238E27FC236}">
                <a16:creationId xmlns:a16="http://schemas.microsoft.com/office/drawing/2014/main" id="{9BB581CE-5F99-45B4-ACDA-E0271B446817}"/>
              </a:ext>
            </a:extLst>
          </p:cNvPr>
          <p:cNvPicPr>
            <a:picLocks noChangeAspect="1"/>
          </p:cNvPicPr>
          <p:nvPr/>
        </p:nvPicPr>
        <p:blipFill>
          <a:blip r:embed="rId3"/>
          <a:stretch>
            <a:fillRect/>
          </a:stretch>
        </p:blipFill>
        <p:spPr>
          <a:xfrm>
            <a:off x="152400" y="124070"/>
            <a:ext cx="3191320" cy="552527"/>
          </a:xfrm>
          <a:prstGeom prst="rect">
            <a:avLst/>
          </a:prstGeom>
        </p:spPr>
      </p:pic>
      <p:sp>
        <p:nvSpPr>
          <p:cNvPr id="13" name="TextBox 12">
            <a:extLst>
              <a:ext uri="{FF2B5EF4-FFF2-40B4-BE49-F238E27FC236}">
                <a16:creationId xmlns:a16="http://schemas.microsoft.com/office/drawing/2014/main" id="{EB94DA0B-886D-4E35-9CD9-34292CE5C515}"/>
              </a:ext>
            </a:extLst>
          </p:cNvPr>
          <p:cNvSpPr txBox="1"/>
          <p:nvPr/>
        </p:nvSpPr>
        <p:spPr>
          <a:xfrm>
            <a:off x="3376850" y="30659"/>
            <a:ext cx="9190382" cy="769441"/>
          </a:xfrm>
          <a:prstGeom prst="rect">
            <a:avLst/>
          </a:prstGeom>
          <a:noFill/>
        </p:spPr>
        <p:txBody>
          <a:bodyPr wrap="square">
            <a:spAutoFit/>
          </a:bodyPr>
          <a:lstStyle/>
          <a:p>
            <a:r>
              <a:rPr lang="en-US" sz="4400" kern="0" dirty="0"/>
              <a:t>1 Short Answer Questions</a:t>
            </a:r>
            <a:endParaRPr lang="en-AU" kern="0" dirty="0"/>
          </a:p>
        </p:txBody>
      </p:sp>
      <p:pic>
        <p:nvPicPr>
          <p:cNvPr id="8" name="Picture 7">
            <a:extLst>
              <a:ext uri="{FF2B5EF4-FFF2-40B4-BE49-F238E27FC236}">
                <a16:creationId xmlns:a16="http://schemas.microsoft.com/office/drawing/2014/main" id="{0C4106A0-3C14-42CE-AB6B-53006CAB0D1B}"/>
              </a:ext>
            </a:extLst>
          </p:cNvPr>
          <p:cNvPicPr>
            <a:picLocks noChangeAspect="1"/>
          </p:cNvPicPr>
          <p:nvPr/>
        </p:nvPicPr>
        <p:blipFill>
          <a:blip r:embed="rId4"/>
          <a:stretch>
            <a:fillRect/>
          </a:stretch>
        </p:blipFill>
        <p:spPr>
          <a:xfrm>
            <a:off x="76200" y="1562100"/>
            <a:ext cx="18135600" cy="1447800"/>
          </a:xfrm>
          <a:prstGeom prst="rect">
            <a:avLst/>
          </a:prstGeom>
        </p:spPr>
      </p:pic>
      <p:pic>
        <p:nvPicPr>
          <p:cNvPr id="9" name="Picture 8">
            <a:extLst>
              <a:ext uri="{FF2B5EF4-FFF2-40B4-BE49-F238E27FC236}">
                <a16:creationId xmlns:a16="http://schemas.microsoft.com/office/drawing/2014/main" id="{D288D081-62D0-44E4-A728-0B4A20EA71CE}"/>
              </a:ext>
            </a:extLst>
          </p:cNvPr>
          <p:cNvPicPr>
            <a:picLocks noChangeAspect="1"/>
          </p:cNvPicPr>
          <p:nvPr/>
        </p:nvPicPr>
        <p:blipFill>
          <a:blip r:embed="rId4"/>
          <a:stretch>
            <a:fillRect/>
          </a:stretch>
        </p:blipFill>
        <p:spPr>
          <a:xfrm>
            <a:off x="19050" y="3744185"/>
            <a:ext cx="18135600" cy="1511616"/>
          </a:xfrm>
          <a:prstGeom prst="rect">
            <a:avLst/>
          </a:prstGeom>
        </p:spPr>
      </p:pic>
      <p:pic>
        <p:nvPicPr>
          <p:cNvPr id="10" name="object 4">
            <a:hlinkClick r:id="rId5" action="ppaction://hlinksldjump"/>
            <a:extLst>
              <a:ext uri="{FF2B5EF4-FFF2-40B4-BE49-F238E27FC236}">
                <a16:creationId xmlns:a16="http://schemas.microsoft.com/office/drawing/2014/main" id="{EB0BF453-66FD-42CE-9177-5ADF5D2F5D06}"/>
              </a:ext>
            </a:extLst>
          </p:cNvPr>
          <p:cNvPicPr/>
          <p:nvPr/>
        </p:nvPicPr>
        <p:blipFill>
          <a:blip r:embed="rId6" cstate="email">
            <a:extLst>
              <a:ext uri="{28A0092B-C50C-407E-A947-70E740481C1C}">
                <a14:useLocalDpi xmlns:a14="http://schemas.microsoft.com/office/drawing/2010/main"/>
              </a:ext>
            </a:extLst>
          </a:blip>
          <a:stretch>
            <a:fillRect/>
          </a:stretch>
        </p:blipFill>
        <p:spPr>
          <a:xfrm>
            <a:off x="16957087" y="9258301"/>
            <a:ext cx="914399" cy="876298"/>
          </a:xfrm>
          <a:prstGeom prst="rect">
            <a:avLst/>
          </a:prstGeom>
        </p:spPr>
      </p:pic>
    </p:spTree>
    <p:extLst>
      <p:ext uri="{BB962C8B-B14F-4D97-AF65-F5344CB8AC3E}">
        <p14:creationId xmlns:p14="http://schemas.microsoft.com/office/powerpoint/2010/main" val="3774505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8"/>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085F919-181F-4CEE-A333-DEFAD6E5BA5B}"/>
              </a:ext>
            </a:extLst>
          </p:cNvPr>
          <p:cNvPicPr>
            <a:picLocks noChangeAspect="1"/>
          </p:cNvPicPr>
          <p:nvPr/>
        </p:nvPicPr>
        <p:blipFill>
          <a:blip r:embed="rId2"/>
          <a:stretch>
            <a:fillRect/>
          </a:stretch>
        </p:blipFill>
        <p:spPr>
          <a:xfrm>
            <a:off x="6934200" y="929766"/>
            <a:ext cx="5181600" cy="5974416"/>
          </a:xfrm>
          <a:prstGeom prst="rect">
            <a:avLst/>
          </a:prstGeom>
        </p:spPr>
      </p:pic>
      <p:sp>
        <p:nvSpPr>
          <p:cNvPr id="7" name="TextBox 6">
            <a:extLst>
              <a:ext uri="{FF2B5EF4-FFF2-40B4-BE49-F238E27FC236}">
                <a16:creationId xmlns:a16="http://schemas.microsoft.com/office/drawing/2014/main" id="{D2031CB8-F4EB-4ED7-826A-5BD331A6197A}"/>
              </a:ext>
            </a:extLst>
          </p:cNvPr>
          <p:cNvSpPr txBox="1"/>
          <p:nvPr/>
        </p:nvSpPr>
        <p:spPr>
          <a:xfrm>
            <a:off x="19050" y="731486"/>
            <a:ext cx="18288000" cy="4893647"/>
          </a:xfrm>
          <a:prstGeom prst="rect">
            <a:avLst/>
          </a:prstGeom>
          <a:noFill/>
        </p:spPr>
        <p:txBody>
          <a:bodyPr wrap="square" rtlCol="0">
            <a:spAutoFit/>
          </a:bodyPr>
          <a:lstStyle/>
          <a:p>
            <a:r>
              <a:rPr lang="en-US" sz="2400" dirty="0"/>
              <a:t>For this task, you are required to complete the activities listed below. There are four (4) separate activities/tasks. Your assessor will assess your performance against the marking criteria listed below. </a:t>
            </a:r>
          </a:p>
          <a:p>
            <a:r>
              <a:rPr lang="en-US" sz="2400" dirty="0"/>
              <a:t>Each student will be assessed as an individual at all times. However, some tasks require input from others, e.g., meeting discussions. </a:t>
            </a:r>
          </a:p>
          <a:p>
            <a:r>
              <a:rPr lang="en-US" sz="2400" dirty="0"/>
              <a:t>• Task 1: Identifying Hazards and Assessing Risks</a:t>
            </a:r>
          </a:p>
          <a:p>
            <a:r>
              <a:rPr lang="en-US" sz="2400" dirty="0"/>
              <a:t>• Task 2: Emergency Evacuation (Simulation)</a:t>
            </a:r>
          </a:p>
          <a:p>
            <a:r>
              <a:rPr lang="en-US" sz="2400" dirty="0"/>
              <a:t>• Task 3: Apply WHS Procedures and Reporting Protocols (Manual Handling)</a:t>
            </a:r>
          </a:p>
          <a:p>
            <a:r>
              <a:rPr lang="en-US" sz="2400" dirty="0"/>
              <a:t>• Task 4: WHS Meeting </a:t>
            </a:r>
          </a:p>
          <a:p>
            <a:r>
              <a:rPr lang="en-US" sz="2400" dirty="0"/>
              <a:t>IMPORTANT: You must actively participate in all required activities. You must also submit the following three (3) documents as supporting evidence. </a:t>
            </a:r>
          </a:p>
          <a:p>
            <a:r>
              <a:rPr lang="en-US" sz="2400" dirty="0"/>
              <a:t>Evidence Submission Checklist:</a:t>
            </a:r>
          </a:p>
          <a:p>
            <a:r>
              <a:rPr lang="en-US" sz="2400" dirty="0"/>
              <a:t>• Hazard Identification Form (Appendix 1)</a:t>
            </a:r>
          </a:p>
          <a:p>
            <a:r>
              <a:rPr lang="en-US" sz="2400" dirty="0"/>
              <a:t>• Email (Appendix 2)</a:t>
            </a:r>
          </a:p>
          <a:p>
            <a:r>
              <a:rPr lang="en-US" sz="2400" dirty="0"/>
              <a:t>• Incident Accident_ Form (Appendix 3)</a:t>
            </a:r>
          </a:p>
        </p:txBody>
      </p:sp>
      <p:pic>
        <p:nvPicPr>
          <p:cNvPr id="12" name="Picture 11">
            <a:extLst>
              <a:ext uri="{FF2B5EF4-FFF2-40B4-BE49-F238E27FC236}">
                <a16:creationId xmlns:a16="http://schemas.microsoft.com/office/drawing/2014/main" id="{9BB581CE-5F99-45B4-ACDA-E0271B446817}"/>
              </a:ext>
            </a:extLst>
          </p:cNvPr>
          <p:cNvPicPr>
            <a:picLocks noChangeAspect="1"/>
          </p:cNvPicPr>
          <p:nvPr/>
        </p:nvPicPr>
        <p:blipFill>
          <a:blip r:embed="rId3"/>
          <a:stretch>
            <a:fillRect/>
          </a:stretch>
        </p:blipFill>
        <p:spPr>
          <a:xfrm>
            <a:off x="152400" y="124070"/>
            <a:ext cx="3191320" cy="552527"/>
          </a:xfrm>
          <a:prstGeom prst="rect">
            <a:avLst/>
          </a:prstGeom>
        </p:spPr>
      </p:pic>
      <p:sp>
        <p:nvSpPr>
          <p:cNvPr id="13" name="TextBox 12">
            <a:extLst>
              <a:ext uri="{FF2B5EF4-FFF2-40B4-BE49-F238E27FC236}">
                <a16:creationId xmlns:a16="http://schemas.microsoft.com/office/drawing/2014/main" id="{EB94DA0B-886D-4E35-9CD9-34292CE5C515}"/>
              </a:ext>
            </a:extLst>
          </p:cNvPr>
          <p:cNvSpPr txBox="1"/>
          <p:nvPr/>
        </p:nvSpPr>
        <p:spPr>
          <a:xfrm>
            <a:off x="3376850" y="30659"/>
            <a:ext cx="9190382" cy="769441"/>
          </a:xfrm>
          <a:prstGeom prst="rect">
            <a:avLst/>
          </a:prstGeom>
          <a:noFill/>
        </p:spPr>
        <p:txBody>
          <a:bodyPr wrap="square">
            <a:spAutoFit/>
          </a:bodyPr>
          <a:lstStyle/>
          <a:p>
            <a:r>
              <a:rPr lang="en-US" sz="4400" kern="0" dirty="0"/>
              <a:t>2 Performance Demonstration</a:t>
            </a:r>
            <a:endParaRPr lang="en-AU" kern="0" dirty="0"/>
          </a:p>
        </p:txBody>
      </p:sp>
      <p:pic>
        <p:nvPicPr>
          <p:cNvPr id="8" name="object 4">
            <a:hlinkClick r:id="rId4" action="ppaction://hlinksldjump"/>
            <a:extLst>
              <a:ext uri="{FF2B5EF4-FFF2-40B4-BE49-F238E27FC236}">
                <a16:creationId xmlns:a16="http://schemas.microsoft.com/office/drawing/2014/main" id="{92382556-3097-45BB-A670-ED500EF59D46}"/>
              </a:ext>
            </a:extLst>
          </p:cNvPr>
          <p:cNvPicPr/>
          <p:nvPr/>
        </p:nvPicPr>
        <p:blipFill>
          <a:blip r:embed="rId5" cstate="email">
            <a:extLst>
              <a:ext uri="{28A0092B-C50C-407E-A947-70E740481C1C}">
                <a14:useLocalDpi xmlns:a14="http://schemas.microsoft.com/office/drawing/2010/main"/>
              </a:ext>
            </a:extLst>
          </a:blip>
          <a:stretch>
            <a:fillRect/>
          </a:stretch>
        </p:blipFill>
        <p:spPr>
          <a:xfrm>
            <a:off x="16957087" y="9258301"/>
            <a:ext cx="914399" cy="876298"/>
          </a:xfrm>
          <a:prstGeom prst="rect">
            <a:avLst/>
          </a:prstGeom>
        </p:spPr>
      </p:pic>
    </p:spTree>
    <p:extLst>
      <p:ext uri="{BB962C8B-B14F-4D97-AF65-F5344CB8AC3E}">
        <p14:creationId xmlns:p14="http://schemas.microsoft.com/office/powerpoint/2010/main" val="248166714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085F919-181F-4CEE-A333-DEFAD6E5BA5B}"/>
              </a:ext>
            </a:extLst>
          </p:cNvPr>
          <p:cNvPicPr>
            <a:picLocks noChangeAspect="1"/>
          </p:cNvPicPr>
          <p:nvPr/>
        </p:nvPicPr>
        <p:blipFill>
          <a:blip r:embed="rId2"/>
          <a:stretch>
            <a:fillRect/>
          </a:stretch>
        </p:blipFill>
        <p:spPr>
          <a:xfrm>
            <a:off x="6934200" y="929766"/>
            <a:ext cx="5181600" cy="5974416"/>
          </a:xfrm>
          <a:prstGeom prst="rect">
            <a:avLst/>
          </a:prstGeom>
        </p:spPr>
      </p:pic>
      <p:sp>
        <p:nvSpPr>
          <p:cNvPr id="7" name="TextBox 6">
            <a:extLst>
              <a:ext uri="{FF2B5EF4-FFF2-40B4-BE49-F238E27FC236}">
                <a16:creationId xmlns:a16="http://schemas.microsoft.com/office/drawing/2014/main" id="{D2031CB8-F4EB-4ED7-826A-5BD331A6197A}"/>
              </a:ext>
            </a:extLst>
          </p:cNvPr>
          <p:cNvSpPr txBox="1"/>
          <p:nvPr/>
        </p:nvSpPr>
        <p:spPr>
          <a:xfrm>
            <a:off x="19050" y="731486"/>
            <a:ext cx="18288000" cy="5262979"/>
          </a:xfrm>
          <a:prstGeom prst="rect">
            <a:avLst/>
          </a:prstGeom>
          <a:noFill/>
        </p:spPr>
        <p:txBody>
          <a:bodyPr wrap="square" rtlCol="0">
            <a:spAutoFit/>
          </a:bodyPr>
          <a:lstStyle/>
          <a:p>
            <a:pPr algn="ctr"/>
            <a:r>
              <a:rPr lang="en-US" sz="2400" b="1" dirty="0"/>
              <a:t>Task 1: Identifying Hazards and Assessing Risks</a:t>
            </a:r>
          </a:p>
          <a:p>
            <a:r>
              <a:rPr lang="en-US" sz="2400" dirty="0"/>
              <a:t>You will be split into small groups for this exercise.</a:t>
            </a:r>
          </a:p>
          <a:p>
            <a:r>
              <a:rPr lang="en-US" sz="2400" dirty="0"/>
              <a:t>You will be allocated a space within your learning environment; it might be a room, an outdoor area, a playing field etc. The space should simulate a place you could come across while working in the health/community field of work. You are required to go and examine this area and use the </a:t>
            </a:r>
          </a:p>
          <a:p>
            <a:r>
              <a:rPr lang="en-US" sz="2400" dirty="0"/>
              <a:t>workplace policies and procedures of your place of learning (as supplied by your assessor) to identify any existing or potential hazards in the environment. You are to document them on the template found in your IVET Student Portal titled HAZARD_IDENTIFICATION_FORM.</a:t>
            </a:r>
          </a:p>
          <a:p>
            <a:endParaRPr lang="en-US" sz="2400" dirty="0"/>
          </a:p>
          <a:p>
            <a:r>
              <a:rPr lang="en-US" sz="2400" dirty="0"/>
              <a:t>Once you have done this, you are to return to the classroom and undertake a risk assessment, based on the hazards that you have identified. You should use the matrix on the template to score the risks accordingly.</a:t>
            </a:r>
          </a:p>
          <a:p>
            <a:r>
              <a:rPr lang="en-US" sz="2400" dirty="0"/>
              <a:t>You should then identify the person within the organisation that these issues should be reported to and draft an email to them outlining your findings. This should be done on the form in your IVET </a:t>
            </a:r>
          </a:p>
          <a:p>
            <a:endParaRPr lang="en-US" sz="2400" dirty="0"/>
          </a:p>
          <a:p>
            <a:r>
              <a:rPr lang="en-US" sz="2400" dirty="0"/>
              <a:t>Student Portal titled HAZARD_IDENTIFICATION_EMAIL.</a:t>
            </a:r>
          </a:p>
          <a:p>
            <a:r>
              <a:rPr lang="en-US" sz="2400" dirty="0"/>
              <a:t>A copy of this email and a copy of the report should be uploaded to the IVET portal.</a:t>
            </a:r>
          </a:p>
        </p:txBody>
      </p:sp>
      <p:pic>
        <p:nvPicPr>
          <p:cNvPr id="12" name="Picture 11">
            <a:extLst>
              <a:ext uri="{FF2B5EF4-FFF2-40B4-BE49-F238E27FC236}">
                <a16:creationId xmlns:a16="http://schemas.microsoft.com/office/drawing/2014/main" id="{9BB581CE-5F99-45B4-ACDA-E0271B446817}"/>
              </a:ext>
            </a:extLst>
          </p:cNvPr>
          <p:cNvPicPr>
            <a:picLocks noChangeAspect="1"/>
          </p:cNvPicPr>
          <p:nvPr/>
        </p:nvPicPr>
        <p:blipFill>
          <a:blip r:embed="rId3"/>
          <a:stretch>
            <a:fillRect/>
          </a:stretch>
        </p:blipFill>
        <p:spPr>
          <a:xfrm>
            <a:off x="152400" y="124070"/>
            <a:ext cx="3191320" cy="552527"/>
          </a:xfrm>
          <a:prstGeom prst="rect">
            <a:avLst/>
          </a:prstGeom>
        </p:spPr>
      </p:pic>
      <p:sp>
        <p:nvSpPr>
          <p:cNvPr id="13" name="TextBox 12">
            <a:extLst>
              <a:ext uri="{FF2B5EF4-FFF2-40B4-BE49-F238E27FC236}">
                <a16:creationId xmlns:a16="http://schemas.microsoft.com/office/drawing/2014/main" id="{EB94DA0B-886D-4E35-9CD9-34292CE5C515}"/>
              </a:ext>
            </a:extLst>
          </p:cNvPr>
          <p:cNvSpPr txBox="1"/>
          <p:nvPr/>
        </p:nvSpPr>
        <p:spPr>
          <a:xfrm>
            <a:off x="3376850" y="30659"/>
            <a:ext cx="9190382" cy="769441"/>
          </a:xfrm>
          <a:prstGeom prst="rect">
            <a:avLst/>
          </a:prstGeom>
          <a:noFill/>
        </p:spPr>
        <p:txBody>
          <a:bodyPr wrap="square">
            <a:spAutoFit/>
          </a:bodyPr>
          <a:lstStyle/>
          <a:p>
            <a:r>
              <a:rPr lang="en-US" sz="4400" kern="0" dirty="0"/>
              <a:t>2 Performance Demonstration</a:t>
            </a:r>
            <a:endParaRPr lang="en-AU" kern="0" dirty="0"/>
          </a:p>
        </p:txBody>
      </p:sp>
      <p:pic>
        <p:nvPicPr>
          <p:cNvPr id="8" name="object 4">
            <a:hlinkClick r:id="rId4" action="ppaction://hlinksldjump"/>
            <a:extLst>
              <a:ext uri="{FF2B5EF4-FFF2-40B4-BE49-F238E27FC236}">
                <a16:creationId xmlns:a16="http://schemas.microsoft.com/office/drawing/2014/main" id="{1BBCDF13-6E09-4BF5-B3E7-C47DF16729A3}"/>
              </a:ext>
            </a:extLst>
          </p:cNvPr>
          <p:cNvPicPr/>
          <p:nvPr/>
        </p:nvPicPr>
        <p:blipFill>
          <a:blip r:embed="rId5" cstate="email">
            <a:extLst>
              <a:ext uri="{28A0092B-C50C-407E-A947-70E740481C1C}">
                <a14:useLocalDpi xmlns:a14="http://schemas.microsoft.com/office/drawing/2010/main"/>
              </a:ext>
            </a:extLst>
          </a:blip>
          <a:stretch>
            <a:fillRect/>
          </a:stretch>
        </p:blipFill>
        <p:spPr>
          <a:xfrm>
            <a:off x="16957087" y="9258301"/>
            <a:ext cx="914399" cy="876298"/>
          </a:xfrm>
          <a:prstGeom prst="rect">
            <a:avLst/>
          </a:prstGeom>
        </p:spPr>
      </p:pic>
    </p:spTree>
    <p:extLst>
      <p:ext uri="{BB962C8B-B14F-4D97-AF65-F5344CB8AC3E}">
        <p14:creationId xmlns:p14="http://schemas.microsoft.com/office/powerpoint/2010/main" val="152678280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085F919-181F-4CEE-A333-DEFAD6E5BA5B}"/>
              </a:ext>
            </a:extLst>
          </p:cNvPr>
          <p:cNvPicPr>
            <a:picLocks noChangeAspect="1"/>
          </p:cNvPicPr>
          <p:nvPr/>
        </p:nvPicPr>
        <p:blipFill>
          <a:blip r:embed="rId2"/>
          <a:stretch>
            <a:fillRect/>
          </a:stretch>
        </p:blipFill>
        <p:spPr>
          <a:xfrm>
            <a:off x="6934200" y="929766"/>
            <a:ext cx="5181600" cy="5974416"/>
          </a:xfrm>
          <a:prstGeom prst="rect">
            <a:avLst/>
          </a:prstGeom>
        </p:spPr>
      </p:pic>
      <p:sp>
        <p:nvSpPr>
          <p:cNvPr id="7" name="TextBox 6">
            <a:extLst>
              <a:ext uri="{FF2B5EF4-FFF2-40B4-BE49-F238E27FC236}">
                <a16:creationId xmlns:a16="http://schemas.microsoft.com/office/drawing/2014/main" id="{D2031CB8-F4EB-4ED7-826A-5BD331A6197A}"/>
              </a:ext>
            </a:extLst>
          </p:cNvPr>
          <p:cNvSpPr txBox="1"/>
          <p:nvPr/>
        </p:nvSpPr>
        <p:spPr>
          <a:xfrm>
            <a:off x="19050" y="731486"/>
            <a:ext cx="18288000" cy="2308324"/>
          </a:xfrm>
          <a:prstGeom prst="rect">
            <a:avLst/>
          </a:prstGeom>
          <a:noFill/>
        </p:spPr>
        <p:txBody>
          <a:bodyPr wrap="square" rtlCol="0">
            <a:spAutoFit/>
          </a:bodyPr>
          <a:lstStyle/>
          <a:p>
            <a:pPr algn="ctr"/>
            <a:r>
              <a:rPr lang="en-US" sz="2400" b="1" dirty="0"/>
              <a:t>Task 2: Emergency Evacuation (Simulation)</a:t>
            </a:r>
          </a:p>
          <a:p>
            <a:r>
              <a:rPr lang="en-US" sz="2400" dirty="0"/>
              <a:t>In this role-play, you will be required to:</a:t>
            </a:r>
          </a:p>
          <a:p>
            <a:r>
              <a:rPr lang="en-US" sz="2400" dirty="0"/>
              <a:t>• Follow workplace emergency procedures.</a:t>
            </a:r>
          </a:p>
          <a:p>
            <a:endParaRPr lang="en-US" sz="2400" dirty="0"/>
          </a:p>
          <a:p>
            <a:r>
              <a:rPr lang="en-US" sz="2400" dirty="0"/>
              <a:t>As a class, you will run through a workplace emergency drill in response to a possible fire in the building. </a:t>
            </a:r>
          </a:p>
          <a:p>
            <a:r>
              <a:rPr lang="en-US" sz="2400" dirty="0"/>
              <a:t>You should follow the instructions given to you by your assessor and complete the emergency evacuation procedure as directed.</a:t>
            </a:r>
          </a:p>
        </p:txBody>
      </p:sp>
      <p:pic>
        <p:nvPicPr>
          <p:cNvPr id="12" name="Picture 11">
            <a:extLst>
              <a:ext uri="{FF2B5EF4-FFF2-40B4-BE49-F238E27FC236}">
                <a16:creationId xmlns:a16="http://schemas.microsoft.com/office/drawing/2014/main" id="{9BB581CE-5F99-45B4-ACDA-E0271B446817}"/>
              </a:ext>
            </a:extLst>
          </p:cNvPr>
          <p:cNvPicPr>
            <a:picLocks noChangeAspect="1"/>
          </p:cNvPicPr>
          <p:nvPr/>
        </p:nvPicPr>
        <p:blipFill>
          <a:blip r:embed="rId3"/>
          <a:stretch>
            <a:fillRect/>
          </a:stretch>
        </p:blipFill>
        <p:spPr>
          <a:xfrm>
            <a:off x="152400" y="124070"/>
            <a:ext cx="3191320" cy="552527"/>
          </a:xfrm>
          <a:prstGeom prst="rect">
            <a:avLst/>
          </a:prstGeom>
        </p:spPr>
      </p:pic>
      <p:sp>
        <p:nvSpPr>
          <p:cNvPr id="13" name="TextBox 12">
            <a:extLst>
              <a:ext uri="{FF2B5EF4-FFF2-40B4-BE49-F238E27FC236}">
                <a16:creationId xmlns:a16="http://schemas.microsoft.com/office/drawing/2014/main" id="{EB94DA0B-886D-4E35-9CD9-34292CE5C515}"/>
              </a:ext>
            </a:extLst>
          </p:cNvPr>
          <p:cNvSpPr txBox="1"/>
          <p:nvPr/>
        </p:nvSpPr>
        <p:spPr>
          <a:xfrm>
            <a:off x="3376850" y="30659"/>
            <a:ext cx="9190382" cy="769441"/>
          </a:xfrm>
          <a:prstGeom prst="rect">
            <a:avLst/>
          </a:prstGeom>
          <a:noFill/>
        </p:spPr>
        <p:txBody>
          <a:bodyPr wrap="square">
            <a:spAutoFit/>
          </a:bodyPr>
          <a:lstStyle/>
          <a:p>
            <a:r>
              <a:rPr lang="en-US" sz="4400" kern="0" dirty="0"/>
              <a:t>2 Performance Demonstration</a:t>
            </a:r>
            <a:endParaRPr lang="en-AU" kern="0" dirty="0"/>
          </a:p>
        </p:txBody>
      </p:sp>
      <p:pic>
        <p:nvPicPr>
          <p:cNvPr id="8" name="object 4">
            <a:hlinkClick r:id="rId4" action="ppaction://hlinksldjump"/>
            <a:extLst>
              <a:ext uri="{FF2B5EF4-FFF2-40B4-BE49-F238E27FC236}">
                <a16:creationId xmlns:a16="http://schemas.microsoft.com/office/drawing/2014/main" id="{44B46163-FD01-4D58-BD4D-EBB6AC0E8A4B}"/>
              </a:ext>
            </a:extLst>
          </p:cNvPr>
          <p:cNvPicPr/>
          <p:nvPr/>
        </p:nvPicPr>
        <p:blipFill>
          <a:blip r:embed="rId5" cstate="email">
            <a:extLst>
              <a:ext uri="{28A0092B-C50C-407E-A947-70E740481C1C}">
                <a14:useLocalDpi xmlns:a14="http://schemas.microsoft.com/office/drawing/2010/main"/>
              </a:ext>
            </a:extLst>
          </a:blip>
          <a:stretch>
            <a:fillRect/>
          </a:stretch>
        </p:blipFill>
        <p:spPr>
          <a:xfrm>
            <a:off x="16957087" y="9258301"/>
            <a:ext cx="914399" cy="876298"/>
          </a:xfrm>
          <a:prstGeom prst="rect">
            <a:avLst/>
          </a:prstGeom>
        </p:spPr>
      </p:pic>
    </p:spTree>
    <p:extLst>
      <p:ext uri="{BB962C8B-B14F-4D97-AF65-F5344CB8AC3E}">
        <p14:creationId xmlns:p14="http://schemas.microsoft.com/office/powerpoint/2010/main" val="328582519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085F919-181F-4CEE-A333-DEFAD6E5BA5B}"/>
              </a:ext>
            </a:extLst>
          </p:cNvPr>
          <p:cNvPicPr>
            <a:picLocks noChangeAspect="1"/>
          </p:cNvPicPr>
          <p:nvPr/>
        </p:nvPicPr>
        <p:blipFill>
          <a:blip r:embed="rId2"/>
          <a:stretch>
            <a:fillRect/>
          </a:stretch>
        </p:blipFill>
        <p:spPr>
          <a:xfrm>
            <a:off x="6934200" y="929766"/>
            <a:ext cx="5181600" cy="5974416"/>
          </a:xfrm>
          <a:prstGeom prst="rect">
            <a:avLst/>
          </a:prstGeom>
        </p:spPr>
      </p:pic>
      <p:sp>
        <p:nvSpPr>
          <p:cNvPr id="7" name="TextBox 6">
            <a:extLst>
              <a:ext uri="{FF2B5EF4-FFF2-40B4-BE49-F238E27FC236}">
                <a16:creationId xmlns:a16="http://schemas.microsoft.com/office/drawing/2014/main" id="{D2031CB8-F4EB-4ED7-826A-5BD331A6197A}"/>
              </a:ext>
            </a:extLst>
          </p:cNvPr>
          <p:cNvSpPr txBox="1"/>
          <p:nvPr/>
        </p:nvSpPr>
        <p:spPr>
          <a:xfrm>
            <a:off x="19050" y="731486"/>
            <a:ext cx="18288000" cy="6370975"/>
          </a:xfrm>
          <a:prstGeom prst="rect">
            <a:avLst/>
          </a:prstGeom>
          <a:noFill/>
        </p:spPr>
        <p:txBody>
          <a:bodyPr wrap="square" rtlCol="0">
            <a:spAutoFit/>
          </a:bodyPr>
          <a:lstStyle/>
          <a:p>
            <a:pPr algn="ctr"/>
            <a:r>
              <a:rPr lang="en-US" sz="2400" b="1" dirty="0"/>
              <a:t>Task 3: Apply WHS Procedures and Reporting Protocols (Manual Handling)</a:t>
            </a:r>
          </a:p>
          <a:p>
            <a:r>
              <a:rPr lang="en-US" sz="2400" dirty="0"/>
              <a:t>You will be given access to appropriate workplace policies and procedures prior to the role-play so that you understand the expectations. (Manual handling procedures: Lifting procedure for a weight over 16kg)</a:t>
            </a:r>
          </a:p>
          <a:p>
            <a:endParaRPr lang="en-US" sz="2400" dirty="0"/>
          </a:p>
          <a:p>
            <a:r>
              <a:rPr lang="en-US" sz="2400" dirty="0"/>
              <a:t>Read the case study and then participate in the role-play. </a:t>
            </a:r>
          </a:p>
          <a:p>
            <a:r>
              <a:rPr lang="en-US" sz="2400" dirty="0"/>
              <a:t>In this role-play, you will be required to:</a:t>
            </a:r>
          </a:p>
          <a:p>
            <a:r>
              <a:rPr lang="en-US" sz="2400" dirty="0"/>
              <a:t>Discuss the case study.</a:t>
            </a:r>
          </a:p>
          <a:p>
            <a:r>
              <a:rPr lang="en-US" sz="2400" dirty="0"/>
              <a:t>Take appropriate actions to maintain safe practices in the context of the case study.</a:t>
            </a:r>
          </a:p>
          <a:p>
            <a:r>
              <a:rPr lang="en-US" sz="2400" dirty="0"/>
              <a:t>Report any incidents and injuries, making sure to follow the correct workplace reporting procedures.</a:t>
            </a:r>
          </a:p>
          <a:p>
            <a:r>
              <a:rPr lang="en-US" sz="2400" dirty="0"/>
              <a:t>Complete the </a:t>
            </a:r>
            <a:r>
              <a:rPr lang="en-US" sz="2400" dirty="0" err="1"/>
              <a:t>Incident_Accident_Report</a:t>
            </a:r>
            <a:r>
              <a:rPr lang="en-US" sz="2400" dirty="0"/>
              <a:t> form and submit this to your manager. </a:t>
            </a:r>
          </a:p>
          <a:p>
            <a:pPr algn="ctr"/>
            <a:r>
              <a:rPr lang="en-US" sz="2400" b="1" dirty="0"/>
              <a:t>Case Study</a:t>
            </a:r>
          </a:p>
          <a:p>
            <a:r>
              <a:rPr lang="en-US" sz="2400" dirty="0"/>
              <a:t>Your assessor will be acting as your work colleague, a mailroom worker who has just received a delivery of new office equipment.</a:t>
            </a:r>
          </a:p>
          <a:p>
            <a:r>
              <a:rPr lang="en-US" sz="2400" dirty="0"/>
              <a:t>You can clearly see the weight of several parcels identified on the outside of the boxes – all 25kg. </a:t>
            </a:r>
          </a:p>
          <a:p>
            <a:r>
              <a:rPr lang="en-US" sz="2400" dirty="0"/>
              <a:t>Your colleague is lifting and carrying the boxes past you as you work on reception. You are to inform them of the organisation’s Manual Handling procedure for anything over 16kg, and what they should do instead.</a:t>
            </a:r>
          </a:p>
          <a:p>
            <a:r>
              <a:rPr lang="en-US" sz="2400" dirty="0"/>
              <a:t>They will then role-play a lifting injury when lifting the third parcel.</a:t>
            </a:r>
          </a:p>
          <a:p>
            <a:r>
              <a:rPr lang="en-US" sz="2400" dirty="0"/>
              <a:t>After sending them to see the first aid officer, you should fill out the required paperwork to report the incident.</a:t>
            </a:r>
          </a:p>
        </p:txBody>
      </p:sp>
      <p:pic>
        <p:nvPicPr>
          <p:cNvPr id="12" name="Picture 11">
            <a:extLst>
              <a:ext uri="{FF2B5EF4-FFF2-40B4-BE49-F238E27FC236}">
                <a16:creationId xmlns:a16="http://schemas.microsoft.com/office/drawing/2014/main" id="{9BB581CE-5F99-45B4-ACDA-E0271B446817}"/>
              </a:ext>
            </a:extLst>
          </p:cNvPr>
          <p:cNvPicPr>
            <a:picLocks noChangeAspect="1"/>
          </p:cNvPicPr>
          <p:nvPr/>
        </p:nvPicPr>
        <p:blipFill>
          <a:blip r:embed="rId3"/>
          <a:stretch>
            <a:fillRect/>
          </a:stretch>
        </p:blipFill>
        <p:spPr>
          <a:xfrm>
            <a:off x="152400" y="124070"/>
            <a:ext cx="3191320" cy="552527"/>
          </a:xfrm>
          <a:prstGeom prst="rect">
            <a:avLst/>
          </a:prstGeom>
        </p:spPr>
      </p:pic>
      <p:sp>
        <p:nvSpPr>
          <p:cNvPr id="13" name="TextBox 12">
            <a:extLst>
              <a:ext uri="{FF2B5EF4-FFF2-40B4-BE49-F238E27FC236}">
                <a16:creationId xmlns:a16="http://schemas.microsoft.com/office/drawing/2014/main" id="{EB94DA0B-886D-4E35-9CD9-34292CE5C515}"/>
              </a:ext>
            </a:extLst>
          </p:cNvPr>
          <p:cNvSpPr txBox="1"/>
          <p:nvPr/>
        </p:nvSpPr>
        <p:spPr>
          <a:xfrm>
            <a:off x="3376850" y="30659"/>
            <a:ext cx="9190382" cy="769441"/>
          </a:xfrm>
          <a:prstGeom prst="rect">
            <a:avLst/>
          </a:prstGeom>
          <a:noFill/>
        </p:spPr>
        <p:txBody>
          <a:bodyPr wrap="square">
            <a:spAutoFit/>
          </a:bodyPr>
          <a:lstStyle/>
          <a:p>
            <a:r>
              <a:rPr lang="en-US" sz="4400" kern="0" dirty="0"/>
              <a:t>2 Performance Demonstration</a:t>
            </a:r>
            <a:endParaRPr lang="en-AU" kern="0" dirty="0"/>
          </a:p>
        </p:txBody>
      </p:sp>
      <p:pic>
        <p:nvPicPr>
          <p:cNvPr id="8" name="object 4">
            <a:hlinkClick r:id="rId4" action="ppaction://hlinksldjump"/>
            <a:extLst>
              <a:ext uri="{FF2B5EF4-FFF2-40B4-BE49-F238E27FC236}">
                <a16:creationId xmlns:a16="http://schemas.microsoft.com/office/drawing/2014/main" id="{E8B8E4CF-8902-4B5A-AB11-75B2D986D6A1}"/>
              </a:ext>
            </a:extLst>
          </p:cNvPr>
          <p:cNvPicPr/>
          <p:nvPr/>
        </p:nvPicPr>
        <p:blipFill>
          <a:blip r:embed="rId5" cstate="email">
            <a:extLst>
              <a:ext uri="{28A0092B-C50C-407E-A947-70E740481C1C}">
                <a14:useLocalDpi xmlns:a14="http://schemas.microsoft.com/office/drawing/2010/main"/>
              </a:ext>
            </a:extLst>
          </a:blip>
          <a:stretch>
            <a:fillRect/>
          </a:stretch>
        </p:blipFill>
        <p:spPr>
          <a:xfrm>
            <a:off x="16957087" y="9258301"/>
            <a:ext cx="914399" cy="876298"/>
          </a:xfrm>
          <a:prstGeom prst="rect">
            <a:avLst/>
          </a:prstGeom>
        </p:spPr>
      </p:pic>
    </p:spTree>
    <p:extLst>
      <p:ext uri="{BB962C8B-B14F-4D97-AF65-F5344CB8AC3E}">
        <p14:creationId xmlns:p14="http://schemas.microsoft.com/office/powerpoint/2010/main" val="414515585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085F919-181F-4CEE-A333-DEFAD6E5BA5B}"/>
              </a:ext>
            </a:extLst>
          </p:cNvPr>
          <p:cNvPicPr>
            <a:picLocks noChangeAspect="1"/>
          </p:cNvPicPr>
          <p:nvPr/>
        </p:nvPicPr>
        <p:blipFill>
          <a:blip r:embed="rId2"/>
          <a:stretch>
            <a:fillRect/>
          </a:stretch>
        </p:blipFill>
        <p:spPr>
          <a:xfrm>
            <a:off x="6934200" y="929766"/>
            <a:ext cx="5181600" cy="5974416"/>
          </a:xfrm>
          <a:prstGeom prst="rect">
            <a:avLst/>
          </a:prstGeom>
        </p:spPr>
      </p:pic>
      <p:sp>
        <p:nvSpPr>
          <p:cNvPr id="7" name="TextBox 6">
            <a:extLst>
              <a:ext uri="{FF2B5EF4-FFF2-40B4-BE49-F238E27FC236}">
                <a16:creationId xmlns:a16="http://schemas.microsoft.com/office/drawing/2014/main" id="{D2031CB8-F4EB-4ED7-826A-5BD331A6197A}"/>
              </a:ext>
            </a:extLst>
          </p:cNvPr>
          <p:cNvSpPr txBox="1"/>
          <p:nvPr/>
        </p:nvSpPr>
        <p:spPr>
          <a:xfrm>
            <a:off x="19050" y="731486"/>
            <a:ext cx="18288000" cy="4524315"/>
          </a:xfrm>
          <a:prstGeom prst="rect">
            <a:avLst/>
          </a:prstGeom>
          <a:noFill/>
        </p:spPr>
        <p:txBody>
          <a:bodyPr wrap="square" rtlCol="0">
            <a:spAutoFit/>
          </a:bodyPr>
          <a:lstStyle/>
          <a:p>
            <a:pPr algn="ctr"/>
            <a:r>
              <a:rPr lang="en-US" sz="2400" b="1" dirty="0"/>
              <a:t>Task 4: WHS Meeting</a:t>
            </a:r>
          </a:p>
          <a:p>
            <a:r>
              <a:rPr lang="en-US" sz="2400" dirty="0"/>
              <a:t>As a class, you will attend a Workplace Safety Meeting. This will be convened by your assessor. You should take turns to discuss your findings based upon the examination of your nominated area.</a:t>
            </a:r>
          </a:p>
          <a:p>
            <a:endParaRPr lang="en-US" sz="2400" dirty="0"/>
          </a:p>
          <a:p>
            <a:r>
              <a:rPr lang="en-US" sz="2400" dirty="0"/>
              <a:t>This should include:</a:t>
            </a:r>
          </a:p>
          <a:p>
            <a:r>
              <a:rPr lang="en-US" sz="2400" dirty="0"/>
              <a:t>• Raising any potential WHS issues you discovered in your area, and any suggestions you might have to minimise or resolve them.</a:t>
            </a:r>
          </a:p>
          <a:p>
            <a:r>
              <a:rPr lang="en-US" sz="2400" dirty="0"/>
              <a:t>• Collectively discuss what improvements could be made to the WHS policies/procedures that you utilised in task 1- 3.</a:t>
            </a:r>
          </a:p>
          <a:p>
            <a:r>
              <a:rPr lang="en-US" sz="2400" dirty="0"/>
              <a:t>• Each student should address an area that is causing them stress or fatigue, i.e., the flickering lights above my desk are causing me to have headaches, or I am constantly worried I am going to trip on the uneven concrete outside the front of the office. This can be something that was </a:t>
            </a:r>
          </a:p>
          <a:p>
            <a:r>
              <a:rPr lang="en-US" sz="2400" dirty="0"/>
              <a:t>truly identified, or it can be something that you create for the purpose of this meeting. It does not need to be included in the risk assessment or drafted email.</a:t>
            </a:r>
          </a:p>
          <a:p>
            <a:r>
              <a:rPr lang="en-US" sz="2400" dirty="0"/>
              <a:t>• You should then formulate a combined checklist as a class that documents all the suggestions.</a:t>
            </a:r>
          </a:p>
        </p:txBody>
      </p:sp>
      <p:pic>
        <p:nvPicPr>
          <p:cNvPr id="12" name="Picture 11">
            <a:extLst>
              <a:ext uri="{FF2B5EF4-FFF2-40B4-BE49-F238E27FC236}">
                <a16:creationId xmlns:a16="http://schemas.microsoft.com/office/drawing/2014/main" id="{9BB581CE-5F99-45B4-ACDA-E0271B446817}"/>
              </a:ext>
            </a:extLst>
          </p:cNvPr>
          <p:cNvPicPr>
            <a:picLocks noChangeAspect="1"/>
          </p:cNvPicPr>
          <p:nvPr/>
        </p:nvPicPr>
        <p:blipFill>
          <a:blip r:embed="rId3"/>
          <a:stretch>
            <a:fillRect/>
          </a:stretch>
        </p:blipFill>
        <p:spPr>
          <a:xfrm>
            <a:off x="152400" y="124070"/>
            <a:ext cx="3191320" cy="552527"/>
          </a:xfrm>
          <a:prstGeom prst="rect">
            <a:avLst/>
          </a:prstGeom>
        </p:spPr>
      </p:pic>
      <p:sp>
        <p:nvSpPr>
          <p:cNvPr id="13" name="TextBox 12">
            <a:extLst>
              <a:ext uri="{FF2B5EF4-FFF2-40B4-BE49-F238E27FC236}">
                <a16:creationId xmlns:a16="http://schemas.microsoft.com/office/drawing/2014/main" id="{EB94DA0B-886D-4E35-9CD9-34292CE5C515}"/>
              </a:ext>
            </a:extLst>
          </p:cNvPr>
          <p:cNvSpPr txBox="1"/>
          <p:nvPr/>
        </p:nvSpPr>
        <p:spPr>
          <a:xfrm>
            <a:off x="3376850" y="30659"/>
            <a:ext cx="9190382" cy="769441"/>
          </a:xfrm>
          <a:prstGeom prst="rect">
            <a:avLst/>
          </a:prstGeom>
          <a:noFill/>
        </p:spPr>
        <p:txBody>
          <a:bodyPr wrap="square">
            <a:spAutoFit/>
          </a:bodyPr>
          <a:lstStyle/>
          <a:p>
            <a:r>
              <a:rPr lang="en-US" sz="4400" kern="0" dirty="0"/>
              <a:t>2 Performance Demonstration</a:t>
            </a:r>
            <a:endParaRPr lang="en-AU" kern="0" dirty="0"/>
          </a:p>
        </p:txBody>
      </p:sp>
      <p:pic>
        <p:nvPicPr>
          <p:cNvPr id="8" name="object 4">
            <a:hlinkClick r:id="rId4" action="ppaction://hlinksldjump"/>
            <a:extLst>
              <a:ext uri="{FF2B5EF4-FFF2-40B4-BE49-F238E27FC236}">
                <a16:creationId xmlns:a16="http://schemas.microsoft.com/office/drawing/2014/main" id="{0D3C5734-5C6E-407D-A5DA-D328CB6994CB}"/>
              </a:ext>
            </a:extLst>
          </p:cNvPr>
          <p:cNvPicPr/>
          <p:nvPr/>
        </p:nvPicPr>
        <p:blipFill>
          <a:blip r:embed="rId5" cstate="email">
            <a:extLst>
              <a:ext uri="{28A0092B-C50C-407E-A947-70E740481C1C}">
                <a14:useLocalDpi xmlns:a14="http://schemas.microsoft.com/office/drawing/2010/main"/>
              </a:ext>
            </a:extLst>
          </a:blip>
          <a:stretch>
            <a:fillRect/>
          </a:stretch>
        </p:blipFill>
        <p:spPr>
          <a:xfrm>
            <a:off x="16957087" y="9258301"/>
            <a:ext cx="914399" cy="876298"/>
          </a:xfrm>
          <a:prstGeom prst="rect">
            <a:avLst/>
          </a:prstGeom>
        </p:spPr>
      </p:pic>
    </p:spTree>
    <p:extLst>
      <p:ext uri="{BB962C8B-B14F-4D97-AF65-F5344CB8AC3E}">
        <p14:creationId xmlns:p14="http://schemas.microsoft.com/office/powerpoint/2010/main" val="28696597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8288000" cy="9239885"/>
          </a:xfrm>
          <a:custGeom>
            <a:avLst/>
            <a:gdLst/>
            <a:ahLst/>
            <a:cxnLst/>
            <a:rect l="l" t="t" r="r" b="b"/>
            <a:pathLst>
              <a:path w="18288000" h="9239885">
                <a:moveTo>
                  <a:pt x="0" y="9239560"/>
                </a:moveTo>
                <a:lnTo>
                  <a:pt x="18288000" y="9239560"/>
                </a:lnTo>
                <a:lnTo>
                  <a:pt x="18288000" y="0"/>
                </a:lnTo>
                <a:lnTo>
                  <a:pt x="0" y="0"/>
                </a:lnTo>
                <a:lnTo>
                  <a:pt x="0" y="9239560"/>
                </a:lnTo>
                <a:close/>
              </a:path>
            </a:pathLst>
          </a:custGeom>
          <a:solidFill>
            <a:srgbClr val="6DC8C8"/>
          </a:solidFill>
        </p:spPr>
        <p:txBody>
          <a:bodyPr wrap="square" lIns="0" tIns="0" rIns="0" bIns="0" rtlCol="0"/>
          <a:lstStyle/>
          <a:p>
            <a:endParaRPr/>
          </a:p>
        </p:txBody>
      </p:sp>
      <p:grpSp>
        <p:nvGrpSpPr>
          <p:cNvPr id="3" name="object 3"/>
          <p:cNvGrpSpPr/>
          <p:nvPr/>
        </p:nvGrpSpPr>
        <p:grpSpPr>
          <a:xfrm>
            <a:off x="0" y="0"/>
            <a:ext cx="18288000" cy="10287310"/>
            <a:chOff x="0" y="0"/>
            <a:chExt cx="18288000" cy="10287310"/>
          </a:xfrm>
        </p:grpSpPr>
        <p:pic>
          <p:nvPicPr>
            <p:cNvPr id="4" name="object 4"/>
            <p:cNvPicPr/>
            <p:nvPr/>
          </p:nvPicPr>
          <p:blipFill>
            <a:blip r:embed="rId3" cstate="print"/>
            <a:stretch>
              <a:fillRect/>
            </a:stretch>
          </p:blipFill>
          <p:spPr>
            <a:xfrm>
              <a:off x="0" y="0"/>
              <a:ext cx="6962774" cy="10286999"/>
            </a:xfrm>
            <a:prstGeom prst="rect">
              <a:avLst/>
            </a:prstGeom>
          </p:spPr>
        </p:pic>
        <p:sp>
          <p:nvSpPr>
            <p:cNvPr id="5" name="object 5"/>
            <p:cNvSpPr/>
            <p:nvPr/>
          </p:nvSpPr>
          <p:spPr>
            <a:xfrm>
              <a:off x="0" y="9239560"/>
              <a:ext cx="18288000" cy="1047750"/>
            </a:xfrm>
            <a:custGeom>
              <a:avLst/>
              <a:gdLst/>
              <a:ahLst/>
              <a:cxnLst/>
              <a:rect l="l" t="t" r="r" b="b"/>
              <a:pathLst>
                <a:path w="18288000" h="1047750">
                  <a:moveTo>
                    <a:pt x="18288000" y="1047438"/>
                  </a:moveTo>
                  <a:lnTo>
                    <a:pt x="0" y="1047438"/>
                  </a:lnTo>
                  <a:lnTo>
                    <a:pt x="0" y="0"/>
                  </a:lnTo>
                  <a:lnTo>
                    <a:pt x="18288000" y="0"/>
                  </a:lnTo>
                  <a:lnTo>
                    <a:pt x="18288000" y="1047438"/>
                  </a:lnTo>
                  <a:close/>
                </a:path>
              </a:pathLst>
            </a:custGeom>
            <a:solidFill>
              <a:srgbClr val="FFFFFF"/>
            </a:solidFill>
          </p:spPr>
          <p:txBody>
            <a:bodyPr wrap="square" lIns="0" tIns="0" rIns="0" bIns="0" rtlCol="0"/>
            <a:lstStyle/>
            <a:p>
              <a:endParaRPr/>
            </a:p>
          </p:txBody>
        </p:sp>
        <p:sp>
          <p:nvSpPr>
            <p:cNvPr id="7" name="object 7"/>
            <p:cNvSpPr/>
            <p:nvPr/>
          </p:nvSpPr>
          <p:spPr>
            <a:xfrm>
              <a:off x="7723654" y="2079968"/>
              <a:ext cx="1352550" cy="133350"/>
            </a:xfrm>
            <a:custGeom>
              <a:avLst/>
              <a:gdLst/>
              <a:ahLst/>
              <a:cxnLst/>
              <a:rect l="l" t="t" r="r" b="b"/>
              <a:pathLst>
                <a:path w="1352550" h="133350">
                  <a:moveTo>
                    <a:pt x="1352550" y="133350"/>
                  </a:moveTo>
                  <a:lnTo>
                    <a:pt x="0" y="133350"/>
                  </a:lnTo>
                  <a:lnTo>
                    <a:pt x="0" y="0"/>
                  </a:lnTo>
                  <a:lnTo>
                    <a:pt x="1352550" y="0"/>
                  </a:lnTo>
                  <a:lnTo>
                    <a:pt x="1352550" y="133350"/>
                  </a:lnTo>
                  <a:close/>
                </a:path>
              </a:pathLst>
            </a:custGeom>
            <a:solidFill>
              <a:srgbClr val="000000"/>
            </a:solidFill>
          </p:spPr>
          <p:txBody>
            <a:bodyPr wrap="square" lIns="0" tIns="0" rIns="0" bIns="0" rtlCol="0"/>
            <a:lstStyle/>
            <a:p>
              <a:endParaRPr/>
            </a:p>
          </p:txBody>
        </p:sp>
      </p:grpSp>
      <p:sp>
        <p:nvSpPr>
          <p:cNvPr id="8" name="object 8"/>
          <p:cNvSpPr txBox="1"/>
          <p:nvPr/>
        </p:nvSpPr>
        <p:spPr>
          <a:xfrm>
            <a:off x="7710953" y="2497438"/>
            <a:ext cx="8997950" cy="6026150"/>
          </a:xfrm>
          <a:prstGeom prst="rect">
            <a:avLst/>
          </a:prstGeom>
        </p:spPr>
        <p:txBody>
          <a:bodyPr vert="horz" wrap="square" lIns="0" tIns="12700" rIns="0" bIns="0" rtlCol="0">
            <a:spAutoFit/>
          </a:bodyPr>
          <a:lstStyle/>
          <a:p>
            <a:pPr marL="12700" marR="159385">
              <a:lnSpc>
                <a:spcPct val="140600"/>
              </a:lnSpc>
              <a:spcBef>
                <a:spcPts val="100"/>
              </a:spcBef>
              <a:tabLst>
                <a:tab pos="823594" algn="l"/>
                <a:tab pos="2065020" algn="l"/>
                <a:tab pos="2524760" algn="l"/>
                <a:tab pos="3014345" algn="l"/>
                <a:tab pos="4948555" algn="l"/>
                <a:tab pos="5027295" algn="l"/>
                <a:tab pos="5418455" algn="l"/>
                <a:tab pos="5457190" algn="l"/>
                <a:tab pos="6640195" algn="l"/>
                <a:tab pos="7673975" algn="l"/>
                <a:tab pos="8286750" algn="l"/>
              </a:tabLst>
            </a:pPr>
            <a:r>
              <a:rPr sz="2800" spc="195" dirty="0">
                <a:latin typeface="Arial MT"/>
                <a:cs typeface="Arial MT"/>
              </a:rPr>
              <a:t>Th</a:t>
            </a:r>
            <a:r>
              <a:rPr sz="2800" dirty="0">
                <a:latin typeface="Arial MT"/>
                <a:cs typeface="Arial MT"/>
              </a:rPr>
              <a:t>e	</a:t>
            </a:r>
            <a:r>
              <a:rPr sz="2800" spc="195" dirty="0">
                <a:latin typeface="Arial MT"/>
                <a:cs typeface="Arial MT"/>
              </a:rPr>
              <a:t>manage</a:t>
            </a:r>
            <a:r>
              <a:rPr sz="2800" dirty="0">
                <a:latin typeface="Arial MT"/>
                <a:cs typeface="Arial MT"/>
              </a:rPr>
              <a:t>r	</a:t>
            </a:r>
            <a:r>
              <a:rPr sz="2800" spc="195" dirty="0">
                <a:latin typeface="Arial MT"/>
                <a:cs typeface="Arial MT"/>
              </a:rPr>
              <a:t>o</a:t>
            </a:r>
            <a:r>
              <a:rPr sz="2800" dirty="0">
                <a:latin typeface="Arial MT"/>
                <a:cs typeface="Arial MT"/>
              </a:rPr>
              <a:t>r	</a:t>
            </a:r>
            <a:r>
              <a:rPr sz="2800" spc="195" dirty="0">
                <a:latin typeface="Arial MT"/>
                <a:cs typeface="Arial MT"/>
              </a:rPr>
              <a:t>superviso</a:t>
            </a:r>
            <a:r>
              <a:rPr sz="2800" dirty="0">
                <a:latin typeface="Arial MT"/>
                <a:cs typeface="Arial MT"/>
              </a:rPr>
              <a:t>r		</a:t>
            </a:r>
            <a:r>
              <a:rPr sz="2800" spc="195" dirty="0">
                <a:latin typeface="Arial MT"/>
                <a:cs typeface="Arial MT"/>
              </a:rPr>
              <a:t>i</a:t>
            </a:r>
            <a:r>
              <a:rPr sz="2800" dirty="0">
                <a:latin typeface="Arial MT"/>
                <a:cs typeface="Arial MT"/>
              </a:rPr>
              <a:t>s		</a:t>
            </a:r>
            <a:r>
              <a:rPr sz="2800" spc="195" dirty="0">
                <a:latin typeface="Arial MT"/>
                <a:cs typeface="Arial MT"/>
              </a:rPr>
              <a:t>responsibl</a:t>
            </a:r>
            <a:r>
              <a:rPr sz="2800" dirty="0">
                <a:latin typeface="Arial MT"/>
                <a:cs typeface="Arial MT"/>
              </a:rPr>
              <a:t>e	</a:t>
            </a:r>
            <a:r>
              <a:rPr sz="2800" spc="195" dirty="0">
                <a:latin typeface="Arial MT"/>
                <a:cs typeface="Arial MT"/>
              </a:rPr>
              <a:t>fo</a:t>
            </a:r>
            <a:r>
              <a:rPr sz="2800" dirty="0">
                <a:latin typeface="Arial MT"/>
                <a:cs typeface="Arial MT"/>
              </a:rPr>
              <a:t>r	</a:t>
            </a:r>
            <a:r>
              <a:rPr sz="2800" spc="195" dirty="0">
                <a:latin typeface="Arial MT"/>
                <a:cs typeface="Arial MT"/>
              </a:rPr>
              <a:t>th</a:t>
            </a:r>
            <a:r>
              <a:rPr sz="2800" dirty="0">
                <a:latin typeface="Arial MT"/>
                <a:cs typeface="Arial MT"/>
              </a:rPr>
              <a:t>e  </a:t>
            </a:r>
            <a:r>
              <a:rPr sz="2800" spc="175" dirty="0">
                <a:latin typeface="Arial MT"/>
                <a:cs typeface="Arial MT"/>
              </a:rPr>
              <a:t>day-to-day	</a:t>
            </a:r>
            <a:r>
              <a:rPr sz="2800" spc="180" dirty="0">
                <a:latin typeface="Arial MT"/>
                <a:cs typeface="Arial MT"/>
              </a:rPr>
              <a:t>implementation	</a:t>
            </a:r>
            <a:r>
              <a:rPr sz="2800" spc="95" dirty="0">
                <a:latin typeface="Arial MT"/>
                <a:cs typeface="Arial MT"/>
              </a:rPr>
              <a:t>of	</a:t>
            </a:r>
            <a:r>
              <a:rPr sz="2800" spc="160" dirty="0">
                <a:latin typeface="Arial MT"/>
                <a:cs typeface="Arial MT"/>
              </a:rPr>
              <a:t>safety	</a:t>
            </a:r>
            <a:r>
              <a:rPr sz="2800" spc="170" dirty="0">
                <a:latin typeface="Arial MT"/>
                <a:cs typeface="Arial MT"/>
              </a:rPr>
              <a:t>measures.</a:t>
            </a:r>
            <a:endParaRPr sz="2800" dirty="0">
              <a:latin typeface="Arial MT"/>
              <a:cs typeface="Arial MT"/>
            </a:endParaRPr>
          </a:p>
          <a:p>
            <a:pPr marL="12700">
              <a:lnSpc>
                <a:spcPct val="100000"/>
              </a:lnSpc>
              <a:spcBef>
                <a:spcPts val="1365"/>
              </a:spcBef>
              <a:tabLst>
                <a:tab pos="2460625" algn="l"/>
                <a:tab pos="3454400" algn="l"/>
                <a:tab pos="4330065" algn="l"/>
                <a:tab pos="5793740" algn="l"/>
              </a:tabLst>
            </a:pPr>
            <a:r>
              <a:rPr sz="2800" spc="175" dirty="0">
                <a:latin typeface="Arial MT"/>
                <a:cs typeface="Arial MT"/>
              </a:rPr>
              <a:t>Management	</a:t>
            </a:r>
            <a:r>
              <a:rPr sz="2800" spc="145" dirty="0">
                <a:latin typeface="Arial MT"/>
                <a:cs typeface="Arial MT"/>
              </a:rPr>
              <a:t>must	also	</a:t>
            </a:r>
            <a:r>
              <a:rPr sz="2800" spc="165" dirty="0">
                <a:latin typeface="Arial MT"/>
                <a:cs typeface="Arial MT"/>
              </a:rPr>
              <a:t>provide	</a:t>
            </a:r>
            <a:r>
              <a:rPr sz="2800" spc="170" dirty="0">
                <a:latin typeface="Arial MT"/>
                <a:cs typeface="Arial MT"/>
              </a:rPr>
              <a:t>training,</a:t>
            </a:r>
            <a:endParaRPr sz="2800" dirty="0">
              <a:latin typeface="Arial MT"/>
              <a:cs typeface="Arial MT"/>
            </a:endParaRPr>
          </a:p>
          <a:p>
            <a:pPr marL="12700" marR="5080">
              <a:lnSpc>
                <a:spcPct val="140600"/>
              </a:lnSpc>
              <a:tabLst>
                <a:tab pos="442595" algn="l"/>
                <a:tab pos="481965" algn="l"/>
                <a:tab pos="1278255" algn="l"/>
                <a:tab pos="1555115" algn="l"/>
                <a:tab pos="2169160" algn="l"/>
                <a:tab pos="2771775" algn="l"/>
                <a:tab pos="2891155" algn="l"/>
                <a:tab pos="2960370" algn="l"/>
                <a:tab pos="3241675" algn="l"/>
                <a:tab pos="3460115" algn="l"/>
                <a:tab pos="4182110" algn="l"/>
                <a:tab pos="4355465" algn="l"/>
                <a:tab pos="4582795" algn="l"/>
                <a:tab pos="5556250" algn="l"/>
                <a:tab pos="6313805" algn="l"/>
                <a:tab pos="6684645" algn="l"/>
                <a:tab pos="7530465" algn="l"/>
                <a:tab pos="8322309" algn="l"/>
              </a:tabLst>
            </a:pPr>
            <a:r>
              <a:rPr sz="2800" spc="195" dirty="0">
                <a:latin typeface="Arial MT"/>
                <a:cs typeface="Arial MT"/>
              </a:rPr>
              <a:t>informatio</a:t>
            </a:r>
            <a:r>
              <a:rPr sz="2800" dirty="0">
                <a:latin typeface="Arial MT"/>
                <a:cs typeface="Arial MT"/>
              </a:rPr>
              <a:t>n	</a:t>
            </a:r>
            <a:r>
              <a:rPr sz="2800" spc="195" dirty="0">
                <a:latin typeface="Arial MT"/>
                <a:cs typeface="Arial MT"/>
              </a:rPr>
              <a:t>an</a:t>
            </a:r>
            <a:r>
              <a:rPr sz="2800" dirty="0">
                <a:latin typeface="Arial MT"/>
                <a:cs typeface="Arial MT"/>
              </a:rPr>
              <a:t>d		</a:t>
            </a:r>
            <a:r>
              <a:rPr sz="2800" spc="195" dirty="0">
                <a:latin typeface="Arial MT"/>
                <a:cs typeface="Arial MT"/>
              </a:rPr>
              <a:t>safet</a:t>
            </a:r>
            <a:r>
              <a:rPr sz="2800" dirty="0">
                <a:latin typeface="Arial MT"/>
                <a:cs typeface="Arial MT"/>
              </a:rPr>
              <a:t>y	</a:t>
            </a:r>
            <a:r>
              <a:rPr sz="2800" spc="195" dirty="0">
                <a:latin typeface="Arial MT"/>
                <a:cs typeface="Arial MT"/>
              </a:rPr>
              <a:t>equipment</a:t>
            </a:r>
            <a:r>
              <a:rPr sz="2800" dirty="0">
                <a:latin typeface="Arial MT"/>
                <a:cs typeface="Arial MT"/>
              </a:rPr>
              <a:t>.	</a:t>
            </a:r>
            <a:r>
              <a:rPr sz="2800" spc="195" dirty="0">
                <a:latin typeface="Arial MT"/>
                <a:cs typeface="Arial MT"/>
              </a:rPr>
              <a:t>I</a:t>
            </a:r>
            <a:r>
              <a:rPr sz="2800" dirty="0">
                <a:latin typeface="Arial MT"/>
                <a:cs typeface="Arial MT"/>
              </a:rPr>
              <a:t>f	</a:t>
            </a:r>
            <a:r>
              <a:rPr sz="2800" spc="195" dirty="0">
                <a:latin typeface="Arial MT"/>
                <a:cs typeface="Arial MT"/>
              </a:rPr>
              <a:t>managemen</a:t>
            </a:r>
            <a:r>
              <a:rPr sz="2800" dirty="0">
                <a:latin typeface="Arial MT"/>
                <a:cs typeface="Arial MT"/>
              </a:rPr>
              <a:t>t  </a:t>
            </a:r>
            <a:r>
              <a:rPr sz="2800" spc="95" dirty="0">
                <a:latin typeface="Arial MT"/>
                <a:cs typeface="Arial MT"/>
              </a:rPr>
              <a:t>is	</a:t>
            </a:r>
            <a:r>
              <a:rPr sz="2800" spc="145" dirty="0">
                <a:latin typeface="Arial MT"/>
                <a:cs typeface="Arial MT"/>
              </a:rPr>
              <a:t>made	</a:t>
            </a:r>
            <a:r>
              <a:rPr sz="2800" spc="155" dirty="0">
                <a:latin typeface="Arial MT"/>
                <a:cs typeface="Arial MT"/>
              </a:rPr>
              <a:t>aware	</a:t>
            </a:r>
            <a:r>
              <a:rPr sz="2800" spc="95" dirty="0">
                <a:latin typeface="Arial MT"/>
                <a:cs typeface="Arial MT"/>
              </a:rPr>
              <a:t>of	</a:t>
            </a:r>
            <a:r>
              <a:rPr sz="2800" spc="160" dirty="0">
                <a:latin typeface="Arial MT"/>
                <a:cs typeface="Arial MT"/>
              </a:rPr>
              <a:t>unsafe	</a:t>
            </a:r>
            <a:r>
              <a:rPr sz="2800" spc="145" dirty="0">
                <a:latin typeface="Arial MT"/>
                <a:cs typeface="Arial MT"/>
              </a:rPr>
              <a:t>work	</a:t>
            </a:r>
            <a:r>
              <a:rPr sz="2800" spc="175" dirty="0">
                <a:latin typeface="Arial MT"/>
                <a:cs typeface="Arial MT"/>
              </a:rPr>
              <a:t>conditions	</a:t>
            </a:r>
            <a:r>
              <a:rPr sz="2800" spc="130" dirty="0">
                <a:latin typeface="Arial MT"/>
                <a:cs typeface="Arial MT"/>
              </a:rPr>
              <a:t>and	</a:t>
            </a:r>
            <a:r>
              <a:rPr sz="2800" spc="145" dirty="0">
                <a:latin typeface="Arial MT"/>
                <a:cs typeface="Arial MT"/>
              </a:rPr>
              <a:t>fail </a:t>
            </a:r>
            <a:r>
              <a:rPr sz="2800" spc="150" dirty="0">
                <a:latin typeface="Arial MT"/>
                <a:cs typeface="Arial MT"/>
              </a:rPr>
              <a:t> </a:t>
            </a:r>
            <a:r>
              <a:rPr sz="2800" spc="95" dirty="0">
                <a:latin typeface="Arial MT"/>
                <a:cs typeface="Arial MT"/>
              </a:rPr>
              <a:t>to		</a:t>
            </a:r>
            <a:r>
              <a:rPr sz="2800" spc="145" dirty="0">
                <a:latin typeface="Arial MT"/>
                <a:cs typeface="Arial MT"/>
              </a:rPr>
              <a:t>act,	they	will		</a:t>
            </a:r>
            <a:r>
              <a:rPr sz="2800" spc="95" dirty="0">
                <a:latin typeface="Arial MT"/>
                <a:cs typeface="Arial MT"/>
              </a:rPr>
              <a:t>be	</a:t>
            </a:r>
            <a:r>
              <a:rPr sz="2800" spc="145" dirty="0">
                <a:latin typeface="Arial MT"/>
                <a:cs typeface="Arial MT"/>
              </a:rPr>
              <a:t>held	</a:t>
            </a:r>
            <a:r>
              <a:rPr sz="2800" spc="175" dirty="0">
                <a:latin typeface="Arial MT"/>
                <a:cs typeface="Arial MT"/>
              </a:rPr>
              <a:t>responsible.	</a:t>
            </a:r>
            <a:r>
              <a:rPr sz="2800" spc="170" dirty="0">
                <a:latin typeface="Arial MT"/>
                <a:cs typeface="Arial MT"/>
              </a:rPr>
              <a:t>Employees</a:t>
            </a:r>
            <a:endParaRPr sz="2800" dirty="0">
              <a:latin typeface="Arial MT"/>
              <a:cs typeface="Arial MT"/>
            </a:endParaRPr>
          </a:p>
          <a:p>
            <a:pPr marL="12700" algn="just">
              <a:lnSpc>
                <a:spcPct val="100000"/>
              </a:lnSpc>
              <a:spcBef>
                <a:spcPts val="1365"/>
              </a:spcBef>
            </a:pPr>
            <a:r>
              <a:rPr sz="2800" spc="145" dirty="0">
                <a:latin typeface="Arial MT"/>
                <a:cs typeface="Arial MT"/>
              </a:rPr>
              <a:t>also</a:t>
            </a:r>
            <a:r>
              <a:rPr sz="2800" spc="380" dirty="0">
                <a:latin typeface="Arial MT"/>
                <a:cs typeface="Arial MT"/>
              </a:rPr>
              <a:t> </a:t>
            </a:r>
            <a:r>
              <a:rPr sz="2800" spc="145" dirty="0">
                <a:latin typeface="Arial MT"/>
                <a:cs typeface="Arial MT"/>
              </a:rPr>
              <a:t>have</a:t>
            </a:r>
            <a:r>
              <a:rPr sz="2800" spc="385" dirty="0">
                <a:latin typeface="Arial MT"/>
                <a:cs typeface="Arial MT"/>
              </a:rPr>
              <a:t> </a:t>
            </a:r>
            <a:r>
              <a:rPr sz="2800" dirty="0">
                <a:latin typeface="Arial MT"/>
                <a:cs typeface="Arial MT"/>
              </a:rPr>
              <a:t>a</a:t>
            </a:r>
            <a:r>
              <a:rPr sz="2800" spc="385" dirty="0">
                <a:latin typeface="Arial MT"/>
                <a:cs typeface="Arial MT"/>
              </a:rPr>
              <a:t> </a:t>
            </a:r>
            <a:r>
              <a:rPr sz="2800" spc="145" dirty="0">
                <a:latin typeface="Arial MT"/>
                <a:cs typeface="Arial MT"/>
              </a:rPr>
              <a:t>duty</a:t>
            </a:r>
            <a:r>
              <a:rPr sz="2800" spc="380" dirty="0">
                <a:latin typeface="Arial MT"/>
                <a:cs typeface="Arial MT"/>
              </a:rPr>
              <a:t> </a:t>
            </a:r>
            <a:r>
              <a:rPr sz="2800" spc="95" dirty="0">
                <a:latin typeface="Arial MT"/>
                <a:cs typeface="Arial MT"/>
              </a:rPr>
              <a:t>of</a:t>
            </a:r>
            <a:r>
              <a:rPr sz="2800" spc="385" dirty="0">
                <a:latin typeface="Arial MT"/>
                <a:cs typeface="Arial MT"/>
              </a:rPr>
              <a:t> </a:t>
            </a:r>
            <a:r>
              <a:rPr sz="2800" spc="155" dirty="0">
                <a:latin typeface="Arial MT"/>
                <a:cs typeface="Arial MT"/>
              </a:rPr>
              <a:t>care;</a:t>
            </a:r>
            <a:r>
              <a:rPr sz="2800" spc="385" dirty="0">
                <a:latin typeface="Arial MT"/>
                <a:cs typeface="Arial MT"/>
              </a:rPr>
              <a:t> </a:t>
            </a:r>
            <a:r>
              <a:rPr sz="2800" spc="145" dirty="0">
                <a:latin typeface="Arial MT"/>
                <a:cs typeface="Arial MT"/>
              </a:rPr>
              <a:t>with</a:t>
            </a:r>
            <a:r>
              <a:rPr sz="2800" spc="380" dirty="0">
                <a:latin typeface="Arial MT"/>
                <a:cs typeface="Arial MT"/>
              </a:rPr>
              <a:t> </a:t>
            </a:r>
            <a:r>
              <a:rPr sz="2800" spc="165" dirty="0">
                <a:latin typeface="Arial MT"/>
                <a:cs typeface="Arial MT"/>
              </a:rPr>
              <a:t>respect</a:t>
            </a:r>
            <a:r>
              <a:rPr sz="2800" spc="385" dirty="0">
                <a:latin typeface="Arial MT"/>
                <a:cs typeface="Arial MT"/>
              </a:rPr>
              <a:t> </a:t>
            </a:r>
            <a:r>
              <a:rPr sz="2800" spc="95" dirty="0">
                <a:latin typeface="Arial MT"/>
                <a:cs typeface="Arial MT"/>
              </a:rPr>
              <a:t>to</a:t>
            </a:r>
            <a:r>
              <a:rPr sz="2800" spc="385" dirty="0">
                <a:latin typeface="Arial MT"/>
                <a:cs typeface="Arial MT"/>
              </a:rPr>
              <a:t> </a:t>
            </a:r>
            <a:r>
              <a:rPr sz="2800" spc="155" dirty="0">
                <a:latin typeface="Arial MT"/>
                <a:cs typeface="Arial MT"/>
              </a:rPr>
              <a:t>their</a:t>
            </a:r>
            <a:endParaRPr sz="2800" dirty="0">
              <a:latin typeface="Arial MT"/>
              <a:cs typeface="Arial MT"/>
            </a:endParaRPr>
          </a:p>
          <a:p>
            <a:pPr marL="12700" marR="54610" algn="just">
              <a:lnSpc>
                <a:spcPct val="140600"/>
              </a:lnSpc>
            </a:pPr>
            <a:r>
              <a:rPr sz="2800" spc="130" dirty="0">
                <a:latin typeface="Arial MT"/>
                <a:cs typeface="Arial MT"/>
              </a:rPr>
              <a:t>own </a:t>
            </a:r>
            <a:r>
              <a:rPr sz="2800" spc="160" dirty="0">
                <a:latin typeface="Arial MT"/>
                <a:cs typeface="Arial MT"/>
              </a:rPr>
              <a:t>safety </a:t>
            </a:r>
            <a:r>
              <a:rPr sz="2800" spc="130" dirty="0">
                <a:latin typeface="Arial MT"/>
                <a:cs typeface="Arial MT"/>
              </a:rPr>
              <a:t>and </a:t>
            </a:r>
            <a:r>
              <a:rPr sz="2800" spc="145" dirty="0">
                <a:latin typeface="Arial MT"/>
                <a:cs typeface="Arial MT"/>
              </a:rPr>
              <a:t>that </a:t>
            </a:r>
            <a:r>
              <a:rPr sz="2800" spc="95" dirty="0">
                <a:latin typeface="Arial MT"/>
                <a:cs typeface="Arial MT"/>
              </a:rPr>
              <a:t>of </a:t>
            </a:r>
            <a:r>
              <a:rPr sz="2800" spc="155" dirty="0">
                <a:latin typeface="Arial MT"/>
                <a:cs typeface="Arial MT"/>
              </a:rPr>
              <a:t>other </a:t>
            </a:r>
            <a:r>
              <a:rPr sz="2800" spc="165" dirty="0">
                <a:latin typeface="Arial MT"/>
                <a:cs typeface="Arial MT"/>
              </a:rPr>
              <a:t>workers </a:t>
            </a:r>
            <a:r>
              <a:rPr sz="2800" spc="95" dirty="0">
                <a:latin typeface="Arial MT"/>
                <a:cs typeface="Arial MT"/>
              </a:rPr>
              <a:t>or </a:t>
            </a:r>
            <a:r>
              <a:rPr sz="2800" spc="130" dirty="0">
                <a:latin typeface="Arial MT"/>
                <a:cs typeface="Arial MT"/>
              </a:rPr>
              <a:t>any </a:t>
            </a:r>
            <a:r>
              <a:rPr sz="2800" spc="155" dirty="0">
                <a:latin typeface="Arial MT"/>
                <a:cs typeface="Arial MT"/>
              </a:rPr>
              <a:t>other </a:t>
            </a:r>
            <a:r>
              <a:rPr sz="2800" spc="160" dirty="0">
                <a:latin typeface="Arial MT"/>
                <a:cs typeface="Arial MT"/>
              </a:rPr>
              <a:t> person </a:t>
            </a:r>
            <a:r>
              <a:rPr sz="2800" spc="130" dirty="0">
                <a:latin typeface="Arial MT"/>
                <a:cs typeface="Arial MT"/>
              </a:rPr>
              <a:t>who </a:t>
            </a:r>
            <a:r>
              <a:rPr sz="2800" spc="155" dirty="0">
                <a:latin typeface="Arial MT"/>
                <a:cs typeface="Arial MT"/>
              </a:rPr>
              <a:t>comes </a:t>
            </a:r>
            <a:r>
              <a:rPr sz="2800" spc="165" dirty="0">
                <a:latin typeface="Arial MT"/>
                <a:cs typeface="Arial MT"/>
              </a:rPr>
              <a:t>on-site </a:t>
            </a:r>
            <a:r>
              <a:rPr sz="2800" spc="95" dirty="0">
                <a:latin typeface="Arial MT"/>
                <a:cs typeface="Arial MT"/>
              </a:rPr>
              <a:t>or in </a:t>
            </a:r>
            <a:r>
              <a:rPr sz="2800" spc="165" dirty="0">
                <a:latin typeface="Arial MT"/>
                <a:cs typeface="Arial MT"/>
              </a:rPr>
              <a:t>contact </a:t>
            </a:r>
            <a:r>
              <a:rPr sz="2800" spc="145" dirty="0">
                <a:latin typeface="Arial MT"/>
                <a:cs typeface="Arial MT"/>
              </a:rPr>
              <a:t>with </a:t>
            </a:r>
            <a:r>
              <a:rPr sz="2800" spc="155" dirty="0">
                <a:latin typeface="Arial MT"/>
                <a:cs typeface="Arial MT"/>
              </a:rPr>
              <a:t>their </a:t>
            </a:r>
            <a:r>
              <a:rPr sz="2800" spc="160" dirty="0">
                <a:latin typeface="Arial MT"/>
                <a:cs typeface="Arial MT"/>
              </a:rPr>
              <a:t> </a:t>
            </a:r>
            <a:r>
              <a:rPr sz="2800" spc="170" dirty="0">
                <a:latin typeface="Arial MT"/>
                <a:cs typeface="Arial MT"/>
              </a:rPr>
              <a:t>business</a:t>
            </a:r>
            <a:r>
              <a:rPr sz="2800" spc="385" dirty="0">
                <a:latin typeface="Arial MT"/>
                <a:cs typeface="Arial MT"/>
              </a:rPr>
              <a:t> </a:t>
            </a:r>
            <a:r>
              <a:rPr sz="2800" spc="175" dirty="0">
                <a:latin typeface="Arial MT"/>
                <a:cs typeface="Arial MT"/>
              </a:rPr>
              <a:t>operations.</a:t>
            </a:r>
            <a:endParaRPr sz="2800" dirty="0">
              <a:latin typeface="Arial MT"/>
              <a:cs typeface="Arial MT"/>
            </a:endParaRPr>
          </a:p>
        </p:txBody>
      </p:sp>
      <p:sp>
        <p:nvSpPr>
          <p:cNvPr id="9" name="object 9"/>
          <p:cNvSpPr txBox="1">
            <a:spLocks noGrp="1"/>
          </p:cNvSpPr>
          <p:nvPr>
            <p:ph type="title"/>
          </p:nvPr>
        </p:nvSpPr>
        <p:spPr>
          <a:xfrm>
            <a:off x="7710953" y="941862"/>
            <a:ext cx="5109845" cy="1000760"/>
          </a:xfrm>
          <a:prstGeom prst="rect">
            <a:avLst/>
          </a:prstGeom>
        </p:spPr>
        <p:txBody>
          <a:bodyPr vert="horz" wrap="square" lIns="0" tIns="12700" rIns="0" bIns="0" rtlCol="0">
            <a:spAutoFit/>
          </a:bodyPr>
          <a:lstStyle/>
          <a:p>
            <a:pPr marL="12700">
              <a:lnSpc>
                <a:spcPct val="100000"/>
              </a:lnSpc>
              <a:spcBef>
                <a:spcPts val="100"/>
              </a:spcBef>
            </a:pPr>
            <a:r>
              <a:rPr spc="200" dirty="0">
                <a:latin typeface="Trebuchet MS"/>
                <a:cs typeface="Trebuchet MS"/>
              </a:rPr>
              <a:t>Duty</a:t>
            </a:r>
            <a:r>
              <a:rPr spc="525" dirty="0">
                <a:latin typeface="Trebuchet MS"/>
                <a:cs typeface="Trebuchet MS"/>
              </a:rPr>
              <a:t> </a:t>
            </a:r>
            <a:r>
              <a:rPr spc="185" dirty="0">
                <a:latin typeface="Trebuchet MS"/>
                <a:cs typeface="Trebuchet MS"/>
              </a:rPr>
              <a:t>of</a:t>
            </a:r>
            <a:r>
              <a:rPr spc="525" dirty="0">
                <a:latin typeface="Trebuchet MS"/>
                <a:cs typeface="Trebuchet MS"/>
              </a:rPr>
              <a:t> </a:t>
            </a:r>
            <a:r>
              <a:rPr spc="225" dirty="0">
                <a:latin typeface="Trebuchet MS"/>
                <a:cs typeface="Trebuchet MS"/>
              </a:rPr>
              <a:t>care</a:t>
            </a:r>
          </a:p>
        </p:txBody>
      </p:sp>
      <p:pic>
        <p:nvPicPr>
          <p:cNvPr id="10" name="object 4">
            <a:hlinkClick r:id="rId4" action="ppaction://hlinksldjump"/>
            <a:extLst>
              <a:ext uri="{FF2B5EF4-FFF2-40B4-BE49-F238E27FC236}">
                <a16:creationId xmlns:a16="http://schemas.microsoft.com/office/drawing/2014/main" id="{132851ED-E4B2-4CCD-8DFD-613F1059A0A3}"/>
              </a:ext>
            </a:extLst>
          </p:cNvPr>
          <p:cNvPicPr/>
          <p:nvPr/>
        </p:nvPicPr>
        <p:blipFill>
          <a:blip r:embed="rId5" cstate="email">
            <a:extLst>
              <a:ext uri="{28A0092B-C50C-407E-A947-70E740481C1C}">
                <a14:useLocalDpi xmlns:a14="http://schemas.microsoft.com/office/drawing/2010/main"/>
              </a:ext>
            </a:extLst>
          </a:blip>
          <a:stretch>
            <a:fillRect/>
          </a:stretch>
        </p:blipFill>
        <p:spPr>
          <a:xfrm>
            <a:off x="16957087" y="9258301"/>
            <a:ext cx="914399" cy="876298"/>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8288000" cy="9239885"/>
          </a:xfrm>
          <a:custGeom>
            <a:avLst/>
            <a:gdLst/>
            <a:ahLst/>
            <a:cxnLst/>
            <a:rect l="l" t="t" r="r" b="b"/>
            <a:pathLst>
              <a:path w="18288000" h="9239885">
                <a:moveTo>
                  <a:pt x="0" y="9239566"/>
                </a:moveTo>
                <a:lnTo>
                  <a:pt x="18288000" y="9239566"/>
                </a:lnTo>
                <a:lnTo>
                  <a:pt x="18288000" y="0"/>
                </a:lnTo>
                <a:lnTo>
                  <a:pt x="0" y="0"/>
                </a:lnTo>
                <a:lnTo>
                  <a:pt x="0" y="9239566"/>
                </a:lnTo>
                <a:close/>
              </a:path>
            </a:pathLst>
          </a:custGeom>
          <a:solidFill>
            <a:srgbClr val="DFF9F7"/>
          </a:solidFill>
        </p:spPr>
        <p:txBody>
          <a:bodyPr wrap="square" lIns="0" tIns="0" rIns="0" bIns="0" rtlCol="0"/>
          <a:lstStyle/>
          <a:p>
            <a:endParaRPr/>
          </a:p>
        </p:txBody>
      </p:sp>
      <p:sp>
        <p:nvSpPr>
          <p:cNvPr id="4" name="object 4"/>
          <p:cNvSpPr/>
          <p:nvPr/>
        </p:nvSpPr>
        <p:spPr>
          <a:xfrm>
            <a:off x="0" y="9239567"/>
            <a:ext cx="18288000" cy="1047750"/>
          </a:xfrm>
          <a:custGeom>
            <a:avLst/>
            <a:gdLst/>
            <a:ahLst/>
            <a:cxnLst/>
            <a:rect l="l" t="t" r="r" b="b"/>
            <a:pathLst>
              <a:path w="18288000" h="1047750">
                <a:moveTo>
                  <a:pt x="18288000" y="1047432"/>
                </a:moveTo>
                <a:lnTo>
                  <a:pt x="0" y="1047432"/>
                </a:lnTo>
                <a:lnTo>
                  <a:pt x="0" y="0"/>
                </a:lnTo>
                <a:lnTo>
                  <a:pt x="18288000" y="0"/>
                </a:lnTo>
                <a:lnTo>
                  <a:pt x="18288000" y="1047432"/>
                </a:lnTo>
                <a:close/>
              </a:path>
            </a:pathLst>
          </a:custGeom>
          <a:solidFill>
            <a:srgbClr val="FFFFFF"/>
          </a:solidFill>
        </p:spPr>
        <p:txBody>
          <a:bodyPr wrap="square" lIns="0" tIns="0" rIns="0" bIns="0" rtlCol="0"/>
          <a:lstStyle/>
          <a:p>
            <a:endParaRPr/>
          </a:p>
        </p:txBody>
      </p:sp>
      <p:sp>
        <p:nvSpPr>
          <p:cNvPr id="6" name="object 6"/>
          <p:cNvSpPr/>
          <p:nvPr/>
        </p:nvSpPr>
        <p:spPr>
          <a:xfrm>
            <a:off x="1028700" y="2077331"/>
            <a:ext cx="1352550" cy="133350"/>
          </a:xfrm>
          <a:custGeom>
            <a:avLst/>
            <a:gdLst/>
            <a:ahLst/>
            <a:cxnLst/>
            <a:rect l="l" t="t" r="r" b="b"/>
            <a:pathLst>
              <a:path w="1352550" h="133350">
                <a:moveTo>
                  <a:pt x="1352550" y="133350"/>
                </a:moveTo>
                <a:lnTo>
                  <a:pt x="0" y="133350"/>
                </a:lnTo>
                <a:lnTo>
                  <a:pt x="0" y="0"/>
                </a:lnTo>
                <a:lnTo>
                  <a:pt x="1352550" y="0"/>
                </a:lnTo>
                <a:lnTo>
                  <a:pt x="1352550" y="133350"/>
                </a:lnTo>
                <a:close/>
              </a:path>
            </a:pathLst>
          </a:custGeom>
          <a:solidFill>
            <a:srgbClr val="000000"/>
          </a:solidFill>
        </p:spPr>
        <p:txBody>
          <a:bodyPr wrap="square" lIns="0" tIns="0" rIns="0" bIns="0" rtlCol="0"/>
          <a:lstStyle/>
          <a:p>
            <a:endParaRPr/>
          </a:p>
        </p:txBody>
      </p:sp>
      <p:sp>
        <p:nvSpPr>
          <p:cNvPr id="7" name="object 7"/>
          <p:cNvSpPr txBox="1">
            <a:spLocks noGrp="1"/>
          </p:cNvSpPr>
          <p:nvPr>
            <p:ph type="title"/>
          </p:nvPr>
        </p:nvSpPr>
        <p:spPr>
          <a:xfrm>
            <a:off x="1016000" y="941865"/>
            <a:ext cx="7304405" cy="1000760"/>
          </a:xfrm>
          <a:prstGeom prst="rect">
            <a:avLst/>
          </a:prstGeom>
        </p:spPr>
        <p:txBody>
          <a:bodyPr vert="horz" wrap="square" lIns="0" tIns="12700" rIns="0" bIns="0" rtlCol="0">
            <a:spAutoFit/>
          </a:bodyPr>
          <a:lstStyle/>
          <a:p>
            <a:pPr marL="12700">
              <a:lnSpc>
                <a:spcPct val="100000"/>
              </a:lnSpc>
              <a:spcBef>
                <a:spcPts val="100"/>
              </a:spcBef>
            </a:pPr>
            <a:r>
              <a:rPr spc="415" dirty="0">
                <a:latin typeface="Trebuchet MS"/>
                <a:cs typeface="Trebuchet MS"/>
              </a:rPr>
              <a:t>Codes</a:t>
            </a:r>
            <a:r>
              <a:rPr spc="430" dirty="0">
                <a:latin typeface="Trebuchet MS"/>
                <a:cs typeface="Trebuchet MS"/>
              </a:rPr>
              <a:t> </a:t>
            </a:r>
            <a:r>
              <a:rPr spc="160" dirty="0">
                <a:latin typeface="Trebuchet MS"/>
                <a:cs typeface="Trebuchet MS"/>
              </a:rPr>
              <a:t>of</a:t>
            </a:r>
            <a:r>
              <a:rPr spc="430" dirty="0">
                <a:latin typeface="Trebuchet MS"/>
                <a:cs typeface="Trebuchet MS"/>
              </a:rPr>
              <a:t> </a:t>
            </a:r>
            <a:r>
              <a:rPr spc="229" dirty="0">
                <a:latin typeface="Trebuchet MS"/>
                <a:cs typeface="Trebuchet MS"/>
              </a:rPr>
              <a:t>practice</a:t>
            </a:r>
          </a:p>
        </p:txBody>
      </p:sp>
      <p:sp>
        <p:nvSpPr>
          <p:cNvPr id="8" name="object 8"/>
          <p:cNvSpPr txBox="1"/>
          <p:nvPr/>
        </p:nvSpPr>
        <p:spPr>
          <a:xfrm>
            <a:off x="1016000" y="2449511"/>
            <a:ext cx="14912340" cy="5426075"/>
          </a:xfrm>
          <a:prstGeom prst="rect">
            <a:avLst/>
          </a:prstGeom>
        </p:spPr>
        <p:txBody>
          <a:bodyPr vert="horz" wrap="square" lIns="0" tIns="186055" rIns="0" bIns="0" rtlCol="0">
            <a:spAutoFit/>
          </a:bodyPr>
          <a:lstStyle/>
          <a:p>
            <a:pPr marL="12700">
              <a:lnSpc>
                <a:spcPct val="100000"/>
              </a:lnSpc>
              <a:spcBef>
                <a:spcPts val="1465"/>
              </a:spcBef>
              <a:tabLst>
                <a:tab pos="481965" algn="l"/>
                <a:tab pos="2051050" algn="l"/>
                <a:tab pos="2520950" algn="l"/>
                <a:tab pos="4623435" algn="l"/>
                <a:tab pos="5820410" algn="l"/>
                <a:tab pos="6290310" algn="l"/>
                <a:tab pos="7858125" algn="l"/>
                <a:tab pos="9322435" algn="l"/>
                <a:tab pos="11652250" algn="l"/>
                <a:tab pos="12953365" algn="l"/>
              </a:tabLst>
            </a:pPr>
            <a:r>
              <a:rPr sz="2800" spc="95" dirty="0">
                <a:latin typeface="Arial MT"/>
                <a:cs typeface="Arial MT"/>
              </a:rPr>
              <a:t>In	</a:t>
            </a:r>
            <a:r>
              <a:rPr sz="2800" spc="170" dirty="0">
                <a:latin typeface="Arial MT"/>
                <a:cs typeface="Arial MT"/>
              </a:rPr>
              <a:t>addition	</a:t>
            </a:r>
            <a:r>
              <a:rPr sz="2800" spc="95" dirty="0">
                <a:latin typeface="Arial MT"/>
                <a:cs typeface="Arial MT"/>
              </a:rPr>
              <a:t>to	</a:t>
            </a:r>
            <a:r>
              <a:rPr sz="2800" spc="175" dirty="0">
                <a:latin typeface="Arial MT"/>
                <a:cs typeface="Arial MT"/>
              </a:rPr>
              <a:t>legislation,	</a:t>
            </a:r>
            <a:r>
              <a:rPr sz="2800" spc="155" dirty="0">
                <a:latin typeface="Arial MT"/>
                <a:cs typeface="Arial MT"/>
              </a:rPr>
              <a:t>codes	</a:t>
            </a:r>
            <a:r>
              <a:rPr sz="2800" spc="95" dirty="0">
                <a:latin typeface="Arial MT"/>
                <a:cs typeface="Arial MT"/>
              </a:rPr>
              <a:t>of	</a:t>
            </a:r>
            <a:r>
              <a:rPr sz="2800" spc="170" dirty="0">
                <a:latin typeface="Arial MT"/>
                <a:cs typeface="Arial MT"/>
              </a:rPr>
              <a:t>practice	</a:t>
            </a:r>
            <a:r>
              <a:rPr sz="2800" spc="165" dirty="0">
                <a:latin typeface="Arial MT"/>
                <a:cs typeface="Arial MT"/>
              </a:rPr>
              <a:t>provide	</a:t>
            </a:r>
            <a:r>
              <a:rPr sz="2800" spc="175" dirty="0">
                <a:latin typeface="Arial MT"/>
                <a:cs typeface="Arial MT"/>
              </a:rPr>
              <a:t>documented	</a:t>
            </a:r>
            <a:r>
              <a:rPr sz="2800" spc="160" dirty="0">
                <a:latin typeface="Arial MT"/>
                <a:cs typeface="Arial MT"/>
              </a:rPr>
              <a:t>advice	</a:t>
            </a:r>
            <a:r>
              <a:rPr sz="2800" spc="95" dirty="0">
                <a:latin typeface="Arial MT"/>
                <a:cs typeface="Arial MT"/>
              </a:rPr>
              <a:t>on</a:t>
            </a:r>
            <a:endParaRPr sz="2800" dirty="0">
              <a:latin typeface="Arial MT"/>
              <a:cs typeface="Arial MT"/>
            </a:endParaRPr>
          </a:p>
          <a:p>
            <a:pPr marL="12700" marR="5080">
              <a:lnSpc>
                <a:spcPct val="140600"/>
              </a:lnSpc>
              <a:tabLst>
                <a:tab pos="704850" algn="l"/>
                <a:tab pos="1673860" algn="l"/>
                <a:tab pos="2143760" algn="l"/>
                <a:tab pos="2684145" algn="l"/>
                <a:tab pos="3994150" algn="l"/>
                <a:tab pos="4311650" algn="l"/>
                <a:tab pos="4686935" algn="l"/>
                <a:tab pos="5004435" algn="l"/>
                <a:tab pos="6309995" algn="l"/>
                <a:tab pos="6426835" algn="l"/>
                <a:tab pos="7506970" algn="l"/>
                <a:tab pos="7976870" algn="l"/>
                <a:tab pos="8519795" algn="l"/>
                <a:tab pos="9544685" algn="l"/>
                <a:tab pos="9701530" algn="l"/>
                <a:tab pos="10171430" algn="l"/>
                <a:tab pos="11211560" algn="l"/>
                <a:tab pos="11393170" algn="l"/>
                <a:tab pos="11904345" algn="l"/>
                <a:tab pos="13086715" algn="l"/>
                <a:tab pos="13457555" algn="l"/>
                <a:tab pos="13910310" algn="l"/>
              </a:tabLst>
            </a:pPr>
            <a:r>
              <a:rPr sz="2800" spc="195" dirty="0">
                <a:latin typeface="Arial MT"/>
                <a:cs typeface="Arial MT"/>
              </a:rPr>
              <a:t>method</a:t>
            </a:r>
            <a:r>
              <a:rPr sz="2800" dirty="0">
                <a:latin typeface="Arial MT"/>
                <a:cs typeface="Arial MT"/>
              </a:rPr>
              <a:t>s	</a:t>
            </a:r>
            <a:r>
              <a:rPr sz="2800" spc="195" dirty="0">
                <a:latin typeface="Arial MT"/>
                <a:cs typeface="Arial MT"/>
              </a:rPr>
              <a:t>o</a:t>
            </a:r>
            <a:r>
              <a:rPr sz="2800" dirty="0">
                <a:latin typeface="Arial MT"/>
                <a:cs typeface="Arial MT"/>
              </a:rPr>
              <a:t>f	</a:t>
            </a:r>
            <a:r>
              <a:rPr sz="2800" spc="195" dirty="0">
                <a:latin typeface="Arial MT"/>
                <a:cs typeface="Arial MT"/>
              </a:rPr>
              <a:t>achievin</a:t>
            </a:r>
            <a:r>
              <a:rPr sz="2800" dirty="0">
                <a:latin typeface="Arial MT"/>
                <a:cs typeface="Arial MT"/>
              </a:rPr>
              <a:t>g	</a:t>
            </a:r>
            <a:r>
              <a:rPr sz="2800" spc="195" dirty="0">
                <a:latin typeface="Arial MT"/>
                <a:cs typeface="Arial MT"/>
              </a:rPr>
              <a:t>th</a:t>
            </a:r>
            <a:r>
              <a:rPr sz="2800" dirty="0">
                <a:latin typeface="Arial MT"/>
                <a:cs typeface="Arial MT"/>
              </a:rPr>
              <a:t>e	</a:t>
            </a:r>
            <a:r>
              <a:rPr sz="2800" spc="195" dirty="0">
                <a:latin typeface="Arial MT"/>
                <a:cs typeface="Arial MT"/>
              </a:rPr>
              <a:t>minimu</a:t>
            </a:r>
            <a:r>
              <a:rPr sz="2800" dirty="0">
                <a:latin typeface="Arial MT"/>
                <a:cs typeface="Arial MT"/>
              </a:rPr>
              <a:t>m		</a:t>
            </a:r>
            <a:r>
              <a:rPr sz="2800" spc="195" dirty="0">
                <a:latin typeface="Arial MT"/>
                <a:cs typeface="Arial MT"/>
              </a:rPr>
              <a:t>acceptabl</a:t>
            </a:r>
            <a:r>
              <a:rPr sz="2800" dirty="0">
                <a:latin typeface="Arial MT"/>
                <a:cs typeface="Arial MT"/>
              </a:rPr>
              <a:t>e	</a:t>
            </a:r>
            <a:r>
              <a:rPr sz="2800" spc="195" dirty="0">
                <a:latin typeface="Arial MT"/>
                <a:cs typeface="Arial MT"/>
              </a:rPr>
              <a:t>level</a:t>
            </a:r>
            <a:r>
              <a:rPr sz="2800" dirty="0">
                <a:latin typeface="Arial MT"/>
                <a:cs typeface="Arial MT"/>
              </a:rPr>
              <a:t>s	</a:t>
            </a:r>
            <a:r>
              <a:rPr sz="2800" spc="195" dirty="0">
                <a:latin typeface="Arial MT"/>
                <a:cs typeface="Arial MT"/>
              </a:rPr>
              <a:t>o</a:t>
            </a:r>
            <a:r>
              <a:rPr sz="2800" dirty="0">
                <a:latin typeface="Arial MT"/>
                <a:cs typeface="Arial MT"/>
              </a:rPr>
              <a:t>f	</a:t>
            </a:r>
            <a:r>
              <a:rPr sz="2800" spc="195" dirty="0">
                <a:latin typeface="Arial MT"/>
                <a:cs typeface="Arial MT"/>
              </a:rPr>
              <a:t>safet</a:t>
            </a:r>
            <a:r>
              <a:rPr sz="2800" dirty="0">
                <a:latin typeface="Arial MT"/>
                <a:cs typeface="Arial MT"/>
              </a:rPr>
              <a:t>y	</a:t>
            </a:r>
            <a:r>
              <a:rPr sz="2800" spc="195" dirty="0">
                <a:latin typeface="Arial MT"/>
                <a:cs typeface="Arial MT"/>
              </a:rPr>
              <a:t>performance</a:t>
            </a:r>
            <a:r>
              <a:rPr sz="2800" dirty="0">
                <a:latin typeface="Arial MT"/>
                <a:cs typeface="Arial MT"/>
              </a:rPr>
              <a:t>.	</a:t>
            </a:r>
            <a:r>
              <a:rPr sz="2800" spc="195" dirty="0">
                <a:latin typeface="Arial MT"/>
                <a:cs typeface="Arial MT"/>
              </a:rPr>
              <a:t>Whil</a:t>
            </a:r>
            <a:r>
              <a:rPr sz="2800" dirty="0">
                <a:latin typeface="Arial MT"/>
                <a:cs typeface="Arial MT"/>
              </a:rPr>
              <a:t>e  </a:t>
            </a:r>
            <a:r>
              <a:rPr sz="2800" spc="130" dirty="0">
                <a:latin typeface="Arial MT"/>
                <a:cs typeface="Arial MT"/>
              </a:rPr>
              <a:t>the	</a:t>
            </a:r>
            <a:r>
              <a:rPr sz="2800" spc="175" dirty="0">
                <a:latin typeface="Arial MT"/>
                <a:cs typeface="Arial MT"/>
              </a:rPr>
              <a:t>legislation	</a:t>
            </a:r>
            <a:r>
              <a:rPr sz="2800" spc="170" dirty="0">
                <a:latin typeface="Arial MT"/>
                <a:cs typeface="Arial MT"/>
              </a:rPr>
              <a:t>explains	</a:t>
            </a:r>
            <a:r>
              <a:rPr sz="2800" spc="130" dirty="0">
                <a:latin typeface="Arial MT"/>
                <a:cs typeface="Arial MT"/>
              </a:rPr>
              <a:t>the	</a:t>
            </a:r>
            <a:r>
              <a:rPr sz="2800" spc="165" dirty="0">
                <a:latin typeface="Arial MT"/>
                <a:cs typeface="Arial MT"/>
              </a:rPr>
              <a:t>‘what’,	</a:t>
            </a:r>
            <a:r>
              <a:rPr sz="2800" spc="155" dirty="0">
                <a:latin typeface="Arial MT"/>
                <a:cs typeface="Arial MT"/>
              </a:rPr>
              <a:t>codes	</a:t>
            </a:r>
            <a:r>
              <a:rPr sz="2800" spc="95" dirty="0">
                <a:latin typeface="Arial MT"/>
                <a:cs typeface="Arial MT"/>
              </a:rPr>
              <a:t>of	</a:t>
            </a:r>
            <a:r>
              <a:rPr sz="2800" spc="170" dirty="0">
                <a:latin typeface="Arial MT"/>
                <a:cs typeface="Arial MT"/>
              </a:rPr>
              <a:t>practice	describe	</a:t>
            </a:r>
            <a:r>
              <a:rPr sz="2800" spc="130" dirty="0">
                <a:latin typeface="Arial MT"/>
                <a:cs typeface="Arial MT"/>
              </a:rPr>
              <a:t>the	</a:t>
            </a:r>
            <a:r>
              <a:rPr sz="2800" spc="160" dirty="0">
                <a:latin typeface="Arial MT"/>
                <a:cs typeface="Arial MT"/>
              </a:rPr>
              <a:t>‘how’.	</a:t>
            </a:r>
            <a:r>
              <a:rPr sz="2800" spc="95" dirty="0">
                <a:latin typeface="Arial MT"/>
                <a:cs typeface="Arial MT"/>
              </a:rPr>
              <a:t>If	</a:t>
            </a:r>
            <a:r>
              <a:rPr sz="2800" spc="130" dirty="0">
                <a:latin typeface="Arial MT"/>
                <a:cs typeface="Arial MT"/>
              </a:rPr>
              <a:t>WHS</a:t>
            </a:r>
            <a:endParaRPr sz="2800" dirty="0">
              <a:latin typeface="Arial MT"/>
              <a:cs typeface="Arial MT"/>
            </a:endParaRPr>
          </a:p>
          <a:p>
            <a:pPr marL="12700" marR="86360">
              <a:lnSpc>
                <a:spcPct val="140600"/>
              </a:lnSpc>
              <a:tabLst>
                <a:tab pos="1797685" algn="l"/>
                <a:tab pos="1991360" algn="l"/>
                <a:tab pos="2287270" algn="l"/>
                <a:tab pos="2421890" algn="l"/>
                <a:tab pos="4152265" algn="l"/>
                <a:tab pos="4351020" algn="l"/>
                <a:tab pos="4923790" algn="l"/>
                <a:tab pos="5043805" algn="l"/>
                <a:tab pos="6038215" algn="l"/>
                <a:tab pos="6508115" algn="l"/>
                <a:tab pos="6729095" algn="l"/>
                <a:tab pos="7668895" algn="l"/>
                <a:tab pos="8075930" algn="l"/>
                <a:tab pos="8564245" algn="l"/>
                <a:tab pos="8847455" algn="l"/>
                <a:tab pos="9034145" algn="l"/>
                <a:tab pos="10073005" algn="l"/>
                <a:tab pos="10311765" algn="l"/>
                <a:tab pos="11086465" algn="l"/>
                <a:tab pos="12058015" algn="l"/>
                <a:tab pos="12204065" algn="l"/>
                <a:tab pos="12527915" algn="l"/>
                <a:tab pos="12773025" algn="l"/>
                <a:tab pos="13581380" algn="l"/>
                <a:tab pos="13767435" algn="l"/>
                <a:tab pos="14397355" algn="l"/>
              </a:tabLst>
            </a:pPr>
            <a:r>
              <a:rPr sz="2800" spc="195" dirty="0">
                <a:latin typeface="Arial MT"/>
                <a:cs typeface="Arial MT"/>
              </a:rPr>
              <a:t>legislatio</a:t>
            </a:r>
            <a:r>
              <a:rPr sz="2800" dirty="0">
                <a:latin typeface="Arial MT"/>
                <a:cs typeface="Arial MT"/>
              </a:rPr>
              <a:t>n	</a:t>
            </a:r>
            <a:r>
              <a:rPr sz="2800" spc="195" dirty="0">
                <a:latin typeface="Arial MT"/>
                <a:cs typeface="Arial MT"/>
              </a:rPr>
              <a:t>i</a:t>
            </a:r>
            <a:r>
              <a:rPr sz="2800" dirty="0">
                <a:latin typeface="Arial MT"/>
                <a:cs typeface="Arial MT"/>
              </a:rPr>
              <a:t>s		</a:t>
            </a:r>
            <a:r>
              <a:rPr sz="2800" spc="195" dirty="0">
                <a:latin typeface="Arial MT"/>
                <a:cs typeface="Arial MT"/>
              </a:rPr>
              <a:t>breached</a:t>
            </a:r>
            <a:r>
              <a:rPr sz="2800" dirty="0">
                <a:latin typeface="Arial MT"/>
                <a:cs typeface="Arial MT"/>
              </a:rPr>
              <a:t>,	</a:t>
            </a:r>
            <a:r>
              <a:rPr sz="2800" spc="195" dirty="0">
                <a:latin typeface="Arial MT"/>
                <a:cs typeface="Arial MT"/>
              </a:rPr>
              <a:t>th</a:t>
            </a:r>
            <a:r>
              <a:rPr sz="2800" dirty="0">
                <a:latin typeface="Arial MT"/>
                <a:cs typeface="Arial MT"/>
              </a:rPr>
              <a:t>e		</a:t>
            </a:r>
            <a:r>
              <a:rPr sz="2800" spc="195" dirty="0">
                <a:latin typeface="Arial MT"/>
                <a:cs typeface="Arial MT"/>
              </a:rPr>
              <a:t>cod</a:t>
            </a:r>
            <a:r>
              <a:rPr sz="2800" dirty="0">
                <a:latin typeface="Arial MT"/>
                <a:cs typeface="Arial MT"/>
              </a:rPr>
              <a:t>e	</a:t>
            </a:r>
            <a:r>
              <a:rPr sz="2800" spc="195" dirty="0">
                <a:latin typeface="Arial MT"/>
                <a:cs typeface="Arial MT"/>
              </a:rPr>
              <a:t>o</a:t>
            </a:r>
            <a:r>
              <a:rPr sz="2800" dirty="0">
                <a:latin typeface="Arial MT"/>
                <a:cs typeface="Arial MT"/>
              </a:rPr>
              <a:t>f	</a:t>
            </a:r>
            <a:r>
              <a:rPr sz="2800" spc="195" dirty="0">
                <a:latin typeface="Arial MT"/>
                <a:cs typeface="Arial MT"/>
              </a:rPr>
              <a:t>practic</a:t>
            </a:r>
            <a:r>
              <a:rPr sz="2800" dirty="0">
                <a:latin typeface="Arial MT"/>
                <a:cs typeface="Arial MT"/>
              </a:rPr>
              <a:t>e	</a:t>
            </a:r>
            <a:r>
              <a:rPr sz="2800" spc="195" dirty="0">
                <a:latin typeface="Arial MT"/>
                <a:cs typeface="Arial MT"/>
              </a:rPr>
              <a:t>ca</a:t>
            </a:r>
            <a:r>
              <a:rPr sz="2800" dirty="0">
                <a:latin typeface="Arial MT"/>
                <a:cs typeface="Arial MT"/>
              </a:rPr>
              <a:t>n	</a:t>
            </a:r>
            <a:r>
              <a:rPr sz="2800" spc="195" dirty="0">
                <a:latin typeface="Arial MT"/>
                <a:cs typeface="Arial MT"/>
              </a:rPr>
              <a:t>provid</a:t>
            </a:r>
            <a:r>
              <a:rPr sz="2800" dirty="0">
                <a:latin typeface="Arial MT"/>
                <a:cs typeface="Arial MT"/>
              </a:rPr>
              <a:t>e	</a:t>
            </a:r>
            <a:r>
              <a:rPr sz="2800" spc="195" dirty="0">
                <a:latin typeface="Arial MT"/>
                <a:cs typeface="Arial MT"/>
              </a:rPr>
              <a:t>evidenc</a:t>
            </a:r>
            <a:r>
              <a:rPr sz="2800" dirty="0">
                <a:latin typeface="Arial MT"/>
                <a:cs typeface="Arial MT"/>
              </a:rPr>
              <a:t>e	</a:t>
            </a:r>
            <a:r>
              <a:rPr sz="2800" spc="195" dirty="0">
                <a:latin typeface="Arial MT"/>
                <a:cs typeface="Arial MT"/>
              </a:rPr>
              <a:t>t</a:t>
            </a:r>
            <a:r>
              <a:rPr sz="2800" dirty="0">
                <a:latin typeface="Arial MT"/>
                <a:cs typeface="Arial MT"/>
              </a:rPr>
              <a:t>o	</a:t>
            </a:r>
            <a:r>
              <a:rPr sz="2800" spc="195" dirty="0">
                <a:latin typeface="Arial MT"/>
                <a:cs typeface="Arial MT"/>
              </a:rPr>
              <a:t>sho</a:t>
            </a:r>
            <a:r>
              <a:rPr sz="2800" dirty="0">
                <a:latin typeface="Arial MT"/>
                <a:cs typeface="Arial MT"/>
              </a:rPr>
              <a:t>w	</a:t>
            </a:r>
            <a:r>
              <a:rPr sz="2800" spc="195" dirty="0">
                <a:latin typeface="Arial MT"/>
                <a:cs typeface="Arial MT"/>
              </a:rPr>
              <a:t>tha</a:t>
            </a:r>
            <a:r>
              <a:rPr sz="2800" dirty="0">
                <a:latin typeface="Arial MT"/>
                <a:cs typeface="Arial MT"/>
              </a:rPr>
              <a:t>t	</a:t>
            </a:r>
            <a:r>
              <a:rPr sz="2800" spc="195" dirty="0">
                <a:latin typeface="Arial MT"/>
                <a:cs typeface="Arial MT"/>
              </a:rPr>
              <a:t>a</a:t>
            </a:r>
            <a:r>
              <a:rPr sz="2800" dirty="0">
                <a:latin typeface="Arial MT"/>
                <a:cs typeface="Arial MT"/>
              </a:rPr>
              <a:t>n  </a:t>
            </a:r>
            <a:r>
              <a:rPr sz="2800" spc="170" dirty="0">
                <a:latin typeface="Arial MT"/>
                <a:cs typeface="Arial MT"/>
              </a:rPr>
              <a:t>employer	</a:t>
            </a:r>
            <a:r>
              <a:rPr sz="2800" spc="95" dirty="0">
                <a:latin typeface="Arial MT"/>
                <a:cs typeface="Arial MT"/>
              </a:rPr>
              <a:t>or	</a:t>
            </a:r>
            <a:r>
              <a:rPr sz="2800" spc="170" dirty="0">
                <a:latin typeface="Arial MT"/>
                <a:cs typeface="Arial MT"/>
              </a:rPr>
              <a:t>employee	</a:t>
            </a:r>
            <a:r>
              <a:rPr sz="2800" spc="130" dirty="0">
                <a:latin typeface="Arial MT"/>
                <a:cs typeface="Arial MT"/>
              </a:rPr>
              <a:t>has	</a:t>
            </a:r>
            <a:r>
              <a:rPr sz="2800" spc="170" dirty="0">
                <a:latin typeface="Arial MT"/>
                <a:cs typeface="Arial MT"/>
              </a:rPr>
              <a:t>breached	</a:t>
            </a:r>
            <a:r>
              <a:rPr sz="2800" spc="155" dirty="0">
                <a:latin typeface="Arial MT"/>
                <a:cs typeface="Arial MT"/>
              </a:rPr>
              <a:t>their	</a:t>
            </a:r>
            <a:r>
              <a:rPr sz="2800" spc="145" dirty="0">
                <a:latin typeface="Arial MT"/>
                <a:cs typeface="Arial MT"/>
              </a:rPr>
              <a:t>duty	</a:t>
            </a:r>
            <a:r>
              <a:rPr sz="2800" spc="95" dirty="0">
                <a:latin typeface="Arial MT"/>
                <a:cs typeface="Arial MT"/>
              </a:rPr>
              <a:t>of	</a:t>
            </a:r>
            <a:r>
              <a:rPr sz="2800" spc="155" dirty="0">
                <a:latin typeface="Arial MT"/>
                <a:cs typeface="Arial MT"/>
              </a:rPr>
              <a:t>care.	</a:t>
            </a:r>
            <a:r>
              <a:rPr sz="2800" spc="145" dirty="0">
                <a:latin typeface="Arial MT"/>
                <a:cs typeface="Arial MT"/>
              </a:rPr>
              <a:t>They	</a:t>
            </a:r>
            <a:r>
              <a:rPr sz="2800" spc="155" dirty="0">
                <a:latin typeface="Arial MT"/>
                <a:cs typeface="Arial MT"/>
              </a:rPr>
              <a:t>might		</a:t>
            </a:r>
            <a:r>
              <a:rPr sz="2800" spc="95" dirty="0">
                <a:latin typeface="Arial MT"/>
                <a:cs typeface="Arial MT"/>
              </a:rPr>
              <a:t>be	</a:t>
            </a:r>
            <a:r>
              <a:rPr sz="2800" spc="145" dirty="0">
                <a:latin typeface="Arial MT"/>
                <a:cs typeface="Arial MT"/>
              </a:rPr>
              <a:t>used	</a:t>
            </a:r>
            <a:r>
              <a:rPr sz="2800" spc="95" dirty="0">
                <a:latin typeface="Arial MT"/>
                <a:cs typeface="Arial MT"/>
              </a:rPr>
              <a:t>to</a:t>
            </a:r>
            <a:endParaRPr sz="2800" dirty="0">
              <a:latin typeface="Arial MT"/>
              <a:cs typeface="Arial MT"/>
            </a:endParaRPr>
          </a:p>
          <a:p>
            <a:pPr marL="12700" marR="389890">
              <a:lnSpc>
                <a:spcPct val="140600"/>
              </a:lnSpc>
              <a:tabLst>
                <a:tab pos="704850" algn="l"/>
                <a:tab pos="1476375" algn="l"/>
                <a:tab pos="1763395" algn="l"/>
                <a:tab pos="2901315" algn="l"/>
                <a:tab pos="3222625" algn="l"/>
                <a:tab pos="3252470" algn="l"/>
                <a:tab pos="3821429" algn="l"/>
                <a:tab pos="4039235" algn="l"/>
                <a:tab pos="4608195" algn="l"/>
                <a:tab pos="6181725" algn="l"/>
                <a:tab pos="6611620" algn="l"/>
                <a:tab pos="6967855" algn="l"/>
                <a:tab pos="7398384" algn="l"/>
                <a:tab pos="8090534" algn="l"/>
                <a:tab pos="8867140" algn="l"/>
                <a:tab pos="9559925" algn="l"/>
                <a:tab pos="9653905" algn="l"/>
                <a:tab pos="10331450" algn="l"/>
                <a:tab pos="11393805" algn="l"/>
                <a:tab pos="11469370" algn="l"/>
                <a:tab pos="12285345" algn="l"/>
                <a:tab pos="12636500" algn="l"/>
                <a:tab pos="13408025" algn="l"/>
                <a:tab pos="14015085" algn="l"/>
              </a:tabLst>
            </a:pPr>
            <a:r>
              <a:rPr sz="2800" spc="195" dirty="0">
                <a:latin typeface="Arial MT"/>
                <a:cs typeface="Arial MT"/>
              </a:rPr>
              <a:t>provid</a:t>
            </a:r>
            <a:r>
              <a:rPr sz="2800" dirty="0">
                <a:latin typeface="Arial MT"/>
                <a:cs typeface="Arial MT"/>
              </a:rPr>
              <a:t>e	</a:t>
            </a:r>
            <a:r>
              <a:rPr sz="2800" spc="195" dirty="0">
                <a:latin typeface="Arial MT"/>
                <a:cs typeface="Arial MT"/>
              </a:rPr>
              <a:t>evidenc</a:t>
            </a:r>
            <a:r>
              <a:rPr sz="2800" dirty="0">
                <a:latin typeface="Arial MT"/>
                <a:cs typeface="Arial MT"/>
              </a:rPr>
              <a:t>e	</a:t>
            </a:r>
            <a:r>
              <a:rPr sz="2800" spc="195" dirty="0">
                <a:latin typeface="Arial MT"/>
                <a:cs typeface="Arial MT"/>
              </a:rPr>
              <a:t>tha</a:t>
            </a:r>
            <a:r>
              <a:rPr sz="2800" dirty="0">
                <a:latin typeface="Arial MT"/>
                <a:cs typeface="Arial MT"/>
              </a:rPr>
              <a:t>t	</a:t>
            </a:r>
            <a:r>
              <a:rPr sz="2800" spc="195" dirty="0">
                <a:latin typeface="Arial MT"/>
                <a:cs typeface="Arial MT"/>
              </a:rPr>
              <a:t>a</a:t>
            </a:r>
            <a:r>
              <a:rPr sz="2800" dirty="0">
                <a:latin typeface="Arial MT"/>
                <a:cs typeface="Arial MT"/>
              </a:rPr>
              <a:t>n	</a:t>
            </a:r>
            <a:r>
              <a:rPr sz="2800" spc="195" dirty="0">
                <a:latin typeface="Arial MT"/>
                <a:cs typeface="Arial MT"/>
              </a:rPr>
              <a:t>organisatio</a:t>
            </a:r>
            <a:r>
              <a:rPr sz="2800" dirty="0">
                <a:latin typeface="Arial MT"/>
                <a:cs typeface="Arial MT"/>
              </a:rPr>
              <a:t>n	</a:t>
            </a:r>
            <a:r>
              <a:rPr sz="2800" spc="195" dirty="0">
                <a:latin typeface="Arial MT"/>
                <a:cs typeface="Arial MT"/>
              </a:rPr>
              <a:t>i</a:t>
            </a:r>
            <a:r>
              <a:rPr sz="2800" dirty="0">
                <a:latin typeface="Arial MT"/>
                <a:cs typeface="Arial MT"/>
              </a:rPr>
              <a:t>s	</a:t>
            </a:r>
            <a:r>
              <a:rPr sz="2800" spc="195" dirty="0">
                <a:latin typeface="Arial MT"/>
                <a:cs typeface="Arial MT"/>
              </a:rPr>
              <a:t>no</a:t>
            </a:r>
            <a:r>
              <a:rPr sz="2800" dirty="0">
                <a:latin typeface="Arial MT"/>
                <a:cs typeface="Arial MT"/>
              </a:rPr>
              <a:t>t	</a:t>
            </a:r>
            <a:r>
              <a:rPr sz="2800" spc="195" dirty="0">
                <a:latin typeface="Arial MT"/>
                <a:cs typeface="Arial MT"/>
              </a:rPr>
              <a:t>meetin</a:t>
            </a:r>
            <a:r>
              <a:rPr sz="2800" dirty="0">
                <a:latin typeface="Arial MT"/>
                <a:cs typeface="Arial MT"/>
              </a:rPr>
              <a:t>g		</a:t>
            </a:r>
            <a:r>
              <a:rPr sz="2800" spc="195" dirty="0">
                <a:latin typeface="Arial MT"/>
                <a:cs typeface="Arial MT"/>
              </a:rPr>
              <a:t>minimu</a:t>
            </a:r>
            <a:r>
              <a:rPr sz="2800" dirty="0">
                <a:latin typeface="Arial MT"/>
                <a:cs typeface="Arial MT"/>
              </a:rPr>
              <a:t>m	</a:t>
            </a:r>
            <a:r>
              <a:rPr sz="2800" spc="195" dirty="0">
                <a:latin typeface="Arial MT"/>
                <a:cs typeface="Arial MT"/>
              </a:rPr>
              <a:t>requirements</a:t>
            </a:r>
            <a:r>
              <a:rPr sz="2800" dirty="0">
                <a:latin typeface="Arial MT"/>
                <a:cs typeface="Arial MT"/>
              </a:rPr>
              <a:t>.	</a:t>
            </a:r>
            <a:r>
              <a:rPr sz="2800" spc="195" dirty="0">
                <a:latin typeface="Arial MT"/>
                <a:cs typeface="Arial MT"/>
              </a:rPr>
              <a:t>O</a:t>
            </a:r>
            <a:r>
              <a:rPr sz="2800" dirty="0">
                <a:latin typeface="Arial MT"/>
                <a:cs typeface="Arial MT"/>
              </a:rPr>
              <a:t>n  </a:t>
            </a:r>
            <a:r>
              <a:rPr sz="2800" spc="130" dirty="0">
                <a:latin typeface="Arial MT"/>
                <a:cs typeface="Arial MT"/>
              </a:rPr>
              <a:t>the	</a:t>
            </a:r>
            <a:r>
              <a:rPr sz="2800" spc="155" dirty="0">
                <a:latin typeface="Arial MT"/>
                <a:cs typeface="Arial MT"/>
              </a:rPr>
              <a:t>other	hand,	</a:t>
            </a:r>
            <a:r>
              <a:rPr sz="2800" spc="95" dirty="0">
                <a:latin typeface="Arial MT"/>
                <a:cs typeface="Arial MT"/>
              </a:rPr>
              <a:t>if		an	</a:t>
            </a:r>
            <a:r>
              <a:rPr sz="2800" spc="175" dirty="0">
                <a:latin typeface="Arial MT"/>
                <a:cs typeface="Arial MT"/>
              </a:rPr>
              <a:t>organisation	</a:t>
            </a:r>
            <a:r>
              <a:rPr sz="2800" spc="95" dirty="0">
                <a:latin typeface="Arial MT"/>
                <a:cs typeface="Arial MT"/>
              </a:rPr>
              <a:t>is	</a:t>
            </a:r>
            <a:r>
              <a:rPr sz="2800" spc="175" dirty="0">
                <a:latin typeface="Arial MT"/>
                <a:cs typeface="Arial MT"/>
              </a:rPr>
              <a:t>prosecuted,	</a:t>
            </a:r>
            <a:r>
              <a:rPr sz="2800" spc="130" dirty="0">
                <a:latin typeface="Arial MT"/>
                <a:cs typeface="Arial MT"/>
              </a:rPr>
              <a:t>but	can	</a:t>
            </a:r>
            <a:r>
              <a:rPr sz="2800" spc="155" dirty="0">
                <a:latin typeface="Arial MT"/>
                <a:cs typeface="Arial MT"/>
              </a:rPr>
              <a:t>prove		</a:t>
            </a:r>
            <a:r>
              <a:rPr sz="2800" spc="145" dirty="0">
                <a:latin typeface="Arial MT"/>
                <a:cs typeface="Arial MT"/>
              </a:rPr>
              <a:t>that	</a:t>
            </a:r>
            <a:r>
              <a:rPr sz="2800" spc="95" dirty="0">
                <a:latin typeface="Arial MT"/>
                <a:cs typeface="Arial MT"/>
              </a:rPr>
              <a:t>it	</a:t>
            </a:r>
            <a:r>
              <a:rPr sz="2800" spc="130" dirty="0">
                <a:latin typeface="Arial MT"/>
                <a:cs typeface="Arial MT"/>
              </a:rPr>
              <a:t>has	</a:t>
            </a:r>
            <a:r>
              <a:rPr sz="2800" spc="145" dirty="0">
                <a:latin typeface="Arial MT"/>
                <a:cs typeface="Arial MT"/>
              </a:rPr>
              <a:t>been</a:t>
            </a:r>
            <a:endParaRPr sz="2800" dirty="0">
              <a:latin typeface="Arial MT"/>
              <a:cs typeface="Arial MT"/>
            </a:endParaRPr>
          </a:p>
          <a:p>
            <a:pPr marL="12700" marR="2659380">
              <a:lnSpc>
                <a:spcPct val="140600"/>
              </a:lnSpc>
              <a:tabLst>
                <a:tab pos="1743710" algn="l"/>
                <a:tab pos="2940685" algn="l"/>
                <a:tab pos="3410585" algn="l"/>
                <a:tab pos="5102225" algn="l"/>
                <a:tab pos="5453380" algn="l"/>
                <a:tab pos="5883910" algn="l"/>
                <a:tab pos="7995920" algn="l"/>
                <a:tab pos="8465820" algn="l"/>
                <a:tab pos="9034780" algn="l"/>
                <a:tab pos="10983595" algn="l"/>
                <a:tab pos="11838940" algn="l"/>
              </a:tabLst>
            </a:pPr>
            <a:r>
              <a:rPr sz="2800" spc="195" dirty="0">
                <a:latin typeface="Arial MT"/>
                <a:cs typeface="Arial MT"/>
              </a:rPr>
              <a:t>followin</a:t>
            </a:r>
            <a:r>
              <a:rPr sz="2800" dirty="0">
                <a:latin typeface="Arial MT"/>
                <a:cs typeface="Arial MT"/>
              </a:rPr>
              <a:t>g	</a:t>
            </a:r>
            <a:r>
              <a:rPr sz="2800" spc="195" dirty="0">
                <a:latin typeface="Arial MT"/>
                <a:cs typeface="Arial MT"/>
              </a:rPr>
              <a:t>code</a:t>
            </a:r>
            <a:r>
              <a:rPr sz="2800" dirty="0">
                <a:latin typeface="Arial MT"/>
                <a:cs typeface="Arial MT"/>
              </a:rPr>
              <a:t>s	</a:t>
            </a:r>
            <a:r>
              <a:rPr sz="2800" spc="195" dirty="0">
                <a:latin typeface="Arial MT"/>
                <a:cs typeface="Arial MT"/>
              </a:rPr>
              <a:t>o</a:t>
            </a:r>
            <a:r>
              <a:rPr sz="2800" dirty="0">
                <a:latin typeface="Arial MT"/>
                <a:cs typeface="Arial MT"/>
              </a:rPr>
              <a:t>f	</a:t>
            </a:r>
            <a:r>
              <a:rPr sz="2800" spc="195" dirty="0">
                <a:latin typeface="Arial MT"/>
                <a:cs typeface="Arial MT"/>
              </a:rPr>
              <a:t>practice</a:t>
            </a:r>
            <a:r>
              <a:rPr sz="2800" dirty="0">
                <a:latin typeface="Arial MT"/>
                <a:cs typeface="Arial MT"/>
              </a:rPr>
              <a:t>,	</a:t>
            </a:r>
            <a:r>
              <a:rPr sz="2800" spc="195" dirty="0">
                <a:latin typeface="Arial MT"/>
                <a:cs typeface="Arial MT"/>
              </a:rPr>
              <a:t>i</a:t>
            </a:r>
            <a:r>
              <a:rPr sz="2800" dirty="0">
                <a:latin typeface="Arial MT"/>
                <a:cs typeface="Arial MT"/>
              </a:rPr>
              <a:t>t	</a:t>
            </a:r>
            <a:r>
              <a:rPr sz="2800" spc="195" dirty="0">
                <a:latin typeface="Arial MT"/>
                <a:cs typeface="Arial MT"/>
              </a:rPr>
              <a:t>i</a:t>
            </a:r>
            <a:r>
              <a:rPr sz="2800" dirty="0">
                <a:latin typeface="Arial MT"/>
                <a:cs typeface="Arial MT"/>
              </a:rPr>
              <a:t>s	</a:t>
            </a:r>
            <a:r>
              <a:rPr sz="2800" spc="195" dirty="0">
                <a:latin typeface="Arial MT"/>
                <a:cs typeface="Arial MT"/>
              </a:rPr>
              <a:t>considere</a:t>
            </a:r>
            <a:r>
              <a:rPr sz="2800" dirty="0">
                <a:latin typeface="Arial MT"/>
                <a:cs typeface="Arial MT"/>
              </a:rPr>
              <a:t>d	</a:t>
            </a:r>
            <a:r>
              <a:rPr sz="2800" spc="195" dirty="0">
                <a:latin typeface="Arial MT"/>
                <a:cs typeface="Arial MT"/>
              </a:rPr>
              <a:t>t</a:t>
            </a:r>
            <a:r>
              <a:rPr sz="2800" dirty="0">
                <a:latin typeface="Arial MT"/>
                <a:cs typeface="Arial MT"/>
              </a:rPr>
              <a:t>o	</a:t>
            </a:r>
            <a:r>
              <a:rPr sz="2800" spc="195" dirty="0">
                <a:latin typeface="Arial MT"/>
                <a:cs typeface="Arial MT"/>
              </a:rPr>
              <a:t>b</a:t>
            </a:r>
            <a:r>
              <a:rPr sz="2800" dirty="0">
                <a:latin typeface="Arial MT"/>
                <a:cs typeface="Arial MT"/>
              </a:rPr>
              <a:t>e	</a:t>
            </a:r>
            <a:r>
              <a:rPr sz="2800" spc="195" dirty="0">
                <a:latin typeface="Arial MT"/>
                <a:cs typeface="Arial MT"/>
              </a:rPr>
              <a:t>complyin</a:t>
            </a:r>
            <a:r>
              <a:rPr sz="2800" dirty="0">
                <a:latin typeface="Arial MT"/>
                <a:cs typeface="Arial MT"/>
              </a:rPr>
              <a:t>g	</a:t>
            </a:r>
            <a:r>
              <a:rPr sz="2800" spc="195" dirty="0">
                <a:latin typeface="Arial MT"/>
                <a:cs typeface="Arial MT"/>
              </a:rPr>
              <a:t>wit</a:t>
            </a:r>
            <a:r>
              <a:rPr sz="2800" dirty="0">
                <a:latin typeface="Arial MT"/>
                <a:cs typeface="Arial MT"/>
              </a:rPr>
              <a:t>h	</a:t>
            </a:r>
            <a:r>
              <a:rPr sz="2800" spc="195" dirty="0">
                <a:latin typeface="Arial MT"/>
                <a:cs typeface="Arial MT"/>
              </a:rPr>
              <a:t>it</a:t>
            </a:r>
            <a:r>
              <a:rPr sz="2800" dirty="0">
                <a:latin typeface="Arial MT"/>
                <a:cs typeface="Arial MT"/>
              </a:rPr>
              <a:t>s  </a:t>
            </a:r>
            <a:r>
              <a:rPr sz="2800" spc="180" dirty="0">
                <a:latin typeface="Arial MT"/>
                <a:cs typeface="Arial MT"/>
              </a:rPr>
              <a:t>responsibilities.</a:t>
            </a:r>
            <a:endParaRPr sz="2800" dirty="0">
              <a:latin typeface="Arial MT"/>
              <a:cs typeface="Arial MT"/>
            </a:endParaRPr>
          </a:p>
        </p:txBody>
      </p:sp>
      <p:sp>
        <p:nvSpPr>
          <p:cNvPr id="10" name="TextBox 9">
            <a:extLst>
              <a:ext uri="{FF2B5EF4-FFF2-40B4-BE49-F238E27FC236}">
                <a16:creationId xmlns:a16="http://schemas.microsoft.com/office/drawing/2014/main" id="{F8D5FFBB-FC4C-4F2B-8BEF-48DE14585078}"/>
              </a:ext>
            </a:extLst>
          </p:cNvPr>
          <p:cNvSpPr txBox="1"/>
          <p:nvPr/>
        </p:nvSpPr>
        <p:spPr>
          <a:xfrm>
            <a:off x="1524000" y="9621797"/>
            <a:ext cx="9401174" cy="369332"/>
          </a:xfrm>
          <a:prstGeom prst="rect">
            <a:avLst/>
          </a:prstGeom>
          <a:noFill/>
        </p:spPr>
        <p:txBody>
          <a:bodyPr wrap="square">
            <a:spAutoFit/>
          </a:bodyPr>
          <a:lstStyle/>
          <a:p>
            <a:pPr marL="342900" lvl="0" indent="-342900">
              <a:spcAft>
                <a:spcPts val="0"/>
              </a:spcAft>
              <a:buFont typeface="Symbol" panose="05050102010706020507" pitchFamily="18" charset="2"/>
              <a:buChar char=""/>
            </a:pPr>
            <a:r>
              <a:rPr lang="en-AU" sz="1800" dirty="0">
                <a:effectLst/>
                <a:latin typeface="Calibri" panose="020F0502020204030204" pitchFamily="34" charset="0"/>
                <a:ea typeface="Calibri" panose="020F0502020204030204" pitchFamily="34" charset="0"/>
                <a:cs typeface="Times New Roman" panose="02020603050405020304" pitchFamily="18" charset="0"/>
              </a:rPr>
              <a:t>Watch </a:t>
            </a:r>
            <a:r>
              <a:rPr lang="en-AU"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YouTube</a:t>
            </a:r>
            <a:r>
              <a:rPr lang="en-AU" sz="1800" dirty="0">
                <a:effectLst/>
                <a:latin typeface="Calibri" panose="020F0502020204030204" pitchFamily="34" charset="0"/>
                <a:ea typeface="Calibri" panose="020F0502020204030204" pitchFamily="34" charset="0"/>
                <a:cs typeface="Times New Roman" panose="02020603050405020304" pitchFamily="18" charset="0"/>
              </a:rPr>
              <a:t>: Responsibilities of the person conducting a business or undertaking (PCBU). </a:t>
            </a:r>
            <a:endParaRPr lang="en-AU" sz="2800" dirty="0">
              <a:effectLst/>
              <a:latin typeface="Times New Roman" panose="02020603050405020304" pitchFamily="18" charset="0"/>
              <a:ea typeface="Times New Roman" panose="02020603050405020304" pitchFamily="18" charset="0"/>
            </a:endParaRPr>
          </a:p>
        </p:txBody>
      </p:sp>
      <p:pic>
        <p:nvPicPr>
          <p:cNvPr id="11" name="object 4">
            <a:hlinkClick r:id="rId4" action="ppaction://hlinksldjump"/>
            <a:extLst>
              <a:ext uri="{FF2B5EF4-FFF2-40B4-BE49-F238E27FC236}">
                <a16:creationId xmlns:a16="http://schemas.microsoft.com/office/drawing/2014/main" id="{2716FFD6-CCFC-4237-B1D7-4BFD785AEAC2}"/>
              </a:ext>
            </a:extLst>
          </p:cNvPr>
          <p:cNvPicPr/>
          <p:nvPr/>
        </p:nvPicPr>
        <p:blipFill>
          <a:blip r:embed="rId5" cstate="email">
            <a:extLst>
              <a:ext uri="{28A0092B-C50C-407E-A947-70E740481C1C}">
                <a14:useLocalDpi xmlns:a14="http://schemas.microsoft.com/office/drawing/2010/main"/>
              </a:ext>
            </a:extLst>
          </a:blip>
          <a:stretch>
            <a:fillRect/>
          </a:stretch>
        </p:blipFill>
        <p:spPr>
          <a:xfrm>
            <a:off x="16957087" y="9258301"/>
            <a:ext cx="914399" cy="876298"/>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5"/>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solidFill>
            <a:srgbClr val="6DC8C8"/>
          </a:solidFill>
        </p:spPr>
        <p:txBody>
          <a:bodyPr wrap="square" lIns="0" tIns="0" rIns="0" bIns="0" rtlCol="0"/>
          <a:lstStyle/>
          <a:p>
            <a:endParaRPr/>
          </a:p>
        </p:txBody>
      </p:sp>
      <p:pic>
        <p:nvPicPr>
          <p:cNvPr id="4" name="object 4"/>
          <p:cNvPicPr/>
          <p:nvPr/>
        </p:nvPicPr>
        <p:blipFill>
          <a:blip r:embed="rId2" cstate="print"/>
          <a:stretch>
            <a:fillRect/>
          </a:stretch>
        </p:blipFill>
        <p:spPr>
          <a:xfrm>
            <a:off x="9144000" y="6"/>
            <a:ext cx="9143999" cy="10286993"/>
          </a:xfrm>
          <a:prstGeom prst="rect">
            <a:avLst/>
          </a:prstGeom>
        </p:spPr>
      </p:pic>
      <p:sp>
        <p:nvSpPr>
          <p:cNvPr id="6" name="object 6"/>
          <p:cNvSpPr/>
          <p:nvPr/>
        </p:nvSpPr>
        <p:spPr>
          <a:xfrm>
            <a:off x="1294838" y="2867923"/>
            <a:ext cx="1352550" cy="133350"/>
          </a:xfrm>
          <a:custGeom>
            <a:avLst/>
            <a:gdLst/>
            <a:ahLst/>
            <a:cxnLst/>
            <a:rect l="l" t="t" r="r" b="b"/>
            <a:pathLst>
              <a:path w="1352550" h="133350">
                <a:moveTo>
                  <a:pt x="1352550" y="133350"/>
                </a:moveTo>
                <a:lnTo>
                  <a:pt x="0" y="133350"/>
                </a:lnTo>
                <a:lnTo>
                  <a:pt x="0" y="0"/>
                </a:lnTo>
                <a:lnTo>
                  <a:pt x="1352550" y="0"/>
                </a:lnTo>
                <a:lnTo>
                  <a:pt x="1352550" y="133350"/>
                </a:lnTo>
                <a:close/>
              </a:path>
            </a:pathLst>
          </a:custGeom>
          <a:solidFill>
            <a:srgbClr val="000000"/>
          </a:solidFill>
        </p:spPr>
        <p:txBody>
          <a:bodyPr wrap="square" lIns="0" tIns="0" rIns="0" bIns="0" rtlCol="0"/>
          <a:lstStyle/>
          <a:p>
            <a:endParaRPr/>
          </a:p>
        </p:txBody>
      </p:sp>
      <p:sp>
        <p:nvSpPr>
          <p:cNvPr id="7" name="object 7"/>
          <p:cNvSpPr txBox="1"/>
          <p:nvPr/>
        </p:nvSpPr>
        <p:spPr>
          <a:xfrm>
            <a:off x="1282137" y="3244631"/>
            <a:ext cx="7242809" cy="5083175"/>
          </a:xfrm>
          <a:prstGeom prst="rect">
            <a:avLst/>
          </a:prstGeom>
        </p:spPr>
        <p:txBody>
          <a:bodyPr vert="horz" wrap="square" lIns="0" tIns="147955" rIns="0" bIns="0" rtlCol="0">
            <a:spAutoFit/>
          </a:bodyPr>
          <a:lstStyle/>
          <a:p>
            <a:pPr marL="12700">
              <a:lnSpc>
                <a:spcPct val="100000"/>
              </a:lnSpc>
              <a:spcBef>
                <a:spcPts val="1165"/>
              </a:spcBef>
              <a:tabLst>
                <a:tab pos="481965" algn="l"/>
                <a:tab pos="1560195" algn="l"/>
                <a:tab pos="2030730" algn="l"/>
                <a:tab pos="3637915" algn="l"/>
                <a:tab pos="5121910" algn="l"/>
              </a:tabLst>
            </a:pPr>
            <a:r>
              <a:rPr sz="2800" spc="95" dirty="0">
                <a:latin typeface="Arial MT"/>
                <a:cs typeface="Arial MT"/>
              </a:rPr>
              <a:t>In	</a:t>
            </a:r>
            <a:r>
              <a:rPr sz="2800" spc="155" dirty="0">
                <a:latin typeface="Arial MT"/>
                <a:cs typeface="Arial MT"/>
              </a:rPr>
              <a:t>order	</a:t>
            </a:r>
            <a:r>
              <a:rPr sz="2800" spc="95" dirty="0">
                <a:latin typeface="Arial MT"/>
                <a:cs typeface="Arial MT"/>
              </a:rPr>
              <a:t>to	</a:t>
            </a:r>
            <a:r>
              <a:rPr sz="2800" spc="170" dirty="0">
                <a:latin typeface="Arial MT"/>
                <a:cs typeface="Arial MT"/>
              </a:rPr>
              <a:t>properly	</a:t>
            </a:r>
            <a:r>
              <a:rPr sz="2800" spc="165" dirty="0">
                <a:latin typeface="Arial MT"/>
                <a:cs typeface="Arial MT"/>
              </a:rPr>
              <a:t>support	</a:t>
            </a:r>
            <a:r>
              <a:rPr sz="2800" spc="130" dirty="0">
                <a:latin typeface="Arial MT"/>
                <a:cs typeface="Arial MT"/>
              </a:rPr>
              <a:t>WHS</a:t>
            </a:r>
            <a:endParaRPr sz="2800">
              <a:latin typeface="Arial MT"/>
              <a:cs typeface="Arial MT"/>
            </a:endParaRPr>
          </a:p>
          <a:p>
            <a:pPr marL="12700" marR="5080">
              <a:lnSpc>
                <a:spcPct val="131700"/>
              </a:lnSpc>
              <a:tabLst>
                <a:tab pos="581025" algn="l"/>
                <a:tab pos="1477010" algn="l"/>
                <a:tab pos="1946910" algn="l"/>
                <a:tab pos="2164080" algn="l"/>
                <a:tab pos="2614295" algn="l"/>
                <a:tab pos="3168650" algn="l"/>
                <a:tab pos="3307079" algn="l"/>
                <a:tab pos="3960495" algn="l"/>
                <a:tab pos="5379085" algn="l"/>
                <a:tab pos="6299200" algn="l"/>
              </a:tabLst>
            </a:pPr>
            <a:r>
              <a:rPr sz="2800" spc="175" dirty="0">
                <a:latin typeface="Arial MT"/>
                <a:cs typeface="Arial MT"/>
              </a:rPr>
              <a:t>procedures	</a:t>
            </a:r>
            <a:r>
              <a:rPr sz="2800" spc="95" dirty="0">
                <a:latin typeface="Arial MT"/>
                <a:cs typeface="Arial MT"/>
              </a:rPr>
              <a:t>in	</a:t>
            </a:r>
            <a:r>
              <a:rPr sz="2800" spc="130" dirty="0">
                <a:latin typeface="Arial MT"/>
                <a:cs typeface="Arial MT"/>
              </a:rPr>
              <a:t>the		</a:t>
            </a:r>
            <a:r>
              <a:rPr sz="2800" spc="175" dirty="0">
                <a:latin typeface="Arial MT"/>
                <a:cs typeface="Arial MT"/>
              </a:rPr>
              <a:t>workplace,	</a:t>
            </a:r>
            <a:r>
              <a:rPr sz="2800" spc="155" dirty="0">
                <a:latin typeface="Arial MT"/>
                <a:cs typeface="Arial MT"/>
              </a:rPr>
              <a:t>staff	</a:t>
            </a:r>
            <a:r>
              <a:rPr sz="2800" spc="145" dirty="0">
                <a:latin typeface="Arial MT"/>
                <a:cs typeface="Arial MT"/>
              </a:rPr>
              <a:t>must </a:t>
            </a:r>
            <a:r>
              <a:rPr sz="2800" spc="-765" dirty="0">
                <a:latin typeface="Arial MT"/>
                <a:cs typeface="Arial MT"/>
              </a:rPr>
              <a:t> </a:t>
            </a:r>
            <a:r>
              <a:rPr sz="2800" spc="95" dirty="0">
                <a:latin typeface="Arial MT"/>
                <a:cs typeface="Arial MT"/>
              </a:rPr>
              <a:t>be	</a:t>
            </a:r>
            <a:r>
              <a:rPr sz="2800" spc="145" dirty="0">
                <a:latin typeface="Arial MT"/>
                <a:cs typeface="Arial MT"/>
              </a:rPr>
              <a:t>able	</a:t>
            </a:r>
            <a:r>
              <a:rPr sz="2800" spc="95" dirty="0">
                <a:latin typeface="Arial MT"/>
                <a:cs typeface="Arial MT"/>
              </a:rPr>
              <a:t>to	</a:t>
            </a:r>
            <a:r>
              <a:rPr sz="2800" spc="160" dirty="0">
                <a:latin typeface="Arial MT"/>
                <a:cs typeface="Arial MT"/>
              </a:rPr>
              <a:t>locate	</a:t>
            </a:r>
            <a:r>
              <a:rPr sz="2800" spc="130" dirty="0">
                <a:latin typeface="Arial MT"/>
                <a:cs typeface="Arial MT"/>
              </a:rPr>
              <a:t>and	</a:t>
            </a:r>
            <a:r>
              <a:rPr sz="2800" spc="155" dirty="0">
                <a:latin typeface="Arial MT"/>
                <a:cs typeface="Arial MT"/>
              </a:rPr>
              <a:t>share</a:t>
            </a:r>
            <a:r>
              <a:rPr sz="2800" spc="335" dirty="0">
                <a:latin typeface="Arial MT"/>
                <a:cs typeface="Arial MT"/>
              </a:rPr>
              <a:t> </a:t>
            </a:r>
            <a:r>
              <a:rPr sz="2800" spc="175" dirty="0">
                <a:latin typeface="Arial MT"/>
                <a:cs typeface="Arial MT"/>
              </a:rPr>
              <a:t>information.</a:t>
            </a:r>
            <a:endParaRPr sz="2800">
              <a:latin typeface="Arial MT"/>
              <a:cs typeface="Arial MT"/>
            </a:endParaRPr>
          </a:p>
          <a:p>
            <a:pPr marL="12700">
              <a:lnSpc>
                <a:spcPct val="100000"/>
              </a:lnSpc>
              <a:spcBef>
                <a:spcPts val="1065"/>
              </a:spcBef>
              <a:tabLst>
                <a:tab pos="1837055" algn="l"/>
                <a:tab pos="2188210" algn="l"/>
                <a:tab pos="2618105" algn="l"/>
                <a:tab pos="3310890" algn="l"/>
                <a:tab pos="4770755" algn="l"/>
                <a:tab pos="5384165" algn="l"/>
              </a:tabLst>
            </a:pPr>
            <a:r>
              <a:rPr sz="2800" spc="170" dirty="0">
                <a:latin typeface="Arial MT"/>
                <a:cs typeface="Arial MT"/>
              </a:rPr>
              <a:t>However,	</a:t>
            </a:r>
            <a:r>
              <a:rPr sz="2800" spc="95" dirty="0">
                <a:latin typeface="Arial MT"/>
                <a:cs typeface="Arial MT"/>
              </a:rPr>
              <a:t>it	is	</a:t>
            </a:r>
            <a:r>
              <a:rPr sz="2800" spc="130" dirty="0">
                <a:latin typeface="Arial MT"/>
                <a:cs typeface="Arial MT"/>
              </a:rPr>
              <a:t>not	</a:t>
            </a:r>
            <a:r>
              <a:rPr sz="2800" spc="160" dirty="0">
                <a:latin typeface="Arial MT"/>
                <a:cs typeface="Arial MT"/>
              </a:rPr>
              <a:t>enough	</a:t>
            </a:r>
            <a:r>
              <a:rPr sz="2800" spc="130" dirty="0">
                <a:latin typeface="Arial MT"/>
                <a:cs typeface="Arial MT"/>
              </a:rPr>
              <a:t>for	the</a:t>
            </a:r>
            <a:endParaRPr sz="2800">
              <a:latin typeface="Arial MT"/>
              <a:cs typeface="Arial MT"/>
            </a:endParaRPr>
          </a:p>
          <a:p>
            <a:pPr marL="12700" marR="638810">
              <a:lnSpc>
                <a:spcPct val="131700"/>
              </a:lnSpc>
              <a:tabLst>
                <a:tab pos="1292860" algn="l"/>
                <a:tab pos="2460625" algn="l"/>
                <a:tab pos="2757170" algn="l"/>
                <a:tab pos="2950210" algn="l"/>
                <a:tab pos="3449954" algn="l"/>
                <a:tab pos="4285615" algn="l"/>
                <a:tab pos="5730240" algn="l"/>
                <a:tab pos="6194425" algn="l"/>
              </a:tabLst>
            </a:pPr>
            <a:r>
              <a:rPr sz="2800" spc="175" dirty="0">
                <a:latin typeface="Arial MT"/>
                <a:cs typeface="Arial MT"/>
              </a:rPr>
              <a:t>management	</a:t>
            </a:r>
            <a:r>
              <a:rPr sz="2800" spc="95" dirty="0">
                <a:latin typeface="Arial MT"/>
                <a:cs typeface="Arial MT"/>
              </a:rPr>
              <a:t>or	</a:t>
            </a:r>
            <a:r>
              <a:rPr sz="2800" spc="155" dirty="0">
                <a:latin typeface="Arial MT"/>
                <a:cs typeface="Arial MT"/>
              </a:rPr>
              <a:t>human	</a:t>
            </a:r>
            <a:r>
              <a:rPr sz="2800" spc="170" dirty="0">
                <a:latin typeface="Arial MT"/>
                <a:cs typeface="Arial MT"/>
              </a:rPr>
              <a:t>resources	</a:t>
            </a:r>
            <a:r>
              <a:rPr sz="2800" spc="95" dirty="0">
                <a:latin typeface="Arial MT"/>
                <a:cs typeface="Arial MT"/>
              </a:rPr>
              <a:t>to </a:t>
            </a:r>
            <a:r>
              <a:rPr sz="2800" spc="-765" dirty="0">
                <a:latin typeface="Arial MT"/>
                <a:cs typeface="Arial MT"/>
              </a:rPr>
              <a:t> </a:t>
            </a:r>
            <a:r>
              <a:rPr sz="2800" spc="195" dirty="0">
                <a:latin typeface="Arial MT"/>
                <a:cs typeface="Arial MT"/>
              </a:rPr>
              <a:t>simpl</a:t>
            </a:r>
            <a:r>
              <a:rPr sz="2800" dirty="0">
                <a:latin typeface="Arial MT"/>
                <a:cs typeface="Arial MT"/>
              </a:rPr>
              <a:t>y	</a:t>
            </a:r>
            <a:r>
              <a:rPr sz="2800" spc="195" dirty="0">
                <a:latin typeface="Arial MT"/>
                <a:cs typeface="Arial MT"/>
              </a:rPr>
              <a:t>provid</a:t>
            </a:r>
            <a:r>
              <a:rPr sz="2800" dirty="0">
                <a:latin typeface="Arial MT"/>
                <a:cs typeface="Arial MT"/>
              </a:rPr>
              <a:t>e	</a:t>
            </a:r>
            <a:r>
              <a:rPr sz="2800" spc="195" dirty="0">
                <a:latin typeface="Arial MT"/>
                <a:cs typeface="Arial MT"/>
              </a:rPr>
              <a:t>th</a:t>
            </a:r>
            <a:r>
              <a:rPr sz="2800" dirty="0">
                <a:latin typeface="Arial MT"/>
                <a:cs typeface="Arial MT"/>
              </a:rPr>
              <a:t>e	</a:t>
            </a:r>
            <a:r>
              <a:rPr sz="2800" spc="195" dirty="0">
                <a:latin typeface="Arial MT"/>
                <a:cs typeface="Arial MT"/>
              </a:rPr>
              <a:t>information</a:t>
            </a:r>
            <a:r>
              <a:rPr sz="2800" dirty="0">
                <a:latin typeface="Arial MT"/>
                <a:cs typeface="Arial MT"/>
              </a:rPr>
              <a:t>.	</a:t>
            </a:r>
            <a:r>
              <a:rPr sz="2800" spc="195" dirty="0">
                <a:latin typeface="Arial MT"/>
                <a:cs typeface="Arial MT"/>
              </a:rPr>
              <a:t>The</a:t>
            </a:r>
            <a:r>
              <a:rPr sz="2800" dirty="0">
                <a:latin typeface="Arial MT"/>
                <a:cs typeface="Arial MT"/>
              </a:rPr>
              <a:t>y</a:t>
            </a:r>
            <a:endParaRPr sz="2800">
              <a:latin typeface="Arial MT"/>
              <a:cs typeface="Arial MT"/>
            </a:endParaRPr>
          </a:p>
          <a:p>
            <a:pPr marL="12700" marR="233045">
              <a:lnSpc>
                <a:spcPct val="131700"/>
              </a:lnSpc>
              <a:tabLst>
                <a:tab pos="704850" algn="l"/>
                <a:tab pos="1005840" algn="l"/>
                <a:tab pos="1881505" algn="l"/>
                <a:tab pos="2213610" algn="l"/>
                <a:tab pos="3005455" algn="l"/>
                <a:tab pos="4255770" algn="l"/>
                <a:tab pos="5071745" algn="l"/>
                <a:tab pos="5156835" algn="l"/>
                <a:tab pos="5967095" algn="l"/>
              </a:tabLst>
            </a:pPr>
            <a:r>
              <a:rPr sz="2800" spc="195" dirty="0">
                <a:latin typeface="Arial MT"/>
                <a:cs typeface="Arial MT"/>
              </a:rPr>
              <a:t>mus</a:t>
            </a:r>
            <a:r>
              <a:rPr sz="2800" dirty="0">
                <a:latin typeface="Arial MT"/>
                <a:cs typeface="Arial MT"/>
              </a:rPr>
              <a:t>t	</a:t>
            </a:r>
            <a:r>
              <a:rPr sz="2800" spc="195" dirty="0">
                <a:latin typeface="Arial MT"/>
                <a:cs typeface="Arial MT"/>
              </a:rPr>
              <a:t>als</a:t>
            </a:r>
            <a:r>
              <a:rPr sz="2800" dirty="0">
                <a:latin typeface="Arial MT"/>
                <a:cs typeface="Arial MT"/>
              </a:rPr>
              <a:t>o	</a:t>
            </a:r>
            <a:r>
              <a:rPr sz="2800" spc="195" dirty="0">
                <a:latin typeface="Arial MT"/>
                <a:cs typeface="Arial MT"/>
              </a:rPr>
              <a:t>demonstrat</a:t>
            </a:r>
            <a:r>
              <a:rPr sz="2800" dirty="0">
                <a:latin typeface="Arial MT"/>
                <a:cs typeface="Arial MT"/>
              </a:rPr>
              <a:t>e	</a:t>
            </a:r>
            <a:r>
              <a:rPr sz="2800" spc="195" dirty="0">
                <a:latin typeface="Arial MT"/>
                <a:cs typeface="Arial MT"/>
              </a:rPr>
              <a:t>tha</a:t>
            </a:r>
            <a:r>
              <a:rPr sz="2800" dirty="0">
                <a:latin typeface="Arial MT"/>
                <a:cs typeface="Arial MT"/>
              </a:rPr>
              <a:t>t	</a:t>
            </a:r>
            <a:r>
              <a:rPr sz="2800" spc="195" dirty="0">
                <a:latin typeface="Arial MT"/>
                <a:cs typeface="Arial MT"/>
              </a:rPr>
              <a:t>the</a:t>
            </a:r>
            <a:r>
              <a:rPr sz="2800" dirty="0">
                <a:latin typeface="Arial MT"/>
                <a:cs typeface="Arial MT"/>
              </a:rPr>
              <a:t>y	</a:t>
            </a:r>
            <a:r>
              <a:rPr sz="2800" spc="195" dirty="0">
                <a:latin typeface="Arial MT"/>
                <a:cs typeface="Arial MT"/>
              </a:rPr>
              <a:t>follo</a:t>
            </a:r>
            <a:r>
              <a:rPr sz="2800" dirty="0">
                <a:latin typeface="Arial MT"/>
                <a:cs typeface="Arial MT"/>
              </a:rPr>
              <a:t>w  </a:t>
            </a:r>
            <a:r>
              <a:rPr sz="2800" spc="130" dirty="0">
                <a:latin typeface="Arial MT"/>
                <a:cs typeface="Arial MT"/>
              </a:rPr>
              <a:t>the	</a:t>
            </a:r>
            <a:r>
              <a:rPr sz="2800" spc="170" dirty="0">
                <a:latin typeface="Arial MT"/>
                <a:cs typeface="Arial MT"/>
              </a:rPr>
              <a:t>policies	</a:t>
            </a:r>
            <a:r>
              <a:rPr sz="2800" spc="130" dirty="0">
                <a:latin typeface="Arial MT"/>
                <a:cs typeface="Arial MT"/>
              </a:rPr>
              <a:t>and	</a:t>
            </a:r>
            <a:r>
              <a:rPr sz="2800" spc="175" dirty="0">
                <a:latin typeface="Arial MT"/>
                <a:cs typeface="Arial MT"/>
              </a:rPr>
              <a:t>procedures		</a:t>
            </a:r>
            <a:r>
              <a:rPr sz="2800" spc="165" dirty="0">
                <a:latin typeface="Arial MT"/>
                <a:cs typeface="Arial MT"/>
              </a:rPr>
              <a:t>through</a:t>
            </a:r>
            <a:endParaRPr sz="2800">
              <a:latin typeface="Arial MT"/>
              <a:cs typeface="Arial MT"/>
            </a:endParaRPr>
          </a:p>
          <a:p>
            <a:pPr marL="12700">
              <a:lnSpc>
                <a:spcPct val="100000"/>
              </a:lnSpc>
              <a:spcBef>
                <a:spcPts val="1065"/>
              </a:spcBef>
              <a:tabLst>
                <a:tab pos="1457325" algn="l"/>
                <a:tab pos="2005964" algn="l"/>
              </a:tabLst>
            </a:pPr>
            <a:r>
              <a:rPr sz="2800" spc="165" dirty="0">
                <a:latin typeface="Arial MT"/>
                <a:cs typeface="Arial MT"/>
              </a:rPr>
              <a:t>leading	</a:t>
            </a:r>
            <a:r>
              <a:rPr sz="2800" spc="95" dirty="0">
                <a:latin typeface="Arial MT"/>
                <a:cs typeface="Arial MT"/>
              </a:rPr>
              <a:t>by	</a:t>
            </a:r>
            <a:r>
              <a:rPr sz="2800" spc="170" dirty="0">
                <a:latin typeface="Arial MT"/>
                <a:cs typeface="Arial MT"/>
              </a:rPr>
              <a:t>example.</a:t>
            </a:r>
            <a:endParaRPr sz="2800">
              <a:latin typeface="Arial MT"/>
              <a:cs typeface="Arial MT"/>
            </a:endParaRPr>
          </a:p>
        </p:txBody>
      </p:sp>
      <p:sp>
        <p:nvSpPr>
          <p:cNvPr id="8" name="object 8"/>
          <p:cNvSpPr txBox="1">
            <a:spLocks noGrp="1"/>
          </p:cNvSpPr>
          <p:nvPr>
            <p:ph type="title"/>
          </p:nvPr>
        </p:nvSpPr>
        <p:spPr>
          <a:xfrm>
            <a:off x="1282137" y="941868"/>
            <a:ext cx="7035800" cy="1867535"/>
          </a:xfrm>
          <a:prstGeom prst="rect">
            <a:avLst/>
          </a:prstGeom>
        </p:spPr>
        <p:txBody>
          <a:bodyPr vert="horz" wrap="square" lIns="0" tIns="131445" rIns="0" bIns="0" rtlCol="0">
            <a:spAutoFit/>
          </a:bodyPr>
          <a:lstStyle/>
          <a:p>
            <a:pPr marL="12700" marR="5080">
              <a:lnSpc>
                <a:spcPts val="6830"/>
              </a:lnSpc>
              <a:spcBef>
                <a:spcPts val="1035"/>
              </a:spcBef>
            </a:pPr>
            <a:r>
              <a:rPr spc="520" dirty="0">
                <a:latin typeface="Trebuchet MS"/>
                <a:cs typeface="Trebuchet MS"/>
              </a:rPr>
              <a:t>WHS</a:t>
            </a:r>
            <a:r>
              <a:rPr spc="415" dirty="0">
                <a:latin typeface="Trebuchet MS"/>
                <a:cs typeface="Trebuchet MS"/>
              </a:rPr>
              <a:t> </a:t>
            </a:r>
            <a:r>
              <a:rPr spc="245" dirty="0">
                <a:latin typeface="Trebuchet MS"/>
                <a:cs typeface="Trebuchet MS"/>
              </a:rPr>
              <a:t>information </a:t>
            </a:r>
            <a:r>
              <a:rPr spc="-1910" dirty="0">
                <a:latin typeface="Trebuchet MS"/>
                <a:cs typeface="Trebuchet MS"/>
              </a:rPr>
              <a:t> </a:t>
            </a:r>
            <a:r>
              <a:rPr spc="484" dirty="0">
                <a:latin typeface="Trebuchet MS"/>
                <a:cs typeface="Trebuchet MS"/>
              </a:rPr>
              <a:t>access</a:t>
            </a:r>
          </a:p>
        </p:txBody>
      </p:sp>
      <p:pic>
        <p:nvPicPr>
          <p:cNvPr id="9" name="object 4">
            <a:hlinkClick r:id="rId3" action="ppaction://hlinksldjump"/>
            <a:extLst>
              <a:ext uri="{FF2B5EF4-FFF2-40B4-BE49-F238E27FC236}">
                <a16:creationId xmlns:a16="http://schemas.microsoft.com/office/drawing/2014/main" id="{6295437E-3DD4-47F2-83A5-FE3BECB3858B}"/>
              </a:ext>
            </a:extLst>
          </p:cNvPr>
          <p:cNvPicPr/>
          <p:nvPr/>
        </p:nvPicPr>
        <p:blipFill>
          <a:blip r:embed="rId4" cstate="email">
            <a:extLst>
              <a:ext uri="{28A0092B-C50C-407E-A947-70E740481C1C}">
                <a14:useLocalDpi xmlns:a14="http://schemas.microsoft.com/office/drawing/2010/main"/>
              </a:ext>
            </a:extLst>
          </a:blip>
          <a:stretch>
            <a:fillRect/>
          </a:stretch>
        </p:blipFill>
        <p:spPr>
          <a:xfrm>
            <a:off x="16957087" y="9258301"/>
            <a:ext cx="914399" cy="876298"/>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1470</TotalTime>
  <Words>10913</Words>
  <Application>Microsoft Office PowerPoint</Application>
  <PresentationFormat>Custom</PresentationFormat>
  <Paragraphs>741</Paragraphs>
  <Slides>69</Slides>
  <Notes>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69</vt:i4>
      </vt:variant>
    </vt:vector>
  </HeadingPairs>
  <TitlesOfParts>
    <vt:vector size="79" baseType="lpstr">
      <vt:lpstr>Arial</vt:lpstr>
      <vt:lpstr>Arial MT</vt:lpstr>
      <vt:lpstr>Calibri</vt:lpstr>
      <vt:lpstr>Lucida Sans Unicode</vt:lpstr>
      <vt:lpstr>Symbol</vt:lpstr>
      <vt:lpstr>Tahoma</vt:lpstr>
      <vt:lpstr>Times New Roman</vt:lpstr>
      <vt:lpstr>Trebuchet MS</vt:lpstr>
      <vt:lpstr>Wingdings</vt:lpstr>
      <vt:lpstr>Office Theme</vt:lpstr>
      <vt:lpstr>HLTWHS 001 PARTICIPATE IN  WORKPLACE  HEALTH AND SAFETY</vt:lpstr>
      <vt:lpstr>PowerPoint Presentation</vt:lpstr>
      <vt:lpstr>Introduction</vt:lpstr>
      <vt:lpstr>WHY DO WE NEED HEALTH  AND SAFETY PROCEDURES IN THE WORKPLACE?</vt:lpstr>
      <vt:lpstr>The key principles of WHS</vt:lpstr>
      <vt:lpstr>The key principles  of WHS (cont.)</vt:lpstr>
      <vt:lpstr>Duty of care</vt:lpstr>
      <vt:lpstr>Codes of practice</vt:lpstr>
      <vt:lpstr>WHS information  access</vt:lpstr>
      <vt:lpstr>WHS consultation</vt:lpstr>
      <vt:lpstr>WHS consultation  (cont.)</vt:lpstr>
      <vt:lpstr>WHS committees and representatives</vt:lpstr>
      <vt:lpstr>Monitoring WHS</vt:lpstr>
      <vt:lpstr>PowerPoint Presentation</vt:lpstr>
      <vt:lpstr>Hazard Indentification</vt:lpstr>
      <vt:lpstr>PowerPoint Presentation</vt:lpstr>
      <vt:lpstr>PowerPoint Presentation</vt:lpstr>
      <vt:lpstr>Learning Checkpoint 1</vt:lpstr>
      <vt:lpstr>COMMON WORKPLACE  HAZARDS</vt:lpstr>
      <vt:lpstr>TYPES OF WORKPLACE HAZARDS</vt:lpstr>
      <vt:lpstr>PowerPoint Presentation</vt:lpstr>
      <vt:lpstr>PowerPoint Presentation</vt:lpstr>
      <vt:lpstr>PowerPoint Presentation</vt:lpstr>
      <vt:lpstr>HIERARCHY OF  CONTROLS</vt:lpstr>
      <vt:lpstr>PowerPoint Presentation</vt:lpstr>
      <vt:lpstr>PowerPoint Presentation</vt:lpstr>
      <vt:lpstr>Learning Checkpoint 2</vt:lpstr>
      <vt:lpstr>Learning Checkpoint 2</vt:lpstr>
      <vt:lpstr>Learning Checkpoint 2</vt:lpstr>
      <vt:lpstr>Learning Checkpoint 2</vt:lpstr>
      <vt:lpstr>PowerPoint Presentation</vt:lpstr>
      <vt:lpstr>PowerPoint Presentation</vt:lpstr>
      <vt:lpstr>WHAT IS AN  EMERGENCY?</vt:lpstr>
      <vt:lpstr>What is a workplace  emergency?</vt:lpstr>
      <vt:lpstr>Emergency procedures</vt:lpstr>
      <vt:lpstr>PowerPoint Presentation</vt:lpstr>
      <vt:lpstr>PowerPoint Presentation</vt:lpstr>
      <vt:lpstr>PowerPoint Presentation</vt:lpstr>
      <vt:lpstr>PowerPoint Presentation</vt:lpstr>
      <vt:lpstr>Learning Checkpoint 3</vt:lpstr>
      <vt:lpstr>Learning Checkpoint 3</vt:lpstr>
      <vt:lpstr>Learning Checkpoint 3</vt:lpstr>
      <vt:lpstr>WHS procedures  and instructions</vt:lpstr>
      <vt:lpstr>WHS record- keeping systems</vt:lpstr>
      <vt:lpstr>Procedures for removing  and cleaning spills</vt:lpstr>
      <vt:lpstr>PowerPoint Presentation</vt:lpstr>
      <vt:lpstr>PowerPoint Presentation</vt:lpstr>
      <vt:lpstr>Following PPE  requirements</vt:lpstr>
      <vt:lpstr>Types of PPE</vt:lpstr>
      <vt:lpstr>Participate in WHS consultative processes</vt:lpstr>
      <vt:lpstr>Reporting unsafe work  practices, incidents and accidents</vt:lpstr>
      <vt:lpstr>Reflecting on your own  safe work practices</vt:lpstr>
      <vt:lpstr>PowerPoint Presentation</vt:lpstr>
      <vt:lpstr>PowerPoint Presentation</vt:lpstr>
      <vt:lpstr>Signs and symptoms  of stress and fatigue</vt:lpstr>
      <vt:lpstr>Learning Checkpoint 4</vt:lpstr>
      <vt:lpstr>Learning Checkpoint 4</vt:lpstr>
      <vt:lpstr>Learning Checkpoint 4</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HLTWHS 001 PARTICIPATE IN  WORKPLACE  HEALTH AND SAFETY</dc:title>
  <dc:creator>Lyn ZHANG</dc:creator>
  <cp:lastModifiedBy>Lyn ZHANG</cp:lastModifiedBy>
  <cp:revision>67</cp:revision>
  <dcterms:created xsi:type="dcterms:W3CDTF">2024-11-05T01:50:46Z</dcterms:created>
  <dcterms:modified xsi:type="dcterms:W3CDTF">2024-11-07T23:06:28Z</dcterms:modified>
</cp:coreProperties>
</file>