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590"/>
  </p:normalViewPr>
  <p:slideViewPr>
    <p:cSldViewPr snapToGrid="0" snapToObjects="1">
      <p:cViewPr varScale="1">
        <p:scale>
          <a:sx n="67" d="100"/>
          <a:sy n="67" d="100"/>
        </p:scale>
        <p:origin x="32" y="1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426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426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466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74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997973"/>
            <a:ext cx="8404122" cy="498495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602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735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517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1279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5383" y="2128684"/>
            <a:ext cx="5304417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28684"/>
            <a:ext cx="5219700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919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87" y="929148"/>
            <a:ext cx="10640005" cy="7615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4" y="1681163"/>
            <a:ext cx="5282192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5384" y="2505075"/>
            <a:ext cx="5282192" cy="342377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237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818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747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179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26" y="781665"/>
            <a:ext cx="4093599" cy="122345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8258" y="2315497"/>
            <a:ext cx="4093599" cy="35534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45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342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342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179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93126"/>
            <a:ext cx="10691265" cy="3636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2F3E8B1C-86EF-43CF-8304-249481088644}" type="datetimeFigureOut">
              <a:rPr lang="en-US" smtClean="0"/>
              <a:pPr/>
              <a:t>11/21/2024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2039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5CB65D0-496F-4797-A015-C85839E35D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912CA3-2CB0-4545-8F56-BC73481B2B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030" b="4701"/>
          <a:stretch/>
        </p:blipFill>
        <p:spPr>
          <a:xfrm>
            <a:off x="1" y="10"/>
            <a:ext cx="12192000" cy="685798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5D2C779-8883-4E5F-A170-0F464918C1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307" y="990598"/>
            <a:ext cx="12188952" cy="4745182"/>
          </a:xfrm>
          <a:prstGeom prst="rect">
            <a:avLst/>
          </a:prstGeom>
          <a:gradFill>
            <a:gsLst>
              <a:gs pos="35000">
                <a:srgbClr val="000000">
                  <a:alpha val="41000"/>
                </a:srgbClr>
              </a:gs>
              <a:gs pos="0">
                <a:srgbClr val="000000">
                  <a:alpha val="0"/>
                </a:srgbClr>
              </a:gs>
              <a:gs pos="47744">
                <a:srgbClr val="000000">
                  <a:alpha val="51000"/>
                </a:srgbClr>
              </a:gs>
              <a:gs pos="70000">
                <a:srgbClr val="000000">
                  <a:alpha val="37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4A20B3-7E68-1E4A-B395-886A141A5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3541" y="990599"/>
            <a:ext cx="5619054" cy="4849091"/>
          </a:xfrm>
        </p:spPr>
        <p:txBody>
          <a:bodyPr anchor="ctr"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Modelling linear growth and decay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E050AE-E595-D043-895D-D0E6D5E30F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12865" y="1447799"/>
            <a:ext cx="2368905" cy="4076699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7B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D96A694-258D-4418-A83C-B9BA72FD44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115300" y="1780927"/>
            <a:ext cx="0" cy="3390901"/>
          </a:xfrm>
          <a:prstGeom prst="line">
            <a:avLst/>
          </a:prstGeom>
          <a:ln w="44450">
            <a:solidFill>
              <a:srgbClr val="FFFFFF"/>
            </a:solidFill>
          </a:ln>
          <a:effectLst>
            <a:outerShdw blurRad="50800" dist="38100" dir="2700000" sx="88000" sy="88000" algn="tl" rotWithShape="0">
              <a:prstClr val="black">
                <a:alpha val="26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80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DB20B-DC17-614C-A76D-C5774D980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1" y="12700"/>
            <a:ext cx="12064999" cy="1371030"/>
          </a:xfrm>
        </p:spPr>
        <p:txBody>
          <a:bodyPr/>
          <a:lstStyle/>
          <a:p>
            <a:r>
              <a:rPr lang="en-US" dirty="0"/>
              <a:t>Recurrence model for </a:t>
            </a:r>
            <a:r>
              <a:rPr lang="en-US" dirty="0">
                <a:solidFill>
                  <a:srgbClr val="0070C0"/>
                </a:solidFill>
              </a:rPr>
              <a:t>unit-cost depreciation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888769-3177-1B41-B355-5C0A861AD7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13867" y="1612900"/>
                <a:ext cx="10691265" cy="4938614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800" i="1" dirty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sz="28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/>
                  <a:t> be the value of the asset after 𝑛 </a:t>
                </a:r>
                <a:r>
                  <a:rPr lang="en-AU" sz="2800" dirty="0"/>
                  <a:t>units of use</a:t>
                </a:r>
                <a:r>
                  <a:rPr lang="en-US" sz="2800" dirty="0"/>
                  <a:t>.</a:t>
                </a:r>
              </a:p>
              <a:p>
                <a:r>
                  <a:rPr lang="en-US" sz="2800" dirty="0"/>
                  <a:t>Let D be the </a:t>
                </a:r>
                <a:r>
                  <a:rPr lang="en-AU" sz="2800" dirty="0"/>
                  <a:t>the cost per unit of use</a:t>
                </a:r>
                <a:r>
                  <a:rPr lang="en-US" sz="2800" dirty="0"/>
                  <a:t>.</a:t>
                </a:r>
              </a:p>
              <a:p>
                <a:r>
                  <a:rPr lang="en-US" sz="2800" dirty="0"/>
                  <a:t>The recurrence relation for the value of the asset after 𝑛 </a:t>
                </a:r>
                <a:r>
                  <a:rPr lang="en-AU" sz="2800" dirty="0"/>
                  <a:t>units of use</a:t>
                </a:r>
                <a:r>
                  <a:rPr lang="en-US" sz="2800" dirty="0"/>
                  <a:t> is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= initial value of the asset,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AU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AU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𝐷</a:t>
                </a:r>
              </a:p>
              <a:p>
                <a:pPr marL="0" indent="0">
                  <a:buNone/>
                </a:pPr>
                <a:br>
                  <a:rPr lang="en-AU" sz="2800" dirty="0"/>
                </a:br>
                <a:endParaRPr lang="en-AU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888769-3177-1B41-B355-5C0A861AD7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3867" y="1612900"/>
                <a:ext cx="10691265" cy="4938614"/>
              </a:xfrm>
              <a:blipFill>
                <a:blip r:embed="rId2"/>
                <a:stretch>
                  <a:fillRect l="-1069" t="-771" r="-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2387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418C2-CB8A-EF44-9380-41331A35F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4300"/>
            <a:ext cx="12192000" cy="711200"/>
          </a:xfrm>
        </p:spPr>
        <p:txBody>
          <a:bodyPr>
            <a:normAutofit/>
          </a:bodyPr>
          <a:lstStyle/>
          <a:p>
            <a:r>
              <a:rPr lang="en-US" sz="3100" dirty="0"/>
              <a:t>Modelling unit cost depreciation with a recurrence relation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46E9B6-42F2-E640-8F0E-061F39D9AF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50367" y="1188226"/>
                <a:ext cx="10691265" cy="512367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 professional gardener purchased a lawn mower for $</a:t>
                </a:r>
                <a:r>
                  <a:rPr lang="en-US" dirty="0">
                    <a:solidFill>
                      <a:srgbClr val="0070C0"/>
                    </a:solidFill>
                  </a:rPr>
                  <a:t>270</a:t>
                </a:r>
                <a:r>
                  <a:rPr lang="en-US" dirty="0"/>
                  <a:t>. The mower depreciates in value by $</a:t>
                </a:r>
                <a:r>
                  <a:rPr lang="en-US" dirty="0">
                    <a:solidFill>
                      <a:srgbClr val="0070C0"/>
                    </a:solidFill>
                  </a:rPr>
                  <a:t>3.50</a:t>
                </a:r>
                <a:r>
                  <a:rPr lang="en-US" dirty="0"/>
                  <a:t> each time it is used.</a:t>
                </a:r>
              </a:p>
              <a:p>
                <a:r>
                  <a:rPr lang="en-US" dirty="0"/>
                  <a:t>Model the depreciating value of this mower using a recurrence relation of the form: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= initial value of the asset,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AU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AU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𝐷 </a:t>
                </a:r>
                <a:r>
                  <a:rPr lang="en-US" dirty="0"/>
                  <a:t>where 𝐷= the depreciation in value per use</a:t>
                </a:r>
              </a:p>
              <a:p>
                <a:endParaRPr lang="en-US" dirty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 is the value of the mower after being used to mow n lawns.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=270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𝐷=3.50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=270,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3.50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46E9B6-42F2-E640-8F0E-061F39D9AF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0367" y="1188226"/>
                <a:ext cx="10691265" cy="5123674"/>
              </a:xfrm>
              <a:blipFill>
                <a:blip r:embed="rId2"/>
                <a:stretch>
                  <a:fillRect l="-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 descr="Examples Images, Stock Photos &amp; Vectors | Shutterstock">
            <a:extLst>
              <a:ext uri="{FF2B5EF4-FFF2-40B4-BE49-F238E27FC236}">
                <a16:creationId xmlns:a16="http://schemas.microsoft.com/office/drawing/2014/main" id="{86485E24-B839-2D45-B7C3-7850EFBFF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0977" y="3750063"/>
            <a:ext cx="1270998" cy="137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95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93D73-DCB5-FF48-9980-555AA9628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700" y="139700"/>
            <a:ext cx="12192000" cy="698500"/>
          </a:xfrm>
        </p:spPr>
        <p:txBody>
          <a:bodyPr>
            <a:normAutofit/>
          </a:bodyPr>
          <a:lstStyle/>
          <a:p>
            <a:r>
              <a:rPr lang="en-US" sz="3000" dirty="0"/>
              <a:t>Using a recurrence relation to </a:t>
            </a:r>
            <a:r>
              <a:rPr lang="en-US" sz="3000" dirty="0" err="1"/>
              <a:t>analyse</a:t>
            </a:r>
            <a:r>
              <a:rPr lang="en-US" sz="3000" dirty="0"/>
              <a:t> unit cost depreciation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268D5D-173B-F343-8930-3C528D95DB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00635" y="977900"/>
                <a:ext cx="10691265" cy="4951314"/>
              </a:xfrm>
            </p:spPr>
            <p:txBody>
              <a:bodyPr/>
              <a:lstStyle/>
              <a:p>
                <a:r>
                  <a:rPr lang="en-AU" dirty="0"/>
                  <a:t>The depreciated value of the lawn mower is modelled by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=270,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3.50</a:t>
                </a:r>
              </a:p>
              <a:p>
                <a:r>
                  <a:rPr lang="en-AU" dirty="0"/>
                  <a:t>where 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AU" dirty="0"/>
                  <a:t>is the value of the mower after being used to mow 𝑛 lawns.</a:t>
                </a:r>
              </a:p>
              <a:p>
                <a:pPr fontAlgn="t"/>
                <a:r>
                  <a:rPr lang="en-AU" dirty="0"/>
                  <a:t>a. Use the model to determine the value of the mower after it has been used three times.</a:t>
                </a:r>
              </a:p>
              <a:p>
                <a:pPr fontAlgn="t"/>
                <a:r>
                  <a:rPr lang="en-AU" dirty="0"/>
                  <a:t>b. How many times can the mower be used before its depreciated value is less than $250?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268D5D-173B-F343-8930-3C528D95DB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0635" y="977900"/>
                <a:ext cx="10691265" cy="4951314"/>
              </a:xfrm>
              <a:blipFill>
                <a:blip r:embed="rId2"/>
                <a:stretch>
                  <a:fillRect l="-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65C65C7E-5200-104C-8157-720143535308}"/>
              </a:ext>
            </a:extLst>
          </p:cNvPr>
          <p:cNvSpPr/>
          <p:nvPr/>
        </p:nvSpPr>
        <p:spPr>
          <a:xfrm>
            <a:off x="8443365" y="4731435"/>
            <a:ext cx="30861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t">
              <a:buAutoNum type="alphaLcPeriod"/>
            </a:pPr>
            <a:r>
              <a:rPr lang="en-AU" b="0" i="0" u="none" strike="noStrike" dirty="0">
                <a:solidFill>
                  <a:srgbClr val="009EC6"/>
                </a:solidFill>
                <a:effectLst/>
                <a:latin typeface="Open Sans"/>
              </a:rPr>
              <a:t>$259.50</a:t>
            </a:r>
          </a:p>
          <a:p>
            <a:pPr marL="342900" indent="-342900" fontAlgn="t">
              <a:buAutoNum type="alphaLcPeriod"/>
            </a:pPr>
            <a:r>
              <a:rPr lang="en-AU" u="none" strike="noStrike" dirty="0">
                <a:solidFill>
                  <a:srgbClr val="009EC6"/>
                </a:solidFill>
                <a:latin typeface="Open Sans"/>
              </a:rPr>
              <a:t>b. </a:t>
            </a:r>
            <a:r>
              <a:rPr lang="en-AU" b="0" i="0" dirty="0">
                <a:solidFill>
                  <a:srgbClr val="009EC6"/>
                </a:solidFill>
                <a:effectLst/>
                <a:latin typeface="Open Sans"/>
              </a:rPr>
              <a:t>After six mows</a:t>
            </a:r>
          </a:p>
        </p:txBody>
      </p:sp>
      <p:pic>
        <p:nvPicPr>
          <p:cNvPr id="6" name="Picture 2" descr="Examples Images, Stock Photos &amp; Vectors | Shutterstock">
            <a:extLst>
              <a:ext uri="{FF2B5EF4-FFF2-40B4-BE49-F238E27FC236}">
                <a16:creationId xmlns:a16="http://schemas.microsoft.com/office/drawing/2014/main" id="{FA52FE77-0678-664B-9203-79ACB6F86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8467" y="838200"/>
            <a:ext cx="1270998" cy="137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296AC6-F3B0-400E-8C45-79BFAF1EF9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075" y="3776208"/>
            <a:ext cx="7943850" cy="215300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E3DBE57-C457-4936-97C3-AE7949E57B69}"/>
              </a:ext>
            </a:extLst>
          </p:cNvPr>
          <p:cNvSpPr txBox="1"/>
          <p:nvPr/>
        </p:nvSpPr>
        <p:spPr>
          <a:xfrm>
            <a:off x="8029575" y="353591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Command No. 10a &amp; 10b</a:t>
            </a:r>
            <a:endParaRPr lang="en-AU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87261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75D36-58D8-044B-88F3-8B4C68BAC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9296"/>
            <a:ext cx="12192000" cy="1371030"/>
          </a:xfrm>
        </p:spPr>
        <p:txBody>
          <a:bodyPr>
            <a:normAutofit/>
          </a:bodyPr>
          <a:lstStyle/>
          <a:p>
            <a:r>
              <a:rPr lang="en-US" sz="3800" dirty="0"/>
              <a:t>A recurrence model for linear growth and decay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EB2C24-7253-0247-94C6-3AAE97299F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921526"/>
                <a:ext cx="12075885" cy="558800"/>
              </a:xfrm>
            </p:spPr>
            <p:txBody>
              <a:bodyPr/>
              <a:lstStyle/>
              <a:p>
                <a:r>
                  <a:rPr lang="en-US" dirty="0"/>
                  <a:t>The recurrence relations: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=20,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AU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AU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+ </a:t>
                </a:r>
                <a:r>
                  <a:rPr lang="en-US" dirty="0"/>
                  <a:t>2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AU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=20,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/>
                  <a:t> 2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EB2C24-7253-0247-94C6-3AAE97299F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21526"/>
                <a:ext cx="12075885" cy="558800"/>
              </a:xfrm>
              <a:blipFill>
                <a:blip r:embed="rId2"/>
                <a:stretch>
                  <a:fillRect l="-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E5CFF573-5765-854F-9ACB-889C228D76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115" y="1415398"/>
            <a:ext cx="6976835" cy="53333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334398-E5B0-DF4A-961E-EDB003155E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5671" y="1772256"/>
            <a:ext cx="2305373" cy="15615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8B01CD-8929-BB4B-B7DA-1C834401AA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8196" y="5123544"/>
            <a:ext cx="3923804" cy="110671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A4564B3-8CD9-D84C-B04B-F117683386FC}"/>
              </a:ext>
            </a:extLst>
          </p:cNvPr>
          <p:cNvSpPr/>
          <p:nvPr/>
        </p:nvSpPr>
        <p:spPr>
          <a:xfrm>
            <a:off x="7042646" y="1754112"/>
            <a:ext cx="16473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i="0">
                <a:solidFill>
                  <a:srgbClr val="C41130"/>
                </a:solidFill>
                <a:effectLst/>
                <a:latin typeface="Open Sans"/>
              </a:rPr>
              <a:t>linear growth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9AE4E4-609A-8D4F-8C59-DD864CF6B4D3}"/>
              </a:ext>
            </a:extLst>
          </p:cNvPr>
          <p:cNvSpPr/>
          <p:nvPr/>
        </p:nvSpPr>
        <p:spPr>
          <a:xfrm>
            <a:off x="7092950" y="6354798"/>
            <a:ext cx="1484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b="1" i="0" dirty="0">
                <a:solidFill>
                  <a:srgbClr val="C41130"/>
                </a:solidFill>
                <a:effectLst/>
                <a:latin typeface="Open Sans"/>
              </a:rPr>
              <a:t>linear decay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FE4667-C743-8E4A-8ABF-08069A111960}"/>
              </a:ext>
            </a:extLst>
          </p:cNvPr>
          <p:cNvSpPr/>
          <p:nvPr/>
        </p:nvSpPr>
        <p:spPr>
          <a:xfrm>
            <a:off x="7302500" y="3412062"/>
            <a:ext cx="48895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i="0" dirty="0">
                <a:solidFill>
                  <a:srgbClr val="C41130"/>
                </a:solidFill>
                <a:effectLst/>
                <a:latin typeface="Open Sans"/>
              </a:rPr>
              <a:t>Model</a:t>
            </a:r>
            <a:r>
              <a:rPr lang="en-AU" sz="2400" dirty="0">
                <a:solidFill>
                  <a:srgbClr val="000000"/>
                </a:solidFill>
                <a:latin typeface="Open Sans"/>
              </a:rPr>
              <a:t> and investigate simple interest loans and investments, as well as flat rate depreciation and unit cost depreciation of assets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3145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05209-967E-E546-8A58-6F936ED8F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interest growth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A4A4BD-2BC7-BC49-8B8D-E6F903F21A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50367" y="1754437"/>
                <a:ext cx="10691265" cy="3636088"/>
              </a:xfrm>
            </p:spPr>
            <p:txBody>
              <a:bodyPr>
                <a:noAutofit/>
              </a:bodyPr>
              <a:lstStyle/>
              <a:p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sz="24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/>
                  <a:t> be the value of the loan or investment after 𝑛 years.</a:t>
                </a:r>
              </a:p>
              <a:p>
                <a:r>
                  <a:rPr lang="en-US" sz="2400" dirty="0"/>
                  <a:t>Let 𝑟 be the percentage interest rate.</a:t>
                </a:r>
              </a:p>
              <a:p>
                <a:r>
                  <a:rPr lang="en-US" sz="2400" dirty="0"/>
                  <a:t>The recurrence relation for the value of the loan or investment after 𝑛 years is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= principal,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AU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+𝐷</a:t>
                </a:r>
              </a:p>
              <a:p>
                <a:r>
                  <a:rPr lang="en-US" sz="2400" dirty="0"/>
                  <a:t>where </a:t>
                </a:r>
                <a:r>
                  <a:rPr lang="en-US" sz="2400" dirty="0">
                    <a:solidFill>
                      <a:srgbClr val="FF0000"/>
                    </a:solidFill>
                  </a:rPr>
                  <a:t>𝐷=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0000"/>
                            </a:solidFill>
                          </a:rPr>
                          <m:t>𝑟</m:t>
                        </m:r>
                      </m:num>
                      <m:den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×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A4A4BD-2BC7-BC49-8B8D-E6F903F21A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0367" y="1754437"/>
                <a:ext cx="10691265" cy="3636088"/>
              </a:xfrm>
              <a:blipFill>
                <a:blip r:embed="rId2"/>
                <a:stretch>
                  <a:fillRect l="-831" t="-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4734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FADE2-F621-F243-AB33-16A0D8F6F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" y="14386"/>
            <a:ext cx="12103100" cy="709514"/>
          </a:xfrm>
        </p:spPr>
        <p:txBody>
          <a:bodyPr>
            <a:normAutofit/>
          </a:bodyPr>
          <a:lstStyle/>
          <a:p>
            <a:r>
              <a:rPr lang="en-US" sz="3400" dirty="0"/>
              <a:t>Modelling a simple interest with a recurrence relation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157F6E-202C-6443-B176-E5C9C4EC27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00635" y="850900"/>
                <a:ext cx="10691265" cy="507831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Cheryl invests </a:t>
                </a:r>
                <a:r>
                  <a:rPr lang="en-US" dirty="0">
                    <a:solidFill>
                      <a:srgbClr val="0070C0"/>
                    </a:solidFill>
                  </a:rPr>
                  <a:t>$5000 </a:t>
                </a:r>
                <a:r>
                  <a:rPr lang="en-US" dirty="0"/>
                  <a:t>in an investment account that pays </a:t>
                </a:r>
                <a:r>
                  <a:rPr lang="en-US" dirty="0">
                    <a:solidFill>
                      <a:srgbClr val="0070C0"/>
                    </a:solidFill>
                  </a:rPr>
                  <a:t>4.8%</a:t>
                </a:r>
                <a:r>
                  <a:rPr lang="en-US" dirty="0"/>
                  <a:t> per annum simple interest.</a:t>
                </a:r>
              </a:p>
              <a:p>
                <a:r>
                  <a:rPr lang="en-US" dirty="0"/>
                  <a:t>Model this simple investment using a recurrence relation of the form: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= principal,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AU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+𝐷                    </a:t>
                </a:r>
                <a:r>
                  <a:rPr lang="en-US" dirty="0"/>
                  <a:t>where </a:t>
                </a:r>
                <a:r>
                  <a:rPr lang="en-US" dirty="0">
                    <a:solidFill>
                      <a:srgbClr val="FF0000"/>
                    </a:solidFill>
                  </a:rPr>
                  <a:t>𝐷=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0000"/>
                            </a:solidFill>
                          </a:rPr>
                          <m:t>𝑟</m:t>
                        </m:r>
                      </m:num>
                      <m:den>
                        <m:r>
                          <a:rPr lang="en-AU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×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𝑉𝑛  is the value of the investment after 𝑛 years.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=5000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𝑟=4.8%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𝐷=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4.8</m:t>
                        </m:r>
                      </m:num>
                      <m:den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×5000=240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=5000, 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+240.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157F6E-202C-6443-B176-E5C9C4EC27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0635" y="850900"/>
                <a:ext cx="10691265" cy="5078314"/>
              </a:xfrm>
              <a:blipFill>
                <a:blip r:embed="rId2"/>
                <a:stretch>
                  <a:fillRect l="-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Examples Images, Stock Photos &amp; Vectors | Shutterstock">
            <a:extLst>
              <a:ext uri="{FF2B5EF4-FFF2-40B4-BE49-F238E27FC236}">
                <a16:creationId xmlns:a16="http://schemas.microsoft.com/office/drawing/2014/main" id="{EB20CC5C-BD36-DE4E-B0DD-74ED1AE69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0367" y="2453043"/>
            <a:ext cx="1270998" cy="137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944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06845-A4F8-7A45-8B5B-F2CAAC566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141386"/>
            <a:ext cx="11391900" cy="1371030"/>
          </a:xfrm>
        </p:spPr>
        <p:txBody>
          <a:bodyPr>
            <a:normAutofit fontScale="90000"/>
          </a:bodyPr>
          <a:lstStyle/>
          <a:p>
            <a:r>
              <a:rPr lang="en-US" dirty="0"/>
              <a:t>Using a </a:t>
            </a:r>
            <a:r>
              <a:rPr lang="en-US" sz="3800" dirty="0"/>
              <a:t>recurrence</a:t>
            </a:r>
            <a:r>
              <a:rPr lang="en-US" dirty="0"/>
              <a:t> relation to </a:t>
            </a:r>
            <a:r>
              <a:rPr lang="en-US" dirty="0" err="1"/>
              <a:t>analyse</a:t>
            </a:r>
            <a:r>
              <a:rPr lang="en-US" dirty="0"/>
              <a:t> a simple interest investment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23909D-23A4-1F44-AE46-58CCE17739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50367" y="1295400"/>
                <a:ext cx="10691265" cy="4570314"/>
              </a:xfrm>
            </p:spPr>
            <p:txBody>
              <a:bodyPr/>
              <a:lstStyle/>
              <a:p>
                <a:r>
                  <a:rPr lang="en-US" dirty="0"/>
                  <a:t>Cheryl’s simple interest investment is modelled by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=5000, 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+240.</a:t>
                </a:r>
              </a:p>
              <a:p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is the value of the investment after </a:t>
                </a:r>
                <a:r>
                  <a:rPr lang="en-US" dirty="0">
                    <a:solidFill>
                      <a:srgbClr val="0070C0"/>
                    </a:solidFill>
                  </a:rPr>
                  <a:t>𝑛</a:t>
                </a:r>
                <a:r>
                  <a:rPr lang="en-US" dirty="0"/>
                  <a:t> years.</a:t>
                </a:r>
              </a:p>
              <a:p>
                <a:r>
                  <a:rPr lang="en-US" dirty="0"/>
                  <a:t>a. Use the model to determine the value of Cheryl’s investment after 3 years.</a:t>
                </a:r>
              </a:p>
              <a:p>
                <a:r>
                  <a:rPr lang="en-US" dirty="0"/>
                  <a:t>b. When will Cheryl’s investment first exceed $6000, and what will its value be then?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23909D-23A4-1F44-AE46-58CCE17739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0367" y="1295400"/>
                <a:ext cx="10691265" cy="4570314"/>
              </a:xfrm>
              <a:blipFill>
                <a:blip r:embed="rId2"/>
                <a:stretch>
                  <a:fillRect l="-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D0CBD3AD-657F-B64C-82A4-FF6BF39D0143}"/>
              </a:ext>
            </a:extLst>
          </p:cNvPr>
          <p:cNvSpPr/>
          <p:nvPr/>
        </p:nvSpPr>
        <p:spPr>
          <a:xfrm>
            <a:off x="7728162" y="5239434"/>
            <a:ext cx="37134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AU" u="none" strike="noStrike" dirty="0">
                <a:solidFill>
                  <a:srgbClr val="009EC6"/>
                </a:solidFill>
                <a:latin typeface="Open Sans"/>
              </a:rPr>
              <a:t>a. </a:t>
            </a:r>
            <a:r>
              <a:rPr lang="en-AU" b="0" i="0" u="none" strike="noStrike" dirty="0">
                <a:solidFill>
                  <a:srgbClr val="009EC6"/>
                </a:solidFill>
                <a:effectLst/>
                <a:latin typeface="Open Sans"/>
              </a:rPr>
              <a:t>$5720</a:t>
            </a:r>
            <a:endParaRPr lang="en-AU" b="0" i="0" dirty="0">
              <a:solidFill>
                <a:srgbClr val="009EC6"/>
              </a:solidFill>
              <a:effectLst/>
              <a:latin typeface="Open Sans"/>
            </a:endParaRPr>
          </a:p>
          <a:p>
            <a:pPr fontAlgn="t"/>
            <a:r>
              <a:rPr lang="en-AU" dirty="0">
                <a:solidFill>
                  <a:srgbClr val="009EC6"/>
                </a:solidFill>
                <a:latin typeface="Open Sans"/>
              </a:rPr>
              <a:t>b. </a:t>
            </a:r>
            <a:r>
              <a:rPr lang="en-AU" b="0" i="0" dirty="0">
                <a:solidFill>
                  <a:srgbClr val="009EC6"/>
                </a:solidFill>
                <a:effectLst/>
                <a:latin typeface="Open Sans"/>
              </a:rPr>
              <a:t>After </a:t>
            </a:r>
            <a:r>
              <a:rPr lang="en-AU" b="0" i="0" u="none" strike="noStrike" dirty="0">
                <a:solidFill>
                  <a:srgbClr val="009EC6"/>
                </a:solidFill>
                <a:effectLst/>
                <a:latin typeface="Open Sans"/>
              </a:rPr>
              <a:t>5</a:t>
            </a:r>
            <a:r>
              <a:rPr lang="en-AU" b="0" i="0" dirty="0">
                <a:solidFill>
                  <a:srgbClr val="009EC6"/>
                </a:solidFill>
                <a:effectLst/>
                <a:latin typeface="Open Sans"/>
              </a:rPr>
              <a:t> years; </a:t>
            </a:r>
            <a:r>
              <a:rPr lang="en-AU" b="0" i="0" u="none" strike="noStrike" dirty="0">
                <a:solidFill>
                  <a:srgbClr val="009EC6"/>
                </a:solidFill>
                <a:effectLst/>
                <a:latin typeface="Open Sans"/>
              </a:rPr>
              <a:t>$6200</a:t>
            </a:r>
            <a:r>
              <a:rPr lang="en-AU" b="0" i="0" dirty="0">
                <a:solidFill>
                  <a:srgbClr val="009EC6"/>
                </a:solidFill>
                <a:effectLst/>
                <a:latin typeface="Open Sans"/>
              </a:rPr>
              <a:t>.</a:t>
            </a:r>
          </a:p>
        </p:txBody>
      </p:sp>
      <p:pic>
        <p:nvPicPr>
          <p:cNvPr id="5122" name="Picture 2" descr="Examples Images, Stock Photos &amp; Vectors | Shutterstock">
            <a:extLst>
              <a:ext uri="{FF2B5EF4-FFF2-40B4-BE49-F238E27FC236}">
                <a16:creationId xmlns:a16="http://schemas.microsoft.com/office/drawing/2014/main" id="{752953FC-94A7-DE4C-834C-D2CDA3C50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0634" y="1204814"/>
            <a:ext cx="1270998" cy="137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0F2037-F353-43C4-B664-C5DABC865C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993" y="3707161"/>
            <a:ext cx="6400801" cy="30645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7998144-AD5E-4022-9308-3A5BED51E0E0}"/>
              </a:ext>
            </a:extLst>
          </p:cNvPr>
          <p:cNvSpPr txBox="1"/>
          <p:nvPr/>
        </p:nvSpPr>
        <p:spPr>
          <a:xfrm>
            <a:off x="7439025" y="39243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Command No. 7a &amp; 7c</a:t>
            </a:r>
            <a:endParaRPr lang="en-AU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302723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025D2-BD3B-CF42-851B-0F69BB07D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7396"/>
            <a:ext cx="11480800" cy="576504"/>
          </a:xfrm>
        </p:spPr>
        <p:txBody>
          <a:bodyPr>
            <a:normAutofit fontScale="90000"/>
          </a:bodyPr>
          <a:lstStyle/>
          <a:p>
            <a:r>
              <a:rPr lang="en-US" sz="3400" dirty="0"/>
              <a:t>Depreciation: the reduction in value of an item over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928D9-BBBB-F447-A3A9-E7BAE385D1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135" y="1298964"/>
            <a:ext cx="10691265" cy="4260071"/>
          </a:xfrm>
        </p:spPr>
        <p:txBody>
          <a:bodyPr>
            <a:normAutofit/>
          </a:bodyPr>
          <a:lstStyle/>
          <a:p>
            <a:r>
              <a:rPr lang="en-US" dirty="0"/>
              <a:t>After a certain amount of time, or when the value of an item is depreciated to a certain amount, called its </a:t>
            </a:r>
            <a:r>
              <a:rPr lang="en-US" dirty="0">
                <a:solidFill>
                  <a:srgbClr val="FF0000"/>
                </a:solidFill>
              </a:rPr>
              <a:t>scrap value</a:t>
            </a:r>
            <a:r>
              <a:rPr lang="en-US" dirty="0"/>
              <a:t>, the item will be sold or disposed of.</a:t>
            </a:r>
          </a:p>
          <a:p>
            <a:r>
              <a:rPr lang="en-US" dirty="0">
                <a:solidFill>
                  <a:srgbClr val="0070C0"/>
                </a:solidFill>
              </a:rPr>
              <a:t>Flat-rate depreciation </a:t>
            </a:r>
          </a:p>
          <a:p>
            <a:r>
              <a:rPr lang="en-US" dirty="0"/>
              <a:t>Depreciation where the value of an item is reduced by the same amount every year. Equivalent/opposite to Simple Interest.</a:t>
            </a:r>
          </a:p>
          <a:p>
            <a:r>
              <a:rPr lang="en-US" dirty="0">
                <a:solidFill>
                  <a:srgbClr val="0070C0"/>
                </a:solidFill>
              </a:rPr>
              <a:t>Unit-cost depreciation</a:t>
            </a:r>
          </a:p>
          <a:p>
            <a:r>
              <a:rPr lang="en-US" dirty="0"/>
              <a:t>Depreciation based on how many units have been produced/consumed by the object being depreciated. For example, a machine filling bottles of drink maybe depreciated by 0.001 cents per bottle it fills.</a:t>
            </a:r>
          </a:p>
        </p:txBody>
      </p:sp>
    </p:spTree>
    <p:extLst>
      <p:ext uri="{BB962C8B-B14F-4D97-AF65-F5344CB8AC3E}">
        <p14:creationId xmlns:p14="http://schemas.microsoft.com/office/powerpoint/2010/main" val="2271908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05898-AB8E-CB4A-AA98-EC955894F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0"/>
            <a:ext cx="12064999" cy="1371030"/>
          </a:xfrm>
        </p:spPr>
        <p:txBody>
          <a:bodyPr/>
          <a:lstStyle/>
          <a:p>
            <a:r>
              <a:rPr lang="en-US" dirty="0"/>
              <a:t>Recurrence model for </a:t>
            </a:r>
            <a:r>
              <a:rPr lang="en-US" dirty="0">
                <a:solidFill>
                  <a:srgbClr val="0070C0"/>
                </a:solidFill>
              </a:rPr>
              <a:t>flat-rate depreciation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0B7EF4-42C1-1E40-A16A-D57D30E026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48235" y="1146563"/>
                <a:ext cx="10691265" cy="4564874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800" i="1" dirty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sz="28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/>
                  <a:t> be the value of the asset after 𝑛 years.</a:t>
                </a:r>
              </a:p>
              <a:p>
                <a:r>
                  <a:rPr lang="en-US" sz="2800" dirty="0"/>
                  <a:t>Let 𝑟 be the percentage depreciation rate.</a:t>
                </a:r>
              </a:p>
              <a:p>
                <a:r>
                  <a:rPr lang="en-US" sz="2800" dirty="0"/>
                  <a:t>The recurrence relation for the value of the asset after 𝑛 years is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= initial value of the asset,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AU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AU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𝐷</a:t>
                </a:r>
              </a:p>
              <a:p>
                <a:r>
                  <a:rPr lang="en-US" sz="2800" dirty="0"/>
                  <a:t>where </a:t>
                </a:r>
                <a:r>
                  <a:rPr lang="en-US" sz="2800" dirty="0">
                    <a:solidFill>
                      <a:srgbClr val="FF0000"/>
                    </a:solidFill>
                  </a:rPr>
                  <a:t>𝐷=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FF0000"/>
                            </a:solidFill>
                          </a:rPr>
                          <m:t>𝑟</m:t>
                        </m:r>
                      </m:num>
                      <m:den>
                        <m:r>
                          <a:rPr lang="en-AU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×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0B7EF4-42C1-1E40-A16A-D57D30E026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8235" y="1146563"/>
                <a:ext cx="10691265" cy="4564874"/>
              </a:xfrm>
              <a:blipFill>
                <a:blip r:embed="rId2"/>
                <a:stretch>
                  <a:fillRect l="-1068" t="-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1076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2187B-0A48-194A-AF42-F391F91AA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09296"/>
            <a:ext cx="12192000" cy="627304"/>
          </a:xfrm>
        </p:spPr>
        <p:txBody>
          <a:bodyPr>
            <a:normAutofit/>
          </a:bodyPr>
          <a:lstStyle/>
          <a:p>
            <a:r>
              <a:rPr lang="en-US" sz="3100" dirty="0"/>
              <a:t>Modelling flat rate depreciation with a recurrence relation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8934EF-B016-0F4D-A52A-6766944089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00635" y="939800"/>
                <a:ext cx="10691265" cy="498941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 new car was purchased for $24000 in 2014. The car depreciates by 20% of its purchase price each year. Model the depreciating value of this car using a recurrence relation of the form: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= initial value of the asset,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AU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AU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𝐷               </a:t>
                </a:r>
                <a:r>
                  <a:rPr lang="en-US" dirty="0"/>
                  <a:t>where </a:t>
                </a:r>
                <a:r>
                  <a:rPr lang="en-US" dirty="0">
                    <a:solidFill>
                      <a:srgbClr val="FF0000"/>
                    </a:solidFill>
                  </a:rPr>
                  <a:t>𝐷=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0000"/>
                            </a:solidFill>
                          </a:rPr>
                          <m:t>𝑟</m:t>
                        </m:r>
                      </m:num>
                      <m:den>
                        <m:r>
                          <a:rPr lang="en-AU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×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 is the value of the car after </a:t>
                </a:r>
                <a:r>
                  <a:rPr lang="en-US" dirty="0">
                    <a:solidFill>
                      <a:srgbClr val="FF0000"/>
                    </a:solidFill>
                  </a:rPr>
                  <a:t>n</a:t>
                </a:r>
                <a:r>
                  <a:rPr lang="en-US" dirty="0"/>
                  <a:t> years depreciation.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=24000</a:t>
                </a:r>
              </a:p>
              <a:p>
                <a:r>
                  <a:rPr lang="en-US" dirty="0"/>
                  <a:t>𝑟=20%</a:t>
                </a:r>
              </a:p>
              <a:p>
                <a:r>
                  <a:rPr lang="en-US" dirty="0"/>
                  <a:t>𝐷=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AU" b="0" i="0" dirty="0" smtClean="0">
                            <a:solidFill>
                              <a:schemeClr val="tx1"/>
                            </a:solidFill>
                          </a:rPr>
                          <m:t>20</m:t>
                        </m:r>
                      </m:num>
                      <m:den>
                        <m:r>
                          <a:rPr lang="en-A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en-AU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×24000=4800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=24000,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AU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AU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4800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8934EF-B016-0F4D-A52A-6766944089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0635" y="939800"/>
                <a:ext cx="10691265" cy="4989414"/>
              </a:xfrm>
              <a:blipFill>
                <a:blip r:embed="rId2"/>
                <a:stretch>
                  <a:fillRect l="-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Examples Images, Stock Photos &amp; Vectors | Shutterstock">
            <a:extLst>
              <a:ext uri="{FF2B5EF4-FFF2-40B4-BE49-F238E27FC236}">
                <a16:creationId xmlns:a16="http://schemas.microsoft.com/office/drawing/2014/main" id="{6E3D08E9-83AB-D340-8779-7DC55344F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0902" y="2394986"/>
            <a:ext cx="1270998" cy="137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57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82F10-0D58-5B4E-97F6-B49E163F2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35" y="147396"/>
            <a:ext cx="10691265" cy="1371030"/>
          </a:xfrm>
        </p:spPr>
        <p:txBody>
          <a:bodyPr>
            <a:normAutofit fontScale="90000"/>
          </a:bodyPr>
          <a:lstStyle/>
          <a:p>
            <a:r>
              <a:rPr lang="en-US" dirty="0"/>
              <a:t>Using a recurrence relation to </a:t>
            </a:r>
            <a:r>
              <a:rPr lang="en-US" dirty="0" err="1"/>
              <a:t>analyse</a:t>
            </a:r>
            <a:r>
              <a:rPr lang="en-US" dirty="0"/>
              <a:t> flat rate depreciation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6C1E9B-19E6-044E-ACAC-A12E4DBDCE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00635" y="1320800"/>
                <a:ext cx="10691265" cy="4608414"/>
              </a:xfrm>
            </p:spPr>
            <p:txBody>
              <a:bodyPr/>
              <a:lstStyle/>
              <a:p>
                <a:r>
                  <a:rPr lang="en-US" dirty="0"/>
                  <a:t>The flat rate depreciation of a car is modelled by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=24000,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AU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AU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4800 </a:t>
                </a:r>
              </a:p>
              <a:p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is the value of the car after 𝑛 years.</a:t>
                </a:r>
              </a:p>
              <a:p>
                <a:r>
                  <a:rPr lang="en-US" dirty="0"/>
                  <a:t>a. Use the model to determine the value of the car after </a:t>
                </a:r>
                <a:r>
                  <a:rPr lang="en-US" dirty="0">
                    <a:solidFill>
                      <a:srgbClr val="0070C0"/>
                    </a:solidFill>
                  </a:rPr>
                  <a:t>2</a:t>
                </a:r>
                <a:r>
                  <a:rPr lang="en-US" dirty="0"/>
                  <a:t> years.</a:t>
                </a:r>
              </a:p>
              <a:p>
                <a:r>
                  <a:rPr lang="en-US" dirty="0"/>
                  <a:t>b. If the car was purchased in 2014, in what year will the car’s value depreciate to </a:t>
                </a:r>
                <a:r>
                  <a:rPr lang="en-US" dirty="0">
                    <a:solidFill>
                      <a:srgbClr val="0070C0"/>
                    </a:solidFill>
                  </a:rPr>
                  <a:t>zero</a:t>
                </a:r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6C1E9B-19E6-044E-ACAC-A12E4DBDCE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0635" y="1320800"/>
                <a:ext cx="10691265" cy="4608414"/>
              </a:xfrm>
              <a:blipFill>
                <a:blip r:embed="rId2"/>
                <a:stretch>
                  <a:fillRect l="-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1C0D2C8B-8733-5E49-ABA3-9A5353C2E024}"/>
              </a:ext>
            </a:extLst>
          </p:cNvPr>
          <p:cNvSpPr/>
          <p:nvPr/>
        </p:nvSpPr>
        <p:spPr>
          <a:xfrm>
            <a:off x="6838997" y="5034640"/>
            <a:ext cx="49058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AU" dirty="0">
                <a:solidFill>
                  <a:srgbClr val="009EC6"/>
                </a:solidFill>
                <a:latin typeface="STIXGeneral-Regular" pitchFamily="2" charset="2"/>
              </a:rPr>
              <a:t>a. </a:t>
            </a:r>
            <a:r>
              <a:rPr lang="en-AU" b="0" i="0" u="none" strike="noStrike" dirty="0">
                <a:solidFill>
                  <a:srgbClr val="009EC6"/>
                </a:solidFill>
                <a:effectLst/>
                <a:latin typeface="Open Sans"/>
              </a:rPr>
              <a:t>$14400</a:t>
            </a:r>
            <a:r>
              <a:rPr lang="en-AU" u="none" strike="noStrike" dirty="0">
                <a:solidFill>
                  <a:srgbClr val="009EC6"/>
                </a:solidFill>
                <a:latin typeface="Open Sans"/>
              </a:rPr>
              <a:t>b. </a:t>
            </a:r>
          </a:p>
          <a:p>
            <a:pPr fontAlgn="t"/>
            <a:r>
              <a:rPr lang="en-AU" b="0" i="0" dirty="0">
                <a:solidFill>
                  <a:srgbClr val="009EC6"/>
                </a:solidFill>
                <a:effectLst/>
                <a:latin typeface="Open Sans"/>
              </a:rPr>
              <a:t>b. In </a:t>
            </a:r>
            <a:r>
              <a:rPr lang="en-AU" b="0" i="0" u="none" strike="noStrike" dirty="0">
                <a:solidFill>
                  <a:srgbClr val="009EC6"/>
                </a:solidFill>
                <a:effectLst/>
                <a:latin typeface="Open Sans"/>
              </a:rPr>
              <a:t>2019</a:t>
            </a:r>
            <a:r>
              <a:rPr lang="en-AU" b="0" i="0" dirty="0">
                <a:solidFill>
                  <a:srgbClr val="009EC6"/>
                </a:solidFill>
                <a:effectLst/>
                <a:latin typeface="Open Sans"/>
              </a:rPr>
              <a:t>, after </a:t>
            </a:r>
            <a:r>
              <a:rPr lang="en-AU" b="0" i="0" u="none" strike="noStrike" dirty="0">
                <a:solidFill>
                  <a:srgbClr val="009EC6"/>
                </a:solidFill>
                <a:effectLst/>
                <a:latin typeface="Open Sans"/>
              </a:rPr>
              <a:t>5</a:t>
            </a:r>
            <a:r>
              <a:rPr lang="en-AU" b="0" i="0" dirty="0">
                <a:solidFill>
                  <a:srgbClr val="009EC6"/>
                </a:solidFill>
                <a:effectLst/>
                <a:latin typeface="Open Sans"/>
              </a:rPr>
              <a:t> years depreciation</a:t>
            </a:r>
          </a:p>
        </p:txBody>
      </p:sp>
      <p:pic>
        <p:nvPicPr>
          <p:cNvPr id="6" name="Picture 2" descr="Examples Images, Stock Photos &amp; Vectors | Shutterstock">
            <a:extLst>
              <a:ext uri="{FF2B5EF4-FFF2-40B4-BE49-F238E27FC236}">
                <a16:creationId xmlns:a16="http://schemas.microsoft.com/office/drawing/2014/main" id="{B0F46F35-FA2D-2741-ACCB-E783EB606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0634" y="1204814"/>
            <a:ext cx="1270998" cy="137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748B6D-DE0D-4774-9F60-1B4101C32E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431" y="3897838"/>
            <a:ext cx="6187736" cy="25084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D24D4B8-5D1B-42A9-ADAC-19655866FFBC}"/>
              </a:ext>
            </a:extLst>
          </p:cNvPr>
          <p:cNvSpPr txBox="1"/>
          <p:nvPr/>
        </p:nvSpPr>
        <p:spPr>
          <a:xfrm>
            <a:off x="7439025" y="39243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Command No. 9a &amp; 9c</a:t>
            </a:r>
            <a:endParaRPr lang="en-AU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45530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ChronicleVTI">
  <a:themeElements>
    <a:clrScheme name="AnalogousFromDarkSeedLeftStep">
      <a:dk1>
        <a:srgbClr val="000000"/>
      </a:dk1>
      <a:lt1>
        <a:srgbClr val="FFFFFF"/>
      </a:lt1>
      <a:dk2>
        <a:srgbClr val="33261D"/>
      </a:dk2>
      <a:lt2>
        <a:srgbClr val="E6E2E8"/>
      </a:lt2>
      <a:accent1>
        <a:srgbClr val="56B520"/>
      </a:accent1>
      <a:accent2>
        <a:srgbClr val="8CAD13"/>
      </a:accent2>
      <a:accent3>
        <a:srgbClr val="BC9D21"/>
      </a:accent3>
      <a:accent4>
        <a:srgbClr val="D56017"/>
      </a:accent4>
      <a:accent5>
        <a:srgbClr val="E7292F"/>
      </a:accent5>
      <a:accent6>
        <a:srgbClr val="D5176C"/>
      </a:accent6>
      <a:hlink>
        <a:srgbClr val="BF503F"/>
      </a:hlink>
      <a:folHlink>
        <a:srgbClr val="7F7F7F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2686</TotalTime>
  <Words>920</Words>
  <Application>Microsoft Office PowerPoint</Application>
  <PresentationFormat>Widescreen</PresentationFormat>
  <Paragraphs>85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Calisto MT</vt:lpstr>
      <vt:lpstr>Cambria Math</vt:lpstr>
      <vt:lpstr>Open Sans</vt:lpstr>
      <vt:lpstr>STIXGeneral-Regular</vt:lpstr>
      <vt:lpstr>Univers Condensed</vt:lpstr>
      <vt:lpstr>ChronicleVTI</vt:lpstr>
      <vt:lpstr>Modelling linear growth and decay</vt:lpstr>
      <vt:lpstr>A recurrence model for linear growth and decay</vt:lpstr>
      <vt:lpstr>Simple interest growth</vt:lpstr>
      <vt:lpstr>Modelling a simple interest with a recurrence relation</vt:lpstr>
      <vt:lpstr>Using a recurrence relation to analyse a simple interest investment  </vt:lpstr>
      <vt:lpstr>Depreciation: the reduction in value of an item over time</vt:lpstr>
      <vt:lpstr>Recurrence model for flat-rate depreciation</vt:lpstr>
      <vt:lpstr>Modelling flat rate depreciation with a recurrence relation</vt:lpstr>
      <vt:lpstr>Using a recurrence relation to analyse flat rate depreciation  </vt:lpstr>
      <vt:lpstr>Recurrence model for unit-cost depreciation</vt:lpstr>
      <vt:lpstr>Modelling unit cost depreciation with a recurrence relation</vt:lpstr>
      <vt:lpstr>Using a recurrence relation to analyse unit cost depreciation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Modelling linear growth and decay</dc:title>
  <dc:creator>Yongmei Zhang</dc:creator>
  <cp:lastModifiedBy>Lyn ZHANG</cp:lastModifiedBy>
  <cp:revision>27</cp:revision>
  <dcterms:created xsi:type="dcterms:W3CDTF">2020-11-23T23:22:01Z</dcterms:created>
  <dcterms:modified xsi:type="dcterms:W3CDTF">2024-11-21T21:16:27Z</dcterms:modified>
</cp:coreProperties>
</file>