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5"/>
  </p:notesMasterIdLst>
  <p:sldIdLst>
    <p:sldId id="256" r:id="rId2"/>
    <p:sldId id="264" r:id="rId3"/>
    <p:sldId id="265" r:id="rId4"/>
    <p:sldId id="266" r:id="rId5"/>
    <p:sldId id="360" r:id="rId6"/>
    <p:sldId id="303" r:id="rId7"/>
    <p:sldId id="257" r:id="rId8"/>
    <p:sldId id="361" r:id="rId9"/>
    <p:sldId id="362" r:id="rId10"/>
    <p:sldId id="258" r:id="rId11"/>
    <p:sldId id="259" r:id="rId12"/>
    <p:sldId id="260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>
        <p:scale>
          <a:sx n="65" d="100"/>
          <a:sy n="65" d="100"/>
        </p:scale>
        <p:origin x="700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E7427-CFBC-6C40-8537-6BFCF4AA35E8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A9C33-CF83-6341-8FC1-F40E7C99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3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Constant = fixed amount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58678-2270-1649-921C-0A6C659D26E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12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Pear </a:t>
            </a:r>
            <a:r>
              <a:rPr lang="en-US" dirty="0" err="1"/>
              <a:t>Deck:https</a:t>
            </a:r>
            <a:r>
              <a:rPr lang="en-US" dirty="0"/>
              <a:t>://app.peardeck.com/presenter/</a:t>
            </a:r>
            <a:r>
              <a:rPr lang="en-US" dirty="0" err="1"/>
              <a:t>txxmmtkzk</a:t>
            </a:r>
            <a:r>
              <a:rPr lang="en-US" dirty="0"/>
              <a:t>/</a:t>
            </a:r>
            <a:r>
              <a:rPr lang="en-US" dirty="0" err="1"/>
              <a:t>projector?returnTo</a:t>
            </a:r>
            <a:r>
              <a:rPr lang="en-US" dirty="0"/>
              <a:t>=</a:t>
            </a:r>
            <a:r>
              <a:rPr lang="en-US" dirty="0" err="1"/>
              <a:t>gslides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E2157-C587-4584-93FA-56475F292B8D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41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0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72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1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2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5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9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3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7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9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62" r:id="rId5"/>
    <p:sldLayoutId id="2147483663" r:id="rId6"/>
    <p:sldLayoutId id="2147483669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93D702E-F4E0-47FC-A74C-ECD9647A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9CDA64-FB41-074E-A673-54E2C6606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1974"/>
            <a:ext cx="9144000" cy="11526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Sequences and recurrence relations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C782F7-CDDE-40D2-9526-A12A085427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05" b="35515"/>
          <a:stretch/>
        </p:blipFill>
        <p:spPr>
          <a:xfrm>
            <a:off x="838201" y="10"/>
            <a:ext cx="10484412" cy="3811394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92844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71F9-F530-C249-AA2C-59225595B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6320D-3369-7A4A-A5C0-01406F2A3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494972"/>
            <a:ext cx="11335657" cy="5123542"/>
          </a:xfrm>
        </p:spPr>
        <p:txBody>
          <a:bodyPr>
            <a:normAutofit/>
          </a:bodyPr>
          <a:lstStyle/>
          <a:p>
            <a:r>
              <a:rPr lang="en-US" dirty="0"/>
              <a:t>For example, in words, a recursion rule that can be used to generate the sequence:</a:t>
            </a:r>
          </a:p>
          <a:p>
            <a:r>
              <a:rPr lang="en-US" dirty="0"/>
              <a:t>10,15,20,…</a:t>
            </a:r>
          </a:p>
          <a:p>
            <a:endParaRPr lang="en-US" dirty="0"/>
          </a:p>
          <a:p>
            <a:r>
              <a:rPr lang="en-US" dirty="0"/>
              <a:t>can be written as follows:</a:t>
            </a:r>
          </a:p>
          <a:p>
            <a:r>
              <a:rPr lang="en-US" dirty="0"/>
              <a:t>Start with 10.</a:t>
            </a:r>
          </a:p>
          <a:p>
            <a:r>
              <a:rPr lang="en-US" dirty="0"/>
              <a:t>To obtain the next term, add 5 to the current term and repeat the process.</a:t>
            </a:r>
          </a:p>
        </p:txBody>
      </p:sp>
    </p:spTree>
    <p:extLst>
      <p:ext uri="{BB962C8B-B14F-4D97-AF65-F5344CB8AC3E}">
        <p14:creationId xmlns:p14="http://schemas.microsoft.com/office/powerpoint/2010/main" val="176150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D903F2A-4D17-E242-A34F-C7A4CCDEF1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406" y="2164216"/>
            <a:ext cx="11665187" cy="182721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764F117-2077-DE46-BD59-B6990C79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66F772-132B-4042-BF76-29994F9812FB}"/>
              </a:ext>
            </a:extLst>
          </p:cNvPr>
          <p:cNvSpPr/>
          <p:nvPr/>
        </p:nvSpPr>
        <p:spPr>
          <a:xfrm>
            <a:off x="9374978" y="797708"/>
            <a:ext cx="2122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latin typeface="Open Sans"/>
              </a:rPr>
              <a:t>symbolic form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9A7408-57D0-BB44-A22D-9BF9F885AA9E}"/>
              </a:ext>
            </a:extLst>
          </p:cNvPr>
          <p:cNvSpPr/>
          <p:nvPr/>
        </p:nvSpPr>
        <p:spPr>
          <a:xfrm>
            <a:off x="263405" y="4194939"/>
            <a:ext cx="11665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latin typeface="Open Sans"/>
              </a:rPr>
              <a:t>Let </a:t>
            </a:r>
            <a:r>
              <a:rPr lang="en-AU" sz="2400" dirty="0">
                <a:latin typeface="STIXGeneral-Italic" pitchFamily="2" charset="2"/>
              </a:rPr>
              <a:t>𝑉𝑛</a:t>
            </a:r>
            <a:r>
              <a:rPr lang="en-AU" sz="2400" dirty="0">
                <a:latin typeface="Open Sans"/>
              </a:rPr>
              <a:t> be the term in the sequence </a:t>
            </a:r>
            <a:r>
              <a:rPr lang="en-AU" sz="2400" i="1" dirty="0">
                <a:latin typeface="Open Sans"/>
              </a:rPr>
              <a:t>after</a:t>
            </a:r>
            <a:r>
              <a:rPr lang="en-AU" sz="2400" dirty="0">
                <a:latin typeface="Open Sans"/>
              </a:rPr>
              <a:t> </a:t>
            </a:r>
            <a:r>
              <a:rPr lang="en-AU" sz="2400" dirty="0">
                <a:latin typeface="STIXGeneral-Italic" pitchFamily="2" charset="2"/>
              </a:rPr>
              <a:t>𝑛</a:t>
            </a:r>
            <a:r>
              <a:rPr lang="en-AU" sz="2400" dirty="0">
                <a:latin typeface="Open Sans"/>
              </a:rPr>
              <a:t> </a:t>
            </a:r>
            <a:r>
              <a:rPr lang="en-AU" sz="2400" b="1" i="0" dirty="0">
                <a:effectLst/>
                <a:latin typeface="Open Sans"/>
              </a:rPr>
              <a:t>iterations (</a:t>
            </a:r>
            <a:r>
              <a:rPr lang="en-AU" sz="2400" dirty="0"/>
              <a:t>Each time we apply the rule it is called an iteration)</a:t>
            </a:r>
            <a:r>
              <a:rPr lang="en-AU" sz="2400" dirty="0">
                <a:latin typeface="Open Sans"/>
              </a:rPr>
              <a:t>.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B8A567-AE2E-E542-89B2-8AB5DB1BAA6D}"/>
              </a:ext>
            </a:extLst>
          </p:cNvPr>
          <p:cNvSpPr/>
          <p:nvPr/>
        </p:nvSpPr>
        <p:spPr>
          <a:xfrm>
            <a:off x="263404" y="5229448"/>
            <a:ext cx="11665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0" i="0" dirty="0">
                <a:effectLst/>
                <a:latin typeface="Open Sans"/>
              </a:rPr>
              <a:t>Note:</a:t>
            </a:r>
            <a:r>
              <a:rPr lang="en-AU" sz="2400" dirty="0">
                <a:latin typeface="Open Sans"/>
              </a:rPr>
              <a:t> Because of the way we defined </a:t>
            </a:r>
            <a:r>
              <a:rPr lang="en-AU" sz="2400" i="1" dirty="0" err="1">
                <a:latin typeface="Open Sans"/>
              </a:rPr>
              <a:t>Vn</a:t>
            </a:r>
            <a:r>
              <a:rPr lang="en-AU" sz="2400" dirty="0">
                <a:latin typeface="Open Sans"/>
              </a:rPr>
              <a:t>, the starting value of </a:t>
            </a:r>
            <a:r>
              <a:rPr lang="en-AU" sz="2400" dirty="0">
                <a:latin typeface="STIXGeneral-Italic" pitchFamily="2" charset="2"/>
              </a:rPr>
              <a:t>𝑛</a:t>
            </a:r>
            <a:r>
              <a:rPr lang="en-AU" sz="2400" dirty="0">
                <a:latin typeface="Open Sans"/>
              </a:rPr>
              <a:t> is </a:t>
            </a:r>
            <a:r>
              <a:rPr lang="en-AU" sz="2400" dirty="0">
                <a:latin typeface="STIXGeneral-Regular" pitchFamily="2" charset="2"/>
              </a:rPr>
              <a:t>0</a:t>
            </a:r>
            <a:r>
              <a:rPr lang="en-AU" sz="2400" dirty="0">
                <a:latin typeface="Open Sans"/>
              </a:rPr>
              <a:t>. At the start there have been no applications of the rule. This is the most appropriate starting point for financial modelling.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46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93AA-5E48-064C-8A3E-C01FFCA6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314960"/>
            <a:ext cx="117602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Generating a sequence from a recurrence 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A6312D-CB04-D747-B454-767C2541DF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3050" y="1640523"/>
                <a:ext cx="11645900" cy="4699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Write down the first five terms of the sequence defined by the recurrence relation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=9,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−4</a:t>
                </a:r>
              </a:p>
              <a:p>
                <a:r>
                  <a:rPr lang="en-US" dirty="0"/>
                  <a:t>showing the values of the first four iterations.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=9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−4 = 9−4 =5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−4=5−4=1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−4=1−4=−3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−4=−3−4=−7</a:t>
                </a:r>
              </a:p>
              <a:p>
                <a:r>
                  <a:rPr lang="en-US" dirty="0"/>
                  <a:t>The sequence is 9, 5, 1, −3, −7, 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A6312D-CB04-D747-B454-767C2541DF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3050" y="1640523"/>
                <a:ext cx="11645900" cy="4699000"/>
              </a:xfrm>
              <a:blipFill>
                <a:blip r:embed="rId2"/>
                <a:stretch>
                  <a:fillRect l="-942" t="-22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758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EF40E-A39F-0443-B8E2-B84B5537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50004"/>
            <a:ext cx="119507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Using Mathematica to generate sequences from recurrence relations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FA4DEE-A48C-5445-B9D7-22B22C4EF4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7800" y="1208404"/>
                <a:ext cx="11836400" cy="4441191"/>
              </a:xfrm>
            </p:spPr>
            <p:txBody>
              <a:bodyPr/>
              <a:lstStyle/>
              <a:p>
                <a:r>
                  <a:rPr lang="en-US" dirty="0"/>
                  <a:t>A sequence is generated by the recurrence relation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=300,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0.5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−9.</a:t>
                </a:r>
              </a:p>
              <a:p>
                <a:r>
                  <a:rPr lang="en-US" dirty="0"/>
                  <a:t>Use Mathematica to generate this sequence and determine how many terms of the sequence are positive.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FA4DEE-A48C-5445-B9D7-22B22C4EF4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800" y="1208404"/>
                <a:ext cx="11836400" cy="4441191"/>
              </a:xfrm>
              <a:blipFill>
                <a:blip r:embed="rId3"/>
                <a:stretch>
                  <a:fillRect l="-857" t="-1143" r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47606942-55F7-6D48-B539-FFFDB907556D}"/>
              </a:ext>
            </a:extLst>
          </p:cNvPr>
          <p:cNvSpPr/>
          <p:nvPr/>
        </p:nvSpPr>
        <p:spPr>
          <a:xfrm>
            <a:off x="6794444" y="5116677"/>
            <a:ext cx="5018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0" i="0" dirty="0">
                <a:solidFill>
                  <a:srgbClr val="009EC6"/>
                </a:solidFill>
                <a:effectLst/>
                <a:latin typeface="Open Sans"/>
              </a:rPr>
              <a:t>The first five terms of the sequence are positive.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D90619-0F9B-40B6-89D5-84A23753C7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412" y="3304526"/>
            <a:ext cx="6519032" cy="31741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C3D84F-BB1B-476D-9C9F-8EE65420F2CA}"/>
              </a:ext>
            </a:extLst>
          </p:cNvPr>
          <p:cNvSpPr txBox="1"/>
          <p:nvPr/>
        </p:nvSpPr>
        <p:spPr>
          <a:xfrm>
            <a:off x="7557012" y="3428999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Command No. 1</a:t>
            </a:r>
            <a:endParaRPr lang="en-AU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9891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AC84-CD4D-484F-9B0D-4C24A890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8E557-A41D-E249-A1FF-2BCEF52A9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260848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>
                <a:solidFill>
                  <a:srgbClr val="C00000"/>
                </a:solidFill>
              </a:rPr>
              <a:t> sequence </a:t>
            </a:r>
            <a:r>
              <a:rPr lang="en-US" dirty="0"/>
              <a:t>is a list of numbers in a particular order. </a:t>
            </a:r>
          </a:p>
          <a:p>
            <a:r>
              <a:rPr lang="en-US" dirty="0"/>
              <a:t>The numbers or items in a sequence are called the </a:t>
            </a:r>
            <a:r>
              <a:rPr lang="en-US" dirty="0">
                <a:solidFill>
                  <a:srgbClr val="C00000"/>
                </a:solidFill>
              </a:rPr>
              <a:t>terms</a:t>
            </a:r>
            <a:r>
              <a:rPr lang="en-US" dirty="0"/>
              <a:t> of the sequence.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62601B-A73D-4A4C-B296-FC1E0E0CF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3720034"/>
            <a:ext cx="7467600" cy="307552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AB3C457-4E49-0B44-8FFB-DBE4D5AB9FB1}"/>
              </a:ext>
            </a:extLst>
          </p:cNvPr>
          <p:cNvSpPr/>
          <p:nvPr/>
        </p:nvSpPr>
        <p:spPr>
          <a:xfrm>
            <a:off x="4489244" y="3720034"/>
            <a:ext cx="7189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>
                <a:solidFill>
                  <a:srgbClr val="000000"/>
                </a:solidFill>
                <a:latin typeface="Open Sans"/>
              </a:rPr>
              <a:t>Each of the numbers in a sequence is called a </a:t>
            </a:r>
            <a:r>
              <a:rPr lang="en-AU" sz="2400" b="1" dirty="0">
                <a:solidFill>
                  <a:srgbClr val="00B050"/>
                </a:solidFill>
                <a:latin typeface="Open Sans"/>
              </a:rPr>
              <a:t>term.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63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>
            <a:extLst>
              <a:ext uri="{FF2B5EF4-FFF2-40B4-BE49-F238E27FC236}">
                <a16:creationId xmlns:a16="http://schemas.microsoft.com/office/drawing/2014/main" id="{F1D578D0-A1C2-CC49-801E-24DF913D31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374278">
            <a:off x="-600075" y="2505075"/>
            <a:ext cx="6400800" cy="154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>
                      <a:alpha val="74997"/>
                    </a:srgbClr>
                  </a:outerShdw>
                </a:effectLst>
                <a:cs typeface="Times New Roman" panose="02020603050405020304" pitchFamily="18" charset="0"/>
              </a:rPr>
              <a:t>Definition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20EF3178-B5EE-8246-8AE2-FAFC0407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0"/>
            <a:ext cx="6934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anose="030F0902030302020204" pitchFamily="66" charset="0"/>
              </a:rPr>
              <a:t>A sequence in which a constant (d) can be added to each term to get the next term is called an 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6C315E4-A9BF-7B40-87C0-A2A53C23A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447800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Georgia" panose="02040502050405020303" pitchFamily="18" charset="0"/>
              <a:buAutoNum type="arabicPeriod"/>
            </a:pPr>
            <a:r>
              <a:rPr lang="en-US" altLang="en-US" sz="3200" b="1" u="sng">
                <a:solidFill>
                  <a:schemeClr val="accent2"/>
                </a:solidFill>
              </a:rPr>
              <a:t>Arithmetic Sequence</a:t>
            </a:r>
            <a:r>
              <a:rPr lang="en-US" altLang="en-US" sz="3200">
                <a:solidFill>
                  <a:schemeClr val="accent2"/>
                </a:solidFill>
              </a:rPr>
              <a:t>.</a:t>
            </a:r>
            <a:endParaRPr lang="en-US" altLang="en-US" sz="3200" b="1" u="sng">
              <a:solidFill>
                <a:schemeClr val="accent2"/>
              </a:solidFill>
            </a:endParaRP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E715C416-1E83-E24D-921C-E579AB7E7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33600"/>
            <a:ext cx="693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anose="030F0902030302020204" pitchFamily="66" charset="0"/>
              </a:rPr>
              <a:t>The constant (d) is called the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BBCB7ECC-5605-FF46-8906-2D07B324C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908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>
                <a:solidFill>
                  <a:schemeClr val="accent2"/>
                </a:solidFill>
                <a:latin typeface="Comic Sans MS" panose="030F0902030302020204" pitchFamily="66" charset="0"/>
              </a:rPr>
              <a:t>Common Difference</a:t>
            </a:r>
            <a:r>
              <a:rPr lang="en-US" altLang="en-US" sz="3200">
                <a:solidFill>
                  <a:schemeClr val="accent2"/>
                </a:solidFill>
                <a:latin typeface="Comic Sans MS" panose="030F0902030302020204" pitchFamily="66" charset="0"/>
              </a:rPr>
              <a:t>.</a:t>
            </a:r>
            <a:endParaRPr lang="en-US" altLang="en-US" sz="3200" u="sng">
              <a:solidFill>
                <a:schemeClr val="accent2"/>
              </a:solidFill>
              <a:latin typeface="Comic Sans MS" panose="030F0902030302020204" pitchFamily="66" charset="0"/>
            </a:endParaRP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7123576F-6A1E-1B43-B827-4DB1722C5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7010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anose="030F0902030302020204" pitchFamily="66" charset="0"/>
              </a:rPr>
              <a:t>To find the common difference (d), subtracting any pair of successive terms.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450DF0E9-DD24-BF40-8478-FF0BD369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410201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2        5          8          11          14</a:t>
            </a:r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37F829AF-36E3-164F-8202-C1F3780D2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16BCA37C-7866-7B4E-9EBF-13826B3B2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C83DA21A-039E-4A45-B4AD-4FFB1C984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7">
            <a:extLst>
              <a:ext uri="{FF2B5EF4-FFF2-40B4-BE49-F238E27FC236}">
                <a16:creationId xmlns:a16="http://schemas.microsoft.com/office/drawing/2014/main" id="{A3D929E9-265B-554D-94AF-A6206B984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5536A973-8425-A74E-A123-1681A5AD6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5C4D5BD5-09B0-2048-BDBF-398B50BC01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5943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DFAF8DB0-5C53-3E45-8744-6B16A5E1D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016E3B69-061C-FF43-9EA0-D6150A753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1722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096" name="Line 24">
            <a:extLst>
              <a:ext uri="{FF2B5EF4-FFF2-40B4-BE49-F238E27FC236}">
                <a16:creationId xmlns:a16="http://schemas.microsoft.com/office/drawing/2014/main" id="{BFBB9929-D571-7E45-BB64-C0CB7BAE58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5867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25">
            <a:extLst>
              <a:ext uri="{FF2B5EF4-FFF2-40B4-BE49-F238E27FC236}">
                <a16:creationId xmlns:a16="http://schemas.microsoft.com/office/drawing/2014/main" id="{BE3C0FF3-AC5B-834A-BB28-773ABE511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867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Text Box 27">
            <a:extLst>
              <a:ext uri="{FF2B5EF4-FFF2-40B4-BE49-F238E27FC236}">
                <a16:creationId xmlns:a16="http://schemas.microsoft.com/office/drawing/2014/main" id="{7B7FF624-926A-ED4D-A01E-D1F507724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102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100" name="Line 28">
            <a:extLst>
              <a:ext uri="{FF2B5EF4-FFF2-40B4-BE49-F238E27FC236}">
                <a16:creationId xmlns:a16="http://schemas.microsoft.com/office/drawing/2014/main" id="{EF237355-44FC-B84B-85F7-6EEE29F9EF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5867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" name="Line 29">
            <a:extLst>
              <a:ext uri="{FF2B5EF4-FFF2-40B4-BE49-F238E27FC236}">
                <a16:creationId xmlns:a16="http://schemas.microsoft.com/office/drawing/2014/main" id="{0063CE89-7335-8843-9207-16453BC45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867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Text Box 30">
            <a:extLst>
              <a:ext uri="{FF2B5EF4-FFF2-40B4-BE49-F238E27FC236}">
                <a16:creationId xmlns:a16="http://schemas.microsoft.com/office/drawing/2014/main" id="{57495683-B302-8149-B176-468D5FF86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1102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103" name="Line 31">
            <a:extLst>
              <a:ext uri="{FF2B5EF4-FFF2-40B4-BE49-F238E27FC236}">
                <a16:creationId xmlns:a16="http://schemas.microsoft.com/office/drawing/2014/main" id="{C5670B57-5EF4-CE40-96E1-C5F9CB7E1E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867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Line 32">
            <a:extLst>
              <a:ext uri="{FF2B5EF4-FFF2-40B4-BE49-F238E27FC236}">
                <a16:creationId xmlns:a16="http://schemas.microsoft.com/office/drawing/2014/main" id="{78D32464-5F67-A642-B307-84C5DB071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867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Text Box 33">
            <a:extLst>
              <a:ext uri="{FF2B5EF4-FFF2-40B4-BE49-F238E27FC236}">
                <a16:creationId xmlns:a16="http://schemas.microsoft.com/office/drawing/2014/main" id="{2095147C-25B9-924C-9B04-B14B10F02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61722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106" name="Text Box 34">
            <a:extLst>
              <a:ext uri="{FF2B5EF4-FFF2-40B4-BE49-F238E27FC236}">
                <a16:creationId xmlns:a16="http://schemas.microsoft.com/office/drawing/2014/main" id="{AE83B3FE-DF46-0E41-B630-9F60556EF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 dirty="0"/>
              <a:t>t</a:t>
            </a:r>
            <a:r>
              <a:rPr lang="en-US" altLang="en-US" i="1" baseline="-25000" dirty="0"/>
              <a:t>1</a:t>
            </a:r>
            <a:endParaRPr lang="en-CA" altLang="en-US" i="1" baseline="-25000" dirty="0"/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150B7C86-B8B4-0E44-A9DB-CD2A0A425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 dirty="0"/>
              <a:t>t</a:t>
            </a:r>
            <a:r>
              <a:rPr lang="en-US" altLang="en-US" i="1" baseline="-25000" dirty="0"/>
              <a:t>2</a:t>
            </a:r>
            <a:endParaRPr lang="en-CA" altLang="en-US" i="1" baseline="-25000" dirty="0"/>
          </a:p>
        </p:txBody>
      </p:sp>
      <p:sp>
        <p:nvSpPr>
          <p:cNvPr id="3108" name="Text Box 36">
            <a:extLst>
              <a:ext uri="{FF2B5EF4-FFF2-40B4-BE49-F238E27FC236}">
                <a16:creationId xmlns:a16="http://schemas.microsoft.com/office/drawing/2014/main" id="{FAC50573-9DCD-6744-AB5C-3800D31CB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t</a:t>
            </a:r>
            <a:r>
              <a:rPr lang="en-US" altLang="en-US" i="1" baseline="-25000"/>
              <a:t>3</a:t>
            </a:r>
            <a:endParaRPr lang="en-CA" altLang="en-US" i="1" baseline="-25000"/>
          </a:p>
        </p:txBody>
      </p:sp>
      <p:sp>
        <p:nvSpPr>
          <p:cNvPr id="3109" name="Text Box 37">
            <a:extLst>
              <a:ext uri="{FF2B5EF4-FFF2-40B4-BE49-F238E27FC236}">
                <a16:creationId xmlns:a16="http://schemas.microsoft.com/office/drawing/2014/main" id="{FD3E72D8-5F06-1A4C-B8F0-0822C9B91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t</a:t>
            </a:r>
            <a:r>
              <a:rPr lang="en-US" altLang="en-US" i="1" baseline="-25000"/>
              <a:t>4</a:t>
            </a:r>
            <a:endParaRPr lang="en-CA" altLang="en-US" i="1" baseline="-25000"/>
          </a:p>
        </p:txBody>
      </p:sp>
      <p:sp>
        <p:nvSpPr>
          <p:cNvPr id="3110" name="Text Box 38">
            <a:extLst>
              <a:ext uri="{FF2B5EF4-FFF2-40B4-BE49-F238E27FC236}">
                <a16:creationId xmlns:a16="http://schemas.microsoft.com/office/drawing/2014/main" id="{CAD5D623-6663-A245-9AD7-4BCDFBC29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t</a:t>
            </a:r>
            <a:r>
              <a:rPr lang="en-US" altLang="en-US" i="1" baseline="-25000"/>
              <a:t>5</a:t>
            </a:r>
            <a:endParaRPr lang="en-CA" altLang="en-US" i="1" baseline="-25000"/>
          </a:p>
        </p:txBody>
      </p:sp>
    </p:spTree>
    <p:extLst>
      <p:ext uri="{BB962C8B-B14F-4D97-AF65-F5344CB8AC3E}">
        <p14:creationId xmlns:p14="http://schemas.microsoft.com/office/powerpoint/2010/main" val="27570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autoUpdateAnimBg="0"/>
      <p:bldP spid="3078" grpId="0" autoUpdateAnimBg="0"/>
      <p:bldP spid="3079" grpId="0" autoUpdateAnimBg="0"/>
      <p:bldP spid="3080" grpId="0" autoUpdateAnimBg="0"/>
      <p:bldP spid="3081" grpId="0" autoUpdateAnimBg="0"/>
      <p:bldP spid="3095" grpId="0" autoUpdateAnimBg="0"/>
      <p:bldP spid="3099" grpId="0" autoUpdateAnimBg="0"/>
      <p:bldP spid="3102" grpId="0" autoUpdateAnimBg="0"/>
      <p:bldP spid="3105" grpId="0" autoUpdateAnimBg="0"/>
      <p:bldP spid="3106" grpId="0" autoUpdateAnimBg="0"/>
      <p:bldP spid="3107" grpId="0" autoUpdateAnimBg="0"/>
      <p:bldP spid="3108" grpId="0" autoUpdateAnimBg="0"/>
      <p:bldP spid="3109" grpId="0" autoUpdateAnimBg="0"/>
      <p:bldP spid="31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81BF505-A98E-ED49-A389-95E18AD63A72}"/>
              </a:ext>
            </a:extLst>
          </p:cNvPr>
          <p:cNvSpPr/>
          <p:nvPr/>
        </p:nvSpPr>
        <p:spPr>
          <a:xfrm>
            <a:off x="1819596" y="1040166"/>
            <a:ext cx="8643938" cy="166875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A5D84F94-A868-C844-AF32-7FE714414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06833"/>
            <a:ext cx="910113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Naming the terms in a sequence</a:t>
            </a:r>
          </a:p>
        </p:txBody>
      </p:sp>
      <p:sp>
        <p:nvSpPr>
          <p:cNvPr id="6150" name="TextBox 20">
            <a:extLst>
              <a:ext uri="{FF2B5EF4-FFF2-40B4-BE49-F238E27FC236}">
                <a16:creationId xmlns:a16="http://schemas.microsoft.com/office/drawing/2014/main" id="{B7104F8E-8395-B843-87A1-52F3EB7D2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880" y="1412777"/>
            <a:ext cx="8900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7200" dirty="0"/>
              <a:t>2   8  14   20   26  32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FCC757-9ED4-A34F-8187-546BA793F841}"/>
              </a:ext>
            </a:extLst>
          </p:cNvPr>
          <p:cNvSpPr/>
          <p:nvPr/>
        </p:nvSpPr>
        <p:spPr>
          <a:xfrm>
            <a:off x="1797892" y="3047881"/>
            <a:ext cx="8643938" cy="147320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ln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20">
                <a:extLst>
                  <a:ext uri="{FF2B5EF4-FFF2-40B4-BE49-F238E27FC236}">
                    <a16:creationId xmlns:a16="http://schemas.microsoft.com/office/drawing/2014/main" id="{CB82212C-2C2A-9D41-BBF6-9E3FBCC9A4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9596" y="3181666"/>
                <a:ext cx="8900250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endParaRPr lang="en-GB" altLang="en-US" sz="7200" dirty="0"/>
              </a:p>
            </p:txBody>
          </p:sp>
        </mc:Choice>
        <mc:Fallback xmlns="">
          <p:sp>
            <p:nvSpPr>
              <p:cNvPr id="9" name="TextBox 20">
                <a:extLst>
                  <a:ext uri="{FF2B5EF4-FFF2-40B4-BE49-F238E27FC236}">
                    <a16:creationId xmlns:a16="http://schemas.microsoft.com/office/drawing/2014/main" id="{CB82212C-2C2A-9D41-BBF6-9E3FBCC9A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9596" y="3181666"/>
                <a:ext cx="8900250" cy="1200329"/>
              </a:xfrm>
              <a:prstGeom prst="rect">
                <a:avLst/>
              </a:prstGeom>
              <a:blipFill>
                <a:blip r:embed="rId2"/>
                <a:stretch>
                  <a:fillRect l="-1994" b="-1263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68BC3640-FF72-C545-849D-2AC53666A356}"/>
              </a:ext>
            </a:extLst>
          </p:cNvPr>
          <p:cNvSpPr/>
          <p:nvPr/>
        </p:nvSpPr>
        <p:spPr>
          <a:xfrm>
            <a:off x="1774031" y="4869160"/>
            <a:ext cx="8643938" cy="147320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ln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0">
                <a:extLst>
                  <a:ext uri="{FF2B5EF4-FFF2-40B4-BE49-F238E27FC236}">
                    <a16:creationId xmlns:a16="http://schemas.microsoft.com/office/drawing/2014/main" id="{01C35AAA-0111-724A-A7AE-1F6B6E60EB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9153" y="5251821"/>
                <a:ext cx="910113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4000" dirty="0"/>
                  <a:t>=2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4000" dirty="0"/>
                  <a:t>=8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altLang="en-US" sz="4000" dirty="0"/>
                  <a:t>=14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GB" altLang="en-US" sz="4000" dirty="0"/>
                  <a:t>=20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GB" altLang="en-US" sz="4000" dirty="0"/>
                  <a:t>=26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GB" altLang="en-US" sz="4000" dirty="0"/>
                  <a:t>=32</a:t>
                </a:r>
              </a:p>
            </p:txBody>
          </p:sp>
        </mc:Choice>
        <mc:Fallback xmlns="">
          <p:sp>
            <p:nvSpPr>
              <p:cNvPr id="11" name="TextBox 20">
                <a:extLst>
                  <a:ext uri="{FF2B5EF4-FFF2-40B4-BE49-F238E27FC236}">
                    <a16:creationId xmlns:a16="http://schemas.microsoft.com/office/drawing/2014/main" id="{01C35AAA-0111-724A-A7AE-1F6B6E60E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9153" y="5251821"/>
                <a:ext cx="9101137" cy="707886"/>
              </a:xfrm>
              <a:prstGeom prst="rect">
                <a:avLst/>
              </a:prstGeom>
              <a:blipFill>
                <a:blip r:embed="rId3"/>
                <a:stretch>
                  <a:fillRect l="-418" t="-14286" b="-357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4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FDF3-052F-7542-BED2-98F5E16B0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Geometric Sequences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D6853AE2-46F8-E34F-A99C-DAF2A4C3A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65" y="2639380"/>
            <a:ext cx="3030180" cy="32297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45720" rIns="0" bIns="45720" rtlCol="0">
            <a:norm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In geometric sequences, you multiply by a </a:t>
            </a:r>
            <a:r>
              <a:rPr lang="en-US" altLang="en-US" dirty="0">
                <a:solidFill>
                  <a:srgbClr val="FF0000"/>
                </a:solidFill>
                <a:latin typeface="+mn-lt"/>
                <a:ea typeface="+mn-ea"/>
              </a:rPr>
              <a:t>common ratio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, </a:t>
            </a:r>
            <a:r>
              <a:rPr lang="en-US" altLang="en-US" dirty="0">
                <a:solidFill>
                  <a:srgbClr val="FF0000"/>
                </a:solidFill>
                <a:latin typeface="+mn-lt"/>
                <a:ea typeface="+mn-ea"/>
              </a:rPr>
              <a:t>r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,  each time.</a:t>
            </a: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Calibri" panose="020F0502020204030204" pitchFamily="34" charset="0"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Calibri" panose="020F0502020204030204" pitchFamily="34" charset="0"/>
              <a:buChar char="¢"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378481-35EE-E64D-BA1D-BD438894C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8019" y="470206"/>
            <a:ext cx="5303352" cy="13390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9004AA9-115F-8146-A081-FB601BD48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758" y="2232410"/>
            <a:ext cx="5998029" cy="124842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2497517-F5DB-8E43-954A-5C392B58AD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758" y="4254237"/>
            <a:ext cx="6679057" cy="124842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067374C-7EA8-934A-A000-6823A14B4CAA}"/>
              </a:ext>
            </a:extLst>
          </p:cNvPr>
          <p:cNvSpPr txBox="1"/>
          <p:nvPr/>
        </p:nvSpPr>
        <p:spPr>
          <a:xfrm>
            <a:off x="10254343" y="869171"/>
            <a:ext cx="1204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r=3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FE1F87-A299-C046-8D51-0615D36485AF}"/>
                  </a:ext>
                </a:extLst>
              </p:cNvPr>
              <p:cNvSpPr txBox="1"/>
              <p:nvPr/>
            </p:nvSpPr>
            <p:spPr>
              <a:xfrm>
                <a:off x="10521051" y="2438193"/>
                <a:ext cx="1204686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</a:rPr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FE1F87-A299-C046-8D51-0615D3648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1051" y="2438193"/>
                <a:ext cx="1204686" cy="787716"/>
              </a:xfrm>
              <a:prstGeom prst="rect">
                <a:avLst/>
              </a:prstGeom>
              <a:blipFill>
                <a:blip r:embed="rId5"/>
                <a:stretch>
                  <a:fillRect l="-12632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DB50AC9-5033-3140-BE7D-DB8076F5A3D8}"/>
                  </a:ext>
                </a:extLst>
              </p:cNvPr>
              <p:cNvSpPr/>
              <p:nvPr/>
            </p:nvSpPr>
            <p:spPr>
              <a:xfrm>
                <a:off x="8395518" y="5519491"/>
                <a:ext cx="33185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</a:rPr>
                  <a:t>r=</a:t>
                </a:r>
                <a14:m>
                  <m:oMath xmlns:m="http://schemas.openxmlformats.org/officeDocument/2006/math">
                    <m:r>
                      <a:rPr lang="en-AU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𝐶𝑜𝑚𝑚𝑜𝑛</m:t>
                    </m:r>
                    <m:r>
                      <a:rPr lang="en-AU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𝑅𝑎𝑡𝑖𝑜</m:t>
                    </m:r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DB50AC9-5033-3140-BE7D-DB8076F5A3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518" y="5519491"/>
                <a:ext cx="3318537" cy="584775"/>
              </a:xfrm>
              <a:prstGeom prst="rect">
                <a:avLst/>
              </a:prstGeom>
              <a:blipFill>
                <a:blip r:embed="rId6"/>
                <a:stretch>
                  <a:fillRect l="-4580" t="-12766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829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FDF3-052F-7542-BED2-98F5E16B0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Arithmetic vs. Geometric </a:t>
            </a:r>
            <a:r>
              <a:rPr lang="en-US" dirty="0">
                <a:solidFill>
                  <a:srgbClr val="FFFFFF"/>
                </a:solidFill>
              </a:rPr>
              <a:t>Sequences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7">
                <a:extLst>
                  <a:ext uri="{FF2B5EF4-FFF2-40B4-BE49-F238E27FC236}">
                    <a16:creationId xmlns:a16="http://schemas.microsoft.com/office/drawing/2014/main" id="{3B992B84-47CA-964F-8BA6-14E4AFD95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3980" y="2095500"/>
                <a:ext cx="43434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None/>
                </a:pPr>
                <a:r>
                  <a:rPr lang="en-US" altLang="en-US" sz="2600" b="1" dirty="0">
                    <a:solidFill>
                      <a:schemeClr val="tx2"/>
                    </a:solidFill>
                  </a:rPr>
                  <a:t>Geometric Sequences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Increases by the common ratio </a:t>
                </a:r>
                <a:r>
                  <a:rPr lang="en-US" altLang="en-US" sz="2600" i="1" dirty="0">
                    <a:solidFill>
                      <a:srgbClr val="FF0000"/>
                    </a:solidFill>
                  </a:rPr>
                  <a:t>r</a:t>
                </a:r>
                <a:endParaRPr lang="en-US" altLang="en-US" sz="2600" dirty="0">
                  <a:solidFill>
                    <a:srgbClr val="FF0000"/>
                  </a:solidFill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rgbClr val="7030A0"/>
                    </a:solidFill>
                  </a:rPr>
                  <a:t>Multiplication or Division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600" dirty="0">
                    <a:solidFill>
                      <a:srgbClr val="FF0000"/>
                    </a:solidFill>
                  </a:rPr>
                  <a:t>r</a:t>
                </a:r>
                <a:r>
                  <a:rPr lang="en-US" altLang="en-US" sz="2600" dirty="0">
                    <a:solidFill>
                      <a:schemeClr val="tx2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60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60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</m:oMath>
                </a14:m>
                <a:endParaRPr lang="en-US" altLang="en-US" sz="26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Rectangle 7">
                <a:extLst>
                  <a:ext uri="{FF2B5EF4-FFF2-40B4-BE49-F238E27FC236}">
                    <a16:creationId xmlns:a16="http://schemas.microsoft.com/office/drawing/2014/main" id="{3B992B84-47CA-964F-8BA6-14E4AFD95F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3980" y="2095500"/>
                <a:ext cx="4343400" cy="4114800"/>
              </a:xfrm>
              <a:prstGeom prst="rect">
                <a:avLst/>
              </a:prstGeom>
              <a:blipFill>
                <a:blip r:embed="rId2"/>
                <a:stretch>
                  <a:fillRect l="-583" t="-12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7">
                <a:extLst>
                  <a:ext uri="{FF2B5EF4-FFF2-40B4-BE49-F238E27FC236}">
                    <a16:creationId xmlns:a16="http://schemas.microsoft.com/office/drawing/2014/main" id="{D6853AE2-46F8-E34F-A99C-DAF2A4C3A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247" y="2023963"/>
                <a:ext cx="43434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None/>
                </a:pPr>
                <a:r>
                  <a:rPr lang="en-US" altLang="en-US" sz="2600" b="1" dirty="0">
                    <a:solidFill>
                      <a:schemeClr val="tx2"/>
                    </a:solidFill>
                  </a:rPr>
                  <a:t>Arithmetic Sequences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Increases by the common difference </a:t>
                </a:r>
                <a:r>
                  <a:rPr lang="en-US" altLang="en-US" sz="2600" dirty="0">
                    <a:solidFill>
                      <a:srgbClr val="FF0000"/>
                    </a:solidFill>
                  </a:rPr>
                  <a:t>d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rgbClr val="7030A0"/>
                    </a:solidFill>
                  </a:rPr>
                  <a:t>Addition or Subtraction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600" dirty="0">
                    <a:solidFill>
                      <a:srgbClr val="FF0000"/>
                    </a:solidFill>
                  </a:rPr>
                  <a:t>d</a:t>
                </a:r>
                <a:r>
                  <a:rPr lang="en-US" altLang="en-US" sz="2600" dirty="0">
                    <a:solidFill>
                      <a:schemeClr val="tx2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en-US" sz="2600" dirty="0">
                    <a:solidFill>
                      <a:schemeClr val="tx2"/>
                    </a:solidFill>
                  </a:rPr>
                  <a:t>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2600" dirty="0">
                    <a:solidFill>
                      <a:schemeClr val="tx2"/>
                    </a:solidFill>
                  </a:rPr>
                  <a:t> 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endParaRPr lang="en-US" altLang="en-US" sz="2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Rectangle 7">
                <a:extLst>
                  <a:ext uri="{FF2B5EF4-FFF2-40B4-BE49-F238E27FC236}">
                    <a16:creationId xmlns:a16="http://schemas.microsoft.com/office/drawing/2014/main" id="{D6853AE2-46F8-E34F-A99C-DAF2A4C3AF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247" y="2023963"/>
                <a:ext cx="4343400" cy="4114800"/>
              </a:xfrm>
              <a:prstGeom prst="rect">
                <a:avLst/>
              </a:prstGeom>
              <a:blipFill>
                <a:blip r:embed="rId3"/>
                <a:stretch>
                  <a:fillRect l="-875" t="-92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51C6EB1F-96F1-684E-B459-DB10DAD21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2280" y="5359400"/>
            <a:ext cx="7886700" cy="1041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4157E8A-43AF-BC42-B18B-6C4174FE6689}"/>
                  </a:ext>
                </a:extLst>
              </p:cNvPr>
              <p:cNvSpPr/>
              <p:nvPr/>
            </p:nvSpPr>
            <p:spPr>
              <a:xfrm>
                <a:off x="126247" y="4694535"/>
                <a:ext cx="421132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Common difference </a:t>
                </a:r>
                <a:r>
                  <a:rPr lang="en-AU" sz="2400" dirty="0">
                    <a:solidFill>
                      <a:srgbClr val="000000"/>
                    </a:solidFill>
                    <a:latin typeface="STIXGeneral-Italic" pitchFamily="2" charset="2"/>
                  </a:rPr>
                  <a:t>d</a:t>
                </a:r>
              </a:p>
              <a:p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=any term </a:t>
                </a:r>
                <a14:m>
                  <m:oMath xmlns:m="http://schemas.openxmlformats.org/officeDocument/2006/math"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 the previous term</a:t>
                </a:r>
              </a:p>
              <a:p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=</a:t>
                </a:r>
                <a:r>
                  <a:rPr lang="en-AU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=</a:t>
                </a:r>
                <a:r>
                  <a:rPr lang="en-AU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0000"/>
                  </a:solidFill>
                  <a:latin typeface="STIXGeneral-Regular" pitchFamily="2" charset="2"/>
                </a:endParaRPr>
              </a:p>
              <a:p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=…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4157E8A-43AF-BC42-B18B-6C4174FE66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47" y="4694535"/>
                <a:ext cx="4211320" cy="1569660"/>
              </a:xfrm>
              <a:prstGeom prst="rect">
                <a:avLst/>
              </a:prstGeom>
              <a:blipFill>
                <a:blip r:embed="rId5"/>
                <a:stretch>
                  <a:fillRect l="-2102" t="-3226" b="-8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>
            <a:extLst>
              <a:ext uri="{FF2B5EF4-FFF2-40B4-BE49-F238E27FC236}">
                <a16:creationId xmlns:a16="http://schemas.microsoft.com/office/drawing/2014/main" id="{2C0ED7F8-DC4B-0841-B37F-473CE4FB008B}"/>
              </a:ext>
            </a:extLst>
          </p:cNvPr>
          <p:cNvSpPr/>
          <p:nvPr/>
        </p:nvSpPr>
        <p:spPr>
          <a:xfrm>
            <a:off x="27564" y="4602117"/>
            <a:ext cx="4112636" cy="1608183"/>
          </a:xfrm>
          <a:prstGeom prst="frame">
            <a:avLst>
              <a:gd name="adj1" fmla="val 3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91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B6AA-90FE-9D4A-A9FF-EE4E02A6C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a sequence of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F8EB6-2764-8144-9738-8C64160FD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036820"/>
          </a:xfrm>
        </p:spPr>
        <p:txBody>
          <a:bodyPr/>
          <a:lstStyle/>
          <a:p>
            <a:r>
              <a:rPr lang="en-AU" dirty="0"/>
              <a:t>Write down the first five terms of the sequence with a starting value of 5 and the rule ‘double the number and then subtract 3’.</a:t>
            </a:r>
          </a:p>
          <a:p>
            <a:r>
              <a:rPr lang="en-US" dirty="0">
                <a:solidFill>
                  <a:srgbClr val="00B050"/>
                </a:solidFill>
              </a:rPr>
              <a:t>5 </a:t>
            </a:r>
          </a:p>
          <a:p>
            <a:r>
              <a:rPr lang="en-US" dirty="0">
                <a:solidFill>
                  <a:srgbClr val="00B050"/>
                </a:solidFill>
              </a:rPr>
              <a:t>2×5−3=7</a:t>
            </a:r>
          </a:p>
          <a:p>
            <a:r>
              <a:rPr lang="en-US" dirty="0">
                <a:solidFill>
                  <a:srgbClr val="00B050"/>
                </a:solidFill>
              </a:rPr>
              <a:t>2×7−3=11</a:t>
            </a:r>
          </a:p>
          <a:p>
            <a:r>
              <a:rPr lang="en-US" dirty="0">
                <a:solidFill>
                  <a:srgbClr val="00B050"/>
                </a:solidFill>
              </a:rPr>
              <a:t>2×11−3=19</a:t>
            </a:r>
          </a:p>
          <a:p>
            <a:r>
              <a:rPr lang="en-US" dirty="0">
                <a:solidFill>
                  <a:srgbClr val="00B050"/>
                </a:solidFill>
              </a:rPr>
              <a:t>2×19−3=35</a:t>
            </a:r>
          </a:p>
          <a:p>
            <a:r>
              <a:rPr lang="en-US" dirty="0">
                <a:solidFill>
                  <a:srgbClr val="00B050"/>
                </a:solidFill>
              </a:rPr>
              <a:t>The sequence is 5, 7, 11, 19, 35, …</a:t>
            </a:r>
          </a:p>
        </p:txBody>
      </p:sp>
    </p:spTree>
    <p:extLst>
      <p:ext uri="{BB962C8B-B14F-4D97-AF65-F5344CB8AC3E}">
        <p14:creationId xmlns:p14="http://schemas.microsoft.com/office/powerpoint/2010/main" val="274902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C3F66-D7B2-6F4D-BCAC-592210475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dirty="0"/>
              <a:t>Using Mathematica to generate a sequence of numbers from a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96379-05A9-2946-A679-A08D9E6F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60520"/>
          </a:xfrm>
        </p:spPr>
        <p:txBody>
          <a:bodyPr/>
          <a:lstStyle/>
          <a:p>
            <a:r>
              <a:rPr lang="en-AU" dirty="0"/>
              <a:t>To generate the first five terms of the sequence with a starting value of 5 and the rule ‘double and then subtract 3’.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B99628-8253-48AD-9D98-A7942E5D269F}"/>
              </a:ext>
            </a:extLst>
          </p:cNvPr>
          <p:cNvSpPr txBox="1"/>
          <p:nvPr/>
        </p:nvSpPr>
        <p:spPr>
          <a:xfrm>
            <a:off x="7635670" y="2738676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Command No. 1</a:t>
            </a:r>
            <a:endParaRPr lang="en-AU" dirty="0">
              <a:highlight>
                <a:srgbClr val="FFFF00"/>
              </a:highligh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EA00E6-ECF0-4B25-8105-1180B15F7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930" y="3108008"/>
            <a:ext cx="4724927" cy="358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223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BAFD-BBCC-E748-8D47-2973298F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5C44-C796-EA45-8287-E44FD02E3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recurrence relation is a mathematical rule that we can use to generate a sequence. It has two parts:</a:t>
            </a:r>
          </a:p>
          <a:p>
            <a:endParaRPr lang="en-US" dirty="0"/>
          </a:p>
          <a:p>
            <a:r>
              <a:rPr lang="en-US" dirty="0"/>
              <a:t>a starting point: the value of one of the terms in the sequence</a:t>
            </a:r>
          </a:p>
          <a:p>
            <a:endParaRPr lang="en-US" dirty="0"/>
          </a:p>
          <a:p>
            <a:r>
              <a:rPr lang="en-US" dirty="0"/>
              <a:t>a rule that can be used to generate successive terms in the sequence.</a:t>
            </a:r>
          </a:p>
        </p:txBody>
      </p:sp>
    </p:spTree>
    <p:extLst>
      <p:ext uri="{BB962C8B-B14F-4D97-AF65-F5344CB8AC3E}">
        <p14:creationId xmlns:p14="http://schemas.microsoft.com/office/powerpoint/2010/main" val="247981341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3E3423"/>
      </a:dk2>
      <a:lt2>
        <a:srgbClr val="E8E2E7"/>
      </a:lt2>
      <a:accent1>
        <a:srgbClr val="21BA44"/>
      </a:accent1>
      <a:accent2>
        <a:srgbClr val="33B914"/>
      </a:accent2>
      <a:accent3>
        <a:srgbClr val="78B220"/>
      </a:accent3>
      <a:accent4>
        <a:srgbClr val="A8A512"/>
      </a:accent4>
      <a:accent5>
        <a:srgbClr val="E18F25"/>
      </a:accent5>
      <a:accent6>
        <a:srgbClr val="D53317"/>
      </a:accent6>
      <a:hlink>
        <a:srgbClr val="9B7E33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</TotalTime>
  <Words>688</Words>
  <Application>Microsoft Office PowerPoint</Application>
  <PresentationFormat>Widescreen</PresentationFormat>
  <Paragraphs>90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Calibri</vt:lpstr>
      <vt:lpstr>Cambria Math</vt:lpstr>
      <vt:lpstr>Century Gothic</vt:lpstr>
      <vt:lpstr>Comic Sans MS</vt:lpstr>
      <vt:lpstr>Elephant</vt:lpstr>
      <vt:lpstr>Georgia</vt:lpstr>
      <vt:lpstr>Open Sans</vt:lpstr>
      <vt:lpstr>STIXGeneral-Italic</vt:lpstr>
      <vt:lpstr>STIXGeneral-Regular</vt:lpstr>
      <vt:lpstr>Times New Roman</vt:lpstr>
      <vt:lpstr>Wingdings</vt:lpstr>
      <vt:lpstr>BrushVTI</vt:lpstr>
      <vt:lpstr>Sequences and recurrence relations</vt:lpstr>
      <vt:lpstr>Sequence</vt:lpstr>
      <vt:lpstr>PowerPoint Presentation</vt:lpstr>
      <vt:lpstr>Naming the terms in a sequence</vt:lpstr>
      <vt:lpstr>Geometric Sequences</vt:lpstr>
      <vt:lpstr>Arithmetic vs. Geometric Sequences</vt:lpstr>
      <vt:lpstr>Generating a sequence of terms</vt:lpstr>
      <vt:lpstr>Using Mathematica to generate a sequence of numbers from a rule</vt:lpstr>
      <vt:lpstr>Recurrence Relation</vt:lpstr>
      <vt:lpstr>Recurrence Relation</vt:lpstr>
      <vt:lpstr>Recurrence Relation</vt:lpstr>
      <vt:lpstr>Generating a sequence from a recurrence relation</vt:lpstr>
      <vt:lpstr>Using Mathematica to generate sequences from recurrence relations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Sequences</dc:title>
  <dc:creator>Yongmei Zhang</dc:creator>
  <cp:lastModifiedBy>Lyn ZHANG</cp:lastModifiedBy>
  <cp:revision>10</cp:revision>
  <dcterms:created xsi:type="dcterms:W3CDTF">2020-11-23T02:59:28Z</dcterms:created>
  <dcterms:modified xsi:type="dcterms:W3CDTF">2024-11-21T21:25:22Z</dcterms:modified>
</cp:coreProperties>
</file>