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6"/>
  </p:notesMasterIdLst>
  <p:sldIdLst>
    <p:sldId id="256" r:id="rId2"/>
    <p:sldId id="272" r:id="rId3"/>
    <p:sldId id="279" r:id="rId4"/>
    <p:sldId id="280" r:id="rId5"/>
    <p:sldId id="278" r:id="rId6"/>
    <p:sldId id="274" r:id="rId7"/>
    <p:sldId id="275" r:id="rId8"/>
    <p:sldId id="257" r:id="rId9"/>
    <p:sldId id="258" r:id="rId10"/>
    <p:sldId id="259" r:id="rId11"/>
    <p:sldId id="260" r:id="rId12"/>
    <p:sldId id="261" r:id="rId13"/>
    <p:sldId id="262" r:id="rId14"/>
    <p:sldId id="277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6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0"/>
  </p:normalViewPr>
  <p:slideViewPr>
    <p:cSldViewPr snapToGrid="0" snapToObjects="1">
      <p:cViewPr varScale="1">
        <p:scale>
          <a:sx n="72" d="100"/>
          <a:sy n="72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9CF16-5E60-41F7-8357-1BB32E60656E}" type="datetimeFigureOut">
              <a:rPr lang="en-AU" smtClean="0"/>
              <a:t>28/11/2024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994E-0F5D-4D09-8238-D9B44D3CAE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83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4994E-0F5D-4D09-8238-D9B44D3CAE5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92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5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4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94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2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2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6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7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0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dashboard.blooket.com/set/630c42e0aa05729fcc13c31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y.blooket.com/host?id=67478ccf9d40e5f58c69de67" TargetMode="External"/><Relationship Id="rId5" Type="http://schemas.openxmlformats.org/officeDocument/2006/relationships/hyperlink" Target="https://play.blooket.com/host?id=6747882db8d55150a13895dc" TargetMode="External"/><Relationship Id="rId4" Type="http://schemas.openxmlformats.org/officeDocument/2006/relationships/hyperlink" Target="https://dashboard.blooket.com/set/6507923af3eb74a0c98b08c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0E862-113E-174E-8C68-CA385EF97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100">
                <a:solidFill>
                  <a:schemeClr val="bg1"/>
                </a:solidFill>
              </a:rPr>
              <a:t>Modelling geometric growth and decay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68BFF-EC79-CF49-B0E2-ABB5E360F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4797502" cy="1606163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7D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286BC-C697-4473-A335-B807241D50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9" r="17706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B4ACEA-2369-4362-967F-CFC16E61AC35}"/>
              </a:ext>
            </a:extLst>
          </p:cNvPr>
          <p:cNvSpPr txBox="1"/>
          <p:nvPr/>
        </p:nvSpPr>
        <p:spPr>
          <a:xfrm>
            <a:off x="1134781" y="4746037"/>
            <a:ext cx="8083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4"/>
              </a:rPr>
              <a:t>https://dashboard.blooket.com/set/6507923af3eb74a0c98b08c8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5"/>
              </a:rPr>
              <a:t>https://play.blooket.com/host?id=6747882db8d55150a13895dc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6"/>
              </a:rPr>
              <a:t>https://play.blooket.com/host?id=67478ccf9d40e5f58c69de67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7"/>
              </a:rPr>
              <a:t>https://dashboard.blooket.com/set/630c42e0aa05729fcc13c31d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440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C33F9-2C7F-BC40-8AAA-ED17F138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69" y="1044054"/>
            <a:ext cx="10510312" cy="10303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Compound interest investments and loans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8F9BC-0FB7-BD45-A031-D2F197DB9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2777" y="2391770"/>
                <a:ext cx="10909100" cy="4197716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Consider an investment of $5000 that pays </a:t>
                </a:r>
                <a:r>
                  <a:rPr lang="en-US" dirty="0">
                    <a:solidFill>
                      <a:srgbClr val="0070C0"/>
                    </a:solidFill>
                  </a:rPr>
                  <a:t>8% </a:t>
                </a:r>
                <a:r>
                  <a:rPr lang="en-US" dirty="0"/>
                  <a:t>interest per annum, compounding</a:t>
                </a:r>
                <a:r>
                  <a:rPr lang="en-US" dirty="0">
                    <a:solidFill>
                      <a:srgbClr val="0070C0"/>
                    </a:solidFill>
                  </a:rPr>
                  <a:t> yearly</a:t>
                </a:r>
                <a:r>
                  <a:rPr lang="en-US" dirty="0"/>
                  <a:t>. This means that the investment’s value increases by </a:t>
                </a:r>
                <a:r>
                  <a:rPr lang="en-US" dirty="0">
                    <a:solidFill>
                      <a:srgbClr val="0070C0"/>
                    </a:solidFill>
                  </a:rPr>
                  <a:t>8% </a:t>
                </a:r>
                <a:r>
                  <a:rPr lang="en-US" dirty="0"/>
                  <a:t>each year.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be the value of the investment after 𝑛 years.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 =$2000</a:t>
                </a:r>
              </a:p>
              <a:p>
                <a:r>
                  <a:rPr lang="en-US" dirty="0"/>
                  <a:t>value next year = this year's value + interest earned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dirty="0"/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+0.08×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=1.08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8F9BC-0FB7-BD45-A031-D2F197DB9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777" y="2391770"/>
                <a:ext cx="10909100" cy="4197716"/>
              </a:xfrm>
              <a:blipFill>
                <a:blip r:embed="rId2"/>
                <a:stretch>
                  <a:fillRect l="-3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2CB4377-80AB-6340-A951-D2157514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938" y="5422900"/>
            <a:ext cx="3683000" cy="1435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08DE16-7475-4B12-89B0-0B62B80F0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905"/>
            <a:ext cx="12192000" cy="8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3CB43-C9CF-1E47-99BB-B9DD77A3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161" y="1010033"/>
            <a:ext cx="9986444" cy="10303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recurrence model for compound interest investments and loans that compound yearly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27044-1F78-3440-9996-5E2F8C7905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2777" y="2535201"/>
                <a:ext cx="10973109" cy="3426158"/>
              </a:xfrm>
            </p:spPr>
            <p:txBody>
              <a:bodyPr anchor="t">
                <a:no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be the value of the investment after 𝑛 years.</a:t>
                </a:r>
              </a:p>
              <a:p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𝑟</a:t>
                </a:r>
                <a:r>
                  <a:rPr lang="en-US" sz="2400" dirty="0"/>
                  <a:t> be the percentage interest per compound period.</a:t>
                </a:r>
              </a:p>
              <a:p>
                <a:r>
                  <a:rPr lang="en-US" sz="2400" dirty="0"/>
                  <a:t>The recurrence model for the value of the investment after 𝑛 compounding periods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27044-1F78-3440-9996-5E2F8C7905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777" y="2535201"/>
                <a:ext cx="10973109" cy="3426158"/>
              </a:xfrm>
              <a:blipFill>
                <a:blip r:embed="rId2"/>
                <a:stretch>
                  <a:fillRect l="-694" r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C8ED872-6498-4979-8D35-4C62EF3B7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5946"/>
            <a:ext cx="12192000" cy="8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en-US" dirty="0"/>
                  <a:t>The following recurrence relation can be used to model a compound interest investment of $2000 paying interest at the rate of 7.5% per annum.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years.</a:t>
                </a:r>
              </a:p>
              <a:p>
                <a:r>
                  <a:rPr lang="en-US" dirty="0"/>
                  <a:t>1. Use the recurrence relation to find the value of the investment after 1, 2 and 3 years.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=2000,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=1.075×2000=2150,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=1.075×2150=2311.25,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=1.075×2311.25=2484.59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  <a:blipFill>
                <a:blip r:embed="rId2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B93E938-A637-634B-B001-89622F66D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938" y="5422900"/>
            <a:ext cx="3683000" cy="143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77015F-5283-4C45-A07F-CFB464CC7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224"/>
            <a:ext cx="12192000" cy="8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The following recurrence relation can be used to model a </a:t>
                </a:r>
                <a:r>
                  <a:rPr lang="en-US" dirty="0">
                    <a:solidFill>
                      <a:srgbClr val="C00000"/>
                    </a:solidFill>
                  </a:rPr>
                  <a:t>compound interest investment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C00000"/>
                    </a:solidFill>
                  </a:rPr>
                  <a:t>$2000 </a:t>
                </a:r>
                <a:r>
                  <a:rPr lang="en-US" dirty="0"/>
                  <a:t>paying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7.5% per annum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years.</a:t>
                </a:r>
              </a:p>
              <a:p>
                <a:r>
                  <a:rPr lang="en-US" dirty="0"/>
                  <a:t>2. Determine when the value of the investment will be </a:t>
                </a:r>
                <a:r>
                  <a:rPr lang="en-US" dirty="0">
                    <a:solidFill>
                      <a:srgbClr val="C00000"/>
                    </a:solidFill>
                  </a:rPr>
                  <a:t>first exceed $2500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B7D5FC7-B3ED-C942-8057-304EE995F0AB}"/>
              </a:ext>
            </a:extLst>
          </p:cNvPr>
          <p:cNvSpPr/>
          <p:nvPr/>
        </p:nvSpPr>
        <p:spPr>
          <a:xfrm>
            <a:off x="8718727" y="5057508"/>
            <a:ext cx="3076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After 4 years, the investment will first exceed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$2500</a:t>
            </a:r>
            <a:br>
              <a:rPr lang="en-AU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806207-112F-C84C-8002-4EA1F35AA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A99A79-EE39-49CE-B032-21CABE85A102}"/>
              </a:ext>
            </a:extLst>
          </p:cNvPr>
          <p:cNvSpPr txBox="1"/>
          <p:nvPr/>
        </p:nvSpPr>
        <p:spPr>
          <a:xfrm>
            <a:off x="8594834" y="314099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Command No. 8c</a:t>
            </a:r>
            <a:endParaRPr lang="en-AU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F32A7-C26D-4A6C-9246-EA19DE0B7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773" y="4524588"/>
            <a:ext cx="7283191" cy="2286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FE230E-4168-4AD5-9D64-74888D9F3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30201"/>
            <a:ext cx="12192000" cy="8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en-US" dirty="0"/>
                  <a:t>The following recurrence relation can be used to model a compound interest investment of $2000 paying interest at the rate of 7.5% per annum.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years.</a:t>
                </a:r>
              </a:p>
              <a:p>
                <a:r>
                  <a:rPr lang="en-US" dirty="0"/>
                  <a:t>2. Determine when the value of the investment will be first </a:t>
                </a:r>
                <a:r>
                  <a:rPr lang="en-US" dirty="0">
                    <a:solidFill>
                      <a:srgbClr val="0070C0"/>
                    </a:solidFill>
                  </a:rPr>
                  <a:t>exceed $2500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rule for Compound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2500=</a:t>
                </a:r>
                <a:r>
                  <a:rPr lang="en-US" dirty="0">
                    <a:solidFill>
                      <a:srgbClr val="0070C0"/>
                    </a:solidFill>
                  </a:rPr>
                  <a:t> 2000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1.25=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n=Log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𝟎𝟕𝟓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=3.08547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B7D5FC7-B3ED-C942-8057-304EE995F0AB}"/>
              </a:ext>
            </a:extLst>
          </p:cNvPr>
          <p:cNvSpPr/>
          <p:nvPr/>
        </p:nvSpPr>
        <p:spPr>
          <a:xfrm>
            <a:off x="8718727" y="5057508"/>
            <a:ext cx="3076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After 4 years, the investment will first exceed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$2500</a:t>
            </a:r>
            <a:br>
              <a:rPr lang="en-AU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806207-112F-C84C-8002-4EA1F35AA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5B9B55-FECE-4F13-BB7C-1FEC891D3FC9}"/>
              </a:ext>
            </a:extLst>
          </p:cNvPr>
          <p:cNvSpPr txBox="1"/>
          <p:nvPr/>
        </p:nvSpPr>
        <p:spPr>
          <a:xfrm>
            <a:off x="8381770" y="30969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Command No. 8c</a:t>
            </a:r>
            <a:endParaRPr lang="en-AU" dirty="0"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C39046-20BD-46B2-B78F-BF9DBC72B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1940"/>
            <a:ext cx="12192000" cy="8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</p:spPr>
            <p:txBody>
              <a:bodyPr anchor="t">
                <a:normAutofit fontScale="92500" lnSpcReduction="10000"/>
              </a:bodyPr>
              <a:lstStyle/>
              <a:p>
                <a:r>
                  <a:rPr lang="en-US" dirty="0"/>
                  <a:t>The following recurrence relation can be used to model a compound interest investment of $2000 paying interest at the rate of 7.5% per annum.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years.</a:t>
                </a:r>
              </a:p>
              <a:p>
                <a:r>
                  <a:rPr lang="en-US" dirty="0"/>
                  <a:t>3. Write down the recurrence relation if </a:t>
                </a:r>
                <a:r>
                  <a:rPr lang="en-US" dirty="0">
                    <a:solidFill>
                      <a:srgbClr val="0070C0"/>
                    </a:solidFill>
                  </a:rPr>
                  <a:t>$1500 </a:t>
                </a:r>
                <a:r>
                  <a:rPr lang="en-US" dirty="0"/>
                  <a:t>was invested at a compound interest rate of </a:t>
                </a:r>
                <a:r>
                  <a:rPr lang="en-US" dirty="0">
                    <a:solidFill>
                      <a:srgbClr val="0070C0"/>
                    </a:solidFill>
                  </a:rPr>
                  <a:t>6.0</a:t>
                </a:r>
                <a:r>
                  <a:rPr lang="en-US" dirty="0"/>
                  <a:t>% per annum.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=1500  and 𝑟=6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Calculate the value or 𝑅. The value of the investment will grow over time, so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=1500,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=1.06×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AU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  <a:blipFill>
                <a:blip r:embed="rId2"/>
                <a:stretch>
                  <a:fillRect l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7ABEADD-60EE-7741-B70D-2B7BDBFBE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DCD168-F9F4-4FD7-9365-E5DE9D58C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1432"/>
            <a:ext cx="12192000" cy="8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5" y="1046279"/>
            <a:ext cx="11321141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Compound interest with different compounding periods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en-US" dirty="0"/>
                  <a:t>Ben borrows </a:t>
                </a:r>
                <a:r>
                  <a:rPr lang="en-US" dirty="0">
                    <a:solidFill>
                      <a:srgbClr val="0070C0"/>
                    </a:solidFill>
                  </a:rPr>
                  <a:t>$5000 </a:t>
                </a:r>
                <a:r>
                  <a:rPr lang="en-US" dirty="0"/>
                  <a:t>from a bank. He will pay interest at the rate of </a:t>
                </a:r>
                <a:r>
                  <a:rPr lang="en-US" dirty="0">
                    <a:solidFill>
                      <a:srgbClr val="0070C0"/>
                    </a:solidFill>
                  </a:rPr>
                  <a:t>4.5</a:t>
                </a:r>
                <a:r>
                  <a:rPr lang="en-US" dirty="0"/>
                  <a:t>% per annum.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compounding periods.</a:t>
                </a:r>
              </a:p>
              <a:p>
                <a:r>
                  <a:rPr lang="en-US" dirty="0"/>
                  <a:t>Write down a recurrence relation to model the value of Ben’s loan if interest is compounded:</a:t>
                </a:r>
              </a:p>
              <a:p>
                <a:r>
                  <a:rPr lang="en-US" dirty="0"/>
                  <a:t>1. yearly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=1.045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=1.045×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  <a:blipFill>
                <a:blip r:embed="rId2"/>
                <a:stretch>
                  <a:fillRect l="-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D6F011-F2F6-4CF7-A96B-2A3ADD6FF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850"/>
            <a:ext cx="12192000" cy="8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9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5" y="1046279"/>
            <a:ext cx="11321141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Compound interest with different compounding periods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</p:spPr>
            <p:txBody>
              <a:bodyPr anchor="t">
                <a:normAutofit fontScale="92500" lnSpcReduction="20000"/>
              </a:bodyPr>
              <a:lstStyle/>
              <a:p>
                <a:r>
                  <a:rPr lang="en-US" dirty="0"/>
                  <a:t>Ben borrows $5000 from a bank. He will pay interest at the rate of 4.5% per annum.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compounding periods.</a:t>
                </a:r>
              </a:p>
              <a:p>
                <a:r>
                  <a:rPr lang="en-US" dirty="0"/>
                  <a:t>Write down a recurrence relation to model the value of Ben’s loan if interest is compounded:</a:t>
                </a:r>
              </a:p>
              <a:p>
                <a:r>
                  <a:rPr lang="en-US" dirty="0"/>
                  <a:t>2. quarterly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interest rate is 4.5% per annum. The quarterly rate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=1.125.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=1.01125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=1.01125×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  <a:blipFill>
                <a:blip r:embed="rId2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E1B9D5-9F43-48E2-808D-F1DFB7DD0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004" y="-19983"/>
            <a:ext cx="12192000" cy="8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5" y="1046279"/>
            <a:ext cx="11321141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Compound interest with different compounding periods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</p:spPr>
            <p:txBody>
              <a:bodyPr anchor="t">
                <a:normAutofit fontScale="92500" lnSpcReduction="20000"/>
              </a:bodyPr>
              <a:lstStyle/>
              <a:p>
                <a:r>
                  <a:rPr lang="en-US" dirty="0"/>
                  <a:t>Ben borrows $5000 from a bank. He will pay interest at the rate of 4.5% per annum.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compounding periods.</a:t>
                </a:r>
              </a:p>
              <a:p>
                <a:r>
                  <a:rPr lang="en-US" dirty="0"/>
                  <a:t>Write down a recurrence relation to model the value of Ben’s loan if interest is compounded:</a:t>
                </a:r>
              </a:p>
              <a:p>
                <a:r>
                  <a:rPr lang="en-US" dirty="0"/>
                  <a:t>3. monthly.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interest rate is 4.5% per annum. The monthly rate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=0.375.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𝟑𝟕𝟓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=1.00375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=1.00375×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  <a:blipFill>
                <a:blip r:embed="rId2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272" y="5717220"/>
            <a:ext cx="2927666" cy="1140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EB3AE6-F05B-4BBB-AACF-1E356B1FD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26" y="-38057"/>
            <a:ext cx="12192000" cy="8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5DDD9-625A-7249-993D-0E2D4555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Reducing-balance depreciation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B639-20E3-3844-8B6E-81788520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Reducing-balance depreciation </a:t>
            </a:r>
            <a:r>
              <a:rPr lang="en-US" dirty="0"/>
              <a:t>is another method of depreciation – one where the value of an asset decays geometrically. Each year, the value will be reduced by a percentage, 𝑟%, of the previous year’s value. The calculations are very similar to </a:t>
            </a:r>
            <a:r>
              <a:rPr lang="en-US" dirty="0">
                <a:solidFill>
                  <a:srgbClr val="0070C0"/>
                </a:solidFill>
              </a:rPr>
              <a:t>compounding interest</a:t>
            </a:r>
            <a:r>
              <a:rPr lang="en-US" dirty="0"/>
              <a:t>, but with </a:t>
            </a:r>
            <a:r>
              <a:rPr lang="en-US" dirty="0">
                <a:solidFill>
                  <a:srgbClr val="0070C0"/>
                </a:solidFill>
              </a:rPr>
              <a:t>decay in value</a:t>
            </a:r>
            <a:r>
              <a:rPr lang="en-US" dirty="0"/>
              <a:t>, rather than growth.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DC9F2-2B66-43C5-85D8-A1C8E0482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933021"/>
            <a:ext cx="12192000" cy="17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5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5D36-58D8-044B-88F3-8B4C68BA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296"/>
            <a:ext cx="12192000" cy="137103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A recurrence model for linear growth and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recurrence relations: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 </a:t>
                </a:r>
                <a:r>
                  <a:rPr lang="en-US" dirty="0"/>
                  <a:t>2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  <a:blipFill>
                <a:blip r:embed="rId2"/>
                <a:stretch>
                  <a:fillRect l="-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5CFF573-5765-854F-9ACB-889C228D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5" y="1415398"/>
            <a:ext cx="6976835" cy="5333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34398-E5B0-DF4A-961E-EDB00315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671" y="1772256"/>
            <a:ext cx="2305373" cy="1561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B01CD-8929-BB4B-B7DA-1C834401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196" y="5123544"/>
            <a:ext cx="3923804" cy="1106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564B3-8CD9-D84C-B04B-F117683386FC}"/>
              </a:ext>
            </a:extLst>
          </p:cNvPr>
          <p:cNvSpPr/>
          <p:nvPr/>
        </p:nvSpPr>
        <p:spPr>
          <a:xfrm>
            <a:off x="7042646" y="1754112"/>
            <a:ext cx="1647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0">
                <a:solidFill>
                  <a:srgbClr val="C41130"/>
                </a:solidFill>
                <a:effectLst/>
                <a:latin typeface="Open Sans"/>
              </a:rPr>
              <a:t>linear growth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9AE4E4-609A-8D4F-8C59-DD864CF6B4D3}"/>
              </a:ext>
            </a:extLst>
          </p:cNvPr>
          <p:cNvSpPr/>
          <p:nvPr/>
        </p:nvSpPr>
        <p:spPr>
          <a:xfrm>
            <a:off x="7092950" y="6354798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C41130"/>
                </a:solidFill>
                <a:effectLst/>
                <a:latin typeface="Open Sans"/>
              </a:rPr>
              <a:t>linear decay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FE4667-C743-8E4A-8ABF-08069A111960}"/>
              </a:ext>
            </a:extLst>
          </p:cNvPr>
          <p:cNvSpPr/>
          <p:nvPr/>
        </p:nvSpPr>
        <p:spPr>
          <a:xfrm>
            <a:off x="7302500" y="3412062"/>
            <a:ext cx="488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C41130"/>
                </a:solidFill>
                <a:effectLst/>
                <a:latin typeface="Open Sans"/>
              </a:rPr>
              <a:t>Model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and investigate simple interest loans and investments, as well as flat rate depreciation and unit cost depreciation of assets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45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3CB43-C9CF-1E47-99BB-B9DD77A3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80" y="1046279"/>
            <a:ext cx="11069122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A recurrence model for reducing balance depreciation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27044-1F78-3440-9996-5E2F8C7905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2777" y="2535201"/>
                <a:ext cx="10973109" cy="3426158"/>
              </a:xfrm>
            </p:spPr>
            <p:txBody>
              <a:bodyPr anchor="t">
                <a:no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be the value of the asset after 𝑛 years.</a:t>
                </a:r>
              </a:p>
              <a:p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𝑟</a:t>
                </a:r>
                <a:r>
                  <a:rPr lang="en-US" sz="2400" dirty="0"/>
                  <a:t> be the annual percentage depreciation.</a:t>
                </a:r>
              </a:p>
              <a:p>
                <a:r>
                  <a:rPr lang="en-US" sz="2400" dirty="0"/>
                  <a:t>The recurrence model for the value of the investment after 𝑛 years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 initial value,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     where 𝑅=1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27044-1F78-3440-9996-5E2F8C7905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777" y="2535201"/>
                <a:ext cx="10973109" cy="3426158"/>
              </a:xfrm>
              <a:blipFill>
                <a:blip r:embed="rId2"/>
                <a:stretch>
                  <a:fillRect l="-722" r="-7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DE8F583-0AA4-49B5-B259-7451F687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" y="51641"/>
            <a:ext cx="12192000" cy="9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Modelling reducing-balance depreciation with recurrence relations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</p:spPr>
            <p:txBody>
              <a:bodyPr anchor="t"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$</a:t>
                </a:r>
                <a:r>
                  <a:rPr lang="en-US" dirty="0">
                    <a:solidFill>
                      <a:srgbClr val="0070C0"/>
                    </a:solidFill>
                  </a:rPr>
                  <a:t>6900</a:t>
                </a:r>
                <a:r>
                  <a:rPr lang="en-US" dirty="0">
                    <a:solidFill>
                      <a:schemeClr val="tx1"/>
                    </a:solidFill>
                  </a:rPr>
                  <a:t>, depreciating at a reducing-balance rate of </a:t>
                </a:r>
                <a:r>
                  <a:rPr lang="en-US" dirty="0">
                    <a:solidFill>
                      <a:srgbClr val="0070C0"/>
                    </a:solidFill>
                  </a:rPr>
                  <a:t>7</a:t>
                </a:r>
                <a:r>
                  <a:rPr lang="en-US" dirty="0">
                    <a:solidFill>
                      <a:schemeClr val="tx1"/>
                    </a:solidFill>
                  </a:rPr>
                  <a:t>% per annum.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1. Use the recurrence relation to find the value of the office furniture, correct to the nearest cent, after 1, 2 and 3 years.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=0.93×6900=6417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=0.93×6417=5967.81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=0.93×5967.81=5550.06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  <a:blipFill>
                <a:blip r:embed="rId2"/>
                <a:stretch>
                  <a:fillRect l="-229" r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23B274-59F2-40CB-8089-42E0FEB70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004" y="29494"/>
            <a:ext cx="12192000" cy="9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Modelling reducing-balance depreciation with recurrence relations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7"/>
                <a:ext cx="11089222" cy="2167923"/>
              </a:xfrm>
            </p:spPr>
            <p:txBody>
              <a:bodyPr anchor="t"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</a:t>
                </a:r>
                <a:r>
                  <a:rPr lang="en-US" dirty="0">
                    <a:solidFill>
                      <a:srgbClr val="C00000"/>
                    </a:solidFill>
                  </a:rPr>
                  <a:t>$6900</a:t>
                </a:r>
                <a:r>
                  <a:rPr lang="en-US" dirty="0">
                    <a:solidFill>
                      <a:schemeClr val="tx1"/>
                    </a:solidFill>
                  </a:rPr>
                  <a:t>, depreciating at a </a:t>
                </a:r>
                <a:r>
                  <a:rPr lang="en-US" dirty="0">
                    <a:solidFill>
                      <a:srgbClr val="C00000"/>
                    </a:solidFill>
                  </a:rPr>
                  <a:t>reducing-balance</a:t>
                </a:r>
                <a:r>
                  <a:rPr lang="en-US" dirty="0">
                    <a:solidFill>
                      <a:schemeClr val="tx1"/>
                    </a:solidFill>
                  </a:rPr>
                  <a:t> rate of </a:t>
                </a:r>
                <a:r>
                  <a:rPr lang="en-US" dirty="0">
                    <a:solidFill>
                      <a:srgbClr val="C00000"/>
                    </a:solidFill>
                  </a:rPr>
                  <a:t>7% per an</a:t>
                </a:r>
                <a:r>
                  <a:rPr lang="en-US" dirty="0">
                    <a:solidFill>
                      <a:schemeClr val="tx1"/>
                    </a:solidFill>
                  </a:rPr>
                  <a:t>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2. Determine when the value of the investment will </a:t>
                </a:r>
                <a:r>
                  <a:rPr lang="en-US" dirty="0">
                    <a:solidFill>
                      <a:srgbClr val="C00000"/>
                    </a:solidFill>
                  </a:rPr>
                  <a:t>first be less than $5000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7"/>
                <a:ext cx="11089222" cy="2167923"/>
              </a:xfrm>
              <a:blipFill>
                <a:blip r:embed="rId2"/>
                <a:stretch>
                  <a:fillRect l="-55" r="-5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B16C33-8047-BE46-8EAD-688E7FE91BB7}"/>
              </a:ext>
            </a:extLst>
          </p:cNvPr>
          <p:cNvSpPr/>
          <p:nvPr/>
        </p:nvSpPr>
        <p:spPr>
          <a:xfrm>
            <a:off x="8434938" y="4730973"/>
            <a:ext cx="4073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The value of the furniture drops below $5000 after 5 years.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98193-6CB5-4160-9054-80F2B8D99444}"/>
              </a:ext>
            </a:extLst>
          </p:cNvPr>
          <p:cNvSpPr txBox="1"/>
          <p:nvPr/>
        </p:nvSpPr>
        <p:spPr>
          <a:xfrm>
            <a:off x="8434938" y="306126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Command No. 11c</a:t>
            </a:r>
            <a:endParaRPr lang="en-AU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90EEC-5779-4C65-9697-DC3F4D374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83" y="4301096"/>
            <a:ext cx="7295671" cy="2392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201225-ECA9-4DA6-B7C9-9B1B9B51F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2464"/>
            <a:ext cx="12192000" cy="9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Modelling reducing-balance depreciation with recurrence relations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7"/>
                <a:ext cx="11089222" cy="4507032"/>
              </a:xfrm>
            </p:spPr>
            <p:txBody>
              <a:bodyPr anchor="t"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</a:t>
                </a:r>
                <a:r>
                  <a:rPr lang="en-US" dirty="0">
                    <a:solidFill>
                      <a:srgbClr val="C00000"/>
                    </a:solidFill>
                  </a:rPr>
                  <a:t>$6900</a:t>
                </a:r>
                <a:r>
                  <a:rPr lang="en-US" dirty="0">
                    <a:solidFill>
                      <a:schemeClr val="tx1"/>
                    </a:solidFill>
                  </a:rPr>
                  <a:t>, depreciating at a </a:t>
                </a:r>
                <a:r>
                  <a:rPr lang="en-US" dirty="0">
                    <a:solidFill>
                      <a:srgbClr val="C00000"/>
                    </a:solidFill>
                  </a:rPr>
                  <a:t>reducing-balance</a:t>
                </a:r>
                <a:r>
                  <a:rPr lang="en-US" dirty="0">
                    <a:solidFill>
                      <a:schemeClr val="tx1"/>
                    </a:solidFill>
                  </a:rPr>
                  <a:t> rate of </a:t>
                </a:r>
                <a:r>
                  <a:rPr lang="en-US" dirty="0">
                    <a:solidFill>
                      <a:srgbClr val="C00000"/>
                    </a:solidFill>
                  </a:rPr>
                  <a:t>7% per annum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2. Determine when the value of the investment will first be less than $5000.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rule for Compound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5000=</a:t>
                </a:r>
                <a:r>
                  <a:rPr lang="en-US" dirty="0">
                    <a:solidFill>
                      <a:srgbClr val="0070C0"/>
                    </a:solidFill>
                  </a:rPr>
                  <a:t> 6900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0.7246=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n=Log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𝟗𝟑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𝟕𝟐𝟒𝟔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𝟕𝟐𝟒𝟔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=4.4389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7"/>
                <a:ext cx="11089222" cy="4507032"/>
              </a:xfrm>
              <a:blipFill>
                <a:blip r:embed="rId2"/>
                <a:stretch>
                  <a:fillRect l="-220" r="-9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B16C33-8047-BE46-8EAD-688E7FE91BB7}"/>
              </a:ext>
            </a:extLst>
          </p:cNvPr>
          <p:cNvSpPr/>
          <p:nvPr/>
        </p:nvSpPr>
        <p:spPr>
          <a:xfrm>
            <a:off x="8191981" y="4662901"/>
            <a:ext cx="4073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The value of the furniture drops below $5000 after 5 years.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D34B6-5F9A-40D2-B80F-BAC160407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494"/>
            <a:ext cx="12192000" cy="9034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7C49A4-E68D-4D2A-848C-FDFAF47BFBF5}"/>
              </a:ext>
            </a:extLst>
          </p:cNvPr>
          <p:cNvSpPr txBox="1"/>
          <p:nvPr/>
        </p:nvSpPr>
        <p:spPr>
          <a:xfrm>
            <a:off x="8434938" y="306126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Command No. 11c</a:t>
            </a:r>
            <a:endParaRPr lang="en-A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404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Modelling reducing-balance depreciation with recurrence relations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7"/>
                <a:ext cx="11089222" cy="4415824"/>
              </a:xfrm>
            </p:spPr>
            <p:txBody>
              <a:bodyPr anchor="t"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$6900, depreciating at a reducing-balance rate of 7% per annum.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3. Write down the recurrence relation if the furniture was initially </a:t>
                </a:r>
                <a:r>
                  <a:rPr lang="en-US" dirty="0"/>
                  <a:t>valued at $</a:t>
                </a:r>
                <a:r>
                  <a:rPr lang="en-US" dirty="0">
                    <a:solidFill>
                      <a:srgbClr val="0070C0"/>
                    </a:solidFill>
                  </a:rPr>
                  <a:t>7500</a:t>
                </a:r>
                <a:r>
                  <a:rPr lang="en-US" dirty="0"/>
                  <a:t> and is depreciating at a reducing-balance rate of </a:t>
                </a:r>
                <a:r>
                  <a:rPr lang="en-US" dirty="0">
                    <a:solidFill>
                      <a:srgbClr val="0070C0"/>
                    </a:solidFill>
                  </a:rPr>
                  <a:t>8.4</a:t>
                </a:r>
                <a:r>
                  <a:rPr lang="en-US" dirty="0"/>
                  <a:t>% per annum.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=7500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Calculate the value or 𝑅. The depreciation rate is 8.4% per annum.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𝑅=1−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or 𝑅=0.916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=7500,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=0.916×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7"/>
                <a:ext cx="11089222" cy="4415824"/>
              </a:xfrm>
              <a:blipFill>
                <a:blip r:embed="rId2"/>
                <a:stretch>
                  <a:fillRect l="-114" r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91FB2C-BED5-4898-967D-80CE9C47A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494"/>
            <a:ext cx="12192000" cy="9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53BF-2233-5E4F-BF4B-26B97F95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503"/>
            <a:ext cx="3923929" cy="3627481"/>
          </a:xfrm>
        </p:spPr>
        <p:txBody>
          <a:bodyPr>
            <a:noAutofit/>
          </a:bodyPr>
          <a:lstStyle/>
          <a:p>
            <a:r>
              <a:rPr lang="en-US" sz="2400" dirty="0"/>
              <a:t>Recurrence Relation for linear</a:t>
            </a:r>
            <a:br>
              <a:rPr lang="en-US" sz="2400" dirty="0"/>
            </a:br>
            <a:r>
              <a:rPr lang="en-US" sz="2400" dirty="0"/>
              <a:t>Arithmetic growth </a:t>
            </a:r>
            <a:br>
              <a:rPr lang="en-US" sz="2400" dirty="0"/>
            </a:br>
            <a:r>
              <a:rPr lang="en-US" sz="2400" dirty="0"/>
              <a:t>and decay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9E9FB9-755E-9CEC-C093-F9D47112F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707" y="2785973"/>
            <a:ext cx="4734586" cy="1286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096BCA-A2BC-F279-56E7-9F22049B9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22" y="5036948"/>
            <a:ext cx="8014864" cy="16525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74628C-5599-C625-AE59-535B11C8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220" y="2799636"/>
            <a:ext cx="8016776" cy="21908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EA87F4-FEE4-218B-C13C-73878AA94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220" y="-5006"/>
            <a:ext cx="8014864" cy="2759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E7C612-4DDD-4583-8330-495CAD29F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231908"/>
            <a:ext cx="12192000" cy="35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53BF-2233-5E4F-BF4B-26B97F95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0759"/>
            <a:ext cx="3062514" cy="3627481"/>
          </a:xfrm>
        </p:spPr>
        <p:txBody>
          <a:bodyPr>
            <a:noAutofit/>
          </a:bodyPr>
          <a:lstStyle/>
          <a:p>
            <a:r>
              <a:rPr lang="en-US" dirty="0"/>
              <a:t>Rules for linear</a:t>
            </a:r>
            <a:br>
              <a:rPr lang="en-US" dirty="0"/>
            </a:br>
            <a:r>
              <a:rPr lang="en-US" dirty="0"/>
              <a:t>Arithmetic growth </a:t>
            </a:r>
            <a:br>
              <a:rPr lang="en-US" dirty="0"/>
            </a:br>
            <a:r>
              <a:rPr lang="en-US" dirty="0"/>
              <a:t>and decay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55792D-CAAE-714B-B252-37BEE14F1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366" y="0"/>
            <a:ext cx="8976634" cy="2186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6E9C2-A4EE-0146-BB81-C4115500A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366" y="2186260"/>
            <a:ext cx="8976634" cy="2218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C9D095-B8BA-D448-8572-40B317787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366" y="4405100"/>
            <a:ext cx="8976634" cy="19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53BF-2233-5E4F-BF4B-26B97F95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0759"/>
            <a:ext cx="3062514" cy="3627481"/>
          </a:xfrm>
        </p:spPr>
        <p:txBody>
          <a:bodyPr>
            <a:noAutofit/>
          </a:bodyPr>
          <a:lstStyle/>
          <a:p>
            <a:r>
              <a:rPr lang="en-US" sz="3200" dirty="0"/>
              <a:t>Recurrence Relation for Geometric growth </a:t>
            </a:r>
            <a:br>
              <a:rPr lang="en-US" sz="3200" dirty="0"/>
            </a:br>
            <a:r>
              <a:rPr lang="en-US" sz="3200" dirty="0"/>
              <a:t>and decay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A8D21-2D9A-6CF6-B99E-72D5D5D94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945" y="1290235"/>
            <a:ext cx="7611722" cy="2968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89D416-2FCE-670F-87F0-21361B67A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950" y="4258444"/>
            <a:ext cx="7611722" cy="2562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16A06A-71F0-8276-78C0-B972307F1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427" y="-72302"/>
            <a:ext cx="6371857" cy="1362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C85E30-C0DA-402E-BE40-1F0078CF5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28888"/>
            <a:ext cx="12192000" cy="17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3CA5-802B-7E47-8A5E-178562F8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85" y="908018"/>
            <a:ext cx="10058400" cy="885958"/>
          </a:xfrm>
        </p:spPr>
        <p:txBody>
          <a:bodyPr>
            <a:noAutofit/>
          </a:bodyPr>
          <a:lstStyle/>
          <a:p>
            <a:r>
              <a:rPr lang="en-US" sz="2400" dirty="0"/>
              <a:t>Solve : 9000 = 3000 + 2a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0C89C9-B8B9-DF45-A3BB-5610BB5A8C0E}"/>
                  </a:ext>
                </a:extLst>
              </p:cNvPr>
              <p:cNvSpPr txBox="1"/>
              <p:nvPr/>
            </p:nvSpPr>
            <p:spPr>
              <a:xfrm>
                <a:off x="379141" y="5370018"/>
                <a:ext cx="5315924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Solution for </a:t>
                </a:r>
                <a:r>
                  <a:rPr lang="en-US" sz="2800" b="1" dirty="0"/>
                  <a:t>a is: 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𝟗𝟎𝟎𝟎</m:t>
                        </m:r>
                        <m:r>
                          <a:rPr lang="en-AU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𝟑𝟎𝟎𝟎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0C89C9-B8B9-DF45-A3BB-5610BB5A8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1" y="5370018"/>
                <a:ext cx="5315924" cy="712631"/>
              </a:xfrm>
              <a:prstGeom prst="rect">
                <a:avLst/>
              </a:prstGeom>
              <a:blipFill>
                <a:blip r:embed="rId2"/>
                <a:stretch>
                  <a:fillRect l="-2294" b="-94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793D7E-A465-6245-89E0-C8479136789E}"/>
                  </a:ext>
                </a:extLst>
              </p:cNvPr>
              <p:cNvSpPr/>
              <p:nvPr/>
            </p:nvSpPr>
            <p:spPr>
              <a:xfrm>
                <a:off x="6966857" y="5477188"/>
                <a:ext cx="2648482" cy="62408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𝟗𝟎𝟎𝟎</m:t>
                        </m:r>
                        <m:r>
                          <a:rPr lang="en-AU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𝟑𝟎𝟎𝟎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dirty="0"/>
                  <a:t>=3000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793D7E-A465-6245-89E0-C84791367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57" y="5477188"/>
                <a:ext cx="2648482" cy="624082"/>
              </a:xfrm>
              <a:prstGeom prst="rect">
                <a:avLst/>
              </a:prstGeom>
              <a:blipFill>
                <a:blip r:embed="rId3"/>
                <a:stretch>
                  <a:fillRect l="-3440" r="-2523"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C9C10F-3E1E-B64F-AB87-8F22860410A0}"/>
              </a:ext>
            </a:extLst>
          </p:cNvPr>
          <p:cNvCxnSpPr>
            <a:cxnSpLocks/>
          </p:cNvCxnSpPr>
          <p:nvPr/>
        </p:nvCxnSpPr>
        <p:spPr>
          <a:xfrm>
            <a:off x="5863772" y="5718628"/>
            <a:ext cx="595086" cy="0"/>
          </a:xfrm>
          <a:prstGeom prst="straightConnector1">
            <a:avLst/>
          </a:prstGeom>
          <a:ln w="1079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43D5457C-55BE-2545-88CA-97319AC83DA9}"/>
              </a:ext>
            </a:extLst>
          </p:cNvPr>
          <p:cNvSpPr/>
          <p:nvPr/>
        </p:nvSpPr>
        <p:spPr>
          <a:xfrm>
            <a:off x="10497872" y="5455890"/>
            <a:ext cx="333829" cy="538697"/>
          </a:xfrm>
          <a:custGeom>
            <a:avLst/>
            <a:gdLst>
              <a:gd name="connsiteX0" fmla="*/ 0 w 999743"/>
              <a:gd name="connsiteY0" fmla="*/ 391886 h 834681"/>
              <a:gd name="connsiteX1" fmla="*/ 464458 w 999743"/>
              <a:gd name="connsiteY1" fmla="*/ 827314 h 834681"/>
              <a:gd name="connsiteX2" fmla="*/ 957943 w 999743"/>
              <a:gd name="connsiteY2" fmla="*/ 72571 h 834681"/>
              <a:gd name="connsiteX3" fmla="*/ 972458 w 999743"/>
              <a:gd name="connsiteY3" fmla="*/ 72571 h 834681"/>
              <a:gd name="connsiteX4" fmla="*/ 957943 w 999743"/>
              <a:gd name="connsiteY4" fmla="*/ 0 h 83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743" h="834681">
                <a:moveTo>
                  <a:pt x="0" y="391886"/>
                </a:moveTo>
                <a:cubicBezTo>
                  <a:pt x="152400" y="636209"/>
                  <a:pt x="304801" y="880533"/>
                  <a:pt x="464458" y="827314"/>
                </a:cubicBezTo>
                <a:cubicBezTo>
                  <a:pt x="624115" y="774095"/>
                  <a:pt x="873276" y="198361"/>
                  <a:pt x="957943" y="72571"/>
                </a:cubicBezTo>
                <a:cubicBezTo>
                  <a:pt x="1042610" y="-53219"/>
                  <a:pt x="972458" y="84666"/>
                  <a:pt x="972458" y="72571"/>
                </a:cubicBezTo>
                <a:cubicBezTo>
                  <a:pt x="972458" y="60476"/>
                  <a:pt x="965200" y="30238"/>
                  <a:pt x="957943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5743C1-AA72-4244-9BB3-5EAA7D5C13E5}"/>
              </a:ext>
            </a:extLst>
          </p:cNvPr>
          <p:cNvSpPr txBox="1"/>
          <p:nvPr/>
        </p:nvSpPr>
        <p:spPr>
          <a:xfrm>
            <a:off x="710752" y="2491352"/>
            <a:ext cx="11612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F0"/>
                </a:solidFill>
              </a:rPr>
              <a:t>9000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/>
              <a:t>=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>
                <a:solidFill>
                  <a:srgbClr val="7030A0"/>
                </a:solidFill>
              </a:rPr>
              <a:t>3000 </a:t>
            </a:r>
            <a:r>
              <a:rPr lang="en-US" sz="8000" dirty="0">
                <a:solidFill>
                  <a:srgbClr val="FF0000"/>
                </a:solidFill>
              </a:rPr>
              <a:t>+</a:t>
            </a:r>
            <a:r>
              <a:rPr lang="en-US" sz="8000" dirty="0">
                <a:solidFill>
                  <a:srgbClr val="7030A0"/>
                </a:solidFill>
              </a:rPr>
              <a:t> </a:t>
            </a:r>
            <a:r>
              <a:rPr lang="en-US" sz="8000" dirty="0">
                <a:solidFill>
                  <a:srgbClr val="FF0000"/>
                </a:solidFill>
              </a:rPr>
              <a:t>2</a:t>
            </a:r>
            <a:r>
              <a:rPr lang="en-US" sz="8000" dirty="0"/>
              <a:t>a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20" name="Doughnut 19">
            <a:extLst>
              <a:ext uri="{FF2B5EF4-FFF2-40B4-BE49-F238E27FC236}">
                <a16:creationId xmlns:a16="http://schemas.microsoft.com/office/drawing/2014/main" id="{D9854953-089B-7F41-ADAD-C6373FB59864}"/>
              </a:ext>
            </a:extLst>
          </p:cNvPr>
          <p:cNvSpPr/>
          <p:nvPr/>
        </p:nvSpPr>
        <p:spPr>
          <a:xfrm>
            <a:off x="9412514" y="2772389"/>
            <a:ext cx="830047" cy="870887"/>
          </a:xfrm>
          <a:prstGeom prst="donut">
            <a:avLst>
              <a:gd name="adj" fmla="val 47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ughnut 20">
            <a:extLst>
              <a:ext uri="{FF2B5EF4-FFF2-40B4-BE49-F238E27FC236}">
                <a16:creationId xmlns:a16="http://schemas.microsoft.com/office/drawing/2014/main" id="{7DBA0D67-701C-5840-968A-1E924AF93F13}"/>
              </a:ext>
            </a:extLst>
          </p:cNvPr>
          <p:cNvSpPr/>
          <p:nvPr/>
        </p:nvSpPr>
        <p:spPr>
          <a:xfrm>
            <a:off x="4730025" y="2054634"/>
            <a:ext cx="6240815" cy="2056287"/>
          </a:xfrm>
          <a:prstGeom prst="donut">
            <a:avLst>
              <a:gd name="adj" fmla="val 4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ughnut 21">
            <a:extLst>
              <a:ext uri="{FF2B5EF4-FFF2-40B4-BE49-F238E27FC236}">
                <a16:creationId xmlns:a16="http://schemas.microsoft.com/office/drawing/2014/main" id="{7C3458B5-F517-9F4B-9F65-611EEC1AF550}"/>
              </a:ext>
            </a:extLst>
          </p:cNvPr>
          <p:cNvSpPr/>
          <p:nvPr/>
        </p:nvSpPr>
        <p:spPr>
          <a:xfrm>
            <a:off x="579674" y="1749614"/>
            <a:ext cx="11032652" cy="2689451"/>
          </a:xfrm>
          <a:prstGeom prst="donut">
            <a:avLst>
              <a:gd name="adj" fmla="val 479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ughnut 13">
            <a:extLst>
              <a:ext uri="{FF2B5EF4-FFF2-40B4-BE49-F238E27FC236}">
                <a16:creationId xmlns:a16="http://schemas.microsoft.com/office/drawing/2014/main" id="{8FB2740C-18C7-7E45-A0E0-ABE9F7536F64}"/>
              </a:ext>
            </a:extLst>
          </p:cNvPr>
          <p:cNvSpPr/>
          <p:nvPr/>
        </p:nvSpPr>
        <p:spPr>
          <a:xfrm>
            <a:off x="7582829" y="2396252"/>
            <a:ext cx="2854712" cy="1473099"/>
          </a:xfrm>
          <a:prstGeom prst="donut">
            <a:avLst>
              <a:gd name="adj" fmla="val 479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5682A50-4AFD-4386-ADD8-61433FE1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752" y="362327"/>
            <a:ext cx="10835363" cy="6110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Solving a 2 Step Equation Using Onion Skins</a:t>
            </a:r>
          </a:p>
        </p:txBody>
      </p:sp>
    </p:spTree>
    <p:extLst>
      <p:ext uri="{BB962C8B-B14F-4D97-AF65-F5344CB8AC3E}">
        <p14:creationId xmlns:p14="http://schemas.microsoft.com/office/powerpoint/2010/main" val="104540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 animBg="1"/>
      <p:bldP spid="18" grpId="0" animBg="1"/>
      <p:bldP spid="19" grpId="0"/>
      <p:bldP spid="20" grpId="0" animBg="1"/>
      <p:bldP spid="21" grpId="0" animBg="1"/>
      <p:bldP spid="2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3CA5-802B-7E47-8A5E-178562F8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85" y="908018"/>
            <a:ext cx="10058400" cy="885958"/>
          </a:xfrm>
        </p:spPr>
        <p:txBody>
          <a:bodyPr>
            <a:noAutofit/>
          </a:bodyPr>
          <a:lstStyle/>
          <a:p>
            <a:r>
              <a:rPr lang="en-US" sz="2400" dirty="0"/>
              <a:t>Solve : 9000 = 3000 - 2a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0C89C9-B8B9-DF45-A3BB-5610BB5A8C0E}"/>
                  </a:ext>
                </a:extLst>
              </p:cNvPr>
              <p:cNvSpPr txBox="1"/>
              <p:nvPr/>
            </p:nvSpPr>
            <p:spPr>
              <a:xfrm>
                <a:off x="0" y="5432913"/>
                <a:ext cx="5315924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Solution for </a:t>
                </a:r>
                <a:r>
                  <a:rPr lang="en-US" sz="2800" b="1" dirty="0"/>
                  <a:t>a is: 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𝟗𝟎𝟎𝟎</m:t>
                        </m:r>
                        <m:r>
                          <a:rPr lang="en-AU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𝟑𝟎𝟎𝟎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0C89C9-B8B9-DF45-A3BB-5610BB5A8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32913"/>
                <a:ext cx="5315924" cy="712631"/>
              </a:xfrm>
              <a:prstGeom prst="rect">
                <a:avLst/>
              </a:prstGeom>
              <a:blipFill>
                <a:blip r:embed="rId2"/>
                <a:stretch>
                  <a:fillRect l="-2294" b="-15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793D7E-A465-6245-89E0-C8479136789E}"/>
                  </a:ext>
                </a:extLst>
              </p:cNvPr>
              <p:cNvSpPr/>
              <p:nvPr/>
            </p:nvSpPr>
            <p:spPr>
              <a:xfrm>
                <a:off x="6966857" y="5477188"/>
                <a:ext cx="2887329" cy="62408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𝟗𝟎𝟎𝟎</m:t>
                        </m:r>
                        <m:r>
                          <a:rPr lang="en-AU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𝟑𝟎𝟎𝟎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dirty="0"/>
                  <a:t>= –3000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793D7E-A465-6245-89E0-C84791367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57" y="5477188"/>
                <a:ext cx="2887329" cy="624082"/>
              </a:xfrm>
              <a:prstGeom prst="rect">
                <a:avLst/>
              </a:prstGeom>
              <a:blipFill>
                <a:blip r:embed="rId3"/>
                <a:stretch>
                  <a:fillRect l="-3151" r="-1891"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C9C10F-3E1E-B64F-AB87-8F22860410A0}"/>
              </a:ext>
            </a:extLst>
          </p:cNvPr>
          <p:cNvCxnSpPr>
            <a:cxnSpLocks/>
          </p:cNvCxnSpPr>
          <p:nvPr/>
        </p:nvCxnSpPr>
        <p:spPr>
          <a:xfrm>
            <a:off x="5863772" y="5718628"/>
            <a:ext cx="595086" cy="0"/>
          </a:xfrm>
          <a:prstGeom prst="straightConnector1">
            <a:avLst/>
          </a:prstGeom>
          <a:ln w="1079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43D5457C-55BE-2545-88CA-97319AC83DA9}"/>
              </a:ext>
            </a:extLst>
          </p:cNvPr>
          <p:cNvSpPr/>
          <p:nvPr/>
        </p:nvSpPr>
        <p:spPr>
          <a:xfrm>
            <a:off x="10497872" y="5455890"/>
            <a:ext cx="333829" cy="538697"/>
          </a:xfrm>
          <a:custGeom>
            <a:avLst/>
            <a:gdLst>
              <a:gd name="connsiteX0" fmla="*/ 0 w 999743"/>
              <a:gd name="connsiteY0" fmla="*/ 391886 h 834681"/>
              <a:gd name="connsiteX1" fmla="*/ 464458 w 999743"/>
              <a:gd name="connsiteY1" fmla="*/ 827314 h 834681"/>
              <a:gd name="connsiteX2" fmla="*/ 957943 w 999743"/>
              <a:gd name="connsiteY2" fmla="*/ 72571 h 834681"/>
              <a:gd name="connsiteX3" fmla="*/ 972458 w 999743"/>
              <a:gd name="connsiteY3" fmla="*/ 72571 h 834681"/>
              <a:gd name="connsiteX4" fmla="*/ 957943 w 999743"/>
              <a:gd name="connsiteY4" fmla="*/ 0 h 83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743" h="834681">
                <a:moveTo>
                  <a:pt x="0" y="391886"/>
                </a:moveTo>
                <a:cubicBezTo>
                  <a:pt x="152400" y="636209"/>
                  <a:pt x="304801" y="880533"/>
                  <a:pt x="464458" y="827314"/>
                </a:cubicBezTo>
                <a:cubicBezTo>
                  <a:pt x="624115" y="774095"/>
                  <a:pt x="873276" y="198361"/>
                  <a:pt x="957943" y="72571"/>
                </a:cubicBezTo>
                <a:cubicBezTo>
                  <a:pt x="1042610" y="-53219"/>
                  <a:pt x="972458" y="84666"/>
                  <a:pt x="972458" y="72571"/>
                </a:cubicBezTo>
                <a:cubicBezTo>
                  <a:pt x="972458" y="60476"/>
                  <a:pt x="965200" y="30238"/>
                  <a:pt x="957943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5743C1-AA72-4244-9BB3-5EAA7D5C13E5}"/>
              </a:ext>
            </a:extLst>
          </p:cNvPr>
          <p:cNvSpPr txBox="1"/>
          <p:nvPr/>
        </p:nvSpPr>
        <p:spPr>
          <a:xfrm>
            <a:off x="813719" y="2574691"/>
            <a:ext cx="11061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F0"/>
                </a:solidFill>
              </a:rPr>
              <a:t>9000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/>
              <a:t>=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>
                <a:solidFill>
                  <a:srgbClr val="7030A0"/>
                </a:solidFill>
              </a:rPr>
              <a:t>3000 </a:t>
            </a:r>
            <a:r>
              <a:rPr lang="en-US" sz="8000" dirty="0">
                <a:solidFill>
                  <a:srgbClr val="FF0000"/>
                </a:solidFill>
              </a:rPr>
              <a:t>–</a:t>
            </a:r>
            <a:r>
              <a:rPr lang="en-US" sz="8000" dirty="0">
                <a:solidFill>
                  <a:srgbClr val="7030A0"/>
                </a:solidFill>
              </a:rPr>
              <a:t> </a:t>
            </a:r>
            <a:r>
              <a:rPr lang="en-US" sz="8000" dirty="0">
                <a:solidFill>
                  <a:srgbClr val="FF0000"/>
                </a:solidFill>
              </a:rPr>
              <a:t>2</a:t>
            </a:r>
            <a:r>
              <a:rPr lang="en-US" sz="8000" dirty="0"/>
              <a:t>a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20" name="Doughnut 19">
            <a:extLst>
              <a:ext uri="{FF2B5EF4-FFF2-40B4-BE49-F238E27FC236}">
                <a16:creationId xmlns:a16="http://schemas.microsoft.com/office/drawing/2014/main" id="{D9854953-089B-7F41-ADAD-C6373FB59864}"/>
              </a:ext>
            </a:extLst>
          </p:cNvPr>
          <p:cNvSpPr/>
          <p:nvPr/>
        </p:nvSpPr>
        <p:spPr>
          <a:xfrm>
            <a:off x="9265913" y="2804591"/>
            <a:ext cx="830047" cy="870887"/>
          </a:xfrm>
          <a:prstGeom prst="donut">
            <a:avLst>
              <a:gd name="adj" fmla="val 47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ughnut 20">
            <a:extLst>
              <a:ext uri="{FF2B5EF4-FFF2-40B4-BE49-F238E27FC236}">
                <a16:creationId xmlns:a16="http://schemas.microsoft.com/office/drawing/2014/main" id="{7DBA0D67-701C-5840-968A-1E924AF93F13}"/>
              </a:ext>
            </a:extLst>
          </p:cNvPr>
          <p:cNvSpPr/>
          <p:nvPr/>
        </p:nvSpPr>
        <p:spPr>
          <a:xfrm>
            <a:off x="4730025" y="2054634"/>
            <a:ext cx="6240815" cy="2056287"/>
          </a:xfrm>
          <a:prstGeom prst="donut">
            <a:avLst>
              <a:gd name="adj" fmla="val 4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ughnut 21">
            <a:extLst>
              <a:ext uri="{FF2B5EF4-FFF2-40B4-BE49-F238E27FC236}">
                <a16:creationId xmlns:a16="http://schemas.microsoft.com/office/drawing/2014/main" id="{7C3458B5-F517-9F4B-9F65-611EEC1AF550}"/>
              </a:ext>
            </a:extLst>
          </p:cNvPr>
          <p:cNvSpPr/>
          <p:nvPr/>
        </p:nvSpPr>
        <p:spPr>
          <a:xfrm>
            <a:off x="579674" y="1749614"/>
            <a:ext cx="11032652" cy="2689451"/>
          </a:xfrm>
          <a:prstGeom prst="donut">
            <a:avLst>
              <a:gd name="adj" fmla="val 479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ughnut 13">
            <a:extLst>
              <a:ext uri="{FF2B5EF4-FFF2-40B4-BE49-F238E27FC236}">
                <a16:creationId xmlns:a16="http://schemas.microsoft.com/office/drawing/2014/main" id="{8FB2740C-18C7-7E45-A0E0-ABE9F7536F64}"/>
              </a:ext>
            </a:extLst>
          </p:cNvPr>
          <p:cNvSpPr/>
          <p:nvPr/>
        </p:nvSpPr>
        <p:spPr>
          <a:xfrm>
            <a:off x="7582829" y="2339668"/>
            <a:ext cx="2772129" cy="1529684"/>
          </a:xfrm>
          <a:prstGeom prst="donut">
            <a:avLst>
              <a:gd name="adj" fmla="val 479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5682A50-4AFD-4386-ADD8-61433FE1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19" y="362327"/>
            <a:ext cx="10732396" cy="6110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Solving a 2 Step Equation Using Onion Skins</a:t>
            </a:r>
          </a:p>
        </p:txBody>
      </p:sp>
    </p:spTree>
    <p:extLst>
      <p:ext uri="{BB962C8B-B14F-4D97-AF65-F5344CB8AC3E}">
        <p14:creationId xmlns:p14="http://schemas.microsoft.com/office/powerpoint/2010/main" val="32363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 animBg="1"/>
      <p:bldP spid="18" grpId="0" animBg="1"/>
      <p:bldP spid="19" grpId="0"/>
      <p:bldP spid="20" grpId="0" animBg="1"/>
      <p:bldP spid="21" grpId="0" animBg="1"/>
      <p:bldP spid="2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5C3A8-1B91-9F4A-B734-ED17C421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" y="1072110"/>
            <a:ext cx="4644725" cy="186234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300" dirty="0"/>
              <a:t>A recurrence model for geometric growth and decay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36A37803-73C5-4788-8588-F7447CB47E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918" y="2934455"/>
                <a:ext cx="4003332" cy="2840139"/>
              </a:xfrm>
            </p:spPr>
            <p:txBody>
              <a:bodyPr anchor="t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800" b="0" dirty="0"/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b="0" dirty="0"/>
                  <a:t>=3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800" b="0" dirty="0"/>
              </a:p>
              <a:p>
                <a:endParaRPr lang="en-AU" sz="28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800" b="0" dirty="0"/>
                  <a:t>=8,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b="0" dirty="0"/>
                  <a:t>=0.5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800" b="0" dirty="0"/>
              </a:p>
              <a:p>
                <a:br>
                  <a:rPr lang="en-AU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36A37803-73C5-4788-8588-F7447CB47E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918" y="2934455"/>
                <a:ext cx="4003332" cy="2840139"/>
              </a:xfrm>
              <a:blipFill>
                <a:blip r:embed="rId2"/>
                <a:stretch>
                  <a:fillRect l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A94E02-46B0-5840-8D6D-66F0B2401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6867"/>
          <a:stretch/>
        </p:blipFill>
        <p:spPr>
          <a:xfrm>
            <a:off x="4695713" y="713436"/>
            <a:ext cx="7500472" cy="543112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6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2B85E-28F3-E74C-B924-B9F91350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69" y="1044054"/>
            <a:ext cx="11153230" cy="10303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recurrence model for geometric growth and decay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57D53-D654-0B45-81F6-BC3E899C9C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616200"/>
                <a:ext cx="11006925" cy="3512215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As a general rule, if 𝑅 is a constant, a recurrence relation rule of the form: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    </a:t>
                </a:r>
                <a:r>
                  <a:rPr lang="en-US" dirty="0"/>
                  <a:t>for 𝑅 &gt; 1, can be used to model geometric growth.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    </a:t>
                </a:r>
                <a:r>
                  <a:rPr lang="en-US" dirty="0"/>
                  <a:t>for 0 &lt; 𝑅 &lt; 1, can be used to model geometric decay.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57D53-D654-0B45-81F6-BC3E899C9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616200"/>
                <a:ext cx="11006925" cy="3512215"/>
              </a:xfrm>
              <a:blipFill>
                <a:blip r:embed="rId2"/>
                <a:stretch>
                  <a:fillRect l="-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88811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LightSeedRightStep">
      <a:dk1>
        <a:srgbClr val="000000"/>
      </a:dk1>
      <a:lt1>
        <a:srgbClr val="FFFFFF"/>
      </a:lt1>
      <a:dk2>
        <a:srgbClr val="412429"/>
      </a:dk2>
      <a:lt2>
        <a:srgbClr val="E4E8E2"/>
      </a:lt2>
      <a:accent1>
        <a:srgbClr val="B296C6"/>
      </a:accent1>
      <a:accent2>
        <a:srgbClr val="BA7FBA"/>
      </a:accent2>
      <a:accent3>
        <a:srgbClr val="C696B2"/>
      </a:accent3>
      <a:accent4>
        <a:srgbClr val="BA7F88"/>
      </a:accent4>
      <a:accent5>
        <a:srgbClr val="C29B8E"/>
      </a:accent5>
      <a:accent6>
        <a:srgbClr val="B4A17B"/>
      </a:accent6>
      <a:hlink>
        <a:srgbClr val="6C8C55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4828</TotalTime>
  <Words>1780</Words>
  <Application>Microsoft Office PowerPoint</Application>
  <PresentationFormat>Widescreen</PresentationFormat>
  <Paragraphs>157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Meiryo</vt:lpstr>
      <vt:lpstr>Calibri</vt:lpstr>
      <vt:lpstr>Cambria Math</vt:lpstr>
      <vt:lpstr>Corbel</vt:lpstr>
      <vt:lpstr>Open Sans</vt:lpstr>
      <vt:lpstr>STIXGeneral-Regular</vt:lpstr>
      <vt:lpstr>ShojiVTI</vt:lpstr>
      <vt:lpstr>Modelling geometric growth and decay</vt:lpstr>
      <vt:lpstr>A recurrence model for linear growth and decay</vt:lpstr>
      <vt:lpstr>Recurrence Relation for linear Arithmetic growth  and decay</vt:lpstr>
      <vt:lpstr>Rules for linear Arithmetic growth  and decay</vt:lpstr>
      <vt:lpstr>Recurrence Relation for Geometric growth  and decay</vt:lpstr>
      <vt:lpstr>Solving a 2 Step Equation Using Onion Skins</vt:lpstr>
      <vt:lpstr>Solving a 2 Step Equation Using Onion Skins</vt:lpstr>
      <vt:lpstr>A recurrence model for geometric growth and decay</vt:lpstr>
      <vt:lpstr>A recurrence model for geometric growth and decay</vt:lpstr>
      <vt:lpstr>Compound interest investments and loans</vt:lpstr>
      <vt:lpstr>A recurrence model for compound interest investments and loans that compound yearly</vt:lpstr>
      <vt:lpstr>Modelling compound interest with a recurrence relation 1</vt:lpstr>
      <vt:lpstr>Modelling compound interest with a recurrence relation 1</vt:lpstr>
      <vt:lpstr>Modelling compound interest with a recurrence relation 1</vt:lpstr>
      <vt:lpstr>Modelling compound interest with a recurrence relation 1</vt:lpstr>
      <vt:lpstr>Compound interest with different compounding periods</vt:lpstr>
      <vt:lpstr>Compound interest with different compounding periods</vt:lpstr>
      <vt:lpstr>Compound interest with different compounding periods</vt:lpstr>
      <vt:lpstr>Reducing-balance depreciation</vt:lpstr>
      <vt:lpstr>A recurrence model for reducing balance depreciation</vt:lpstr>
      <vt:lpstr>Modelling reducing-balance depreciation with recurrence relations</vt:lpstr>
      <vt:lpstr>Modelling reducing-balance depreciation with recurrence relations</vt:lpstr>
      <vt:lpstr>Modelling reducing-balance depreciation with recurrence relations</vt:lpstr>
      <vt:lpstr>Modelling reducing-balance depreciation with recurrence relations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geometric growth and decay</dc:title>
  <dc:creator>Yongmei Zhang</dc:creator>
  <cp:lastModifiedBy>Lyn ZHANG</cp:lastModifiedBy>
  <cp:revision>27</cp:revision>
  <dcterms:created xsi:type="dcterms:W3CDTF">2020-11-30T00:30:29Z</dcterms:created>
  <dcterms:modified xsi:type="dcterms:W3CDTF">2024-11-28T01:44:44Z</dcterms:modified>
</cp:coreProperties>
</file>