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72" r:id="rId3"/>
    <p:sldId id="291" r:id="rId4"/>
    <p:sldId id="273" r:id="rId5"/>
    <p:sldId id="292" r:id="rId6"/>
    <p:sldId id="293" r:id="rId7"/>
    <p:sldId id="274" r:id="rId8"/>
    <p:sldId id="275" r:id="rId9"/>
    <p:sldId id="294" r:id="rId10"/>
    <p:sldId id="257" r:id="rId11"/>
    <p:sldId id="258" r:id="rId12"/>
    <p:sldId id="284" r:id="rId13"/>
    <p:sldId id="259" r:id="rId14"/>
    <p:sldId id="260" r:id="rId15"/>
    <p:sldId id="261" r:id="rId16"/>
    <p:sldId id="262" r:id="rId17"/>
    <p:sldId id="277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6" r:id="rId27"/>
    <p:sldId id="271" r:id="rId28"/>
    <p:sldId id="285" r:id="rId29"/>
    <p:sldId id="286" r:id="rId30"/>
    <p:sldId id="287" r:id="rId31"/>
    <p:sldId id="288" r:id="rId32"/>
    <p:sldId id="289" r:id="rId33"/>
    <p:sldId id="290" r:id="rId34"/>
    <p:sldId id="2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 snapToObjects="1">
      <p:cViewPr varScale="1">
        <p:scale>
          <a:sx n="72" d="100"/>
          <a:sy n="72" d="100"/>
        </p:scale>
        <p:origin x="432" y="-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4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2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6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7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0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blooket.com/set/6507923af3eb74a0c98b08c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shboard.blooket.com/set/630c42e0aa05729fcc13c31d" TargetMode="External"/><Relationship Id="rId5" Type="http://schemas.openxmlformats.org/officeDocument/2006/relationships/hyperlink" Target="https://play.blooket.com/host?id=67478ccf9d40e5f58c69de67" TargetMode="External"/><Relationship Id="rId4" Type="http://schemas.openxmlformats.org/officeDocument/2006/relationships/hyperlink" Target="https://play.blooket.com/host?id=6747882db8d55150a13895d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0E862-113E-174E-8C68-CA385EF97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chemeClr val="bg1"/>
                </a:solidFill>
              </a:rPr>
              <a:t>Modelling geometric growth and 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68BFF-EC79-CF49-B0E2-ABB5E360F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286BC-C697-4473-A335-B807241D5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9" r="17706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8EEB80-C705-4588-9ACE-9AB26C975D3F}"/>
              </a:ext>
            </a:extLst>
          </p:cNvPr>
          <p:cNvSpPr txBox="1"/>
          <p:nvPr/>
        </p:nvSpPr>
        <p:spPr>
          <a:xfrm>
            <a:off x="1134781" y="4746037"/>
            <a:ext cx="8083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3"/>
              </a:rPr>
              <a:t>https://dashboard.blooket.com/set/6507923af3eb74a0c98b08c8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4"/>
              </a:rPr>
              <a:t>https://play.blooket.com/host?id=6747882db8d55150a13895dc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5"/>
              </a:rPr>
              <a:t>https://play.blooket.com/host?id=67478ccf9d40e5f58c69de67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6"/>
              </a:rPr>
              <a:t>https://dashboard.blooket.com/set/630c42e0aa05729fcc13c31d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440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5C3A8-1B91-9F4A-B734-ED17C421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" y="1072110"/>
            <a:ext cx="4644725" cy="186234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dirty="0"/>
              <a:t>A recurrence model for geometric growth and decay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36A37803-73C5-4788-8588-F7447CB47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918" y="2934455"/>
                <a:ext cx="4003332" cy="2840139"/>
              </a:xfrm>
            </p:spPr>
            <p:txBody>
              <a:bodyPr anchor="t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800" b="0" dirty="0"/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b="0" dirty="0"/>
                  <a:t>=3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800" b="0" dirty="0"/>
              </a:p>
              <a:p>
                <a:endParaRPr lang="en-AU" sz="2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800" b="0" dirty="0"/>
                  <a:t>=8,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b="0" dirty="0"/>
                  <a:t>=0.5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800" b="0" dirty="0"/>
              </a:p>
              <a:p>
                <a:br>
                  <a:rPr lang="en-AU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36A37803-73C5-4788-8588-F7447CB47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18" y="2934455"/>
                <a:ext cx="4003332" cy="2840139"/>
              </a:xfrm>
              <a:blipFill>
                <a:blip r:embed="rId2"/>
                <a:stretch>
                  <a:fillRect l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A94E02-46B0-5840-8D6D-66F0B2401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6867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2B85E-28F3-E74C-B924-B9F91350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9" y="1044054"/>
            <a:ext cx="11153230" cy="1030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recurrence model for geometric growth and decay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57D53-D654-0B45-81F6-BC3E899C9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616200"/>
                <a:ext cx="11006925" cy="3512215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As a general rule, if 𝑅 is a constant, a recurrence relation rule of the form: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</a:t>
                </a:r>
                <a:r>
                  <a:rPr lang="en-US" dirty="0"/>
                  <a:t>for 𝑅 &gt; 1, can be used to model geometric growth.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</a:t>
                </a:r>
                <a:r>
                  <a:rPr lang="en-US" dirty="0"/>
                  <a:t>for 0 &lt; 𝑅 &lt; 1, can be used to model geometric decay.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57D53-D654-0B45-81F6-BC3E899C9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616200"/>
                <a:ext cx="11006925" cy="3512215"/>
              </a:xfrm>
              <a:blipFill>
                <a:blip r:embed="rId2"/>
                <a:stretch>
                  <a:fillRect l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88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CB43-C9CF-1E47-99BB-B9DD77A3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80" y="0"/>
            <a:ext cx="11069122" cy="1030360"/>
          </a:xfrm>
        </p:spPr>
        <p:txBody>
          <a:bodyPr>
            <a:noAutofit/>
          </a:bodyPr>
          <a:lstStyle/>
          <a:p>
            <a:r>
              <a:rPr lang="en-US" sz="2700" dirty="0"/>
              <a:t>A recurrence model for reducing balance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213" y="1424953"/>
                <a:ext cx="10973109" cy="3426158"/>
              </a:xfrm>
            </p:spPr>
            <p:txBody>
              <a:bodyPr anchor="t"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the value of the asset after 𝑛 years.</a:t>
                </a:r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𝑟</a:t>
                </a:r>
                <a:r>
                  <a:rPr lang="en-US" sz="2400" dirty="0"/>
                  <a:t> be the annual percentage depreciation.</a:t>
                </a:r>
              </a:p>
              <a:p>
                <a:r>
                  <a:rPr lang="en-US" sz="2400" dirty="0"/>
                  <a:t>The recurrence model for the value of the investment after 𝑛 years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 initial value,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    where 𝑅=1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213" y="1424953"/>
                <a:ext cx="10973109" cy="3426158"/>
              </a:xfrm>
              <a:blipFill>
                <a:blip r:embed="rId2"/>
                <a:stretch>
                  <a:fillRect l="-667" r="-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What is Compound Interest, and How does it Work?">
            <a:extLst>
              <a:ext uri="{FF2B5EF4-FFF2-40B4-BE49-F238E27FC236}">
                <a16:creationId xmlns:a16="http://schemas.microsoft.com/office/drawing/2014/main" id="{78B63E62-D516-C54A-89DF-15A379C9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70" y="5019936"/>
            <a:ext cx="2302328" cy="12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228047-7EFB-ED4D-8723-69E2CABD8D9C}"/>
              </a:ext>
            </a:extLst>
          </p:cNvPr>
          <p:cNvSpPr txBox="1"/>
          <p:nvPr/>
        </p:nvSpPr>
        <p:spPr>
          <a:xfrm>
            <a:off x="1138880" y="5299185"/>
            <a:ext cx="191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Compound Interest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FE13F-78FA-DC4E-AE3B-2F8AD6AEB8D7}"/>
              </a:ext>
            </a:extLst>
          </p:cNvPr>
          <p:cNvSpPr txBox="1"/>
          <p:nvPr/>
        </p:nvSpPr>
        <p:spPr>
          <a:xfrm>
            <a:off x="8398328" y="5299186"/>
            <a:ext cx="2523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Reducing Balance Depreciation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F33F7709-BB45-6548-ADF6-5B1188DCB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467" y="5019936"/>
            <a:ext cx="2141904" cy="12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C33F9-2C7F-BC40-8AAA-ED17F138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9" y="1044054"/>
            <a:ext cx="10510312" cy="1030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Compound interest investments and loans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8F9BC-0FB7-BD45-A031-D2F197DB9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777" y="2391770"/>
                <a:ext cx="10909100" cy="419771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Consider an investment of $5000 that pays </a:t>
                </a:r>
                <a:r>
                  <a:rPr lang="en-US" dirty="0">
                    <a:solidFill>
                      <a:srgbClr val="0070C0"/>
                    </a:solidFill>
                  </a:rPr>
                  <a:t>8% </a:t>
                </a:r>
                <a:r>
                  <a:rPr lang="en-US" dirty="0"/>
                  <a:t>interest per annum, compounding</a:t>
                </a:r>
                <a:r>
                  <a:rPr lang="en-US" dirty="0">
                    <a:solidFill>
                      <a:srgbClr val="0070C0"/>
                    </a:solidFill>
                  </a:rPr>
                  <a:t> yearly</a:t>
                </a:r>
                <a:r>
                  <a:rPr lang="en-US" dirty="0"/>
                  <a:t>. This means that the investment’s value increases by </a:t>
                </a:r>
                <a:r>
                  <a:rPr lang="en-US" dirty="0">
                    <a:solidFill>
                      <a:srgbClr val="0070C0"/>
                    </a:solidFill>
                  </a:rPr>
                  <a:t>8% </a:t>
                </a:r>
                <a:r>
                  <a:rPr lang="en-US" dirty="0"/>
                  <a:t>each year.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be the value of the investment after 𝑛 years.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=$2000</a:t>
                </a:r>
              </a:p>
              <a:p>
                <a:r>
                  <a:rPr lang="en-US" dirty="0"/>
                  <a:t>value next year = this year's value + interest earned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+0.08×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=1.08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8F9BC-0FB7-BD45-A031-D2F197DB9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777" y="2391770"/>
                <a:ext cx="10909100" cy="4197716"/>
              </a:xfrm>
              <a:blipFill>
                <a:blip r:embed="rId2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CB4377-80AB-6340-A951-D2157514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38" y="5422900"/>
            <a:ext cx="3683000" cy="1435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93789-16BF-462F-A432-3DEF0F5F8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05" y="0"/>
            <a:ext cx="12192000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3CB43-C9CF-1E47-99BB-B9DD77A3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161" y="1010033"/>
            <a:ext cx="9986444" cy="1030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recurrence model for compound interest investments and loans that compound yearly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777" y="2535201"/>
                <a:ext cx="10973109" cy="3426158"/>
              </a:xfrm>
            </p:spPr>
            <p:txBody>
              <a:bodyPr anchor="t"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the value of the investment after 𝑛 years.</a:t>
                </a:r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𝑟</a:t>
                </a:r>
                <a:r>
                  <a:rPr lang="en-US" sz="2400" dirty="0"/>
                  <a:t> be the percentage interest per compound period.</a:t>
                </a:r>
              </a:p>
              <a:p>
                <a:r>
                  <a:rPr lang="en-US" sz="2400" dirty="0"/>
                  <a:t>The recurrence model for the value of the investment after 𝑛 compounding periods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777" y="2535201"/>
                <a:ext cx="10973109" cy="3426158"/>
              </a:xfrm>
              <a:blipFill>
                <a:blip r:embed="rId2"/>
                <a:stretch>
                  <a:fillRect l="-694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F67CF04-145D-401E-B5BB-7FDE4D274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51288"/>
            <a:ext cx="12192000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US" dirty="0"/>
                  <a:t>The following recurrence relation can be used to model a compound interest investment of $2000 paying interest at the rate of 7.5%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1. Use the recurrence relation to find the value of the investment after 1, 2 and 3 years.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=2000,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=1.075×2000=2150,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=1.075×2150=2311.25,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=1.075×2311.25=2484.59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B93E938-A637-634B-B001-89622F66D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38" y="5422900"/>
            <a:ext cx="3683000" cy="143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E049B-7B0F-42CA-94F5-66D240C5D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9119"/>
            <a:ext cx="12192000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The following recurrence relation can be used to model a </a:t>
                </a:r>
                <a:r>
                  <a:rPr lang="en-US" dirty="0">
                    <a:solidFill>
                      <a:srgbClr val="C00000"/>
                    </a:solidFill>
                  </a:rPr>
                  <a:t>compound interest investment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C00000"/>
                    </a:solidFill>
                  </a:rPr>
                  <a:t>$2000 </a:t>
                </a:r>
                <a:r>
                  <a:rPr lang="en-US" dirty="0"/>
                  <a:t>paying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7.5% per annum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2. Determine when the value of the investment will be </a:t>
                </a:r>
                <a:r>
                  <a:rPr lang="en-US" dirty="0">
                    <a:solidFill>
                      <a:srgbClr val="C00000"/>
                    </a:solidFill>
                  </a:rPr>
                  <a:t>first exceed $2500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B7D5FC7-B3ED-C942-8057-304EE995F0AB}"/>
              </a:ext>
            </a:extLst>
          </p:cNvPr>
          <p:cNvSpPr/>
          <p:nvPr/>
        </p:nvSpPr>
        <p:spPr>
          <a:xfrm>
            <a:off x="8718727" y="5057508"/>
            <a:ext cx="3076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After 4 years, the investment will first exceed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$2500</a:t>
            </a:r>
            <a:br>
              <a:rPr lang="en-AU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806207-112F-C84C-8002-4EA1F35A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8C361-B213-41BD-A9DF-97530BEF5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461" y="4527322"/>
            <a:ext cx="6977849" cy="22488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673111-0D27-4B02-B1FC-2735F5653659}"/>
              </a:ext>
            </a:extLst>
          </p:cNvPr>
          <p:cNvSpPr txBox="1"/>
          <p:nvPr/>
        </p:nvSpPr>
        <p:spPr>
          <a:xfrm>
            <a:off x="8594834" y="314099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8c</a:t>
            </a:r>
            <a:endParaRPr lang="en-AU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C55255-491B-4FCB-BDDD-99A782EF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260"/>
            <a:ext cx="12192000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US" dirty="0"/>
                  <a:t>The following recurrence relation can be used to model a </a:t>
                </a:r>
                <a:r>
                  <a:rPr lang="en-US" dirty="0">
                    <a:solidFill>
                      <a:srgbClr val="C00000"/>
                    </a:solidFill>
                  </a:rPr>
                  <a:t>compound interest investment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C00000"/>
                    </a:solidFill>
                  </a:rPr>
                  <a:t>$2000 </a:t>
                </a:r>
                <a:r>
                  <a:rPr lang="en-US" dirty="0"/>
                  <a:t>paying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7.5% per annum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2. Determine when the value of the investment will be </a:t>
                </a:r>
                <a:r>
                  <a:rPr lang="en-US" dirty="0">
                    <a:solidFill>
                      <a:srgbClr val="C00000"/>
                    </a:solidFill>
                  </a:rPr>
                  <a:t>first exceed $2500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rule for Compound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2500=</a:t>
                </a:r>
                <a:r>
                  <a:rPr lang="en-US" dirty="0">
                    <a:solidFill>
                      <a:srgbClr val="0070C0"/>
                    </a:solidFill>
                  </a:rPr>
                  <a:t> 2000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1.25=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n=Log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𝟎𝟕𝟓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=3.08547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B7D5FC7-B3ED-C942-8057-304EE995F0AB}"/>
              </a:ext>
            </a:extLst>
          </p:cNvPr>
          <p:cNvSpPr/>
          <p:nvPr/>
        </p:nvSpPr>
        <p:spPr>
          <a:xfrm>
            <a:off x="8718727" y="5057508"/>
            <a:ext cx="3076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After 4 years, the investment will first exceed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$2500</a:t>
            </a:r>
            <a:br>
              <a:rPr lang="en-AU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806207-112F-C84C-8002-4EA1F35A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1AC74C-9898-4974-809E-0B1CC3694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04" y="-42010"/>
            <a:ext cx="12192000" cy="980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983067-2F7A-4942-9DBF-C2F6C324DD2E}"/>
              </a:ext>
            </a:extLst>
          </p:cNvPr>
          <p:cNvSpPr txBox="1"/>
          <p:nvPr/>
        </p:nvSpPr>
        <p:spPr>
          <a:xfrm>
            <a:off x="8594834" y="309348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8c</a:t>
            </a:r>
            <a:endParaRPr lang="en-A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378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</p:spPr>
            <p:txBody>
              <a:bodyPr anchor="t">
                <a:normAutofit fontScale="92500" lnSpcReduction="10000"/>
              </a:bodyPr>
              <a:lstStyle/>
              <a:p>
                <a:r>
                  <a:rPr lang="en-US" dirty="0"/>
                  <a:t>The following recurrence relation can be used to model a </a:t>
                </a:r>
                <a:r>
                  <a:rPr lang="en-US" dirty="0">
                    <a:solidFill>
                      <a:srgbClr val="C00000"/>
                    </a:solidFill>
                  </a:rPr>
                  <a:t>compound interest investment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C00000"/>
                    </a:solidFill>
                  </a:rPr>
                  <a:t>$2000 </a:t>
                </a:r>
                <a:r>
                  <a:rPr lang="en-US" dirty="0"/>
                  <a:t>paying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7.5% per annum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3. Write down the recurrence relation if </a:t>
                </a:r>
                <a:r>
                  <a:rPr lang="en-US" dirty="0">
                    <a:solidFill>
                      <a:srgbClr val="C00000"/>
                    </a:solidFill>
                  </a:rPr>
                  <a:t>$1500 </a:t>
                </a:r>
                <a:r>
                  <a:rPr lang="en-US" dirty="0"/>
                  <a:t>was </a:t>
                </a:r>
                <a:r>
                  <a:rPr lang="en-US" dirty="0">
                    <a:solidFill>
                      <a:srgbClr val="C00000"/>
                    </a:solidFill>
                  </a:rPr>
                  <a:t>invested at a compound interest</a:t>
                </a:r>
                <a:r>
                  <a:rPr lang="en-US" dirty="0"/>
                  <a:t> rate of </a:t>
                </a:r>
                <a:r>
                  <a:rPr lang="en-US" dirty="0">
                    <a:solidFill>
                      <a:srgbClr val="C00000"/>
                    </a:solidFill>
                  </a:rPr>
                  <a:t>6.0%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=1500  and 𝑟=6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Calculate the value or 𝑅. The value of the investment will grow over time, so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=1500,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=1.06×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AU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  <a:blipFill>
                <a:blip r:embed="rId2"/>
                <a:stretch>
                  <a:fillRect l="-1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7ABEADD-60EE-7741-B70D-2B7BDBFBE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9A1192-1913-4873-9AFC-27BE78EF4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04" y="-42010"/>
            <a:ext cx="12192000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US" dirty="0"/>
                  <a:t>Ben borrows </a:t>
                </a:r>
                <a:r>
                  <a:rPr lang="en-US" dirty="0">
                    <a:solidFill>
                      <a:srgbClr val="C00000"/>
                    </a:solidFill>
                  </a:rPr>
                  <a:t>$5000 </a:t>
                </a:r>
                <a:r>
                  <a:rPr lang="en-US" dirty="0"/>
                  <a:t>from a bank. He will pay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4.5%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Write</a:t>
                </a:r>
                <a:r>
                  <a:rPr lang="en-US" dirty="0"/>
                  <a:t> down a </a:t>
                </a:r>
                <a:r>
                  <a:rPr lang="en-US" dirty="0">
                    <a:solidFill>
                      <a:srgbClr val="C00000"/>
                    </a:solidFill>
                  </a:rPr>
                  <a:t>recurrence relat</a:t>
                </a:r>
                <a:r>
                  <a:rPr lang="en-US" dirty="0"/>
                  <a:t>ion to model the value of Ben’s loan if interest is compounded:</a:t>
                </a:r>
              </a:p>
              <a:p>
                <a:r>
                  <a:rPr lang="en-US" dirty="0"/>
                  <a:t>1. yearly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=1.045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=1.045×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3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CA373D-418D-4C0C-BF80-90174C721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04" y="-42010"/>
            <a:ext cx="12192000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D36-58D8-044B-88F3-8B4C68BA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296"/>
            <a:ext cx="12192000" cy="137103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A recurrence model for linear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recurrence relations: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:r>
                  <a:rPr lang="en-US" dirty="0"/>
                  <a:t>2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CFF573-5765-854F-9ACB-889C228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1415398"/>
            <a:ext cx="6976835" cy="533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34398-E5B0-DF4A-961E-EDB00315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671" y="1772256"/>
            <a:ext cx="2305373" cy="156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B01CD-8929-BB4B-B7DA-1C834401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196" y="5123544"/>
            <a:ext cx="3923804" cy="110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564B3-8CD9-D84C-B04B-F117683386FC}"/>
              </a:ext>
            </a:extLst>
          </p:cNvPr>
          <p:cNvSpPr/>
          <p:nvPr/>
        </p:nvSpPr>
        <p:spPr>
          <a:xfrm>
            <a:off x="7042646" y="1754112"/>
            <a:ext cx="164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>
                <a:solidFill>
                  <a:srgbClr val="C41130"/>
                </a:solidFill>
                <a:effectLst/>
                <a:latin typeface="Open Sans"/>
              </a:rPr>
              <a:t>linear growth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AE4E4-609A-8D4F-8C59-DD864CF6B4D3}"/>
              </a:ext>
            </a:extLst>
          </p:cNvPr>
          <p:cNvSpPr/>
          <p:nvPr/>
        </p:nvSpPr>
        <p:spPr>
          <a:xfrm>
            <a:off x="7092950" y="635479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C41130"/>
                </a:solidFill>
                <a:effectLst/>
                <a:latin typeface="Open Sans"/>
              </a:rPr>
              <a:t>linear decay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E4667-C743-8E4A-8ABF-08069A111960}"/>
              </a:ext>
            </a:extLst>
          </p:cNvPr>
          <p:cNvSpPr/>
          <p:nvPr/>
        </p:nvSpPr>
        <p:spPr>
          <a:xfrm>
            <a:off x="7302500" y="3412062"/>
            <a:ext cx="488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C41130"/>
                </a:solidFill>
                <a:effectLst/>
                <a:latin typeface="Open Sans"/>
              </a:rPr>
              <a:t>Model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and investigate simple interest loans and investments, as well as flat rate depreciation and unit cost depreciation of assets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4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/>
                  <a:t>Ben borrows </a:t>
                </a:r>
                <a:r>
                  <a:rPr lang="en-US" dirty="0">
                    <a:solidFill>
                      <a:srgbClr val="C00000"/>
                    </a:solidFill>
                  </a:rPr>
                  <a:t>$5000 </a:t>
                </a:r>
                <a:r>
                  <a:rPr lang="en-US" dirty="0"/>
                  <a:t>from a bank. He will pay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4.5%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/>
                  <a:t>Write down a recurrence relation 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Ben’s loan </a:t>
                </a:r>
                <a:r>
                  <a:rPr lang="en-US" dirty="0"/>
                  <a:t>if interest is compounded:</a:t>
                </a:r>
              </a:p>
              <a:p>
                <a:r>
                  <a:rPr lang="en-US" dirty="0"/>
                  <a:t>2. </a:t>
                </a:r>
                <a:r>
                  <a:rPr lang="en-US" dirty="0">
                    <a:solidFill>
                      <a:srgbClr val="C00000"/>
                    </a:solidFill>
                  </a:rPr>
                  <a:t>quarterly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interest rate is 4.5% per annum. The quarterly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=1.125.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=1.01125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=1.01125×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2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AE5322-460A-4D83-AED7-56E2322D3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04" y="-42010"/>
            <a:ext cx="12192000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/>
                  <a:t>Ben borrows </a:t>
                </a:r>
                <a:r>
                  <a:rPr lang="en-US" dirty="0">
                    <a:solidFill>
                      <a:srgbClr val="C00000"/>
                    </a:solidFill>
                  </a:rPr>
                  <a:t>$5000 </a:t>
                </a:r>
                <a:r>
                  <a:rPr lang="en-US" dirty="0"/>
                  <a:t>from a bank. He will pay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4.5%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/>
                  <a:t>Write down a recurrence relation 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Ben’s loan </a:t>
                </a:r>
                <a:r>
                  <a:rPr lang="en-US" dirty="0"/>
                  <a:t>if interest is compounded:</a:t>
                </a:r>
              </a:p>
              <a:p>
                <a:r>
                  <a:rPr lang="en-US" dirty="0"/>
                  <a:t>3.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interest rate is 4.5% per annum. The monthly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=0.375.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𝟑𝟕𝟓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=1.00375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=1.00375×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2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B6781-5E9F-4D22-9A69-D348014AE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04" y="-42010"/>
            <a:ext cx="12192000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5DDD9-625A-7249-993D-0E2D4555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Reducing-balance depreciation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B639-20E3-3844-8B6E-81788520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Reducing-balance depreciation </a:t>
            </a:r>
            <a:r>
              <a:rPr lang="en-US" dirty="0"/>
              <a:t>is another method of depreciation – one where the value of an asset decays geometrically. Each year, the value will be reduced by a percentage, 𝑟%, of the previous year’s value. The calculations are very similar to </a:t>
            </a:r>
            <a:r>
              <a:rPr lang="en-US" dirty="0">
                <a:solidFill>
                  <a:srgbClr val="0070C0"/>
                </a:solidFill>
              </a:rPr>
              <a:t>compounding interest</a:t>
            </a:r>
            <a:r>
              <a:rPr lang="en-US" dirty="0"/>
              <a:t>, but with </a:t>
            </a:r>
            <a:r>
              <a:rPr lang="en-US" dirty="0">
                <a:solidFill>
                  <a:srgbClr val="0070C0"/>
                </a:solidFill>
              </a:rPr>
              <a:t>decay in value</a:t>
            </a:r>
            <a:r>
              <a:rPr lang="en-US" dirty="0"/>
              <a:t>, rather than growth.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9ECF3-3867-4353-8986-785429FE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24"/>
            <a:ext cx="12192000" cy="9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58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3CB43-C9CF-1E47-99BB-B9DD77A3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80" y="1046279"/>
            <a:ext cx="11069122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A recurrence model for reducing balance depreciation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777" y="2535201"/>
                <a:ext cx="10973109" cy="3426158"/>
              </a:xfrm>
            </p:spPr>
            <p:txBody>
              <a:bodyPr anchor="t"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the value of the asset after 𝑛 years.</a:t>
                </a:r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𝑟</a:t>
                </a:r>
                <a:r>
                  <a:rPr lang="en-US" sz="2400" dirty="0"/>
                  <a:t> be the annual percentage depreciation.</a:t>
                </a:r>
              </a:p>
              <a:p>
                <a:r>
                  <a:rPr lang="en-US" sz="2400" dirty="0"/>
                  <a:t>The recurrence model for the value of the investment after 𝑛 years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 initial value,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    where 𝑅=1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777" y="2535201"/>
                <a:ext cx="10973109" cy="3426158"/>
              </a:xfrm>
              <a:blipFill>
                <a:blip r:embed="rId2"/>
                <a:stretch>
                  <a:fillRect l="-722" r="-7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F37090C-884C-4ABD-B9F8-0ACABBF0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024"/>
            <a:ext cx="12192000" cy="9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Modelling reducing-balance depreciation with recurrence relations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$</a:t>
                </a:r>
                <a:r>
                  <a:rPr lang="en-US" dirty="0">
                    <a:solidFill>
                      <a:srgbClr val="0070C0"/>
                    </a:solidFill>
                  </a:rPr>
                  <a:t>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reducing-balance rate of </a:t>
                </a:r>
                <a:r>
                  <a:rPr lang="en-US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>
                    <a:solidFill>
                      <a:schemeClr val="tx1"/>
                    </a:solidFill>
                  </a:rPr>
                  <a:t>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1. Use the recurrence relation to find the value of the office furniture, correct to the nearest cent, after 1, 2 and 3 years.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=0.93×6900=6417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=0.93×6417=5967.81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=0.93×5967.81=5550.06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229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9EC4D-F7E2-42DA-8A58-5ED453B99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024"/>
            <a:ext cx="12192000" cy="9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Modelling reducing-balance depreciation with recurrence relations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7"/>
                <a:ext cx="11089222" cy="2167923"/>
              </a:xfrm>
            </p:spPr>
            <p:txBody>
              <a:bodyPr anchor="t"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</a:t>
                </a:r>
                <a:r>
                  <a:rPr lang="en-US" dirty="0">
                    <a:solidFill>
                      <a:srgbClr val="C00000"/>
                    </a:solidFill>
                  </a:rPr>
                  <a:t>$6900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</a:t>
                </a:r>
                <a:r>
                  <a:rPr lang="en-US" dirty="0">
                    <a:solidFill>
                      <a:srgbClr val="C00000"/>
                    </a:solidFill>
                  </a:rPr>
                  <a:t>reducing-balance rate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:r>
                  <a:rPr lang="en-US" dirty="0">
                    <a:solidFill>
                      <a:srgbClr val="C00000"/>
                    </a:solidFill>
                  </a:rPr>
                  <a:t>7% per annum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2. Determine when the value of the investment will </a:t>
                </a:r>
                <a:r>
                  <a:rPr lang="en-US" dirty="0">
                    <a:solidFill>
                      <a:srgbClr val="C00000"/>
                    </a:solidFill>
                  </a:rPr>
                  <a:t>first be less than $5000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7"/>
                <a:ext cx="11089222" cy="2167923"/>
              </a:xfrm>
              <a:blipFill>
                <a:blip r:embed="rId2"/>
                <a:stretch>
                  <a:fillRect l="-55" r="-5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8D1250-129E-4F72-8748-61C029822E1A}"/>
              </a:ext>
            </a:extLst>
          </p:cNvPr>
          <p:cNvSpPr txBox="1"/>
          <p:nvPr/>
        </p:nvSpPr>
        <p:spPr>
          <a:xfrm>
            <a:off x="8515930" y="308006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11c</a:t>
            </a:r>
            <a:endParaRPr lang="en-AU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25B06-186C-4627-9A19-03207DA80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2031"/>
            <a:ext cx="8608482" cy="19312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B16C33-8047-BE46-8EAD-688E7FE91BB7}"/>
              </a:ext>
            </a:extLst>
          </p:cNvPr>
          <p:cNvSpPr/>
          <p:nvPr/>
        </p:nvSpPr>
        <p:spPr>
          <a:xfrm>
            <a:off x="8257144" y="5488555"/>
            <a:ext cx="407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The value of the furniture drops below $5000 after 5 years.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B4C00A-AA86-46DF-9111-C1CBD69D4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24"/>
            <a:ext cx="12192000" cy="9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Modelling reducing-balance depreciation with recurrence relations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7"/>
                <a:ext cx="11089222" cy="4507032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$6900, depreciating at a reducing-balance rate of 7%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2. Determine when the value of the investment will first be less than $5000.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rule for Compound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5000=</a:t>
                </a:r>
                <a:r>
                  <a:rPr lang="en-US" dirty="0">
                    <a:solidFill>
                      <a:srgbClr val="0070C0"/>
                    </a:solidFill>
                  </a:rPr>
                  <a:t> 6900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0.7246=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n=Log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𝟗𝟑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𝟕𝟐𝟒𝟔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𝟕𝟐𝟒𝟔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=4.4389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7"/>
                <a:ext cx="11089222" cy="4507032"/>
              </a:xfrm>
              <a:blipFill>
                <a:blip r:embed="rId2"/>
                <a:stretch>
                  <a:fillRect l="-220" r="-9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B16C33-8047-BE46-8EAD-688E7FE91BB7}"/>
              </a:ext>
            </a:extLst>
          </p:cNvPr>
          <p:cNvSpPr/>
          <p:nvPr/>
        </p:nvSpPr>
        <p:spPr>
          <a:xfrm>
            <a:off x="8576980" y="4731304"/>
            <a:ext cx="407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The value of the furniture drops below $5000 after 5 years.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22163D-BEAD-4F5A-B289-878898A90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024"/>
            <a:ext cx="12192000" cy="9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Modelling reducing-balance depreciation with recurrence relations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7"/>
                <a:ext cx="11089222" cy="4415824"/>
              </a:xfrm>
            </p:spPr>
            <p:txBody>
              <a:bodyPr anchor="t"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$6900, depreciating at a reducing-balance rate of 7%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3. Write down the recurrence relation if the furniture was initially </a:t>
                </a:r>
                <a:r>
                  <a:rPr lang="en-US" dirty="0"/>
                  <a:t>valued at $</a:t>
                </a:r>
                <a:r>
                  <a:rPr lang="en-US" dirty="0">
                    <a:solidFill>
                      <a:srgbClr val="0070C0"/>
                    </a:solidFill>
                  </a:rPr>
                  <a:t>7500</a:t>
                </a:r>
                <a:r>
                  <a:rPr lang="en-US" dirty="0"/>
                  <a:t> and is depreciating at a reducing-balance rate of </a:t>
                </a:r>
                <a:r>
                  <a:rPr lang="en-US" dirty="0">
                    <a:solidFill>
                      <a:srgbClr val="0070C0"/>
                    </a:solidFill>
                  </a:rPr>
                  <a:t>8.4</a:t>
                </a:r>
                <a:r>
                  <a:rPr lang="en-US" dirty="0"/>
                  <a:t>% per annum.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=7500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Calculate the value or 𝑅. The depreciation rate is 8.4% per annum.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𝑅=1−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or 𝑅=0.916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=7500,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=0.916×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7"/>
                <a:ext cx="11089222" cy="4415824"/>
              </a:xfrm>
              <a:blipFill>
                <a:blip r:embed="rId2"/>
                <a:stretch>
                  <a:fillRect l="-114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5CA1B2-682F-49D8-B832-1D5146CD0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024"/>
            <a:ext cx="12192000" cy="9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7998-4C16-A845-AD3B-3A28C6BA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344400" cy="37508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A rule for individual terms of a geometric growth and decay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574B5-5C93-ED4F-89BF-8400BF3A6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62062"/>
                <a:ext cx="12192000" cy="525303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invest $</a:t>
                </a:r>
                <a:r>
                  <a:rPr lang="en-US" dirty="0">
                    <a:solidFill>
                      <a:srgbClr val="0070C0"/>
                    </a:solidFill>
                  </a:rPr>
                  <a:t>2000</a:t>
                </a:r>
                <a:r>
                  <a:rPr lang="en-US" dirty="0"/>
                  <a:t> in a compound interest investment paying 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% interest per annum, compounding yearly. 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value of the investment after 𝑛 years, we can use the following recurrence relation to model this investment: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Using this recurrence relation we can write out the sequence of terms generated 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=2000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=1.05 ×(1.05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1.05 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1.05 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Following this pattern, after 𝑛 year’s interest has been added, we can write: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574B5-5C93-ED4F-89BF-8400BF3A6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2062"/>
                <a:ext cx="12192000" cy="5253037"/>
              </a:xfr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016979D-22BF-4F7F-BB1F-259EBCF63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139"/>
            <a:ext cx="12192000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39D6-DF39-4146-9A38-73C17CBF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00"/>
            <a:ext cx="12090400" cy="35005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Using a rule to find the value of an investment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E0E0B1-DAF5-8B4A-A08A-1E133BE8A5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41680"/>
                <a:ext cx="12090400" cy="611632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principal value of </a:t>
                </a:r>
                <a:r>
                  <a:rPr lang="en-US" dirty="0">
                    <a:solidFill>
                      <a:srgbClr val="0070C0"/>
                    </a:solidFill>
                  </a:rPr>
                  <a:t>$10000 </a:t>
                </a:r>
                <a:r>
                  <a:rPr lang="en-US" dirty="0"/>
                  <a:t>is invested in an account earning compound interest at the rate of </a:t>
                </a:r>
                <a:r>
                  <a:rPr lang="en-US" dirty="0">
                    <a:solidFill>
                      <a:srgbClr val="0070C0"/>
                    </a:solidFill>
                  </a:rPr>
                  <a:t>9</a:t>
                </a:r>
                <a:r>
                  <a:rPr lang="en-US" dirty="0"/>
                  <a:t>% per annum. The rule for the value of the investment after 𝑛 years,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is shown below.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1.09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</a:t>
                </a:r>
              </a:p>
              <a:p>
                <a:r>
                  <a:rPr lang="en-US" dirty="0"/>
                  <a:t>1. Find the value of the investment after 4 years, </a:t>
                </a:r>
                <a:r>
                  <a:rPr lang="en-US" dirty="0">
                    <a:solidFill>
                      <a:srgbClr val="0070C0"/>
                    </a:solidFill>
                  </a:rPr>
                  <a:t>correct to the nearest cent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2. Find the amount of interest earned after 4 years, correct to the nearest cent.</a:t>
                </a:r>
              </a:p>
              <a:p>
                <a:r>
                  <a:rPr lang="en-US" dirty="0"/>
                  <a:t>3. Find the amount of interest earned in the fourth year, correct to the nearest cent.</a:t>
                </a:r>
              </a:p>
              <a:p>
                <a:r>
                  <a:rPr lang="en-US" dirty="0"/>
                  <a:t>4. If the interest compounds monthly instead of yearly, write down a rule for the value of the investment after 𝑛 months.</a:t>
                </a:r>
              </a:p>
              <a:p>
                <a:r>
                  <a:rPr lang="en-US" dirty="0"/>
                  <a:t>5. Use this rule to find the value of the investment after 4 years (48 months).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1.09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 =14115.816...= $14115.82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2. $14115.82−$10000=$4115.82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1.09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 =12950.29  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 9% 𝑜𝑓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=0.09×12950.29=1165.53 was earned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year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4. 𝑟=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9%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=0.75%       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=1.0075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075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1.0075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 = $14314.05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E0E0B1-DAF5-8B4A-A08A-1E133BE8A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41680"/>
                <a:ext cx="12090400" cy="6116320"/>
              </a:xfrm>
              <a:blipFill>
                <a:blip r:embed="rId2"/>
                <a:stretch>
                  <a:fillRect l="-50" r="-1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unge green example word with star icon round Vector Image">
            <a:extLst>
              <a:ext uri="{FF2B5EF4-FFF2-40B4-BE49-F238E27FC236}">
                <a16:creationId xmlns:a16="http://schemas.microsoft.com/office/drawing/2014/main" id="{AAECFD0D-4BD6-E948-A76D-4523843C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484495"/>
            <a:ext cx="1303675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9C7CB-912C-4B48-801D-93C5BB02C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9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1235"/>
            <a:ext cx="3270141" cy="3627481"/>
          </a:xfrm>
        </p:spPr>
        <p:txBody>
          <a:bodyPr>
            <a:noAutofit/>
          </a:bodyPr>
          <a:lstStyle/>
          <a:p>
            <a:r>
              <a:rPr lang="en-US" dirty="0"/>
              <a:t>Recurrence Relation for linear</a:t>
            </a:r>
            <a:br>
              <a:rPr lang="en-US" dirty="0"/>
            </a:br>
            <a:r>
              <a:rPr lang="en-US" dirty="0"/>
              <a:t>Arithmetic growth </a:t>
            </a:r>
            <a:br>
              <a:rPr lang="en-US" dirty="0"/>
            </a:br>
            <a:r>
              <a:rPr lang="en-US" dirty="0"/>
              <a:t>and decay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9E9FB9-755E-9CEC-C093-F9D47112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707" y="2785973"/>
            <a:ext cx="4734586" cy="1286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096BCA-A2BC-F279-56E7-9F22049B9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22" y="5036948"/>
            <a:ext cx="8014864" cy="16525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74628C-5599-C625-AE59-535B11C8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220" y="2799636"/>
            <a:ext cx="8016776" cy="2190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EA87F4-FEE4-218B-C13C-73878AA94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220" y="-5006"/>
            <a:ext cx="8014864" cy="27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89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AA25-A31A-1445-B4E7-02AF0C57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18"/>
            <a:ext cx="12192000" cy="631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Calculating the value and total depreciation of an asset after reducing-balance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21180-E1FD-5347-ABB5-0AB3A0EC7D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48580"/>
                <a:ext cx="12192000" cy="54864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computer system costs </a:t>
                </a:r>
                <a:r>
                  <a:rPr lang="en-US" dirty="0">
                    <a:solidFill>
                      <a:srgbClr val="0070C0"/>
                    </a:solidFill>
                  </a:rPr>
                  <a:t>$9500 </a:t>
                </a:r>
                <a:r>
                  <a:rPr lang="en-US" dirty="0"/>
                  <a:t>to buy, and decreases in value with reducing-balance depreciation of </a:t>
                </a:r>
                <a:r>
                  <a:rPr lang="en-US" dirty="0">
                    <a:solidFill>
                      <a:srgbClr val="0070C0"/>
                    </a:solidFill>
                  </a:rPr>
                  <a:t>20</a:t>
                </a:r>
                <a:r>
                  <a:rPr lang="en-US" dirty="0"/>
                  <a:t>% each year. A recurrence relation that can be used to model the value of the computer system after 𝑛 years, 𝑉𝑛, is shown below.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=9500,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=0.8×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1. Write down the rule for the value of the computer system after 𝑛 years.</a:t>
                </a:r>
              </a:p>
              <a:p>
                <a:pPr marL="0" indent="0">
                  <a:buNone/>
                </a:pPr>
                <a:r>
                  <a:rPr lang="en-US" dirty="0"/>
                  <a:t>2. Use the rule to find the value of the computer system after </a:t>
                </a:r>
                <a:r>
                  <a:rPr lang="en-US" dirty="0">
                    <a:solidFill>
                      <a:srgbClr val="0070C0"/>
                    </a:solidFill>
                  </a:rPr>
                  <a:t>8</a:t>
                </a:r>
                <a:r>
                  <a:rPr lang="en-US" dirty="0"/>
                  <a:t> years. Write your answer, correct to the nearest cent.</a:t>
                </a:r>
              </a:p>
              <a:p>
                <a:pPr marL="0" indent="0">
                  <a:buNone/>
                </a:pPr>
                <a:r>
                  <a:rPr lang="en-US" dirty="0"/>
                  <a:t>3. Calculate the total depreciation of the computer after 8 years.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=9500   𝑅=1−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=0.8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0.8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×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9500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0.8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×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9500 =1593.835...= $1593.84</a:t>
                </a: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Depreciation=$9500−$1593.84=$7906.16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After 8 years, the computer system has depreciated by $7906.16.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21180-E1FD-5347-ABB5-0AB3A0EC7D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8580"/>
                <a:ext cx="12192000" cy="5486401"/>
              </a:xfrm>
              <a:blipFill>
                <a:blip r:embed="rId2"/>
                <a:stretch>
                  <a:fillRect l="-400" r="-8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Grunge green example word with star icon round Vector Image">
            <a:extLst>
              <a:ext uri="{FF2B5EF4-FFF2-40B4-BE49-F238E27FC236}">
                <a16:creationId xmlns:a16="http://schemas.microsoft.com/office/drawing/2014/main" id="{161A6B53-9ED3-6745-905A-09007F5F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325" y="4939507"/>
            <a:ext cx="1303675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6323D-93C4-4898-AEE2-3FFBADA66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6723"/>
            <a:ext cx="12192000" cy="9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4A8B-AC21-1847-9C3A-A74E812C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19"/>
            <a:ext cx="12192000" cy="631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 Using Mathematica to solve geometric growth and decay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1F9D2-BD89-B241-B396-8DC31BB08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050" y="1814640"/>
                <a:ext cx="10375900" cy="28320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many years will it take an investment of $2000, paying compound interest at 6% per annum, to grow above $3000? Write your answer correct to the nearest year.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=2000     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=1.06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=3000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      3000=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1.06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×2000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1F9D2-BD89-B241-B396-8DC31BB08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050" y="1814640"/>
                <a:ext cx="10375900" cy="2832099"/>
              </a:xfrm>
              <a:blipFill>
                <a:blip r:embed="rId2"/>
                <a:stretch>
                  <a:fillRect l="-3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EBDEC28-DF35-A547-B7BD-8CAA10136958}"/>
              </a:ext>
            </a:extLst>
          </p:cNvPr>
          <p:cNvSpPr/>
          <p:nvPr/>
        </p:nvSpPr>
        <p:spPr>
          <a:xfrm>
            <a:off x="966680" y="5988518"/>
            <a:ext cx="1177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After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6.95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... years, the value of the investment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$3000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. It will grow above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$3000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after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7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years.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5540C-CCCF-3345-A40B-62EF6C82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63" y="4596811"/>
            <a:ext cx="7024084" cy="1260733"/>
          </a:xfrm>
          <a:prstGeom prst="rect">
            <a:avLst/>
          </a:prstGeom>
        </p:spPr>
      </p:pic>
      <p:pic>
        <p:nvPicPr>
          <p:cNvPr id="6" name="Picture 2" descr="Grunge green example word with star icon round Vector Image">
            <a:extLst>
              <a:ext uri="{FF2B5EF4-FFF2-40B4-BE49-F238E27FC236}">
                <a16:creationId xmlns:a16="http://schemas.microsoft.com/office/drawing/2014/main" id="{45AA5160-2555-7F4E-874E-B6C0FAD21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325" y="4939507"/>
            <a:ext cx="1303675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3F39B-07AA-456F-B97D-6BA38949B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004" y="603835"/>
            <a:ext cx="12192000" cy="980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245D78-A276-41A4-8615-4A02226C2305}"/>
              </a:ext>
            </a:extLst>
          </p:cNvPr>
          <p:cNvSpPr txBox="1"/>
          <p:nvPr/>
        </p:nvSpPr>
        <p:spPr>
          <a:xfrm>
            <a:off x="8594834" y="309348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8c</a:t>
            </a:r>
            <a:endParaRPr lang="en-A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331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4A8B-AC21-1847-9C3A-A74E812C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23019"/>
            <a:ext cx="12433300" cy="7897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 Using Mathematica to solve geometric growth and decay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1F9D2-BD89-B241-B396-8DC31BB08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7600" y="891095"/>
                <a:ext cx="10375900" cy="46608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many years will it take an investment of $2000, paying compound interest at 6% per annum, to grow above $3000? Write your answer correct to the nearest year.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=2000     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=1.06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=3000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      3000=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1.06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×2000</a:t>
                </a:r>
              </a:p>
              <a:p>
                <a:r>
                  <a:rPr lang="en-US" dirty="0"/>
                  <a:t>3000=</a:t>
                </a:r>
                <a:r>
                  <a:rPr lang="en-US" dirty="0">
                    <a:solidFill>
                      <a:srgbClr val="0070C0"/>
                    </a:solidFill>
                  </a:rPr>
                  <a:t> 2000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1.5=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n=Log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𝟎𝟔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𝟎𝟔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=6.9585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1F9D2-BD89-B241-B396-8DC31BB08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600" y="891095"/>
                <a:ext cx="10375900" cy="4660898"/>
              </a:xfrm>
              <a:blipFill>
                <a:blip r:embed="rId2"/>
                <a:stretch>
                  <a:fillRect l="-2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EBDEC28-DF35-A547-B7BD-8CAA10136958}"/>
              </a:ext>
            </a:extLst>
          </p:cNvPr>
          <p:cNvSpPr/>
          <p:nvPr/>
        </p:nvSpPr>
        <p:spPr>
          <a:xfrm>
            <a:off x="1117600" y="5630732"/>
            <a:ext cx="1177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After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6.95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... years, the value of the investment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$3000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. It will grow above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$3000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after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7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years.</a:t>
            </a:r>
            <a:endParaRPr lang="en-US" sz="2400" dirty="0"/>
          </a:p>
        </p:txBody>
      </p:sp>
      <p:pic>
        <p:nvPicPr>
          <p:cNvPr id="6" name="Picture 2" descr="Grunge green example word with star icon round Vector Image">
            <a:extLst>
              <a:ext uri="{FF2B5EF4-FFF2-40B4-BE49-F238E27FC236}">
                <a16:creationId xmlns:a16="http://schemas.microsoft.com/office/drawing/2014/main" id="{45AA5160-2555-7F4E-874E-B6C0FAD21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325" y="4939507"/>
            <a:ext cx="1303675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EBA84D-D890-4F1F-AD7E-C6024F7580D5}"/>
              </a:ext>
            </a:extLst>
          </p:cNvPr>
          <p:cNvSpPr txBox="1"/>
          <p:nvPr/>
        </p:nvSpPr>
        <p:spPr>
          <a:xfrm>
            <a:off x="8594834" y="309348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8c</a:t>
            </a:r>
            <a:endParaRPr lang="en-A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10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8247-A2EB-4446-B1F6-3EB4D8F53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3848"/>
            <a:ext cx="12103100" cy="3853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Using Mathematica to solve geometric growth and decay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A1F7F-273A-A548-801F-7EFA70860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646" y="1376884"/>
                <a:ext cx="12103100" cy="290591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An industrial weaving company purchased a new loom at a cost of $</a:t>
                </a:r>
                <a:r>
                  <a:rPr lang="en-US" dirty="0">
                    <a:solidFill>
                      <a:srgbClr val="0070C0"/>
                    </a:solidFill>
                  </a:rPr>
                  <a:t>56000</a:t>
                </a:r>
                <a:r>
                  <a:rPr lang="en-US" dirty="0"/>
                  <a:t>. It has an estimated value of $</a:t>
                </a:r>
                <a:r>
                  <a:rPr lang="en-US" dirty="0">
                    <a:solidFill>
                      <a:srgbClr val="0070C0"/>
                    </a:solidFill>
                  </a:rPr>
                  <a:t>15000</a:t>
                </a:r>
                <a:r>
                  <a:rPr lang="en-US" dirty="0"/>
                  <a:t> after 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years of operation. If the value of the loom is depreciated using a </a:t>
                </a:r>
                <a:r>
                  <a:rPr lang="en-US" dirty="0">
                    <a:solidFill>
                      <a:srgbClr val="0070C0"/>
                    </a:solidFill>
                  </a:rPr>
                  <a:t>reducing-balance method</a:t>
                </a:r>
                <a:r>
                  <a:rPr lang="en-US" dirty="0"/>
                  <a:t>, what is the annual rate of depreciation? Write your answer correct to one decimal place.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=56000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=15000                𝑅=1−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    𝑛=10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Substitute into the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term of a sequence.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         15000=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70C0"/>
                            </a:solidFill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×56000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A1F7F-273A-A548-801F-7EFA70860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646" y="1376884"/>
                <a:ext cx="12103100" cy="2905919"/>
              </a:xfr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0DCBCAF-081F-B14B-B3BA-643D2BA36519}"/>
              </a:ext>
            </a:extLst>
          </p:cNvPr>
          <p:cNvSpPr/>
          <p:nvPr/>
        </p:nvSpPr>
        <p:spPr>
          <a:xfrm>
            <a:off x="7235301" y="3429000"/>
            <a:ext cx="483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0" i="0" dirty="0">
                <a:solidFill>
                  <a:srgbClr val="009EC6"/>
                </a:solidFill>
                <a:effectLst/>
                <a:latin typeface="Open Sans"/>
              </a:rPr>
              <a:t>The annual rate of depreciation is </a:t>
            </a:r>
            <a:r>
              <a:rPr lang="en-AU" sz="20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12.3%</a:t>
            </a:r>
            <a:r>
              <a:rPr lang="en-AU" sz="2000" b="0" i="0" dirty="0">
                <a:solidFill>
                  <a:srgbClr val="009EC6"/>
                </a:solidFill>
                <a:effectLst/>
                <a:latin typeface="Open Sans"/>
              </a:rPr>
              <a:t>, correct to one decimal place.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F5653-30B0-43F8-93D5-BD9F4983719E}"/>
              </a:ext>
            </a:extLst>
          </p:cNvPr>
          <p:cNvSpPr txBox="1"/>
          <p:nvPr/>
        </p:nvSpPr>
        <p:spPr>
          <a:xfrm>
            <a:off x="8293988" y="246896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11c</a:t>
            </a:r>
            <a:endParaRPr lang="en-AU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3FB99-3CC2-4E4C-B998-901178D2B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93956"/>
            <a:ext cx="12157747" cy="2168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302D7-9764-4ECB-B357-60B962C1E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6" y="486723"/>
            <a:ext cx="12192000" cy="9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8247-A2EB-4446-B1F6-3EB4D8F53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3019"/>
            <a:ext cx="12103100" cy="7135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400" dirty="0"/>
              <a:t>Using Mathematica to solve geometric growth and decay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A1F7F-273A-A548-801F-7EFA70860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50" y="736601"/>
                <a:ext cx="12103100" cy="584707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An industrial weaving company purchased a new loom at a cost of $</a:t>
                </a:r>
                <a:r>
                  <a:rPr lang="en-US" dirty="0">
                    <a:solidFill>
                      <a:srgbClr val="0070C0"/>
                    </a:solidFill>
                  </a:rPr>
                  <a:t>56000</a:t>
                </a:r>
                <a:r>
                  <a:rPr lang="en-US" dirty="0"/>
                  <a:t>. It has an estimated value of $</a:t>
                </a:r>
                <a:r>
                  <a:rPr lang="en-US" dirty="0">
                    <a:solidFill>
                      <a:srgbClr val="0070C0"/>
                    </a:solidFill>
                  </a:rPr>
                  <a:t>15000</a:t>
                </a:r>
                <a:r>
                  <a:rPr lang="en-US" dirty="0"/>
                  <a:t> after 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years of operation. If the value of the loom is depreciated using a </a:t>
                </a:r>
                <a:r>
                  <a:rPr lang="en-US" dirty="0">
                    <a:solidFill>
                      <a:srgbClr val="0070C0"/>
                    </a:solidFill>
                  </a:rPr>
                  <a:t>reducing-balance method</a:t>
                </a:r>
                <a:r>
                  <a:rPr lang="en-US" dirty="0"/>
                  <a:t>, what is the annual rate of depreciation? Write your answer correct to </a:t>
                </a:r>
                <a:r>
                  <a:rPr lang="en-US" dirty="0">
                    <a:solidFill>
                      <a:srgbClr val="0070C0"/>
                    </a:solidFill>
                  </a:rPr>
                  <a:t>one decimal </a:t>
                </a:r>
                <a:r>
                  <a:rPr lang="en-US" dirty="0"/>
                  <a:t>place.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=56000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=15000                𝑅=1−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    𝑛=10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Substitute into the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term of a sequence.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         15000=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70C0"/>
                            </a:solidFill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×56000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15000=</a:t>
                </a:r>
                <a:r>
                  <a:rPr lang="en-US" dirty="0">
                    <a:solidFill>
                      <a:srgbClr val="0070C0"/>
                    </a:solidFill>
                  </a:rPr>
                  <a:t> 56000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70C0"/>
                            </a:solidFill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𝟓𝟔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56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0.2679=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70C0"/>
                            </a:solidFill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10=Log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70C0"/>
                            </a:solidFill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𝟐𝟔𝟕𝟗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𝟐𝟔𝟕𝟗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m:rPr>
                            <m:nor/>
                          </m:rPr>
                          <a:rPr lang="en-AU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70C0"/>
                            </a:solidFill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log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1−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𝟐𝟔𝟕𝟗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0.05720</a:t>
                </a:r>
              </a:p>
              <a:p>
                <a:pPr>
                  <a:lnSpc>
                    <a:spcPct val="120000"/>
                  </a:lnSpc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0070C0"/>
                          </a:solidFill>
                        </a:rPr>
                        <m:t>1−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70C0"/>
                              </a:solidFill>
                            </a:rPr>
                            <m:t>0.05720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=0.8766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  <a:sym typeface="Wingdings" panose="05000000000000000000" pitchFamily="2" charset="2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>
                  <a:solidFill>
                    <a:srgbClr val="0070C0"/>
                  </a:solidFill>
                  <a:sym typeface="Wingdings" panose="05000000000000000000" pitchFamily="2" charset="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r= 12.34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A1F7F-273A-A548-801F-7EFA70860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50" y="736601"/>
                <a:ext cx="12103100" cy="5847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0DCBCAF-081F-B14B-B3BA-643D2BA36519}"/>
              </a:ext>
            </a:extLst>
          </p:cNvPr>
          <p:cNvSpPr/>
          <p:nvPr/>
        </p:nvSpPr>
        <p:spPr>
          <a:xfrm>
            <a:off x="6961505" y="3429000"/>
            <a:ext cx="4832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annual rate of depreciation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12.3%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, correct to one decimal place.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28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74920"/>
            <a:ext cx="3062514" cy="3627481"/>
          </a:xfrm>
        </p:spPr>
        <p:txBody>
          <a:bodyPr>
            <a:noAutofit/>
          </a:bodyPr>
          <a:lstStyle/>
          <a:p>
            <a:r>
              <a:rPr lang="en-US" dirty="0"/>
              <a:t>Rules for linear</a:t>
            </a:r>
            <a:br>
              <a:rPr lang="en-US" dirty="0"/>
            </a:br>
            <a:r>
              <a:rPr lang="en-US" dirty="0"/>
              <a:t>Arithmetic growth </a:t>
            </a:r>
            <a:br>
              <a:rPr lang="en-US" dirty="0"/>
            </a:br>
            <a:r>
              <a:rPr lang="en-US" dirty="0"/>
              <a:t>and decay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55792D-CAAE-714B-B252-37BEE14F1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366" y="0"/>
            <a:ext cx="8976634" cy="2186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6E9C2-A4EE-0146-BB81-C4115500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366" y="2186260"/>
            <a:ext cx="8976634" cy="2218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9D095-B8BA-D448-8572-40B317787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366" y="4405100"/>
            <a:ext cx="8976634" cy="19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" y="960598"/>
            <a:ext cx="3062514" cy="3627481"/>
          </a:xfrm>
        </p:spPr>
        <p:txBody>
          <a:bodyPr>
            <a:noAutofit/>
          </a:bodyPr>
          <a:lstStyle/>
          <a:p>
            <a:r>
              <a:rPr lang="en-US" sz="3200" dirty="0"/>
              <a:t>Recurrence Relation for Geometric growth </a:t>
            </a:r>
            <a:br>
              <a:rPr lang="en-US" sz="3200" dirty="0"/>
            </a:br>
            <a:r>
              <a:rPr lang="en-US" sz="3200" dirty="0"/>
              <a:t>and decay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A8D21-2D9A-6CF6-B99E-72D5D5D94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945" y="1290235"/>
            <a:ext cx="7611722" cy="2968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9D416-2FCE-670F-87F0-21361B67A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950" y="4258444"/>
            <a:ext cx="7611722" cy="2562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16A06A-71F0-8276-78C0-B972307F1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27" y="-72302"/>
            <a:ext cx="6371857" cy="13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966" y="1642845"/>
            <a:ext cx="2983105" cy="40648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A rules for the nth term in a sequence representing geometric growth or decay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66EC3-137B-4901-8552-1CB34DE2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71" y="407090"/>
            <a:ext cx="7978166" cy="1795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397DC-FD50-415A-AD18-A671D1F9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650" y="2202515"/>
            <a:ext cx="9286350" cy="36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3CA5-802B-7E47-8A5E-178562F8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85" y="908018"/>
            <a:ext cx="10058400" cy="885958"/>
          </a:xfrm>
        </p:spPr>
        <p:txBody>
          <a:bodyPr>
            <a:noAutofit/>
          </a:bodyPr>
          <a:lstStyle/>
          <a:p>
            <a:r>
              <a:rPr lang="en-US" sz="2400" dirty="0"/>
              <a:t>Solve : 9000 = 3000 + 2a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0C89C9-B8B9-DF45-A3BB-5610BB5A8C0E}"/>
                  </a:ext>
                </a:extLst>
              </p:cNvPr>
              <p:cNvSpPr txBox="1"/>
              <p:nvPr/>
            </p:nvSpPr>
            <p:spPr>
              <a:xfrm>
                <a:off x="379141" y="5370018"/>
                <a:ext cx="5315924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Solution for </a:t>
                </a:r>
                <a:r>
                  <a:rPr lang="en-US" sz="2800" b="1" dirty="0"/>
                  <a:t>a is: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𝟗𝟎𝟎𝟎</m:t>
                        </m:r>
                        <m:r>
                          <a:rPr lang="en-AU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𝟑𝟎𝟎𝟎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0C89C9-B8B9-DF45-A3BB-5610BB5A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1" y="5370018"/>
                <a:ext cx="5315924" cy="712631"/>
              </a:xfrm>
              <a:prstGeom prst="rect">
                <a:avLst/>
              </a:prstGeom>
              <a:blipFill>
                <a:blip r:embed="rId2"/>
                <a:stretch>
                  <a:fillRect l="-2294" b="-94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793D7E-A465-6245-89E0-C8479136789E}"/>
                  </a:ext>
                </a:extLst>
              </p:cNvPr>
              <p:cNvSpPr/>
              <p:nvPr/>
            </p:nvSpPr>
            <p:spPr>
              <a:xfrm>
                <a:off x="6966857" y="5477188"/>
                <a:ext cx="2648482" cy="6240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𝟗𝟎𝟎𝟎</m:t>
                        </m:r>
                        <m:r>
                          <a:rPr lang="en-AU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𝟑𝟎𝟎𝟎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/>
                  <a:t>=3000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793D7E-A465-6245-89E0-C84791367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7" y="5477188"/>
                <a:ext cx="2648482" cy="624082"/>
              </a:xfrm>
              <a:prstGeom prst="rect">
                <a:avLst/>
              </a:prstGeom>
              <a:blipFill>
                <a:blip r:embed="rId3"/>
                <a:stretch>
                  <a:fillRect l="-3440" r="-2523"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C9C10F-3E1E-B64F-AB87-8F22860410A0}"/>
              </a:ext>
            </a:extLst>
          </p:cNvPr>
          <p:cNvCxnSpPr>
            <a:cxnSpLocks/>
          </p:cNvCxnSpPr>
          <p:nvPr/>
        </p:nvCxnSpPr>
        <p:spPr>
          <a:xfrm>
            <a:off x="5863772" y="5718628"/>
            <a:ext cx="595086" cy="0"/>
          </a:xfrm>
          <a:prstGeom prst="straightConnector1">
            <a:avLst/>
          </a:prstGeom>
          <a:ln w="1079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43D5457C-55BE-2545-88CA-97319AC83DA9}"/>
              </a:ext>
            </a:extLst>
          </p:cNvPr>
          <p:cNvSpPr/>
          <p:nvPr/>
        </p:nvSpPr>
        <p:spPr>
          <a:xfrm>
            <a:off x="10497872" y="5455890"/>
            <a:ext cx="333829" cy="538697"/>
          </a:xfrm>
          <a:custGeom>
            <a:avLst/>
            <a:gdLst>
              <a:gd name="connsiteX0" fmla="*/ 0 w 999743"/>
              <a:gd name="connsiteY0" fmla="*/ 391886 h 834681"/>
              <a:gd name="connsiteX1" fmla="*/ 464458 w 999743"/>
              <a:gd name="connsiteY1" fmla="*/ 827314 h 834681"/>
              <a:gd name="connsiteX2" fmla="*/ 957943 w 999743"/>
              <a:gd name="connsiteY2" fmla="*/ 72571 h 834681"/>
              <a:gd name="connsiteX3" fmla="*/ 972458 w 999743"/>
              <a:gd name="connsiteY3" fmla="*/ 72571 h 834681"/>
              <a:gd name="connsiteX4" fmla="*/ 957943 w 999743"/>
              <a:gd name="connsiteY4" fmla="*/ 0 h 83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743" h="834681">
                <a:moveTo>
                  <a:pt x="0" y="391886"/>
                </a:moveTo>
                <a:cubicBezTo>
                  <a:pt x="152400" y="636209"/>
                  <a:pt x="304801" y="880533"/>
                  <a:pt x="464458" y="827314"/>
                </a:cubicBezTo>
                <a:cubicBezTo>
                  <a:pt x="624115" y="774095"/>
                  <a:pt x="873276" y="198361"/>
                  <a:pt x="957943" y="72571"/>
                </a:cubicBezTo>
                <a:cubicBezTo>
                  <a:pt x="1042610" y="-53219"/>
                  <a:pt x="972458" y="84666"/>
                  <a:pt x="972458" y="72571"/>
                </a:cubicBezTo>
                <a:cubicBezTo>
                  <a:pt x="972458" y="60476"/>
                  <a:pt x="965200" y="30238"/>
                  <a:pt x="957943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743C1-AA72-4244-9BB3-5EAA7D5C13E5}"/>
              </a:ext>
            </a:extLst>
          </p:cNvPr>
          <p:cNvSpPr txBox="1"/>
          <p:nvPr/>
        </p:nvSpPr>
        <p:spPr>
          <a:xfrm>
            <a:off x="710752" y="2491352"/>
            <a:ext cx="11612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F0"/>
                </a:solidFill>
              </a:rPr>
              <a:t>9000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/>
              <a:t>=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7030A0"/>
                </a:solidFill>
              </a:rPr>
              <a:t>3000 </a:t>
            </a:r>
            <a:r>
              <a:rPr lang="en-US" sz="8000" dirty="0">
                <a:solidFill>
                  <a:srgbClr val="FF0000"/>
                </a:solidFill>
              </a:rPr>
              <a:t>+</a:t>
            </a:r>
            <a:r>
              <a:rPr lang="en-US" sz="8000" dirty="0">
                <a:solidFill>
                  <a:srgbClr val="7030A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2</a:t>
            </a:r>
            <a:r>
              <a:rPr lang="en-US" sz="8000" dirty="0"/>
              <a:t>a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20" name="Doughnut 19">
            <a:extLst>
              <a:ext uri="{FF2B5EF4-FFF2-40B4-BE49-F238E27FC236}">
                <a16:creationId xmlns:a16="http://schemas.microsoft.com/office/drawing/2014/main" id="{D9854953-089B-7F41-ADAD-C6373FB59864}"/>
              </a:ext>
            </a:extLst>
          </p:cNvPr>
          <p:cNvSpPr/>
          <p:nvPr/>
        </p:nvSpPr>
        <p:spPr>
          <a:xfrm>
            <a:off x="9412514" y="2772389"/>
            <a:ext cx="830047" cy="870887"/>
          </a:xfrm>
          <a:prstGeom prst="donut">
            <a:avLst>
              <a:gd name="adj" fmla="val 47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ughnut 20">
            <a:extLst>
              <a:ext uri="{FF2B5EF4-FFF2-40B4-BE49-F238E27FC236}">
                <a16:creationId xmlns:a16="http://schemas.microsoft.com/office/drawing/2014/main" id="{7DBA0D67-701C-5840-968A-1E924AF93F13}"/>
              </a:ext>
            </a:extLst>
          </p:cNvPr>
          <p:cNvSpPr/>
          <p:nvPr/>
        </p:nvSpPr>
        <p:spPr>
          <a:xfrm>
            <a:off x="4730025" y="2054634"/>
            <a:ext cx="6240815" cy="2056287"/>
          </a:xfrm>
          <a:prstGeom prst="donut">
            <a:avLst>
              <a:gd name="adj" fmla="val 4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ughnut 21">
            <a:extLst>
              <a:ext uri="{FF2B5EF4-FFF2-40B4-BE49-F238E27FC236}">
                <a16:creationId xmlns:a16="http://schemas.microsoft.com/office/drawing/2014/main" id="{7C3458B5-F517-9F4B-9F65-611EEC1AF550}"/>
              </a:ext>
            </a:extLst>
          </p:cNvPr>
          <p:cNvSpPr/>
          <p:nvPr/>
        </p:nvSpPr>
        <p:spPr>
          <a:xfrm>
            <a:off x="579674" y="1749614"/>
            <a:ext cx="11032652" cy="2689451"/>
          </a:xfrm>
          <a:prstGeom prst="donut">
            <a:avLst>
              <a:gd name="adj" fmla="val 479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8FB2740C-18C7-7E45-A0E0-ABE9F7536F64}"/>
              </a:ext>
            </a:extLst>
          </p:cNvPr>
          <p:cNvSpPr/>
          <p:nvPr/>
        </p:nvSpPr>
        <p:spPr>
          <a:xfrm>
            <a:off x="7582829" y="2396252"/>
            <a:ext cx="2854712" cy="1473099"/>
          </a:xfrm>
          <a:prstGeom prst="donut">
            <a:avLst>
              <a:gd name="adj" fmla="val 479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5682A50-4AFD-4386-ADD8-61433FE1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52" y="362327"/>
            <a:ext cx="10835363" cy="6110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Solving a 2 Step Equation Using Onion Skins</a:t>
            </a:r>
          </a:p>
        </p:txBody>
      </p:sp>
    </p:spTree>
    <p:extLst>
      <p:ext uri="{BB962C8B-B14F-4D97-AF65-F5344CB8AC3E}">
        <p14:creationId xmlns:p14="http://schemas.microsoft.com/office/powerpoint/2010/main" val="10454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 animBg="1"/>
      <p:bldP spid="18" grpId="0" animBg="1"/>
      <p:bldP spid="19" grpId="0"/>
      <p:bldP spid="20" grpId="0" animBg="1"/>
      <p:bldP spid="21" grpId="0" animBg="1"/>
      <p:bldP spid="2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3CA5-802B-7E47-8A5E-178562F8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85" y="908018"/>
            <a:ext cx="10058400" cy="885958"/>
          </a:xfrm>
        </p:spPr>
        <p:txBody>
          <a:bodyPr>
            <a:noAutofit/>
          </a:bodyPr>
          <a:lstStyle/>
          <a:p>
            <a:r>
              <a:rPr lang="en-US" sz="2400" dirty="0"/>
              <a:t>Solve : 9000 = 3000 - 2a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0C89C9-B8B9-DF45-A3BB-5610BB5A8C0E}"/>
                  </a:ext>
                </a:extLst>
              </p:cNvPr>
              <p:cNvSpPr txBox="1"/>
              <p:nvPr/>
            </p:nvSpPr>
            <p:spPr>
              <a:xfrm>
                <a:off x="0" y="5432913"/>
                <a:ext cx="5315924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Solution for </a:t>
                </a:r>
                <a:r>
                  <a:rPr lang="en-US" sz="2800" b="1" dirty="0"/>
                  <a:t>a is: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𝟗𝟎𝟎𝟎</m:t>
                        </m:r>
                        <m:r>
                          <a:rPr lang="en-AU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𝟑𝟎𝟎𝟎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0C89C9-B8B9-DF45-A3BB-5610BB5A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32913"/>
                <a:ext cx="5315924" cy="712631"/>
              </a:xfrm>
              <a:prstGeom prst="rect">
                <a:avLst/>
              </a:prstGeom>
              <a:blipFill>
                <a:blip r:embed="rId2"/>
                <a:stretch>
                  <a:fillRect l="-2294" b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793D7E-A465-6245-89E0-C8479136789E}"/>
                  </a:ext>
                </a:extLst>
              </p:cNvPr>
              <p:cNvSpPr/>
              <p:nvPr/>
            </p:nvSpPr>
            <p:spPr>
              <a:xfrm>
                <a:off x="6966857" y="5477188"/>
                <a:ext cx="2887329" cy="6240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𝟗𝟎𝟎𝟎</m:t>
                        </m:r>
                        <m:r>
                          <a:rPr lang="en-AU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𝟑𝟎𝟎𝟎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/>
                  <a:t>= –3000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793D7E-A465-6245-89E0-C84791367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7" y="5477188"/>
                <a:ext cx="2887329" cy="624082"/>
              </a:xfrm>
              <a:prstGeom prst="rect">
                <a:avLst/>
              </a:prstGeom>
              <a:blipFill>
                <a:blip r:embed="rId3"/>
                <a:stretch>
                  <a:fillRect l="-3151" r="-1891"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C9C10F-3E1E-B64F-AB87-8F22860410A0}"/>
              </a:ext>
            </a:extLst>
          </p:cNvPr>
          <p:cNvCxnSpPr>
            <a:cxnSpLocks/>
          </p:cNvCxnSpPr>
          <p:nvPr/>
        </p:nvCxnSpPr>
        <p:spPr>
          <a:xfrm>
            <a:off x="5863772" y="5718628"/>
            <a:ext cx="595086" cy="0"/>
          </a:xfrm>
          <a:prstGeom prst="straightConnector1">
            <a:avLst/>
          </a:prstGeom>
          <a:ln w="1079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43D5457C-55BE-2545-88CA-97319AC83DA9}"/>
              </a:ext>
            </a:extLst>
          </p:cNvPr>
          <p:cNvSpPr/>
          <p:nvPr/>
        </p:nvSpPr>
        <p:spPr>
          <a:xfrm>
            <a:off x="10497872" y="5455890"/>
            <a:ext cx="333829" cy="538697"/>
          </a:xfrm>
          <a:custGeom>
            <a:avLst/>
            <a:gdLst>
              <a:gd name="connsiteX0" fmla="*/ 0 w 999743"/>
              <a:gd name="connsiteY0" fmla="*/ 391886 h 834681"/>
              <a:gd name="connsiteX1" fmla="*/ 464458 w 999743"/>
              <a:gd name="connsiteY1" fmla="*/ 827314 h 834681"/>
              <a:gd name="connsiteX2" fmla="*/ 957943 w 999743"/>
              <a:gd name="connsiteY2" fmla="*/ 72571 h 834681"/>
              <a:gd name="connsiteX3" fmla="*/ 972458 w 999743"/>
              <a:gd name="connsiteY3" fmla="*/ 72571 h 834681"/>
              <a:gd name="connsiteX4" fmla="*/ 957943 w 999743"/>
              <a:gd name="connsiteY4" fmla="*/ 0 h 83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743" h="834681">
                <a:moveTo>
                  <a:pt x="0" y="391886"/>
                </a:moveTo>
                <a:cubicBezTo>
                  <a:pt x="152400" y="636209"/>
                  <a:pt x="304801" y="880533"/>
                  <a:pt x="464458" y="827314"/>
                </a:cubicBezTo>
                <a:cubicBezTo>
                  <a:pt x="624115" y="774095"/>
                  <a:pt x="873276" y="198361"/>
                  <a:pt x="957943" y="72571"/>
                </a:cubicBezTo>
                <a:cubicBezTo>
                  <a:pt x="1042610" y="-53219"/>
                  <a:pt x="972458" y="84666"/>
                  <a:pt x="972458" y="72571"/>
                </a:cubicBezTo>
                <a:cubicBezTo>
                  <a:pt x="972458" y="60476"/>
                  <a:pt x="965200" y="30238"/>
                  <a:pt x="957943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743C1-AA72-4244-9BB3-5EAA7D5C13E5}"/>
              </a:ext>
            </a:extLst>
          </p:cNvPr>
          <p:cNvSpPr txBox="1"/>
          <p:nvPr/>
        </p:nvSpPr>
        <p:spPr>
          <a:xfrm>
            <a:off x="813719" y="2574691"/>
            <a:ext cx="11061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F0"/>
                </a:solidFill>
              </a:rPr>
              <a:t>9000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/>
              <a:t>=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7030A0"/>
                </a:solidFill>
              </a:rPr>
              <a:t>3000 </a:t>
            </a:r>
            <a:r>
              <a:rPr lang="en-US" sz="8000" dirty="0">
                <a:solidFill>
                  <a:srgbClr val="FF0000"/>
                </a:solidFill>
              </a:rPr>
              <a:t>–</a:t>
            </a:r>
            <a:r>
              <a:rPr lang="en-US" sz="8000" dirty="0">
                <a:solidFill>
                  <a:srgbClr val="7030A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2</a:t>
            </a:r>
            <a:r>
              <a:rPr lang="en-US" sz="8000" dirty="0"/>
              <a:t>a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20" name="Doughnut 19">
            <a:extLst>
              <a:ext uri="{FF2B5EF4-FFF2-40B4-BE49-F238E27FC236}">
                <a16:creationId xmlns:a16="http://schemas.microsoft.com/office/drawing/2014/main" id="{D9854953-089B-7F41-ADAD-C6373FB59864}"/>
              </a:ext>
            </a:extLst>
          </p:cNvPr>
          <p:cNvSpPr/>
          <p:nvPr/>
        </p:nvSpPr>
        <p:spPr>
          <a:xfrm>
            <a:off x="9265913" y="2804591"/>
            <a:ext cx="830047" cy="870887"/>
          </a:xfrm>
          <a:prstGeom prst="donut">
            <a:avLst>
              <a:gd name="adj" fmla="val 47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ughnut 20">
            <a:extLst>
              <a:ext uri="{FF2B5EF4-FFF2-40B4-BE49-F238E27FC236}">
                <a16:creationId xmlns:a16="http://schemas.microsoft.com/office/drawing/2014/main" id="{7DBA0D67-701C-5840-968A-1E924AF93F13}"/>
              </a:ext>
            </a:extLst>
          </p:cNvPr>
          <p:cNvSpPr/>
          <p:nvPr/>
        </p:nvSpPr>
        <p:spPr>
          <a:xfrm>
            <a:off x="4730025" y="2054634"/>
            <a:ext cx="6240815" cy="2056287"/>
          </a:xfrm>
          <a:prstGeom prst="donut">
            <a:avLst>
              <a:gd name="adj" fmla="val 4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ughnut 21">
            <a:extLst>
              <a:ext uri="{FF2B5EF4-FFF2-40B4-BE49-F238E27FC236}">
                <a16:creationId xmlns:a16="http://schemas.microsoft.com/office/drawing/2014/main" id="{7C3458B5-F517-9F4B-9F65-611EEC1AF550}"/>
              </a:ext>
            </a:extLst>
          </p:cNvPr>
          <p:cNvSpPr/>
          <p:nvPr/>
        </p:nvSpPr>
        <p:spPr>
          <a:xfrm>
            <a:off x="579674" y="1749614"/>
            <a:ext cx="11032652" cy="2689451"/>
          </a:xfrm>
          <a:prstGeom prst="donut">
            <a:avLst>
              <a:gd name="adj" fmla="val 479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8FB2740C-18C7-7E45-A0E0-ABE9F7536F64}"/>
              </a:ext>
            </a:extLst>
          </p:cNvPr>
          <p:cNvSpPr/>
          <p:nvPr/>
        </p:nvSpPr>
        <p:spPr>
          <a:xfrm>
            <a:off x="7582829" y="2339668"/>
            <a:ext cx="2772129" cy="1529684"/>
          </a:xfrm>
          <a:prstGeom prst="donut">
            <a:avLst>
              <a:gd name="adj" fmla="val 479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5682A50-4AFD-4386-ADD8-61433FE1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19" y="362327"/>
            <a:ext cx="10732396" cy="6110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Solving a 2 Step Equation Using Onion Skins</a:t>
            </a:r>
          </a:p>
        </p:txBody>
      </p:sp>
    </p:spTree>
    <p:extLst>
      <p:ext uri="{BB962C8B-B14F-4D97-AF65-F5344CB8AC3E}">
        <p14:creationId xmlns:p14="http://schemas.microsoft.com/office/powerpoint/2010/main" val="32363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 animBg="1"/>
      <p:bldP spid="18" grpId="0" animBg="1"/>
      <p:bldP spid="19" grpId="0"/>
      <p:bldP spid="20" grpId="0" animBg="1"/>
      <p:bldP spid="21" grpId="0" animBg="1"/>
      <p:bldP spid="2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F605-B1FE-44EF-B649-5F65C41A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9F01-0866-4E21-A561-8D787466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31E26-68C2-466C-9A24-535CBD908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616" y="705115"/>
            <a:ext cx="13007839" cy="51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67051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4E8E2"/>
      </a:lt2>
      <a:accent1>
        <a:srgbClr val="B296C6"/>
      </a:accent1>
      <a:accent2>
        <a:srgbClr val="BA7FBA"/>
      </a:accent2>
      <a:accent3>
        <a:srgbClr val="C696B2"/>
      </a:accent3>
      <a:accent4>
        <a:srgbClr val="BA7F88"/>
      </a:accent4>
      <a:accent5>
        <a:srgbClr val="C29B8E"/>
      </a:accent5>
      <a:accent6>
        <a:srgbClr val="B4A17B"/>
      </a:accent6>
      <a:hlink>
        <a:srgbClr val="6C8C55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2901</Words>
  <Application>Microsoft Office PowerPoint</Application>
  <PresentationFormat>Widescreen</PresentationFormat>
  <Paragraphs>235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Meiryo</vt:lpstr>
      <vt:lpstr>Cambria Math</vt:lpstr>
      <vt:lpstr>Corbel</vt:lpstr>
      <vt:lpstr>Open Sans</vt:lpstr>
      <vt:lpstr>STIXGeneral-Regular</vt:lpstr>
      <vt:lpstr>ShojiVTI</vt:lpstr>
      <vt:lpstr>Modelling geometric growth and decay</vt:lpstr>
      <vt:lpstr>A recurrence model for linear growth and decay</vt:lpstr>
      <vt:lpstr>Recurrence Relation for linear Arithmetic growth  and decay</vt:lpstr>
      <vt:lpstr>Rules for linear Arithmetic growth  and decay</vt:lpstr>
      <vt:lpstr>Recurrence Relation for Geometric growth  and decay</vt:lpstr>
      <vt:lpstr>A rules for the nth term in a sequence representing geometric growth or decay</vt:lpstr>
      <vt:lpstr>Solving a 2 Step Equation Using Onion Skins</vt:lpstr>
      <vt:lpstr>Solving a 2 Step Equation Using Onion Skins</vt:lpstr>
      <vt:lpstr>PowerPoint Presentation</vt:lpstr>
      <vt:lpstr>A recurrence model for geometric growth and decay</vt:lpstr>
      <vt:lpstr>A recurrence model for geometric growth and decay</vt:lpstr>
      <vt:lpstr>A recurrence model for reducing balance depreciation</vt:lpstr>
      <vt:lpstr>Compound interest investments and loans</vt:lpstr>
      <vt:lpstr>A recurrence model for compound interest investments and loans that compound yearly</vt:lpstr>
      <vt:lpstr>Modelling compound interest with a recurrence relation 1</vt:lpstr>
      <vt:lpstr>Modelling compound interest with a recurrence relation 1</vt:lpstr>
      <vt:lpstr>Modelling compound interest with a recurrence relation 1</vt:lpstr>
      <vt:lpstr>Modelling compound interest with a recurrence relation 1</vt:lpstr>
      <vt:lpstr>Compound interest with different compounding periods</vt:lpstr>
      <vt:lpstr>Compound interest with different compounding periods</vt:lpstr>
      <vt:lpstr>Compound interest with different compounding periods</vt:lpstr>
      <vt:lpstr>Reducing-balance depreciation</vt:lpstr>
      <vt:lpstr>A recurrence model for reducing balance depreciation</vt:lpstr>
      <vt:lpstr>Modelling reducing-balance depreciation with recurrence relations</vt:lpstr>
      <vt:lpstr>Modelling reducing-balance depreciation with recurrence relations</vt:lpstr>
      <vt:lpstr>Modelling reducing-balance depreciation with recurrence relations</vt:lpstr>
      <vt:lpstr>Modelling reducing-balance depreciation with recurrence relations</vt:lpstr>
      <vt:lpstr>A rule for individual terms of a geometric growth and decay sequence</vt:lpstr>
      <vt:lpstr>Using a rule to find the value of an investment</vt:lpstr>
      <vt:lpstr>Calculating the value and total depreciation of an asset after reducing-balance depreciation</vt:lpstr>
      <vt:lpstr> Using Mathematica to solve geometric growth and decay problems</vt:lpstr>
      <vt:lpstr> Using Mathematica to solve geometric growth and decay problems</vt:lpstr>
      <vt:lpstr>Using Mathematica to solve geometric growth and decay problems</vt:lpstr>
      <vt:lpstr>Using Mathematica to solve geometric growth and decay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geometric growth and decay</dc:title>
  <dc:creator>Yongmei Zhang</dc:creator>
  <cp:lastModifiedBy>Lyn ZHANG</cp:lastModifiedBy>
  <cp:revision>23</cp:revision>
  <dcterms:created xsi:type="dcterms:W3CDTF">2020-11-30T00:30:29Z</dcterms:created>
  <dcterms:modified xsi:type="dcterms:W3CDTF">2024-12-01T20:52:07Z</dcterms:modified>
</cp:coreProperties>
</file>