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599"/>
  </p:normalViewPr>
  <p:slideViewPr>
    <p:cSldViewPr snapToGrid="0" snapToObjects="1">
      <p:cViewPr varScale="1">
        <p:scale>
          <a:sx n="72" d="100"/>
          <a:sy n="72" d="100"/>
        </p:scale>
        <p:origin x="432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123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258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62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39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91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157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73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24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823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06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90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28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08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62" r:id="rId5"/>
    <p:sldLayoutId id="2147483663" r:id="rId6"/>
    <p:sldLayoutId id="2147483669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187B58-3857-4454-9C70-EFB475976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2894C1-D277-47F0-B99F-DD5E7B79EE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72" b="875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C5418A4-3935-49EA-B51C-5DDCBFAA3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8056" y="2813365"/>
            <a:ext cx="7450687" cy="3406460"/>
          </a:xfrm>
          <a:custGeom>
            <a:avLst/>
            <a:gdLst>
              <a:gd name="connsiteX0" fmla="*/ 6457914 w 7450687"/>
              <a:gd name="connsiteY0" fmla="*/ 0 h 3406460"/>
              <a:gd name="connsiteX1" fmla="*/ 6844288 w 7450687"/>
              <a:gd name="connsiteY1" fmla="*/ 233492 h 3406460"/>
              <a:gd name="connsiteX2" fmla="*/ 7386323 w 7450687"/>
              <a:gd name="connsiteY2" fmla="*/ 717155 h 3406460"/>
              <a:gd name="connsiteX3" fmla="*/ 7430798 w 7450687"/>
              <a:gd name="connsiteY3" fmla="*/ 1809564 h 3406460"/>
              <a:gd name="connsiteX4" fmla="*/ 7013848 w 7450687"/>
              <a:gd name="connsiteY4" fmla="*/ 3104890 h 3406460"/>
              <a:gd name="connsiteX5" fmla="*/ 6569101 w 7450687"/>
              <a:gd name="connsiteY5" fmla="*/ 3402314 h 3406460"/>
              <a:gd name="connsiteX6" fmla="*/ 3683807 w 7450687"/>
              <a:gd name="connsiteY6" fmla="*/ 3341162 h 3406460"/>
              <a:gd name="connsiteX7" fmla="*/ 1704683 w 7450687"/>
              <a:gd name="connsiteY7" fmla="*/ 2860279 h 3406460"/>
              <a:gd name="connsiteX8" fmla="*/ 2010446 w 7450687"/>
              <a:gd name="connsiteY8" fmla="*/ 2801907 h 3406460"/>
              <a:gd name="connsiteX9" fmla="*/ 1273834 w 7450687"/>
              <a:gd name="connsiteY9" fmla="*/ 2674041 h 3406460"/>
              <a:gd name="connsiteX10" fmla="*/ 1315530 w 7450687"/>
              <a:gd name="connsiteY10" fmla="*/ 2657363 h 3406460"/>
              <a:gd name="connsiteX11" fmla="*/ 1234919 w 7450687"/>
              <a:gd name="connsiteY11" fmla="*/ 2590651 h 3406460"/>
              <a:gd name="connsiteX12" fmla="*/ 904138 w 7450687"/>
              <a:gd name="connsiteY12" fmla="*/ 2485024 h 3406460"/>
              <a:gd name="connsiteX13" fmla="*/ 1315530 w 7450687"/>
              <a:gd name="connsiteY13" fmla="*/ 2307126 h 3406460"/>
              <a:gd name="connsiteX14" fmla="*/ 851326 w 7450687"/>
              <a:gd name="connsiteY14" fmla="*/ 2065294 h 3406460"/>
              <a:gd name="connsiteX15" fmla="*/ 615053 w 7450687"/>
              <a:gd name="connsiteY15" fmla="*/ 2006921 h 3406460"/>
              <a:gd name="connsiteX16" fmla="*/ 1393361 w 7450687"/>
              <a:gd name="connsiteY16" fmla="*/ 1703937 h 3406460"/>
              <a:gd name="connsiteX17" fmla="*/ 131391 w 7450687"/>
              <a:gd name="connsiteY17" fmla="*/ 1553835 h 3406460"/>
              <a:gd name="connsiteX18" fmla="*/ 234239 w 7450687"/>
              <a:gd name="connsiteY18" fmla="*/ 1492682 h 3406460"/>
              <a:gd name="connsiteX19" fmla="*/ 1018105 w 7450687"/>
              <a:gd name="connsiteY19" fmla="*/ 1509360 h 3406460"/>
              <a:gd name="connsiteX20" fmla="*/ 1148750 w 7450687"/>
              <a:gd name="connsiteY20" fmla="*/ 1462106 h 3406460"/>
              <a:gd name="connsiteX21" fmla="*/ 1018105 w 7450687"/>
              <a:gd name="connsiteY21" fmla="*/ 1387055 h 3406460"/>
              <a:gd name="connsiteX22" fmla="*/ 509426 w 7450687"/>
              <a:gd name="connsiteY22" fmla="*/ 1331461 h 3406460"/>
              <a:gd name="connsiteX23" fmla="*/ 376002 w 7450687"/>
              <a:gd name="connsiteY23" fmla="*/ 1206376 h 3406460"/>
              <a:gd name="connsiteX24" fmla="*/ 150849 w 7450687"/>
              <a:gd name="connsiteY24" fmla="*/ 1061833 h 3406460"/>
              <a:gd name="connsiteX25" fmla="*/ 306510 w 7450687"/>
              <a:gd name="connsiteY25" fmla="*/ 942308 h 3406460"/>
              <a:gd name="connsiteX26" fmla="*/ 53560 w 7450687"/>
              <a:gd name="connsiteY26" fmla="*/ 764409 h 3406460"/>
              <a:gd name="connsiteX27" fmla="*/ 125832 w 7450687"/>
              <a:gd name="connsiteY27" fmla="*/ 530917 h 3406460"/>
              <a:gd name="connsiteX28" fmla="*/ 551121 w 7450687"/>
              <a:gd name="connsiteY28" fmla="*/ 475324 h 3406460"/>
              <a:gd name="connsiteX29" fmla="*/ 1120952 w 7450687"/>
              <a:gd name="connsiteY29" fmla="*/ 394713 h 3406460"/>
              <a:gd name="connsiteX30" fmla="*/ 1693564 w 7450687"/>
              <a:gd name="connsiteY30" fmla="*/ 325221 h 3406460"/>
              <a:gd name="connsiteX31" fmla="*/ 2266175 w 7450687"/>
              <a:gd name="connsiteY31" fmla="*/ 325221 h 3406460"/>
              <a:gd name="connsiteX32" fmla="*/ 2430177 w 7450687"/>
              <a:gd name="connsiteY32" fmla="*/ 330781 h 3406460"/>
              <a:gd name="connsiteX33" fmla="*/ 2432956 w 7450687"/>
              <a:gd name="connsiteY33" fmla="*/ 330781 h 3406460"/>
              <a:gd name="connsiteX34" fmla="*/ 3144551 w 7450687"/>
              <a:gd name="connsiteY34" fmla="*/ 355798 h 3406460"/>
              <a:gd name="connsiteX35" fmla="*/ 3408619 w 7450687"/>
              <a:gd name="connsiteY35" fmla="*/ 358577 h 3406460"/>
              <a:gd name="connsiteX36" fmla="*/ 3981231 w 7450687"/>
              <a:gd name="connsiteY36" fmla="*/ 361357 h 3406460"/>
              <a:gd name="connsiteX37" fmla="*/ 4551063 w 7450687"/>
              <a:gd name="connsiteY37" fmla="*/ 350238 h 3406460"/>
              <a:gd name="connsiteX38" fmla="*/ 5129233 w 7450687"/>
              <a:gd name="connsiteY38" fmla="*/ 316882 h 3406460"/>
              <a:gd name="connsiteX39" fmla="*/ 5699065 w 7450687"/>
              <a:gd name="connsiteY39" fmla="*/ 272407 h 3406460"/>
              <a:gd name="connsiteX40" fmla="*/ 6063202 w 7450687"/>
              <a:gd name="connsiteY40" fmla="*/ 172339 h 3406460"/>
              <a:gd name="connsiteX41" fmla="*/ 6457914 w 7450687"/>
              <a:gd name="connsiteY41" fmla="*/ 0 h 3406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450687" h="3406460">
                <a:moveTo>
                  <a:pt x="6457914" y="0"/>
                </a:moveTo>
                <a:cubicBezTo>
                  <a:pt x="6560763" y="125085"/>
                  <a:pt x="6713644" y="161221"/>
                  <a:pt x="6844288" y="233492"/>
                </a:cubicBezTo>
                <a:cubicBezTo>
                  <a:pt x="6972153" y="289086"/>
                  <a:pt x="7336289" y="611527"/>
                  <a:pt x="7386323" y="717155"/>
                </a:cubicBezTo>
                <a:cubicBezTo>
                  <a:pt x="7475273" y="900613"/>
                  <a:pt x="7453035" y="1573293"/>
                  <a:pt x="7430798" y="1809564"/>
                </a:cubicBezTo>
                <a:cubicBezTo>
                  <a:pt x="7347408" y="2398855"/>
                  <a:pt x="7041645" y="3077093"/>
                  <a:pt x="7013848" y="3104890"/>
                </a:cubicBezTo>
                <a:cubicBezTo>
                  <a:pt x="6924899" y="3085432"/>
                  <a:pt x="6721983" y="3391196"/>
                  <a:pt x="6569101" y="3402314"/>
                </a:cubicBezTo>
                <a:cubicBezTo>
                  <a:pt x="6407881" y="3413434"/>
                  <a:pt x="4039604" y="3405095"/>
                  <a:pt x="3683807" y="3341162"/>
                </a:cubicBezTo>
                <a:cubicBezTo>
                  <a:pt x="1749158" y="2988144"/>
                  <a:pt x="1704683" y="2860279"/>
                  <a:pt x="1704683" y="2860279"/>
                </a:cubicBezTo>
                <a:cubicBezTo>
                  <a:pt x="1704683" y="2860279"/>
                  <a:pt x="1910378" y="2835262"/>
                  <a:pt x="2010446" y="2801907"/>
                </a:cubicBezTo>
                <a:cubicBezTo>
                  <a:pt x="1865904" y="2799126"/>
                  <a:pt x="1296072" y="2693500"/>
                  <a:pt x="1273834" y="2674041"/>
                </a:cubicBezTo>
                <a:cubicBezTo>
                  <a:pt x="1284954" y="2668482"/>
                  <a:pt x="1301632" y="2662923"/>
                  <a:pt x="1315530" y="2657363"/>
                </a:cubicBezTo>
                <a:cubicBezTo>
                  <a:pt x="1284954" y="2640686"/>
                  <a:pt x="1259936" y="2621228"/>
                  <a:pt x="1234919" y="2590651"/>
                </a:cubicBezTo>
                <a:cubicBezTo>
                  <a:pt x="1154309" y="2487804"/>
                  <a:pt x="1018105" y="2523940"/>
                  <a:pt x="904138" y="2485024"/>
                </a:cubicBezTo>
                <a:cubicBezTo>
                  <a:pt x="976410" y="2268210"/>
                  <a:pt x="1168208" y="2348820"/>
                  <a:pt x="1315530" y="2307126"/>
                </a:cubicBezTo>
                <a:cubicBezTo>
                  <a:pt x="929156" y="2179260"/>
                  <a:pt x="1004207" y="2112548"/>
                  <a:pt x="851326" y="2065294"/>
                </a:cubicBezTo>
                <a:cubicBezTo>
                  <a:pt x="659528" y="2006921"/>
                  <a:pt x="615053" y="2006921"/>
                  <a:pt x="615053" y="2006921"/>
                </a:cubicBezTo>
                <a:cubicBezTo>
                  <a:pt x="840206" y="1829023"/>
                  <a:pt x="1109834" y="2020820"/>
                  <a:pt x="1393361" y="1703937"/>
                </a:cubicBezTo>
                <a:cubicBezTo>
                  <a:pt x="1120952" y="1659463"/>
                  <a:pt x="306510" y="1637225"/>
                  <a:pt x="131391" y="1553835"/>
                </a:cubicBezTo>
                <a:cubicBezTo>
                  <a:pt x="198103" y="1584411"/>
                  <a:pt x="203663" y="1492682"/>
                  <a:pt x="234239" y="1492682"/>
                </a:cubicBezTo>
                <a:cubicBezTo>
                  <a:pt x="492748" y="1489903"/>
                  <a:pt x="756816" y="1542717"/>
                  <a:pt x="1018105" y="1509360"/>
                </a:cubicBezTo>
                <a:cubicBezTo>
                  <a:pt x="1065359" y="1506581"/>
                  <a:pt x="1140411" y="1531597"/>
                  <a:pt x="1148750" y="1462106"/>
                </a:cubicBezTo>
                <a:cubicBezTo>
                  <a:pt x="1157088" y="1375936"/>
                  <a:pt x="1059800" y="1395394"/>
                  <a:pt x="1018105" y="1387055"/>
                </a:cubicBezTo>
                <a:cubicBezTo>
                  <a:pt x="848545" y="1359258"/>
                  <a:pt x="681766" y="1348140"/>
                  <a:pt x="509426" y="1331461"/>
                </a:cubicBezTo>
                <a:cubicBezTo>
                  <a:pt x="437155" y="1323122"/>
                  <a:pt x="348206" y="1339800"/>
                  <a:pt x="376002" y="1206376"/>
                </a:cubicBezTo>
                <a:cubicBezTo>
                  <a:pt x="353764" y="1078512"/>
                  <a:pt x="220341" y="1122986"/>
                  <a:pt x="150849" y="1061833"/>
                </a:cubicBezTo>
                <a:cubicBezTo>
                  <a:pt x="184205" y="989562"/>
                  <a:pt x="278714" y="1039597"/>
                  <a:pt x="306510" y="942308"/>
                </a:cubicBezTo>
                <a:cubicBezTo>
                  <a:pt x="173086" y="972884"/>
                  <a:pt x="186985" y="761630"/>
                  <a:pt x="53560" y="764409"/>
                </a:cubicBezTo>
                <a:cubicBezTo>
                  <a:pt x="-57626" y="639324"/>
                  <a:pt x="22984" y="578171"/>
                  <a:pt x="125832" y="530917"/>
                </a:cubicBezTo>
                <a:cubicBezTo>
                  <a:pt x="259256" y="472544"/>
                  <a:pt x="406578" y="486442"/>
                  <a:pt x="551121" y="475324"/>
                </a:cubicBezTo>
                <a:cubicBezTo>
                  <a:pt x="742919" y="450306"/>
                  <a:pt x="926376" y="391934"/>
                  <a:pt x="1120952" y="394713"/>
                </a:cubicBezTo>
                <a:cubicBezTo>
                  <a:pt x="1304411" y="336340"/>
                  <a:pt x="1507326" y="400272"/>
                  <a:pt x="1693564" y="325221"/>
                </a:cubicBezTo>
                <a:cubicBezTo>
                  <a:pt x="1882582" y="325221"/>
                  <a:pt x="2074379" y="325221"/>
                  <a:pt x="2266175" y="325221"/>
                </a:cubicBezTo>
                <a:cubicBezTo>
                  <a:pt x="2321770" y="328001"/>
                  <a:pt x="2374582" y="328001"/>
                  <a:pt x="2430177" y="330781"/>
                </a:cubicBezTo>
                <a:cubicBezTo>
                  <a:pt x="2430177" y="330781"/>
                  <a:pt x="2432956" y="330781"/>
                  <a:pt x="2432956" y="330781"/>
                </a:cubicBezTo>
                <a:cubicBezTo>
                  <a:pt x="2672008" y="339120"/>
                  <a:pt x="2908279" y="344679"/>
                  <a:pt x="3144551" y="355798"/>
                </a:cubicBezTo>
                <a:cubicBezTo>
                  <a:pt x="3233500" y="355798"/>
                  <a:pt x="3319670" y="358577"/>
                  <a:pt x="3408619" y="358577"/>
                </a:cubicBezTo>
                <a:cubicBezTo>
                  <a:pt x="3597637" y="372475"/>
                  <a:pt x="3789434" y="380814"/>
                  <a:pt x="3981231" y="361357"/>
                </a:cubicBezTo>
                <a:cubicBezTo>
                  <a:pt x="4173028" y="378035"/>
                  <a:pt x="4359266" y="366917"/>
                  <a:pt x="4551063" y="350238"/>
                </a:cubicBezTo>
                <a:cubicBezTo>
                  <a:pt x="4745639" y="369696"/>
                  <a:pt x="4937437" y="341899"/>
                  <a:pt x="5129233" y="316882"/>
                </a:cubicBezTo>
                <a:cubicBezTo>
                  <a:pt x="5321031" y="328001"/>
                  <a:pt x="5512828" y="328001"/>
                  <a:pt x="5699065" y="272407"/>
                </a:cubicBezTo>
                <a:cubicBezTo>
                  <a:pt x="5840829" y="333560"/>
                  <a:pt x="5910321" y="133424"/>
                  <a:pt x="6063202" y="172339"/>
                </a:cubicBezTo>
                <a:cubicBezTo>
                  <a:pt x="6216084" y="214035"/>
                  <a:pt x="6324491" y="55593"/>
                  <a:pt x="6457914" y="0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6E5E92-B19C-964A-BFB6-EF006FDD7B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8986" y="3547277"/>
            <a:ext cx="4452181" cy="1341624"/>
          </a:xfrm>
        </p:spPr>
        <p:txBody>
          <a:bodyPr anchor="b">
            <a:normAutofit fontScale="90000"/>
          </a:bodyPr>
          <a:lstStyle/>
          <a:p>
            <a:r>
              <a:rPr lang="en-US" sz="3100" dirty="0"/>
              <a:t>Interest rates over different time periods and effective interest rates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8FEE82-EF06-D54C-B763-8CCD4C574A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65110" y="4945656"/>
            <a:ext cx="3957144" cy="646785"/>
          </a:xfrm>
        </p:spPr>
        <p:txBody>
          <a:bodyPr>
            <a:normAutofit/>
          </a:bodyPr>
          <a:lstStyle/>
          <a:p>
            <a:r>
              <a:rPr lang="en-US" sz="2000" dirty="0"/>
              <a:t>7F</a:t>
            </a:r>
          </a:p>
        </p:txBody>
      </p:sp>
    </p:spTree>
    <p:extLst>
      <p:ext uri="{BB962C8B-B14F-4D97-AF65-F5344CB8AC3E}">
        <p14:creationId xmlns:p14="http://schemas.microsoft.com/office/powerpoint/2010/main" val="1734029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10E96-C785-4E3D-ADA1-947C02774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2"/>
            <a:ext cx="10515600" cy="726828"/>
          </a:xfrm>
        </p:spPr>
        <p:txBody>
          <a:bodyPr/>
          <a:lstStyle/>
          <a:p>
            <a:r>
              <a:rPr lang="en-US" dirty="0"/>
              <a:t>Lesson Starter</a:t>
            </a:r>
            <a:endParaRPr lang="en-A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A4DAA9-0906-4380-A69C-25496FAC8E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751621"/>
                <a:ext cx="12192000" cy="6039796"/>
              </a:xfrm>
            </p:spPr>
            <p:txBody>
              <a:bodyPr>
                <a:normAutofit fontScale="6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dirty="0"/>
                  <a:t>Lyn borrows </a:t>
                </a:r>
                <a:r>
                  <a:rPr lang="en-US" dirty="0">
                    <a:solidFill>
                      <a:srgbClr val="C00000"/>
                    </a:solidFill>
                  </a:rPr>
                  <a:t>$400,000 </a:t>
                </a:r>
                <a:r>
                  <a:rPr lang="en-US" dirty="0"/>
                  <a:t>from NAB. She pays interest at the rate of </a:t>
                </a:r>
                <a:r>
                  <a:rPr lang="en-US" dirty="0">
                    <a:solidFill>
                      <a:srgbClr val="C00000"/>
                    </a:solidFill>
                  </a:rPr>
                  <a:t>6.24% per annum</a:t>
                </a:r>
                <a:r>
                  <a:rPr lang="en-US" dirty="0"/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be the value of the loan after 𝑛 compounding periods.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dirty="0"/>
                  <a:t>1. </a:t>
                </a:r>
                <a:r>
                  <a:rPr lang="en-US" dirty="0"/>
                  <a:t>Write down </a:t>
                </a:r>
                <a:r>
                  <a:rPr lang="en-US" dirty="0">
                    <a:solidFill>
                      <a:srgbClr val="C00000"/>
                    </a:solidFill>
                  </a:rPr>
                  <a:t>a recurrence relation </a:t>
                </a:r>
                <a:r>
                  <a:rPr lang="en-US" dirty="0"/>
                  <a:t>to model the value of </a:t>
                </a:r>
                <a:r>
                  <a:rPr lang="en-US" dirty="0">
                    <a:solidFill>
                      <a:srgbClr val="C00000"/>
                    </a:solidFill>
                  </a:rPr>
                  <a:t>Lyn’s loan </a:t>
                </a:r>
                <a:r>
                  <a:rPr lang="en-US" dirty="0"/>
                  <a:t>if interest is compounded </a:t>
                </a:r>
                <a:r>
                  <a:rPr lang="en-US" dirty="0">
                    <a:solidFill>
                      <a:srgbClr val="C00000"/>
                    </a:solidFill>
                  </a:rPr>
                  <a:t>monthly</a:t>
                </a:r>
                <a:r>
                  <a:rPr lang="en-US" dirty="0"/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Step 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𝑎𝑛𝑛𝑢𝑚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=6.24,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𝑚𝑜𝑛𝑡h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6.24</m:t>
                        </m:r>
                      </m:num>
                      <m:den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=</a:t>
                </a:r>
                <a:r>
                  <a:rPr lang="en-US" dirty="0">
                    <a:solidFill>
                      <a:srgbClr val="FF0000"/>
                    </a:solidFill>
                  </a:rPr>
                  <a:t>?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Step 2: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𝑚𝑜𝑛𝑡h</m:t>
                        </m:r>
                      </m:sub>
                    </m:sSub>
                  </m:oMath>
                </a14:m>
                <a:r>
                  <a:rPr lang="en-US" dirty="0"/>
                  <a:t>=1+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𝑚𝑜𝑛𝑡h</m:t>
                            </m:r>
                          </m:sub>
                        </m:sSub>
                      </m:num>
                      <m:den>
                        <m:r>
                          <a:rPr lang="en-US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00</m:t>
                        </m:r>
                      </m:den>
                    </m:f>
                  </m:oMath>
                </a14:m>
                <a:r>
                  <a:rPr lang="en-US" dirty="0"/>
                  <a:t> = 1+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.24</m:t>
                        </m:r>
                      </m:num>
                      <m:den>
                        <m:r>
                          <a:rPr lang="en-US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00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∗12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>
                    <a:solidFill>
                      <a:srgbClr val="FF0000"/>
                    </a:solidFill>
                  </a:rPr>
                  <a:t>?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Step 3: Replace the red part with the real number above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= </a:t>
                </a:r>
                <a:r>
                  <a:rPr lang="en-US" dirty="0">
                    <a:solidFill>
                      <a:srgbClr val="C00000"/>
                    </a:solidFill>
                  </a:rPr>
                  <a:t>Initial value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𝑚𝑜𝑛𝑡h</m:t>
                        </m:r>
                      </m:sub>
                    </m:sSub>
                  </m:oMath>
                </a14:m>
                <a:r>
                  <a:rPr lang="en-US" dirty="0"/>
                  <a:t> *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dirty="0"/>
                  <a:t>2. </a:t>
                </a:r>
                <a:r>
                  <a:rPr lang="en-US" dirty="0"/>
                  <a:t>Write down </a:t>
                </a:r>
                <a:r>
                  <a:rPr lang="en-US" dirty="0">
                    <a:solidFill>
                      <a:srgbClr val="C00000"/>
                    </a:solidFill>
                  </a:rPr>
                  <a:t>an explicit rule </a:t>
                </a:r>
                <a:r>
                  <a:rPr lang="en-US" dirty="0"/>
                  <a:t>to model the value of </a:t>
                </a:r>
                <a:r>
                  <a:rPr lang="en-US" dirty="0">
                    <a:solidFill>
                      <a:srgbClr val="C00000"/>
                    </a:solidFill>
                  </a:rPr>
                  <a:t>Lyn’s loan </a:t>
                </a:r>
                <a:r>
                  <a:rPr lang="en-US" dirty="0"/>
                  <a:t>if interest is compounded </a:t>
                </a:r>
                <a:r>
                  <a:rPr lang="en-US" dirty="0">
                    <a:solidFill>
                      <a:srgbClr val="C00000"/>
                    </a:solidFill>
                  </a:rPr>
                  <a:t>monthly</a:t>
                </a:r>
                <a:r>
                  <a:rPr lang="en-US" dirty="0"/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Step 1: Replace the red part with the real number above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/>
                  <a:t>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𝑚𝑜𝑛𝑡h</m:t>
                            </m:r>
                          </m:sub>
                        </m:sSub>
                      </m:e>
                      <m:sup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</m:sSup>
                  </m:oMath>
                </a14:m>
                <a:r>
                  <a:rPr lang="en-US" dirty="0"/>
                  <a:t> *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dirty="0"/>
                  <a:t>3. </a:t>
                </a:r>
                <a:r>
                  <a:rPr lang="en-US" dirty="0"/>
                  <a:t>How much interest Lyn paid over </a:t>
                </a:r>
                <a:r>
                  <a:rPr lang="en-US" dirty="0">
                    <a:solidFill>
                      <a:srgbClr val="C00000"/>
                    </a:solidFill>
                  </a:rPr>
                  <a:t>7 years</a:t>
                </a:r>
                <a:r>
                  <a:rPr lang="en-US" dirty="0"/>
                  <a:t>? Given that </a:t>
                </a:r>
                <a:r>
                  <a:rPr lang="en-US" dirty="0">
                    <a:solidFill>
                      <a:srgbClr val="C00000"/>
                    </a:solidFill>
                  </a:rPr>
                  <a:t>7*12=84 months</a:t>
                </a:r>
                <a:r>
                  <a:rPr lang="en-US" dirty="0"/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 Step 1: Here is the formula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/>
                  <a:t>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84</m:t>
                        </m:r>
                      </m:sub>
                    </m:sSub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𝑚𝑜𝑛𝑡h</m:t>
                            </m:r>
                          </m:sub>
                        </m:sSub>
                      </m:e>
                      <m:sup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84</m:t>
                        </m:r>
                      </m:sup>
                    </m:sSup>
                  </m:oMath>
                </a14:m>
                <a:r>
                  <a:rPr lang="en-US" dirty="0"/>
                  <a:t> *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:r>
                  <a:rPr lang="en-US" dirty="0">
                    <a:solidFill>
                      <a:srgbClr val="C00000"/>
                    </a:solidFill>
                  </a:rPr>
                  <a:t>?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 Step 2: Take away initial value.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84</m:t>
                        </m:r>
                      </m:sub>
                    </m:sSub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:r>
                  <a:rPr lang="en-US" dirty="0">
                    <a:solidFill>
                      <a:srgbClr val="C00000"/>
                    </a:solidFill>
                  </a:rPr>
                  <a:t>?</a:t>
                </a:r>
                <a:endParaRPr lang="en-US" dirty="0"/>
              </a:p>
              <a:p>
                <a:pPr marL="0" indent="0">
                  <a:buNone/>
                </a:pPr>
                <a:endParaRPr lang="en-US" dirty="0">
                  <a:solidFill>
                    <a:srgbClr val="C00000"/>
                  </a:solidFill>
                </a:endParaRPr>
              </a:p>
              <a:p>
                <a:endParaRPr lang="en-AU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A4DAA9-0906-4380-A69C-25496FAC8E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751621"/>
                <a:ext cx="12192000" cy="6039796"/>
              </a:xfrm>
              <a:blipFill>
                <a:blip r:embed="rId2"/>
                <a:stretch>
                  <a:fillRect l="-400" t="-50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70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8A2A7-33CE-5E45-8C37-FD84ECD7F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0" y="293347"/>
            <a:ext cx="5852886" cy="687388"/>
          </a:xfrm>
        </p:spPr>
        <p:txBody>
          <a:bodyPr/>
          <a:lstStyle/>
          <a:p>
            <a:r>
              <a:rPr lang="en-US" dirty="0"/>
              <a:t>Nominal interest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3FEE9-160C-484D-A6A7-07F525BC3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1539" y="1140392"/>
            <a:ext cx="10515600" cy="5916612"/>
          </a:xfrm>
        </p:spPr>
        <p:txBody>
          <a:bodyPr/>
          <a:lstStyle/>
          <a:p>
            <a:r>
              <a:rPr lang="en-US" dirty="0"/>
              <a:t>Compound interest rates are usually quoted as annual rates, or interest rate per annum. This rate is called the </a:t>
            </a:r>
            <a:r>
              <a:rPr lang="en-US" dirty="0">
                <a:solidFill>
                  <a:srgbClr val="0070C0"/>
                </a:solidFill>
              </a:rPr>
              <a:t>nominal interest rate </a:t>
            </a:r>
            <a:r>
              <a:rPr lang="en-US" dirty="0"/>
              <a:t>for the investment or loan.</a:t>
            </a:r>
          </a:p>
          <a:p>
            <a:r>
              <a:rPr lang="en-US" dirty="0"/>
              <a:t>The time period after which compound interest is calculated and paid is called the </a:t>
            </a:r>
            <a:r>
              <a:rPr lang="en-US" dirty="0">
                <a:solidFill>
                  <a:srgbClr val="0070C0"/>
                </a:solidFill>
              </a:rPr>
              <a:t>compounding period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D321BC-D66E-8B49-B712-AC1608B52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575" y="3819865"/>
            <a:ext cx="10622278" cy="223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41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A866F0E-F54B-4BF5-8A88-7D97BD45F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6F6B5C-2B5F-4FEE-8263-34996D29DC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229EC50-E910-4AE2-9EEA-604A81EF61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941221 w 12192000"/>
              <a:gd name="connsiteY0" fmla="*/ 2015186 h 6858000"/>
              <a:gd name="connsiteX1" fmla="*/ 6907857 w 12192000"/>
              <a:gd name="connsiteY1" fmla="*/ 2033351 h 6858000"/>
              <a:gd name="connsiteX2" fmla="*/ 7093700 w 12192000"/>
              <a:gd name="connsiteY2" fmla="*/ 2101457 h 6858000"/>
              <a:gd name="connsiteX3" fmla="*/ 6803079 w 12192000"/>
              <a:gd name="connsiteY3" fmla="*/ 2065612 h 6858000"/>
              <a:gd name="connsiteX4" fmla="*/ 6798115 w 12192000"/>
              <a:gd name="connsiteY4" fmla="*/ 2088772 h 6858000"/>
              <a:gd name="connsiteX5" fmla="*/ 7128167 w 12192000"/>
              <a:gd name="connsiteY5" fmla="*/ 2176455 h 6858000"/>
              <a:gd name="connsiteX6" fmla="*/ 7098663 w 12192000"/>
              <a:gd name="connsiteY6" fmla="*/ 2189968 h 6858000"/>
              <a:gd name="connsiteX7" fmla="*/ 6923298 w 12192000"/>
              <a:gd name="connsiteY7" fmla="*/ 2156052 h 6858000"/>
              <a:gd name="connsiteX8" fmla="*/ 6888004 w 12192000"/>
              <a:gd name="connsiteY8" fmla="*/ 2164875 h 6858000"/>
              <a:gd name="connsiteX9" fmla="*/ 6905375 w 12192000"/>
              <a:gd name="connsiteY9" fmla="*/ 2205958 h 6858000"/>
              <a:gd name="connsiteX10" fmla="*/ 6981477 w 12192000"/>
              <a:gd name="connsiteY10" fmla="*/ 2221951 h 6858000"/>
              <a:gd name="connsiteX11" fmla="*/ 7100043 w 12192000"/>
              <a:gd name="connsiteY11" fmla="*/ 2318459 h 6858000"/>
              <a:gd name="connsiteX12" fmla="*/ 6920540 w 12192000"/>
              <a:gd name="connsiteY12" fmla="*/ 2306877 h 6858000"/>
              <a:gd name="connsiteX13" fmla="*/ 6888831 w 12192000"/>
              <a:gd name="connsiteY13" fmla="*/ 2330314 h 6858000"/>
              <a:gd name="connsiteX14" fmla="*/ 6876698 w 12192000"/>
              <a:gd name="connsiteY14" fmla="*/ 2360645 h 6858000"/>
              <a:gd name="connsiteX15" fmla="*/ 6807214 w 12192000"/>
              <a:gd name="connsiteY15" fmla="*/ 2385736 h 6858000"/>
              <a:gd name="connsiteX16" fmla="*/ 6916405 w 12192000"/>
              <a:gd name="connsiteY16" fmla="*/ 2413862 h 6858000"/>
              <a:gd name="connsiteX17" fmla="*/ 6799770 w 12192000"/>
              <a:gd name="connsiteY17" fmla="*/ 2413862 h 6858000"/>
              <a:gd name="connsiteX18" fmla="*/ 6665762 w 12192000"/>
              <a:gd name="connsiteY18" fmla="*/ 2394561 h 6858000"/>
              <a:gd name="connsiteX19" fmla="*/ 6522933 w 12192000"/>
              <a:gd name="connsiteY19" fmla="*/ 2400626 h 6858000"/>
              <a:gd name="connsiteX20" fmla="*/ 6237275 w 12192000"/>
              <a:gd name="connsiteY20" fmla="*/ 2365057 h 6858000"/>
              <a:gd name="connsiteX21" fmla="*/ 6101338 w 12192000"/>
              <a:gd name="connsiteY21" fmla="*/ 2367538 h 6858000"/>
              <a:gd name="connsiteX22" fmla="*/ 6857121 w 12192000"/>
              <a:gd name="connsiteY22" fmla="*/ 2606875 h 6858000"/>
              <a:gd name="connsiteX23" fmla="*/ 6818519 w 12192000"/>
              <a:gd name="connsiteY23" fmla="*/ 2659539 h 6858000"/>
              <a:gd name="connsiteX24" fmla="*/ 6976790 w 12192000"/>
              <a:gd name="connsiteY24" fmla="*/ 2716892 h 6858000"/>
              <a:gd name="connsiteX25" fmla="*/ 7015669 w 12192000"/>
              <a:gd name="connsiteY25" fmla="*/ 2773693 h 6858000"/>
              <a:gd name="connsiteX26" fmla="*/ 6966864 w 12192000"/>
              <a:gd name="connsiteY26" fmla="*/ 2768730 h 6858000"/>
              <a:gd name="connsiteX27" fmla="*/ 6924953 w 12192000"/>
              <a:gd name="connsiteY27" fmla="*/ 2779483 h 6858000"/>
              <a:gd name="connsiteX28" fmla="*/ 6942323 w 12192000"/>
              <a:gd name="connsiteY28" fmla="*/ 2851726 h 6858000"/>
              <a:gd name="connsiteX29" fmla="*/ 7165943 w 12192000"/>
              <a:gd name="connsiteY29" fmla="*/ 2944924 h 6858000"/>
              <a:gd name="connsiteX30" fmla="*/ 7186071 w 12192000"/>
              <a:gd name="connsiteY30" fmla="*/ 2975254 h 6858000"/>
              <a:gd name="connsiteX31" fmla="*/ 7159325 w 12192000"/>
              <a:gd name="connsiteY31" fmla="*/ 2996762 h 6858000"/>
              <a:gd name="connsiteX32" fmla="*/ 7087082 w 12192000"/>
              <a:gd name="connsiteY32" fmla="*/ 3007790 h 6858000"/>
              <a:gd name="connsiteX33" fmla="*/ 7188276 w 12192000"/>
              <a:gd name="connsiteY33" fmla="*/ 3111191 h 6858000"/>
              <a:gd name="connsiteX34" fmla="*/ 7225225 w 12192000"/>
              <a:gd name="connsiteY34" fmla="*/ 3139866 h 6858000"/>
              <a:gd name="connsiteX35" fmla="*/ 7288368 w 12192000"/>
              <a:gd name="connsiteY35" fmla="*/ 3184260 h 6858000"/>
              <a:gd name="connsiteX36" fmla="*/ 7289471 w 12192000"/>
              <a:gd name="connsiteY36" fmla="*/ 3197771 h 6858000"/>
              <a:gd name="connsiteX37" fmla="*/ 7203442 w 12192000"/>
              <a:gd name="connsiteY37" fmla="*/ 3245472 h 6858000"/>
              <a:gd name="connsiteX38" fmla="*/ 7048205 w 12192000"/>
              <a:gd name="connsiteY38" fmla="*/ 3232512 h 6858000"/>
              <a:gd name="connsiteX39" fmla="*/ 7277614 w 12192000"/>
              <a:gd name="connsiteY39" fmla="*/ 3303652 h 6858000"/>
              <a:gd name="connsiteX40" fmla="*/ 6535066 w 12192000"/>
              <a:gd name="connsiteY40" fmla="*/ 3134077 h 6858000"/>
              <a:gd name="connsiteX41" fmla="*/ 6582492 w 12192000"/>
              <a:gd name="connsiteY41" fmla="*/ 3178469 h 6858000"/>
              <a:gd name="connsiteX42" fmla="*/ 6842233 w 12192000"/>
              <a:gd name="connsiteY42" fmla="*/ 3295379 h 6858000"/>
              <a:gd name="connsiteX43" fmla="*/ 6915853 w 12192000"/>
              <a:gd name="connsiteY43" fmla="*/ 3368725 h 6858000"/>
              <a:gd name="connsiteX44" fmla="*/ 6993058 w 12192000"/>
              <a:gd name="connsiteY44" fmla="*/ 3409257 h 6858000"/>
              <a:gd name="connsiteX45" fmla="*/ 7101421 w 12192000"/>
              <a:gd name="connsiteY45" fmla="*/ 3408430 h 6858000"/>
              <a:gd name="connsiteX46" fmla="*/ 7178350 w 12192000"/>
              <a:gd name="connsiteY46" fmla="*/ 3470746 h 6858000"/>
              <a:gd name="connsiteX47" fmla="*/ 7098112 w 12192000"/>
              <a:gd name="connsiteY47" fmla="*/ 3483982 h 6858000"/>
              <a:gd name="connsiteX48" fmla="*/ 7004088 w 12192000"/>
              <a:gd name="connsiteY48" fmla="*/ 3473780 h 6858000"/>
              <a:gd name="connsiteX49" fmla="*/ 6801147 w 12192000"/>
              <a:gd name="connsiteY49" fmla="*/ 3477087 h 6858000"/>
              <a:gd name="connsiteX50" fmla="*/ 6684788 w 12192000"/>
              <a:gd name="connsiteY50" fmla="*/ 3489220 h 6858000"/>
              <a:gd name="connsiteX51" fmla="*/ 6417328 w 12192000"/>
              <a:gd name="connsiteY51" fmla="*/ 3468539 h 6858000"/>
              <a:gd name="connsiteX52" fmla="*/ 6433045 w 12192000"/>
              <a:gd name="connsiteY52" fmla="*/ 3521481 h 6858000"/>
              <a:gd name="connsiteX53" fmla="*/ 6423117 w 12192000"/>
              <a:gd name="connsiteY53" fmla="*/ 3567527 h 6858000"/>
              <a:gd name="connsiteX54" fmla="*/ 6419258 w 12192000"/>
              <a:gd name="connsiteY54" fmla="*/ 3667620 h 6858000"/>
              <a:gd name="connsiteX55" fmla="*/ 6421740 w 12192000"/>
              <a:gd name="connsiteY55" fmla="*/ 3683888 h 6858000"/>
              <a:gd name="connsiteX56" fmla="*/ 6361906 w 12192000"/>
              <a:gd name="connsiteY56" fmla="*/ 3694366 h 6858000"/>
              <a:gd name="connsiteX57" fmla="*/ 6718429 w 12192000"/>
              <a:gd name="connsiteY57" fmla="*/ 3902544 h 6858000"/>
              <a:gd name="connsiteX58" fmla="*/ 6480195 w 12192000"/>
              <a:gd name="connsiteY58" fmla="*/ 3849603 h 6858000"/>
              <a:gd name="connsiteX59" fmla="*/ 6447934 w 12192000"/>
              <a:gd name="connsiteY59" fmla="*/ 3937011 h 6858000"/>
              <a:gd name="connsiteX60" fmla="*/ 6559882 w 12192000"/>
              <a:gd name="connsiteY60" fmla="*/ 4014767 h 6858000"/>
              <a:gd name="connsiteX61" fmla="*/ 6601241 w 12192000"/>
              <a:gd name="connsiteY61" fmla="*/ 4168626 h 6858000"/>
              <a:gd name="connsiteX62" fmla="*/ 6581113 w 12192000"/>
              <a:gd name="connsiteY62" fmla="*/ 4309250 h 6858000"/>
              <a:gd name="connsiteX63" fmla="*/ 6533136 w 12192000"/>
              <a:gd name="connsiteY63" fmla="*/ 4353918 h 6858000"/>
              <a:gd name="connsiteX64" fmla="*/ 6463651 w 12192000"/>
              <a:gd name="connsiteY64" fmla="*/ 4434156 h 6858000"/>
              <a:gd name="connsiteX65" fmla="*/ 6420637 w 12192000"/>
              <a:gd name="connsiteY65" fmla="*/ 4483787 h 6858000"/>
              <a:gd name="connsiteX66" fmla="*/ 6271190 w 12192000"/>
              <a:gd name="connsiteY66" fmla="*/ 4464487 h 6858000"/>
              <a:gd name="connsiteX67" fmla="*/ 6470545 w 12192000"/>
              <a:gd name="connsiteY67" fmla="*/ 4590498 h 6858000"/>
              <a:gd name="connsiteX68" fmla="*/ 6308965 w 12192000"/>
              <a:gd name="connsiteY68" fmla="*/ 4574780 h 6858000"/>
              <a:gd name="connsiteX69" fmla="*/ 6256301 w 12192000"/>
              <a:gd name="connsiteY69" fmla="*/ 4583603 h 6858000"/>
              <a:gd name="connsiteX70" fmla="*/ 6286354 w 12192000"/>
              <a:gd name="connsiteY70" fmla="*/ 4624412 h 6858000"/>
              <a:gd name="connsiteX71" fmla="*/ 6404920 w 12192000"/>
              <a:gd name="connsiteY71" fmla="*/ 4693621 h 6858000"/>
              <a:gd name="connsiteX72" fmla="*/ 6649220 w 12192000"/>
              <a:gd name="connsiteY72" fmla="*/ 4881120 h 6858000"/>
              <a:gd name="connsiteX73" fmla="*/ 6412640 w 12192000"/>
              <a:gd name="connsiteY73" fmla="*/ 4795092 h 6858000"/>
              <a:gd name="connsiteX74" fmla="*/ 6661902 w 12192000"/>
              <a:gd name="connsiteY74" fmla="*/ 4987828 h 6858000"/>
              <a:gd name="connsiteX75" fmla="*/ 6717325 w 12192000"/>
              <a:gd name="connsiteY75" fmla="*/ 5051798 h 6858000"/>
              <a:gd name="connsiteX76" fmla="*/ 6829272 w 12192000"/>
              <a:gd name="connsiteY76" fmla="*/ 5210619 h 6858000"/>
              <a:gd name="connsiteX77" fmla="*/ 6823757 w 12192000"/>
              <a:gd name="connsiteY77" fmla="*/ 5228542 h 6858000"/>
              <a:gd name="connsiteX78" fmla="*/ 6694439 w 12192000"/>
              <a:gd name="connsiteY78" fmla="*/ 5202899 h 6858000"/>
              <a:gd name="connsiteX79" fmla="*/ 6862085 w 12192000"/>
              <a:gd name="connsiteY79" fmla="*/ 5336355 h 6858000"/>
              <a:gd name="connsiteX80" fmla="*/ 7035246 w 12192000"/>
              <a:gd name="connsiteY80" fmla="*/ 5438926 h 6858000"/>
              <a:gd name="connsiteX81" fmla="*/ 6912268 w 12192000"/>
              <a:gd name="connsiteY81" fmla="*/ 5423210 h 6858000"/>
              <a:gd name="connsiteX82" fmla="*/ 6743244 w 12192000"/>
              <a:gd name="connsiteY82" fmla="*/ 5364479 h 6858000"/>
              <a:gd name="connsiteX83" fmla="*/ 6684513 w 12192000"/>
              <a:gd name="connsiteY83" fmla="*/ 5386538 h 6858000"/>
              <a:gd name="connsiteX84" fmla="*/ 6844713 w 12192000"/>
              <a:gd name="connsiteY84" fmla="*/ 5483595 h 6858000"/>
              <a:gd name="connsiteX85" fmla="*/ 6936533 w 12192000"/>
              <a:gd name="connsiteY85" fmla="*/ 5528541 h 6858000"/>
              <a:gd name="connsiteX86" fmla="*/ 6973204 w 12192000"/>
              <a:gd name="connsiteY86" fmla="*/ 5563007 h 6858000"/>
              <a:gd name="connsiteX87" fmla="*/ 7077983 w 12192000"/>
              <a:gd name="connsiteY87" fmla="*/ 5685983 h 6858000"/>
              <a:gd name="connsiteX88" fmla="*/ 7385702 w 12192000"/>
              <a:gd name="connsiteY88" fmla="*/ 5820265 h 6858000"/>
              <a:gd name="connsiteX89" fmla="*/ 7673565 w 12192000"/>
              <a:gd name="connsiteY89" fmla="*/ 5987085 h 6858000"/>
              <a:gd name="connsiteX90" fmla="*/ 7898289 w 12192000"/>
              <a:gd name="connsiteY90" fmla="*/ 6091035 h 6858000"/>
              <a:gd name="connsiteX91" fmla="*/ 8466299 w 12192000"/>
              <a:gd name="connsiteY91" fmla="*/ 6224765 h 6858000"/>
              <a:gd name="connsiteX92" fmla="*/ 10620599 w 12192000"/>
              <a:gd name="connsiteY92" fmla="*/ 5317605 h 6858000"/>
              <a:gd name="connsiteX93" fmla="*/ 10647894 w 12192000"/>
              <a:gd name="connsiteY93" fmla="*/ 5290581 h 6858000"/>
              <a:gd name="connsiteX94" fmla="*/ 10752398 w 12192000"/>
              <a:gd name="connsiteY94" fmla="*/ 5188838 h 6858000"/>
              <a:gd name="connsiteX95" fmla="*/ 10841186 w 12192000"/>
              <a:gd name="connsiteY95" fmla="*/ 5097293 h 6858000"/>
              <a:gd name="connsiteX96" fmla="*/ 10794861 w 12192000"/>
              <a:gd name="connsiteY96" fmla="*/ 5066412 h 6858000"/>
              <a:gd name="connsiteX97" fmla="*/ 10857454 w 12192000"/>
              <a:gd name="connsiteY97" fmla="*/ 4979004 h 6858000"/>
              <a:gd name="connsiteX98" fmla="*/ 11056532 w 12192000"/>
              <a:gd name="connsiteY98" fmla="*/ 4709613 h 6858000"/>
              <a:gd name="connsiteX99" fmla="*/ 11143939 w 12192000"/>
              <a:gd name="connsiteY99" fmla="*/ 4650332 h 6858000"/>
              <a:gd name="connsiteX100" fmla="*/ 11250372 w 12192000"/>
              <a:gd name="connsiteY100" fmla="*/ 4501160 h 6858000"/>
              <a:gd name="connsiteX101" fmla="*/ 11265538 w 12192000"/>
              <a:gd name="connsiteY101" fmla="*/ 4466694 h 6858000"/>
              <a:gd name="connsiteX102" fmla="*/ 11243755 w 12192000"/>
              <a:gd name="connsiteY102" fmla="*/ 4422850 h 6858000"/>
              <a:gd name="connsiteX103" fmla="*/ 11227486 w 12192000"/>
              <a:gd name="connsiteY103" fmla="*/ 4378734 h 6858000"/>
              <a:gd name="connsiteX104" fmla="*/ 11248718 w 12192000"/>
              <a:gd name="connsiteY104" fmla="*/ 4365774 h 6858000"/>
              <a:gd name="connsiteX105" fmla="*/ 11385204 w 12192000"/>
              <a:gd name="connsiteY105" fmla="*/ 4343440 h 6858000"/>
              <a:gd name="connsiteX106" fmla="*/ 11306070 w 12192000"/>
              <a:gd name="connsiteY106" fmla="*/ 4259618 h 6858000"/>
              <a:gd name="connsiteX107" fmla="*/ 11166550 w 12192000"/>
              <a:gd name="connsiteY107" fmla="*/ 4134711 h 6858000"/>
              <a:gd name="connsiteX108" fmla="*/ 11103130 w 12192000"/>
              <a:gd name="connsiteY108" fmla="*/ 4045924 h 6858000"/>
              <a:gd name="connsiteX109" fmla="*/ 11095686 w 12192000"/>
              <a:gd name="connsiteY109" fmla="*/ 3966514 h 6858000"/>
              <a:gd name="connsiteX110" fmla="*/ 10971054 w 12192000"/>
              <a:gd name="connsiteY110" fmla="*/ 3919640 h 6858000"/>
              <a:gd name="connsiteX111" fmla="*/ 11088241 w 12192000"/>
              <a:gd name="connsiteY111" fmla="*/ 3751718 h 6858000"/>
              <a:gd name="connsiteX112" fmla="*/ 11100098 w 12192000"/>
              <a:gd name="connsiteY112" fmla="*/ 3716977 h 6858000"/>
              <a:gd name="connsiteX113" fmla="*/ 11029786 w 12192000"/>
              <a:gd name="connsiteY113" fmla="*/ 3592621 h 6858000"/>
              <a:gd name="connsiteX114" fmla="*/ 11018206 w 12192000"/>
              <a:gd name="connsiteY114" fmla="*/ 3572767 h 6858000"/>
              <a:gd name="connsiteX115" fmla="*/ 10992287 w 12192000"/>
              <a:gd name="connsiteY115" fmla="*/ 3533061 h 6858000"/>
              <a:gd name="connsiteX116" fmla="*/ 10917838 w 12192000"/>
              <a:gd name="connsiteY116" fmla="*/ 3523410 h 6858000"/>
              <a:gd name="connsiteX117" fmla="*/ 10956441 w 12192000"/>
              <a:gd name="connsiteY117" fmla="*/ 3495287 h 6858000"/>
              <a:gd name="connsiteX118" fmla="*/ 11031442 w 12192000"/>
              <a:gd name="connsiteY118" fmla="*/ 3400159 h 6858000"/>
              <a:gd name="connsiteX119" fmla="*/ 10981533 w 12192000"/>
              <a:gd name="connsiteY119" fmla="*/ 3309166 h 6858000"/>
              <a:gd name="connsiteX120" fmla="*/ 10978225 w 12192000"/>
              <a:gd name="connsiteY120" fmla="*/ 3258982 h 6858000"/>
              <a:gd name="connsiteX121" fmla="*/ 11062322 w 12192000"/>
              <a:gd name="connsiteY121" fmla="*/ 3194737 h 6858000"/>
              <a:gd name="connsiteX122" fmla="*/ 11125742 w 12192000"/>
              <a:gd name="connsiteY122" fmla="*/ 3169370 h 6858000"/>
              <a:gd name="connsiteX123" fmla="*/ 11154968 w 12192000"/>
              <a:gd name="connsiteY123" fmla="*/ 3132974 h 6858000"/>
              <a:gd name="connsiteX124" fmla="*/ 11120502 w 12192000"/>
              <a:gd name="connsiteY124" fmla="*/ 3102642 h 6858000"/>
              <a:gd name="connsiteX125" fmla="*/ 10967470 w 12192000"/>
              <a:gd name="connsiteY125" fmla="*/ 3030401 h 6858000"/>
              <a:gd name="connsiteX126" fmla="*/ 11049914 w 12192000"/>
              <a:gd name="connsiteY126" fmla="*/ 2970015 h 6858000"/>
              <a:gd name="connsiteX127" fmla="*/ 10618944 w 12192000"/>
              <a:gd name="connsiteY127" fmla="*/ 2685183 h 6858000"/>
              <a:gd name="connsiteX128" fmla="*/ 10566830 w 12192000"/>
              <a:gd name="connsiteY128" fmla="*/ 2641617 h 6858000"/>
              <a:gd name="connsiteX129" fmla="*/ 10290271 w 12192000"/>
              <a:gd name="connsiteY129" fmla="*/ 2536011 h 6858000"/>
              <a:gd name="connsiteX130" fmla="*/ 10005715 w 12192000"/>
              <a:gd name="connsiteY130" fmla="*/ 2461288 h 6858000"/>
              <a:gd name="connsiteX131" fmla="*/ 10203414 w 12192000"/>
              <a:gd name="connsiteY131" fmla="*/ 2303568 h 6858000"/>
              <a:gd name="connsiteX132" fmla="*/ 9901487 w 12192000"/>
              <a:gd name="connsiteY132" fmla="*/ 2266895 h 6858000"/>
              <a:gd name="connsiteX133" fmla="*/ 9871984 w 12192000"/>
              <a:gd name="connsiteY133" fmla="*/ 2267999 h 6858000"/>
              <a:gd name="connsiteX134" fmla="*/ 9279158 w 12192000"/>
              <a:gd name="connsiteY134" fmla="*/ 2243734 h 6858000"/>
              <a:gd name="connsiteX135" fmla="*/ 8429350 w 12192000"/>
              <a:gd name="connsiteY135" fmla="*/ 2163219 h 6858000"/>
              <a:gd name="connsiteX136" fmla="*/ 7725955 w 12192000"/>
              <a:gd name="connsiteY136" fmla="*/ 2114967 h 6858000"/>
              <a:gd name="connsiteX137" fmla="*/ 6977065 w 12192000"/>
              <a:gd name="connsiteY137" fmla="*/ 2021218 h 6858000"/>
              <a:gd name="connsiteX138" fmla="*/ 6941221 w 12192000"/>
              <a:gd name="connsiteY138" fmla="*/ 201518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6941221" y="2015186"/>
                </a:moveTo>
                <a:cubicBezTo>
                  <a:pt x="6929158" y="2014876"/>
                  <a:pt x="6917508" y="2018599"/>
                  <a:pt x="6907857" y="2033351"/>
                </a:cubicBezTo>
                <a:cubicBezTo>
                  <a:pt x="6959143" y="2072228"/>
                  <a:pt x="7024491" y="2057614"/>
                  <a:pt x="7093700" y="2101457"/>
                </a:cubicBezTo>
                <a:cubicBezTo>
                  <a:pt x="6981202" y="2087669"/>
                  <a:pt x="6892139" y="2076639"/>
                  <a:pt x="6803079" y="2065612"/>
                </a:cubicBezTo>
                <a:cubicBezTo>
                  <a:pt x="6801424" y="2073332"/>
                  <a:pt x="6799770" y="2081052"/>
                  <a:pt x="6798115" y="2088772"/>
                </a:cubicBezTo>
                <a:cubicBezTo>
                  <a:pt x="6911993" y="2105040"/>
                  <a:pt x="7017322" y="2146951"/>
                  <a:pt x="7128167" y="2176455"/>
                </a:cubicBezTo>
                <a:cubicBezTo>
                  <a:pt x="7117964" y="2194655"/>
                  <a:pt x="7107764" y="2191070"/>
                  <a:pt x="7098663" y="2189968"/>
                </a:cubicBezTo>
                <a:cubicBezTo>
                  <a:pt x="7039381" y="2182798"/>
                  <a:pt x="6980099" y="2175629"/>
                  <a:pt x="6923298" y="2156052"/>
                </a:cubicBezTo>
                <a:cubicBezTo>
                  <a:pt x="6910614" y="2151639"/>
                  <a:pt x="6895172" y="2151639"/>
                  <a:pt x="6888004" y="2164875"/>
                </a:cubicBezTo>
                <a:cubicBezTo>
                  <a:pt x="6877801" y="2183625"/>
                  <a:pt x="6892414" y="2195758"/>
                  <a:pt x="6905375" y="2205958"/>
                </a:cubicBezTo>
                <a:cubicBezTo>
                  <a:pt x="6927985" y="2223606"/>
                  <a:pt x="6955282" y="2218643"/>
                  <a:pt x="6981477" y="2221951"/>
                </a:cubicBezTo>
                <a:cubicBezTo>
                  <a:pt x="7051237" y="2230499"/>
                  <a:pt x="7084601" y="2257245"/>
                  <a:pt x="7100043" y="2318459"/>
                </a:cubicBezTo>
                <a:cubicBezTo>
                  <a:pt x="7038829" y="2293642"/>
                  <a:pt x="6979822" y="2324249"/>
                  <a:pt x="6920540" y="2306877"/>
                </a:cubicBezTo>
                <a:cubicBezTo>
                  <a:pt x="6905099" y="2302466"/>
                  <a:pt x="6880559" y="2309083"/>
                  <a:pt x="6888831" y="2330314"/>
                </a:cubicBezTo>
                <a:cubicBezTo>
                  <a:pt x="6896552" y="2350168"/>
                  <a:pt x="6922195" y="2364505"/>
                  <a:pt x="6876698" y="2360645"/>
                </a:cubicBezTo>
                <a:cubicBezTo>
                  <a:pt x="6844163" y="2357887"/>
                  <a:pt x="6780468" y="2380223"/>
                  <a:pt x="6807214" y="2385736"/>
                </a:cubicBezTo>
                <a:cubicBezTo>
                  <a:pt x="6840853" y="2392631"/>
                  <a:pt x="6873666" y="2402557"/>
                  <a:pt x="6916405" y="2413862"/>
                </a:cubicBezTo>
                <a:cubicBezTo>
                  <a:pt x="6869254" y="2432335"/>
                  <a:pt x="6835338" y="2428475"/>
                  <a:pt x="6799770" y="2413862"/>
                </a:cubicBezTo>
                <a:cubicBezTo>
                  <a:pt x="6756756" y="2396214"/>
                  <a:pt x="6700781" y="2374708"/>
                  <a:pt x="6665762" y="2394561"/>
                </a:cubicBezTo>
                <a:cubicBezTo>
                  <a:pt x="6613373" y="2424340"/>
                  <a:pt x="6569807" y="2405589"/>
                  <a:pt x="6522933" y="2400626"/>
                </a:cubicBezTo>
                <a:cubicBezTo>
                  <a:pt x="6427531" y="2390424"/>
                  <a:pt x="6332953" y="2373328"/>
                  <a:pt x="6237275" y="2365057"/>
                </a:cubicBezTo>
                <a:cubicBezTo>
                  <a:pt x="6198948" y="2361748"/>
                  <a:pt x="6157588" y="2346032"/>
                  <a:pt x="6101338" y="2367538"/>
                </a:cubicBezTo>
                <a:cubicBezTo>
                  <a:pt x="6356116" y="2477556"/>
                  <a:pt x="6629642" y="2470664"/>
                  <a:pt x="6857121" y="2606875"/>
                </a:cubicBezTo>
                <a:cubicBezTo>
                  <a:pt x="6847471" y="2619834"/>
                  <a:pt x="6798391" y="2656782"/>
                  <a:pt x="6818519" y="2659539"/>
                </a:cubicBezTo>
                <a:cubicBezTo>
                  <a:pt x="6875044" y="2667537"/>
                  <a:pt x="6925227" y="2694558"/>
                  <a:pt x="6976790" y="2716892"/>
                </a:cubicBezTo>
                <a:cubicBezTo>
                  <a:pt x="6999125" y="2726543"/>
                  <a:pt x="7026146" y="2739227"/>
                  <a:pt x="7015669" y="2773693"/>
                </a:cubicBezTo>
                <a:cubicBezTo>
                  <a:pt x="6996642" y="2783343"/>
                  <a:pt x="6982580" y="2769833"/>
                  <a:pt x="6966864" y="2768730"/>
                </a:cubicBezTo>
                <a:cubicBezTo>
                  <a:pt x="6950871" y="2767628"/>
                  <a:pt x="6915025" y="2774796"/>
                  <a:pt x="6924953" y="2779483"/>
                </a:cubicBezTo>
                <a:cubicBezTo>
                  <a:pt x="6970172" y="2800715"/>
                  <a:pt x="6888831" y="2851726"/>
                  <a:pt x="6942323" y="2851726"/>
                </a:cubicBezTo>
                <a:cubicBezTo>
                  <a:pt x="7031937" y="2852001"/>
                  <a:pt x="7079638" y="2942441"/>
                  <a:pt x="7165943" y="2944924"/>
                </a:cubicBezTo>
                <a:cubicBezTo>
                  <a:pt x="7179728" y="2945198"/>
                  <a:pt x="7186346" y="2961191"/>
                  <a:pt x="7186071" y="2975254"/>
                </a:cubicBezTo>
                <a:cubicBezTo>
                  <a:pt x="7186071" y="2992074"/>
                  <a:pt x="7173387" y="2995107"/>
                  <a:pt x="7159325" y="2996762"/>
                </a:cubicBezTo>
                <a:cubicBezTo>
                  <a:pt x="7137817" y="2999242"/>
                  <a:pt x="7115483" y="2975254"/>
                  <a:pt x="7087082" y="3007790"/>
                </a:cubicBezTo>
                <a:cubicBezTo>
                  <a:pt x="7138094" y="3026815"/>
                  <a:pt x="7189103" y="3045842"/>
                  <a:pt x="7188276" y="3111191"/>
                </a:cubicBezTo>
                <a:cubicBezTo>
                  <a:pt x="7188001" y="3128836"/>
                  <a:pt x="7209232" y="3135454"/>
                  <a:pt x="7225225" y="3139866"/>
                </a:cubicBezTo>
                <a:cubicBezTo>
                  <a:pt x="7251696" y="3147036"/>
                  <a:pt x="7274028" y="3159720"/>
                  <a:pt x="7288368" y="3184260"/>
                </a:cubicBezTo>
                <a:cubicBezTo>
                  <a:pt x="7288092" y="3188948"/>
                  <a:pt x="7287816" y="3193910"/>
                  <a:pt x="7289471" y="3197771"/>
                </a:cubicBezTo>
                <a:cubicBezTo>
                  <a:pt x="7284784" y="3257053"/>
                  <a:pt x="7246181" y="3255398"/>
                  <a:pt x="7203442" y="3245472"/>
                </a:cubicBezTo>
                <a:cubicBezTo>
                  <a:pt x="7152432" y="3233340"/>
                  <a:pt x="7101973" y="3211281"/>
                  <a:pt x="7048205" y="3232512"/>
                </a:cubicBezTo>
                <a:cubicBezTo>
                  <a:pt x="7124032" y="3260913"/>
                  <a:pt x="7206475" y="3263118"/>
                  <a:pt x="7277614" y="3303652"/>
                </a:cubicBezTo>
                <a:cubicBezTo>
                  <a:pt x="7017322" y="3311097"/>
                  <a:pt x="6787361" y="3183155"/>
                  <a:pt x="6535066" y="3134077"/>
                </a:cubicBezTo>
                <a:cubicBezTo>
                  <a:pt x="6543614" y="3166887"/>
                  <a:pt x="6564017" y="3173505"/>
                  <a:pt x="6582492" y="3178469"/>
                </a:cubicBezTo>
                <a:cubicBezTo>
                  <a:pt x="6675690" y="3203286"/>
                  <a:pt x="6757305" y="3252642"/>
                  <a:pt x="6842233" y="3295379"/>
                </a:cubicBezTo>
                <a:cubicBezTo>
                  <a:pt x="6877249" y="3313026"/>
                  <a:pt x="6902618" y="3330674"/>
                  <a:pt x="6915853" y="3368725"/>
                </a:cubicBezTo>
                <a:cubicBezTo>
                  <a:pt x="6927710" y="3403192"/>
                  <a:pt x="6950596" y="3419185"/>
                  <a:pt x="6993058" y="3409257"/>
                </a:cubicBezTo>
                <a:cubicBezTo>
                  <a:pt x="7027524" y="3400985"/>
                  <a:pt x="7065299" y="3405397"/>
                  <a:pt x="7101421" y="3408430"/>
                </a:cubicBezTo>
                <a:cubicBezTo>
                  <a:pt x="7143057" y="3411739"/>
                  <a:pt x="7189655" y="3450618"/>
                  <a:pt x="7178350" y="3470746"/>
                </a:cubicBezTo>
                <a:cubicBezTo>
                  <a:pt x="7159050" y="3504937"/>
                  <a:pt x="7126789" y="3487842"/>
                  <a:pt x="7098112" y="3483982"/>
                </a:cubicBezTo>
                <a:cubicBezTo>
                  <a:pt x="7065575" y="3479295"/>
                  <a:pt x="7005191" y="3469643"/>
                  <a:pt x="7004088" y="3473780"/>
                </a:cubicBezTo>
                <a:cubicBezTo>
                  <a:pt x="6982854" y="3559532"/>
                  <a:pt x="6833408" y="3484809"/>
                  <a:pt x="6801147" y="3477087"/>
                </a:cubicBezTo>
                <a:cubicBezTo>
                  <a:pt x="6760891" y="3467437"/>
                  <a:pt x="6723115" y="3485085"/>
                  <a:pt x="6684788" y="3489220"/>
                </a:cubicBezTo>
                <a:cubicBezTo>
                  <a:pt x="6650597" y="3493080"/>
                  <a:pt x="6457309" y="3504937"/>
                  <a:pt x="6417328" y="3468539"/>
                </a:cubicBezTo>
                <a:cubicBezTo>
                  <a:pt x="6411813" y="3496940"/>
                  <a:pt x="6423393" y="3508521"/>
                  <a:pt x="6433045" y="3521481"/>
                </a:cubicBezTo>
                <a:cubicBezTo>
                  <a:pt x="6446556" y="3539954"/>
                  <a:pt x="6448762" y="3552914"/>
                  <a:pt x="6423117" y="3567527"/>
                </a:cubicBezTo>
                <a:cubicBezTo>
                  <a:pt x="6350049" y="3609441"/>
                  <a:pt x="6351153" y="3610818"/>
                  <a:pt x="6419258" y="3667620"/>
                </a:cubicBezTo>
                <a:cubicBezTo>
                  <a:pt x="6422568" y="3670100"/>
                  <a:pt x="6421188" y="3678373"/>
                  <a:pt x="6421740" y="3683888"/>
                </a:cubicBezTo>
                <a:cubicBezTo>
                  <a:pt x="6403817" y="3692711"/>
                  <a:pt x="6382861" y="3670652"/>
                  <a:pt x="6361906" y="3694366"/>
                </a:cubicBezTo>
                <a:cubicBezTo>
                  <a:pt x="6453173" y="3798591"/>
                  <a:pt x="6592418" y="3824234"/>
                  <a:pt x="6718429" y="3902544"/>
                </a:cubicBezTo>
                <a:cubicBezTo>
                  <a:pt x="6616407" y="3928462"/>
                  <a:pt x="6555194" y="3838022"/>
                  <a:pt x="6480195" y="3849603"/>
                </a:cubicBezTo>
                <a:cubicBezTo>
                  <a:pt x="6442696" y="3878004"/>
                  <a:pt x="6554091" y="3923499"/>
                  <a:pt x="6447934" y="3937011"/>
                </a:cubicBezTo>
                <a:cubicBezTo>
                  <a:pt x="6493983" y="3961826"/>
                  <a:pt x="6528173" y="3986089"/>
                  <a:pt x="6559882" y="4014767"/>
                </a:cubicBezTo>
                <a:cubicBezTo>
                  <a:pt x="6616407" y="4066053"/>
                  <a:pt x="6627437" y="4099693"/>
                  <a:pt x="6601241" y="4168626"/>
                </a:cubicBezTo>
                <a:cubicBezTo>
                  <a:pt x="6584145" y="4213846"/>
                  <a:pt x="6559054" y="4255483"/>
                  <a:pt x="6581113" y="4309250"/>
                </a:cubicBezTo>
                <a:cubicBezTo>
                  <a:pt x="6596553" y="4346198"/>
                  <a:pt x="6590487" y="4370461"/>
                  <a:pt x="6533136" y="4353918"/>
                </a:cubicBezTo>
                <a:cubicBezTo>
                  <a:pt x="6471372" y="4336270"/>
                  <a:pt x="6448211" y="4369358"/>
                  <a:pt x="6463651" y="4434156"/>
                </a:cubicBezTo>
                <a:cubicBezTo>
                  <a:pt x="6473577" y="4475792"/>
                  <a:pt x="6463099" y="4488475"/>
                  <a:pt x="6420637" y="4483787"/>
                </a:cubicBezTo>
                <a:cubicBezTo>
                  <a:pt x="6373762" y="4478549"/>
                  <a:pt x="6329093" y="4451251"/>
                  <a:pt x="6271190" y="4464487"/>
                </a:cubicBezTo>
                <a:cubicBezTo>
                  <a:pt x="6317512" y="4540039"/>
                  <a:pt x="6416501" y="4518531"/>
                  <a:pt x="6470545" y="4590498"/>
                </a:cubicBezTo>
                <a:cubicBezTo>
                  <a:pt x="6406023" y="4590772"/>
                  <a:pt x="6356666" y="4590498"/>
                  <a:pt x="6308965" y="4574780"/>
                </a:cubicBezTo>
                <a:cubicBezTo>
                  <a:pt x="6289111" y="4568437"/>
                  <a:pt x="6267328" y="4561822"/>
                  <a:pt x="6256301" y="4583603"/>
                </a:cubicBezTo>
                <a:cubicBezTo>
                  <a:pt x="6243340" y="4609798"/>
                  <a:pt x="6270086" y="4619724"/>
                  <a:pt x="6286354" y="4624412"/>
                </a:cubicBezTo>
                <a:cubicBezTo>
                  <a:pt x="6332128" y="4637647"/>
                  <a:pt x="6367144" y="4669081"/>
                  <a:pt x="6404920" y="4693621"/>
                </a:cubicBezTo>
                <a:cubicBezTo>
                  <a:pt x="6487915" y="4747390"/>
                  <a:pt x="6578908" y="4792334"/>
                  <a:pt x="6649220" y="4881120"/>
                </a:cubicBezTo>
                <a:cubicBezTo>
                  <a:pt x="6560709" y="4858509"/>
                  <a:pt x="6494809" y="4805845"/>
                  <a:pt x="6412640" y="4795092"/>
                </a:cubicBezTo>
                <a:cubicBezTo>
                  <a:pt x="6483779" y="4875881"/>
                  <a:pt x="6575322" y="4929098"/>
                  <a:pt x="6661902" y="4987828"/>
                </a:cubicBezTo>
                <a:cubicBezTo>
                  <a:pt x="6686719" y="5004373"/>
                  <a:pt x="6711811" y="5015678"/>
                  <a:pt x="6717325" y="5051798"/>
                </a:cubicBezTo>
                <a:cubicBezTo>
                  <a:pt x="6728079" y="5121834"/>
                  <a:pt x="6760340" y="5179738"/>
                  <a:pt x="6829272" y="5210619"/>
                </a:cubicBezTo>
                <a:cubicBezTo>
                  <a:pt x="6829824" y="5210897"/>
                  <a:pt x="6825965" y="5221375"/>
                  <a:pt x="6823757" y="5228542"/>
                </a:cubicBezTo>
                <a:cubicBezTo>
                  <a:pt x="6781571" y="5230749"/>
                  <a:pt x="6748207" y="5189388"/>
                  <a:pt x="6694439" y="5202899"/>
                </a:cubicBezTo>
                <a:cubicBezTo>
                  <a:pt x="6746002" y="5259148"/>
                  <a:pt x="6789016" y="5309609"/>
                  <a:pt x="6862085" y="5336355"/>
                </a:cubicBezTo>
                <a:cubicBezTo>
                  <a:pt x="6920540" y="5357586"/>
                  <a:pt x="6992783" y="5369994"/>
                  <a:pt x="7035246" y="5438926"/>
                </a:cubicBezTo>
                <a:cubicBezTo>
                  <a:pt x="6985889" y="5452439"/>
                  <a:pt x="6949216" y="5435343"/>
                  <a:pt x="6912268" y="5423210"/>
                </a:cubicBezTo>
                <a:cubicBezTo>
                  <a:pt x="6855743" y="5404461"/>
                  <a:pt x="6799770" y="5383230"/>
                  <a:pt x="6743244" y="5364479"/>
                </a:cubicBezTo>
                <a:cubicBezTo>
                  <a:pt x="6721737" y="5357310"/>
                  <a:pt x="6698299" y="5352346"/>
                  <a:pt x="6684513" y="5386538"/>
                </a:cubicBezTo>
                <a:cubicBezTo>
                  <a:pt x="6756480" y="5393708"/>
                  <a:pt x="6799494" y="5440031"/>
                  <a:pt x="6844713" y="5483595"/>
                </a:cubicBezTo>
                <a:cubicBezTo>
                  <a:pt x="6870082" y="5508135"/>
                  <a:pt x="6890762" y="5540948"/>
                  <a:pt x="6936533" y="5528541"/>
                </a:cubicBezTo>
                <a:cubicBezTo>
                  <a:pt x="6960522" y="5521923"/>
                  <a:pt x="6975687" y="5540396"/>
                  <a:pt x="6973204" y="5563007"/>
                </a:cubicBezTo>
                <a:cubicBezTo>
                  <a:pt x="6964106" y="5642695"/>
                  <a:pt x="7020080" y="5670543"/>
                  <a:pt x="7077983" y="5685983"/>
                </a:cubicBezTo>
                <a:cubicBezTo>
                  <a:pt x="7187726" y="5714935"/>
                  <a:pt x="7278993" y="5783041"/>
                  <a:pt x="7385702" y="5820265"/>
                </a:cubicBezTo>
                <a:cubicBezTo>
                  <a:pt x="7489378" y="5856387"/>
                  <a:pt x="7569615" y="5942139"/>
                  <a:pt x="7673565" y="5987085"/>
                </a:cubicBezTo>
                <a:cubicBezTo>
                  <a:pt x="7748843" y="6019621"/>
                  <a:pt x="7820807" y="6061533"/>
                  <a:pt x="7898289" y="6091035"/>
                </a:cubicBezTo>
                <a:cubicBezTo>
                  <a:pt x="8081651" y="6160795"/>
                  <a:pt x="8268598" y="6216770"/>
                  <a:pt x="8466299" y="6224765"/>
                </a:cubicBezTo>
                <a:cubicBezTo>
                  <a:pt x="8629532" y="6231107"/>
                  <a:pt x="10045419" y="6225043"/>
                  <a:pt x="10620599" y="5317605"/>
                </a:cubicBezTo>
                <a:cubicBezTo>
                  <a:pt x="10631626" y="5313192"/>
                  <a:pt x="10644035" y="5301612"/>
                  <a:pt x="10647894" y="5290581"/>
                </a:cubicBezTo>
                <a:cubicBezTo>
                  <a:pt x="10666370" y="5239020"/>
                  <a:pt x="10711590" y="5216686"/>
                  <a:pt x="10752398" y="5188838"/>
                </a:cubicBezTo>
                <a:cubicBezTo>
                  <a:pt x="10788244" y="5164297"/>
                  <a:pt x="10826296" y="5138654"/>
                  <a:pt x="10841186" y="5097293"/>
                </a:cubicBezTo>
                <a:cubicBezTo>
                  <a:pt x="10860762" y="5042147"/>
                  <a:pt x="10805064" y="5087367"/>
                  <a:pt x="10794861" y="5066412"/>
                </a:cubicBezTo>
                <a:cubicBezTo>
                  <a:pt x="10816092" y="5037737"/>
                  <a:pt x="10848906" y="5011540"/>
                  <a:pt x="10857454" y="4979004"/>
                </a:cubicBezTo>
                <a:cubicBezTo>
                  <a:pt x="10888610" y="4861543"/>
                  <a:pt x="10955890" y="4776065"/>
                  <a:pt x="11056532" y="4709613"/>
                </a:cubicBezTo>
                <a:cubicBezTo>
                  <a:pt x="11085484" y="4690588"/>
                  <a:pt x="11104509" y="4655845"/>
                  <a:pt x="11143939" y="4650332"/>
                </a:cubicBezTo>
                <a:cubicBezTo>
                  <a:pt x="11231622" y="4638199"/>
                  <a:pt x="11204048" y="4543346"/>
                  <a:pt x="11250372" y="4501160"/>
                </a:cubicBezTo>
                <a:cubicBezTo>
                  <a:pt x="11259196" y="4493162"/>
                  <a:pt x="11267190" y="4477447"/>
                  <a:pt x="11265538" y="4466694"/>
                </a:cubicBezTo>
                <a:cubicBezTo>
                  <a:pt x="11263056" y="4451251"/>
                  <a:pt x="11252578" y="4436638"/>
                  <a:pt x="11243755" y="4422850"/>
                </a:cubicBezTo>
                <a:cubicBezTo>
                  <a:pt x="11234654" y="4409065"/>
                  <a:pt x="11220870" y="4396932"/>
                  <a:pt x="11227486" y="4378734"/>
                </a:cubicBezTo>
                <a:cubicBezTo>
                  <a:pt x="11230242" y="4371289"/>
                  <a:pt x="11228314" y="4345371"/>
                  <a:pt x="11248718" y="4365774"/>
                </a:cubicBezTo>
                <a:cubicBezTo>
                  <a:pt x="11304692" y="4421748"/>
                  <a:pt x="11337228" y="4368809"/>
                  <a:pt x="11385204" y="4343440"/>
                </a:cubicBezTo>
                <a:cubicBezTo>
                  <a:pt x="11346603" y="4317245"/>
                  <a:pt x="11311861" y="4298772"/>
                  <a:pt x="11306070" y="4259618"/>
                </a:cubicBezTo>
                <a:cubicBezTo>
                  <a:pt x="11294214" y="4178828"/>
                  <a:pt x="11243480" y="4141880"/>
                  <a:pt x="11166550" y="4134711"/>
                </a:cubicBezTo>
                <a:cubicBezTo>
                  <a:pt x="11194949" y="4056679"/>
                  <a:pt x="11194949" y="4056679"/>
                  <a:pt x="11103130" y="4045924"/>
                </a:cubicBezTo>
                <a:cubicBezTo>
                  <a:pt x="11138425" y="3996293"/>
                  <a:pt x="11138425" y="3983609"/>
                  <a:pt x="11095686" y="3966514"/>
                </a:cubicBezTo>
                <a:cubicBezTo>
                  <a:pt x="11054602" y="3950245"/>
                  <a:pt x="11009106" y="3944730"/>
                  <a:pt x="10971054" y="3919640"/>
                </a:cubicBezTo>
                <a:cubicBezTo>
                  <a:pt x="11006073" y="3856221"/>
                  <a:pt x="11015998" y="3782600"/>
                  <a:pt x="11088241" y="3751718"/>
                </a:cubicBezTo>
                <a:cubicBezTo>
                  <a:pt x="11099546" y="3747030"/>
                  <a:pt x="11107266" y="3728004"/>
                  <a:pt x="11100098" y="3716977"/>
                </a:cubicBezTo>
                <a:cubicBezTo>
                  <a:pt x="11073904" y="3676995"/>
                  <a:pt x="11111404" y="3601168"/>
                  <a:pt x="11029786" y="3592621"/>
                </a:cubicBezTo>
                <a:cubicBezTo>
                  <a:pt x="11019583" y="3591793"/>
                  <a:pt x="11010208" y="3583520"/>
                  <a:pt x="11018206" y="3572767"/>
                </a:cubicBezTo>
                <a:cubicBezTo>
                  <a:pt x="11045779" y="3535268"/>
                  <a:pt x="11012415" y="3537749"/>
                  <a:pt x="10992287" y="3533061"/>
                </a:cubicBezTo>
                <a:cubicBezTo>
                  <a:pt x="10968022" y="3527271"/>
                  <a:pt x="10940448" y="3543816"/>
                  <a:pt x="10917838" y="3523410"/>
                </a:cubicBezTo>
                <a:cubicBezTo>
                  <a:pt x="10923078" y="3501903"/>
                  <a:pt x="10942654" y="3502179"/>
                  <a:pt x="10956441" y="3495287"/>
                </a:cubicBezTo>
                <a:cubicBezTo>
                  <a:pt x="10996698" y="3475433"/>
                  <a:pt x="11029511" y="3451721"/>
                  <a:pt x="11031442" y="3400159"/>
                </a:cubicBezTo>
                <a:cubicBezTo>
                  <a:pt x="11032818" y="3358523"/>
                  <a:pt x="11037230" y="3321850"/>
                  <a:pt x="10981533" y="3309166"/>
                </a:cubicBezTo>
                <a:cubicBezTo>
                  <a:pt x="10958372" y="3303927"/>
                  <a:pt x="10964990" y="3273873"/>
                  <a:pt x="10978225" y="3258982"/>
                </a:cubicBezTo>
                <a:cubicBezTo>
                  <a:pt x="11001938" y="3232512"/>
                  <a:pt x="11021514" y="3197219"/>
                  <a:pt x="11062322" y="3194737"/>
                </a:cubicBezTo>
                <a:cubicBezTo>
                  <a:pt x="11087138" y="3193084"/>
                  <a:pt x="11106164" y="3182053"/>
                  <a:pt x="11125742" y="3169370"/>
                </a:cubicBezTo>
                <a:cubicBezTo>
                  <a:pt x="11139802" y="3160269"/>
                  <a:pt x="11156622" y="3152550"/>
                  <a:pt x="11154968" y="3132974"/>
                </a:cubicBezTo>
                <a:cubicBezTo>
                  <a:pt x="11153315" y="3114223"/>
                  <a:pt x="11137046" y="3106503"/>
                  <a:pt x="11120502" y="3102642"/>
                </a:cubicBezTo>
                <a:cubicBezTo>
                  <a:pt x="11065355" y="3090235"/>
                  <a:pt x="11013518" y="3072037"/>
                  <a:pt x="10967470" y="3030401"/>
                </a:cubicBezTo>
                <a:cubicBezTo>
                  <a:pt x="10998076" y="3008342"/>
                  <a:pt x="11027304" y="2992350"/>
                  <a:pt x="11049914" y="2970015"/>
                </a:cubicBezTo>
                <a:cubicBezTo>
                  <a:pt x="11104509" y="2915972"/>
                  <a:pt x="10642106" y="2745845"/>
                  <a:pt x="10618944" y="2685183"/>
                </a:cubicBezTo>
                <a:cubicBezTo>
                  <a:pt x="10611775" y="2666432"/>
                  <a:pt x="10587235" y="2647132"/>
                  <a:pt x="10566830" y="2641617"/>
                </a:cubicBezTo>
                <a:cubicBezTo>
                  <a:pt x="10471151" y="2615699"/>
                  <a:pt x="10388156" y="2557518"/>
                  <a:pt x="10290271" y="2536011"/>
                </a:cubicBezTo>
                <a:cubicBezTo>
                  <a:pt x="10197900" y="2515607"/>
                  <a:pt x="10106908" y="2488309"/>
                  <a:pt x="10005715" y="2461288"/>
                </a:cubicBezTo>
                <a:cubicBezTo>
                  <a:pt x="10067754" y="2393457"/>
                  <a:pt x="10177772" y="2401454"/>
                  <a:pt x="10203414" y="2303568"/>
                </a:cubicBezTo>
                <a:cubicBezTo>
                  <a:pt x="10103324" y="2278201"/>
                  <a:pt x="9997996" y="2307154"/>
                  <a:pt x="9901487" y="2266895"/>
                </a:cubicBezTo>
                <a:cubicBezTo>
                  <a:pt x="9893216" y="2263312"/>
                  <a:pt x="9881910" y="2266895"/>
                  <a:pt x="9871984" y="2267999"/>
                </a:cubicBezTo>
                <a:cubicBezTo>
                  <a:pt x="9673181" y="2289506"/>
                  <a:pt x="9475204" y="2270758"/>
                  <a:pt x="9279158" y="2243734"/>
                </a:cubicBezTo>
                <a:cubicBezTo>
                  <a:pt x="8996808" y="2205133"/>
                  <a:pt x="8713354" y="2180592"/>
                  <a:pt x="8429350" y="2163219"/>
                </a:cubicBezTo>
                <a:cubicBezTo>
                  <a:pt x="8194701" y="2148882"/>
                  <a:pt x="7959502" y="2142541"/>
                  <a:pt x="7725955" y="2114967"/>
                </a:cubicBezTo>
                <a:cubicBezTo>
                  <a:pt x="7476142" y="2085464"/>
                  <a:pt x="7226605" y="2052100"/>
                  <a:pt x="6977065" y="2021218"/>
                </a:cubicBezTo>
                <a:cubicBezTo>
                  <a:pt x="6965761" y="2019839"/>
                  <a:pt x="6953283" y="2015496"/>
                  <a:pt x="6941221" y="201518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A0E773-6CD4-BF40-9BDF-00C5F2735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Converting nominal interest rates to compounding interest rates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ED129C-BA95-A945-B29F-3CD2B5AFAC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" y="2013625"/>
                <a:ext cx="6604000" cy="4163337"/>
              </a:xfrm>
            </p:spPr>
            <p:txBody>
              <a:bodyPr>
                <a:normAutofit/>
              </a:bodyPr>
              <a:lstStyle/>
              <a:p>
                <a:r>
                  <a:rPr lang="en-US" sz="1900" dirty="0"/>
                  <a:t>An investment account will pay interest at the rate of 3.6% per annum. Convert this interest rate to</a:t>
                </a:r>
              </a:p>
              <a:p>
                <a:r>
                  <a:rPr lang="en-US" sz="1900" dirty="0"/>
                  <a:t>1. a monthly rate</a:t>
                </a:r>
              </a:p>
              <a:p>
                <a:r>
                  <a:rPr lang="en-US" sz="1900" dirty="0"/>
                  <a:t>2. a fortnightly rate</a:t>
                </a:r>
              </a:p>
              <a:p>
                <a:r>
                  <a:rPr lang="en-US" sz="1900" dirty="0"/>
                  <a:t>3. a quarterly rate.</a:t>
                </a:r>
              </a:p>
              <a:p>
                <a:r>
                  <a:rPr lang="en-US" sz="1900" dirty="0"/>
                  <a:t>1. Monthly interest rate=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1900" b="0" i="1">
                            <a:latin typeface="Cambria Math" panose="02040503050406030204" pitchFamily="18" charset="0"/>
                          </a:rPr>
                          <m:t>3.6</m:t>
                        </m:r>
                      </m:num>
                      <m:den>
                        <m:r>
                          <a:rPr lang="en-AU" sz="1900" b="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AU" sz="1900" b="0" i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900" dirty="0"/>
                  <a:t>=0.3%</a:t>
                </a:r>
              </a:p>
              <a:p>
                <a:r>
                  <a:rPr lang="en-US" sz="1900" dirty="0"/>
                  <a:t>2. Fortnightly interest rate=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1900" i="1">
                            <a:latin typeface="Cambria Math" panose="02040503050406030204" pitchFamily="18" charset="0"/>
                          </a:rPr>
                          <m:t>3.6</m:t>
                        </m:r>
                      </m:num>
                      <m:den>
                        <m:r>
                          <a:rPr lang="en-AU" sz="19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AU" sz="1900" b="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AU" sz="19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900" dirty="0"/>
                  <a:t>=0.138% to 3 d.p.</a:t>
                </a:r>
              </a:p>
              <a:p>
                <a:r>
                  <a:rPr lang="en-US" sz="1900" dirty="0"/>
                  <a:t>3. Quarterly interest rate=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1900" i="1">
                            <a:latin typeface="Cambria Math" panose="02040503050406030204" pitchFamily="18" charset="0"/>
                          </a:rPr>
                          <m:t>3.6</m:t>
                        </m:r>
                      </m:num>
                      <m:den>
                        <m:r>
                          <a:rPr lang="en-AU" sz="1900" b="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AU" sz="19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900" dirty="0"/>
                  <a:t>=0.9%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ED129C-BA95-A945-B29F-3CD2B5AFAC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" y="2013625"/>
                <a:ext cx="6604000" cy="4163337"/>
              </a:xfrm>
              <a:blipFill>
                <a:blip r:embed="rId2"/>
                <a:stretch>
                  <a:fillRect l="-769" t="-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phic 6" descr="Bank Solid">
            <a:extLst>
              <a:ext uri="{FF2B5EF4-FFF2-40B4-BE49-F238E27FC236}">
                <a16:creationId xmlns:a16="http://schemas.microsoft.com/office/drawing/2014/main" id="{7E19F324-1436-4797-87C2-D794C92998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55346" y="2766817"/>
            <a:ext cx="2751667" cy="275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24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578B2-22A4-6E42-8A17-8329FAD81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601" y="121104"/>
            <a:ext cx="3759200" cy="1325563"/>
          </a:xfrm>
        </p:spPr>
        <p:txBody>
          <a:bodyPr/>
          <a:lstStyle/>
          <a:p>
            <a:r>
              <a:rPr lang="en-US" dirty="0"/>
              <a:t>Effective interest rates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C1CE2E1-DF64-964B-9380-7591A39E61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8801" y="121104"/>
            <a:ext cx="8253199" cy="63717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090F28-7D30-AAE9-0068-2113B7BA3314}"/>
              </a:ext>
            </a:extLst>
          </p:cNvPr>
          <p:cNvSpPr txBox="1"/>
          <p:nvPr/>
        </p:nvSpPr>
        <p:spPr>
          <a:xfrm>
            <a:off x="387458" y="2061275"/>
            <a:ext cx="30841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Earning compound interest: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More frequent </a:t>
            </a:r>
            <a:r>
              <a:rPr lang="en-US" sz="2400" dirty="0"/>
              <a:t>compounding, </a:t>
            </a:r>
            <a:r>
              <a:rPr lang="en-US" sz="2400" dirty="0">
                <a:solidFill>
                  <a:srgbClr val="FF0000"/>
                </a:solidFill>
              </a:rPr>
              <a:t>higher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effective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interest rate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AU" sz="2400" dirty="0">
                <a:solidFill>
                  <a:srgbClr val="FF0000"/>
                </a:solidFill>
              </a:rPr>
              <a:t>Higher interest </a:t>
            </a:r>
            <a:r>
              <a:rPr lang="en-AU" sz="2400" dirty="0"/>
              <a:t>earned.</a:t>
            </a:r>
          </a:p>
        </p:txBody>
      </p:sp>
    </p:spTree>
    <p:extLst>
      <p:ext uri="{BB962C8B-B14F-4D97-AF65-F5344CB8AC3E}">
        <p14:creationId xmlns:p14="http://schemas.microsoft.com/office/powerpoint/2010/main" val="283894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541DB91-0B10-46D9-B34B-7BFF9602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rgbClr val="47B54A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3AC4AE-9DA5-174B-9575-DA0F113A4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2" y="408472"/>
            <a:ext cx="5827643" cy="860712"/>
          </a:xfrm>
        </p:spPr>
        <p:txBody>
          <a:bodyPr anchor="b">
            <a:normAutofit/>
          </a:bodyPr>
          <a:lstStyle/>
          <a:p>
            <a:r>
              <a:rPr lang="en-US" dirty="0"/>
              <a:t>Effective interest rates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758B3D-EEA8-394C-9D9F-C5F509991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394" y="4475411"/>
            <a:ext cx="8230825" cy="191366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997F3-087E-9A4A-88B8-46C459816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514" y="1291409"/>
            <a:ext cx="6836229" cy="3007745"/>
          </a:xfrm>
        </p:spPr>
        <p:txBody>
          <a:bodyPr anchor="t">
            <a:normAutofit/>
          </a:bodyPr>
          <a:lstStyle/>
          <a:p>
            <a:r>
              <a:rPr lang="en-US" dirty="0"/>
              <a:t>The interest earned can be expressed as a percentage of the original investments. This value, called the effective interest rate, can be used to compare the investment performance.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042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84992-DDBD-D841-A537-0D18BB5B2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032" y="0"/>
            <a:ext cx="5718629" cy="1064607"/>
          </a:xfrm>
        </p:spPr>
        <p:txBody>
          <a:bodyPr>
            <a:normAutofit/>
          </a:bodyPr>
          <a:lstStyle/>
          <a:p>
            <a:r>
              <a:rPr lang="en-US" dirty="0"/>
              <a:t>Effective interest rates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C1B519-DF95-C54D-B065-7B1941AB32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819981"/>
                <a:ext cx="8216368" cy="6038019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>
                    <a:solidFill>
                      <a:srgbClr val="7030A0"/>
                    </a:solidFill>
                  </a:rPr>
                  <a:t>The effective interest rate </a:t>
                </a:r>
                <a:r>
                  <a:rPr lang="en-US" dirty="0"/>
                  <a:t>of a loan or investment is the interest earned after one year expressed as a percentage of the amount borrowed or invested.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Let: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𝑟 be the nominal interest rate per annum</a:t>
                </a:r>
              </a:p>
              <a:p>
                <a:pPr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𝑒𝑓𝑓𝑒𝑐𝑡𝑖𝑣𝑒</m:t>
                        </m:r>
                      </m:sub>
                    </m:sSub>
                  </m:oMath>
                </a14:m>
                <a:r>
                  <a:rPr lang="en-US" dirty="0"/>
                  <a:t> be the </a:t>
                </a:r>
                <a:r>
                  <a:rPr lang="en-US" dirty="0">
                    <a:solidFill>
                      <a:srgbClr val="7030A0"/>
                    </a:solidFill>
                  </a:rPr>
                  <a:t>effective annual interest rate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𝑛 be the number of times the interest compounds each year.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The effective annual interest rate is given by: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𝑒𝑓𝑓𝑒𝑐𝑡𝑖𝑣𝑒</m:t>
                        </m:r>
                      </m:sub>
                    </m:sSub>
                  </m:oMath>
                </a14:m>
                <a:r>
                  <a:rPr lang="en-US" dirty="0"/>
                  <a:t> =(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(1+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dirty="0"/>
                              <m:t>𝑟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/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𝑛</m:t>
                            </m:r>
                          </m:num>
                          <m:den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e>
                      <m:sup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−1)×100%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C1B519-DF95-C54D-B065-7B1941AB32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19981"/>
                <a:ext cx="8216368" cy="6038019"/>
              </a:xfrm>
              <a:blipFill>
                <a:blip r:embed="rId2"/>
                <a:stretch>
                  <a:fillRect l="-1389" t="-1681" r="-1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phic 6" descr="Coins">
            <a:extLst>
              <a:ext uri="{FF2B5EF4-FFF2-40B4-BE49-F238E27FC236}">
                <a16:creationId xmlns:a16="http://schemas.microsoft.com/office/drawing/2014/main" id="{F4EE1B18-8A6C-460E-BC34-CB4547999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03907" y="1330469"/>
            <a:ext cx="4197061" cy="41970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50FEDE-C8AC-C74A-BB9D-B8BD68FFB2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7737" y="5527530"/>
            <a:ext cx="55753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657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9FE2F-7A2C-174C-9F91-CC2EF6600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0"/>
            <a:ext cx="11772900" cy="789782"/>
          </a:xfrm>
        </p:spPr>
        <p:txBody>
          <a:bodyPr>
            <a:normAutofit/>
          </a:bodyPr>
          <a:lstStyle/>
          <a:p>
            <a:r>
              <a:rPr lang="en-US" sz="3000" dirty="0"/>
              <a:t>Comparing loans and investments with effective interest rates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A4E878-2AD7-6347-BA25-BDC077D7C7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789782"/>
                <a:ext cx="12192000" cy="6068218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sz="2400" dirty="0"/>
                  <a:t>Brooke would like to borrow $</a:t>
                </a:r>
                <a:r>
                  <a:rPr lang="en-US" sz="2400" dirty="0">
                    <a:solidFill>
                      <a:srgbClr val="0070C0"/>
                    </a:solidFill>
                  </a:rPr>
                  <a:t>20000</a:t>
                </a:r>
                <a:r>
                  <a:rPr lang="en-US" sz="2400" dirty="0"/>
                  <a:t>. She is deciding between two loan options:</a:t>
                </a:r>
              </a:p>
              <a:p>
                <a:r>
                  <a:rPr lang="en-US" sz="2400" dirty="0"/>
                  <a:t>option A: </a:t>
                </a:r>
                <a:r>
                  <a:rPr lang="en-US" sz="2400" dirty="0">
                    <a:solidFill>
                      <a:srgbClr val="0070C0"/>
                    </a:solidFill>
                  </a:rPr>
                  <a:t>5.95</a:t>
                </a:r>
                <a:r>
                  <a:rPr lang="en-US" sz="2400" dirty="0"/>
                  <a:t>% per annum compounding weekly</a:t>
                </a:r>
              </a:p>
              <a:p>
                <a:r>
                  <a:rPr lang="en-US" sz="2400" dirty="0"/>
                  <a:t>option B: </a:t>
                </a:r>
                <a:r>
                  <a:rPr lang="en-US" sz="2400" dirty="0">
                    <a:solidFill>
                      <a:srgbClr val="0070C0"/>
                    </a:solidFill>
                  </a:rPr>
                  <a:t>6</a:t>
                </a:r>
                <a:r>
                  <a:rPr lang="en-US" sz="2400" dirty="0"/>
                  <a:t>% per annum compounding quarterly.</a:t>
                </a:r>
              </a:p>
              <a:p>
                <a:r>
                  <a:rPr lang="en-US" sz="2400" dirty="0"/>
                  <a:t>1. Calculate the effective interest rate for each investment.</a:t>
                </a:r>
              </a:p>
              <a:p>
                <a:r>
                  <a:rPr lang="en-US" sz="2400" dirty="0"/>
                  <a:t>2. Which investment option is the best and why?</a:t>
                </a:r>
              </a:p>
              <a:p>
                <a:r>
                  <a:rPr lang="en-US" sz="2400" dirty="0">
                    <a:solidFill>
                      <a:srgbClr val="0070C0"/>
                    </a:solidFill>
                  </a:rPr>
                  <a:t>Option A</a:t>
                </a:r>
              </a:p>
              <a:p>
                <a:r>
                  <a:rPr lang="en-US" sz="2400" dirty="0">
                    <a:solidFill>
                      <a:srgbClr val="0070C0"/>
                    </a:solidFill>
                  </a:rPr>
                  <a:t>r=5.95</a:t>
                </a:r>
              </a:p>
              <a:p>
                <a:r>
                  <a:rPr lang="en-US" sz="2400" dirty="0">
                    <a:solidFill>
                      <a:srgbClr val="0070C0"/>
                    </a:solidFill>
                  </a:rPr>
                  <a:t>There are 52 weeks in a year so 𝑛=52.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A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𝑒𝑓𝑓𝑒𝑐𝑡𝑖𝑣𝑒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=(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70C0"/>
                            </a:solidFill>
                          </a:rPr>
                          <m:t>(1+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AU" sz="2400" b="0" i="0" dirty="0" smtClean="0">
                                <a:solidFill>
                                  <a:srgbClr val="0070C0"/>
                                </a:solidFill>
                              </a:rPr>
                              <m:t>5.95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solidFill>
                                  <a:srgbClr val="0070C0"/>
                                </a:solidFill>
                              </a:rPr>
                              <m:t>/</m:t>
                            </m:r>
                            <m:r>
                              <a:rPr lang="en-AU" sz="24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52</m:t>
                            </m:r>
                          </m:num>
                          <m:den>
                            <m:r>
                              <a:rPr lang="en-AU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70C0"/>
                            </a:solidFill>
                          </a:rPr>
                          <m:t>)</m:t>
                        </m:r>
                      </m:e>
                      <m:sup>
                        <m:r>
                          <a:rPr lang="en-AU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−1)×100%=6.13%</a:t>
                </a:r>
              </a:p>
              <a:p>
                <a:r>
                  <a:rPr lang="en-US" sz="2400" dirty="0">
                    <a:solidFill>
                      <a:srgbClr val="0070C0"/>
                    </a:solidFill>
                  </a:rPr>
                  <a:t>Option B</a:t>
                </a:r>
              </a:p>
              <a:p>
                <a:r>
                  <a:rPr lang="en-US" sz="2400" dirty="0">
                    <a:solidFill>
                      <a:srgbClr val="0070C0"/>
                    </a:solidFill>
                  </a:rPr>
                  <a:t>r=6</a:t>
                </a:r>
              </a:p>
              <a:p>
                <a:r>
                  <a:rPr lang="en-US" sz="2400" dirty="0">
                    <a:solidFill>
                      <a:srgbClr val="0070C0"/>
                    </a:solidFill>
                  </a:rPr>
                  <a:t>There are 4 quarters in a year so 𝑛=4.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A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𝑒𝑓𝑓𝑒𝑐𝑡𝑖𝑣𝑒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=(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70C0"/>
                            </a:solidFill>
                          </a:rPr>
                          <m:t>(1+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AU" sz="24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solidFill>
                                  <a:srgbClr val="0070C0"/>
                                </a:solidFill>
                              </a:rPr>
                              <m:t>/</m:t>
                            </m:r>
                            <m:r>
                              <a:rPr lang="en-AU" sz="24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AU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70C0"/>
                            </a:solidFill>
                          </a:rPr>
                          <m:t>)</m:t>
                        </m:r>
                      </m:e>
                      <m:sup>
                        <m:r>
                          <a:rPr lang="en-AU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−1)×100%=6.14%</a:t>
                </a:r>
              </a:p>
              <a:p>
                <a:r>
                  <a:rPr lang="en-AU" dirty="0">
                    <a:solidFill>
                      <a:srgbClr val="0070C0"/>
                    </a:solidFill>
                  </a:rPr>
                  <a:t>2. Brooke is borrowing money, so the best option is the one with the lowest effective interest rate. She will pay less interest with option A.</a:t>
                </a:r>
                <a:endParaRPr lang="en-US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A4E878-2AD7-6347-BA25-BDC077D7C7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789782"/>
                <a:ext cx="12192000" cy="6068218"/>
              </a:xfrm>
              <a:blipFill>
                <a:blip r:embed="rId2"/>
                <a:stretch>
                  <a:fillRect l="-650" t="-160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Example red stamp illustration Stock Vector Image &amp; Art - Alamy">
            <a:extLst>
              <a:ext uri="{FF2B5EF4-FFF2-40B4-BE49-F238E27FC236}">
                <a16:creationId xmlns:a16="http://schemas.microsoft.com/office/drawing/2014/main" id="{1313E1CE-0C30-E249-8CA4-DB5C59E9B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986" y="2200904"/>
            <a:ext cx="2817586" cy="272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87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4A1A9-FD0B-AF47-9B64-EC4CEC69F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0"/>
            <a:ext cx="11595100" cy="802482"/>
          </a:xfrm>
        </p:spPr>
        <p:txBody>
          <a:bodyPr>
            <a:normAutofit/>
          </a:bodyPr>
          <a:lstStyle/>
          <a:p>
            <a:r>
              <a:rPr lang="en-US" sz="3400" dirty="0"/>
              <a:t>Calculating effective interest rates using Mathematica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5792D-F8F3-2D4A-9A11-CF8635CD1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02482"/>
            <a:ext cx="12192000" cy="1966118"/>
          </a:xfrm>
        </p:spPr>
        <p:txBody>
          <a:bodyPr>
            <a:normAutofit/>
          </a:bodyPr>
          <a:lstStyle/>
          <a:p>
            <a:r>
              <a:rPr lang="en-US" sz="2400" dirty="0"/>
              <a:t>Marissa has </a:t>
            </a:r>
            <a:r>
              <a:rPr lang="en-US" sz="2400" dirty="0">
                <a:solidFill>
                  <a:srgbClr val="0070C0"/>
                </a:solidFill>
              </a:rPr>
              <a:t>$10000 </a:t>
            </a:r>
            <a:r>
              <a:rPr lang="en-US" sz="2400" dirty="0"/>
              <a:t>to invest. She chooses an account that will earn compounding interest at the rate of </a:t>
            </a:r>
            <a:r>
              <a:rPr lang="en-US" sz="2400" dirty="0">
                <a:solidFill>
                  <a:srgbClr val="0070C0"/>
                </a:solidFill>
              </a:rPr>
              <a:t>4.5% per annum</a:t>
            </a:r>
            <a:r>
              <a:rPr lang="en-US" sz="2400" dirty="0"/>
              <a:t>, compounding </a:t>
            </a:r>
            <a:r>
              <a:rPr lang="en-US" sz="2400" dirty="0">
                <a:solidFill>
                  <a:srgbClr val="0070C0"/>
                </a:solidFill>
              </a:rPr>
              <a:t>monthly</a:t>
            </a:r>
            <a:r>
              <a:rPr lang="en-US" sz="2400" dirty="0"/>
              <a:t>.</a:t>
            </a:r>
          </a:p>
          <a:p>
            <a:r>
              <a:rPr lang="en-US" sz="2400" dirty="0"/>
              <a:t>Use Mathematica to find </a:t>
            </a:r>
            <a:r>
              <a:rPr lang="en-US" sz="2400" dirty="0">
                <a:solidFill>
                  <a:srgbClr val="C00000"/>
                </a:solidFill>
              </a:rPr>
              <a:t>the effective rate </a:t>
            </a:r>
            <a:r>
              <a:rPr lang="en-US" sz="2400" dirty="0"/>
              <a:t>for this investment, correct to three decimal places.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EC0F81-9849-BE4B-BEA6-D9C1B384B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120" y="2485321"/>
            <a:ext cx="5039528" cy="28484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7BB88A-7C35-2F4E-99D8-385A95875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316388"/>
            <a:ext cx="4884307" cy="3925207"/>
          </a:xfrm>
          <a:prstGeom prst="rect">
            <a:avLst/>
          </a:prstGeom>
        </p:spPr>
      </p:pic>
      <p:pic>
        <p:nvPicPr>
          <p:cNvPr id="1026" name="Picture 2" descr="Example red stamp illustration Stock Vector Image &amp; Art - Alamy">
            <a:extLst>
              <a:ext uri="{FF2B5EF4-FFF2-40B4-BE49-F238E27FC236}">
                <a16:creationId xmlns:a16="http://schemas.microsoft.com/office/drawing/2014/main" id="{759A3709-F2CF-0046-9201-5AC18BFCC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349" y="5236029"/>
            <a:ext cx="1582299" cy="153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94C8A-BE16-4EE1-A016-F40254325963}"/>
              </a:ext>
            </a:extLst>
          </p:cNvPr>
          <p:cNvSpPr txBox="1"/>
          <p:nvPr/>
        </p:nvSpPr>
        <p:spPr>
          <a:xfrm>
            <a:off x="3605208" y="2169647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Command No. 2</a:t>
            </a:r>
            <a:endParaRPr lang="en-AU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719431004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362441"/>
      </a:dk2>
      <a:lt2>
        <a:srgbClr val="E8E2E8"/>
      </a:lt2>
      <a:accent1>
        <a:srgbClr val="47B54A"/>
      </a:accent1>
      <a:accent2>
        <a:srgbClr val="69B13B"/>
      </a:accent2>
      <a:accent3>
        <a:srgbClr val="95A942"/>
      </a:accent3>
      <a:accent4>
        <a:srgbClr val="B1973B"/>
      </a:accent4>
      <a:accent5>
        <a:srgbClr val="C3784D"/>
      </a:accent5>
      <a:accent6>
        <a:srgbClr val="B13B41"/>
      </a:accent6>
      <a:hlink>
        <a:srgbClr val="AB7539"/>
      </a:hlink>
      <a:folHlink>
        <a:srgbClr val="7F7F7F"/>
      </a:folHlink>
    </a:clrScheme>
    <a:fontScheme name="Custom 3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5624</TotalTime>
  <Words>661</Words>
  <Application>Microsoft Office PowerPoint</Application>
  <PresentationFormat>Widescreen</PresentationFormat>
  <Paragraphs>62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Cambria Math</vt:lpstr>
      <vt:lpstr>Century Gothic</vt:lpstr>
      <vt:lpstr>BrushVTI</vt:lpstr>
      <vt:lpstr>Interest rates over different time periods and effective interest rates</vt:lpstr>
      <vt:lpstr>Lesson Starter</vt:lpstr>
      <vt:lpstr>Nominal interest rate</vt:lpstr>
      <vt:lpstr>Converting nominal interest rates to compounding interest rates</vt:lpstr>
      <vt:lpstr>Effective interest rates</vt:lpstr>
      <vt:lpstr>Effective interest rates</vt:lpstr>
      <vt:lpstr>Effective interest rates</vt:lpstr>
      <vt:lpstr>Comparing loans and investments with effective interest rates</vt:lpstr>
      <vt:lpstr>Calculating effective interest rates using Mathematica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Nominal and effective interest rates</dc:title>
  <dc:creator>Yongmei Zhang</dc:creator>
  <cp:lastModifiedBy>Lyn ZHANG</cp:lastModifiedBy>
  <cp:revision>32</cp:revision>
  <dcterms:created xsi:type="dcterms:W3CDTF">2020-11-26T04:30:02Z</dcterms:created>
  <dcterms:modified xsi:type="dcterms:W3CDTF">2024-12-02T22:53:26Z</dcterms:modified>
</cp:coreProperties>
</file>