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17"/>
  </p:notesMasterIdLst>
  <p:sldIdLst>
    <p:sldId id="256" r:id="rId2"/>
    <p:sldId id="924" r:id="rId3"/>
    <p:sldId id="925" r:id="rId4"/>
    <p:sldId id="926" r:id="rId5"/>
    <p:sldId id="927" r:id="rId6"/>
    <p:sldId id="928" r:id="rId7"/>
    <p:sldId id="565" r:id="rId8"/>
    <p:sldId id="399" r:id="rId9"/>
    <p:sldId id="257" r:id="rId10"/>
    <p:sldId id="918" r:id="rId11"/>
    <p:sldId id="919" r:id="rId12"/>
    <p:sldId id="920" r:id="rId13"/>
    <p:sldId id="921" r:id="rId14"/>
    <p:sldId id="922" r:id="rId15"/>
    <p:sldId id="3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94652"/>
  </p:normalViewPr>
  <p:slideViewPr>
    <p:cSldViewPr snapToGrid="0" snapToObjects="1">
      <p:cViewPr varScale="1">
        <p:scale>
          <a:sx n="59" d="100"/>
          <a:sy n="59" d="100"/>
        </p:scale>
        <p:origin x="8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rPr>
            <a:t>Numerical:</a:t>
          </a:r>
        </a:p>
        <a:p>
          <a:pPr marL="0" lvl="0" defTabSz="889000">
            <a:lnSpc>
              <a:spcPct val="90000"/>
            </a:lnSpc>
            <a:spcBef>
              <a:spcPct val="0"/>
            </a:spcBef>
            <a:spcAft>
              <a:spcPct val="35000"/>
            </a:spcAft>
            <a:buNone/>
          </a:pPr>
          <a:r>
            <a:rPr lang="en-GB" sz="2000" b="1" dirty="0">
              <a:solidFill>
                <a:schemeClr val="accent5">
                  <a:lumMod val="50000"/>
                </a:schemeClr>
              </a:solidFill>
            </a:rPr>
            <a:t>Measured/ counted data</a:t>
          </a:r>
        </a:p>
        <a:p>
          <a:pPr marL="0" lvl="0" defTabSz="889000">
            <a:lnSpc>
              <a:spcPct val="90000"/>
            </a:lnSpc>
            <a:spcBef>
              <a:spcPct val="0"/>
            </a:spcBef>
            <a:spcAft>
              <a:spcPct val="35000"/>
            </a:spcAft>
            <a:buNone/>
          </a:pPr>
          <a:endParaRPr lang="en-GB" sz="2000" b="1" dirty="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a:solidFill>
                <a:schemeClr val="accent5">
                  <a:lumMod val="50000"/>
                </a:schemeClr>
              </a:solidFill>
            </a:rPr>
            <a:t>Categorical:</a:t>
          </a:r>
        </a:p>
        <a:p>
          <a:r>
            <a:rPr lang="en-GB" sz="2000" dirty="0">
              <a:solidFill>
                <a:schemeClr val="accent5">
                  <a:lumMod val="50000"/>
                </a:schemeClr>
              </a:solidFill>
              <a:latin typeface="+mn-lt"/>
              <a:ea typeface="+mn-ea"/>
              <a:cs typeface="+mn-cs"/>
            </a:rPr>
            <a:t>appear as categories</a:t>
          </a:r>
        </a:p>
        <a:p>
          <a:r>
            <a:rPr lang="en-GB" sz="2000" dirty="0">
              <a:solidFill>
                <a:schemeClr val="accent5">
                  <a:lumMod val="50000"/>
                </a:schemeClr>
              </a:solidFill>
              <a:latin typeface="+mn-lt"/>
              <a:ea typeface="+mn-ea"/>
              <a:cs typeface="+mn-cs"/>
            </a:rPr>
            <a:t>Tick boxes on questionnaires</a:t>
          </a:r>
          <a:endParaRPr lang="en-GB" sz="2000" b="1" dirty="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3024" custLinFactNeighborY="-9415">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9291430E-755C-4E42-ABD9-4F8D4F864A26}" type="presOf" srcId="{83280C3D-1CF3-47CD-BC8F-37EC93F2D260}" destId="{EC9AF973-7B6D-42D6-9404-086DE0B266EC}"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EE32BF80-8D6F-4A6F-A361-243792D0A4A6}" type="presOf" srcId="{560E0E50-8C2F-471B-850F-5874A2E8A128}" destId="{16C2886D-E67B-438F-B72D-D78B0A87CD28}" srcOrd="0"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A4216DAA-D7BB-4F1A-BE63-F60002D051A1}" type="presOf" srcId="{83280C3D-1CF3-47CD-BC8F-37EC93F2D260}" destId="{8B908B6B-EE4D-4C3E-B0A6-6CD1535BA0E2}"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F53B19BF-142D-4502-89F9-D382890ABA0E}" srcId="{B5A72C43-CC91-4B72-B917-C26E2DEC7137}" destId="{83280C3D-1CF3-47CD-BC8F-37EC93F2D260}" srcOrd="0" destOrd="0" parTransId="{F9ADFA53-4A19-4985-AD0D-27B9B8FD4D20}" sibTransId="{9DF2FA5A-DE89-4D59-AEA0-0A5045027689}"/>
    <dgm:cxn modelId="{EC1F50DD-9A2F-4996-A707-32EC2FBAC2F8}" type="presOf" srcId="{78BF3024-E042-4081-AC59-72331EE540BC}" destId="{578ECE26-1A55-4025-B8DF-AA0DB87AE8E6}"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E2880BF2-AD09-40EC-90C3-1094C17A2C8A}" type="presOf" srcId="{78BF3024-E042-4081-AC59-72331EE540BC}" destId="{A23E283E-1924-480F-AA12-5417CE1EEAA6}" srcOrd="1"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1-3</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97264" y="1442123"/>
          <a:ext cx="2259663" cy="1015328"/>
        </a:xfrm>
        <a:custGeom>
          <a:avLst/>
          <a:gdLst/>
          <a:ahLst/>
          <a:cxnLst/>
          <a:rect l="0" t="0" r="0" b="0"/>
          <a:pathLst>
            <a:path>
              <a:moveTo>
                <a:pt x="2259663" y="0"/>
              </a:moveTo>
              <a:lnTo>
                <a:pt x="2259663" y="712482"/>
              </a:lnTo>
              <a:lnTo>
                <a:pt x="0" y="712482"/>
              </a:lnTo>
              <a:lnTo>
                <a:pt x="0"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93517" y="2457452"/>
          <a:ext cx="3807495" cy="2157258"/>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200" b="1" kern="1200" dirty="0">
              <a:solidFill>
                <a:schemeClr val="accent5">
                  <a:lumMod val="50000"/>
                </a:schemeClr>
              </a:solidFill>
            </a:rPr>
            <a:t>Numerical:</a:t>
          </a:r>
        </a:p>
        <a:p>
          <a:pPr marL="0" lvl="0" algn="ctr" defTabSz="889000">
            <a:lnSpc>
              <a:spcPct val="90000"/>
            </a:lnSpc>
            <a:spcBef>
              <a:spcPct val="0"/>
            </a:spcBef>
            <a:spcAft>
              <a:spcPct val="35000"/>
            </a:spcAft>
            <a:buNone/>
          </a:pPr>
          <a:r>
            <a:rPr lang="en-GB" sz="2000" b="1" kern="1200" dirty="0">
              <a:solidFill>
                <a:schemeClr val="accent5">
                  <a:lumMod val="50000"/>
                </a:schemeClr>
              </a:solidFill>
            </a:rPr>
            <a:t>Measured/ counted data</a:t>
          </a:r>
        </a:p>
        <a:p>
          <a:pPr marL="0" lvl="0" algn="ctr" defTabSz="889000">
            <a:lnSpc>
              <a:spcPct val="90000"/>
            </a:lnSpc>
            <a:spcBef>
              <a:spcPct val="0"/>
            </a:spcBef>
            <a:spcAft>
              <a:spcPct val="35000"/>
            </a:spcAft>
            <a:buNone/>
          </a:pPr>
          <a:endParaRPr lang="en-GB" sz="2000" b="1" kern="1200" dirty="0">
            <a:solidFill>
              <a:schemeClr val="accent5">
                <a:lumMod val="50000"/>
              </a:schemeClr>
            </a:solidFill>
          </a:endParaRPr>
        </a:p>
      </dsp:txBody>
      <dsp:txXfrm>
        <a:off x="93517" y="2457452"/>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Categorical:</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appear as categories</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Tick boxes on questionnaires</a:t>
          </a:r>
          <a:endParaRPr lang="en-GB" sz="2000" b="1" kern="1200" dirty="0">
            <a:solidFill>
              <a:schemeClr val="accent5">
                <a:lumMod val="50000"/>
              </a:schemeClr>
            </a:solidFill>
            <a:latin typeface="+mn-lt"/>
            <a:ea typeface="+mn-ea"/>
            <a:cs typeface="+mn-cs"/>
          </a:endParaRPr>
        </a:p>
        <a:p>
          <a:pPr marL="0" lvl="0" indent="0" algn="ctr" defTabSz="1422400">
            <a:lnSpc>
              <a:spcPct val="90000"/>
            </a:lnSpc>
            <a:spcBef>
              <a:spcPct val="0"/>
            </a:spcBef>
            <a:spcAft>
              <a:spcPct val="35000"/>
            </a:spcAft>
            <a:buNone/>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ct val="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ct val="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1-3</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39D33-815D-BE48-B041-9B97C73ED51C}"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A4D5-33AE-2D42-AD0A-A5D7FD3D1C58}" type="slidenum">
              <a:rPr lang="en-US" smtClean="0"/>
              <a:t>‹#›</a:t>
            </a:fld>
            <a:endParaRPr lang="en-US"/>
          </a:p>
        </p:txBody>
      </p:sp>
    </p:spTree>
    <p:extLst>
      <p:ext uri="{BB962C8B-B14F-4D97-AF65-F5344CB8AC3E}">
        <p14:creationId xmlns:p14="http://schemas.microsoft.com/office/powerpoint/2010/main" val="3698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What types of data are there? Within the data structure there are observations or individuals, and for each observation there are data variables.  These variables can be classified into two main groups, Numerical and categorical.</a:t>
            </a:r>
          </a:p>
          <a:p>
            <a:endParaRPr lang="en-GB" baseline="0" dirty="0"/>
          </a:p>
          <a:p>
            <a:r>
              <a:rPr lang="en-GB" sz="1200" kern="1200" dirty="0">
                <a:solidFill>
                  <a:schemeClr val="tx1"/>
                </a:solidFill>
                <a:latin typeface="+mn-lt"/>
                <a:ea typeface="+mn-ea"/>
                <a:cs typeface="+mn-cs"/>
              </a:rPr>
              <a:t>Categorical variables indicate categories</a:t>
            </a:r>
            <a:r>
              <a:rPr lang="en-GB" sz="1200" kern="1200" baseline="0" dirty="0">
                <a:solidFill>
                  <a:schemeClr val="tx1"/>
                </a:solidFill>
                <a:latin typeface="+mn-lt"/>
                <a:ea typeface="+mn-ea"/>
                <a:cs typeface="+mn-cs"/>
              </a:rPr>
              <a:t> and questions with categorical answers usually appear as tick boxes on </a:t>
            </a:r>
            <a:r>
              <a:rPr lang="en-GB" sz="1200" kern="1200" baseline="0" dirty="0" err="1">
                <a:solidFill>
                  <a:schemeClr val="tx1"/>
                </a:solidFill>
                <a:latin typeface="+mn-lt"/>
                <a:ea typeface="+mn-ea"/>
                <a:cs typeface="+mn-cs"/>
              </a:rPr>
              <a:t>questionaires</a:t>
            </a:r>
            <a:r>
              <a:rPr lang="en-GB" sz="1200" kern="1200" baseline="0" dirty="0">
                <a:solidFill>
                  <a:schemeClr val="tx1"/>
                </a:solidFill>
                <a:latin typeface="+mn-lt"/>
                <a:ea typeface="+mn-ea"/>
                <a:cs typeface="+mn-cs"/>
              </a:rPr>
              <a:t>.  Numerical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7</a:t>
            </a:fld>
            <a:endParaRPr lang="en-GB" dirty="0"/>
          </a:p>
        </p:txBody>
      </p:sp>
    </p:spTree>
    <p:extLst>
      <p:ext uri="{BB962C8B-B14F-4D97-AF65-F5344CB8AC3E}">
        <p14:creationId xmlns:p14="http://schemas.microsoft.com/office/powerpoint/2010/main" val="142308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8</a:t>
            </a:fld>
            <a:endParaRPr lang="en-GB" dirty="0"/>
          </a:p>
        </p:txBody>
      </p:sp>
    </p:spTree>
    <p:extLst>
      <p:ext uri="{BB962C8B-B14F-4D97-AF65-F5344CB8AC3E}">
        <p14:creationId xmlns:p14="http://schemas.microsoft.com/office/powerpoint/2010/main" val="413280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15</a:t>
            </a:fld>
            <a:endParaRPr lang="en-US" altLang="en-US"/>
          </a:p>
        </p:txBody>
      </p:sp>
    </p:spTree>
    <p:extLst>
      <p:ext uri="{BB962C8B-B14F-4D97-AF65-F5344CB8AC3E}">
        <p14:creationId xmlns:p14="http://schemas.microsoft.com/office/powerpoint/2010/main" val="11878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8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12/29/2024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12/29/2024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641642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tiff"/><Relationship Id="rId20"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eg"/><Relationship Id="rId5" Type="http://schemas.openxmlformats.org/officeDocument/2006/relationships/diagramQuickStyle" Target="../diagrams/quickStyle2.xml"/><Relationship Id="rId15" Type="http://schemas.openxmlformats.org/officeDocument/2006/relationships/image" Target="../media/image17.png"/><Relationship Id="rId10" Type="http://schemas.openxmlformats.org/officeDocument/2006/relationships/image" Target="../media/image12.gif"/><Relationship Id="rId19" Type="http://schemas.openxmlformats.org/officeDocument/2006/relationships/image" Target="../media/image21.tiff"/><Relationship Id="rId4" Type="http://schemas.openxmlformats.org/officeDocument/2006/relationships/diagramLayout" Target="../diagrams/layout2.xml"/><Relationship Id="rId9" Type="http://schemas.openxmlformats.org/officeDocument/2006/relationships/image" Target="../media/image1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342DC7-13CE-4CA0-9F4C-3449EF37F9C2}"/>
              </a:ext>
            </a:extLst>
          </p:cNvPr>
          <p:cNvPicPr>
            <a:picLocks noChangeAspect="1"/>
          </p:cNvPicPr>
          <p:nvPr/>
        </p:nvPicPr>
        <p:blipFill rotWithShape="1">
          <a:blip r:embed="rId2"/>
          <a:srcRect t="14552" r="-1" b="147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F7C2-C52E-3641-9A3B-D14F2C25C52A}"/>
              </a:ext>
            </a:extLst>
          </p:cNvPr>
          <p:cNvSpPr>
            <a:spLocks noGrp="1"/>
          </p:cNvSpPr>
          <p:nvPr>
            <p:ph type="ctrTitle"/>
          </p:nvPr>
        </p:nvSpPr>
        <p:spPr>
          <a:xfrm>
            <a:off x="1524000" y="4416721"/>
            <a:ext cx="9144000" cy="1152663"/>
          </a:xfrm>
        </p:spPr>
        <p:txBody>
          <a:bodyPr>
            <a:normAutofit/>
          </a:bodyPr>
          <a:lstStyle/>
          <a:p>
            <a:pPr algn="ctr"/>
            <a:r>
              <a:rPr lang="en-US" sz="4400">
                <a:solidFill>
                  <a:schemeClr val="bg1"/>
                </a:solidFill>
              </a:rPr>
              <a:t>Data Types</a:t>
            </a:r>
          </a:p>
        </p:txBody>
      </p:sp>
      <p:sp>
        <p:nvSpPr>
          <p:cNvPr id="3" name="Subtitle 2">
            <a:extLst>
              <a:ext uri="{FF2B5EF4-FFF2-40B4-BE49-F238E27FC236}">
                <a16:creationId xmlns:a16="http://schemas.microsoft.com/office/drawing/2014/main" id="{B7786314-FB9B-1F47-853C-812A8E382460}"/>
              </a:ext>
            </a:extLst>
          </p:cNvPr>
          <p:cNvSpPr>
            <a:spLocks noGrp="1"/>
          </p:cNvSpPr>
          <p:nvPr>
            <p:ph type="subTitle" idx="1"/>
          </p:nvPr>
        </p:nvSpPr>
        <p:spPr>
          <a:xfrm>
            <a:off x="1524000" y="5636465"/>
            <a:ext cx="9144000" cy="646785"/>
          </a:xfrm>
        </p:spPr>
        <p:txBody>
          <a:bodyPr>
            <a:normAutofit/>
          </a:bodyPr>
          <a:lstStyle/>
          <a:p>
            <a:pPr algn="ctr"/>
            <a:r>
              <a:rPr lang="en-US" dirty="0">
                <a:solidFill>
                  <a:schemeClr val="bg1"/>
                </a:solidFill>
              </a:rPr>
              <a:t>1A</a:t>
            </a:r>
          </a:p>
        </p:txBody>
      </p:sp>
    </p:spTree>
    <p:extLst>
      <p:ext uri="{BB962C8B-B14F-4D97-AF65-F5344CB8AC3E}">
        <p14:creationId xmlns:p14="http://schemas.microsoft.com/office/powerpoint/2010/main" val="15095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03BD2-7872-9946-B6D4-B52201E8BD40}"/>
              </a:ext>
            </a:extLst>
          </p:cNvPr>
          <p:cNvPicPr>
            <a:picLocks noChangeAspect="1"/>
          </p:cNvPicPr>
          <p:nvPr/>
        </p:nvPicPr>
        <p:blipFill>
          <a:blip r:embed="rId2"/>
          <a:stretch>
            <a:fillRect/>
          </a:stretch>
        </p:blipFill>
        <p:spPr>
          <a:xfrm>
            <a:off x="0" y="1193710"/>
            <a:ext cx="12192000" cy="4325677"/>
          </a:xfrm>
          <a:prstGeom prst="rect">
            <a:avLst/>
          </a:prstGeom>
        </p:spPr>
      </p:pic>
    </p:spTree>
    <p:extLst>
      <p:ext uri="{BB962C8B-B14F-4D97-AF65-F5344CB8AC3E}">
        <p14:creationId xmlns:p14="http://schemas.microsoft.com/office/powerpoint/2010/main" val="257640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8A9E5-5667-0F46-B0DD-290F67098F23}"/>
              </a:ext>
            </a:extLst>
          </p:cNvPr>
          <p:cNvPicPr>
            <a:picLocks noChangeAspect="1"/>
          </p:cNvPicPr>
          <p:nvPr/>
        </p:nvPicPr>
        <p:blipFill>
          <a:blip r:embed="rId2"/>
          <a:stretch>
            <a:fillRect/>
          </a:stretch>
        </p:blipFill>
        <p:spPr>
          <a:xfrm>
            <a:off x="0" y="1107965"/>
            <a:ext cx="12192001" cy="4642069"/>
          </a:xfrm>
          <a:prstGeom prst="rect">
            <a:avLst/>
          </a:prstGeom>
        </p:spPr>
      </p:pic>
    </p:spTree>
    <p:extLst>
      <p:ext uri="{BB962C8B-B14F-4D97-AF65-F5344CB8AC3E}">
        <p14:creationId xmlns:p14="http://schemas.microsoft.com/office/powerpoint/2010/main" val="126871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C1F7-B975-5C49-B94F-09EF8322FE3E}"/>
              </a:ext>
            </a:extLst>
          </p:cNvPr>
          <p:cNvPicPr>
            <a:picLocks noChangeAspect="1"/>
          </p:cNvPicPr>
          <p:nvPr/>
        </p:nvPicPr>
        <p:blipFill>
          <a:blip r:embed="rId2"/>
          <a:stretch>
            <a:fillRect/>
          </a:stretch>
        </p:blipFill>
        <p:spPr>
          <a:xfrm>
            <a:off x="0" y="1509712"/>
            <a:ext cx="12185247" cy="3838576"/>
          </a:xfrm>
          <a:prstGeom prst="rect">
            <a:avLst/>
          </a:prstGeom>
        </p:spPr>
      </p:pic>
    </p:spTree>
    <p:extLst>
      <p:ext uri="{BB962C8B-B14F-4D97-AF65-F5344CB8AC3E}">
        <p14:creationId xmlns:p14="http://schemas.microsoft.com/office/powerpoint/2010/main" val="7047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9DDA0-8172-B84C-9246-48060DB80D48}"/>
              </a:ext>
            </a:extLst>
          </p:cNvPr>
          <p:cNvPicPr>
            <a:picLocks noChangeAspect="1"/>
          </p:cNvPicPr>
          <p:nvPr/>
        </p:nvPicPr>
        <p:blipFill>
          <a:blip r:embed="rId2"/>
          <a:stretch>
            <a:fillRect/>
          </a:stretch>
        </p:blipFill>
        <p:spPr>
          <a:xfrm>
            <a:off x="29909" y="158675"/>
            <a:ext cx="12132181" cy="6540649"/>
          </a:xfrm>
          <a:prstGeom prst="rect">
            <a:avLst/>
          </a:prstGeom>
        </p:spPr>
      </p:pic>
    </p:spTree>
    <p:extLst>
      <p:ext uri="{BB962C8B-B14F-4D97-AF65-F5344CB8AC3E}">
        <p14:creationId xmlns:p14="http://schemas.microsoft.com/office/powerpoint/2010/main" val="314321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5078B-DE3F-2249-A346-35DEA1CA2607}"/>
              </a:ext>
            </a:extLst>
          </p:cNvPr>
          <p:cNvPicPr>
            <a:picLocks noChangeAspect="1"/>
          </p:cNvPicPr>
          <p:nvPr/>
        </p:nvPicPr>
        <p:blipFill>
          <a:blip r:embed="rId2"/>
          <a:stretch>
            <a:fillRect/>
          </a:stretch>
        </p:blipFill>
        <p:spPr>
          <a:xfrm>
            <a:off x="264000" y="0"/>
            <a:ext cx="11664000" cy="6858000"/>
          </a:xfrm>
          <a:prstGeom prst="rect">
            <a:avLst/>
          </a:prstGeom>
        </p:spPr>
      </p:pic>
    </p:spTree>
    <p:extLst>
      <p:ext uri="{BB962C8B-B14F-4D97-AF65-F5344CB8AC3E}">
        <p14:creationId xmlns:p14="http://schemas.microsoft.com/office/powerpoint/2010/main" val="179664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82098092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577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1A36-12E0-0646-BBC2-8E416C263828}"/>
              </a:ext>
            </a:extLst>
          </p:cNvPr>
          <p:cNvPicPr>
            <a:picLocks noChangeAspect="1"/>
          </p:cNvPicPr>
          <p:nvPr/>
        </p:nvPicPr>
        <p:blipFill>
          <a:blip r:embed="rId2"/>
          <a:stretch>
            <a:fillRect/>
          </a:stretch>
        </p:blipFill>
        <p:spPr>
          <a:xfrm>
            <a:off x="1509464" y="0"/>
            <a:ext cx="9173071" cy="6858000"/>
          </a:xfrm>
          <a:prstGeom prst="rect">
            <a:avLst/>
          </a:prstGeom>
        </p:spPr>
      </p:pic>
      <p:pic>
        <p:nvPicPr>
          <p:cNvPr id="3" name="Picture 2">
            <a:extLst>
              <a:ext uri="{FF2B5EF4-FFF2-40B4-BE49-F238E27FC236}">
                <a16:creationId xmlns:a16="http://schemas.microsoft.com/office/drawing/2014/main" id="{86FDA931-CD3B-A892-9822-F709C423EC55}"/>
              </a:ext>
            </a:extLst>
          </p:cNvPr>
          <p:cNvPicPr>
            <a:picLocks noChangeAspect="1"/>
          </p:cNvPicPr>
          <p:nvPr/>
        </p:nvPicPr>
        <p:blipFill>
          <a:blip r:embed="rId3"/>
          <a:stretch>
            <a:fillRect/>
          </a:stretch>
        </p:blipFill>
        <p:spPr>
          <a:xfrm>
            <a:off x="70081" y="389651"/>
            <a:ext cx="12051835" cy="5716682"/>
          </a:xfrm>
          <a:prstGeom prst="rect">
            <a:avLst/>
          </a:prstGeom>
        </p:spPr>
      </p:pic>
      <p:sp>
        <p:nvSpPr>
          <p:cNvPr id="5" name="TextBox 4">
            <a:extLst>
              <a:ext uri="{FF2B5EF4-FFF2-40B4-BE49-F238E27FC236}">
                <a16:creationId xmlns:a16="http://schemas.microsoft.com/office/drawing/2014/main" id="{630565AE-1FC1-CF6B-7A91-55644F321376}"/>
              </a:ext>
            </a:extLst>
          </p:cNvPr>
          <p:cNvSpPr txBox="1"/>
          <p:nvPr/>
        </p:nvSpPr>
        <p:spPr>
          <a:xfrm>
            <a:off x="216976" y="204985"/>
            <a:ext cx="4959458" cy="369332"/>
          </a:xfrm>
          <a:prstGeom prst="rect">
            <a:avLst/>
          </a:prstGeom>
          <a:noFill/>
        </p:spPr>
        <p:txBody>
          <a:bodyPr wrap="square" rtlCol="0">
            <a:spAutoFit/>
          </a:bodyPr>
          <a:lstStyle/>
          <a:p>
            <a:r>
              <a:rPr lang="en-AU" b="1" dirty="0"/>
              <a:t>School Assessment Coursework  SAC</a:t>
            </a:r>
          </a:p>
        </p:txBody>
      </p:sp>
    </p:spTree>
    <p:extLst>
      <p:ext uri="{BB962C8B-B14F-4D97-AF65-F5344CB8AC3E}">
        <p14:creationId xmlns:p14="http://schemas.microsoft.com/office/powerpoint/2010/main" val="92930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EFCE7-A9FA-3547-BFB0-8498E8753DF4}"/>
              </a:ext>
            </a:extLst>
          </p:cNvPr>
          <p:cNvPicPr>
            <a:picLocks noChangeAspect="1"/>
          </p:cNvPicPr>
          <p:nvPr/>
        </p:nvPicPr>
        <p:blipFill>
          <a:blip r:embed="rId2"/>
          <a:stretch>
            <a:fillRect/>
          </a:stretch>
        </p:blipFill>
        <p:spPr>
          <a:xfrm>
            <a:off x="1527968" y="0"/>
            <a:ext cx="9136063" cy="6858000"/>
          </a:xfrm>
          <a:prstGeom prst="rect">
            <a:avLst/>
          </a:prstGeom>
        </p:spPr>
      </p:pic>
      <p:pic>
        <p:nvPicPr>
          <p:cNvPr id="5" name="Picture 4">
            <a:extLst>
              <a:ext uri="{FF2B5EF4-FFF2-40B4-BE49-F238E27FC236}">
                <a16:creationId xmlns:a16="http://schemas.microsoft.com/office/drawing/2014/main" id="{8DD0C872-8680-084B-9C66-367F0124F5B7}"/>
              </a:ext>
            </a:extLst>
          </p:cNvPr>
          <p:cNvPicPr>
            <a:picLocks noChangeAspect="1"/>
          </p:cNvPicPr>
          <p:nvPr/>
        </p:nvPicPr>
        <p:blipFill>
          <a:blip r:embed="rId3"/>
          <a:stretch>
            <a:fillRect/>
          </a:stretch>
        </p:blipFill>
        <p:spPr>
          <a:xfrm>
            <a:off x="4685029" y="2349500"/>
            <a:ext cx="405131" cy="378460"/>
          </a:xfrm>
          <a:prstGeom prst="rect">
            <a:avLst/>
          </a:prstGeom>
        </p:spPr>
      </p:pic>
      <p:sp>
        <p:nvSpPr>
          <p:cNvPr id="6" name="TextBox 5">
            <a:extLst>
              <a:ext uri="{FF2B5EF4-FFF2-40B4-BE49-F238E27FC236}">
                <a16:creationId xmlns:a16="http://schemas.microsoft.com/office/drawing/2014/main" id="{EEBBC866-1E7E-754F-B7D1-44088730DDEB}"/>
              </a:ext>
            </a:extLst>
          </p:cNvPr>
          <p:cNvSpPr txBox="1"/>
          <p:nvPr/>
        </p:nvSpPr>
        <p:spPr>
          <a:xfrm>
            <a:off x="4615045" y="2319520"/>
            <a:ext cx="890269" cy="523220"/>
          </a:xfrm>
          <a:prstGeom prst="rect">
            <a:avLst/>
          </a:prstGeom>
          <a:noFill/>
        </p:spPr>
        <p:txBody>
          <a:bodyPr wrap="square" rtlCol="0">
            <a:spAutoFit/>
          </a:bodyPr>
          <a:lstStyle/>
          <a:p>
            <a:r>
              <a:rPr lang="en-US" sz="2800" dirty="0"/>
              <a:t>34</a:t>
            </a:r>
          </a:p>
        </p:txBody>
      </p:sp>
      <p:pic>
        <p:nvPicPr>
          <p:cNvPr id="3" name="Picture 2">
            <a:extLst>
              <a:ext uri="{FF2B5EF4-FFF2-40B4-BE49-F238E27FC236}">
                <a16:creationId xmlns:a16="http://schemas.microsoft.com/office/drawing/2014/main" id="{BDA68BD1-D2FB-5020-ECE9-DA1EBF3C3758}"/>
              </a:ext>
            </a:extLst>
          </p:cNvPr>
          <p:cNvPicPr>
            <a:picLocks noChangeAspect="1"/>
          </p:cNvPicPr>
          <p:nvPr/>
        </p:nvPicPr>
        <p:blipFill>
          <a:blip r:embed="rId4"/>
          <a:stretch>
            <a:fillRect/>
          </a:stretch>
        </p:blipFill>
        <p:spPr>
          <a:xfrm>
            <a:off x="95059" y="330573"/>
            <a:ext cx="12001879" cy="5760260"/>
          </a:xfrm>
          <a:prstGeom prst="rect">
            <a:avLst/>
          </a:prstGeom>
        </p:spPr>
      </p:pic>
      <p:sp>
        <p:nvSpPr>
          <p:cNvPr id="9" name="TextBox 8">
            <a:extLst>
              <a:ext uri="{FF2B5EF4-FFF2-40B4-BE49-F238E27FC236}">
                <a16:creationId xmlns:a16="http://schemas.microsoft.com/office/drawing/2014/main" id="{EA7408EC-7308-7C4E-8823-166D454FF8F9}"/>
              </a:ext>
            </a:extLst>
          </p:cNvPr>
          <p:cNvSpPr txBox="1"/>
          <p:nvPr/>
        </p:nvSpPr>
        <p:spPr>
          <a:xfrm>
            <a:off x="216976" y="204985"/>
            <a:ext cx="4959458" cy="369332"/>
          </a:xfrm>
          <a:prstGeom prst="rect">
            <a:avLst/>
          </a:prstGeom>
          <a:noFill/>
        </p:spPr>
        <p:txBody>
          <a:bodyPr wrap="square" rtlCol="0">
            <a:spAutoFit/>
          </a:bodyPr>
          <a:lstStyle/>
          <a:p>
            <a:r>
              <a:rPr lang="en-AU" b="1" dirty="0"/>
              <a:t>External Exams</a:t>
            </a:r>
          </a:p>
        </p:txBody>
      </p:sp>
    </p:spTree>
    <p:extLst>
      <p:ext uri="{BB962C8B-B14F-4D97-AF65-F5344CB8AC3E}">
        <p14:creationId xmlns:p14="http://schemas.microsoft.com/office/powerpoint/2010/main" val="17242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73778-C6A9-E84D-B5FC-8EDD5FD1508F}"/>
              </a:ext>
            </a:extLst>
          </p:cNvPr>
          <p:cNvPicPr>
            <a:picLocks noChangeAspect="1"/>
          </p:cNvPicPr>
          <p:nvPr/>
        </p:nvPicPr>
        <p:blipFill>
          <a:blip r:embed="rId2"/>
          <a:stretch>
            <a:fillRect/>
          </a:stretch>
        </p:blipFill>
        <p:spPr>
          <a:xfrm>
            <a:off x="1518720" y="0"/>
            <a:ext cx="9154559" cy="6858000"/>
          </a:xfrm>
          <a:prstGeom prst="rect">
            <a:avLst/>
          </a:prstGeom>
        </p:spPr>
      </p:pic>
    </p:spTree>
    <p:extLst>
      <p:ext uri="{BB962C8B-B14F-4D97-AF65-F5344CB8AC3E}">
        <p14:creationId xmlns:p14="http://schemas.microsoft.com/office/powerpoint/2010/main" val="30062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1B600-A067-3743-A9B7-E0DDF67F9D16}"/>
              </a:ext>
            </a:extLst>
          </p:cNvPr>
          <p:cNvPicPr>
            <a:picLocks noChangeAspect="1"/>
          </p:cNvPicPr>
          <p:nvPr/>
        </p:nvPicPr>
        <p:blipFill>
          <a:blip r:embed="rId2"/>
          <a:stretch>
            <a:fillRect/>
          </a:stretch>
        </p:blipFill>
        <p:spPr>
          <a:xfrm>
            <a:off x="1513429" y="0"/>
            <a:ext cx="9165142" cy="6858000"/>
          </a:xfrm>
          <a:prstGeom prst="rect">
            <a:avLst/>
          </a:prstGeom>
        </p:spPr>
      </p:pic>
    </p:spTree>
    <p:extLst>
      <p:ext uri="{BB962C8B-B14F-4D97-AF65-F5344CB8AC3E}">
        <p14:creationId xmlns:p14="http://schemas.microsoft.com/office/powerpoint/2010/main" val="399211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3FE13-AFC7-A644-B68D-63F319AC06D5}"/>
              </a:ext>
            </a:extLst>
          </p:cNvPr>
          <p:cNvPicPr>
            <a:picLocks noChangeAspect="1"/>
          </p:cNvPicPr>
          <p:nvPr/>
        </p:nvPicPr>
        <p:blipFill>
          <a:blip r:embed="rId2"/>
          <a:stretch>
            <a:fillRect/>
          </a:stretch>
        </p:blipFill>
        <p:spPr>
          <a:xfrm>
            <a:off x="1520045" y="0"/>
            <a:ext cx="9151910" cy="6858000"/>
          </a:xfrm>
          <a:prstGeom prst="rect">
            <a:avLst/>
          </a:prstGeom>
        </p:spPr>
      </p:pic>
    </p:spTree>
    <p:extLst>
      <p:ext uri="{BB962C8B-B14F-4D97-AF65-F5344CB8AC3E}">
        <p14:creationId xmlns:p14="http://schemas.microsoft.com/office/powerpoint/2010/main" val="250525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1931225" y="143824"/>
            <a:ext cx="6860474" cy="1244600"/>
          </a:xfrm>
        </p:spPr>
        <p:txBody>
          <a:bodyPr>
            <a:noAutofit/>
          </a:bodyPr>
          <a:lstStyle/>
          <a:p>
            <a:r>
              <a:rPr lang="en-GB" dirty="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nvGraphicFramePr>
        <p:xfrm>
          <a:off x="1824251"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0807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969411" y="-381000"/>
            <a:ext cx="6860474" cy="1244600"/>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833634" y="3048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3"/>
          <a:stretch>
            <a:fillRect/>
          </a:stretch>
        </p:blipFill>
        <p:spPr>
          <a:xfrm>
            <a:off x="0" y="6019093"/>
            <a:ext cx="1434850" cy="746533"/>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4"/>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5"/>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6"/>
          <a:stretch>
            <a:fillRect/>
          </a:stretch>
        </p:blipFill>
        <p:spPr>
          <a:xfrm>
            <a:off x="8980720" y="6019093"/>
            <a:ext cx="1083592" cy="773994"/>
          </a:xfrm>
          <a:prstGeom prst="rect">
            <a:avLst/>
          </a:prstGeom>
        </p:spPr>
      </p:pic>
      <p:pic>
        <p:nvPicPr>
          <p:cNvPr id="9" name="Picture 8">
            <a:extLst>
              <a:ext uri="{FF2B5EF4-FFF2-40B4-BE49-F238E27FC236}">
                <a16:creationId xmlns:a16="http://schemas.microsoft.com/office/drawing/2014/main" id="{76E02C22-05C2-E84D-BBA4-D40C1261668C}"/>
              </a:ext>
            </a:extLst>
          </p:cNvPr>
          <p:cNvPicPr>
            <a:picLocks noChangeAspect="1"/>
          </p:cNvPicPr>
          <p:nvPr/>
        </p:nvPicPr>
        <p:blipFill>
          <a:blip r:embed="rId17"/>
          <a:stretch>
            <a:fillRect/>
          </a:stretch>
        </p:blipFill>
        <p:spPr>
          <a:xfrm>
            <a:off x="2733472" y="5332803"/>
            <a:ext cx="2082800" cy="571500"/>
          </a:xfrm>
          <a:prstGeom prst="rect">
            <a:avLst/>
          </a:prstGeom>
        </p:spPr>
      </p:pic>
      <p:pic>
        <p:nvPicPr>
          <p:cNvPr id="18" name="Picture 17">
            <a:extLst>
              <a:ext uri="{FF2B5EF4-FFF2-40B4-BE49-F238E27FC236}">
                <a16:creationId xmlns:a16="http://schemas.microsoft.com/office/drawing/2014/main" id="{EC538098-CA45-B049-A645-A3EEE115A070}"/>
              </a:ext>
            </a:extLst>
          </p:cNvPr>
          <p:cNvPicPr>
            <a:picLocks noChangeAspect="1"/>
          </p:cNvPicPr>
          <p:nvPr/>
        </p:nvPicPr>
        <p:blipFill>
          <a:blip r:embed="rId18"/>
          <a:stretch>
            <a:fillRect/>
          </a:stretch>
        </p:blipFill>
        <p:spPr>
          <a:xfrm>
            <a:off x="4599036" y="6006656"/>
            <a:ext cx="1567987" cy="804389"/>
          </a:xfrm>
          <a:prstGeom prst="rect">
            <a:avLst/>
          </a:prstGeom>
        </p:spPr>
      </p:pic>
      <p:pic>
        <p:nvPicPr>
          <p:cNvPr id="19" name="Picture 18">
            <a:extLst>
              <a:ext uri="{FF2B5EF4-FFF2-40B4-BE49-F238E27FC236}">
                <a16:creationId xmlns:a16="http://schemas.microsoft.com/office/drawing/2014/main" id="{A6B7D56B-2F1B-E54A-A5AB-14EE12E60A45}"/>
              </a:ext>
            </a:extLst>
          </p:cNvPr>
          <p:cNvPicPr>
            <a:picLocks noChangeAspect="1"/>
          </p:cNvPicPr>
          <p:nvPr/>
        </p:nvPicPr>
        <p:blipFill>
          <a:blip r:embed="rId19"/>
          <a:stretch>
            <a:fillRect/>
          </a:stretch>
        </p:blipFill>
        <p:spPr>
          <a:xfrm>
            <a:off x="3419352" y="5977158"/>
            <a:ext cx="1126242" cy="869950"/>
          </a:xfrm>
          <a:prstGeom prst="rect">
            <a:avLst/>
          </a:prstGeom>
        </p:spPr>
      </p:pic>
      <p:pic>
        <p:nvPicPr>
          <p:cNvPr id="20" name="Picture 19">
            <a:extLst>
              <a:ext uri="{FF2B5EF4-FFF2-40B4-BE49-F238E27FC236}">
                <a16:creationId xmlns:a16="http://schemas.microsoft.com/office/drawing/2014/main" id="{C123A53C-EB4C-7942-B6B4-F06B6E69B282}"/>
              </a:ext>
            </a:extLst>
          </p:cNvPr>
          <p:cNvPicPr>
            <a:picLocks noChangeAspect="1"/>
          </p:cNvPicPr>
          <p:nvPr/>
        </p:nvPicPr>
        <p:blipFill>
          <a:blip r:embed="rId20"/>
          <a:stretch>
            <a:fillRect/>
          </a:stretch>
        </p:blipFill>
        <p:spPr>
          <a:xfrm>
            <a:off x="1623881" y="6084047"/>
            <a:ext cx="1768021" cy="673023"/>
          </a:xfrm>
          <a:prstGeom prst="rect">
            <a:avLst/>
          </a:prstGeom>
        </p:spPr>
      </p:pic>
    </p:spTree>
    <p:extLst>
      <p:ext uri="{BB962C8B-B14F-4D97-AF65-F5344CB8AC3E}">
        <p14:creationId xmlns:p14="http://schemas.microsoft.com/office/powerpoint/2010/main" val="378974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74A-6740-B34B-8D10-67A6C6C3E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F2ADF7-4460-A641-824B-C80A8808B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66C2BC-6914-6842-A095-B209B00E29B2}"/>
              </a:ext>
            </a:extLst>
          </p:cNvPr>
          <p:cNvPicPr>
            <a:picLocks noChangeAspect="1"/>
          </p:cNvPicPr>
          <p:nvPr/>
        </p:nvPicPr>
        <p:blipFill>
          <a:blip r:embed="rId2"/>
          <a:stretch>
            <a:fillRect/>
          </a:stretch>
        </p:blipFill>
        <p:spPr>
          <a:xfrm>
            <a:off x="0" y="365125"/>
            <a:ext cx="12192000" cy="6186250"/>
          </a:xfrm>
          <a:prstGeom prst="rect">
            <a:avLst/>
          </a:prstGeom>
        </p:spPr>
      </p:pic>
    </p:spTree>
    <p:extLst>
      <p:ext uri="{BB962C8B-B14F-4D97-AF65-F5344CB8AC3E}">
        <p14:creationId xmlns:p14="http://schemas.microsoft.com/office/powerpoint/2010/main" val="998865859"/>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467</Words>
  <Application>Microsoft Office PowerPoint</Application>
  <PresentationFormat>Widescreen</PresentationFormat>
  <Paragraphs>41</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Comic Sans MS</vt:lpstr>
      <vt:lpstr>Univers</vt:lpstr>
      <vt:lpstr>GradientVTI</vt:lpstr>
      <vt:lpstr>Data Types</vt:lpstr>
      <vt:lpstr>PowerPoint Presentation</vt:lpstr>
      <vt:lpstr>PowerPoint Presentation</vt:lpstr>
      <vt:lpstr>PowerPoint Presentation</vt:lpstr>
      <vt:lpstr>PowerPoint Presentation</vt:lpstr>
      <vt:lpstr>PowerPoint Presentation</vt:lpstr>
      <vt:lpstr>Data types</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Yongmei Zhang</dc:creator>
  <cp:lastModifiedBy>Lyn ZHANG</cp:lastModifiedBy>
  <cp:revision>17</cp:revision>
  <dcterms:created xsi:type="dcterms:W3CDTF">2020-07-03T22:59:49Z</dcterms:created>
  <dcterms:modified xsi:type="dcterms:W3CDTF">2024-12-29T01:48:53Z</dcterms:modified>
</cp:coreProperties>
</file>