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0"/>
  </p:notesMasterIdLst>
  <p:sldIdLst>
    <p:sldId id="256" r:id="rId2"/>
    <p:sldId id="363" r:id="rId3"/>
    <p:sldId id="364" r:id="rId4"/>
    <p:sldId id="365" r:id="rId5"/>
    <p:sldId id="257" r:id="rId6"/>
    <p:sldId id="258" r:id="rId7"/>
    <p:sldId id="259" r:id="rId8"/>
    <p:sldId id="260" r:id="rId9"/>
    <p:sldId id="261" r:id="rId10"/>
    <p:sldId id="366" r:id="rId11"/>
    <p:sldId id="361" r:id="rId12"/>
    <p:sldId id="362" r:id="rId13"/>
    <p:sldId id="263" r:id="rId14"/>
    <p:sldId id="264" r:id="rId15"/>
    <p:sldId id="262" r:id="rId16"/>
    <p:sldId id="359" r:id="rId17"/>
    <p:sldId id="360" r:id="rId18"/>
    <p:sldId id="35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15"/>
  </p:normalViewPr>
  <p:slideViewPr>
    <p:cSldViewPr snapToGrid="0" snapToObjects="1">
      <p:cViewPr varScale="1">
        <p:scale>
          <a:sx n="59" d="100"/>
          <a:sy n="59" d="100"/>
        </p:scale>
        <p:origin x="22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1G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3E7C0EF7-1BCA-7345-AF56-59CF2AB0A702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8C1331E2-1D41-1F47-B3C8-C1FEFA483753}" type="pres">
      <dgm:prSet presAssocID="{22505801-6524-4B50-AD6D-CE222BF09B96}" presName="node" presStyleLbl="node1" presStyleIdx="0" presStyleCnt="2">
        <dgm:presLayoutVars>
          <dgm:bulletEnabled val="1"/>
        </dgm:presLayoutVars>
      </dgm:prSet>
      <dgm:spPr/>
    </dgm:pt>
    <dgm:pt modelId="{A1143C20-0D1A-4C4C-9520-05581FFC266B}" type="pres">
      <dgm:prSet presAssocID="{A5CD2530-2B66-466F-AF32-B7FC543B0E93}" presName="sibTrans" presStyleCnt="0"/>
      <dgm:spPr/>
    </dgm:pt>
    <dgm:pt modelId="{ECD8FAAA-EC6A-0347-B354-12D2A4126205}" type="pres">
      <dgm:prSet presAssocID="{7B63A322-A32D-7440-95CC-4C227BD04D22}" presName="node" presStyleLbl="node1" presStyleIdx="1" presStyleCnt="2">
        <dgm:presLayoutVars>
          <dgm:bulletEnabled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A42FB09C-671F-004B-B6C5-BC66AE73FB1E}" type="presOf" srcId="{E8FDA408-EBE3-4FFF-B181-52121CC44C86}" destId="{3E7C0EF7-1BCA-7345-AF56-59CF2AB0A702}" srcOrd="0" destOrd="0" presId="urn:microsoft.com/office/officeart/2005/8/layout/default"/>
    <dgm:cxn modelId="{1DC144A5-7D96-0645-A6FF-8E79D6C36C75}" type="presOf" srcId="{22505801-6524-4B50-AD6D-CE222BF09B96}" destId="{8C1331E2-1D41-1F47-B3C8-C1FEFA483753}" srcOrd="0" destOrd="0" presId="urn:microsoft.com/office/officeart/2005/8/layout/default"/>
    <dgm:cxn modelId="{945FC9D6-2D58-F84F-BE22-B9953AE227A3}" type="presOf" srcId="{7B63A322-A32D-7440-95CC-4C227BD04D22}" destId="{ECD8FAAA-EC6A-0347-B354-12D2A4126205}" srcOrd="0" destOrd="0" presId="urn:microsoft.com/office/officeart/2005/8/layout/default"/>
    <dgm:cxn modelId="{F48D7E5B-6503-1F4D-B6EF-E48AB23355E6}" type="presParOf" srcId="{3E7C0EF7-1BCA-7345-AF56-59CF2AB0A702}" destId="{8C1331E2-1D41-1F47-B3C8-C1FEFA483753}" srcOrd="0" destOrd="0" presId="urn:microsoft.com/office/officeart/2005/8/layout/default"/>
    <dgm:cxn modelId="{C4D8E544-5F25-5341-B1B2-1B578D9C18C2}" type="presParOf" srcId="{3E7C0EF7-1BCA-7345-AF56-59CF2AB0A702}" destId="{A1143C20-0D1A-4C4C-9520-05581FFC266B}" srcOrd="1" destOrd="0" presId="urn:microsoft.com/office/officeart/2005/8/layout/default"/>
    <dgm:cxn modelId="{34074CAE-155B-C149-9BD5-77C29EFED0E3}" type="presParOf" srcId="{3E7C0EF7-1BCA-7345-AF56-59CF2AB0A702}" destId="{ECD8FAAA-EC6A-0347-B354-12D2A4126205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331E2-1D41-1F47-B3C8-C1FEFA483753}">
      <dsp:nvSpPr>
        <dsp:cNvPr id="0" name=""/>
        <dsp:cNvSpPr/>
      </dsp:nvSpPr>
      <dsp:spPr>
        <a:xfrm>
          <a:off x="1698308" y="4325"/>
          <a:ext cx="3615753" cy="21694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1. Ex </a:t>
          </a:r>
          <a:r>
            <a:rPr lang="en-AU" sz="4700" kern="1200" dirty="0">
              <a:latin typeface="Comic Sans MS" panose="030F0902030302020204" pitchFamily="66" charset="0"/>
            </a:rPr>
            <a:t>page 1G</a:t>
          </a:r>
          <a:endParaRPr lang="en-US" sz="4700" kern="1200" dirty="0">
            <a:latin typeface="Comic Sans MS" panose="030F0902030302020204" pitchFamily="66" charset="0"/>
          </a:endParaRPr>
        </a:p>
      </dsp:txBody>
      <dsp:txXfrm>
        <a:off x="1698308" y="4325"/>
        <a:ext cx="3615753" cy="2169451"/>
      </dsp:txXfrm>
    </dsp:sp>
    <dsp:sp modelId="{ECD8FAAA-EC6A-0347-B354-12D2A4126205}">
      <dsp:nvSpPr>
        <dsp:cNvPr id="0" name=""/>
        <dsp:cNvSpPr/>
      </dsp:nvSpPr>
      <dsp:spPr>
        <a:xfrm>
          <a:off x="1698308" y="2535353"/>
          <a:ext cx="3615753" cy="2169451"/>
        </a:xfrm>
        <a:prstGeom prst="rect">
          <a:avLst/>
        </a:prstGeom>
        <a:solidFill>
          <a:schemeClr val="accent5">
            <a:hueOff val="-1494892"/>
            <a:satOff val="418"/>
            <a:lumOff val="-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1698308" y="2535353"/>
        <a:ext cx="3615753" cy="2169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4C499-CEF7-1949-8D09-C1A3A15696F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2CDD2-FF3A-E14A-BDB1-251363C06D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8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Einstein, </a:t>
            </a:r>
            <a:r>
              <a:rPr lang="en-AU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Elon Musk CEO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SpaceX, Stephen W. Hawking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2CDD2-FF3A-E14A-BDB1-251363C06D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1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1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59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1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5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5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3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2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70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0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0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2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hyperlink" Target="https://www.youtube.com/watch?v=MRqtXL2WX2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1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4FBEA-0112-43D1-8BFA-E6BBAFD11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22" r="2693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2" name="Freeform: Shape 23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3" name="Freeform: Shape 25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EA196-BF7C-9B4E-B57B-68B111623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400" dirty="0"/>
              <a:t>1G Introduction to standard deviation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8883E-EA2A-5447-8B2C-0769BB645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r>
              <a:rPr lang="en-US" sz="2000" dirty="0"/>
              <a:t>Mean &amp; Standard Deviation</a:t>
            </a:r>
          </a:p>
          <a:p>
            <a:r>
              <a:rPr lang="en-US" sz="2000" dirty="0"/>
              <a:t>1G</a:t>
            </a:r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64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965B-B545-0CFC-A0BD-B51E0E05A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estimate mean and median from a histogram?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D7F6CE-FC41-F892-76BB-DE2A346DA3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270430"/>
                <a:ext cx="7082725" cy="425435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Label the frequency numbers on top of each bar.</a:t>
                </a:r>
              </a:p>
              <a:p>
                <a:r>
                  <a:rPr lang="en-US" dirty="0"/>
                  <a:t>Find out total number. 2+7+10+3+1=23</a:t>
                </a:r>
              </a:p>
              <a:p>
                <a:r>
                  <a:rPr lang="en-US" dirty="0"/>
                  <a:t>Middle value = Median = value No. 12≈23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Mean=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Middle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value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each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bar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frequency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number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number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/>
                          <m:t>2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5+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15+10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25+3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35+1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23</m:t>
                        </m:r>
                      </m:den>
                    </m:f>
                  </m:oMath>
                </a14:m>
                <a:r>
                  <a:rPr lang="en-AU" dirty="0"/>
                  <a:t> </a:t>
                </a:r>
                <a:r>
                  <a:rPr lang="en-US" dirty="0"/>
                  <a:t>≈ </a:t>
                </a:r>
                <a:r>
                  <a:rPr lang="en-AU" dirty="0"/>
                  <a:t>22.39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D7F6CE-FC41-F892-76BB-DE2A346DA3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270430"/>
                <a:ext cx="7082725" cy="4254356"/>
              </a:xfrm>
              <a:blipFill>
                <a:blip r:embed="rId2"/>
                <a:stretch>
                  <a:fillRect l="-1291" t="-7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Mean of histogram">
            <a:extLst>
              <a:ext uri="{FF2B5EF4-FFF2-40B4-BE49-F238E27FC236}">
                <a16:creationId xmlns:a16="http://schemas.microsoft.com/office/drawing/2014/main" id="{3AF9FBC2-6E3B-EB69-D19B-217790C2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596" y="2225640"/>
            <a:ext cx="4569605" cy="394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2A1BA2-909D-E13B-4D12-CDAA37C01E1E}"/>
              </a:ext>
            </a:extLst>
          </p:cNvPr>
          <p:cNvSpPr txBox="1"/>
          <p:nvPr/>
        </p:nvSpPr>
        <p:spPr>
          <a:xfrm>
            <a:off x="7935131" y="4850969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9A20F-4A65-0AA0-20B2-16615C855B1D}"/>
              </a:ext>
            </a:extLst>
          </p:cNvPr>
          <p:cNvSpPr txBox="1"/>
          <p:nvPr/>
        </p:nvSpPr>
        <p:spPr>
          <a:xfrm>
            <a:off x="8753956" y="3484534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E55DD-F90D-703F-5BCF-E2B2EA0D4ABC}"/>
              </a:ext>
            </a:extLst>
          </p:cNvPr>
          <p:cNvSpPr txBox="1"/>
          <p:nvPr/>
        </p:nvSpPr>
        <p:spPr>
          <a:xfrm>
            <a:off x="9652860" y="2740616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3B9BF-C7BB-790D-F2BF-90B9005A406C}"/>
              </a:ext>
            </a:extLst>
          </p:cNvPr>
          <p:cNvSpPr txBox="1"/>
          <p:nvPr/>
        </p:nvSpPr>
        <p:spPr>
          <a:xfrm>
            <a:off x="10427771" y="4584915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D6B738-175D-9831-7EDD-5A532AE71876}"/>
              </a:ext>
            </a:extLst>
          </p:cNvPr>
          <p:cNvSpPr txBox="1"/>
          <p:nvPr/>
        </p:nvSpPr>
        <p:spPr>
          <a:xfrm>
            <a:off x="11202692" y="5080859"/>
            <a:ext cx="52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en-AU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726A0E-ACED-F2F4-9A1C-15434638F340}"/>
              </a:ext>
            </a:extLst>
          </p:cNvPr>
          <p:cNvCxnSpPr/>
          <p:nvPr/>
        </p:nvCxnSpPr>
        <p:spPr>
          <a:xfrm>
            <a:off x="9652860" y="2944678"/>
            <a:ext cx="0" cy="2960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2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5D122-0A67-D44F-864A-C6F145D3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184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4D9F30-EB41-3042-9508-3A5603D79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696" y="5330120"/>
            <a:ext cx="1057742" cy="1279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688735-7A4C-EF4A-81E6-FEF7CD815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692" y="5416315"/>
            <a:ext cx="1106613" cy="110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83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1B9276-B0D8-DB41-945E-654BD748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056" y="3255458"/>
            <a:ext cx="6545943" cy="3602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0F2AAE-E86C-4F4A-8046-17787B2E7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14" y="0"/>
            <a:ext cx="10116457" cy="3557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AABABE-8BDF-7945-8FD9-72DDA97B0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53113"/>
            <a:ext cx="4991100" cy="8072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4B2D99-FBF9-CF41-A886-D540FBF15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7558" y="2998817"/>
            <a:ext cx="1106613" cy="1106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96CEDC-BB15-664A-B0EE-0BBD7C785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2236191"/>
            <a:ext cx="1057742" cy="1279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283AA4-20CE-4C46-A703-3ADEACE1E7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8010" y="635696"/>
            <a:ext cx="241300" cy="355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B046B0-32FD-2B4E-9B3F-92724C517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1309" y="2544449"/>
            <a:ext cx="241300" cy="35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321692-BD1D-224E-952B-74994AD1C532}"/>
              </a:ext>
            </a:extLst>
          </p:cNvPr>
          <p:cNvSpPr txBox="1"/>
          <p:nvPr/>
        </p:nvSpPr>
        <p:spPr>
          <a:xfrm>
            <a:off x="5587550" y="6225922"/>
            <a:ext cx="207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More Consistent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A02BA-C90E-E048-8A66-541ABFCD702D}"/>
              </a:ext>
            </a:extLst>
          </p:cNvPr>
          <p:cNvSpPr txBox="1"/>
          <p:nvPr/>
        </p:nvSpPr>
        <p:spPr>
          <a:xfrm>
            <a:off x="8919027" y="6215554"/>
            <a:ext cx="2074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More Variable</a:t>
            </a:r>
          </a:p>
        </p:txBody>
      </p:sp>
    </p:spTree>
    <p:extLst>
      <p:ext uri="{BB962C8B-B14F-4D97-AF65-F5344CB8AC3E}">
        <p14:creationId xmlns:p14="http://schemas.microsoft.com/office/powerpoint/2010/main" val="38185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F65E8-5F3E-2B47-8F33-AD558AF3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Standard Deviation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633FF-666C-3E4B-B916-8749B8214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581912"/>
            <a:ext cx="10168128" cy="3694176"/>
          </a:xfrm>
        </p:spPr>
        <p:txBody>
          <a:bodyPr/>
          <a:lstStyle/>
          <a:p>
            <a:r>
              <a:rPr lang="en-AU" dirty="0">
                <a:hlinkClick r:id="rId2"/>
              </a:rPr>
              <a:t>https://www.youtube.com/watch?v=MRqtXL2WX2M</a:t>
            </a:r>
            <a:endParaRPr lang="en-AU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C91F2-4AA3-EA4F-A3C4-B97F237B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572" y="2411186"/>
            <a:ext cx="73152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7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EACD-139E-2E4C-AA1A-68C2FFCA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62" y="-41148"/>
            <a:ext cx="10168128" cy="1179576"/>
          </a:xfrm>
        </p:spPr>
        <p:txBody>
          <a:bodyPr/>
          <a:lstStyle/>
          <a:p>
            <a:r>
              <a:rPr lang="en-US" dirty="0"/>
              <a:t>The Standard Deviation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77CB9-CAE6-4111-8EA1-2BCD6008C13A}"/>
              </a:ext>
            </a:extLst>
          </p:cNvPr>
          <p:cNvSpPr txBox="1"/>
          <p:nvPr/>
        </p:nvSpPr>
        <p:spPr>
          <a:xfrm>
            <a:off x="8687601" y="193800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1.4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14" name="Picture 13" descr="A close-up of a text&#10;&#10;Description automatically generated">
            <a:extLst>
              <a:ext uri="{FF2B5EF4-FFF2-40B4-BE49-F238E27FC236}">
                <a16:creationId xmlns:a16="http://schemas.microsoft.com/office/drawing/2014/main" id="{5F86825B-D990-4D00-B662-658B902668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1075117"/>
            <a:ext cx="5472604" cy="1179576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EDD2A2BC-6E09-4455-89A1-2DA499C58C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72604" y="1111722"/>
            <a:ext cx="6719396" cy="5015520"/>
          </a:xfrm>
          <a:prstGeom prst="rect">
            <a:avLst/>
          </a:prstGeom>
        </p:spPr>
      </p:pic>
      <p:pic>
        <p:nvPicPr>
          <p:cNvPr id="16" name="Picture 1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FB1B02B-78EF-42ED-BDF7-0909CA9AF65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" y="4610579"/>
            <a:ext cx="5472604" cy="14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14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BA34E-4725-214F-A6F6-61006B93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4460"/>
            <a:ext cx="10168128" cy="1179576"/>
          </a:xfrm>
        </p:spPr>
        <p:txBody>
          <a:bodyPr/>
          <a:lstStyle/>
          <a:p>
            <a:r>
              <a:rPr lang="en-US" dirty="0"/>
              <a:t>The standard deviation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FE4CB-BB4A-CF4D-9744-843601C8F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4" y="919524"/>
            <a:ext cx="12018772" cy="659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DB053E-458B-3B42-9904-E2E21ED7B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-12725"/>
            <a:ext cx="6273803" cy="1006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CDB4A-EAAD-A145-BC58-82212EE79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3" y="906824"/>
            <a:ext cx="11902189" cy="59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47C74-E592-404F-8EC5-B0699603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28" y="0"/>
            <a:ext cx="1081374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40FA5D-FC85-FB42-9084-D9B6DBD79FED}"/>
              </a:ext>
            </a:extLst>
          </p:cNvPr>
          <p:cNvSpPr txBox="1"/>
          <p:nvPr/>
        </p:nvSpPr>
        <p:spPr>
          <a:xfrm>
            <a:off x="8171543" y="519611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2D6D-5F8C-314C-9DEC-9AB36F831921}"/>
              </a:ext>
            </a:extLst>
          </p:cNvPr>
          <p:cNvSpPr txBox="1"/>
          <p:nvPr/>
        </p:nvSpPr>
        <p:spPr>
          <a:xfrm>
            <a:off x="8055429" y="644512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580897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7D0633-073A-454C-A0C0-877FB87EC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838" y="0"/>
            <a:ext cx="991232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2E281A-8E92-E441-95E0-993797489173}"/>
              </a:ext>
            </a:extLst>
          </p:cNvPr>
          <p:cNvSpPr txBox="1"/>
          <p:nvPr/>
        </p:nvSpPr>
        <p:spPr>
          <a:xfrm>
            <a:off x="7997372" y="468811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2864409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28" y="1037967"/>
            <a:ext cx="4319258" cy="4709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defTabSz="45720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800" b="0" i="1" kern="12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02269"/>
              </p:ext>
            </p:extLst>
          </p:nvPr>
        </p:nvGraphicFramePr>
        <p:xfrm>
          <a:off x="4598438" y="1207783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882375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617137-56E5-5A4C-8D00-20A618E3E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2" y="9742"/>
            <a:ext cx="11928318" cy="6848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19006F-898D-E34C-8293-C7748B8B1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682" y="6399322"/>
            <a:ext cx="11928318" cy="448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78B375-5F9B-844E-92B1-21FF4F307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7261"/>
            <a:ext cx="4771624" cy="12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7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E55313-FFAF-3048-BFAC-399F459C2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5371"/>
            <a:ext cx="12192000" cy="45947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554FE1-4F82-3446-82F9-6E2080FE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83" y="254481"/>
            <a:ext cx="10168128" cy="1179576"/>
          </a:xfrm>
        </p:spPr>
        <p:txBody>
          <a:bodyPr/>
          <a:lstStyle/>
          <a:p>
            <a:r>
              <a:rPr lang="en-US" dirty="0"/>
              <a:t>US Male Heights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9930F-C974-AC47-94AB-CAD0986C94CF}"/>
              </a:ext>
            </a:extLst>
          </p:cNvPr>
          <p:cNvSpPr txBox="1"/>
          <p:nvPr/>
        </p:nvSpPr>
        <p:spPr>
          <a:xfrm>
            <a:off x="1130083" y="5958614"/>
            <a:ext cx="1155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1.55m     1.63m     1.70m      1.78m     1.85m      1.93m     2.01m</a:t>
            </a:r>
          </a:p>
        </p:txBody>
      </p:sp>
    </p:spTree>
    <p:extLst>
      <p:ext uri="{BB962C8B-B14F-4D97-AF65-F5344CB8AC3E}">
        <p14:creationId xmlns:p14="http://schemas.microsoft.com/office/powerpoint/2010/main" val="1124397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BF9FE-6BC4-8B46-B312-55B1A6CD5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Male Heights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99D1F0-2CA9-934B-AF84-B5CC15B0E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25" y="0"/>
            <a:ext cx="1107354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6BD48D-60F4-094A-9AA9-996A3293A57B}"/>
              </a:ext>
            </a:extLst>
          </p:cNvPr>
          <p:cNvSpPr txBox="1"/>
          <p:nvPr/>
        </p:nvSpPr>
        <p:spPr>
          <a:xfrm>
            <a:off x="2482894" y="876818"/>
            <a:ext cx="11553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2.03m                                                  2.29m</a:t>
            </a:r>
          </a:p>
        </p:txBody>
      </p:sp>
    </p:spTree>
    <p:extLst>
      <p:ext uri="{BB962C8B-B14F-4D97-AF65-F5344CB8AC3E}">
        <p14:creationId xmlns:p14="http://schemas.microsoft.com/office/powerpoint/2010/main" val="369619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B7962-3BBC-C543-AA43-927B75DAE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Data Distribution</a:t>
            </a:r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0F6C31-89B2-4E5C-92CE-BB44645B8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" y="2860065"/>
            <a:ext cx="11420856" cy="265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2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DE5D3-15C8-4041-9714-C3895B13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-111760"/>
            <a:ext cx="10168128" cy="1179576"/>
          </a:xfrm>
        </p:spPr>
        <p:txBody>
          <a:bodyPr/>
          <a:lstStyle/>
          <a:p>
            <a:r>
              <a:rPr lang="en-US" dirty="0"/>
              <a:t>Mean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FC892-4DF3-AB48-9ED9-2D0863C47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142" y="782863"/>
            <a:ext cx="10229229" cy="30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84511-F29A-6F40-B430-AEB05AFA8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42" y="4281714"/>
            <a:ext cx="103505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7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15FB-277D-E544-A1DE-AF54A7EF5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9A93E-BB8C-2E43-9108-43AF8BED4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23" y="1992593"/>
            <a:ext cx="11661353" cy="287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3231DB-9996-0A4D-B90A-C5660EA56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9" y="0"/>
            <a:ext cx="11469547" cy="3213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ABC06-22D2-8B44-A6FA-A91329EF4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56" y="3429000"/>
            <a:ext cx="11729687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30B8-8A08-9B44-8375-EB1B88094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-150470"/>
            <a:ext cx="10168128" cy="1179576"/>
          </a:xfrm>
        </p:spPr>
        <p:txBody>
          <a:bodyPr/>
          <a:lstStyle/>
          <a:p>
            <a:r>
              <a:rPr lang="en-US" dirty="0"/>
              <a:t>Using mean or median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A145A-D81D-5046-A37C-EC6F009F6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23" y="1303567"/>
            <a:ext cx="4076336" cy="27947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7BCA28-4F19-7947-8C1D-19078E960516}"/>
              </a:ext>
            </a:extLst>
          </p:cNvPr>
          <p:cNvSpPr/>
          <p:nvPr/>
        </p:nvSpPr>
        <p:spPr>
          <a:xfrm>
            <a:off x="620485" y="733204"/>
            <a:ext cx="3946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mortality rates for 60 US cities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565EB-DEAD-BA41-ADEB-F2B4B8AF32C0}"/>
              </a:ext>
            </a:extLst>
          </p:cNvPr>
          <p:cNvSpPr/>
          <p:nvPr/>
        </p:nvSpPr>
        <p:spPr>
          <a:xfrm>
            <a:off x="755318" y="4204925"/>
            <a:ext cx="4076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mean = 940 / 100 000 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median =944 / 100 000 people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FB1812-0307-D543-B682-8E03EB252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588" y="1359529"/>
            <a:ext cx="4496306" cy="30727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1CA467-C07A-364B-98F4-9A49ABE7D820}"/>
              </a:ext>
            </a:extLst>
          </p:cNvPr>
          <p:cNvSpPr/>
          <p:nvPr/>
        </p:nvSpPr>
        <p:spPr>
          <a:xfrm>
            <a:off x="5825968" y="733203"/>
            <a:ext cx="574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the population distribution of different cities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AF2A91-C7B1-454F-9C18-4ED490E35CB8}"/>
              </a:ext>
            </a:extLst>
          </p:cNvPr>
          <p:cNvSpPr/>
          <p:nvPr/>
        </p:nvSpPr>
        <p:spPr>
          <a:xfrm>
            <a:off x="5825968" y="418145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mean =1.4 million</a:t>
            </a:r>
          </a:p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median = 0.9 million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C69E5-524C-7240-95DA-23BF3A518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36" y="5061322"/>
            <a:ext cx="9461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0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352441"/>
      </a:dk2>
      <a:lt2>
        <a:srgbClr val="E2E8E7"/>
      </a:lt2>
      <a:accent1>
        <a:srgbClr val="C34D61"/>
      </a:accent1>
      <a:accent2>
        <a:srgbClr val="B13B81"/>
      </a:accent2>
      <a:accent3>
        <a:srgbClr val="C34DC3"/>
      </a:accent3>
      <a:accent4>
        <a:srgbClr val="7F3BB1"/>
      </a:accent4>
      <a:accent5>
        <a:srgbClr val="604DC3"/>
      </a:accent5>
      <a:accent6>
        <a:srgbClr val="3B59B1"/>
      </a:accent6>
      <a:hlink>
        <a:srgbClr val="8361CA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178</Words>
  <Application>Microsoft Office PowerPoint</Application>
  <PresentationFormat>Widescreen</PresentationFormat>
  <Paragraphs>43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 Next LT Pro</vt:lpstr>
      <vt:lpstr>Calibri</vt:lpstr>
      <vt:lpstr>Cambria Math</vt:lpstr>
      <vt:lpstr>Comic Sans MS</vt:lpstr>
      <vt:lpstr>Open Sans</vt:lpstr>
      <vt:lpstr>AccentBoxVTI</vt:lpstr>
      <vt:lpstr>1G Introduction to standard deviation</vt:lpstr>
      <vt:lpstr>PowerPoint Presentation</vt:lpstr>
      <vt:lpstr>US Male Heights</vt:lpstr>
      <vt:lpstr>US Male Heights</vt:lpstr>
      <vt:lpstr>Data Distribution</vt:lpstr>
      <vt:lpstr>Mean</vt:lpstr>
      <vt:lpstr>Mean Notation</vt:lpstr>
      <vt:lpstr>PowerPoint Presentation</vt:lpstr>
      <vt:lpstr>Using mean or median</vt:lpstr>
      <vt:lpstr>How to estimate mean and median from a histogram?</vt:lpstr>
      <vt:lpstr>PowerPoint Presentation</vt:lpstr>
      <vt:lpstr>PowerPoint Presentation</vt:lpstr>
      <vt:lpstr>The Standard Deviation</vt:lpstr>
      <vt:lpstr>The Standard Deviation</vt:lpstr>
      <vt:lpstr>The standard deviation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the centre and spread of symmetric distributions</dc:title>
  <dc:creator>Yongmei Zhang</dc:creator>
  <cp:lastModifiedBy>Lyn ZHANG</cp:lastModifiedBy>
  <cp:revision>31</cp:revision>
  <dcterms:created xsi:type="dcterms:W3CDTF">2020-07-09T22:24:24Z</dcterms:created>
  <dcterms:modified xsi:type="dcterms:W3CDTF">2024-12-29T03:05:19Z</dcterms:modified>
</cp:coreProperties>
</file>