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7"/>
  </p:notesMasterIdLst>
  <p:sldIdLst>
    <p:sldId id="256" r:id="rId2"/>
    <p:sldId id="359" r:id="rId3"/>
    <p:sldId id="360" r:id="rId4"/>
    <p:sldId id="361" r:id="rId5"/>
    <p:sldId id="266" r:id="rId6"/>
    <p:sldId id="257" r:id="rId7"/>
    <p:sldId id="258" r:id="rId8"/>
    <p:sldId id="259" r:id="rId9"/>
    <p:sldId id="317" r:id="rId10"/>
    <p:sldId id="260" r:id="rId11"/>
    <p:sldId id="264" r:id="rId12"/>
    <p:sldId id="261" r:id="rId13"/>
    <p:sldId id="316" r:id="rId14"/>
    <p:sldId id="281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5657" autoAdjust="0"/>
  </p:normalViewPr>
  <p:slideViewPr>
    <p:cSldViewPr snapToGrid="0" snapToObjects="1">
      <p:cViewPr varScale="1">
        <p:scale>
          <a:sx n="54" d="100"/>
          <a:sy n="54" d="100"/>
        </p:scale>
        <p:origin x="9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2C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67C0C-3624-314E-87C2-40C6A35A273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E795-0B86-524F-8F7D-F04FC7AA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https://create.kahoot.it/details/5baa8445-f785-40f3-9491-a8d0cd07fe1b</a:t>
            </a:r>
          </a:p>
          <a:p>
            <a:r>
              <a:rPr lang="en-AU" dirty="0"/>
              <a:t>https://create.kahoot.it/details/b19d1fc1-eba5-4443-8950-5c3535a17d7c</a:t>
            </a:r>
          </a:p>
          <a:p>
            <a:r>
              <a:rPr lang="en-AU" dirty="0"/>
              <a:t>https://create.kahoot.it/details/3879379c-0410-4b45-96af-398d48e9f154</a:t>
            </a:r>
          </a:p>
          <a:p>
            <a:r>
              <a:rPr lang="en-AU" dirty="0"/>
              <a:t>https://create.kahoot.it/details/66ed0e26-b382-4954-917b-1489f5238c2f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E795-0B86-524F-8F7D-F04FC7AA5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75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Sunday, December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Sunday, December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Sunday, December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December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6EEC0-6D1D-46E1-8766-285BB11F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8FD612-9E12-478B-833B-861D330D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-1"/>
            <a:ext cx="12188952" cy="2780581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1D0EA-F939-AD45-B79E-B44F5326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74849"/>
            <a:ext cx="5278995" cy="155868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Associations between two numerical variables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5FC18-49CE-A346-9B73-D62435F1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74847"/>
            <a:ext cx="4700133" cy="1558679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2C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547D1-6266-834F-9318-D10F999C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2" y="0"/>
            <a:ext cx="9178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A7856-6030-7342-A6E8-010B10F4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89881"/>
            <a:ext cx="3711277" cy="3364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7C4A5-5928-8B4B-B942-437EB822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30" y="689881"/>
            <a:ext cx="3759727" cy="3364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998A2-A68E-C04F-871A-75BFDC9C1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111" y="689880"/>
            <a:ext cx="3993890" cy="3450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E694E-7CC2-974E-A89E-7036D034E0AB}"/>
              </a:ext>
            </a:extLst>
          </p:cNvPr>
          <p:cNvSpPr/>
          <p:nvPr/>
        </p:nvSpPr>
        <p:spPr>
          <a:xfrm>
            <a:off x="127000" y="4629835"/>
            <a:ext cx="4011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negative. Reaction times tend to decrease as the drug dose increases.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F5C77-AC16-BF45-937A-9C0AB5BD7AE3}"/>
              </a:ext>
            </a:extLst>
          </p:cNvPr>
          <p:cNvSpPr/>
          <p:nvPr/>
        </p:nvSpPr>
        <p:spPr>
          <a:xfrm>
            <a:off x="4026963" y="4717491"/>
            <a:ext cx="375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There is no association between diameter and age.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F5D18-170B-2346-A71C-36C5A9C44A5F}"/>
              </a:ext>
            </a:extLst>
          </p:cNvPr>
          <p:cNvSpPr/>
          <p:nvPr/>
        </p:nvSpPr>
        <p:spPr>
          <a:xfrm>
            <a:off x="8212789" y="4763658"/>
            <a:ext cx="3964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positive. Taller mothers have taller daughters.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E4C2E-40F9-964B-813A-3D64F06F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709" y="-260664"/>
            <a:ext cx="10543032" cy="1325563"/>
          </a:xfrm>
        </p:spPr>
        <p:txBody>
          <a:bodyPr/>
          <a:lstStyle/>
          <a:p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07194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20110-6953-FF41-9363-9A119240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36BE-1953-7B42-8A34-B0B85B75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66" y="-258990"/>
            <a:ext cx="10543032" cy="1325563"/>
          </a:xfrm>
        </p:spPr>
        <p:txBody>
          <a:bodyPr/>
          <a:lstStyle/>
          <a:p>
            <a:r>
              <a:rPr lang="en-US" dirty="0"/>
              <a:t>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981B-6D57-0547-9342-815906E7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" y="826407"/>
            <a:ext cx="3073400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22E4D-7568-9247-93A2-07795D0DE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14" y="839107"/>
            <a:ext cx="3175000" cy="307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95FF1-4503-E54E-8F14-D3348EF9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628" y="902607"/>
            <a:ext cx="2997200" cy="3009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1B24D-0CBB-FC42-9893-6569352F56DC}"/>
              </a:ext>
            </a:extLst>
          </p:cNvPr>
          <p:cNvSpPr/>
          <p:nvPr/>
        </p:nvSpPr>
        <p:spPr>
          <a:xfrm>
            <a:off x="416194" y="4630841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23D7C-9392-6849-9654-CB4BDECCF518}"/>
              </a:ext>
            </a:extLst>
          </p:cNvPr>
          <p:cNvSpPr/>
          <p:nvPr/>
        </p:nvSpPr>
        <p:spPr>
          <a:xfrm>
            <a:off x="4175100" y="4623192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CBFF6-ADE8-8242-851B-BBEB6EA190F9}"/>
              </a:ext>
            </a:extLst>
          </p:cNvPr>
          <p:cNvSpPr/>
          <p:nvPr/>
        </p:nvSpPr>
        <p:spPr>
          <a:xfrm>
            <a:off x="7934006" y="4623192"/>
            <a:ext cx="377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non-linear.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03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>
            <a:extLst>
              <a:ext uri="{FF2B5EF4-FFF2-40B4-BE49-F238E27FC236}">
                <a16:creationId xmlns:a16="http://schemas.microsoft.com/office/drawing/2014/main" id="{CD0F011D-EAAC-BB46-91BB-9889F194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20239" y="954089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Scatterplots and Correlation</a:t>
            </a:r>
          </a:p>
        </p:txBody>
      </p:sp>
      <p:sp>
        <p:nvSpPr>
          <p:cNvPr id="29699" name="Vertical Text Placeholder 2">
            <a:extLst>
              <a:ext uri="{FF2B5EF4-FFF2-40B4-BE49-F238E27FC236}">
                <a16:creationId xmlns:a16="http://schemas.microsoft.com/office/drawing/2014/main" id="{D2AAC32E-38C2-7B40-B019-C90EEAC0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742658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   Interpreting Scatterplots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9700" name="Picture 10" descr="F3.UN03.jpg">
            <a:extLst>
              <a:ext uri="{FF2B5EF4-FFF2-40B4-BE49-F238E27FC236}">
                <a16:creationId xmlns:a16="http://schemas.microsoft.com/office/drawing/2014/main" id="{21992BAA-B898-F14E-84D8-DBAD4656A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6" y="954088"/>
            <a:ext cx="54149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39379BE4-463E-7643-AD12-F5B9D47399C5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4811714"/>
            <a:ext cx="1357312" cy="733425"/>
            <a:chOff x="4665676" y="4811525"/>
            <a:chExt cx="1356958" cy="7341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35E042-EEE3-3D4B-8F19-2B66D84A5245}"/>
                </a:ext>
              </a:extLst>
            </p:cNvPr>
            <p:cNvSpPr/>
            <p:nvPr/>
          </p:nvSpPr>
          <p:spPr>
            <a:xfrm>
              <a:off x="4857713" y="5207200"/>
              <a:ext cx="1164921" cy="3384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72848F-A9CE-1A40-A370-54B0A1B48271}"/>
                </a:ext>
              </a:extLst>
            </p:cNvPr>
            <p:cNvSpPr txBox="1"/>
            <p:nvPr/>
          </p:nvSpPr>
          <p:spPr>
            <a:xfrm>
              <a:off x="4665676" y="4811525"/>
              <a:ext cx="1356958" cy="3384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Direction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7A9A7EC-B482-644A-B189-5BC4D1E31B4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4811714"/>
            <a:ext cx="1333500" cy="733425"/>
            <a:chOff x="6022634" y="4811525"/>
            <a:chExt cx="1334061" cy="7341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5F1F5A-1C68-4D4B-A177-BF7595DAF75D}"/>
                </a:ext>
              </a:extLst>
            </p:cNvPr>
            <p:cNvSpPr/>
            <p:nvPr/>
          </p:nvSpPr>
          <p:spPr>
            <a:xfrm>
              <a:off x="6022634" y="5207200"/>
              <a:ext cx="887786" cy="3384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8A455-ADB8-A44E-B232-D3158B18E197}"/>
                </a:ext>
              </a:extLst>
            </p:cNvPr>
            <p:cNvSpPr txBox="1"/>
            <p:nvPr/>
          </p:nvSpPr>
          <p:spPr>
            <a:xfrm>
              <a:off x="6476850" y="4811525"/>
              <a:ext cx="879845" cy="3384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Form</a:t>
              </a:r>
              <a:endParaRPr lang="en-US" altLang="en-US" sz="1400" b="1"/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35A44B64-7A5E-9E40-82FC-0578C7023C32}"/>
              </a:ext>
            </a:extLst>
          </p:cNvPr>
          <p:cNvGrpSpPr>
            <a:grpSpLocks/>
          </p:cNvGrpSpPr>
          <p:nvPr/>
        </p:nvGrpSpPr>
        <p:grpSpPr bwMode="auto">
          <a:xfrm>
            <a:off x="3852864" y="4811714"/>
            <a:ext cx="2528887" cy="733425"/>
            <a:chOff x="2328332" y="4811525"/>
            <a:chExt cx="2529417" cy="7341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00633D-73C3-3446-BCB6-00FD3363AA4D}"/>
                </a:ext>
              </a:extLst>
            </p:cNvPr>
            <p:cNvSpPr/>
            <p:nvPr/>
          </p:nvSpPr>
          <p:spPr>
            <a:xfrm>
              <a:off x="2328332" y="5207200"/>
              <a:ext cx="2529417" cy="3384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5ED5F9-A05B-5746-8128-85384E5069D2}"/>
                </a:ext>
              </a:extLst>
            </p:cNvPr>
            <p:cNvSpPr txBox="1"/>
            <p:nvPr/>
          </p:nvSpPr>
          <p:spPr>
            <a:xfrm>
              <a:off x="3211167" y="4811525"/>
              <a:ext cx="1082902" cy="3384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Strength</a:t>
              </a:r>
              <a:endParaRPr lang="en-US" altLang="en-US" sz="1400" b="1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67FB0AE-1E63-B346-A965-9964A2B3C962}"/>
              </a:ext>
            </a:extLst>
          </p:cNvPr>
          <p:cNvSpPr/>
          <p:nvPr/>
        </p:nvSpPr>
        <p:spPr>
          <a:xfrm rot="20201963">
            <a:off x="3574305" y="2091964"/>
            <a:ext cx="5003456" cy="3071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75E490C1-5E2D-3745-8314-5B2653BE2DA8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2232025"/>
            <a:ext cx="4287838" cy="1631950"/>
            <a:chOff x="4147093" y="2232224"/>
            <a:chExt cx="4287824" cy="1631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53FB9-3296-0343-B39B-4E90C734F1AB}"/>
                </a:ext>
              </a:extLst>
            </p:cNvPr>
            <p:cNvSpPr txBox="1"/>
            <p:nvPr/>
          </p:nvSpPr>
          <p:spPr>
            <a:xfrm>
              <a:off x="6701675" y="2232224"/>
              <a:ext cx="875992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Outlier</a:t>
              </a:r>
            </a:p>
          </p:txBody>
        </p:sp>
        <p:sp>
          <p:nvSpPr>
            <p:cNvPr id="29712" name="TextBox 15">
              <a:extLst>
                <a:ext uri="{FF2B5EF4-FFF2-40B4-BE49-F238E27FC236}">
                  <a16:creationId xmlns:a16="http://schemas.microsoft.com/office/drawing/2014/main" id="{B198B0D0-0A6A-4840-8B6A-C00B90B7D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93" y="2540001"/>
              <a:ext cx="428782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Char char="ü"/>
              </a:pPr>
              <a:r>
                <a:rPr lang="en-US" altLang="en-US" sz="1600">
                  <a:solidFill>
                    <a:schemeClr val="tx1"/>
                  </a:solidFill>
                </a:rPr>
                <a:t>There is one possible outlier, the hiker with the body weight of 187 pounds seems to be carrying relatively less weight than are the other group members.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D159C4-F900-CC47-BDD4-24993B04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1" y="5110164"/>
            <a:ext cx="8232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There is a moderately strong, positive, linear relationship between body weight and pack weight.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It appears that lighter students are carrying lighter backpacks.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4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0665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757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680A-7725-8B48-B8EA-68C9E48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92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A71BC-22DB-8748-A305-570ACE7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85" y="0"/>
            <a:ext cx="9195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6A20-DB4E-EA48-97A2-15899682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4" y="0"/>
            <a:ext cx="9146551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CDF49BE-F42C-3B4F-AA65-D76891E42C4F}"/>
              </a:ext>
            </a:extLst>
          </p:cNvPr>
          <p:cNvSpPr/>
          <p:nvPr/>
        </p:nvSpPr>
        <p:spPr>
          <a:xfrm>
            <a:off x="2728686" y="3730171"/>
            <a:ext cx="551543" cy="1741715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7A6153-F099-6A4E-AA8F-99EE14E9C97F}"/>
              </a:ext>
            </a:extLst>
          </p:cNvPr>
          <p:cNvSpPr/>
          <p:nvPr/>
        </p:nvSpPr>
        <p:spPr>
          <a:xfrm>
            <a:off x="5191799" y="6524368"/>
            <a:ext cx="1678558" cy="333632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0C73-4543-C942-B499-5B30E264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1" y="3232500"/>
            <a:ext cx="3608659" cy="77289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How to construct a scatterplot using 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0B75-8158-2643-8094-6D9EC3B8C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" y="49950"/>
            <a:ext cx="5130800" cy="151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DFFD7-AAAB-46E5-B784-C8AD9C0FF6FB}"/>
              </a:ext>
            </a:extLst>
          </p:cNvPr>
          <p:cNvSpPr txBox="1"/>
          <p:nvPr/>
        </p:nvSpPr>
        <p:spPr>
          <a:xfrm>
            <a:off x="7209619" y="29763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2.1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BE5E861-4429-4322-914F-1938741220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1249" y="1655311"/>
            <a:ext cx="8233317" cy="51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7293C-F49B-0842-B0FC-1951BC5A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2D667-2FC9-D441-9577-04CF0ABF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72" y="5299230"/>
            <a:ext cx="4767943" cy="752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93D5C-7928-BB40-B283-58D41C702465}"/>
              </a:ext>
            </a:extLst>
          </p:cNvPr>
          <p:cNvSpPr txBox="1"/>
          <p:nvPr/>
        </p:nvSpPr>
        <p:spPr>
          <a:xfrm>
            <a:off x="6212909" y="3757808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7873A-BB40-0A49-B9B2-FB064BC3F56B}"/>
              </a:ext>
            </a:extLst>
          </p:cNvPr>
          <p:cNvSpPr txBox="1"/>
          <p:nvPr/>
        </p:nvSpPr>
        <p:spPr>
          <a:xfrm>
            <a:off x="2920652" y="2181616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(RV)</a:t>
            </a:r>
          </a:p>
        </p:txBody>
      </p:sp>
    </p:spTree>
    <p:extLst>
      <p:ext uri="{BB962C8B-B14F-4D97-AF65-F5344CB8AC3E}">
        <p14:creationId xmlns:p14="http://schemas.microsoft.com/office/powerpoint/2010/main" val="282111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36858-06C1-314E-B1AC-425472F9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7" y="0"/>
            <a:ext cx="91573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E81BA-428D-5D4F-801E-3DE12CBA19A6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CC181-DE17-B244-8278-E6D91F76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3" y="3811227"/>
            <a:ext cx="9769573" cy="2596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5F039-6E05-D04F-818B-97749B8DC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35" y="2237237"/>
            <a:ext cx="8245021" cy="14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538EF6-5448-1849-BAA0-B4761F5EE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384" y="2036536"/>
            <a:ext cx="5486400" cy="18161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56939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2D1A7-6B0E-A544-95B0-A9395BAB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22" y="0"/>
            <a:ext cx="91785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58923-513B-0641-A353-4ABFF35E8D65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1EB11B6-C321-0F41-A527-448D8397310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3626" y="6396335"/>
            <a:ext cx="2367346" cy="46166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-1 </a:t>
            </a:r>
            <a:r>
              <a:rPr lang="en-US" altLang="en-US" sz="2400" b="1" i="1">
                <a:cs typeface="Arial" panose="020B0604020202020204" pitchFamily="34" charset="0"/>
              </a:rPr>
              <a:t>≤ r </a:t>
            </a:r>
            <a:r>
              <a:rPr lang="en-US" altLang="en-US" sz="2400" b="1" i="1"/>
              <a:t>≤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0C54E-7E42-408B-B4A8-92B0C268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72" y="1096274"/>
            <a:ext cx="5994855" cy="5301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DBF9F-A611-487A-9F96-857ED3DC40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25" y="1033929"/>
            <a:ext cx="6020788" cy="53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A4F6-47EA-2C47-BFBE-BFBAD57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67" y="-171904"/>
            <a:ext cx="2729268" cy="1325563"/>
          </a:xfrm>
        </p:spPr>
        <p:txBody>
          <a:bodyPr/>
          <a:lstStyle/>
          <a:p>
            <a:r>
              <a:rPr lang="en-US" dirty="0"/>
              <a:t>Strength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5BF7-BC2B-7F4D-8B8E-800F0B63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997857"/>
            <a:ext cx="1930400" cy="193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6B910-9A6C-3A49-A8E8-1D16BDE29AFD}"/>
              </a:ext>
            </a:extLst>
          </p:cNvPr>
          <p:cNvSpPr/>
          <p:nvPr/>
        </p:nvSpPr>
        <p:spPr>
          <a:xfrm>
            <a:off x="609599" y="3105834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=0</a:t>
            </a:r>
            <a:br>
              <a:rPr lang="en-AU" sz="2400" dirty="0"/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2AC2C-ECF9-2B49-BF5A-68E453F4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67" y="997857"/>
            <a:ext cx="1930400" cy="193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EC32F0-9F24-D940-A98C-44C426B266DF}"/>
              </a:ext>
            </a:extLst>
          </p:cNvPr>
          <p:cNvSpPr/>
          <p:nvPr/>
        </p:nvSpPr>
        <p:spPr>
          <a:xfrm>
            <a:off x="3048000" y="3105835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=+1</a:t>
            </a:r>
            <a:br>
              <a:rPr lang="en-AU" sz="2400" dirty="0"/>
            </a:b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B9BB1-2C0A-AC4E-A8AE-5C16B92C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29" y="1001485"/>
            <a:ext cx="1930400" cy="1930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E11-61DB-5B42-92B1-2E5759CEA641}"/>
              </a:ext>
            </a:extLst>
          </p:cNvPr>
          <p:cNvSpPr/>
          <p:nvPr/>
        </p:nvSpPr>
        <p:spPr>
          <a:xfrm>
            <a:off x="5822292" y="3105834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=−1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92A8AE-6236-614F-A55F-21303F3C0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339" y="975178"/>
            <a:ext cx="2121844" cy="1930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1FEA1C-71CB-5E40-AABD-D1309E1D853C}"/>
              </a:ext>
            </a:extLst>
          </p:cNvPr>
          <p:cNvSpPr/>
          <p:nvPr/>
        </p:nvSpPr>
        <p:spPr>
          <a:xfrm>
            <a:off x="8613051" y="3087250"/>
            <a:ext cx="138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=−0.7</a:t>
            </a:r>
            <a:br>
              <a:rPr lang="en-AU" sz="2400" dirty="0"/>
            </a:b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7AFD0-E0CC-6247-91FD-82C54D846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43" y="4199164"/>
            <a:ext cx="1524000" cy="1536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95F977-41E6-754B-B18D-AF394A823B68}"/>
              </a:ext>
            </a:extLst>
          </p:cNvPr>
          <p:cNvSpPr/>
          <p:nvPr/>
        </p:nvSpPr>
        <p:spPr>
          <a:xfrm>
            <a:off x="538444" y="5861157"/>
            <a:ext cx="17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=+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0.5</a:t>
            </a:r>
            <a:br>
              <a:rPr lang="en-AU" sz="2400" dirty="0"/>
            </a:b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8F2C55-52F6-9642-8439-5C5E8A4D8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292" y="4199164"/>
            <a:ext cx="1524000" cy="1536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3C076-FBC8-764B-8662-7D4D11A11147}"/>
              </a:ext>
            </a:extLst>
          </p:cNvPr>
          <p:cNvSpPr/>
          <p:nvPr/>
        </p:nvSpPr>
        <p:spPr>
          <a:xfrm>
            <a:off x="3137532" y="5878289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=−0.3</a:t>
            </a:r>
            <a:br>
              <a:rPr lang="en-AU" sz="2400" dirty="0"/>
            </a:b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D3DD5D-094D-EB4B-9AFE-C828372B3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493" y="4186464"/>
            <a:ext cx="1524000" cy="1549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5EEA2D-B7E6-014C-B10F-1409A5775982}"/>
              </a:ext>
            </a:extLst>
          </p:cNvPr>
          <p:cNvSpPr/>
          <p:nvPr/>
        </p:nvSpPr>
        <p:spPr>
          <a:xfrm>
            <a:off x="5720428" y="5782128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=+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0.9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478D05-FB6C-4A42-9F46-97742B8C8773}"/>
              </a:ext>
            </a:extLst>
          </p:cNvPr>
          <p:cNvSpPr/>
          <p:nvPr/>
        </p:nvSpPr>
        <p:spPr>
          <a:xfrm>
            <a:off x="7366563" y="3574709"/>
            <a:ext cx="45786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C00000"/>
                </a:solidFill>
                <a:latin typeface="STIXGeneral-Italic" pitchFamily="2" charset="2"/>
              </a:rPr>
              <a:t>𝑟</a:t>
            </a:r>
            <a:r>
              <a:rPr lang="en-AU" dirty="0" err="1">
                <a:solidFill>
                  <a:srgbClr val="C00000"/>
                </a:solidFill>
                <a:latin typeface="STIXGeneral-Regular" pitchFamily="2" charset="2"/>
              </a:rPr>
              <a:t>verbal,mathematical</a:t>
            </a:r>
            <a:r>
              <a:rPr lang="en-AU" dirty="0">
                <a:solidFill>
                  <a:srgbClr val="C00000"/>
                </a:solidFill>
                <a:latin typeface="STIXGeneral-Regular" pitchFamily="2" charset="2"/>
              </a:rPr>
              <a:t>=+0.275</a:t>
            </a:r>
            <a:endParaRPr lang="en-AU" dirty="0">
              <a:solidFill>
                <a:srgbClr val="C00000"/>
              </a:solidFill>
              <a:latin typeface="Open Sans"/>
            </a:endParaRPr>
          </a:p>
          <a:p>
            <a:r>
              <a:rPr lang="en-AU" dirty="0">
                <a:solidFill>
                  <a:srgbClr val="000000"/>
                </a:solidFill>
                <a:latin typeface="Open Sans"/>
              </a:rPr>
              <a:t>A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weak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positive linear association.</a:t>
            </a: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r>
              <a:rPr lang="en-AU" sz="3600" dirty="0">
                <a:solidFill>
                  <a:srgbClr val="C00000"/>
                </a:solidFill>
                <a:latin typeface="STIXGeneral-Italic" pitchFamily="2" charset="2"/>
              </a:rPr>
              <a:t>𝑟</a:t>
            </a:r>
            <a:r>
              <a:rPr lang="en-AU" dirty="0">
                <a:solidFill>
                  <a:srgbClr val="C00000"/>
                </a:solidFill>
                <a:latin typeface="STIXGeneral-Regular" pitchFamily="2" charset="2"/>
              </a:rPr>
              <a:t>CO </a:t>
            </a:r>
            <a:r>
              <a:rPr lang="en-AU" dirty="0" err="1">
                <a:solidFill>
                  <a:srgbClr val="C00000"/>
                </a:solidFill>
                <a:latin typeface="STIXGeneral-Regular" pitchFamily="2" charset="2"/>
              </a:rPr>
              <a:t>level,traffic</a:t>
            </a:r>
            <a:r>
              <a:rPr lang="en-AU" dirty="0">
                <a:solidFill>
                  <a:srgbClr val="C00000"/>
                </a:solidFill>
                <a:latin typeface="STIXGeneral-Regular" pitchFamily="2" charset="2"/>
              </a:rPr>
              <a:t> volume=+0.985</a:t>
            </a:r>
            <a:endParaRPr lang="en-AU" dirty="0">
              <a:solidFill>
                <a:srgbClr val="C00000"/>
              </a:solidFill>
              <a:latin typeface="Open Sans"/>
            </a:endParaRPr>
          </a:p>
          <a:p>
            <a:r>
              <a:rPr lang="en-AU" dirty="0">
                <a:solidFill>
                  <a:srgbClr val="000000"/>
                </a:solidFill>
                <a:latin typeface="Open Sans"/>
              </a:rPr>
              <a:t>A 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strong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positive linear association between carbon monoxide level and traffic volume.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4DFDD-1596-B585-EB76-B68159423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535" y="59178"/>
            <a:ext cx="721143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277</Words>
  <Application>Microsoft Office PowerPoint</Application>
  <PresentationFormat>Widescreen</PresentationFormat>
  <Paragraphs>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Dante</vt:lpstr>
      <vt:lpstr>Dante (Headings)2</vt:lpstr>
      <vt:lpstr>Open Sans</vt:lpstr>
      <vt:lpstr>STIXGeneral-Italic</vt:lpstr>
      <vt:lpstr>STIXGeneral-Regular</vt:lpstr>
      <vt:lpstr>Wingdings</vt:lpstr>
      <vt:lpstr>Wingdings 2</vt:lpstr>
      <vt:lpstr>OffsetVTI</vt:lpstr>
      <vt:lpstr>Associations between two numerical variables</vt:lpstr>
      <vt:lpstr>PowerPoint Presentation</vt:lpstr>
      <vt:lpstr>PowerPoint Presentation</vt:lpstr>
      <vt:lpstr>PowerPoint Presentation</vt:lpstr>
      <vt:lpstr>How to construct a scatterplot using CAS</vt:lpstr>
      <vt:lpstr>PowerPoint Presentation</vt:lpstr>
      <vt:lpstr>PowerPoint Presentation</vt:lpstr>
      <vt:lpstr>PowerPoint Presentation</vt:lpstr>
      <vt:lpstr>Strength</vt:lpstr>
      <vt:lpstr>PowerPoint Presentation</vt:lpstr>
      <vt:lpstr>Direction</vt:lpstr>
      <vt:lpstr>PowerPoint Presentation</vt:lpstr>
      <vt:lpstr>Form</vt:lpstr>
      <vt:lpstr>Scatterplots and Correlation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interpret a scatterplot</dc:title>
  <dc:creator>Yongmei Zhang</dc:creator>
  <cp:lastModifiedBy>Lyn ZHANG</cp:lastModifiedBy>
  <cp:revision>20</cp:revision>
  <dcterms:created xsi:type="dcterms:W3CDTF">2020-07-21T22:57:34Z</dcterms:created>
  <dcterms:modified xsi:type="dcterms:W3CDTF">2024-12-29T04:28:10Z</dcterms:modified>
</cp:coreProperties>
</file>