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notesMasterIdLst>
    <p:notesMasterId r:id="rId12"/>
  </p:notesMasterIdLst>
  <p:sldIdLst>
    <p:sldId id="256" r:id="rId2"/>
    <p:sldId id="262" r:id="rId3"/>
    <p:sldId id="266" r:id="rId4"/>
    <p:sldId id="265" r:id="rId5"/>
    <p:sldId id="263" r:id="rId6"/>
    <p:sldId id="257" r:id="rId7"/>
    <p:sldId id="258" r:id="rId8"/>
    <p:sldId id="259"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21"/>
    <p:restoredTop sz="84040" autoAdjust="0"/>
  </p:normalViewPr>
  <p:slideViewPr>
    <p:cSldViewPr snapToGrid="0" snapToObjects="1">
      <p:cViewPr varScale="1">
        <p:scale>
          <a:sx n="53" d="100"/>
          <a:sy n="53" d="100"/>
        </p:scale>
        <p:origin x="99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A2A32C-EE60-4864-AD97-9DBD0DFD81F8}" type="datetimeFigureOut">
              <a:rPr lang="en-AU" smtClean="0"/>
              <a:t>30/12/2024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22076C-1C02-4505-85A5-058B23803085}" type="slidenum">
              <a:rPr lang="en-AU" smtClean="0"/>
              <a:t>‹#›</a:t>
            </a:fld>
            <a:endParaRPr lang="en-AU"/>
          </a:p>
        </p:txBody>
      </p:sp>
    </p:spTree>
    <p:extLst>
      <p:ext uri="{BB962C8B-B14F-4D97-AF65-F5344CB8AC3E}">
        <p14:creationId xmlns:p14="http://schemas.microsoft.com/office/powerpoint/2010/main" val="1719178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https://create.kahoot.it/details/6cee124d-9336-4e06-a07a-05343112b695</a:t>
            </a:r>
          </a:p>
          <a:p>
            <a:r>
              <a:rPr lang="en-AU" dirty="0"/>
              <a:t>https://create.kahoot.it/details/3a316544-a450-4b97-ae47-642f4806a571</a:t>
            </a:r>
          </a:p>
          <a:p>
            <a:r>
              <a:rPr lang="en-AU" dirty="0"/>
              <a:t>https://create.kahoot.it/details/3d83c821-1c93-4ae8-b773-dd590cea2002</a:t>
            </a:r>
          </a:p>
          <a:p>
            <a:r>
              <a:rPr lang="en-AU" dirty="0"/>
              <a:t>https://create.kahoot.it/details/5658ab49-804f-4618-af68-51d8065abdff</a:t>
            </a:r>
          </a:p>
          <a:p>
            <a:r>
              <a:rPr lang="en-AU" dirty="0"/>
              <a:t>https://create.kahoot.it/details/01305a2e-ceb2-426b-90ba-61e36af1f8a7</a:t>
            </a:r>
          </a:p>
        </p:txBody>
      </p:sp>
      <p:sp>
        <p:nvSpPr>
          <p:cNvPr id="4" name="Slide Number Placeholder 3"/>
          <p:cNvSpPr>
            <a:spLocks noGrp="1"/>
          </p:cNvSpPr>
          <p:nvPr>
            <p:ph type="sldNum" sz="quarter" idx="5"/>
          </p:nvPr>
        </p:nvSpPr>
        <p:spPr/>
        <p:txBody>
          <a:bodyPr/>
          <a:lstStyle/>
          <a:p>
            <a:fld id="{1322076C-1C02-4505-85A5-058B23803085}" type="slidenum">
              <a:rPr lang="en-AU" smtClean="0"/>
              <a:t>1</a:t>
            </a:fld>
            <a:endParaRPr lang="en-AU"/>
          </a:p>
        </p:txBody>
      </p:sp>
    </p:spTree>
    <p:extLst>
      <p:ext uri="{BB962C8B-B14F-4D97-AF65-F5344CB8AC3E}">
        <p14:creationId xmlns:p14="http://schemas.microsoft.com/office/powerpoint/2010/main" val="2272391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12/30/2024</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9328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12/30/2024</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9090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12/30/2024</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920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12/30/2024</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834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12/30/2024</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788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12/30/2024</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735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12/30/2024</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0076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12/30/2024</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6106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12/30/2024</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6145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12/30/2024</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7703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12/30/2024</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558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12/30/2024</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225114940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12" r:id="rId6"/>
    <p:sldLayoutId id="2147483707" r:id="rId7"/>
    <p:sldLayoutId id="2147483708" r:id="rId8"/>
    <p:sldLayoutId id="2147483709" r:id="rId9"/>
    <p:sldLayoutId id="2147483711" r:id="rId10"/>
    <p:sldLayoutId id="2147483710" r:id="rId11"/>
  </p:sldLayoutIdLst>
  <p:txStyles>
    <p:titleStyle>
      <a:lvl1pPr algn="l"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0.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F672E71-4896-412C-9C70-888CBA0C2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92D4EF06-BA76-4D47-B10C-C6584E6932E1}"/>
              </a:ext>
            </a:extLst>
          </p:cNvPr>
          <p:cNvPicPr>
            <a:picLocks noChangeAspect="1"/>
          </p:cNvPicPr>
          <p:nvPr/>
        </p:nvPicPr>
        <p:blipFill rotWithShape="1">
          <a:blip r:embed="rId3"/>
          <a:srcRect t="4601" b="11130"/>
          <a:stretch/>
        </p:blipFill>
        <p:spPr>
          <a:xfrm>
            <a:off x="20" y="-1"/>
            <a:ext cx="12191979" cy="6857999"/>
          </a:xfrm>
          <a:prstGeom prst="rect">
            <a:avLst/>
          </a:prstGeom>
        </p:spPr>
      </p:pic>
      <p:sp>
        <p:nvSpPr>
          <p:cNvPr id="11" name="Rectangle 10">
            <a:extLst>
              <a:ext uri="{FF2B5EF4-FFF2-40B4-BE49-F238E27FC236}">
                <a16:creationId xmlns:a16="http://schemas.microsoft.com/office/drawing/2014/main" id="{24FAD405-B1A3-4548-AF6F-946AAC4D32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735"/>
            <a:ext cx="12192000" cy="2844264"/>
          </a:xfrm>
          <a:prstGeom prst="rect">
            <a:avLst/>
          </a:prstGeom>
          <a:gradFill flip="none" rotWithShape="1">
            <a:gsLst>
              <a:gs pos="100000">
                <a:schemeClr val="accent4">
                  <a:alpha val="60000"/>
                </a:schemeClr>
              </a:gs>
              <a:gs pos="0">
                <a:schemeClr val="accent2">
                  <a:alpha val="6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7297" y="4218022"/>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15"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41138" y="4428031"/>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34AFDF30-DD0F-1D4C-A467-8744F890F263}"/>
              </a:ext>
            </a:extLst>
          </p:cNvPr>
          <p:cNvSpPr>
            <a:spLocks noGrp="1"/>
          </p:cNvSpPr>
          <p:nvPr>
            <p:ph type="ctrTitle"/>
          </p:nvPr>
        </p:nvSpPr>
        <p:spPr>
          <a:xfrm>
            <a:off x="994873" y="4293326"/>
            <a:ext cx="6347918" cy="1840590"/>
          </a:xfrm>
        </p:spPr>
        <p:txBody>
          <a:bodyPr anchor="ctr">
            <a:normAutofit/>
          </a:bodyPr>
          <a:lstStyle/>
          <a:p>
            <a:r>
              <a:rPr lang="en-AU" sz="4200" dirty="0">
                <a:solidFill>
                  <a:schemeClr val="bg1"/>
                </a:solidFill>
              </a:rPr>
              <a:t>Time series data and least squares regression modelling</a:t>
            </a:r>
            <a:endParaRPr lang="en-US" sz="4200" dirty="0">
              <a:solidFill>
                <a:schemeClr val="bg1"/>
              </a:solidFill>
            </a:endParaRPr>
          </a:p>
        </p:txBody>
      </p:sp>
      <p:sp>
        <p:nvSpPr>
          <p:cNvPr id="3" name="Subtitle 2">
            <a:extLst>
              <a:ext uri="{FF2B5EF4-FFF2-40B4-BE49-F238E27FC236}">
                <a16:creationId xmlns:a16="http://schemas.microsoft.com/office/drawing/2014/main" id="{798E02E7-FDD8-8349-B2D4-49D9D922A1F3}"/>
              </a:ext>
            </a:extLst>
          </p:cNvPr>
          <p:cNvSpPr>
            <a:spLocks noGrp="1"/>
          </p:cNvSpPr>
          <p:nvPr>
            <p:ph type="subTitle" idx="1"/>
          </p:nvPr>
        </p:nvSpPr>
        <p:spPr>
          <a:xfrm>
            <a:off x="7449798" y="4284982"/>
            <a:ext cx="3633923" cy="1848934"/>
          </a:xfrm>
        </p:spPr>
        <p:txBody>
          <a:bodyPr anchor="ctr">
            <a:normAutofit/>
          </a:bodyPr>
          <a:lstStyle/>
          <a:p>
            <a:r>
              <a:rPr lang="en-US" sz="2000" dirty="0">
                <a:solidFill>
                  <a:schemeClr val="bg1"/>
                </a:solidFill>
              </a:rPr>
              <a:t>4E</a:t>
            </a:r>
          </a:p>
        </p:txBody>
      </p:sp>
    </p:spTree>
    <p:extLst>
      <p:ext uri="{BB962C8B-B14F-4D97-AF65-F5344CB8AC3E}">
        <p14:creationId xmlns:p14="http://schemas.microsoft.com/office/powerpoint/2010/main" val="3531049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6B38-C5B0-1A4F-A4B5-DE5522FD0290}"/>
              </a:ext>
            </a:extLst>
          </p:cNvPr>
          <p:cNvSpPr>
            <a:spLocks noGrp="1"/>
          </p:cNvSpPr>
          <p:nvPr>
            <p:ph type="title"/>
          </p:nvPr>
        </p:nvSpPr>
        <p:spPr>
          <a:xfrm>
            <a:off x="838200" y="13233"/>
            <a:ext cx="10515600" cy="863970"/>
          </a:xfrm>
        </p:spPr>
        <p:txBody>
          <a:bodyPr>
            <a:normAutofit fontScale="90000"/>
          </a:bodyPr>
          <a:lstStyle/>
          <a:p>
            <a:r>
              <a:rPr lang="en-US" dirty="0"/>
              <a:t>Forecasting taking seasonality into account</a:t>
            </a:r>
          </a:p>
        </p:txBody>
      </p:sp>
      <p:sp>
        <p:nvSpPr>
          <p:cNvPr id="3" name="Content Placeholder 2">
            <a:extLst>
              <a:ext uri="{FF2B5EF4-FFF2-40B4-BE49-F238E27FC236}">
                <a16:creationId xmlns:a16="http://schemas.microsoft.com/office/drawing/2014/main" id="{C4AE314A-C135-D940-A753-AE6D830ECFE3}"/>
              </a:ext>
            </a:extLst>
          </p:cNvPr>
          <p:cNvSpPr>
            <a:spLocks noGrp="1"/>
          </p:cNvSpPr>
          <p:nvPr>
            <p:ph idx="1"/>
          </p:nvPr>
        </p:nvSpPr>
        <p:spPr>
          <a:xfrm>
            <a:off x="0" y="740698"/>
            <a:ext cx="12192000" cy="742211"/>
          </a:xfrm>
        </p:spPr>
        <p:txBody>
          <a:bodyPr>
            <a:normAutofit/>
          </a:bodyPr>
          <a:lstStyle/>
          <a:p>
            <a:r>
              <a:rPr lang="en-US" sz="2300" dirty="0"/>
              <a:t>When time series data is seasonal, it is usual to </a:t>
            </a:r>
            <a:r>
              <a:rPr lang="en-US" sz="2300" dirty="0" err="1"/>
              <a:t>deseasonalise</a:t>
            </a:r>
            <a:r>
              <a:rPr lang="en-US" sz="2300" dirty="0"/>
              <a:t> the data before fitting the trend line.</a:t>
            </a:r>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E86CD68D-1E74-1F4A-A4AE-9709EF74DD66}"/>
                  </a:ext>
                </a:extLst>
              </p:cNvPr>
              <p:cNvSpPr/>
              <p:nvPr/>
            </p:nvSpPr>
            <p:spPr>
              <a:xfrm>
                <a:off x="622299" y="1962935"/>
                <a:ext cx="11353800" cy="830997"/>
              </a:xfrm>
              <a:prstGeom prst="rect">
                <a:avLst/>
              </a:prstGeom>
            </p:spPr>
            <p:txBody>
              <a:bodyPr wrap="square">
                <a:spAutoFit/>
              </a:bodyPr>
              <a:lstStyle/>
              <a:p>
                <a:r>
                  <a:rPr lang="en-AU" sz="2400" dirty="0">
                    <a:solidFill>
                      <a:srgbClr val="000000"/>
                    </a:solidFill>
                    <a:latin typeface="Open Sans" panose="020B0606030504020204"/>
                  </a:rPr>
                  <a:t>Prediction = a </a:t>
                </a:r>
                <a:r>
                  <a:rPr lang="en-AU" sz="2400" dirty="0" err="1">
                    <a:solidFill>
                      <a:srgbClr val="000000"/>
                    </a:solidFill>
                    <a:latin typeface="Open Sans" panose="020B0606030504020204"/>
                  </a:rPr>
                  <a:t>deseasonalised</a:t>
                </a:r>
                <a:r>
                  <a:rPr lang="en-AU" sz="2400" dirty="0">
                    <a:solidFill>
                      <a:srgbClr val="000000"/>
                    </a:solidFill>
                    <a:latin typeface="Open Sans" panose="020B0606030504020204"/>
                  </a:rPr>
                  <a:t> value. </a:t>
                </a:r>
              </a:p>
              <a:p>
                <a:r>
                  <a:rPr lang="en-AU" sz="2400" dirty="0">
                    <a:solidFill>
                      <a:srgbClr val="000000"/>
                    </a:solidFill>
                    <a:latin typeface="Open Sans" panose="020B0606030504020204"/>
                  </a:rPr>
                  <a:t>This result must be </a:t>
                </a:r>
                <a:r>
                  <a:rPr lang="en-AU" sz="2400" dirty="0" err="1">
                    <a:solidFill>
                      <a:srgbClr val="000000"/>
                    </a:solidFill>
                    <a:latin typeface="Open Sans" panose="020B0606030504020204"/>
                  </a:rPr>
                  <a:t>reseasonalised</a:t>
                </a:r>
                <a:r>
                  <a:rPr lang="en-AU" sz="2400" dirty="0">
                    <a:solidFill>
                      <a:srgbClr val="000000"/>
                    </a:solidFill>
                    <a:latin typeface="Open Sans" panose="020B0606030504020204"/>
                  </a:rPr>
                  <a:t> by </a:t>
                </a:r>
                <a14:m>
                  <m:oMath xmlns:m="http://schemas.openxmlformats.org/officeDocument/2006/math">
                    <m:r>
                      <a:rPr lang="en-AU" sz="2400" i="1" dirty="0" smtClean="0">
                        <a:solidFill>
                          <a:srgbClr val="FF0000"/>
                        </a:solidFill>
                        <a:latin typeface="Cambria Math" panose="02040503050406030204" pitchFamily="18" charset="0"/>
                        <a:ea typeface="Cambria Math" panose="02040503050406030204" pitchFamily="18" charset="0"/>
                      </a:rPr>
                      <m:t>×</m:t>
                    </m:r>
                    <m:r>
                      <a:rPr lang="en-AU" sz="2400" b="0" i="1" dirty="0" smtClean="0">
                        <a:solidFill>
                          <a:srgbClr val="000000"/>
                        </a:solidFill>
                        <a:latin typeface="Cambria Math" panose="02040503050406030204" pitchFamily="18" charset="0"/>
                        <a:ea typeface="Cambria Math" panose="02040503050406030204" pitchFamily="18" charset="0"/>
                      </a:rPr>
                      <m:t> </m:t>
                    </m:r>
                  </m:oMath>
                </a14:m>
                <a:r>
                  <a:rPr lang="en-AU" sz="2400" dirty="0">
                    <a:solidFill>
                      <a:srgbClr val="000000"/>
                    </a:solidFill>
                    <a:latin typeface="Open Sans" panose="020B0606030504020204"/>
                  </a:rPr>
                  <a:t> </a:t>
                </a:r>
                <a:r>
                  <a:rPr lang="en-AU" sz="2400" dirty="0">
                    <a:solidFill>
                      <a:srgbClr val="FF0000"/>
                    </a:solidFill>
                    <a:latin typeface="Open Sans" panose="020B0606030504020204"/>
                  </a:rPr>
                  <a:t>S.I.</a:t>
                </a:r>
                <a:endParaRPr lang="en-US" sz="2400" dirty="0">
                  <a:solidFill>
                    <a:srgbClr val="FF0000"/>
                  </a:solidFill>
                </a:endParaRPr>
              </a:p>
            </p:txBody>
          </p:sp>
        </mc:Choice>
        <mc:Fallback xmlns="">
          <p:sp>
            <p:nvSpPr>
              <p:cNvPr id="7" name="Rectangle 6">
                <a:extLst>
                  <a:ext uri="{FF2B5EF4-FFF2-40B4-BE49-F238E27FC236}">
                    <a16:creationId xmlns:a16="http://schemas.microsoft.com/office/drawing/2014/main" id="{E86CD68D-1E74-1F4A-A4AE-9709EF74DD66}"/>
                  </a:ext>
                </a:extLst>
              </p:cNvPr>
              <p:cNvSpPr>
                <a:spLocks noRot="1" noChangeAspect="1" noMove="1" noResize="1" noEditPoints="1" noAdjustHandles="1" noChangeArrowheads="1" noChangeShapeType="1" noTextEdit="1"/>
              </p:cNvSpPr>
              <p:nvPr/>
            </p:nvSpPr>
            <p:spPr>
              <a:xfrm>
                <a:off x="622299" y="1962935"/>
                <a:ext cx="11353800" cy="830997"/>
              </a:xfrm>
              <a:prstGeom prst="rect">
                <a:avLst/>
              </a:prstGeom>
              <a:blipFill>
                <a:blip r:embed="rId2"/>
                <a:stretch>
                  <a:fillRect l="-781" t="-6061" b="-13636"/>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FB2B8095-D123-A447-B4B8-66416027903A}"/>
              </a:ext>
            </a:extLst>
          </p:cNvPr>
          <p:cNvPicPr>
            <a:picLocks noChangeAspect="1"/>
          </p:cNvPicPr>
          <p:nvPr/>
        </p:nvPicPr>
        <p:blipFill>
          <a:blip r:embed="rId3"/>
          <a:stretch>
            <a:fillRect/>
          </a:stretch>
        </p:blipFill>
        <p:spPr>
          <a:xfrm>
            <a:off x="1313543" y="1134977"/>
            <a:ext cx="9564914" cy="831732"/>
          </a:xfrm>
          <a:prstGeom prst="rect">
            <a:avLst/>
          </a:prstGeom>
        </p:spPr>
      </p:pic>
      <p:sp>
        <p:nvSpPr>
          <p:cNvPr id="6" name="Rectangle 5">
            <a:extLst>
              <a:ext uri="{FF2B5EF4-FFF2-40B4-BE49-F238E27FC236}">
                <a16:creationId xmlns:a16="http://schemas.microsoft.com/office/drawing/2014/main" id="{99623D3A-5021-1F45-90B8-2184D195BA6E}"/>
              </a:ext>
            </a:extLst>
          </p:cNvPr>
          <p:cNvSpPr/>
          <p:nvPr/>
        </p:nvSpPr>
        <p:spPr>
          <a:xfrm>
            <a:off x="3686630" y="2906310"/>
            <a:ext cx="4217437" cy="461665"/>
          </a:xfrm>
          <a:prstGeom prst="rect">
            <a:avLst/>
          </a:prstGeom>
        </p:spPr>
        <p:txBody>
          <a:bodyPr wrap="none">
            <a:spAutoFit/>
          </a:bodyPr>
          <a:lstStyle/>
          <a:p>
            <a:r>
              <a:rPr lang="en-AU" sz="2400" b="1" i="0" dirty="0">
                <a:solidFill>
                  <a:srgbClr val="009EC6"/>
                </a:solidFill>
                <a:effectLst/>
                <a:latin typeface="Open Sans" panose="020B0606030504020204"/>
              </a:rPr>
              <a:t>Sales </a:t>
            </a:r>
            <a:r>
              <a:rPr lang="en-AU" sz="2400" b="1" i="0" u="none" strike="noStrike" dirty="0">
                <a:solidFill>
                  <a:srgbClr val="009EC6"/>
                </a:solidFill>
                <a:effectLst/>
                <a:latin typeface="Open Sans" panose="020B0606030504020204"/>
              </a:rPr>
              <a:t>=838.0+32.1×</a:t>
            </a:r>
            <a:r>
              <a:rPr lang="en-AU" sz="2400" b="1" i="0" dirty="0">
                <a:solidFill>
                  <a:srgbClr val="009EC6"/>
                </a:solidFill>
                <a:effectLst/>
                <a:latin typeface="Open Sans" panose="020B0606030504020204"/>
              </a:rPr>
              <a:t> quarter</a:t>
            </a:r>
            <a:endParaRPr lang="en-US" sz="2400" b="1" dirty="0"/>
          </a:p>
        </p:txBody>
      </p:sp>
      <p:sp>
        <p:nvSpPr>
          <p:cNvPr id="8" name="Rectangle 7">
            <a:extLst>
              <a:ext uri="{FF2B5EF4-FFF2-40B4-BE49-F238E27FC236}">
                <a16:creationId xmlns:a16="http://schemas.microsoft.com/office/drawing/2014/main" id="{9037F573-9695-934F-AC3B-116B18705A8B}"/>
              </a:ext>
            </a:extLst>
          </p:cNvPr>
          <p:cNvSpPr/>
          <p:nvPr/>
        </p:nvSpPr>
        <p:spPr>
          <a:xfrm>
            <a:off x="116114" y="3332634"/>
            <a:ext cx="12075886" cy="830997"/>
          </a:xfrm>
          <a:prstGeom prst="rect">
            <a:avLst/>
          </a:prstGeom>
        </p:spPr>
        <p:txBody>
          <a:bodyPr wrap="square">
            <a:spAutoFit/>
          </a:bodyPr>
          <a:lstStyle/>
          <a:p>
            <a:r>
              <a:rPr lang="en-AU" sz="2400" dirty="0">
                <a:solidFill>
                  <a:srgbClr val="000000"/>
                </a:solidFill>
                <a:latin typeface="Open Sans" panose="020B0606030504020204"/>
              </a:rPr>
              <a:t>What sales do we predict for Mikki’s shop in the winter of year 4? (Because many items have to be ordered well in advance, retailers often need to make such decisions.)</a:t>
            </a:r>
            <a:endParaRPr lang="en-US" sz="2400" dirty="0"/>
          </a:p>
        </p:txBody>
      </p:sp>
      <p:sp>
        <p:nvSpPr>
          <p:cNvPr id="11" name="Rectangle 10">
            <a:extLst>
              <a:ext uri="{FF2B5EF4-FFF2-40B4-BE49-F238E27FC236}">
                <a16:creationId xmlns:a16="http://schemas.microsoft.com/office/drawing/2014/main" id="{277704B2-D381-6F4F-9F38-79EC6CB1AE82}"/>
              </a:ext>
            </a:extLst>
          </p:cNvPr>
          <p:cNvSpPr/>
          <p:nvPr/>
        </p:nvSpPr>
        <p:spPr>
          <a:xfrm>
            <a:off x="2380342" y="5333181"/>
            <a:ext cx="8665029" cy="1200329"/>
          </a:xfrm>
          <a:prstGeom prst="rect">
            <a:avLst/>
          </a:prstGeom>
        </p:spPr>
        <p:txBody>
          <a:bodyPr wrap="square">
            <a:spAutoFit/>
          </a:bodyPr>
          <a:lstStyle/>
          <a:p>
            <a:r>
              <a:rPr lang="en-AU" sz="2400" b="0" i="0" u="none" strike="noStrike" dirty="0">
                <a:solidFill>
                  <a:srgbClr val="009EC6"/>
                </a:solidFill>
                <a:effectLst/>
                <a:latin typeface="Open Sans" panose="020B0606030504020204"/>
              </a:rPr>
              <a:t>Sales=838.0+32.1×quarter=838.0+32.1×15=1319.5</a:t>
            </a:r>
            <a:br>
              <a:rPr lang="en-AU" sz="2400" dirty="0"/>
            </a:br>
            <a:r>
              <a:rPr lang="en-AU" sz="2400" b="0" i="0" dirty="0" err="1">
                <a:solidFill>
                  <a:srgbClr val="009EC6"/>
                </a:solidFill>
                <a:effectLst/>
                <a:latin typeface="Open Sans" panose="020B0606030504020204"/>
              </a:rPr>
              <a:t>Deseasonalised</a:t>
            </a:r>
            <a:r>
              <a:rPr lang="en-AU" sz="2400" b="0" i="0" dirty="0">
                <a:solidFill>
                  <a:srgbClr val="009EC6"/>
                </a:solidFill>
                <a:effectLst/>
                <a:latin typeface="Open Sans" panose="020B0606030504020204"/>
              </a:rPr>
              <a:t> sales prediction for winter of year </a:t>
            </a:r>
            <a:r>
              <a:rPr lang="en-AU" sz="2400" b="0" i="0" u="none" strike="noStrike" dirty="0">
                <a:solidFill>
                  <a:srgbClr val="009EC6"/>
                </a:solidFill>
                <a:effectLst/>
                <a:latin typeface="STIXGeneral-Regular" pitchFamily="2" charset="2"/>
              </a:rPr>
              <a:t>4=1319.5</a:t>
            </a:r>
            <a:br>
              <a:rPr lang="en-AU" sz="2400" dirty="0"/>
            </a:br>
            <a:endParaRPr lang="en-US" sz="2400" dirty="0"/>
          </a:p>
        </p:txBody>
      </p:sp>
      <p:pic>
        <p:nvPicPr>
          <p:cNvPr id="12" name="Picture 11">
            <a:extLst>
              <a:ext uri="{FF2B5EF4-FFF2-40B4-BE49-F238E27FC236}">
                <a16:creationId xmlns:a16="http://schemas.microsoft.com/office/drawing/2014/main" id="{63EAF80F-F1C4-D548-B6FA-8330D6683208}"/>
              </a:ext>
            </a:extLst>
          </p:cNvPr>
          <p:cNvPicPr>
            <a:picLocks noChangeAspect="1"/>
          </p:cNvPicPr>
          <p:nvPr/>
        </p:nvPicPr>
        <p:blipFill>
          <a:blip r:embed="rId4"/>
          <a:stretch>
            <a:fillRect/>
          </a:stretch>
        </p:blipFill>
        <p:spPr>
          <a:xfrm>
            <a:off x="7348764" y="2004507"/>
            <a:ext cx="4378780" cy="845721"/>
          </a:xfrm>
          <a:prstGeom prst="rect">
            <a:avLst/>
          </a:prstGeom>
        </p:spPr>
      </p:pic>
      <p:sp>
        <p:nvSpPr>
          <p:cNvPr id="13" name="Rectangle 12">
            <a:extLst>
              <a:ext uri="{FF2B5EF4-FFF2-40B4-BE49-F238E27FC236}">
                <a16:creationId xmlns:a16="http://schemas.microsoft.com/office/drawing/2014/main" id="{4A446654-673C-7C41-A788-CA70ABECC708}"/>
              </a:ext>
            </a:extLst>
          </p:cNvPr>
          <p:cNvSpPr/>
          <p:nvPr/>
        </p:nvSpPr>
        <p:spPr>
          <a:xfrm>
            <a:off x="2002970" y="6271472"/>
            <a:ext cx="9158515" cy="461665"/>
          </a:xfrm>
          <a:prstGeom prst="rect">
            <a:avLst/>
          </a:prstGeom>
        </p:spPr>
        <p:txBody>
          <a:bodyPr wrap="square">
            <a:spAutoFit/>
          </a:bodyPr>
          <a:lstStyle/>
          <a:p>
            <a:r>
              <a:rPr lang="en-AU" sz="2400" dirty="0">
                <a:solidFill>
                  <a:srgbClr val="009EC6"/>
                </a:solidFill>
                <a:latin typeface="STIXGeneral-Regular" pitchFamily="2" charset="2"/>
              </a:rPr>
              <a:t>Seasonalised sales prediction for winter of year 4 =1319.5×1.30≈1715</a:t>
            </a:r>
            <a:endParaRPr lang="en-US" sz="2400" dirty="0"/>
          </a:p>
        </p:txBody>
      </p:sp>
      <p:graphicFrame>
        <p:nvGraphicFramePr>
          <p:cNvPr id="14" name="Table 14">
            <a:extLst>
              <a:ext uri="{FF2B5EF4-FFF2-40B4-BE49-F238E27FC236}">
                <a16:creationId xmlns:a16="http://schemas.microsoft.com/office/drawing/2014/main" id="{44034CC5-366E-334A-9121-DA4FEC1F6BBF}"/>
              </a:ext>
            </a:extLst>
          </p:cNvPr>
          <p:cNvGraphicFramePr>
            <a:graphicFrameLocks noGrp="1"/>
          </p:cNvGraphicFramePr>
          <p:nvPr>
            <p:extLst>
              <p:ext uri="{D42A27DB-BD31-4B8C-83A1-F6EECF244321}">
                <p14:modId xmlns:p14="http://schemas.microsoft.com/office/powerpoint/2010/main" val="3129991297"/>
              </p:ext>
            </p:extLst>
          </p:nvPr>
        </p:nvGraphicFramePr>
        <p:xfrm>
          <a:off x="215907" y="4199766"/>
          <a:ext cx="11760192" cy="1097280"/>
        </p:xfrm>
        <a:graphic>
          <a:graphicData uri="http://schemas.openxmlformats.org/drawingml/2006/table">
            <a:tbl>
              <a:tblPr firstRow="1" bandRow="1">
                <a:tableStyleId>{5C22544A-7EE6-4342-B048-85BDC9FD1C3A}</a:tableStyleId>
              </a:tblPr>
              <a:tblGrid>
                <a:gridCol w="691776">
                  <a:extLst>
                    <a:ext uri="{9D8B030D-6E8A-4147-A177-3AD203B41FA5}">
                      <a16:colId xmlns:a16="http://schemas.microsoft.com/office/drawing/2014/main" val="2998812880"/>
                    </a:ext>
                  </a:extLst>
                </a:gridCol>
                <a:gridCol w="691776">
                  <a:extLst>
                    <a:ext uri="{9D8B030D-6E8A-4147-A177-3AD203B41FA5}">
                      <a16:colId xmlns:a16="http://schemas.microsoft.com/office/drawing/2014/main" val="693630472"/>
                    </a:ext>
                  </a:extLst>
                </a:gridCol>
                <a:gridCol w="691776">
                  <a:extLst>
                    <a:ext uri="{9D8B030D-6E8A-4147-A177-3AD203B41FA5}">
                      <a16:colId xmlns:a16="http://schemas.microsoft.com/office/drawing/2014/main" val="939629192"/>
                    </a:ext>
                  </a:extLst>
                </a:gridCol>
                <a:gridCol w="691776">
                  <a:extLst>
                    <a:ext uri="{9D8B030D-6E8A-4147-A177-3AD203B41FA5}">
                      <a16:colId xmlns:a16="http://schemas.microsoft.com/office/drawing/2014/main" val="3759257258"/>
                    </a:ext>
                  </a:extLst>
                </a:gridCol>
                <a:gridCol w="691776">
                  <a:extLst>
                    <a:ext uri="{9D8B030D-6E8A-4147-A177-3AD203B41FA5}">
                      <a16:colId xmlns:a16="http://schemas.microsoft.com/office/drawing/2014/main" val="2261464758"/>
                    </a:ext>
                  </a:extLst>
                </a:gridCol>
                <a:gridCol w="691776">
                  <a:extLst>
                    <a:ext uri="{9D8B030D-6E8A-4147-A177-3AD203B41FA5}">
                      <a16:colId xmlns:a16="http://schemas.microsoft.com/office/drawing/2014/main" val="3444146698"/>
                    </a:ext>
                  </a:extLst>
                </a:gridCol>
                <a:gridCol w="691776">
                  <a:extLst>
                    <a:ext uri="{9D8B030D-6E8A-4147-A177-3AD203B41FA5}">
                      <a16:colId xmlns:a16="http://schemas.microsoft.com/office/drawing/2014/main" val="1332216398"/>
                    </a:ext>
                  </a:extLst>
                </a:gridCol>
                <a:gridCol w="691776">
                  <a:extLst>
                    <a:ext uri="{9D8B030D-6E8A-4147-A177-3AD203B41FA5}">
                      <a16:colId xmlns:a16="http://schemas.microsoft.com/office/drawing/2014/main" val="356870954"/>
                    </a:ext>
                  </a:extLst>
                </a:gridCol>
                <a:gridCol w="691776">
                  <a:extLst>
                    <a:ext uri="{9D8B030D-6E8A-4147-A177-3AD203B41FA5}">
                      <a16:colId xmlns:a16="http://schemas.microsoft.com/office/drawing/2014/main" val="1926308582"/>
                    </a:ext>
                  </a:extLst>
                </a:gridCol>
                <a:gridCol w="691776">
                  <a:extLst>
                    <a:ext uri="{9D8B030D-6E8A-4147-A177-3AD203B41FA5}">
                      <a16:colId xmlns:a16="http://schemas.microsoft.com/office/drawing/2014/main" val="3500018633"/>
                    </a:ext>
                  </a:extLst>
                </a:gridCol>
                <a:gridCol w="691776">
                  <a:extLst>
                    <a:ext uri="{9D8B030D-6E8A-4147-A177-3AD203B41FA5}">
                      <a16:colId xmlns:a16="http://schemas.microsoft.com/office/drawing/2014/main" val="3886321322"/>
                    </a:ext>
                  </a:extLst>
                </a:gridCol>
                <a:gridCol w="691776">
                  <a:extLst>
                    <a:ext uri="{9D8B030D-6E8A-4147-A177-3AD203B41FA5}">
                      <a16:colId xmlns:a16="http://schemas.microsoft.com/office/drawing/2014/main" val="1551762869"/>
                    </a:ext>
                  </a:extLst>
                </a:gridCol>
                <a:gridCol w="691776">
                  <a:extLst>
                    <a:ext uri="{9D8B030D-6E8A-4147-A177-3AD203B41FA5}">
                      <a16:colId xmlns:a16="http://schemas.microsoft.com/office/drawing/2014/main" val="1696259524"/>
                    </a:ext>
                  </a:extLst>
                </a:gridCol>
                <a:gridCol w="691776">
                  <a:extLst>
                    <a:ext uri="{9D8B030D-6E8A-4147-A177-3AD203B41FA5}">
                      <a16:colId xmlns:a16="http://schemas.microsoft.com/office/drawing/2014/main" val="3093129028"/>
                    </a:ext>
                  </a:extLst>
                </a:gridCol>
                <a:gridCol w="691776">
                  <a:extLst>
                    <a:ext uri="{9D8B030D-6E8A-4147-A177-3AD203B41FA5}">
                      <a16:colId xmlns:a16="http://schemas.microsoft.com/office/drawing/2014/main" val="2604086509"/>
                    </a:ext>
                  </a:extLst>
                </a:gridCol>
                <a:gridCol w="691776">
                  <a:extLst>
                    <a:ext uri="{9D8B030D-6E8A-4147-A177-3AD203B41FA5}">
                      <a16:colId xmlns:a16="http://schemas.microsoft.com/office/drawing/2014/main" val="189232201"/>
                    </a:ext>
                  </a:extLst>
                </a:gridCol>
                <a:gridCol w="691776">
                  <a:extLst>
                    <a:ext uri="{9D8B030D-6E8A-4147-A177-3AD203B41FA5}">
                      <a16:colId xmlns:a16="http://schemas.microsoft.com/office/drawing/2014/main" val="2851162289"/>
                    </a:ext>
                  </a:extLst>
                </a:gridCol>
              </a:tblGrid>
              <a:tr h="318328">
                <a:tc>
                  <a:txBody>
                    <a:bodyPr/>
                    <a:lstStyle/>
                    <a:p>
                      <a:r>
                        <a:rPr lang="en-US" sz="1000" dirty="0"/>
                        <a:t>Quarter</a:t>
                      </a:r>
                      <a:r>
                        <a:rPr lang="en-US" dirty="0"/>
                        <a:t> </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tc>
                  <a:txBody>
                    <a:bodyPr/>
                    <a:lstStyle/>
                    <a:p>
                      <a:r>
                        <a:rPr lang="en-US" dirty="0"/>
                        <a:t>10</a:t>
                      </a:r>
                    </a:p>
                  </a:txBody>
                  <a:tcPr/>
                </a:tc>
                <a:tc>
                  <a:txBody>
                    <a:bodyPr/>
                    <a:lstStyle/>
                    <a:p>
                      <a:r>
                        <a:rPr lang="en-US" dirty="0"/>
                        <a:t>11</a:t>
                      </a:r>
                    </a:p>
                  </a:txBody>
                  <a:tcPr/>
                </a:tc>
                <a:tc>
                  <a:txBody>
                    <a:bodyPr/>
                    <a:lstStyle/>
                    <a:p>
                      <a:r>
                        <a:rPr lang="en-US" dirty="0"/>
                        <a:t>12</a:t>
                      </a:r>
                    </a:p>
                  </a:txBody>
                  <a:tcPr/>
                </a:tc>
                <a:tc>
                  <a:txBody>
                    <a:bodyPr/>
                    <a:lstStyle/>
                    <a:p>
                      <a:r>
                        <a:rPr lang="en-US" dirty="0"/>
                        <a:t>13</a:t>
                      </a:r>
                    </a:p>
                  </a:txBody>
                  <a:tcPr/>
                </a:tc>
                <a:tc>
                  <a:txBody>
                    <a:bodyPr/>
                    <a:lstStyle/>
                    <a:p>
                      <a:r>
                        <a:rPr lang="en-US" dirty="0"/>
                        <a:t>14</a:t>
                      </a:r>
                    </a:p>
                  </a:txBody>
                  <a:tcPr/>
                </a:tc>
                <a:tc>
                  <a:txBody>
                    <a:bodyPr/>
                    <a:lstStyle/>
                    <a:p>
                      <a:r>
                        <a:rPr lang="en-US" dirty="0"/>
                        <a:t>15</a:t>
                      </a:r>
                    </a:p>
                  </a:txBody>
                  <a:tcPr/>
                </a:tc>
                <a:tc>
                  <a:txBody>
                    <a:bodyPr/>
                    <a:lstStyle/>
                    <a:p>
                      <a:r>
                        <a:rPr lang="en-US" dirty="0"/>
                        <a:t>16</a:t>
                      </a:r>
                    </a:p>
                  </a:txBody>
                  <a:tcPr/>
                </a:tc>
                <a:extLst>
                  <a:ext uri="{0D108BD9-81ED-4DB2-BD59-A6C34878D82A}">
                    <a16:rowId xmlns:a16="http://schemas.microsoft.com/office/drawing/2014/main" val="772488262"/>
                  </a:ext>
                </a:extLst>
              </a:tr>
              <a:tr h="318328">
                <a:tc>
                  <a:txBody>
                    <a:bodyPr/>
                    <a:lstStyle/>
                    <a:p>
                      <a:endParaRPr lang="en-US"/>
                    </a:p>
                  </a:txBody>
                  <a:tcPr/>
                </a:tc>
                <a:tc>
                  <a:txBody>
                    <a:bodyPr/>
                    <a:lstStyle/>
                    <a:p>
                      <a:r>
                        <a:rPr lang="en-US" sz="1100" dirty="0"/>
                        <a:t>Summer </a:t>
                      </a:r>
                    </a:p>
                  </a:txBody>
                  <a:tcPr/>
                </a:tc>
                <a:tc>
                  <a:txBody>
                    <a:bodyPr/>
                    <a:lstStyle/>
                    <a:p>
                      <a:r>
                        <a:rPr lang="en-US" sz="1100" dirty="0"/>
                        <a:t>Autumn </a:t>
                      </a:r>
                    </a:p>
                  </a:txBody>
                  <a:tcPr/>
                </a:tc>
                <a:tc>
                  <a:txBody>
                    <a:bodyPr/>
                    <a:lstStyle/>
                    <a:p>
                      <a:r>
                        <a:rPr lang="en-US" sz="1100" dirty="0"/>
                        <a:t>Winter </a:t>
                      </a:r>
                    </a:p>
                  </a:txBody>
                  <a:tcPr/>
                </a:tc>
                <a:tc>
                  <a:txBody>
                    <a:bodyPr/>
                    <a:lstStyle/>
                    <a:p>
                      <a:r>
                        <a:rPr lang="en-US" sz="1100" dirty="0"/>
                        <a:t>Spring </a:t>
                      </a:r>
                    </a:p>
                  </a:txBody>
                  <a:tcPr/>
                </a:tc>
                <a:tc>
                  <a:txBody>
                    <a:bodyPr/>
                    <a:lstStyle/>
                    <a:p>
                      <a:r>
                        <a:rPr lang="en-US" sz="1100" dirty="0"/>
                        <a:t>Summer </a:t>
                      </a:r>
                    </a:p>
                  </a:txBody>
                  <a:tcPr/>
                </a:tc>
                <a:tc>
                  <a:txBody>
                    <a:bodyPr/>
                    <a:lstStyle/>
                    <a:p>
                      <a:r>
                        <a:rPr lang="en-US" sz="1100" dirty="0"/>
                        <a:t>Autumn </a:t>
                      </a:r>
                    </a:p>
                  </a:txBody>
                  <a:tcPr/>
                </a:tc>
                <a:tc>
                  <a:txBody>
                    <a:bodyPr/>
                    <a:lstStyle/>
                    <a:p>
                      <a:r>
                        <a:rPr lang="en-US" sz="1100" dirty="0"/>
                        <a:t>Winter </a:t>
                      </a:r>
                    </a:p>
                  </a:txBody>
                  <a:tcPr/>
                </a:tc>
                <a:tc>
                  <a:txBody>
                    <a:bodyPr/>
                    <a:lstStyle/>
                    <a:p>
                      <a:r>
                        <a:rPr lang="en-US" sz="1100" dirty="0"/>
                        <a:t>Spring </a:t>
                      </a:r>
                    </a:p>
                  </a:txBody>
                  <a:tcPr/>
                </a:tc>
                <a:tc>
                  <a:txBody>
                    <a:bodyPr/>
                    <a:lstStyle/>
                    <a:p>
                      <a:r>
                        <a:rPr lang="en-US" sz="1100" dirty="0"/>
                        <a:t>Summer </a:t>
                      </a:r>
                    </a:p>
                  </a:txBody>
                  <a:tcPr/>
                </a:tc>
                <a:tc>
                  <a:txBody>
                    <a:bodyPr/>
                    <a:lstStyle/>
                    <a:p>
                      <a:r>
                        <a:rPr lang="en-US" sz="1100" dirty="0"/>
                        <a:t>Autumn </a:t>
                      </a:r>
                    </a:p>
                  </a:txBody>
                  <a:tcPr/>
                </a:tc>
                <a:tc>
                  <a:txBody>
                    <a:bodyPr/>
                    <a:lstStyle/>
                    <a:p>
                      <a:r>
                        <a:rPr lang="en-US" sz="1100" dirty="0"/>
                        <a:t>Winter </a:t>
                      </a:r>
                    </a:p>
                  </a:txBody>
                  <a:tcPr/>
                </a:tc>
                <a:tc>
                  <a:txBody>
                    <a:bodyPr/>
                    <a:lstStyle/>
                    <a:p>
                      <a:r>
                        <a:rPr lang="en-US" sz="1100" dirty="0"/>
                        <a:t>Spring </a:t>
                      </a:r>
                    </a:p>
                  </a:txBody>
                  <a:tcPr/>
                </a:tc>
                <a:tc>
                  <a:txBody>
                    <a:bodyPr/>
                    <a:lstStyle/>
                    <a:p>
                      <a:r>
                        <a:rPr lang="en-US" sz="1100" dirty="0"/>
                        <a:t>Summer </a:t>
                      </a:r>
                    </a:p>
                  </a:txBody>
                  <a:tcPr/>
                </a:tc>
                <a:tc>
                  <a:txBody>
                    <a:bodyPr/>
                    <a:lstStyle/>
                    <a:p>
                      <a:r>
                        <a:rPr lang="en-US" sz="1100" dirty="0"/>
                        <a:t>Autumn </a:t>
                      </a:r>
                    </a:p>
                  </a:txBody>
                  <a:tcPr/>
                </a:tc>
                <a:tc>
                  <a:txBody>
                    <a:bodyPr/>
                    <a:lstStyle/>
                    <a:p>
                      <a:r>
                        <a:rPr lang="en-US" sz="1100" dirty="0">
                          <a:solidFill>
                            <a:srgbClr val="FF0000"/>
                          </a:solidFill>
                        </a:rPr>
                        <a:t>Winter </a:t>
                      </a:r>
                    </a:p>
                  </a:txBody>
                  <a:tcPr/>
                </a:tc>
                <a:tc>
                  <a:txBody>
                    <a:bodyPr/>
                    <a:lstStyle/>
                    <a:p>
                      <a:r>
                        <a:rPr lang="en-US" sz="1100" dirty="0"/>
                        <a:t>Spring </a:t>
                      </a:r>
                    </a:p>
                  </a:txBody>
                  <a:tcPr/>
                </a:tc>
                <a:extLst>
                  <a:ext uri="{0D108BD9-81ED-4DB2-BD59-A6C34878D82A}">
                    <a16:rowId xmlns:a16="http://schemas.microsoft.com/office/drawing/2014/main" val="3447618269"/>
                  </a:ext>
                </a:extLst>
              </a:tr>
              <a:tr h="318328">
                <a:tc>
                  <a:txBody>
                    <a:bodyPr/>
                    <a:lstStyle/>
                    <a:p>
                      <a:endParaRPr lang="en-US"/>
                    </a:p>
                  </a:txBody>
                  <a:tcPr/>
                </a:tc>
                <a:tc gridSpan="4">
                  <a:txBody>
                    <a:bodyPr/>
                    <a:lstStyle/>
                    <a:p>
                      <a:r>
                        <a:rPr lang="en-US" dirty="0"/>
                        <a:t>Year 1</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r>
                        <a:rPr lang="en-US" dirty="0"/>
                        <a:t>Year 2</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r>
                        <a:rPr lang="en-US" dirty="0"/>
                        <a:t>Year 3</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r>
                        <a:rPr lang="en-US" dirty="0"/>
                        <a:t>Year 4</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806111701"/>
                  </a:ext>
                </a:extLst>
              </a:tr>
            </a:tbl>
          </a:graphicData>
        </a:graphic>
      </p:graphicFrame>
    </p:spTree>
    <p:extLst>
      <p:ext uri="{BB962C8B-B14F-4D97-AF65-F5344CB8AC3E}">
        <p14:creationId xmlns:p14="http://schemas.microsoft.com/office/powerpoint/2010/main" val="428116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6" grpId="0"/>
      <p:bldP spid="8" grpId="0"/>
      <p:bldP spid="11"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C55B-3A26-4B87-86CF-F4A2E369584F}"/>
              </a:ext>
            </a:extLst>
          </p:cNvPr>
          <p:cNvSpPr>
            <a:spLocks noGrp="1"/>
          </p:cNvSpPr>
          <p:nvPr>
            <p:ph type="title"/>
          </p:nvPr>
        </p:nvSpPr>
        <p:spPr/>
        <p:txBody>
          <a:bodyPr/>
          <a:lstStyle/>
          <a:p>
            <a:r>
              <a:rPr lang="en-US" dirty="0"/>
              <a:t>Seasonal Index</a:t>
            </a:r>
            <a:endParaRPr lang="en-AU" dirty="0"/>
          </a:p>
        </p:txBody>
      </p:sp>
      <p:pic>
        <p:nvPicPr>
          <p:cNvPr id="5" name="Content Placeholder 4">
            <a:extLst>
              <a:ext uri="{FF2B5EF4-FFF2-40B4-BE49-F238E27FC236}">
                <a16:creationId xmlns:a16="http://schemas.microsoft.com/office/drawing/2014/main" id="{E713A7D0-D8BE-42FF-90A4-1B86BCFC0201}"/>
              </a:ext>
            </a:extLst>
          </p:cNvPr>
          <p:cNvPicPr>
            <a:picLocks noGrp="1" noChangeAspect="1"/>
          </p:cNvPicPr>
          <p:nvPr>
            <p:ph idx="1"/>
          </p:nvPr>
        </p:nvPicPr>
        <p:blipFill>
          <a:blip r:embed="rId2"/>
          <a:stretch>
            <a:fillRect/>
          </a:stretch>
        </p:blipFill>
        <p:spPr>
          <a:xfrm>
            <a:off x="838200" y="1544268"/>
            <a:ext cx="10729738" cy="1224689"/>
          </a:xfrm>
        </p:spPr>
      </p:pic>
      <p:pic>
        <p:nvPicPr>
          <p:cNvPr id="7" name="Picture 6">
            <a:extLst>
              <a:ext uri="{FF2B5EF4-FFF2-40B4-BE49-F238E27FC236}">
                <a16:creationId xmlns:a16="http://schemas.microsoft.com/office/drawing/2014/main" id="{6DF2066C-F86F-4C69-99BD-AD85A79A7155}"/>
              </a:ext>
            </a:extLst>
          </p:cNvPr>
          <p:cNvPicPr>
            <a:picLocks noChangeAspect="1"/>
          </p:cNvPicPr>
          <p:nvPr/>
        </p:nvPicPr>
        <p:blipFill>
          <a:blip r:embed="rId3"/>
          <a:stretch>
            <a:fillRect/>
          </a:stretch>
        </p:blipFill>
        <p:spPr>
          <a:xfrm>
            <a:off x="748047" y="3119064"/>
            <a:ext cx="11274469" cy="2805217"/>
          </a:xfrm>
          <a:prstGeom prst="rect">
            <a:avLst/>
          </a:prstGeom>
        </p:spPr>
      </p:pic>
    </p:spTree>
    <p:extLst>
      <p:ext uri="{BB962C8B-B14F-4D97-AF65-F5344CB8AC3E}">
        <p14:creationId xmlns:p14="http://schemas.microsoft.com/office/powerpoint/2010/main" val="182010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D8CBF-CB69-470D-8FB8-BD23C6D1AB5C}"/>
              </a:ext>
            </a:extLst>
          </p:cNvPr>
          <p:cNvSpPr>
            <a:spLocks noGrp="1"/>
          </p:cNvSpPr>
          <p:nvPr>
            <p:ph type="title"/>
          </p:nvPr>
        </p:nvSpPr>
        <p:spPr/>
        <p:txBody>
          <a:bodyPr/>
          <a:lstStyle/>
          <a:p>
            <a:r>
              <a:rPr lang="en-US" dirty="0"/>
              <a:t>Seasonal Index</a:t>
            </a:r>
            <a:endParaRPr lang="en-AU" dirty="0"/>
          </a:p>
        </p:txBody>
      </p:sp>
      <p:pic>
        <p:nvPicPr>
          <p:cNvPr id="4" name="Content Placeholder 3">
            <a:extLst>
              <a:ext uri="{FF2B5EF4-FFF2-40B4-BE49-F238E27FC236}">
                <a16:creationId xmlns:a16="http://schemas.microsoft.com/office/drawing/2014/main" id="{ECFEB58C-5A04-4BB3-B44E-A4DA52842296}"/>
              </a:ext>
            </a:extLst>
          </p:cNvPr>
          <p:cNvPicPr>
            <a:picLocks noGrp="1" noChangeAspect="1"/>
          </p:cNvPicPr>
          <p:nvPr>
            <p:ph idx="1"/>
          </p:nvPr>
        </p:nvPicPr>
        <p:blipFill>
          <a:blip r:embed="rId2"/>
          <a:stretch>
            <a:fillRect/>
          </a:stretch>
        </p:blipFill>
        <p:spPr>
          <a:xfrm>
            <a:off x="838200" y="1440048"/>
            <a:ext cx="11227254" cy="4316808"/>
          </a:xfrm>
          <a:prstGeom prst="rect">
            <a:avLst/>
          </a:prstGeom>
        </p:spPr>
      </p:pic>
    </p:spTree>
    <p:extLst>
      <p:ext uri="{BB962C8B-B14F-4D97-AF65-F5344CB8AC3E}">
        <p14:creationId xmlns:p14="http://schemas.microsoft.com/office/powerpoint/2010/main" val="1714752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73D1-FF9C-4E3D-9CA9-C3F94FC02704}"/>
              </a:ext>
            </a:extLst>
          </p:cNvPr>
          <p:cNvSpPr>
            <a:spLocks noGrp="1"/>
          </p:cNvSpPr>
          <p:nvPr>
            <p:ph type="title"/>
          </p:nvPr>
        </p:nvSpPr>
        <p:spPr>
          <a:xfrm>
            <a:off x="838200" y="120426"/>
            <a:ext cx="10515600" cy="1325563"/>
          </a:xfrm>
        </p:spPr>
        <p:txBody>
          <a:bodyPr>
            <a:normAutofit fontScale="90000"/>
          </a:bodyPr>
          <a:lstStyle/>
          <a:p>
            <a:r>
              <a:rPr lang="en-US" dirty="0"/>
              <a:t>Seasonal Adjustment / De-</a:t>
            </a:r>
            <a:r>
              <a:rPr lang="en-US" dirty="0" err="1"/>
              <a:t>Seasonalising</a:t>
            </a:r>
            <a:r>
              <a:rPr lang="en-US" dirty="0"/>
              <a:t> / Correcting for Seasonality</a:t>
            </a:r>
            <a:endParaRPr lang="en-AU" dirty="0"/>
          </a:p>
        </p:txBody>
      </p:sp>
      <p:pic>
        <p:nvPicPr>
          <p:cNvPr id="5" name="Picture 4">
            <a:extLst>
              <a:ext uri="{FF2B5EF4-FFF2-40B4-BE49-F238E27FC236}">
                <a16:creationId xmlns:a16="http://schemas.microsoft.com/office/drawing/2014/main" id="{C7C4AA32-0985-4996-8A04-96D436470970}"/>
              </a:ext>
            </a:extLst>
          </p:cNvPr>
          <p:cNvPicPr>
            <a:picLocks noChangeAspect="1"/>
          </p:cNvPicPr>
          <p:nvPr/>
        </p:nvPicPr>
        <p:blipFill>
          <a:blip r:embed="rId2"/>
          <a:stretch>
            <a:fillRect/>
          </a:stretch>
        </p:blipFill>
        <p:spPr>
          <a:xfrm>
            <a:off x="838200" y="1288652"/>
            <a:ext cx="10096368" cy="1325563"/>
          </a:xfrm>
          <a:prstGeom prst="rect">
            <a:avLst/>
          </a:prstGeom>
        </p:spPr>
      </p:pic>
      <p:pic>
        <p:nvPicPr>
          <p:cNvPr id="8" name="Content Placeholder 4">
            <a:extLst>
              <a:ext uri="{FF2B5EF4-FFF2-40B4-BE49-F238E27FC236}">
                <a16:creationId xmlns:a16="http://schemas.microsoft.com/office/drawing/2014/main" id="{E9EF4835-E81D-423E-87B6-09E2FBE37944}"/>
              </a:ext>
            </a:extLst>
          </p:cNvPr>
          <p:cNvPicPr>
            <a:picLocks noGrp="1" noChangeAspect="1"/>
          </p:cNvPicPr>
          <p:nvPr>
            <p:ph idx="1"/>
          </p:nvPr>
        </p:nvPicPr>
        <p:blipFill>
          <a:blip r:embed="rId3"/>
          <a:stretch>
            <a:fillRect/>
          </a:stretch>
        </p:blipFill>
        <p:spPr>
          <a:xfrm>
            <a:off x="954109" y="2614215"/>
            <a:ext cx="10852063" cy="1788355"/>
          </a:xfrm>
        </p:spPr>
      </p:pic>
      <p:pic>
        <p:nvPicPr>
          <p:cNvPr id="4" name="Picture 3">
            <a:extLst>
              <a:ext uri="{FF2B5EF4-FFF2-40B4-BE49-F238E27FC236}">
                <a16:creationId xmlns:a16="http://schemas.microsoft.com/office/drawing/2014/main" id="{B617B5E7-F104-4FAD-B5E9-746BEB7D98DF}"/>
              </a:ext>
            </a:extLst>
          </p:cNvPr>
          <p:cNvPicPr>
            <a:picLocks noChangeAspect="1"/>
          </p:cNvPicPr>
          <p:nvPr/>
        </p:nvPicPr>
        <p:blipFill>
          <a:blip r:embed="rId4"/>
          <a:stretch>
            <a:fillRect/>
          </a:stretch>
        </p:blipFill>
        <p:spPr>
          <a:xfrm>
            <a:off x="838199" y="4545084"/>
            <a:ext cx="10705519" cy="2192490"/>
          </a:xfrm>
          <a:prstGeom prst="rect">
            <a:avLst/>
          </a:prstGeom>
        </p:spPr>
      </p:pic>
    </p:spTree>
    <p:extLst>
      <p:ext uri="{BB962C8B-B14F-4D97-AF65-F5344CB8AC3E}">
        <p14:creationId xmlns:p14="http://schemas.microsoft.com/office/powerpoint/2010/main" val="151169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73D1-FF9C-4E3D-9CA9-C3F94FC02704}"/>
              </a:ext>
            </a:extLst>
          </p:cNvPr>
          <p:cNvSpPr>
            <a:spLocks noGrp="1"/>
          </p:cNvSpPr>
          <p:nvPr>
            <p:ph type="title"/>
          </p:nvPr>
        </p:nvSpPr>
        <p:spPr>
          <a:xfrm>
            <a:off x="838200" y="120426"/>
            <a:ext cx="10515600" cy="1325563"/>
          </a:xfrm>
        </p:spPr>
        <p:txBody>
          <a:bodyPr>
            <a:normAutofit fontScale="90000"/>
          </a:bodyPr>
          <a:lstStyle/>
          <a:p>
            <a:r>
              <a:rPr lang="en-US" dirty="0"/>
              <a:t>Seasonal Adjustment / De-</a:t>
            </a:r>
            <a:r>
              <a:rPr lang="en-US" dirty="0" err="1"/>
              <a:t>Seasonalising</a:t>
            </a:r>
            <a:r>
              <a:rPr lang="en-US" dirty="0"/>
              <a:t> / Correcting for Seasonality</a:t>
            </a:r>
            <a:endParaRPr lang="en-AU" dirty="0"/>
          </a:p>
        </p:txBody>
      </p:sp>
      <p:pic>
        <p:nvPicPr>
          <p:cNvPr id="7" name="Picture 6">
            <a:extLst>
              <a:ext uri="{FF2B5EF4-FFF2-40B4-BE49-F238E27FC236}">
                <a16:creationId xmlns:a16="http://schemas.microsoft.com/office/drawing/2014/main" id="{CBF66BAA-36B2-4E2F-BEDE-3B3D502EDDE7}"/>
              </a:ext>
            </a:extLst>
          </p:cNvPr>
          <p:cNvPicPr>
            <a:picLocks noChangeAspect="1"/>
          </p:cNvPicPr>
          <p:nvPr/>
        </p:nvPicPr>
        <p:blipFill>
          <a:blip r:embed="rId2"/>
          <a:stretch>
            <a:fillRect/>
          </a:stretch>
        </p:blipFill>
        <p:spPr>
          <a:xfrm>
            <a:off x="978839" y="1640381"/>
            <a:ext cx="10885568" cy="1788619"/>
          </a:xfrm>
          <a:prstGeom prst="rect">
            <a:avLst/>
          </a:prstGeom>
        </p:spPr>
      </p:pic>
      <p:pic>
        <p:nvPicPr>
          <p:cNvPr id="9" name="Picture 8">
            <a:extLst>
              <a:ext uri="{FF2B5EF4-FFF2-40B4-BE49-F238E27FC236}">
                <a16:creationId xmlns:a16="http://schemas.microsoft.com/office/drawing/2014/main" id="{71794C01-F8A7-4870-97D1-EC5D792CD2AB}"/>
              </a:ext>
            </a:extLst>
          </p:cNvPr>
          <p:cNvPicPr>
            <a:picLocks noChangeAspect="1"/>
          </p:cNvPicPr>
          <p:nvPr/>
        </p:nvPicPr>
        <p:blipFill>
          <a:blip r:embed="rId3"/>
          <a:stretch>
            <a:fillRect/>
          </a:stretch>
        </p:blipFill>
        <p:spPr>
          <a:xfrm>
            <a:off x="978839" y="3623392"/>
            <a:ext cx="10082017" cy="2508670"/>
          </a:xfrm>
          <a:prstGeom prst="rect">
            <a:avLst/>
          </a:prstGeom>
        </p:spPr>
      </p:pic>
    </p:spTree>
    <p:extLst>
      <p:ext uri="{BB962C8B-B14F-4D97-AF65-F5344CB8AC3E}">
        <p14:creationId xmlns:p14="http://schemas.microsoft.com/office/powerpoint/2010/main" val="16202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6B38-C5B0-1A4F-A4B5-DE5522FD0290}"/>
              </a:ext>
            </a:extLst>
          </p:cNvPr>
          <p:cNvSpPr>
            <a:spLocks noGrp="1"/>
          </p:cNvSpPr>
          <p:nvPr>
            <p:ph type="title"/>
          </p:nvPr>
        </p:nvSpPr>
        <p:spPr>
          <a:xfrm>
            <a:off x="838200" y="13233"/>
            <a:ext cx="10515600" cy="863970"/>
          </a:xfrm>
        </p:spPr>
        <p:txBody>
          <a:bodyPr/>
          <a:lstStyle/>
          <a:p>
            <a:r>
              <a:rPr lang="en-US" dirty="0"/>
              <a:t>Fitting a trend line</a:t>
            </a:r>
          </a:p>
        </p:txBody>
      </p:sp>
      <p:sp>
        <p:nvSpPr>
          <p:cNvPr id="3" name="Content Placeholder 2">
            <a:extLst>
              <a:ext uri="{FF2B5EF4-FFF2-40B4-BE49-F238E27FC236}">
                <a16:creationId xmlns:a16="http://schemas.microsoft.com/office/drawing/2014/main" id="{C4AE314A-C135-D940-A753-AE6D830ECFE3}"/>
              </a:ext>
            </a:extLst>
          </p:cNvPr>
          <p:cNvSpPr>
            <a:spLocks noGrp="1"/>
          </p:cNvSpPr>
          <p:nvPr>
            <p:ph idx="1"/>
          </p:nvPr>
        </p:nvSpPr>
        <p:spPr>
          <a:xfrm>
            <a:off x="838200" y="793363"/>
            <a:ext cx="10515600" cy="742211"/>
          </a:xfrm>
        </p:spPr>
        <p:txBody>
          <a:bodyPr>
            <a:normAutofit lnSpcReduction="10000"/>
          </a:bodyPr>
          <a:lstStyle/>
          <a:p>
            <a:r>
              <a:rPr lang="en-US" sz="2400" dirty="0"/>
              <a:t>Fit a trend line to the data in the following table, which shows the number of government schools in Victoria over the period 1981–92 and interpret the slope.</a:t>
            </a:r>
          </a:p>
        </p:txBody>
      </p:sp>
      <p:pic>
        <p:nvPicPr>
          <p:cNvPr id="4" name="Picture 3">
            <a:extLst>
              <a:ext uri="{FF2B5EF4-FFF2-40B4-BE49-F238E27FC236}">
                <a16:creationId xmlns:a16="http://schemas.microsoft.com/office/drawing/2014/main" id="{F72B4F73-B0FC-7A40-91BE-32A8D2CD9A34}"/>
              </a:ext>
            </a:extLst>
          </p:cNvPr>
          <p:cNvPicPr>
            <a:picLocks noChangeAspect="1"/>
          </p:cNvPicPr>
          <p:nvPr/>
        </p:nvPicPr>
        <p:blipFill>
          <a:blip r:embed="rId2"/>
          <a:stretch>
            <a:fillRect/>
          </a:stretch>
        </p:blipFill>
        <p:spPr>
          <a:xfrm>
            <a:off x="-5" y="1985700"/>
            <a:ext cx="12192000" cy="985686"/>
          </a:xfrm>
          <a:prstGeom prst="rect">
            <a:avLst/>
          </a:prstGeom>
        </p:spPr>
      </p:pic>
      <p:graphicFrame>
        <p:nvGraphicFramePr>
          <p:cNvPr id="5" name="Table 5">
            <a:extLst>
              <a:ext uri="{FF2B5EF4-FFF2-40B4-BE49-F238E27FC236}">
                <a16:creationId xmlns:a16="http://schemas.microsoft.com/office/drawing/2014/main" id="{48264AC8-E326-9442-972F-8AFD3BC0260F}"/>
              </a:ext>
            </a:extLst>
          </p:cNvPr>
          <p:cNvGraphicFramePr>
            <a:graphicFrameLocks noGrp="1"/>
          </p:cNvGraphicFramePr>
          <p:nvPr>
            <p:extLst>
              <p:ext uri="{D42A27DB-BD31-4B8C-83A1-F6EECF244321}">
                <p14:modId xmlns:p14="http://schemas.microsoft.com/office/powerpoint/2010/main" val="2580329779"/>
              </p:ext>
            </p:extLst>
          </p:nvPr>
        </p:nvGraphicFramePr>
        <p:xfrm>
          <a:off x="-1" y="1575217"/>
          <a:ext cx="12191998" cy="370840"/>
        </p:xfrm>
        <a:graphic>
          <a:graphicData uri="http://schemas.openxmlformats.org/drawingml/2006/table">
            <a:tbl>
              <a:tblPr firstRow="1" bandRow="1">
                <a:tableStyleId>{5C22544A-7EE6-4342-B048-85BDC9FD1C3A}</a:tableStyleId>
              </a:tblPr>
              <a:tblGrid>
                <a:gridCol w="1377864">
                  <a:extLst>
                    <a:ext uri="{9D8B030D-6E8A-4147-A177-3AD203B41FA5}">
                      <a16:colId xmlns:a16="http://schemas.microsoft.com/office/drawing/2014/main" val="3155183602"/>
                    </a:ext>
                  </a:extLst>
                </a:gridCol>
                <a:gridCol w="901874">
                  <a:extLst>
                    <a:ext uri="{9D8B030D-6E8A-4147-A177-3AD203B41FA5}">
                      <a16:colId xmlns:a16="http://schemas.microsoft.com/office/drawing/2014/main" val="3162848798"/>
                    </a:ext>
                  </a:extLst>
                </a:gridCol>
                <a:gridCol w="876822">
                  <a:extLst>
                    <a:ext uri="{9D8B030D-6E8A-4147-A177-3AD203B41FA5}">
                      <a16:colId xmlns:a16="http://schemas.microsoft.com/office/drawing/2014/main" val="2748613672"/>
                    </a:ext>
                  </a:extLst>
                </a:gridCol>
                <a:gridCol w="914400">
                  <a:extLst>
                    <a:ext uri="{9D8B030D-6E8A-4147-A177-3AD203B41FA5}">
                      <a16:colId xmlns:a16="http://schemas.microsoft.com/office/drawing/2014/main" val="2956694081"/>
                    </a:ext>
                  </a:extLst>
                </a:gridCol>
                <a:gridCol w="864296">
                  <a:extLst>
                    <a:ext uri="{9D8B030D-6E8A-4147-A177-3AD203B41FA5}">
                      <a16:colId xmlns:a16="http://schemas.microsoft.com/office/drawing/2014/main" val="3939058040"/>
                    </a:ext>
                  </a:extLst>
                </a:gridCol>
                <a:gridCol w="901874">
                  <a:extLst>
                    <a:ext uri="{9D8B030D-6E8A-4147-A177-3AD203B41FA5}">
                      <a16:colId xmlns:a16="http://schemas.microsoft.com/office/drawing/2014/main" val="2975744528"/>
                    </a:ext>
                  </a:extLst>
                </a:gridCol>
                <a:gridCol w="901874">
                  <a:extLst>
                    <a:ext uri="{9D8B030D-6E8A-4147-A177-3AD203B41FA5}">
                      <a16:colId xmlns:a16="http://schemas.microsoft.com/office/drawing/2014/main" val="1766912782"/>
                    </a:ext>
                  </a:extLst>
                </a:gridCol>
                <a:gridCol w="901874">
                  <a:extLst>
                    <a:ext uri="{9D8B030D-6E8A-4147-A177-3AD203B41FA5}">
                      <a16:colId xmlns:a16="http://schemas.microsoft.com/office/drawing/2014/main" val="1049368814"/>
                    </a:ext>
                  </a:extLst>
                </a:gridCol>
                <a:gridCol w="914400">
                  <a:extLst>
                    <a:ext uri="{9D8B030D-6E8A-4147-A177-3AD203B41FA5}">
                      <a16:colId xmlns:a16="http://schemas.microsoft.com/office/drawing/2014/main" val="4028037725"/>
                    </a:ext>
                  </a:extLst>
                </a:gridCol>
                <a:gridCol w="889348">
                  <a:extLst>
                    <a:ext uri="{9D8B030D-6E8A-4147-A177-3AD203B41FA5}">
                      <a16:colId xmlns:a16="http://schemas.microsoft.com/office/drawing/2014/main" val="2388034880"/>
                    </a:ext>
                  </a:extLst>
                </a:gridCol>
                <a:gridCol w="876822">
                  <a:extLst>
                    <a:ext uri="{9D8B030D-6E8A-4147-A177-3AD203B41FA5}">
                      <a16:colId xmlns:a16="http://schemas.microsoft.com/office/drawing/2014/main" val="2676186495"/>
                    </a:ext>
                  </a:extLst>
                </a:gridCol>
                <a:gridCol w="932704">
                  <a:extLst>
                    <a:ext uri="{9D8B030D-6E8A-4147-A177-3AD203B41FA5}">
                      <a16:colId xmlns:a16="http://schemas.microsoft.com/office/drawing/2014/main" val="1452593901"/>
                    </a:ext>
                  </a:extLst>
                </a:gridCol>
                <a:gridCol w="937846">
                  <a:extLst>
                    <a:ext uri="{9D8B030D-6E8A-4147-A177-3AD203B41FA5}">
                      <a16:colId xmlns:a16="http://schemas.microsoft.com/office/drawing/2014/main" val="4223439476"/>
                    </a:ext>
                  </a:extLst>
                </a:gridCol>
              </a:tblGrid>
              <a:tr h="370840">
                <a:tc>
                  <a:txBody>
                    <a:bodyPr/>
                    <a:lstStyle/>
                    <a:p>
                      <a:r>
                        <a:rPr lang="en-US" dirty="0"/>
                        <a:t>EV</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tc>
                  <a:txBody>
                    <a:bodyPr/>
                    <a:lstStyle/>
                    <a:p>
                      <a:r>
                        <a:rPr lang="en-US" dirty="0"/>
                        <a:t>10</a:t>
                      </a:r>
                    </a:p>
                  </a:txBody>
                  <a:tcPr/>
                </a:tc>
                <a:tc>
                  <a:txBody>
                    <a:bodyPr/>
                    <a:lstStyle/>
                    <a:p>
                      <a:r>
                        <a:rPr lang="en-US" dirty="0"/>
                        <a:t>11</a:t>
                      </a:r>
                    </a:p>
                  </a:txBody>
                  <a:tcPr/>
                </a:tc>
                <a:tc>
                  <a:txBody>
                    <a:bodyPr/>
                    <a:lstStyle/>
                    <a:p>
                      <a:r>
                        <a:rPr lang="en-US" dirty="0"/>
                        <a:t>12</a:t>
                      </a:r>
                    </a:p>
                  </a:txBody>
                  <a:tcPr/>
                </a:tc>
                <a:extLst>
                  <a:ext uri="{0D108BD9-81ED-4DB2-BD59-A6C34878D82A}">
                    <a16:rowId xmlns:a16="http://schemas.microsoft.com/office/drawing/2014/main" val="3982503883"/>
                  </a:ext>
                </a:extLst>
              </a:tr>
            </a:tbl>
          </a:graphicData>
        </a:graphic>
      </p:graphicFrame>
      <p:pic>
        <p:nvPicPr>
          <p:cNvPr id="10" name="Picture 9">
            <a:extLst>
              <a:ext uri="{FF2B5EF4-FFF2-40B4-BE49-F238E27FC236}">
                <a16:creationId xmlns:a16="http://schemas.microsoft.com/office/drawing/2014/main" id="{0CED92E2-C864-0F41-99D7-B9A13E8C3358}"/>
              </a:ext>
            </a:extLst>
          </p:cNvPr>
          <p:cNvPicPr>
            <a:picLocks noChangeAspect="1"/>
          </p:cNvPicPr>
          <p:nvPr/>
        </p:nvPicPr>
        <p:blipFill>
          <a:blip r:embed="rId3"/>
          <a:stretch>
            <a:fillRect/>
          </a:stretch>
        </p:blipFill>
        <p:spPr>
          <a:xfrm>
            <a:off x="599070" y="3156337"/>
            <a:ext cx="4699000" cy="2908300"/>
          </a:xfrm>
          <a:prstGeom prst="rect">
            <a:avLst/>
          </a:prstGeom>
        </p:spPr>
      </p:pic>
      <p:pic>
        <p:nvPicPr>
          <p:cNvPr id="11" name="Picture 10">
            <a:extLst>
              <a:ext uri="{FF2B5EF4-FFF2-40B4-BE49-F238E27FC236}">
                <a16:creationId xmlns:a16="http://schemas.microsoft.com/office/drawing/2014/main" id="{77075F99-FBC8-AE4E-9C43-44A7B2CFB64A}"/>
              </a:ext>
            </a:extLst>
          </p:cNvPr>
          <p:cNvPicPr>
            <a:picLocks noChangeAspect="1"/>
          </p:cNvPicPr>
          <p:nvPr/>
        </p:nvPicPr>
        <p:blipFill>
          <a:blip r:embed="rId4"/>
          <a:stretch>
            <a:fillRect/>
          </a:stretch>
        </p:blipFill>
        <p:spPr>
          <a:xfrm>
            <a:off x="5461000" y="3366330"/>
            <a:ext cx="6131930" cy="520285"/>
          </a:xfrm>
          <a:prstGeom prst="rect">
            <a:avLst/>
          </a:prstGeom>
        </p:spPr>
      </p:pic>
      <p:sp>
        <p:nvSpPr>
          <p:cNvPr id="16" name="TextBox 15">
            <a:extLst>
              <a:ext uri="{FF2B5EF4-FFF2-40B4-BE49-F238E27FC236}">
                <a16:creationId xmlns:a16="http://schemas.microsoft.com/office/drawing/2014/main" id="{878D784D-EB91-C143-AD01-F15B55024776}"/>
              </a:ext>
            </a:extLst>
          </p:cNvPr>
          <p:cNvSpPr txBox="1"/>
          <p:nvPr/>
        </p:nvSpPr>
        <p:spPr>
          <a:xfrm>
            <a:off x="675270" y="6058674"/>
            <a:ext cx="5247270" cy="369332"/>
          </a:xfrm>
          <a:prstGeom prst="rect">
            <a:avLst/>
          </a:prstGeom>
          <a:noFill/>
        </p:spPr>
        <p:txBody>
          <a:bodyPr wrap="square" rtlCol="0">
            <a:spAutoFit/>
          </a:bodyPr>
          <a:lstStyle/>
          <a:p>
            <a:r>
              <a:rPr lang="en-US" dirty="0">
                <a:solidFill>
                  <a:schemeClr val="bg2">
                    <a:lumMod val="50000"/>
                  </a:schemeClr>
                </a:solidFill>
              </a:rPr>
              <a:t>Year    1982.    1984.  1986    1988    1990.   1992   </a:t>
            </a:r>
          </a:p>
        </p:txBody>
      </p:sp>
      <p:sp>
        <p:nvSpPr>
          <p:cNvPr id="19" name="TextBox 18">
            <a:extLst>
              <a:ext uri="{FF2B5EF4-FFF2-40B4-BE49-F238E27FC236}">
                <a16:creationId xmlns:a16="http://schemas.microsoft.com/office/drawing/2014/main" id="{93E6FD1D-98A9-BD4E-BCAA-9F53E06EE44A}"/>
              </a:ext>
            </a:extLst>
          </p:cNvPr>
          <p:cNvSpPr txBox="1"/>
          <p:nvPr/>
        </p:nvSpPr>
        <p:spPr>
          <a:xfrm>
            <a:off x="45072" y="3060880"/>
            <a:ext cx="553998" cy="2908300"/>
          </a:xfrm>
          <a:prstGeom prst="rect">
            <a:avLst/>
          </a:prstGeom>
          <a:noFill/>
        </p:spPr>
        <p:txBody>
          <a:bodyPr vert="vert270" wrap="square" rtlCol="0">
            <a:spAutoFit/>
          </a:bodyPr>
          <a:lstStyle/>
          <a:p>
            <a:r>
              <a:rPr lang="en-US" sz="2400" dirty="0">
                <a:solidFill>
                  <a:schemeClr val="bg2">
                    <a:lumMod val="50000"/>
                  </a:schemeClr>
                </a:solidFill>
              </a:rPr>
              <a:t>Number of Schools</a:t>
            </a:r>
          </a:p>
        </p:txBody>
      </p:sp>
      <p:sp>
        <p:nvSpPr>
          <p:cNvPr id="20" name="TextBox 19">
            <a:extLst>
              <a:ext uri="{FF2B5EF4-FFF2-40B4-BE49-F238E27FC236}">
                <a16:creationId xmlns:a16="http://schemas.microsoft.com/office/drawing/2014/main" id="{B41586D8-299C-8F46-B8FA-65976559059C}"/>
              </a:ext>
            </a:extLst>
          </p:cNvPr>
          <p:cNvSpPr txBox="1"/>
          <p:nvPr/>
        </p:nvSpPr>
        <p:spPr>
          <a:xfrm>
            <a:off x="5852068" y="5324873"/>
            <a:ext cx="2496457" cy="400110"/>
          </a:xfrm>
          <a:prstGeom prst="rect">
            <a:avLst/>
          </a:prstGeom>
          <a:ln>
            <a:extLst>
              <a:ext uri="{C807C97D-BFC1-408E-A445-0C87EB9F89A2}">
                <ask:lineSketchStyleProps xmlns:ask="http://schemas.microsoft.com/office/drawing/2018/sketchyshapes">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solidFill>
                  <a:schemeClr val="bg2">
                    <a:lumMod val="50000"/>
                  </a:schemeClr>
                </a:solidFill>
              </a:rPr>
              <a:t>Number of schools</a:t>
            </a:r>
            <a:endParaRPr lang="en-US" sz="2000" dirty="0">
              <a:ln>
                <a:solidFill>
                  <a:schemeClr val="tx1"/>
                </a:solidFill>
              </a:ln>
              <a:solidFill>
                <a:schemeClr val="bg2">
                  <a:lumMod val="50000"/>
                </a:schemeClr>
              </a:solidFill>
            </a:endParaRPr>
          </a:p>
        </p:txBody>
      </p:sp>
      <p:sp>
        <p:nvSpPr>
          <p:cNvPr id="21" name="TextBox 20">
            <a:extLst>
              <a:ext uri="{FF2B5EF4-FFF2-40B4-BE49-F238E27FC236}">
                <a16:creationId xmlns:a16="http://schemas.microsoft.com/office/drawing/2014/main" id="{16E081E3-3153-E441-A56B-E345BC5F2F0C}"/>
              </a:ext>
            </a:extLst>
          </p:cNvPr>
          <p:cNvSpPr txBox="1"/>
          <p:nvPr/>
        </p:nvSpPr>
        <p:spPr>
          <a:xfrm>
            <a:off x="10996266" y="6271271"/>
            <a:ext cx="795013" cy="400110"/>
          </a:xfrm>
          <a:prstGeom prst="rect">
            <a:avLst/>
          </a:prstGeom>
          <a:ln>
            <a:extLst>
              <a:ext uri="{C807C97D-BFC1-408E-A445-0C87EB9F89A2}">
                <ask:lineSketchStyleProps xmlns:ask="http://schemas.microsoft.com/office/drawing/2018/sketchyshapes">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solidFill>
                  <a:schemeClr val="bg2">
                    <a:lumMod val="50000"/>
                  </a:schemeClr>
                </a:solidFill>
              </a:rPr>
              <a:t>Year</a:t>
            </a:r>
          </a:p>
        </p:txBody>
      </p:sp>
      <p:sp>
        <p:nvSpPr>
          <p:cNvPr id="22" name="Up Arrow Callout 21">
            <a:extLst>
              <a:ext uri="{FF2B5EF4-FFF2-40B4-BE49-F238E27FC236}">
                <a16:creationId xmlns:a16="http://schemas.microsoft.com/office/drawing/2014/main" id="{C6D4F7FE-9B3C-E54F-A022-224CC1B27ED4}"/>
              </a:ext>
            </a:extLst>
          </p:cNvPr>
          <p:cNvSpPr/>
          <p:nvPr/>
        </p:nvSpPr>
        <p:spPr>
          <a:xfrm rot="3187285">
            <a:off x="7505817" y="3198440"/>
            <a:ext cx="534776" cy="2422407"/>
          </a:xfrm>
          <a:prstGeom prst="upArrowCallout">
            <a:avLst>
              <a:gd name="adj1" fmla="val 25000"/>
              <a:gd name="adj2" fmla="val 11774"/>
              <a:gd name="adj3" fmla="val 25000"/>
              <a:gd name="adj4" fmla="val 77199"/>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Replace Y with RV</a:t>
            </a:r>
          </a:p>
        </p:txBody>
      </p:sp>
      <p:sp>
        <p:nvSpPr>
          <p:cNvPr id="23" name="Up Arrow Callout 22">
            <a:extLst>
              <a:ext uri="{FF2B5EF4-FFF2-40B4-BE49-F238E27FC236}">
                <a16:creationId xmlns:a16="http://schemas.microsoft.com/office/drawing/2014/main" id="{BD8CF3D3-10CF-DB41-8641-D78B911A3284}"/>
              </a:ext>
            </a:extLst>
          </p:cNvPr>
          <p:cNvSpPr/>
          <p:nvPr/>
        </p:nvSpPr>
        <p:spPr>
          <a:xfrm>
            <a:off x="11126385" y="3839736"/>
            <a:ext cx="534776" cy="2403604"/>
          </a:xfrm>
          <a:prstGeom prst="upArrowCallout">
            <a:avLst>
              <a:gd name="adj1" fmla="val 25000"/>
              <a:gd name="adj2" fmla="val 11774"/>
              <a:gd name="adj3" fmla="val 25000"/>
              <a:gd name="adj4" fmla="val 77199"/>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Replace X with EV</a:t>
            </a:r>
          </a:p>
        </p:txBody>
      </p:sp>
    </p:spTree>
    <p:extLst>
      <p:ext uri="{BB962C8B-B14F-4D97-AF65-F5344CB8AC3E}">
        <p14:creationId xmlns:p14="http://schemas.microsoft.com/office/powerpoint/2010/main" val="61414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ppt_x"/>
                                          </p:val>
                                        </p:tav>
                                        <p:tav tm="100000">
                                          <p:val>
                                            <p:strVal val="#ppt_x"/>
                                          </p:val>
                                        </p:tav>
                                      </p:tavLst>
                                    </p:anim>
                                    <p:anim calcmode="lin" valueType="num">
                                      <p:cBhvr additive="base">
                                        <p:cTn id="6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ppt_x"/>
                                          </p:val>
                                        </p:tav>
                                        <p:tav tm="100000">
                                          <p:val>
                                            <p:strVal val="#ppt_x"/>
                                          </p:val>
                                        </p:tav>
                                      </p:tavLst>
                                    </p:anim>
                                    <p:anim calcmode="lin" valueType="num">
                                      <p:cBhvr additive="base">
                                        <p:cTn id="6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p:bldP spid="19" grpId="0"/>
      <p:bldP spid="20" grpId="0" animBg="1"/>
      <p:bldP spid="21"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6B38-C5B0-1A4F-A4B5-DE5522FD0290}"/>
              </a:ext>
            </a:extLst>
          </p:cNvPr>
          <p:cNvSpPr>
            <a:spLocks noGrp="1"/>
          </p:cNvSpPr>
          <p:nvPr>
            <p:ph type="title"/>
          </p:nvPr>
        </p:nvSpPr>
        <p:spPr>
          <a:xfrm>
            <a:off x="838200" y="13233"/>
            <a:ext cx="10515600" cy="863970"/>
          </a:xfrm>
        </p:spPr>
        <p:txBody>
          <a:bodyPr/>
          <a:lstStyle/>
          <a:p>
            <a:r>
              <a:rPr lang="en-US" dirty="0"/>
              <a:t>Fitting a trend line</a:t>
            </a:r>
          </a:p>
        </p:txBody>
      </p:sp>
      <p:sp>
        <p:nvSpPr>
          <p:cNvPr id="3" name="Content Placeholder 2">
            <a:extLst>
              <a:ext uri="{FF2B5EF4-FFF2-40B4-BE49-F238E27FC236}">
                <a16:creationId xmlns:a16="http://schemas.microsoft.com/office/drawing/2014/main" id="{C4AE314A-C135-D940-A753-AE6D830ECFE3}"/>
              </a:ext>
            </a:extLst>
          </p:cNvPr>
          <p:cNvSpPr>
            <a:spLocks noGrp="1"/>
          </p:cNvSpPr>
          <p:nvPr>
            <p:ph idx="1"/>
          </p:nvPr>
        </p:nvSpPr>
        <p:spPr>
          <a:xfrm>
            <a:off x="838200" y="793363"/>
            <a:ext cx="10515600" cy="742211"/>
          </a:xfrm>
        </p:spPr>
        <p:txBody>
          <a:bodyPr>
            <a:normAutofit lnSpcReduction="10000"/>
          </a:bodyPr>
          <a:lstStyle/>
          <a:p>
            <a:r>
              <a:rPr lang="en-US" sz="2400" dirty="0"/>
              <a:t>Fit a trend line to the data in the following table, which shows the number of government schools in Victoria over the period 1981–92 and interpret the slope.</a:t>
            </a:r>
          </a:p>
        </p:txBody>
      </p:sp>
      <p:pic>
        <p:nvPicPr>
          <p:cNvPr id="4" name="Picture 3">
            <a:extLst>
              <a:ext uri="{FF2B5EF4-FFF2-40B4-BE49-F238E27FC236}">
                <a16:creationId xmlns:a16="http://schemas.microsoft.com/office/drawing/2014/main" id="{F72B4F73-B0FC-7A40-91BE-32A8D2CD9A34}"/>
              </a:ext>
            </a:extLst>
          </p:cNvPr>
          <p:cNvPicPr>
            <a:picLocks noChangeAspect="1"/>
          </p:cNvPicPr>
          <p:nvPr/>
        </p:nvPicPr>
        <p:blipFill>
          <a:blip r:embed="rId2"/>
          <a:stretch>
            <a:fillRect/>
          </a:stretch>
        </p:blipFill>
        <p:spPr>
          <a:xfrm>
            <a:off x="-5" y="1985700"/>
            <a:ext cx="12192000" cy="985686"/>
          </a:xfrm>
          <a:prstGeom prst="rect">
            <a:avLst/>
          </a:prstGeom>
        </p:spPr>
      </p:pic>
      <p:graphicFrame>
        <p:nvGraphicFramePr>
          <p:cNvPr id="5" name="Table 5">
            <a:extLst>
              <a:ext uri="{FF2B5EF4-FFF2-40B4-BE49-F238E27FC236}">
                <a16:creationId xmlns:a16="http://schemas.microsoft.com/office/drawing/2014/main" id="{48264AC8-E326-9442-972F-8AFD3BC0260F}"/>
              </a:ext>
            </a:extLst>
          </p:cNvPr>
          <p:cNvGraphicFramePr>
            <a:graphicFrameLocks noGrp="1"/>
          </p:cNvGraphicFramePr>
          <p:nvPr/>
        </p:nvGraphicFramePr>
        <p:xfrm>
          <a:off x="-1" y="1575217"/>
          <a:ext cx="12191998" cy="370840"/>
        </p:xfrm>
        <a:graphic>
          <a:graphicData uri="http://schemas.openxmlformats.org/drawingml/2006/table">
            <a:tbl>
              <a:tblPr firstRow="1" bandRow="1">
                <a:tableStyleId>{5C22544A-7EE6-4342-B048-85BDC9FD1C3A}</a:tableStyleId>
              </a:tblPr>
              <a:tblGrid>
                <a:gridCol w="1377864">
                  <a:extLst>
                    <a:ext uri="{9D8B030D-6E8A-4147-A177-3AD203B41FA5}">
                      <a16:colId xmlns:a16="http://schemas.microsoft.com/office/drawing/2014/main" val="3155183602"/>
                    </a:ext>
                  </a:extLst>
                </a:gridCol>
                <a:gridCol w="901874">
                  <a:extLst>
                    <a:ext uri="{9D8B030D-6E8A-4147-A177-3AD203B41FA5}">
                      <a16:colId xmlns:a16="http://schemas.microsoft.com/office/drawing/2014/main" val="3162848798"/>
                    </a:ext>
                  </a:extLst>
                </a:gridCol>
                <a:gridCol w="876822">
                  <a:extLst>
                    <a:ext uri="{9D8B030D-6E8A-4147-A177-3AD203B41FA5}">
                      <a16:colId xmlns:a16="http://schemas.microsoft.com/office/drawing/2014/main" val="2748613672"/>
                    </a:ext>
                  </a:extLst>
                </a:gridCol>
                <a:gridCol w="914400">
                  <a:extLst>
                    <a:ext uri="{9D8B030D-6E8A-4147-A177-3AD203B41FA5}">
                      <a16:colId xmlns:a16="http://schemas.microsoft.com/office/drawing/2014/main" val="2956694081"/>
                    </a:ext>
                  </a:extLst>
                </a:gridCol>
                <a:gridCol w="864296">
                  <a:extLst>
                    <a:ext uri="{9D8B030D-6E8A-4147-A177-3AD203B41FA5}">
                      <a16:colId xmlns:a16="http://schemas.microsoft.com/office/drawing/2014/main" val="3939058040"/>
                    </a:ext>
                  </a:extLst>
                </a:gridCol>
                <a:gridCol w="901874">
                  <a:extLst>
                    <a:ext uri="{9D8B030D-6E8A-4147-A177-3AD203B41FA5}">
                      <a16:colId xmlns:a16="http://schemas.microsoft.com/office/drawing/2014/main" val="2975744528"/>
                    </a:ext>
                  </a:extLst>
                </a:gridCol>
                <a:gridCol w="901874">
                  <a:extLst>
                    <a:ext uri="{9D8B030D-6E8A-4147-A177-3AD203B41FA5}">
                      <a16:colId xmlns:a16="http://schemas.microsoft.com/office/drawing/2014/main" val="1766912782"/>
                    </a:ext>
                  </a:extLst>
                </a:gridCol>
                <a:gridCol w="901874">
                  <a:extLst>
                    <a:ext uri="{9D8B030D-6E8A-4147-A177-3AD203B41FA5}">
                      <a16:colId xmlns:a16="http://schemas.microsoft.com/office/drawing/2014/main" val="1049368814"/>
                    </a:ext>
                  </a:extLst>
                </a:gridCol>
                <a:gridCol w="914400">
                  <a:extLst>
                    <a:ext uri="{9D8B030D-6E8A-4147-A177-3AD203B41FA5}">
                      <a16:colId xmlns:a16="http://schemas.microsoft.com/office/drawing/2014/main" val="4028037725"/>
                    </a:ext>
                  </a:extLst>
                </a:gridCol>
                <a:gridCol w="889348">
                  <a:extLst>
                    <a:ext uri="{9D8B030D-6E8A-4147-A177-3AD203B41FA5}">
                      <a16:colId xmlns:a16="http://schemas.microsoft.com/office/drawing/2014/main" val="2388034880"/>
                    </a:ext>
                  </a:extLst>
                </a:gridCol>
                <a:gridCol w="876822">
                  <a:extLst>
                    <a:ext uri="{9D8B030D-6E8A-4147-A177-3AD203B41FA5}">
                      <a16:colId xmlns:a16="http://schemas.microsoft.com/office/drawing/2014/main" val="2676186495"/>
                    </a:ext>
                  </a:extLst>
                </a:gridCol>
                <a:gridCol w="932704">
                  <a:extLst>
                    <a:ext uri="{9D8B030D-6E8A-4147-A177-3AD203B41FA5}">
                      <a16:colId xmlns:a16="http://schemas.microsoft.com/office/drawing/2014/main" val="1452593901"/>
                    </a:ext>
                  </a:extLst>
                </a:gridCol>
                <a:gridCol w="937846">
                  <a:extLst>
                    <a:ext uri="{9D8B030D-6E8A-4147-A177-3AD203B41FA5}">
                      <a16:colId xmlns:a16="http://schemas.microsoft.com/office/drawing/2014/main" val="4223439476"/>
                    </a:ext>
                  </a:extLst>
                </a:gridCol>
              </a:tblGrid>
              <a:tr h="370840">
                <a:tc>
                  <a:txBody>
                    <a:bodyPr/>
                    <a:lstStyle/>
                    <a:p>
                      <a:r>
                        <a:rPr lang="en-US" dirty="0"/>
                        <a:t>EV</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tc>
                  <a:txBody>
                    <a:bodyPr/>
                    <a:lstStyle/>
                    <a:p>
                      <a:r>
                        <a:rPr lang="en-US" dirty="0"/>
                        <a:t>10</a:t>
                      </a:r>
                    </a:p>
                  </a:txBody>
                  <a:tcPr/>
                </a:tc>
                <a:tc>
                  <a:txBody>
                    <a:bodyPr/>
                    <a:lstStyle/>
                    <a:p>
                      <a:r>
                        <a:rPr lang="en-US" dirty="0"/>
                        <a:t>11</a:t>
                      </a:r>
                    </a:p>
                  </a:txBody>
                  <a:tcPr/>
                </a:tc>
                <a:tc>
                  <a:txBody>
                    <a:bodyPr/>
                    <a:lstStyle/>
                    <a:p>
                      <a:r>
                        <a:rPr lang="en-US" dirty="0"/>
                        <a:t>12</a:t>
                      </a:r>
                    </a:p>
                  </a:txBody>
                  <a:tcPr/>
                </a:tc>
                <a:extLst>
                  <a:ext uri="{0D108BD9-81ED-4DB2-BD59-A6C34878D82A}">
                    <a16:rowId xmlns:a16="http://schemas.microsoft.com/office/drawing/2014/main" val="3982503883"/>
                  </a:ext>
                </a:extLst>
              </a:tr>
            </a:tbl>
          </a:graphicData>
        </a:graphic>
      </p:graphicFrame>
      <p:pic>
        <p:nvPicPr>
          <p:cNvPr id="6" name="Picture 5">
            <a:extLst>
              <a:ext uri="{FF2B5EF4-FFF2-40B4-BE49-F238E27FC236}">
                <a16:creationId xmlns:a16="http://schemas.microsoft.com/office/drawing/2014/main" id="{2092E019-9AC4-D741-AE34-FBB80279DF5C}"/>
              </a:ext>
            </a:extLst>
          </p:cNvPr>
          <p:cNvPicPr>
            <a:picLocks noChangeAspect="1"/>
          </p:cNvPicPr>
          <p:nvPr/>
        </p:nvPicPr>
        <p:blipFill>
          <a:blip r:embed="rId3"/>
          <a:stretch>
            <a:fillRect/>
          </a:stretch>
        </p:blipFill>
        <p:spPr>
          <a:xfrm>
            <a:off x="838200" y="3093951"/>
            <a:ext cx="5200650" cy="2970686"/>
          </a:xfrm>
          <a:prstGeom prst="rect">
            <a:avLst/>
          </a:prstGeom>
        </p:spPr>
      </p:pic>
      <p:sp>
        <p:nvSpPr>
          <p:cNvPr id="8" name="Rectangle 7">
            <a:extLst>
              <a:ext uri="{FF2B5EF4-FFF2-40B4-BE49-F238E27FC236}">
                <a16:creationId xmlns:a16="http://schemas.microsoft.com/office/drawing/2014/main" id="{51326DB0-03AE-C04F-A125-8F2DBB030EBA}"/>
              </a:ext>
            </a:extLst>
          </p:cNvPr>
          <p:cNvSpPr/>
          <p:nvPr/>
        </p:nvSpPr>
        <p:spPr>
          <a:xfrm>
            <a:off x="4783344" y="3424950"/>
            <a:ext cx="7141057" cy="461665"/>
          </a:xfrm>
          <a:prstGeom prst="rect">
            <a:avLst/>
          </a:prstGeom>
        </p:spPr>
        <p:txBody>
          <a:bodyPr wrap="none">
            <a:spAutoFit/>
          </a:bodyPr>
          <a:lstStyle/>
          <a:p>
            <a:r>
              <a:rPr lang="en-AU" sz="2400" b="0" i="0" dirty="0">
                <a:solidFill>
                  <a:srgbClr val="009EC6"/>
                </a:solidFill>
                <a:effectLst/>
                <a:latin typeface="Open Sans" panose="020B0606030504020204"/>
              </a:rPr>
              <a:t>Number of schools </a:t>
            </a:r>
            <a:r>
              <a:rPr lang="en-AU" sz="2400" b="0" i="0" u="none" strike="noStrike" dirty="0">
                <a:solidFill>
                  <a:srgbClr val="009EC6"/>
                </a:solidFill>
                <a:effectLst/>
                <a:latin typeface="STIXGeneral-Regular" pitchFamily="2" charset="2"/>
              </a:rPr>
              <a:t>=2169−12.5×</a:t>
            </a:r>
            <a:r>
              <a:rPr lang="en-AU" sz="2400" b="0" i="0" u="none" strike="noStrike" dirty="0">
                <a:solidFill>
                  <a:srgbClr val="009EC6"/>
                </a:solidFill>
                <a:effectLst/>
                <a:latin typeface="Open Sans" panose="020B0606030504020204"/>
              </a:rPr>
              <a:t>=2169−12.5×</a:t>
            </a:r>
            <a:r>
              <a:rPr lang="en-AU" sz="2400" b="0" i="0" dirty="0">
                <a:solidFill>
                  <a:srgbClr val="009EC6"/>
                </a:solidFill>
                <a:effectLst/>
                <a:latin typeface="Open Sans" panose="020B0606030504020204"/>
              </a:rPr>
              <a:t> year</a:t>
            </a:r>
            <a:endParaRPr lang="en-US" sz="2400" dirty="0"/>
          </a:p>
        </p:txBody>
      </p:sp>
      <p:sp>
        <p:nvSpPr>
          <p:cNvPr id="9" name="Rectangle 8">
            <a:extLst>
              <a:ext uri="{FF2B5EF4-FFF2-40B4-BE49-F238E27FC236}">
                <a16:creationId xmlns:a16="http://schemas.microsoft.com/office/drawing/2014/main" id="{823743C8-444E-C34F-BAA1-B5A1518BA72C}"/>
              </a:ext>
            </a:extLst>
          </p:cNvPr>
          <p:cNvSpPr/>
          <p:nvPr/>
        </p:nvSpPr>
        <p:spPr>
          <a:xfrm>
            <a:off x="6095995" y="4375058"/>
            <a:ext cx="6096000" cy="1569660"/>
          </a:xfrm>
          <a:prstGeom prst="rect">
            <a:avLst/>
          </a:prstGeom>
        </p:spPr>
        <p:txBody>
          <a:bodyPr>
            <a:spAutoFit/>
          </a:bodyPr>
          <a:lstStyle/>
          <a:p>
            <a:r>
              <a:rPr lang="en-AU" sz="2400" b="0" i="0" dirty="0">
                <a:solidFill>
                  <a:srgbClr val="009EC6"/>
                </a:solidFill>
                <a:effectLst/>
                <a:latin typeface="Open Sans" panose="020B0606030504020204"/>
              </a:rPr>
              <a:t>Slope </a:t>
            </a:r>
            <a:r>
              <a:rPr lang="en-AU" sz="2400" b="0" i="0" u="none" strike="noStrike" dirty="0">
                <a:solidFill>
                  <a:srgbClr val="009EC6"/>
                </a:solidFill>
                <a:effectLst/>
                <a:latin typeface="STIXGeneral-Regular" pitchFamily="2" charset="2"/>
              </a:rPr>
              <a:t>=−12.5</a:t>
            </a:r>
            <a:endParaRPr lang="en-AU" sz="2400" dirty="0">
              <a:solidFill>
                <a:srgbClr val="009EC6"/>
              </a:solidFill>
              <a:latin typeface="Open Sans" panose="020B0606030504020204"/>
            </a:endParaRPr>
          </a:p>
          <a:p>
            <a:r>
              <a:rPr lang="en-AU" sz="2400" b="0" i="0" dirty="0">
                <a:solidFill>
                  <a:srgbClr val="009EC6"/>
                </a:solidFill>
                <a:effectLst/>
                <a:latin typeface="Open Sans" panose="020B0606030504020204"/>
              </a:rPr>
              <a:t>Over the period </a:t>
            </a:r>
            <a:r>
              <a:rPr lang="en-AU" sz="2400" b="0" i="0" u="none" strike="noStrike" dirty="0">
                <a:solidFill>
                  <a:srgbClr val="009EC6"/>
                </a:solidFill>
                <a:effectLst/>
                <a:latin typeface="Open Sans" panose="020B0606030504020204"/>
              </a:rPr>
              <a:t>1981</a:t>
            </a:r>
            <a:r>
              <a:rPr lang="en-AU" sz="2400" b="0" i="0" dirty="0">
                <a:solidFill>
                  <a:srgbClr val="009EC6"/>
                </a:solidFill>
                <a:effectLst/>
                <a:latin typeface="Open Sans" panose="020B0606030504020204"/>
              </a:rPr>
              <a:t>–</a:t>
            </a:r>
            <a:r>
              <a:rPr lang="en-AU" sz="2400" b="0" i="0" u="none" strike="noStrike" dirty="0">
                <a:solidFill>
                  <a:srgbClr val="009EC6"/>
                </a:solidFill>
                <a:effectLst/>
                <a:latin typeface="Open Sans" panose="020B0606030504020204"/>
              </a:rPr>
              <a:t>92</a:t>
            </a:r>
            <a:r>
              <a:rPr lang="en-AU" sz="2400" b="0" i="0" dirty="0">
                <a:solidFill>
                  <a:srgbClr val="009EC6"/>
                </a:solidFill>
                <a:effectLst/>
                <a:latin typeface="Open Sans" panose="020B0606030504020204"/>
              </a:rPr>
              <a:t> the number of schools in Victoria decreased at an average rate of </a:t>
            </a:r>
            <a:r>
              <a:rPr lang="en-AU" sz="2400" b="0" i="0" u="none" strike="noStrike" dirty="0">
                <a:solidFill>
                  <a:srgbClr val="009EC6"/>
                </a:solidFill>
                <a:effectLst/>
                <a:latin typeface="Open Sans" panose="020B0606030504020204"/>
              </a:rPr>
              <a:t>12.5</a:t>
            </a:r>
            <a:r>
              <a:rPr lang="en-AU" sz="2400" b="0" i="0" dirty="0">
                <a:solidFill>
                  <a:srgbClr val="009EC6"/>
                </a:solidFill>
                <a:effectLst/>
                <a:latin typeface="Open Sans" panose="020B0606030504020204"/>
              </a:rPr>
              <a:t> schools per year.</a:t>
            </a:r>
          </a:p>
        </p:txBody>
      </p:sp>
    </p:spTree>
    <p:extLst>
      <p:ext uri="{BB962C8B-B14F-4D97-AF65-F5344CB8AC3E}">
        <p14:creationId xmlns:p14="http://schemas.microsoft.com/office/powerpoint/2010/main" val="57031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6B38-C5B0-1A4F-A4B5-DE5522FD0290}"/>
              </a:ext>
            </a:extLst>
          </p:cNvPr>
          <p:cNvSpPr>
            <a:spLocks noGrp="1"/>
          </p:cNvSpPr>
          <p:nvPr>
            <p:ph type="title"/>
          </p:nvPr>
        </p:nvSpPr>
        <p:spPr>
          <a:xfrm>
            <a:off x="838200" y="13233"/>
            <a:ext cx="10515600" cy="863970"/>
          </a:xfrm>
        </p:spPr>
        <p:txBody>
          <a:bodyPr/>
          <a:lstStyle/>
          <a:p>
            <a:r>
              <a:rPr lang="en-US" dirty="0"/>
              <a:t>Forecasting</a:t>
            </a:r>
          </a:p>
        </p:txBody>
      </p:sp>
      <p:sp>
        <p:nvSpPr>
          <p:cNvPr id="3" name="Content Placeholder 2">
            <a:extLst>
              <a:ext uri="{FF2B5EF4-FFF2-40B4-BE49-F238E27FC236}">
                <a16:creationId xmlns:a16="http://schemas.microsoft.com/office/drawing/2014/main" id="{C4AE314A-C135-D940-A753-AE6D830ECFE3}"/>
              </a:ext>
            </a:extLst>
          </p:cNvPr>
          <p:cNvSpPr>
            <a:spLocks noGrp="1"/>
          </p:cNvSpPr>
          <p:nvPr>
            <p:ph idx="1"/>
          </p:nvPr>
        </p:nvSpPr>
        <p:spPr>
          <a:xfrm>
            <a:off x="838200" y="793363"/>
            <a:ext cx="10515600" cy="742211"/>
          </a:xfrm>
        </p:spPr>
        <p:txBody>
          <a:bodyPr>
            <a:normAutofit lnSpcReduction="10000"/>
          </a:bodyPr>
          <a:lstStyle/>
          <a:p>
            <a:r>
              <a:rPr lang="en-US" sz="2400" dirty="0"/>
              <a:t>Using a trend line fitted to a time series plot to make predictions about future values is known as </a:t>
            </a:r>
            <a:r>
              <a:rPr lang="en-US" sz="2400" dirty="0">
                <a:solidFill>
                  <a:srgbClr val="FF0000"/>
                </a:solidFill>
              </a:rPr>
              <a:t>trend line forecasting</a:t>
            </a:r>
            <a:r>
              <a:rPr lang="en-US" sz="2400" dirty="0"/>
              <a:t>.</a:t>
            </a:r>
          </a:p>
        </p:txBody>
      </p:sp>
      <p:sp>
        <p:nvSpPr>
          <p:cNvPr id="8" name="Rectangle 7">
            <a:extLst>
              <a:ext uri="{FF2B5EF4-FFF2-40B4-BE49-F238E27FC236}">
                <a16:creationId xmlns:a16="http://schemas.microsoft.com/office/drawing/2014/main" id="{51326DB0-03AE-C04F-A125-8F2DBB030EBA}"/>
              </a:ext>
            </a:extLst>
          </p:cNvPr>
          <p:cNvSpPr/>
          <p:nvPr/>
        </p:nvSpPr>
        <p:spPr>
          <a:xfrm>
            <a:off x="2417515" y="2064647"/>
            <a:ext cx="7141057" cy="461665"/>
          </a:xfrm>
          <a:prstGeom prst="rect">
            <a:avLst/>
          </a:prstGeom>
        </p:spPr>
        <p:txBody>
          <a:bodyPr wrap="none">
            <a:spAutoFit/>
          </a:bodyPr>
          <a:lstStyle/>
          <a:p>
            <a:r>
              <a:rPr lang="en-AU" sz="2400" b="0" i="0" dirty="0">
                <a:solidFill>
                  <a:srgbClr val="009EC6"/>
                </a:solidFill>
                <a:effectLst/>
                <a:latin typeface="Open Sans" panose="020B0606030504020204"/>
              </a:rPr>
              <a:t>Number of schools </a:t>
            </a:r>
            <a:r>
              <a:rPr lang="en-AU" sz="2400" b="0" i="0" u="none" strike="noStrike" dirty="0">
                <a:solidFill>
                  <a:srgbClr val="009EC6"/>
                </a:solidFill>
                <a:effectLst/>
                <a:latin typeface="STIXGeneral-Regular" pitchFamily="2" charset="2"/>
              </a:rPr>
              <a:t>=2169−12.5×</a:t>
            </a:r>
            <a:r>
              <a:rPr lang="en-AU" sz="2400" b="0" i="0" u="none" strike="noStrike" dirty="0">
                <a:solidFill>
                  <a:srgbClr val="009EC6"/>
                </a:solidFill>
                <a:effectLst/>
                <a:latin typeface="Open Sans" panose="020B0606030504020204"/>
              </a:rPr>
              <a:t>=2169−12.5×</a:t>
            </a:r>
            <a:r>
              <a:rPr lang="en-AU" sz="2400" b="0" i="0" dirty="0">
                <a:solidFill>
                  <a:srgbClr val="009EC6"/>
                </a:solidFill>
                <a:effectLst/>
                <a:latin typeface="Open Sans" panose="020B0606030504020204"/>
              </a:rPr>
              <a:t> year</a:t>
            </a:r>
            <a:endParaRPr lang="en-US" sz="2400" dirty="0"/>
          </a:p>
        </p:txBody>
      </p:sp>
      <p:sp>
        <p:nvSpPr>
          <p:cNvPr id="9" name="Rectangle 8">
            <a:extLst>
              <a:ext uri="{FF2B5EF4-FFF2-40B4-BE49-F238E27FC236}">
                <a16:creationId xmlns:a16="http://schemas.microsoft.com/office/drawing/2014/main" id="{823743C8-444E-C34F-BAA1-B5A1518BA72C}"/>
              </a:ext>
            </a:extLst>
          </p:cNvPr>
          <p:cNvSpPr/>
          <p:nvPr/>
        </p:nvSpPr>
        <p:spPr>
          <a:xfrm>
            <a:off x="2743200" y="4001038"/>
            <a:ext cx="11219538" cy="1569660"/>
          </a:xfrm>
          <a:prstGeom prst="rect">
            <a:avLst/>
          </a:prstGeom>
        </p:spPr>
        <p:txBody>
          <a:bodyPr wrap="square">
            <a:spAutoFit/>
          </a:bodyPr>
          <a:lstStyle/>
          <a:p>
            <a:pPr marL="457200" indent="-457200">
              <a:buAutoNum type="arabicPlain" startAt="1981"/>
            </a:pPr>
            <a:r>
              <a:rPr lang="en-AU" sz="2400" dirty="0">
                <a:solidFill>
                  <a:srgbClr val="009EC6"/>
                </a:solidFill>
                <a:latin typeface="Open Sans" panose="020B0606030504020204"/>
              </a:rPr>
              <a:t>= year ‘1’, then 2015 = year ‘35’.</a:t>
            </a:r>
          </a:p>
          <a:p>
            <a:endParaRPr lang="en-AU" sz="2400" dirty="0">
              <a:solidFill>
                <a:srgbClr val="009EC6"/>
              </a:solidFill>
              <a:latin typeface="Open Sans" panose="020B0606030504020204"/>
            </a:endParaRPr>
          </a:p>
          <a:p>
            <a:r>
              <a:rPr lang="en-AU" sz="2400" dirty="0">
                <a:solidFill>
                  <a:srgbClr val="009EC6"/>
                </a:solidFill>
                <a:latin typeface="Open Sans" panose="020B0606030504020204"/>
              </a:rPr>
              <a:t>Number of schools=2169−12.5×year</a:t>
            </a:r>
          </a:p>
          <a:p>
            <a:r>
              <a:rPr lang="en-AU" sz="2400" dirty="0">
                <a:solidFill>
                  <a:srgbClr val="009EC6"/>
                </a:solidFill>
                <a:latin typeface="Open Sans" panose="020B0606030504020204"/>
              </a:rPr>
              <a:t>=2169−12.5×35≈1732 schools</a:t>
            </a:r>
            <a:endParaRPr lang="en-AU" sz="2400" b="0" i="0" dirty="0">
              <a:solidFill>
                <a:srgbClr val="009EC6"/>
              </a:solidFill>
              <a:effectLst/>
              <a:latin typeface="Open Sans" panose="020B0606030504020204"/>
            </a:endParaRPr>
          </a:p>
        </p:txBody>
      </p:sp>
      <p:sp>
        <p:nvSpPr>
          <p:cNvPr id="7" name="Rectangle 6">
            <a:extLst>
              <a:ext uri="{FF2B5EF4-FFF2-40B4-BE49-F238E27FC236}">
                <a16:creationId xmlns:a16="http://schemas.microsoft.com/office/drawing/2014/main" id="{E86CD68D-1E74-1F4A-A4AE-9709EF74DD66}"/>
              </a:ext>
            </a:extLst>
          </p:cNvPr>
          <p:cNvSpPr/>
          <p:nvPr/>
        </p:nvSpPr>
        <p:spPr>
          <a:xfrm>
            <a:off x="696692" y="2714512"/>
            <a:ext cx="11495308" cy="830997"/>
          </a:xfrm>
          <a:prstGeom prst="rect">
            <a:avLst/>
          </a:prstGeom>
        </p:spPr>
        <p:txBody>
          <a:bodyPr wrap="square">
            <a:spAutoFit/>
          </a:bodyPr>
          <a:lstStyle/>
          <a:p>
            <a:r>
              <a:rPr lang="en-AU" sz="2400" dirty="0">
                <a:solidFill>
                  <a:srgbClr val="000000"/>
                </a:solidFill>
                <a:latin typeface="Open Sans" panose="020B0606030504020204"/>
              </a:rPr>
              <a:t>How many government schools do we predict for Victoria in 2015 if the same decreasing trend continues? Give your answer correct to </a:t>
            </a:r>
            <a:r>
              <a:rPr lang="en-AU" sz="2400" dirty="0">
                <a:solidFill>
                  <a:srgbClr val="FF0000"/>
                </a:solidFill>
                <a:latin typeface="Open Sans" panose="020B0606030504020204"/>
              </a:rPr>
              <a:t>the nearest whole number</a:t>
            </a:r>
            <a:r>
              <a:rPr lang="en-AU" sz="2400" dirty="0">
                <a:solidFill>
                  <a:srgbClr val="000000"/>
                </a:solidFill>
                <a:latin typeface="Open Sans" panose="020B0606030504020204"/>
              </a:rPr>
              <a:t>.</a:t>
            </a:r>
            <a:endParaRPr lang="en-US" sz="2400" dirty="0"/>
          </a:p>
        </p:txBody>
      </p:sp>
    </p:spTree>
    <p:extLst>
      <p:ext uri="{BB962C8B-B14F-4D97-AF65-F5344CB8AC3E}">
        <p14:creationId xmlns:p14="http://schemas.microsoft.com/office/powerpoint/2010/main" val="122673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6B38-C5B0-1A4F-A4B5-DE5522FD0290}"/>
              </a:ext>
            </a:extLst>
          </p:cNvPr>
          <p:cNvSpPr>
            <a:spLocks noGrp="1"/>
          </p:cNvSpPr>
          <p:nvPr>
            <p:ph type="title"/>
          </p:nvPr>
        </p:nvSpPr>
        <p:spPr>
          <a:xfrm>
            <a:off x="838200" y="13233"/>
            <a:ext cx="10515600" cy="863970"/>
          </a:xfrm>
        </p:spPr>
        <p:txBody>
          <a:bodyPr/>
          <a:lstStyle/>
          <a:p>
            <a:r>
              <a:rPr lang="en-US" dirty="0"/>
              <a:t>Fitting a trend line (seasonality)</a:t>
            </a:r>
          </a:p>
        </p:txBody>
      </p:sp>
      <p:sp>
        <p:nvSpPr>
          <p:cNvPr id="3" name="Content Placeholder 2">
            <a:extLst>
              <a:ext uri="{FF2B5EF4-FFF2-40B4-BE49-F238E27FC236}">
                <a16:creationId xmlns:a16="http://schemas.microsoft.com/office/drawing/2014/main" id="{C4AE314A-C135-D940-A753-AE6D830ECFE3}"/>
              </a:ext>
            </a:extLst>
          </p:cNvPr>
          <p:cNvSpPr>
            <a:spLocks noGrp="1"/>
          </p:cNvSpPr>
          <p:nvPr>
            <p:ph idx="1"/>
          </p:nvPr>
        </p:nvSpPr>
        <p:spPr>
          <a:xfrm>
            <a:off x="838200" y="793363"/>
            <a:ext cx="10515600" cy="742211"/>
          </a:xfrm>
        </p:spPr>
        <p:txBody>
          <a:bodyPr>
            <a:normAutofit/>
          </a:bodyPr>
          <a:lstStyle/>
          <a:p>
            <a:r>
              <a:rPr lang="en-US" sz="2400" dirty="0"/>
              <a:t>The </a:t>
            </a:r>
            <a:r>
              <a:rPr lang="en-US" sz="2400" dirty="0" err="1"/>
              <a:t>deseasonalised</a:t>
            </a:r>
            <a:r>
              <a:rPr lang="en-US" sz="2400" dirty="0"/>
              <a:t> quarterly sales data from Mikki’s shop are shown below.</a:t>
            </a:r>
          </a:p>
        </p:txBody>
      </p:sp>
      <p:sp>
        <p:nvSpPr>
          <p:cNvPr id="7" name="Rectangle 6">
            <a:extLst>
              <a:ext uri="{FF2B5EF4-FFF2-40B4-BE49-F238E27FC236}">
                <a16:creationId xmlns:a16="http://schemas.microsoft.com/office/drawing/2014/main" id="{E86CD68D-1E74-1F4A-A4AE-9709EF74DD66}"/>
              </a:ext>
            </a:extLst>
          </p:cNvPr>
          <p:cNvSpPr/>
          <p:nvPr/>
        </p:nvSpPr>
        <p:spPr>
          <a:xfrm>
            <a:off x="1103093" y="2395297"/>
            <a:ext cx="5646051" cy="461665"/>
          </a:xfrm>
          <a:prstGeom prst="rect">
            <a:avLst/>
          </a:prstGeom>
        </p:spPr>
        <p:txBody>
          <a:bodyPr wrap="square">
            <a:spAutoFit/>
          </a:bodyPr>
          <a:lstStyle/>
          <a:p>
            <a:r>
              <a:rPr lang="en-AU" sz="2400" dirty="0">
                <a:solidFill>
                  <a:srgbClr val="000000"/>
                </a:solidFill>
                <a:latin typeface="Open Sans" panose="020B0606030504020204"/>
              </a:rPr>
              <a:t>Fit a trend line and interpret the slope.</a:t>
            </a:r>
            <a:endParaRPr lang="en-US" sz="2400" dirty="0"/>
          </a:p>
        </p:txBody>
      </p:sp>
      <p:pic>
        <p:nvPicPr>
          <p:cNvPr id="4" name="Picture 3">
            <a:extLst>
              <a:ext uri="{FF2B5EF4-FFF2-40B4-BE49-F238E27FC236}">
                <a16:creationId xmlns:a16="http://schemas.microsoft.com/office/drawing/2014/main" id="{FB2B8095-D123-A447-B4B8-66416027903A}"/>
              </a:ext>
            </a:extLst>
          </p:cNvPr>
          <p:cNvPicPr>
            <a:picLocks noChangeAspect="1"/>
          </p:cNvPicPr>
          <p:nvPr/>
        </p:nvPicPr>
        <p:blipFill>
          <a:blip r:embed="rId2"/>
          <a:stretch>
            <a:fillRect/>
          </a:stretch>
        </p:blipFill>
        <p:spPr>
          <a:xfrm>
            <a:off x="0" y="1295493"/>
            <a:ext cx="12192000" cy="1060174"/>
          </a:xfrm>
          <a:prstGeom prst="rect">
            <a:avLst/>
          </a:prstGeom>
        </p:spPr>
      </p:pic>
      <p:pic>
        <p:nvPicPr>
          <p:cNvPr id="5" name="Picture 4">
            <a:extLst>
              <a:ext uri="{FF2B5EF4-FFF2-40B4-BE49-F238E27FC236}">
                <a16:creationId xmlns:a16="http://schemas.microsoft.com/office/drawing/2014/main" id="{0E945DC8-CB6C-A146-938A-5891A384DC69}"/>
              </a:ext>
            </a:extLst>
          </p:cNvPr>
          <p:cNvPicPr>
            <a:picLocks noChangeAspect="1"/>
          </p:cNvPicPr>
          <p:nvPr/>
        </p:nvPicPr>
        <p:blipFill>
          <a:blip r:embed="rId3"/>
          <a:stretch>
            <a:fillRect/>
          </a:stretch>
        </p:blipFill>
        <p:spPr>
          <a:xfrm>
            <a:off x="838200" y="2905202"/>
            <a:ext cx="4790787" cy="3580883"/>
          </a:xfrm>
          <a:prstGeom prst="rect">
            <a:avLst/>
          </a:prstGeom>
        </p:spPr>
      </p:pic>
      <p:sp>
        <p:nvSpPr>
          <p:cNvPr id="6" name="Rectangle 5">
            <a:extLst>
              <a:ext uri="{FF2B5EF4-FFF2-40B4-BE49-F238E27FC236}">
                <a16:creationId xmlns:a16="http://schemas.microsoft.com/office/drawing/2014/main" id="{99623D3A-5021-1F45-90B8-2184D195BA6E}"/>
              </a:ext>
            </a:extLst>
          </p:cNvPr>
          <p:cNvSpPr/>
          <p:nvPr/>
        </p:nvSpPr>
        <p:spPr>
          <a:xfrm>
            <a:off x="6749144" y="3429000"/>
            <a:ext cx="4217437" cy="461665"/>
          </a:xfrm>
          <a:prstGeom prst="rect">
            <a:avLst/>
          </a:prstGeom>
        </p:spPr>
        <p:txBody>
          <a:bodyPr wrap="none">
            <a:spAutoFit/>
          </a:bodyPr>
          <a:lstStyle/>
          <a:p>
            <a:r>
              <a:rPr lang="en-AU" sz="2400" b="1" i="0" dirty="0">
                <a:solidFill>
                  <a:srgbClr val="009EC6"/>
                </a:solidFill>
                <a:effectLst/>
                <a:latin typeface="Open Sans" panose="020B0606030504020204"/>
              </a:rPr>
              <a:t>Sales </a:t>
            </a:r>
            <a:r>
              <a:rPr lang="en-AU" sz="2400" b="1" i="0" u="none" strike="noStrike" dirty="0">
                <a:solidFill>
                  <a:srgbClr val="009EC6"/>
                </a:solidFill>
                <a:effectLst/>
                <a:latin typeface="Open Sans" panose="020B0606030504020204"/>
              </a:rPr>
              <a:t>=838.0+32.1×</a:t>
            </a:r>
            <a:r>
              <a:rPr lang="en-AU" sz="2400" b="1" i="0" dirty="0">
                <a:solidFill>
                  <a:srgbClr val="009EC6"/>
                </a:solidFill>
                <a:effectLst/>
                <a:latin typeface="Open Sans" panose="020B0606030504020204"/>
              </a:rPr>
              <a:t> quarter</a:t>
            </a:r>
            <a:endParaRPr lang="en-US" sz="2400" b="1" dirty="0"/>
          </a:p>
        </p:txBody>
      </p:sp>
      <p:sp>
        <p:nvSpPr>
          <p:cNvPr id="10" name="Rectangle 9">
            <a:extLst>
              <a:ext uri="{FF2B5EF4-FFF2-40B4-BE49-F238E27FC236}">
                <a16:creationId xmlns:a16="http://schemas.microsoft.com/office/drawing/2014/main" id="{5D29F073-95BA-C442-A505-4772453F9DA0}"/>
              </a:ext>
            </a:extLst>
          </p:cNvPr>
          <p:cNvSpPr/>
          <p:nvPr/>
        </p:nvSpPr>
        <p:spPr>
          <a:xfrm>
            <a:off x="6213653" y="4524377"/>
            <a:ext cx="6096000" cy="1200329"/>
          </a:xfrm>
          <a:prstGeom prst="rect">
            <a:avLst/>
          </a:prstGeom>
        </p:spPr>
        <p:txBody>
          <a:bodyPr>
            <a:spAutoFit/>
          </a:bodyPr>
          <a:lstStyle/>
          <a:p>
            <a:r>
              <a:rPr lang="en-AU" sz="2400" b="1" i="0" dirty="0">
                <a:solidFill>
                  <a:srgbClr val="009EC6"/>
                </a:solidFill>
                <a:effectLst/>
                <a:latin typeface="Open Sans" panose="020B0606030504020204"/>
              </a:rPr>
              <a:t>Over the </a:t>
            </a:r>
            <a:r>
              <a:rPr lang="en-AU" sz="2400" b="1" i="0" u="none" strike="noStrike" dirty="0">
                <a:solidFill>
                  <a:srgbClr val="009EC6"/>
                </a:solidFill>
                <a:effectLst/>
                <a:latin typeface="Open Sans" panose="020B0606030504020204"/>
              </a:rPr>
              <a:t>3</a:t>
            </a:r>
            <a:r>
              <a:rPr lang="en-AU" sz="2400" b="1" i="0" dirty="0">
                <a:solidFill>
                  <a:srgbClr val="009EC6"/>
                </a:solidFill>
                <a:effectLst/>
                <a:latin typeface="Open Sans" panose="020B0606030504020204"/>
              </a:rPr>
              <a:t>-year period, sales at Mikki’s shop increased at an average rate of </a:t>
            </a:r>
            <a:r>
              <a:rPr lang="en-AU" sz="2400" b="1" i="0" u="none" strike="noStrike" dirty="0">
                <a:solidFill>
                  <a:srgbClr val="009EC6"/>
                </a:solidFill>
                <a:effectLst/>
                <a:latin typeface="Open Sans" panose="020B0606030504020204"/>
              </a:rPr>
              <a:t>32</a:t>
            </a:r>
            <a:r>
              <a:rPr lang="en-AU" sz="2400" b="1" i="0" dirty="0">
                <a:solidFill>
                  <a:srgbClr val="009EC6"/>
                </a:solidFill>
                <a:effectLst/>
                <a:latin typeface="Open Sans" panose="020B0606030504020204"/>
              </a:rPr>
              <a:t> sales per quarter.</a:t>
            </a:r>
            <a:endParaRPr lang="en-US" sz="2400" b="1" dirty="0"/>
          </a:p>
        </p:txBody>
      </p:sp>
    </p:spTree>
    <p:extLst>
      <p:ext uri="{BB962C8B-B14F-4D97-AF65-F5344CB8AC3E}">
        <p14:creationId xmlns:p14="http://schemas.microsoft.com/office/powerpoint/2010/main" val="397226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6" grpId="0"/>
      <p:bldP spid="10" grpId="0"/>
    </p:bldLst>
  </p:timing>
</p:sld>
</file>

<file path=ppt/theme/theme1.xml><?xml version="1.0" encoding="utf-8"?>
<a:theme xmlns:a="http://schemas.openxmlformats.org/drawingml/2006/main" name="GradientVTI">
  <a:themeElements>
    <a:clrScheme name="Office">
      <a:dk1>
        <a:srgbClr val="000000"/>
      </a:dk1>
      <a:lt1>
        <a:srgbClr val="FFFFFF"/>
      </a:lt1>
      <a:dk2>
        <a:srgbClr val="281B10"/>
      </a:dk2>
      <a:lt2>
        <a:srgbClr val="FFF9F5"/>
      </a:lt2>
      <a:accent1>
        <a:srgbClr val="EE7661"/>
      </a:accent1>
      <a:accent2>
        <a:srgbClr val="4E91F0"/>
      </a:accent2>
      <a:accent3>
        <a:srgbClr val="5B5260"/>
      </a:accent3>
      <a:accent4>
        <a:srgbClr val="2CC3B4"/>
      </a:accent4>
      <a:accent5>
        <a:srgbClr val="C097F8"/>
      </a:accent5>
      <a:accent6>
        <a:srgbClr val="FF9514"/>
      </a:accent6>
      <a:hlink>
        <a:srgbClr val="E50CBC"/>
      </a:hlink>
      <a:folHlink>
        <a:srgbClr val="6257FF"/>
      </a:folHlink>
    </a:clrScheme>
    <a:fontScheme name="Univers">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1492</TotalTime>
  <Words>540</Words>
  <Application>Microsoft Office PowerPoint</Application>
  <PresentationFormat>Widescreen</PresentationFormat>
  <Paragraphs>109</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Cambria Math</vt:lpstr>
      <vt:lpstr>Gill Sans Nova</vt:lpstr>
      <vt:lpstr>Open Sans</vt:lpstr>
      <vt:lpstr>STIXGeneral-Regular</vt:lpstr>
      <vt:lpstr>GradientVTI</vt:lpstr>
      <vt:lpstr>Time series data and least squares regression modelling</vt:lpstr>
      <vt:lpstr>Seasonal Index</vt:lpstr>
      <vt:lpstr>Seasonal Index</vt:lpstr>
      <vt:lpstr>Seasonal Adjustment / De-Seasonalising / Correcting for Seasonality</vt:lpstr>
      <vt:lpstr>Seasonal Adjustment / De-Seasonalising / Correcting for Seasonality</vt:lpstr>
      <vt:lpstr>Fitting a trend line</vt:lpstr>
      <vt:lpstr>Fitting a trend line</vt:lpstr>
      <vt:lpstr>Forecasting</vt:lpstr>
      <vt:lpstr>Fitting a trend line (seasonality)</vt:lpstr>
      <vt:lpstr>Forecasting taking seasonality into account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Fitting a trend line and forecasting </dc:title>
  <dc:creator>Yongmei Zhang</dc:creator>
  <cp:lastModifiedBy>Lyn ZHANG</cp:lastModifiedBy>
  <cp:revision>26</cp:revision>
  <dcterms:created xsi:type="dcterms:W3CDTF">2020-10-01T09:30:39Z</dcterms:created>
  <dcterms:modified xsi:type="dcterms:W3CDTF">2024-12-29T23:57:35Z</dcterms:modified>
</cp:coreProperties>
</file>