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notesMasterIdLst>
    <p:notesMasterId r:id="rId12"/>
  </p:notesMasterIdLst>
  <p:sldIdLst>
    <p:sldId id="256" r:id="rId2"/>
    <p:sldId id="262" r:id="rId3"/>
    <p:sldId id="266" r:id="rId4"/>
    <p:sldId id="265" r:id="rId5"/>
    <p:sldId id="263" r:id="rId6"/>
    <p:sldId id="257" r:id="rId7"/>
    <p:sldId id="258" r:id="rId8"/>
    <p:sldId id="259"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1"/>
    <p:restoredTop sz="84040" autoAdjust="0"/>
  </p:normalViewPr>
  <p:slideViewPr>
    <p:cSldViewPr snapToGrid="0" snapToObjects="1">
      <p:cViewPr varScale="1">
        <p:scale>
          <a:sx n="53" d="100"/>
          <a:sy n="53" d="100"/>
        </p:scale>
        <p:origin x="99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A2A32C-EE60-4864-AD97-9DBD0DFD81F8}" type="datetimeFigureOut">
              <a:rPr lang="en-AU" smtClean="0"/>
              <a:t>30/12/2024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2076C-1C02-4505-85A5-058B23803085}" type="slidenum">
              <a:rPr lang="en-AU" smtClean="0"/>
              <a:t>‹#›</a:t>
            </a:fld>
            <a:endParaRPr lang="en-AU"/>
          </a:p>
        </p:txBody>
      </p:sp>
    </p:spTree>
    <p:extLst>
      <p:ext uri="{BB962C8B-B14F-4D97-AF65-F5344CB8AC3E}">
        <p14:creationId xmlns:p14="http://schemas.microsoft.com/office/powerpoint/2010/main" val="1719178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https://create.kahoot.it/details/6cee124d-9336-4e06-a07a-05343112b695</a:t>
            </a:r>
          </a:p>
          <a:p>
            <a:r>
              <a:rPr lang="en-AU" dirty="0"/>
              <a:t>https://create.kahoot.it/details/3a316544-a450-4b97-ae47-642f4806a571</a:t>
            </a:r>
          </a:p>
          <a:p>
            <a:r>
              <a:rPr lang="en-AU" dirty="0"/>
              <a:t>https://create.kahoot.it/details/3d83c821-1c93-4ae8-b773-dd590cea2002</a:t>
            </a:r>
          </a:p>
          <a:p>
            <a:r>
              <a:rPr lang="en-AU" dirty="0"/>
              <a:t>https://create.kahoot.it/details/5658ab49-804f-4618-af68-51d8065abdff</a:t>
            </a:r>
          </a:p>
          <a:p>
            <a:r>
              <a:rPr lang="en-AU" dirty="0"/>
              <a:t>https://create.kahoot.it/details/01305a2e-ceb2-426b-90ba-61e36af1f8a7</a:t>
            </a:r>
          </a:p>
        </p:txBody>
      </p:sp>
      <p:sp>
        <p:nvSpPr>
          <p:cNvPr id="4" name="Slide Number Placeholder 3"/>
          <p:cNvSpPr>
            <a:spLocks noGrp="1"/>
          </p:cNvSpPr>
          <p:nvPr>
            <p:ph type="sldNum" sz="quarter" idx="5"/>
          </p:nvPr>
        </p:nvSpPr>
        <p:spPr/>
        <p:txBody>
          <a:bodyPr/>
          <a:lstStyle/>
          <a:p>
            <a:fld id="{1322076C-1C02-4505-85A5-058B23803085}" type="slidenum">
              <a:rPr lang="en-AU" smtClean="0"/>
              <a:t>1</a:t>
            </a:fld>
            <a:endParaRPr lang="en-AU"/>
          </a:p>
        </p:txBody>
      </p:sp>
    </p:spTree>
    <p:extLst>
      <p:ext uri="{BB962C8B-B14F-4D97-AF65-F5344CB8AC3E}">
        <p14:creationId xmlns:p14="http://schemas.microsoft.com/office/powerpoint/2010/main" val="227239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3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09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2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834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788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735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07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10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14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703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12/30/2024</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55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12/30/2024</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225114940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12" r:id="rId6"/>
    <p:sldLayoutId id="2147483707" r:id="rId7"/>
    <p:sldLayoutId id="2147483708" r:id="rId8"/>
    <p:sldLayoutId id="2147483709" r:id="rId9"/>
    <p:sldLayoutId id="2147483711" r:id="rId10"/>
    <p:sldLayoutId id="2147483710"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672E71-4896-412C-9C70-888CBA0C2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2D4EF06-BA76-4D47-B10C-C6584E6932E1}"/>
              </a:ext>
            </a:extLst>
          </p:cNvPr>
          <p:cNvPicPr>
            <a:picLocks noChangeAspect="1"/>
          </p:cNvPicPr>
          <p:nvPr/>
        </p:nvPicPr>
        <p:blipFill rotWithShape="1">
          <a:blip r:embed="rId3"/>
          <a:srcRect t="4601" b="11130"/>
          <a:stretch/>
        </p:blipFill>
        <p:spPr>
          <a:xfrm>
            <a:off x="20" y="-1"/>
            <a:ext cx="12191979" cy="6857999"/>
          </a:xfrm>
          <a:prstGeom prst="rect">
            <a:avLst/>
          </a:prstGeom>
        </p:spPr>
      </p:pic>
      <p:sp>
        <p:nvSpPr>
          <p:cNvPr id="11" name="Rectangle 10">
            <a:extLst>
              <a:ext uri="{FF2B5EF4-FFF2-40B4-BE49-F238E27FC236}">
                <a16:creationId xmlns:a16="http://schemas.microsoft.com/office/drawing/2014/main" id="{24FAD405-B1A3-4548-AF6F-946AAC4D32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735"/>
            <a:ext cx="12192000" cy="2844264"/>
          </a:xfrm>
          <a:prstGeom prst="rect">
            <a:avLst/>
          </a:prstGeom>
          <a:gradFill flip="none" rotWithShape="1">
            <a:gsLst>
              <a:gs pos="100000">
                <a:schemeClr val="accent4">
                  <a:alpha val="60000"/>
                </a:schemeClr>
              </a:gs>
              <a:gs pos="0">
                <a:schemeClr val="accent2">
                  <a:alpha val="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7297" y="4218022"/>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5"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1138" y="4428031"/>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4AFDF30-DD0F-1D4C-A467-8744F890F263}"/>
              </a:ext>
            </a:extLst>
          </p:cNvPr>
          <p:cNvSpPr>
            <a:spLocks noGrp="1"/>
          </p:cNvSpPr>
          <p:nvPr>
            <p:ph type="ctrTitle"/>
          </p:nvPr>
        </p:nvSpPr>
        <p:spPr>
          <a:xfrm>
            <a:off x="994873" y="4293326"/>
            <a:ext cx="6347918" cy="1840590"/>
          </a:xfrm>
        </p:spPr>
        <p:txBody>
          <a:bodyPr anchor="ctr">
            <a:normAutofit/>
          </a:bodyPr>
          <a:lstStyle/>
          <a:p>
            <a:r>
              <a:rPr lang="en-AU" sz="4200" dirty="0">
                <a:solidFill>
                  <a:schemeClr val="bg1"/>
                </a:solidFill>
              </a:rPr>
              <a:t>Time series data and least squares regression modelling</a:t>
            </a:r>
            <a:endParaRPr lang="en-US" sz="4200" dirty="0">
              <a:solidFill>
                <a:schemeClr val="bg1"/>
              </a:solidFill>
            </a:endParaRPr>
          </a:p>
        </p:txBody>
      </p:sp>
      <p:sp>
        <p:nvSpPr>
          <p:cNvPr id="3" name="Subtitle 2">
            <a:extLst>
              <a:ext uri="{FF2B5EF4-FFF2-40B4-BE49-F238E27FC236}">
                <a16:creationId xmlns:a16="http://schemas.microsoft.com/office/drawing/2014/main" id="{798E02E7-FDD8-8349-B2D4-49D9D922A1F3}"/>
              </a:ext>
            </a:extLst>
          </p:cNvPr>
          <p:cNvSpPr>
            <a:spLocks noGrp="1"/>
          </p:cNvSpPr>
          <p:nvPr>
            <p:ph type="subTitle" idx="1"/>
          </p:nvPr>
        </p:nvSpPr>
        <p:spPr>
          <a:xfrm>
            <a:off x="7449798" y="4284982"/>
            <a:ext cx="3633923" cy="1848934"/>
          </a:xfrm>
        </p:spPr>
        <p:txBody>
          <a:bodyPr anchor="ctr">
            <a:normAutofit/>
          </a:bodyPr>
          <a:lstStyle/>
          <a:p>
            <a:r>
              <a:rPr lang="en-US" sz="2000" dirty="0">
                <a:solidFill>
                  <a:schemeClr val="bg1"/>
                </a:solidFill>
              </a:rPr>
              <a:t>4E</a:t>
            </a:r>
          </a:p>
        </p:txBody>
      </p:sp>
    </p:spTree>
    <p:extLst>
      <p:ext uri="{BB962C8B-B14F-4D97-AF65-F5344CB8AC3E}">
        <p14:creationId xmlns:p14="http://schemas.microsoft.com/office/powerpoint/2010/main" val="3531049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normAutofit fontScale="90000"/>
          </a:bodyPr>
          <a:lstStyle/>
          <a:p>
            <a:r>
              <a:rPr lang="en-US" dirty="0"/>
              <a:t>Forecasting taking seasonality into account</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0" y="740698"/>
            <a:ext cx="12192000" cy="742211"/>
          </a:xfrm>
        </p:spPr>
        <p:txBody>
          <a:bodyPr>
            <a:normAutofit/>
          </a:bodyPr>
          <a:lstStyle/>
          <a:p>
            <a:r>
              <a:rPr lang="en-US" sz="2300" dirty="0"/>
              <a:t>When time series data is seasonal, it is usual to </a:t>
            </a:r>
            <a:r>
              <a:rPr lang="en-US" sz="2300" dirty="0" err="1"/>
              <a:t>deseasonalise</a:t>
            </a:r>
            <a:r>
              <a:rPr lang="en-US" sz="2300" dirty="0"/>
              <a:t> the data before fitting the trend line.</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86CD68D-1E74-1F4A-A4AE-9709EF74DD66}"/>
                  </a:ext>
                </a:extLst>
              </p:cNvPr>
              <p:cNvSpPr/>
              <p:nvPr/>
            </p:nvSpPr>
            <p:spPr>
              <a:xfrm>
                <a:off x="622299" y="1962935"/>
                <a:ext cx="11353800" cy="830997"/>
              </a:xfrm>
              <a:prstGeom prst="rect">
                <a:avLst/>
              </a:prstGeom>
            </p:spPr>
            <p:txBody>
              <a:bodyPr wrap="square">
                <a:spAutoFit/>
              </a:bodyPr>
              <a:lstStyle/>
              <a:p>
                <a:r>
                  <a:rPr lang="en-AU" sz="2400" dirty="0">
                    <a:solidFill>
                      <a:srgbClr val="000000"/>
                    </a:solidFill>
                    <a:latin typeface="Open Sans" panose="020B0606030504020204"/>
                  </a:rPr>
                  <a:t>Prediction = a </a:t>
                </a:r>
                <a:r>
                  <a:rPr lang="en-AU" sz="2400" dirty="0" err="1">
                    <a:solidFill>
                      <a:srgbClr val="000000"/>
                    </a:solidFill>
                    <a:latin typeface="Open Sans" panose="020B0606030504020204"/>
                  </a:rPr>
                  <a:t>deseasonalised</a:t>
                </a:r>
                <a:r>
                  <a:rPr lang="en-AU" sz="2400" dirty="0">
                    <a:solidFill>
                      <a:srgbClr val="000000"/>
                    </a:solidFill>
                    <a:latin typeface="Open Sans" panose="020B0606030504020204"/>
                  </a:rPr>
                  <a:t> value. </a:t>
                </a:r>
              </a:p>
              <a:p>
                <a:r>
                  <a:rPr lang="en-AU" sz="2400" dirty="0">
                    <a:solidFill>
                      <a:srgbClr val="000000"/>
                    </a:solidFill>
                    <a:latin typeface="Open Sans" panose="020B0606030504020204"/>
                  </a:rPr>
                  <a:t>This result must be </a:t>
                </a:r>
                <a:r>
                  <a:rPr lang="en-AU" sz="2400" dirty="0" err="1">
                    <a:solidFill>
                      <a:srgbClr val="000000"/>
                    </a:solidFill>
                    <a:latin typeface="Open Sans" panose="020B0606030504020204"/>
                  </a:rPr>
                  <a:t>reseasonalised</a:t>
                </a:r>
                <a:r>
                  <a:rPr lang="en-AU" sz="2400" dirty="0">
                    <a:solidFill>
                      <a:srgbClr val="000000"/>
                    </a:solidFill>
                    <a:latin typeface="Open Sans" panose="020B0606030504020204"/>
                  </a:rPr>
                  <a:t> by </a:t>
                </a:r>
                <a14:m>
                  <m:oMath xmlns:m="http://schemas.openxmlformats.org/officeDocument/2006/math">
                    <m:r>
                      <a:rPr lang="en-AU" sz="2400" i="1" dirty="0" smtClean="0">
                        <a:solidFill>
                          <a:srgbClr val="FF0000"/>
                        </a:solidFill>
                        <a:latin typeface="Cambria Math" panose="02040503050406030204" pitchFamily="18" charset="0"/>
                        <a:ea typeface="Cambria Math" panose="02040503050406030204" pitchFamily="18" charset="0"/>
                      </a:rPr>
                      <m:t>×</m:t>
                    </m:r>
                    <m:r>
                      <a:rPr lang="en-AU" sz="2400" b="0" i="1" dirty="0" smtClean="0">
                        <a:solidFill>
                          <a:srgbClr val="000000"/>
                        </a:solidFill>
                        <a:latin typeface="Cambria Math" panose="02040503050406030204" pitchFamily="18" charset="0"/>
                        <a:ea typeface="Cambria Math" panose="02040503050406030204" pitchFamily="18" charset="0"/>
                      </a:rPr>
                      <m:t> </m:t>
                    </m:r>
                  </m:oMath>
                </a14:m>
                <a:r>
                  <a:rPr lang="en-AU" sz="2400" dirty="0">
                    <a:solidFill>
                      <a:srgbClr val="000000"/>
                    </a:solidFill>
                    <a:latin typeface="Open Sans" panose="020B0606030504020204"/>
                  </a:rPr>
                  <a:t> </a:t>
                </a:r>
                <a:r>
                  <a:rPr lang="en-AU" sz="2400" dirty="0">
                    <a:solidFill>
                      <a:srgbClr val="FF0000"/>
                    </a:solidFill>
                    <a:latin typeface="Open Sans" panose="020B0606030504020204"/>
                  </a:rPr>
                  <a:t>S.I.</a:t>
                </a:r>
                <a:endParaRPr lang="en-US" sz="2400" dirty="0">
                  <a:solidFill>
                    <a:srgbClr val="FF0000"/>
                  </a:solidFill>
                </a:endParaRPr>
              </a:p>
            </p:txBody>
          </p:sp>
        </mc:Choice>
        <mc:Fallback xmlns="">
          <p:sp>
            <p:nvSpPr>
              <p:cNvPr id="7" name="Rectangle 6">
                <a:extLst>
                  <a:ext uri="{FF2B5EF4-FFF2-40B4-BE49-F238E27FC236}">
                    <a16:creationId xmlns:a16="http://schemas.microsoft.com/office/drawing/2014/main" id="{E86CD68D-1E74-1F4A-A4AE-9709EF74DD66}"/>
                  </a:ext>
                </a:extLst>
              </p:cNvPr>
              <p:cNvSpPr>
                <a:spLocks noRot="1" noChangeAspect="1" noMove="1" noResize="1" noEditPoints="1" noAdjustHandles="1" noChangeArrowheads="1" noChangeShapeType="1" noTextEdit="1"/>
              </p:cNvSpPr>
              <p:nvPr/>
            </p:nvSpPr>
            <p:spPr>
              <a:xfrm>
                <a:off x="622299" y="1962935"/>
                <a:ext cx="11353800" cy="830997"/>
              </a:xfrm>
              <a:prstGeom prst="rect">
                <a:avLst/>
              </a:prstGeom>
              <a:blipFill>
                <a:blip r:embed="rId2"/>
                <a:stretch>
                  <a:fillRect l="-781" t="-6061" b="-1363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3"/>
          <a:stretch>
            <a:fillRect/>
          </a:stretch>
        </p:blipFill>
        <p:spPr>
          <a:xfrm>
            <a:off x="1313543" y="1134977"/>
            <a:ext cx="9564914" cy="831732"/>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3686630" y="290631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8" name="Rectangle 7">
            <a:extLst>
              <a:ext uri="{FF2B5EF4-FFF2-40B4-BE49-F238E27FC236}">
                <a16:creationId xmlns:a16="http://schemas.microsoft.com/office/drawing/2014/main" id="{9037F573-9695-934F-AC3B-116B18705A8B}"/>
              </a:ext>
            </a:extLst>
          </p:cNvPr>
          <p:cNvSpPr/>
          <p:nvPr/>
        </p:nvSpPr>
        <p:spPr>
          <a:xfrm>
            <a:off x="116114" y="3332634"/>
            <a:ext cx="12075886" cy="830997"/>
          </a:xfrm>
          <a:prstGeom prst="rect">
            <a:avLst/>
          </a:prstGeom>
        </p:spPr>
        <p:txBody>
          <a:bodyPr wrap="square">
            <a:spAutoFit/>
          </a:bodyPr>
          <a:lstStyle/>
          <a:p>
            <a:r>
              <a:rPr lang="en-AU" sz="2400" dirty="0">
                <a:solidFill>
                  <a:srgbClr val="000000"/>
                </a:solidFill>
                <a:latin typeface="Open Sans" panose="020B0606030504020204"/>
              </a:rPr>
              <a:t>What sales do we predict for Mikki’s shop in the winter of year 4? (Because many items have to be ordered well in advance, retailers often need to make such decisions.)</a:t>
            </a:r>
            <a:endParaRPr lang="en-US" sz="2400" dirty="0"/>
          </a:p>
        </p:txBody>
      </p:sp>
      <p:sp>
        <p:nvSpPr>
          <p:cNvPr id="11" name="Rectangle 10">
            <a:extLst>
              <a:ext uri="{FF2B5EF4-FFF2-40B4-BE49-F238E27FC236}">
                <a16:creationId xmlns:a16="http://schemas.microsoft.com/office/drawing/2014/main" id="{277704B2-D381-6F4F-9F38-79EC6CB1AE82}"/>
              </a:ext>
            </a:extLst>
          </p:cNvPr>
          <p:cNvSpPr/>
          <p:nvPr/>
        </p:nvSpPr>
        <p:spPr>
          <a:xfrm>
            <a:off x="2380342" y="5333181"/>
            <a:ext cx="8665029" cy="1200329"/>
          </a:xfrm>
          <a:prstGeom prst="rect">
            <a:avLst/>
          </a:prstGeom>
        </p:spPr>
        <p:txBody>
          <a:bodyPr wrap="square">
            <a:spAutoFit/>
          </a:bodyPr>
          <a:lstStyle/>
          <a:p>
            <a:r>
              <a:rPr lang="en-AU" sz="2400" b="0" i="0" u="none" strike="noStrike" dirty="0">
                <a:solidFill>
                  <a:srgbClr val="009EC6"/>
                </a:solidFill>
                <a:effectLst/>
                <a:latin typeface="Open Sans" panose="020B0606030504020204"/>
              </a:rPr>
              <a:t>Sales=838.0+32.1×quarter=838.0+32.1×15=1319.5</a:t>
            </a:r>
            <a:br>
              <a:rPr lang="en-AU" sz="2400" dirty="0"/>
            </a:br>
            <a:r>
              <a:rPr lang="en-AU" sz="2400" b="0" i="0" dirty="0" err="1">
                <a:solidFill>
                  <a:srgbClr val="009EC6"/>
                </a:solidFill>
                <a:effectLst/>
                <a:latin typeface="Open Sans" panose="020B0606030504020204"/>
              </a:rPr>
              <a:t>Deseasonalised</a:t>
            </a:r>
            <a:r>
              <a:rPr lang="en-AU" sz="2400" b="0" i="0" dirty="0">
                <a:solidFill>
                  <a:srgbClr val="009EC6"/>
                </a:solidFill>
                <a:effectLst/>
                <a:latin typeface="Open Sans" panose="020B0606030504020204"/>
              </a:rPr>
              <a:t> sales prediction for winter of year </a:t>
            </a:r>
            <a:r>
              <a:rPr lang="en-AU" sz="2400" b="0" i="0" u="none" strike="noStrike" dirty="0">
                <a:solidFill>
                  <a:srgbClr val="009EC6"/>
                </a:solidFill>
                <a:effectLst/>
                <a:latin typeface="STIXGeneral-Regular" pitchFamily="2" charset="2"/>
              </a:rPr>
              <a:t>4=1319.5</a:t>
            </a:r>
            <a:br>
              <a:rPr lang="en-AU" sz="2400" dirty="0"/>
            </a:br>
            <a:endParaRPr lang="en-US" sz="2400" dirty="0"/>
          </a:p>
        </p:txBody>
      </p:sp>
      <p:pic>
        <p:nvPicPr>
          <p:cNvPr id="12" name="Picture 11">
            <a:extLst>
              <a:ext uri="{FF2B5EF4-FFF2-40B4-BE49-F238E27FC236}">
                <a16:creationId xmlns:a16="http://schemas.microsoft.com/office/drawing/2014/main" id="{63EAF80F-F1C4-D548-B6FA-8330D6683208}"/>
              </a:ext>
            </a:extLst>
          </p:cNvPr>
          <p:cNvPicPr>
            <a:picLocks noChangeAspect="1"/>
          </p:cNvPicPr>
          <p:nvPr/>
        </p:nvPicPr>
        <p:blipFill>
          <a:blip r:embed="rId4"/>
          <a:stretch>
            <a:fillRect/>
          </a:stretch>
        </p:blipFill>
        <p:spPr>
          <a:xfrm>
            <a:off x="7348764" y="2004507"/>
            <a:ext cx="4378780" cy="845721"/>
          </a:xfrm>
          <a:prstGeom prst="rect">
            <a:avLst/>
          </a:prstGeom>
        </p:spPr>
      </p:pic>
      <p:sp>
        <p:nvSpPr>
          <p:cNvPr id="13" name="Rectangle 12">
            <a:extLst>
              <a:ext uri="{FF2B5EF4-FFF2-40B4-BE49-F238E27FC236}">
                <a16:creationId xmlns:a16="http://schemas.microsoft.com/office/drawing/2014/main" id="{4A446654-673C-7C41-A788-CA70ABECC708}"/>
              </a:ext>
            </a:extLst>
          </p:cNvPr>
          <p:cNvSpPr/>
          <p:nvPr/>
        </p:nvSpPr>
        <p:spPr>
          <a:xfrm>
            <a:off x="2002970" y="6271472"/>
            <a:ext cx="9158515" cy="461665"/>
          </a:xfrm>
          <a:prstGeom prst="rect">
            <a:avLst/>
          </a:prstGeom>
        </p:spPr>
        <p:txBody>
          <a:bodyPr wrap="square">
            <a:spAutoFit/>
          </a:bodyPr>
          <a:lstStyle/>
          <a:p>
            <a:r>
              <a:rPr lang="en-AU" sz="2400" dirty="0">
                <a:solidFill>
                  <a:srgbClr val="009EC6"/>
                </a:solidFill>
                <a:latin typeface="STIXGeneral-Regular" pitchFamily="2" charset="2"/>
              </a:rPr>
              <a:t>Seasonalised sales prediction for winter of year 4 =1319.5×1.30≈1715</a:t>
            </a:r>
            <a:endParaRPr lang="en-US" sz="2400" dirty="0"/>
          </a:p>
        </p:txBody>
      </p:sp>
      <p:graphicFrame>
        <p:nvGraphicFramePr>
          <p:cNvPr id="14" name="Table 14">
            <a:extLst>
              <a:ext uri="{FF2B5EF4-FFF2-40B4-BE49-F238E27FC236}">
                <a16:creationId xmlns:a16="http://schemas.microsoft.com/office/drawing/2014/main" id="{44034CC5-366E-334A-9121-DA4FEC1F6BBF}"/>
              </a:ext>
            </a:extLst>
          </p:cNvPr>
          <p:cNvGraphicFramePr>
            <a:graphicFrameLocks noGrp="1"/>
          </p:cNvGraphicFramePr>
          <p:nvPr>
            <p:extLst>
              <p:ext uri="{D42A27DB-BD31-4B8C-83A1-F6EECF244321}">
                <p14:modId xmlns:p14="http://schemas.microsoft.com/office/powerpoint/2010/main" val="3129991297"/>
              </p:ext>
            </p:extLst>
          </p:nvPr>
        </p:nvGraphicFramePr>
        <p:xfrm>
          <a:off x="215907" y="4199766"/>
          <a:ext cx="11760192" cy="1097280"/>
        </p:xfrm>
        <a:graphic>
          <a:graphicData uri="http://schemas.openxmlformats.org/drawingml/2006/table">
            <a:tbl>
              <a:tblPr firstRow="1" bandRow="1">
                <a:tableStyleId>{5C22544A-7EE6-4342-B048-85BDC9FD1C3A}</a:tableStyleId>
              </a:tblPr>
              <a:tblGrid>
                <a:gridCol w="691776">
                  <a:extLst>
                    <a:ext uri="{9D8B030D-6E8A-4147-A177-3AD203B41FA5}">
                      <a16:colId xmlns:a16="http://schemas.microsoft.com/office/drawing/2014/main" val="2998812880"/>
                    </a:ext>
                  </a:extLst>
                </a:gridCol>
                <a:gridCol w="691776">
                  <a:extLst>
                    <a:ext uri="{9D8B030D-6E8A-4147-A177-3AD203B41FA5}">
                      <a16:colId xmlns:a16="http://schemas.microsoft.com/office/drawing/2014/main" val="693630472"/>
                    </a:ext>
                  </a:extLst>
                </a:gridCol>
                <a:gridCol w="691776">
                  <a:extLst>
                    <a:ext uri="{9D8B030D-6E8A-4147-A177-3AD203B41FA5}">
                      <a16:colId xmlns:a16="http://schemas.microsoft.com/office/drawing/2014/main" val="939629192"/>
                    </a:ext>
                  </a:extLst>
                </a:gridCol>
                <a:gridCol w="691776">
                  <a:extLst>
                    <a:ext uri="{9D8B030D-6E8A-4147-A177-3AD203B41FA5}">
                      <a16:colId xmlns:a16="http://schemas.microsoft.com/office/drawing/2014/main" val="3759257258"/>
                    </a:ext>
                  </a:extLst>
                </a:gridCol>
                <a:gridCol w="691776">
                  <a:extLst>
                    <a:ext uri="{9D8B030D-6E8A-4147-A177-3AD203B41FA5}">
                      <a16:colId xmlns:a16="http://schemas.microsoft.com/office/drawing/2014/main" val="2261464758"/>
                    </a:ext>
                  </a:extLst>
                </a:gridCol>
                <a:gridCol w="691776">
                  <a:extLst>
                    <a:ext uri="{9D8B030D-6E8A-4147-A177-3AD203B41FA5}">
                      <a16:colId xmlns:a16="http://schemas.microsoft.com/office/drawing/2014/main" val="3444146698"/>
                    </a:ext>
                  </a:extLst>
                </a:gridCol>
                <a:gridCol w="691776">
                  <a:extLst>
                    <a:ext uri="{9D8B030D-6E8A-4147-A177-3AD203B41FA5}">
                      <a16:colId xmlns:a16="http://schemas.microsoft.com/office/drawing/2014/main" val="1332216398"/>
                    </a:ext>
                  </a:extLst>
                </a:gridCol>
                <a:gridCol w="691776">
                  <a:extLst>
                    <a:ext uri="{9D8B030D-6E8A-4147-A177-3AD203B41FA5}">
                      <a16:colId xmlns:a16="http://schemas.microsoft.com/office/drawing/2014/main" val="356870954"/>
                    </a:ext>
                  </a:extLst>
                </a:gridCol>
                <a:gridCol w="691776">
                  <a:extLst>
                    <a:ext uri="{9D8B030D-6E8A-4147-A177-3AD203B41FA5}">
                      <a16:colId xmlns:a16="http://schemas.microsoft.com/office/drawing/2014/main" val="1926308582"/>
                    </a:ext>
                  </a:extLst>
                </a:gridCol>
                <a:gridCol w="691776">
                  <a:extLst>
                    <a:ext uri="{9D8B030D-6E8A-4147-A177-3AD203B41FA5}">
                      <a16:colId xmlns:a16="http://schemas.microsoft.com/office/drawing/2014/main" val="3500018633"/>
                    </a:ext>
                  </a:extLst>
                </a:gridCol>
                <a:gridCol w="691776">
                  <a:extLst>
                    <a:ext uri="{9D8B030D-6E8A-4147-A177-3AD203B41FA5}">
                      <a16:colId xmlns:a16="http://schemas.microsoft.com/office/drawing/2014/main" val="3886321322"/>
                    </a:ext>
                  </a:extLst>
                </a:gridCol>
                <a:gridCol w="691776">
                  <a:extLst>
                    <a:ext uri="{9D8B030D-6E8A-4147-A177-3AD203B41FA5}">
                      <a16:colId xmlns:a16="http://schemas.microsoft.com/office/drawing/2014/main" val="1551762869"/>
                    </a:ext>
                  </a:extLst>
                </a:gridCol>
                <a:gridCol w="691776">
                  <a:extLst>
                    <a:ext uri="{9D8B030D-6E8A-4147-A177-3AD203B41FA5}">
                      <a16:colId xmlns:a16="http://schemas.microsoft.com/office/drawing/2014/main" val="1696259524"/>
                    </a:ext>
                  </a:extLst>
                </a:gridCol>
                <a:gridCol w="691776">
                  <a:extLst>
                    <a:ext uri="{9D8B030D-6E8A-4147-A177-3AD203B41FA5}">
                      <a16:colId xmlns:a16="http://schemas.microsoft.com/office/drawing/2014/main" val="3093129028"/>
                    </a:ext>
                  </a:extLst>
                </a:gridCol>
                <a:gridCol w="691776">
                  <a:extLst>
                    <a:ext uri="{9D8B030D-6E8A-4147-A177-3AD203B41FA5}">
                      <a16:colId xmlns:a16="http://schemas.microsoft.com/office/drawing/2014/main" val="2604086509"/>
                    </a:ext>
                  </a:extLst>
                </a:gridCol>
                <a:gridCol w="691776">
                  <a:extLst>
                    <a:ext uri="{9D8B030D-6E8A-4147-A177-3AD203B41FA5}">
                      <a16:colId xmlns:a16="http://schemas.microsoft.com/office/drawing/2014/main" val="189232201"/>
                    </a:ext>
                  </a:extLst>
                </a:gridCol>
                <a:gridCol w="691776">
                  <a:extLst>
                    <a:ext uri="{9D8B030D-6E8A-4147-A177-3AD203B41FA5}">
                      <a16:colId xmlns:a16="http://schemas.microsoft.com/office/drawing/2014/main" val="2851162289"/>
                    </a:ext>
                  </a:extLst>
                </a:gridCol>
              </a:tblGrid>
              <a:tr h="318328">
                <a:tc>
                  <a:txBody>
                    <a:bodyPr/>
                    <a:lstStyle/>
                    <a:p>
                      <a:r>
                        <a:rPr lang="en-US" sz="1000" dirty="0"/>
                        <a:t>Quarter</a:t>
                      </a:r>
                      <a:r>
                        <a:rPr lang="en-US" dirty="0"/>
                        <a:t> </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tc>
                  <a:txBody>
                    <a:bodyPr/>
                    <a:lstStyle/>
                    <a:p>
                      <a:r>
                        <a:rPr lang="en-US" dirty="0"/>
                        <a:t>16</a:t>
                      </a:r>
                    </a:p>
                  </a:txBody>
                  <a:tcPr/>
                </a:tc>
                <a:extLst>
                  <a:ext uri="{0D108BD9-81ED-4DB2-BD59-A6C34878D82A}">
                    <a16:rowId xmlns:a16="http://schemas.microsoft.com/office/drawing/2014/main" val="772488262"/>
                  </a:ext>
                </a:extLst>
              </a:tr>
              <a:tr h="318328">
                <a:tc>
                  <a:txBody>
                    <a:bodyPr/>
                    <a:lstStyle/>
                    <a:p>
                      <a:endParaRPr lang="en-US"/>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solidFill>
                            <a:srgbClr val="FF0000"/>
                          </a:solidFill>
                        </a:rPr>
                        <a:t>Winter </a:t>
                      </a:r>
                    </a:p>
                  </a:txBody>
                  <a:tcPr/>
                </a:tc>
                <a:tc>
                  <a:txBody>
                    <a:bodyPr/>
                    <a:lstStyle/>
                    <a:p>
                      <a:r>
                        <a:rPr lang="en-US" sz="1100" dirty="0"/>
                        <a:t>Spring </a:t>
                      </a:r>
                    </a:p>
                  </a:txBody>
                  <a:tcPr/>
                </a:tc>
                <a:extLst>
                  <a:ext uri="{0D108BD9-81ED-4DB2-BD59-A6C34878D82A}">
                    <a16:rowId xmlns:a16="http://schemas.microsoft.com/office/drawing/2014/main" val="3447618269"/>
                  </a:ext>
                </a:extLst>
              </a:tr>
              <a:tr h="318328">
                <a:tc>
                  <a:txBody>
                    <a:bodyPr/>
                    <a:lstStyle/>
                    <a:p>
                      <a:endParaRPr lang="en-US"/>
                    </a:p>
                  </a:txBody>
                  <a:tcPr/>
                </a:tc>
                <a:tc gridSpan="4">
                  <a:txBody>
                    <a:bodyPr/>
                    <a:lstStyle/>
                    <a:p>
                      <a:r>
                        <a:rPr lang="en-US" dirty="0"/>
                        <a:t>Year 1</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4</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06111701"/>
                  </a:ext>
                </a:extLst>
              </a:tr>
            </a:tbl>
          </a:graphicData>
        </a:graphic>
      </p:graphicFrame>
    </p:spTree>
    <p:extLst>
      <p:ext uri="{BB962C8B-B14F-4D97-AF65-F5344CB8AC3E}">
        <p14:creationId xmlns:p14="http://schemas.microsoft.com/office/powerpoint/2010/main" val="428116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8" grpId="0"/>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C55B-3A26-4B87-86CF-F4A2E369584F}"/>
              </a:ext>
            </a:extLst>
          </p:cNvPr>
          <p:cNvSpPr>
            <a:spLocks noGrp="1"/>
          </p:cNvSpPr>
          <p:nvPr>
            <p:ph type="title"/>
          </p:nvPr>
        </p:nvSpPr>
        <p:spPr/>
        <p:txBody>
          <a:bodyPr/>
          <a:lstStyle/>
          <a:p>
            <a:r>
              <a:rPr lang="en-US" dirty="0"/>
              <a:t>Seasonal Index</a:t>
            </a:r>
            <a:endParaRPr lang="en-AU" dirty="0"/>
          </a:p>
        </p:txBody>
      </p:sp>
      <p:pic>
        <p:nvPicPr>
          <p:cNvPr id="5" name="Content Placeholder 4">
            <a:extLst>
              <a:ext uri="{FF2B5EF4-FFF2-40B4-BE49-F238E27FC236}">
                <a16:creationId xmlns:a16="http://schemas.microsoft.com/office/drawing/2014/main" id="{E713A7D0-D8BE-42FF-90A4-1B86BCFC0201}"/>
              </a:ext>
            </a:extLst>
          </p:cNvPr>
          <p:cNvPicPr>
            <a:picLocks noGrp="1" noChangeAspect="1"/>
          </p:cNvPicPr>
          <p:nvPr>
            <p:ph idx="1"/>
          </p:nvPr>
        </p:nvPicPr>
        <p:blipFill>
          <a:blip r:embed="rId2"/>
          <a:stretch>
            <a:fillRect/>
          </a:stretch>
        </p:blipFill>
        <p:spPr>
          <a:xfrm>
            <a:off x="838200" y="1544268"/>
            <a:ext cx="10729738" cy="1224689"/>
          </a:xfrm>
        </p:spPr>
      </p:pic>
      <p:pic>
        <p:nvPicPr>
          <p:cNvPr id="7" name="Picture 6">
            <a:extLst>
              <a:ext uri="{FF2B5EF4-FFF2-40B4-BE49-F238E27FC236}">
                <a16:creationId xmlns:a16="http://schemas.microsoft.com/office/drawing/2014/main" id="{6DF2066C-F86F-4C69-99BD-AD85A79A7155}"/>
              </a:ext>
            </a:extLst>
          </p:cNvPr>
          <p:cNvPicPr>
            <a:picLocks noChangeAspect="1"/>
          </p:cNvPicPr>
          <p:nvPr/>
        </p:nvPicPr>
        <p:blipFill>
          <a:blip r:embed="rId3"/>
          <a:stretch>
            <a:fillRect/>
          </a:stretch>
        </p:blipFill>
        <p:spPr>
          <a:xfrm>
            <a:off x="748047" y="3119064"/>
            <a:ext cx="11274469" cy="2805217"/>
          </a:xfrm>
          <a:prstGeom prst="rect">
            <a:avLst/>
          </a:prstGeom>
        </p:spPr>
      </p:pic>
    </p:spTree>
    <p:extLst>
      <p:ext uri="{BB962C8B-B14F-4D97-AF65-F5344CB8AC3E}">
        <p14:creationId xmlns:p14="http://schemas.microsoft.com/office/powerpoint/2010/main" val="182010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D8CBF-CB69-470D-8FB8-BD23C6D1AB5C}"/>
              </a:ext>
            </a:extLst>
          </p:cNvPr>
          <p:cNvSpPr>
            <a:spLocks noGrp="1"/>
          </p:cNvSpPr>
          <p:nvPr>
            <p:ph type="title"/>
          </p:nvPr>
        </p:nvSpPr>
        <p:spPr/>
        <p:txBody>
          <a:bodyPr/>
          <a:lstStyle/>
          <a:p>
            <a:r>
              <a:rPr lang="en-US" dirty="0"/>
              <a:t>Seasonal Index</a:t>
            </a:r>
            <a:endParaRPr lang="en-AU" dirty="0"/>
          </a:p>
        </p:txBody>
      </p:sp>
      <p:pic>
        <p:nvPicPr>
          <p:cNvPr id="4" name="Content Placeholder 3">
            <a:extLst>
              <a:ext uri="{FF2B5EF4-FFF2-40B4-BE49-F238E27FC236}">
                <a16:creationId xmlns:a16="http://schemas.microsoft.com/office/drawing/2014/main" id="{ECFEB58C-5A04-4BB3-B44E-A4DA52842296}"/>
              </a:ext>
            </a:extLst>
          </p:cNvPr>
          <p:cNvPicPr>
            <a:picLocks noGrp="1" noChangeAspect="1"/>
          </p:cNvPicPr>
          <p:nvPr>
            <p:ph idx="1"/>
          </p:nvPr>
        </p:nvPicPr>
        <p:blipFill>
          <a:blip r:embed="rId2"/>
          <a:stretch>
            <a:fillRect/>
          </a:stretch>
        </p:blipFill>
        <p:spPr>
          <a:xfrm>
            <a:off x="838200" y="1440048"/>
            <a:ext cx="11227254" cy="4316808"/>
          </a:xfrm>
          <a:prstGeom prst="rect">
            <a:avLst/>
          </a:prstGeom>
        </p:spPr>
      </p:pic>
    </p:spTree>
    <p:extLst>
      <p:ext uri="{BB962C8B-B14F-4D97-AF65-F5344CB8AC3E}">
        <p14:creationId xmlns:p14="http://schemas.microsoft.com/office/powerpoint/2010/main" val="171475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Correcting for Seasonality</a:t>
            </a:r>
            <a:endParaRPr lang="en-AU" dirty="0"/>
          </a:p>
        </p:txBody>
      </p:sp>
      <p:pic>
        <p:nvPicPr>
          <p:cNvPr id="5" name="Picture 4">
            <a:extLst>
              <a:ext uri="{FF2B5EF4-FFF2-40B4-BE49-F238E27FC236}">
                <a16:creationId xmlns:a16="http://schemas.microsoft.com/office/drawing/2014/main" id="{C7C4AA32-0985-4996-8A04-96D436470970}"/>
              </a:ext>
            </a:extLst>
          </p:cNvPr>
          <p:cNvPicPr>
            <a:picLocks noChangeAspect="1"/>
          </p:cNvPicPr>
          <p:nvPr/>
        </p:nvPicPr>
        <p:blipFill>
          <a:blip r:embed="rId2"/>
          <a:stretch>
            <a:fillRect/>
          </a:stretch>
        </p:blipFill>
        <p:spPr>
          <a:xfrm>
            <a:off x="838200" y="1288652"/>
            <a:ext cx="10096368" cy="1325563"/>
          </a:xfrm>
          <a:prstGeom prst="rect">
            <a:avLst/>
          </a:prstGeom>
        </p:spPr>
      </p:pic>
      <p:pic>
        <p:nvPicPr>
          <p:cNvPr id="8" name="Content Placeholder 4">
            <a:extLst>
              <a:ext uri="{FF2B5EF4-FFF2-40B4-BE49-F238E27FC236}">
                <a16:creationId xmlns:a16="http://schemas.microsoft.com/office/drawing/2014/main" id="{E9EF4835-E81D-423E-87B6-09E2FBE37944}"/>
              </a:ext>
            </a:extLst>
          </p:cNvPr>
          <p:cNvPicPr>
            <a:picLocks noGrp="1" noChangeAspect="1"/>
          </p:cNvPicPr>
          <p:nvPr>
            <p:ph idx="1"/>
          </p:nvPr>
        </p:nvPicPr>
        <p:blipFill>
          <a:blip r:embed="rId3"/>
          <a:stretch>
            <a:fillRect/>
          </a:stretch>
        </p:blipFill>
        <p:spPr>
          <a:xfrm>
            <a:off x="954109" y="2614215"/>
            <a:ext cx="10852063" cy="1788355"/>
          </a:xfrm>
        </p:spPr>
      </p:pic>
      <p:pic>
        <p:nvPicPr>
          <p:cNvPr id="4" name="Picture 3">
            <a:extLst>
              <a:ext uri="{FF2B5EF4-FFF2-40B4-BE49-F238E27FC236}">
                <a16:creationId xmlns:a16="http://schemas.microsoft.com/office/drawing/2014/main" id="{B617B5E7-F104-4FAD-B5E9-746BEB7D98DF}"/>
              </a:ext>
            </a:extLst>
          </p:cNvPr>
          <p:cNvPicPr>
            <a:picLocks noChangeAspect="1"/>
          </p:cNvPicPr>
          <p:nvPr/>
        </p:nvPicPr>
        <p:blipFill>
          <a:blip r:embed="rId4"/>
          <a:stretch>
            <a:fillRect/>
          </a:stretch>
        </p:blipFill>
        <p:spPr>
          <a:xfrm>
            <a:off x="838199" y="4545084"/>
            <a:ext cx="10705519" cy="2192490"/>
          </a:xfrm>
          <a:prstGeom prst="rect">
            <a:avLst/>
          </a:prstGeom>
        </p:spPr>
      </p:pic>
    </p:spTree>
    <p:extLst>
      <p:ext uri="{BB962C8B-B14F-4D97-AF65-F5344CB8AC3E}">
        <p14:creationId xmlns:p14="http://schemas.microsoft.com/office/powerpoint/2010/main" val="151169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Correcting for Seasonality</a:t>
            </a:r>
            <a:endParaRPr lang="en-AU" dirty="0"/>
          </a:p>
        </p:txBody>
      </p:sp>
      <p:pic>
        <p:nvPicPr>
          <p:cNvPr id="7" name="Picture 6">
            <a:extLst>
              <a:ext uri="{FF2B5EF4-FFF2-40B4-BE49-F238E27FC236}">
                <a16:creationId xmlns:a16="http://schemas.microsoft.com/office/drawing/2014/main" id="{CBF66BAA-36B2-4E2F-BEDE-3B3D502EDDE7}"/>
              </a:ext>
            </a:extLst>
          </p:cNvPr>
          <p:cNvPicPr>
            <a:picLocks noChangeAspect="1"/>
          </p:cNvPicPr>
          <p:nvPr/>
        </p:nvPicPr>
        <p:blipFill>
          <a:blip r:embed="rId2"/>
          <a:stretch>
            <a:fillRect/>
          </a:stretch>
        </p:blipFill>
        <p:spPr>
          <a:xfrm>
            <a:off x="978839" y="1640381"/>
            <a:ext cx="10885568" cy="1788619"/>
          </a:xfrm>
          <a:prstGeom prst="rect">
            <a:avLst/>
          </a:prstGeom>
        </p:spPr>
      </p:pic>
      <p:pic>
        <p:nvPicPr>
          <p:cNvPr id="9" name="Picture 8">
            <a:extLst>
              <a:ext uri="{FF2B5EF4-FFF2-40B4-BE49-F238E27FC236}">
                <a16:creationId xmlns:a16="http://schemas.microsoft.com/office/drawing/2014/main" id="{71794C01-F8A7-4870-97D1-EC5D792CD2AB}"/>
              </a:ext>
            </a:extLst>
          </p:cNvPr>
          <p:cNvPicPr>
            <a:picLocks noChangeAspect="1"/>
          </p:cNvPicPr>
          <p:nvPr/>
        </p:nvPicPr>
        <p:blipFill>
          <a:blip r:embed="rId3"/>
          <a:stretch>
            <a:fillRect/>
          </a:stretch>
        </p:blipFill>
        <p:spPr>
          <a:xfrm>
            <a:off x="978839" y="3623392"/>
            <a:ext cx="10082017" cy="2508670"/>
          </a:xfrm>
          <a:prstGeom prst="rect">
            <a:avLst/>
          </a:prstGeom>
        </p:spPr>
      </p:pic>
    </p:spTree>
    <p:extLst>
      <p:ext uri="{BB962C8B-B14F-4D97-AF65-F5344CB8AC3E}">
        <p14:creationId xmlns:p14="http://schemas.microsoft.com/office/powerpoint/2010/main" val="16202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extLst>
              <p:ext uri="{D42A27DB-BD31-4B8C-83A1-F6EECF244321}">
                <p14:modId xmlns:p14="http://schemas.microsoft.com/office/powerpoint/2010/main" val="2580329779"/>
              </p:ext>
            </p:extLst>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10" name="Picture 9">
            <a:extLst>
              <a:ext uri="{FF2B5EF4-FFF2-40B4-BE49-F238E27FC236}">
                <a16:creationId xmlns:a16="http://schemas.microsoft.com/office/drawing/2014/main" id="{0CED92E2-C864-0F41-99D7-B9A13E8C3358}"/>
              </a:ext>
            </a:extLst>
          </p:cNvPr>
          <p:cNvPicPr>
            <a:picLocks noChangeAspect="1"/>
          </p:cNvPicPr>
          <p:nvPr/>
        </p:nvPicPr>
        <p:blipFill>
          <a:blip r:embed="rId3"/>
          <a:stretch>
            <a:fillRect/>
          </a:stretch>
        </p:blipFill>
        <p:spPr>
          <a:xfrm>
            <a:off x="599070" y="3156337"/>
            <a:ext cx="4699000" cy="2908300"/>
          </a:xfrm>
          <a:prstGeom prst="rect">
            <a:avLst/>
          </a:prstGeom>
        </p:spPr>
      </p:pic>
      <p:pic>
        <p:nvPicPr>
          <p:cNvPr id="11" name="Picture 10">
            <a:extLst>
              <a:ext uri="{FF2B5EF4-FFF2-40B4-BE49-F238E27FC236}">
                <a16:creationId xmlns:a16="http://schemas.microsoft.com/office/drawing/2014/main" id="{77075F99-FBC8-AE4E-9C43-44A7B2CFB64A}"/>
              </a:ext>
            </a:extLst>
          </p:cNvPr>
          <p:cNvPicPr>
            <a:picLocks noChangeAspect="1"/>
          </p:cNvPicPr>
          <p:nvPr/>
        </p:nvPicPr>
        <p:blipFill>
          <a:blip r:embed="rId4"/>
          <a:stretch>
            <a:fillRect/>
          </a:stretch>
        </p:blipFill>
        <p:spPr>
          <a:xfrm>
            <a:off x="5461000" y="3366330"/>
            <a:ext cx="6131930" cy="520285"/>
          </a:xfrm>
          <a:prstGeom prst="rect">
            <a:avLst/>
          </a:prstGeom>
        </p:spPr>
      </p:pic>
      <p:sp>
        <p:nvSpPr>
          <p:cNvPr id="16" name="TextBox 15">
            <a:extLst>
              <a:ext uri="{FF2B5EF4-FFF2-40B4-BE49-F238E27FC236}">
                <a16:creationId xmlns:a16="http://schemas.microsoft.com/office/drawing/2014/main" id="{878D784D-EB91-C143-AD01-F15B55024776}"/>
              </a:ext>
            </a:extLst>
          </p:cNvPr>
          <p:cNvSpPr txBox="1"/>
          <p:nvPr/>
        </p:nvSpPr>
        <p:spPr>
          <a:xfrm>
            <a:off x="675270" y="6058674"/>
            <a:ext cx="5247270" cy="369332"/>
          </a:xfrm>
          <a:prstGeom prst="rect">
            <a:avLst/>
          </a:prstGeom>
          <a:noFill/>
        </p:spPr>
        <p:txBody>
          <a:bodyPr wrap="square" rtlCol="0">
            <a:spAutoFit/>
          </a:bodyPr>
          <a:lstStyle/>
          <a:p>
            <a:r>
              <a:rPr lang="en-US" dirty="0">
                <a:solidFill>
                  <a:schemeClr val="bg2">
                    <a:lumMod val="50000"/>
                  </a:schemeClr>
                </a:solidFill>
              </a:rPr>
              <a:t>Year    1982.    1984.  1986    1988    1990.   1992   </a:t>
            </a:r>
          </a:p>
        </p:txBody>
      </p:sp>
      <p:sp>
        <p:nvSpPr>
          <p:cNvPr id="19" name="TextBox 18">
            <a:extLst>
              <a:ext uri="{FF2B5EF4-FFF2-40B4-BE49-F238E27FC236}">
                <a16:creationId xmlns:a16="http://schemas.microsoft.com/office/drawing/2014/main" id="{93E6FD1D-98A9-BD4E-BCAA-9F53E06EE44A}"/>
              </a:ext>
            </a:extLst>
          </p:cNvPr>
          <p:cNvSpPr txBox="1"/>
          <p:nvPr/>
        </p:nvSpPr>
        <p:spPr>
          <a:xfrm>
            <a:off x="45072" y="3060880"/>
            <a:ext cx="553998" cy="2908300"/>
          </a:xfrm>
          <a:prstGeom prst="rect">
            <a:avLst/>
          </a:prstGeom>
          <a:noFill/>
        </p:spPr>
        <p:txBody>
          <a:bodyPr vert="vert270" wrap="square" rtlCol="0">
            <a:spAutoFit/>
          </a:bodyPr>
          <a:lstStyle/>
          <a:p>
            <a:r>
              <a:rPr lang="en-US" sz="2400" dirty="0">
                <a:solidFill>
                  <a:schemeClr val="bg2">
                    <a:lumMod val="50000"/>
                  </a:schemeClr>
                </a:solidFill>
              </a:rPr>
              <a:t>Number of Schools</a:t>
            </a:r>
          </a:p>
        </p:txBody>
      </p:sp>
      <p:sp>
        <p:nvSpPr>
          <p:cNvPr id="20" name="TextBox 19">
            <a:extLst>
              <a:ext uri="{FF2B5EF4-FFF2-40B4-BE49-F238E27FC236}">
                <a16:creationId xmlns:a16="http://schemas.microsoft.com/office/drawing/2014/main" id="{B41586D8-299C-8F46-B8FA-65976559059C}"/>
              </a:ext>
            </a:extLst>
          </p:cNvPr>
          <p:cNvSpPr txBox="1"/>
          <p:nvPr/>
        </p:nvSpPr>
        <p:spPr>
          <a:xfrm>
            <a:off x="5852068" y="5324873"/>
            <a:ext cx="2496457"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Number of schools</a:t>
            </a:r>
            <a:endParaRPr lang="en-US" sz="2000" dirty="0">
              <a:ln>
                <a:solidFill>
                  <a:schemeClr val="tx1"/>
                </a:solidFill>
              </a:ln>
              <a:solidFill>
                <a:schemeClr val="bg2">
                  <a:lumMod val="50000"/>
                </a:schemeClr>
              </a:solidFill>
            </a:endParaRPr>
          </a:p>
        </p:txBody>
      </p:sp>
      <p:sp>
        <p:nvSpPr>
          <p:cNvPr id="21" name="TextBox 20">
            <a:extLst>
              <a:ext uri="{FF2B5EF4-FFF2-40B4-BE49-F238E27FC236}">
                <a16:creationId xmlns:a16="http://schemas.microsoft.com/office/drawing/2014/main" id="{16E081E3-3153-E441-A56B-E345BC5F2F0C}"/>
              </a:ext>
            </a:extLst>
          </p:cNvPr>
          <p:cNvSpPr txBox="1"/>
          <p:nvPr/>
        </p:nvSpPr>
        <p:spPr>
          <a:xfrm>
            <a:off x="10996266" y="6271271"/>
            <a:ext cx="795013"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Year</a:t>
            </a:r>
          </a:p>
        </p:txBody>
      </p:sp>
      <p:sp>
        <p:nvSpPr>
          <p:cNvPr id="22" name="Up Arrow Callout 21">
            <a:extLst>
              <a:ext uri="{FF2B5EF4-FFF2-40B4-BE49-F238E27FC236}">
                <a16:creationId xmlns:a16="http://schemas.microsoft.com/office/drawing/2014/main" id="{C6D4F7FE-9B3C-E54F-A022-224CC1B27ED4}"/>
              </a:ext>
            </a:extLst>
          </p:cNvPr>
          <p:cNvSpPr/>
          <p:nvPr/>
        </p:nvSpPr>
        <p:spPr>
          <a:xfrm rot="3187285">
            <a:off x="7505817" y="3198440"/>
            <a:ext cx="534776" cy="2422407"/>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Y with RV</a:t>
            </a:r>
          </a:p>
        </p:txBody>
      </p:sp>
      <p:sp>
        <p:nvSpPr>
          <p:cNvPr id="23" name="Up Arrow Callout 22">
            <a:extLst>
              <a:ext uri="{FF2B5EF4-FFF2-40B4-BE49-F238E27FC236}">
                <a16:creationId xmlns:a16="http://schemas.microsoft.com/office/drawing/2014/main" id="{BD8CF3D3-10CF-DB41-8641-D78B911A3284}"/>
              </a:ext>
            </a:extLst>
          </p:cNvPr>
          <p:cNvSpPr/>
          <p:nvPr/>
        </p:nvSpPr>
        <p:spPr>
          <a:xfrm>
            <a:off x="11126385" y="3839736"/>
            <a:ext cx="534776" cy="2403604"/>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X with EV</a:t>
            </a:r>
          </a:p>
        </p:txBody>
      </p:sp>
    </p:spTree>
    <p:extLst>
      <p:ext uri="{BB962C8B-B14F-4D97-AF65-F5344CB8AC3E}">
        <p14:creationId xmlns:p14="http://schemas.microsoft.com/office/powerpoint/2010/main" val="61414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p:bldP spid="19" grpId="0"/>
      <p:bldP spid="20" grpId="0" animBg="1"/>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6" name="Picture 5">
            <a:extLst>
              <a:ext uri="{FF2B5EF4-FFF2-40B4-BE49-F238E27FC236}">
                <a16:creationId xmlns:a16="http://schemas.microsoft.com/office/drawing/2014/main" id="{2092E019-9AC4-D741-AE34-FBB80279DF5C}"/>
              </a:ext>
            </a:extLst>
          </p:cNvPr>
          <p:cNvPicPr>
            <a:picLocks noChangeAspect="1"/>
          </p:cNvPicPr>
          <p:nvPr/>
        </p:nvPicPr>
        <p:blipFill>
          <a:blip r:embed="rId3"/>
          <a:stretch>
            <a:fillRect/>
          </a:stretch>
        </p:blipFill>
        <p:spPr>
          <a:xfrm>
            <a:off x="838200" y="3093951"/>
            <a:ext cx="5200650" cy="2970686"/>
          </a:xfrm>
          <a:prstGeom prst="rect">
            <a:avLst/>
          </a:prstGeom>
        </p:spPr>
      </p:pic>
      <p:sp>
        <p:nvSpPr>
          <p:cNvPr id="8" name="Rectangle 7">
            <a:extLst>
              <a:ext uri="{FF2B5EF4-FFF2-40B4-BE49-F238E27FC236}">
                <a16:creationId xmlns:a16="http://schemas.microsoft.com/office/drawing/2014/main" id="{51326DB0-03AE-C04F-A125-8F2DBB030EBA}"/>
              </a:ext>
            </a:extLst>
          </p:cNvPr>
          <p:cNvSpPr/>
          <p:nvPr/>
        </p:nvSpPr>
        <p:spPr>
          <a:xfrm>
            <a:off x="4783344" y="3424950"/>
            <a:ext cx="7141057" cy="461665"/>
          </a:xfrm>
          <a:prstGeom prst="rect">
            <a:avLst/>
          </a:prstGeom>
        </p:spPr>
        <p:txBody>
          <a:bodyPr wrap="none">
            <a:spAutoFit/>
          </a:bodyPr>
          <a:lstStyle/>
          <a:p>
            <a:r>
              <a:rPr lang="en-AU" sz="2400" b="0" i="0" dirty="0">
                <a:solidFill>
                  <a:srgbClr val="009EC6"/>
                </a:solidFill>
                <a:effectLst/>
                <a:latin typeface="Open Sans" panose="020B0606030504020204"/>
              </a:rPr>
              <a:t>Number of schools </a:t>
            </a:r>
            <a:r>
              <a:rPr lang="en-AU" sz="2400" b="0" i="0" u="none" strike="noStrike" dirty="0">
                <a:solidFill>
                  <a:srgbClr val="009EC6"/>
                </a:solidFill>
                <a:effectLst/>
                <a:latin typeface="STIXGeneral-Regular" pitchFamily="2" charset="2"/>
              </a:rPr>
              <a:t>=2169−12.5×</a:t>
            </a:r>
            <a:r>
              <a:rPr lang="en-AU" sz="2400" b="0" i="0" u="none" strike="noStrike" dirty="0">
                <a:solidFill>
                  <a:srgbClr val="009EC6"/>
                </a:solidFill>
                <a:effectLst/>
                <a:latin typeface="Open Sans" panose="020B0606030504020204"/>
              </a:rPr>
              <a:t>=2169−12.5×</a:t>
            </a:r>
            <a:r>
              <a:rPr lang="en-AU" sz="2400" b="0" i="0" dirty="0">
                <a:solidFill>
                  <a:srgbClr val="009EC6"/>
                </a:solidFill>
                <a:effectLst/>
                <a:latin typeface="Open Sans" panose="020B0606030504020204"/>
              </a:rPr>
              <a:t> year</a:t>
            </a:r>
            <a:endParaRPr lang="en-US" sz="2400" dirty="0"/>
          </a:p>
        </p:txBody>
      </p:sp>
      <p:sp>
        <p:nvSpPr>
          <p:cNvPr id="9" name="Rectangle 8">
            <a:extLst>
              <a:ext uri="{FF2B5EF4-FFF2-40B4-BE49-F238E27FC236}">
                <a16:creationId xmlns:a16="http://schemas.microsoft.com/office/drawing/2014/main" id="{823743C8-444E-C34F-BAA1-B5A1518BA72C}"/>
              </a:ext>
            </a:extLst>
          </p:cNvPr>
          <p:cNvSpPr/>
          <p:nvPr/>
        </p:nvSpPr>
        <p:spPr>
          <a:xfrm>
            <a:off x="6095995" y="4375058"/>
            <a:ext cx="6096000" cy="1569660"/>
          </a:xfrm>
          <a:prstGeom prst="rect">
            <a:avLst/>
          </a:prstGeom>
        </p:spPr>
        <p:txBody>
          <a:bodyPr>
            <a:spAutoFit/>
          </a:bodyPr>
          <a:lstStyle/>
          <a:p>
            <a:r>
              <a:rPr lang="en-AU" sz="2400" b="0" i="0" dirty="0">
                <a:solidFill>
                  <a:srgbClr val="009EC6"/>
                </a:solidFill>
                <a:effectLst/>
                <a:latin typeface="Open Sans" panose="020B0606030504020204"/>
              </a:rPr>
              <a:t>Slope </a:t>
            </a:r>
            <a:r>
              <a:rPr lang="en-AU" sz="2400" b="0" i="0" u="none" strike="noStrike" dirty="0">
                <a:solidFill>
                  <a:srgbClr val="009EC6"/>
                </a:solidFill>
                <a:effectLst/>
                <a:latin typeface="STIXGeneral-Regular" pitchFamily="2" charset="2"/>
              </a:rPr>
              <a:t>=−12.5</a:t>
            </a:r>
            <a:endParaRPr lang="en-AU" sz="2400" dirty="0">
              <a:solidFill>
                <a:srgbClr val="009EC6"/>
              </a:solidFill>
              <a:latin typeface="Open Sans" panose="020B0606030504020204"/>
            </a:endParaRPr>
          </a:p>
          <a:p>
            <a:r>
              <a:rPr lang="en-AU" sz="2400" b="0" i="0" dirty="0">
                <a:solidFill>
                  <a:srgbClr val="009EC6"/>
                </a:solidFill>
                <a:effectLst/>
                <a:latin typeface="Open Sans" panose="020B0606030504020204"/>
              </a:rPr>
              <a:t>Over the period </a:t>
            </a:r>
            <a:r>
              <a:rPr lang="en-AU" sz="2400" b="0" i="0" u="none" strike="noStrike" dirty="0">
                <a:solidFill>
                  <a:srgbClr val="009EC6"/>
                </a:solidFill>
                <a:effectLst/>
                <a:latin typeface="Open Sans" panose="020B0606030504020204"/>
              </a:rPr>
              <a:t>1981</a:t>
            </a:r>
            <a:r>
              <a:rPr lang="en-AU" sz="2400" b="0" i="0" dirty="0">
                <a:solidFill>
                  <a:srgbClr val="009EC6"/>
                </a:solidFill>
                <a:effectLst/>
                <a:latin typeface="Open Sans" panose="020B0606030504020204"/>
              </a:rPr>
              <a:t>–</a:t>
            </a:r>
            <a:r>
              <a:rPr lang="en-AU" sz="2400" b="0" i="0" u="none" strike="noStrike" dirty="0">
                <a:solidFill>
                  <a:srgbClr val="009EC6"/>
                </a:solidFill>
                <a:effectLst/>
                <a:latin typeface="Open Sans" panose="020B0606030504020204"/>
              </a:rPr>
              <a:t>92</a:t>
            </a:r>
            <a:r>
              <a:rPr lang="en-AU" sz="2400" b="0" i="0" dirty="0">
                <a:solidFill>
                  <a:srgbClr val="009EC6"/>
                </a:solidFill>
                <a:effectLst/>
                <a:latin typeface="Open Sans" panose="020B0606030504020204"/>
              </a:rPr>
              <a:t> the number of schools in Victoria decreased at an average rate of </a:t>
            </a:r>
            <a:r>
              <a:rPr lang="en-AU" sz="2400" b="0" i="0" u="none" strike="noStrike" dirty="0">
                <a:solidFill>
                  <a:srgbClr val="009EC6"/>
                </a:solidFill>
                <a:effectLst/>
                <a:latin typeface="Open Sans" panose="020B0606030504020204"/>
              </a:rPr>
              <a:t>12.5</a:t>
            </a:r>
            <a:r>
              <a:rPr lang="en-AU" sz="2400" b="0" i="0" dirty="0">
                <a:solidFill>
                  <a:srgbClr val="009EC6"/>
                </a:solidFill>
                <a:effectLst/>
                <a:latin typeface="Open Sans" panose="020B0606030504020204"/>
              </a:rPr>
              <a:t> schools per year.</a:t>
            </a:r>
          </a:p>
        </p:txBody>
      </p:sp>
    </p:spTree>
    <p:extLst>
      <p:ext uri="{BB962C8B-B14F-4D97-AF65-F5344CB8AC3E}">
        <p14:creationId xmlns:p14="http://schemas.microsoft.com/office/powerpoint/2010/main" val="57031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Forecasting</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Using a trend line fitted to a time series plot to make predictions about future values is known as </a:t>
            </a:r>
            <a:r>
              <a:rPr lang="en-US" sz="2400" dirty="0">
                <a:solidFill>
                  <a:srgbClr val="FF0000"/>
                </a:solidFill>
              </a:rPr>
              <a:t>trend line forecasting</a:t>
            </a:r>
            <a:r>
              <a:rPr lang="en-US" sz="2400" dirty="0"/>
              <a:t>.</a:t>
            </a:r>
          </a:p>
        </p:txBody>
      </p:sp>
      <p:sp>
        <p:nvSpPr>
          <p:cNvPr id="8" name="Rectangle 7">
            <a:extLst>
              <a:ext uri="{FF2B5EF4-FFF2-40B4-BE49-F238E27FC236}">
                <a16:creationId xmlns:a16="http://schemas.microsoft.com/office/drawing/2014/main" id="{51326DB0-03AE-C04F-A125-8F2DBB030EBA}"/>
              </a:ext>
            </a:extLst>
          </p:cNvPr>
          <p:cNvSpPr/>
          <p:nvPr/>
        </p:nvSpPr>
        <p:spPr>
          <a:xfrm>
            <a:off x="2417515" y="2064647"/>
            <a:ext cx="7141057" cy="461665"/>
          </a:xfrm>
          <a:prstGeom prst="rect">
            <a:avLst/>
          </a:prstGeom>
        </p:spPr>
        <p:txBody>
          <a:bodyPr wrap="none">
            <a:spAutoFit/>
          </a:bodyPr>
          <a:lstStyle/>
          <a:p>
            <a:r>
              <a:rPr lang="en-AU" sz="2400" b="0" i="0" dirty="0">
                <a:solidFill>
                  <a:srgbClr val="009EC6"/>
                </a:solidFill>
                <a:effectLst/>
                <a:latin typeface="Open Sans" panose="020B0606030504020204"/>
              </a:rPr>
              <a:t>Number of schools </a:t>
            </a:r>
            <a:r>
              <a:rPr lang="en-AU" sz="2400" b="0" i="0" u="none" strike="noStrike" dirty="0">
                <a:solidFill>
                  <a:srgbClr val="009EC6"/>
                </a:solidFill>
                <a:effectLst/>
                <a:latin typeface="STIXGeneral-Regular" pitchFamily="2" charset="2"/>
              </a:rPr>
              <a:t>=2169−12.5×</a:t>
            </a:r>
            <a:r>
              <a:rPr lang="en-AU" sz="2400" b="0" i="0" u="none" strike="noStrike" dirty="0">
                <a:solidFill>
                  <a:srgbClr val="009EC6"/>
                </a:solidFill>
                <a:effectLst/>
                <a:latin typeface="Open Sans" panose="020B0606030504020204"/>
              </a:rPr>
              <a:t>=2169−12.5×</a:t>
            </a:r>
            <a:r>
              <a:rPr lang="en-AU" sz="2400" b="0" i="0" dirty="0">
                <a:solidFill>
                  <a:srgbClr val="009EC6"/>
                </a:solidFill>
                <a:effectLst/>
                <a:latin typeface="Open Sans" panose="020B0606030504020204"/>
              </a:rPr>
              <a:t> year</a:t>
            </a:r>
            <a:endParaRPr lang="en-US" sz="2400" dirty="0"/>
          </a:p>
        </p:txBody>
      </p:sp>
      <p:sp>
        <p:nvSpPr>
          <p:cNvPr id="9" name="Rectangle 8">
            <a:extLst>
              <a:ext uri="{FF2B5EF4-FFF2-40B4-BE49-F238E27FC236}">
                <a16:creationId xmlns:a16="http://schemas.microsoft.com/office/drawing/2014/main" id="{823743C8-444E-C34F-BAA1-B5A1518BA72C}"/>
              </a:ext>
            </a:extLst>
          </p:cNvPr>
          <p:cNvSpPr/>
          <p:nvPr/>
        </p:nvSpPr>
        <p:spPr>
          <a:xfrm>
            <a:off x="2743200" y="4001038"/>
            <a:ext cx="11219538" cy="1569660"/>
          </a:xfrm>
          <a:prstGeom prst="rect">
            <a:avLst/>
          </a:prstGeom>
        </p:spPr>
        <p:txBody>
          <a:bodyPr wrap="square">
            <a:spAutoFit/>
          </a:bodyPr>
          <a:lstStyle/>
          <a:p>
            <a:pPr marL="457200" indent="-457200">
              <a:buAutoNum type="arabicPlain" startAt="1981"/>
            </a:pPr>
            <a:r>
              <a:rPr lang="en-AU" sz="2400" dirty="0">
                <a:solidFill>
                  <a:srgbClr val="009EC6"/>
                </a:solidFill>
                <a:latin typeface="Open Sans" panose="020B0606030504020204"/>
              </a:rPr>
              <a:t>= year ‘1’, then 2015 = year ‘35’.</a:t>
            </a:r>
          </a:p>
          <a:p>
            <a:endParaRPr lang="en-AU" sz="2400" dirty="0">
              <a:solidFill>
                <a:srgbClr val="009EC6"/>
              </a:solidFill>
              <a:latin typeface="Open Sans" panose="020B0606030504020204"/>
            </a:endParaRPr>
          </a:p>
          <a:p>
            <a:r>
              <a:rPr lang="en-AU" sz="2400" dirty="0">
                <a:solidFill>
                  <a:srgbClr val="009EC6"/>
                </a:solidFill>
                <a:latin typeface="Open Sans" panose="020B0606030504020204"/>
              </a:rPr>
              <a:t>Number of schools=2169−12.5×year</a:t>
            </a:r>
          </a:p>
          <a:p>
            <a:r>
              <a:rPr lang="en-AU" sz="2400" dirty="0">
                <a:solidFill>
                  <a:srgbClr val="009EC6"/>
                </a:solidFill>
                <a:latin typeface="Open Sans" panose="020B0606030504020204"/>
              </a:rPr>
              <a:t>=2169−12.5×35≈1732 schools</a:t>
            </a:r>
            <a:endParaRPr lang="en-AU" sz="2400" b="0" i="0" dirty="0">
              <a:solidFill>
                <a:srgbClr val="009EC6"/>
              </a:solidFill>
              <a:effectLst/>
              <a:latin typeface="Open Sans" panose="020B0606030504020204"/>
            </a:endParaRPr>
          </a:p>
        </p:txBody>
      </p:sp>
      <p:sp>
        <p:nvSpPr>
          <p:cNvPr id="7" name="Rectangle 6">
            <a:extLst>
              <a:ext uri="{FF2B5EF4-FFF2-40B4-BE49-F238E27FC236}">
                <a16:creationId xmlns:a16="http://schemas.microsoft.com/office/drawing/2014/main" id="{E86CD68D-1E74-1F4A-A4AE-9709EF74DD66}"/>
              </a:ext>
            </a:extLst>
          </p:cNvPr>
          <p:cNvSpPr/>
          <p:nvPr/>
        </p:nvSpPr>
        <p:spPr>
          <a:xfrm>
            <a:off x="696692" y="2714512"/>
            <a:ext cx="11495308" cy="830997"/>
          </a:xfrm>
          <a:prstGeom prst="rect">
            <a:avLst/>
          </a:prstGeom>
        </p:spPr>
        <p:txBody>
          <a:bodyPr wrap="square">
            <a:spAutoFit/>
          </a:bodyPr>
          <a:lstStyle/>
          <a:p>
            <a:r>
              <a:rPr lang="en-AU" sz="2400" dirty="0">
                <a:solidFill>
                  <a:srgbClr val="000000"/>
                </a:solidFill>
                <a:latin typeface="Open Sans" panose="020B0606030504020204"/>
              </a:rPr>
              <a:t>How many government schools do we predict for Victoria in 2015 if the same decreasing trend continues? Give your answer correct to </a:t>
            </a:r>
            <a:r>
              <a:rPr lang="en-AU" sz="2400" dirty="0">
                <a:solidFill>
                  <a:srgbClr val="FF0000"/>
                </a:solidFill>
                <a:latin typeface="Open Sans" panose="020B0606030504020204"/>
              </a:rPr>
              <a:t>the nearest whole number</a:t>
            </a:r>
            <a:r>
              <a:rPr lang="en-AU" sz="2400" dirty="0">
                <a:solidFill>
                  <a:srgbClr val="000000"/>
                </a:solidFill>
                <a:latin typeface="Open Sans" panose="020B0606030504020204"/>
              </a:rPr>
              <a:t>.</a:t>
            </a:r>
            <a:endParaRPr lang="en-US" sz="2400" dirty="0"/>
          </a:p>
        </p:txBody>
      </p:sp>
    </p:spTree>
    <p:extLst>
      <p:ext uri="{BB962C8B-B14F-4D97-AF65-F5344CB8AC3E}">
        <p14:creationId xmlns:p14="http://schemas.microsoft.com/office/powerpoint/2010/main" val="122673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 (seasonality)</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a:bodyPr>
          <a:lstStyle/>
          <a:p>
            <a:r>
              <a:rPr lang="en-US" sz="2400" dirty="0"/>
              <a:t>The </a:t>
            </a:r>
            <a:r>
              <a:rPr lang="en-US" sz="2400" dirty="0" err="1"/>
              <a:t>deseasonalised</a:t>
            </a:r>
            <a:r>
              <a:rPr lang="en-US" sz="2400" dirty="0"/>
              <a:t> quarterly sales data from Mikki’s shop are shown below.</a:t>
            </a:r>
          </a:p>
        </p:txBody>
      </p:sp>
      <p:sp>
        <p:nvSpPr>
          <p:cNvPr id="7" name="Rectangle 6">
            <a:extLst>
              <a:ext uri="{FF2B5EF4-FFF2-40B4-BE49-F238E27FC236}">
                <a16:creationId xmlns:a16="http://schemas.microsoft.com/office/drawing/2014/main" id="{E86CD68D-1E74-1F4A-A4AE-9709EF74DD66}"/>
              </a:ext>
            </a:extLst>
          </p:cNvPr>
          <p:cNvSpPr/>
          <p:nvPr/>
        </p:nvSpPr>
        <p:spPr>
          <a:xfrm>
            <a:off x="1103093" y="2395297"/>
            <a:ext cx="5646051" cy="461665"/>
          </a:xfrm>
          <a:prstGeom prst="rect">
            <a:avLst/>
          </a:prstGeom>
        </p:spPr>
        <p:txBody>
          <a:bodyPr wrap="square">
            <a:spAutoFit/>
          </a:bodyPr>
          <a:lstStyle/>
          <a:p>
            <a:r>
              <a:rPr lang="en-AU" sz="2400" dirty="0">
                <a:solidFill>
                  <a:srgbClr val="000000"/>
                </a:solidFill>
                <a:latin typeface="Open Sans" panose="020B0606030504020204"/>
              </a:rPr>
              <a:t>Fit a trend line and interpret the slope.</a:t>
            </a:r>
            <a:endParaRPr lang="en-US" sz="2400" dirty="0"/>
          </a:p>
        </p:txBody>
      </p:sp>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2"/>
          <a:stretch>
            <a:fillRect/>
          </a:stretch>
        </p:blipFill>
        <p:spPr>
          <a:xfrm>
            <a:off x="0" y="1295493"/>
            <a:ext cx="12192000" cy="1060174"/>
          </a:xfrm>
          <a:prstGeom prst="rect">
            <a:avLst/>
          </a:prstGeom>
        </p:spPr>
      </p:pic>
      <p:pic>
        <p:nvPicPr>
          <p:cNvPr id="5" name="Picture 4">
            <a:extLst>
              <a:ext uri="{FF2B5EF4-FFF2-40B4-BE49-F238E27FC236}">
                <a16:creationId xmlns:a16="http://schemas.microsoft.com/office/drawing/2014/main" id="{0E945DC8-CB6C-A146-938A-5891A384DC69}"/>
              </a:ext>
            </a:extLst>
          </p:cNvPr>
          <p:cNvPicPr>
            <a:picLocks noChangeAspect="1"/>
          </p:cNvPicPr>
          <p:nvPr/>
        </p:nvPicPr>
        <p:blipFill>
          <a:blip r:embed="rId3"/>
          <a:stretch>
            <a:fillRect/>
          </a:stretch>
        </p:blipFill>
        <p:spPr>
          <a:xfrm>
            <a:off x="838200" y="2905202"/>
            <a:ext cx="4790787" cy="3580883"/>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6749144" y="342900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10" name="Rectangle 9">
            <a:extLst>
              <a:ext uri="{FF2B5EF4-FFF2-40B4-BE49-F238E27FC236}">
                <a16:creationId xmlns:a16="http://schemas.microsoft.com/office/drawing/2014/main" id="{5D29F073-95BA-C442-A505-4772453F9DA0}"/>
              </a:ext>
            </a:extLst>
          </p:cNvPr>
          <p:cNvSpPr/>
          <p:nvPr/>
        </p:nvSpPr>
        <p:spPr>
          <a:xfrm>
            <a:off x="6213653" y="4524377"/>
            <a:ext cx="6096000" cy="1200329"/>
          </a:xfrm>
          <a:prstGeom prst="rect">
            <a:avLst/>
          </a:prstGeom>
        </p:spPr>
        <p:txBody>
          <a:bodyPr>
            <a:spAutoFit/>
          </a:bodyPr>
          <a:lstStyle/>
          <a:p>
            <a:r>
              <a:rPr lang="en-AU" sz="2400" b="1" i="0" dirty="0">
                <a:solidFill>
                  <a:srgbClr val="009EC6"/>
                </a:solidFill>
                <a:effectLst/>
                <a:latin typeface="Open Sans" panose="020B0606030504020204"/>
              </a:rPr>
              <a:t>Over the </a:t>
            </a:r>
            <a:r>
              <a:rPr lang="en-AU" sz="2400" b="1" i="0" u="none" strike="noStrike" dirty="0">
                <a:solidFill>
                  <a:srgbClr val="009EC6"/>
                </a:solidFill>
                <a:effectLst/>
                <a:latin typeface="Open Sans" panose="020B0606030504020204"/>
              </a:rPr>
              <a:t>3</a:t>
            </a:r>
            <a:r>
              <a:rPr lang="en-AU" sz="2400" b="1" i="0" dirty="0">
                <a:solidFill>
                  <a:srgbClr val="009EC6"/>
                </a:solidFill>
                <a:effectLst/>
                <a:latin typeface="Open Sans" panose="020B0606030504020204"/>
              </a:rPr>
              <a:t>-year period, sales at Mikki’s shop increased at an average rate of </a:t>
            </a:r>
            <a:r>
              <a:rPr lang="en-AU" sz="2400" b="1" i="0" u="none" strike="noStrike" dirty="0">
                <a:solidFill>
                  <a:srgbClr val="009EC6"/>
                </a:solidFill>
                <a:effectLst/>
                <a:latin typeface="Open Sans" panose="020B0606030504020204"/>
              </a:rPr>
              <a:t>32</a:t>
            </a:r>
            <a:r>
              <a:rPr lang="en-AU" sz="2400" b="1" i="0" dirty="0">
                <a:solidFill>
                  <a:srgbClr val="009EC6"/>
                </a:solidFill>
                <a:effectLst/>
                <a:latin typeface="Open Sans" panose="020B0606030504020204"/>
              </a:rPr>
              <a:t> sales per quarter.</a:t>
            </a:r>
            <a:endParaRPr lang="en-US" sz="2400" b="1" dirty="0"/>
          </a:p>
        </p:txBody>
      </p:sp>
    </p:spTree>
    <p:extLst>
      <p:ext uri="{BB962C8B-B14F-4D97-AF65-F5344CB8AC3E}">
        <p14:creationId xmlns:p14="http://schemas.microsoft.com/office/powerpoint/2010/main" val="397226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10" grpId="0"/>
    </p:bldLst>
  </p:timing>
</p:sld>
</file>

<file path=ppt/theme/theme1.xml><?xml version="1.0" encoding="utf-8"?>
<a:theme xmlns:a="http://schemas.openxmlformats.org/drawingml/2006/main" name="GradientVTI">
  <a:themeElements>
    <a:clrScheme name="Offic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1492</TotalTime>
  <Words>540</Words>
  <Application>Microsoft Office PowerPoint</Application>
  <PresentationFormat>Widescreen</PresentationFormat>
  <Paragraphs>109</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Cambria Math</vt:lpstr>
      <vt:lpstr>Gill Sans Nova</vt:lpstr>
      <vt:lpstr>Open Sans</vt:lpstr>
      <vt:lpstr>STIXGeneral-Regular</vt:lpstr>
      <vt:lpstr>GradientVTI</vt:lpstr>
      <vt:lpstr>Time series data and least squares regression modelling</vt:lpstr>
      <vt:lpstr>Seasonal Index</vt:lpstr>
      <vt:lpstr>Seasonal Index</vt:lpstr>
      <vt:lpstr>Seasonal Adjustment / De-Seasonalising / Correcting for Seasonality</vt:lpstr>
      <vt:lpstr>Seasonal Adjustment / De-Seasonalising / Correcting for Seasonality</vt:lpstr>
      <vt:lpstr>Fitting a trend line</vt:lpstr>
      <vt:lpstr>Fitting a trend line</vt:lpstr>
      <vt:lpstr>Forecasting</vt:lpstr>
      <vt:lpstr>Fitting a trend line (seasonality)</vt:lpstr>
      <vt:lpstr>Forecasting taking seasonality into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Fitting a trend line and forecasting </dc:title>
  <dc:creator>Yongmei Zhang</dc:creator>
  <cp:lastModifiedBy>Lyn ZHANG</cp:lastModifiedBy>
  <cp:revision>26</cp:revision>
  <dcterms:created xsi:type="dcterms:W3CDTF">2020-10-01T09:30:39Z</dcterms:created>
  <dcterms:modified xsi:type="dcterms:W3CDTF">2024-12-29T23:57:35Z</dcterms:modified>
</cp:coreProperties>
</file>