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15"/>
  </p:notesMasterIdLst>
  <p:sldIdLst>
    <p:sldId id="256" r:id="rId2"/>
    <p:sldId id="264" r:id="rId3"/>
    <p:sldId id="265" r:id="rId4"/>
    <p:sldId id="266" r:id="rId5"/>
    <p:sldId id="360" r:id="rId6"/>
    <p:sldId id="303" r:id="rId7"/>
    <p:sldId id="257" r:id="rId8"/>
    <p:sldId id="363" r:id="rId9"/>
    <p:sldId id="362" r:id="rId10"/>
    <p:sldId id="258" r:id="rId11"/>
    <p:sldId id="259" r:id="rId12"/>
    <p:sldId id="260" r:id="rId13"/>
    <p:sldId id="3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 snapToGrid="0" snapToObjects="1">
      <p:cViewPr varScale="1">
        <p:scale>
          <a:sx n="61" d="100"/>
          <a:sy n="61" d="100"/>
        </p:scale>
        <p:origin x="8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E7427-CFBC-6C40-8537-6BFCF4AA35E8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A9C33-CF83-6341-8FC1-F40E7C996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33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Constant = fixed amount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58678-2270-1649-921C-0A6C659D26EE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512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2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03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72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1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20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7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53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9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3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7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94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7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62" r:id="rId5"/>
    <p:sldLayoutId id="2147483663" r:id="rId6"/>
    <p:sldLayoutId id="2147483669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shorts/726zqQUwDlw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mfEC_ktG68Y" TargetMode="External"/><Relationship Id="rId5" Type="http://schemas.openxmlformats.org/officeDocument/2006/relationships/hyperlink" Target="https://www.youtube.com/shorts/DAZpqGb1Jsw" TargetMode="External"/><Relationship Id="rId4" Type="http://schemas.openxmlformats.org/officeDocument/2006/relationships/hyperlink" Target="https://www.youtube.com/shorts/rcOVRKtJROs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5" Type="http://schemas.openxmlformats.org/officeDocument/2006/relationships/image" Target="NUL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93D702E-F4E0-47FC-A74C-ECD9647A8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9CDA64-FB41-074E-A673-54E2C6606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456" y="3275642"/>
            <a:ext cx="11630040" cy="1152663"/>
          </a:xfrm>
        </p:spPr>
        <p:txBody>
          <a:bodyPr>
            <a:normAutofit fontScale="90000"/>
          </a:bodyPr>
          <a:lstStyle/>
          <a:p>
            <a:pPr algn="ctr"/>
            <a:r>
              <a:rPr lang="en-AU" dirty="0"/>
              <a:t>Recurrence relations and their graphs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C782F7-CDDE-40D2-9526-A12A085427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405" b="35515"/>
          <a:stretch/>
        </p:blipFill>
        <p:spPr>
          <a:xfrm>
            <a:off x="838201" y="10"/>
            <a:ext cx="10484412" cy="3811394"/>
          </a:xfrm>
          <a:custGeom>
            <a:avLst/>
            <a:gdLst/>
            <a:ahLst/>
            <a:cxnLst/>
            <a:rect l="l" t="t" r="r" b="b"/>
            <a:pathLst>
              <a:path w="10484412" h="3811404">
                <a:moveTo>
                  <a:pt x="0" y="3811403"/>
                </a:moveTo>
                <a:lnTo>
                  <a:pt x="10484412" y="3811403"/>
                </a:lnTo>
                <a:lnTo>
                  <a:pt x="10484412" y="3811404"/>
                </a:lnTo>
                <a:lnTo>
                  <a:pt x="0" y="3811404"/>
                </a:lnTo>
                <a:close/>
                <a:moveTo>
                  <a:pt x="181717" y="0"/>
                </a:moveTo>
                <a:lnTo>
                  <a:pt x="10224015" y="0"/>
                </a:lnTo>
                <a:cubicBezTo>
                  <a:pt x="10261561" y="45054"/>
                  <a:pt x="10301611" y="85103"/>
                  <a:pt x="10369193" y="110134"/>
                </a:cubicBezTo>
                <a:cubicBezTo>
                  <a:pt x="10321635" y="167704"/>
                  <a:pt x="10236530" y="182722"/>
                  <a:pt x="10173954" y="222771"/>
                </a:cubicBezTo>
                <a:cubicBezTo>
                  <a:pt x="10168948" y="255310"/>
                  <a:pt x="10269071" y="245298"/>
                  <a:pt x="10241537" y="317887"/>
                </a:cubicBezTo>
                <a:cubicBezTo>
                  <a:pt x="10206494" y="418008"/>
                  <a:pt x="10241537" y="528142"/>
                  <a:pt x="10071328" y="573196"/>
                </a:cubicBezTo>
                <a:cubicBezTo>
                  <a:pt x="10023770" y="668312"/>
                  <a:pt x="10008751" y="820997"/>
                  <a:pt x="10113880" y="913610"/>
                </a:cubicBezTo>
                <a:cubicBezTo>
                  <a:pt x="10271573" y="1048774"/>
                  <a:pt x="10244040" y="1138885"/>
                  <a:pt x="10036285" y="1216478"/>
                </a:cubicBezTo>
                <a:cubicBezTo>
                  <a:pt x="10011255" y="1226491"/>
                  <a:pt x="9978715" y="1231497"/>
                  <a:pt x="9966200" y="1256528"/>
                </a:cubicBezTo>
                <a:cubicBezTo>
                  <a:pt x="9986224" y="1289067"/>
                  <a:pt x="10031280" y="1281557"/>
                  <a:pt x="10063819" y="1289067"/>
                </a:cubicBezTo>
                <a:cubicBezTo>
                  <a:pt x="10211500" y="1324110"/>
                  <a:pt x="10214003" y="1324110"/>
                  <a:pt x="10176457" y="1441752"/>
                </a:cubicBezTo>
                <a:cubicBezTo>
                  <a:pt x="10163942" y="1476795"/>
                  <a:pt x="10188972" y="1491813"/>
                  <a:pt x="10211500" y="1511838"/>
                </a:cubicBezTo>
                <a:cubicBezTo>
                  <a:pt x="10296604" y="1591936"/>
                  <a:pt x="10296604" y="1594439"/>
                  <a:pt x="10206494" y="1664523"/>
                </a:cubicBezTo>
                <a:cubicBezTo>
                  <a:pt x="10181463" y="1684547"/>
                  <a:pt x="10163942" y="1704572"/>
                  <a:pt x="10151426" y="1732106"/>
                </a:cubicBezTo>
                <a:cubicBezTo>
                  <a:pt x="10128899" y="1782166"/>
                  <a:pt x="10128899" y="1822216"/>
                  <a:pt x="10208996" y="1847246"/>
                </a:cubicBezTo>
                <a:cubicBezTo>
                  <a:pt x="10266568" y="1864767"/>
                  <a:pt x="10296604" y="1884791"/>
                  <a:pt x="10299107" y="1939858"/>
                </a:cubicBezTo>
                <a:cubicBezTo>
                  <a:pt x="10299107" y="1987416"/>
                  <a:pt x="10306617" y="2017452"/>
                  <a:pt x="10244040" y="2037477"/>
                </a:cubicBezTo>
                <a:cubicBezTo>
                  <a:pt x="10193979" y="2054998"/>
                  <a:pt x="10178960" y="2090041"/>
                  <a:pt x="10183966" y="2130089"/>
                </a:cubicBezTo>
                <a:cubicBezTo>
                  <a:pt x="10193979" y="2230211"/>
                  <a:pt x="10126396" y="2287781"/>
                  <a:pt x="10013758" y="2335339"/>
                </a:cubicBezTo>
                <a:cubicBezTo>
                  <a:pt x="9908629" y="2377890"/>
                  <a:pt x="9813513" y="2437963"/>
                  <a:pt x="9715893" y="2493030"/>
                </a:cubicBezTo>
                <a:cubicBezTo>
                  <a:pt x="9605758" y="2553103"/>
                  <a:pt x="9480605" y="2590649"/>
                  <a:pt x="9347942" y="2623189"/>
                </a:cubicBezTo>
                <a:cubicBezTo>
                  <a:pt x="9370469" y="2665740"/>
                  <a:pt x="9453071" y="2640710"/>
                  <a:pt x="9460580" y="2700783"/>
                </a:cubicBezTo>
                <a:cubicBezTo>
                  <a:pt x="9255329" y="2753346"/>
                  <a:pt x="9060089" y="2833444"/>
                  <a:pt x="8827305" y="2855971"/>
                </a:cubicBezTo>
                <a:cubicBezTo>
                  <a:pt x="9015035" y="2843456"/>
                  <a:pt x="9182740" y="2908535"/>
                  <a:pt x="9360458" y="2926056"/>
                </a:cubicBezTo>
                <a:cubicBezTo>
                  <a:pt x="9377980" y="2961099"/>
                  <a:pt x="9337930" y="2951087"/>
                  <a:pt x="9322912" y="2958595"/>
                </a:cubicBezTo>
                <a:cubicBezTo>
                  <a:pt x="9307893" y="2963602"/>
                  <a:pt x="9287869" y="2966105"/>
                  <a:pt x="9285366" y="2991135"/>
                </a:cubicBezTo>
                <a:cubicBezTo>
                  <a:pt x="9370469" y="3023675"/>
                  <a:pt x="9478102" y="2998644"/>
                  <a:pt x="9565709" y="3033687"/>
                </a:cubicBezTo>
                <a:cubicBezTo>
                  <a:pt x="9543182" y="3083748"/>
                  <a:pt x="9468090" y="3056214"/>
                  <a:pt x="9435550" y="3096263"/>
                </a:cubicBezTo>
                <a:cubicBezTo>
                  <a:pt x="9518151" y="3101269"/>
                  <a:pt x="9593243" y="3103772"/>
                  <a:pt x="9668335" y="3113784"/>
                </a:cubicBezTo>
                <a:cubicBezTo>
                  <a:pt x="9725905" y="3121294"/>
                  <a:pt x="9740924" y="3163845"/>
                  <a:pt x="9700875" y="3193882"/>
                </a:cubicBezTo>
                <a:cubicBezTo>
                  <a:pt x="9665832" y="3221415"/>
                  <a:pt x="9613268" y="3223918"/>
                  <a:pt x="9565709" y="3236434"/>
                </a:cubicBezTo>
                <a:cubicBezTo>
                  <a:pt x="9232801" y="3319034"/>
                  <a:pt x="8882372" y="3351573"/>
                  <a:pt x="8529440" y="3364088"/>
                </a:cubicBezTo>
                <a:cubicBezTo>
                  <a:pt x="7961245" y="3386616"/>
                  <a:pt x="7393049" y="3394125"/>
                  <a:pt x="6827357" y="3419155"/>
                </a:cubicBezTo>
                <a:cubicBezTo>
                  <a:pt x="6481933" y="3434173"/>
                  <a:pt x="6136510" y="3456701"/>
                  <a:pt x="5788584" y="3456701"/>
                </a:cubicBezTo>
                <a:cubicBezTo>
                  <a:pt x="5415628" y="3456701"/>
                  <a:pt x="5042671" y="3464210"/>
                  <a:pt x="4669714" y="3411646"/>
                </a:cubicBezTo>
                <a:cubicBezTo>
                  <a:pt x="4479481" y="3384113"/>
                  <a:pt x="4279236" y="3396628"/>
                  <a:pt x="4086500" y="3376603"/>
                </a:cubicBezTo>
                <a:cubicBezTo>
                  <a:pt x="3793641" y="3346568"/>
                  <a:pt x="3500782" y="3306518"/>
                  <a:pt x="3210426" y="3256458"/>
                </a:cubicBezTo>
                <a:cubicBezTo>
                  <a:pt x="3117813" y="3241439"/>
                  <a:pt x="3007678" y="3231428"/>
                  <a:pt x="2937592" y="3166348"/>
                </a:cubicBezTo>
                <a:cubicBezTo>
                  <a:pt x="2824954" y="3211403"/>
                  <a:pt x="2757372" y="3131305"/>
                  <a:pt x="2669765" y="3106275"/>
                </a:cubicBezTo>
                <a:cubicBezTo>
                  <a:pt x="2634722" y="3096263"/>
                  <a:pt x="2592169" y="3081245"/>
                  <a:pt x="2597176" y="3048705"/>
                </a:cubicBezTo>
                <a:cubicBezTo>
                  <a:pt x="2604685" y="3006154"/>
                  <a:pt x="2654746" y="2978620"/>
                  <a:pt x="2702304" y="2986130"/>
                </a:cubicBezTo>
                <a:cubicBezTo>
                  <a:pt x="2849986" y="3011160"/>
                  <a:pt x="2985150" y="2948584"/>
                  <a:pt x="3137838" y="2956093"/>
                </a:cubicBezTo>
                <a:cubicBezTo>
                  <a:pt x="3005175" y="2933565"/>
                  <a:pt x="2872513" y="2908535"/>
                  <a:pt x="2739850" y="2886007"/>
                </a:cubicBezTo>
                <a:cubicBezTo>
                  <a:pt x="2940095" y="2863480"/>
                  <a:pt x="3132831" y="2896020"/>
                  <a:pt x="3328071" y="2913541"/>
                </a:cubicBezTo>
                <a:cubicBezTo>
                  <a:pt x="3390647" y="2921050"/>
                  <a:pt x="3485763" y="2968608"/>
                  <a:pt x="3503285" y="2898523"/>
                </a:cubicBezTo>
                <a:cubicBezTo>
                  <a:pt x="3513297" y="2850965"/>
                  <a:pt x="3410671" y="2850965"/>
                  <a:pt x="3350598" y="2838450"/>
                </a:cubicBezTo>
                <a:cubicBezTo>
                  <a:pt x="3090279" y="2785886"/>
                  <a:pt x="2824954" y="2758353"/>
                  <a:pt x="2562133" y="2725813"/>
                </a:cubicBezTo>
                <a:cubicBezTo>
                  <a:pt x="2537102" y="2723310"/>
                  <a:pt x="2504562" y="2725813"/>
                  <a:pt x="2487041" y="2715801"/>
                </a:cubicBezTo>
                <a:cubicBezTo>
                  <a:pt x="2354378" y="2633200"/>
                  <a:pt x="2184170" y="2608170"/>
                  <a:pt x="1998943" y="2548097"/>
                </a:cubicBezTo>
                <a:cubicBezTo>
                  <a:pt x="2116587" y="2515558"/>
                  <a:pt x="2196685" y="2575630"/>
                  <a:pt x="2294304" y="2560612"/>
                </a:cubicBezTo>
                <a:cubicBezTo>
                  <a:pt x="2196685" y="2498036"/>
                  <a:pt x="2079041" y="2488024"/>
                  <a:pt x="1978918" y="2455485"/>
                </a:cubicBezTo>
                <a:cubicBezTo>
                  <a:pt x="1906330" y="2430454"/>
                  <a:pt x="1635999" y="2357866"/>
                  <a:pt x="1595950" y="2335339"/>
                </a:cubicBezTo>
                <a:cubicBezTo>
                  <a:pt x="1473299" y="2267756"/>
                  <a:pt x="1315606" y="2237720"/>
                  <a:pt x="1215483" y="2145108"/>
                </a:cubicBezTo>
                <a:cubicBezTo>
                  <a:pt x="1145398" y="2080028"/>
                  <a:pt x="1025251" y="2095047"/>
                  <a:pt x="942649" y="2049992"/>
                </a:cubicBezTo>
                <a:cubicBezTo>
                  <a:pt x="912613" y="2004937"/>
                  <a:pt x="972686" y="1994925"/>
                  <a:pt x="992711" y="1969894"/>
                </a:cubicBezTo>
                <a:cubicBezTo>
                  <a:pt x="1020244" y="1939858"/>
                  <a:pt x="972686" y="1922337"/>
                  <a:pt x="960170" y="1884791"/>
                </a:cubicBezTo>
                <a:cubicBezTo>
                  <a:pt x="1117863" y="1922337"/>
                  <a:pt x="1268048" y="1944864"/>
                  <a:pt x="1448268" y="1957380"/>
                </a:cubicBezTo>
                <a:cubicBezTo>
                  <a:pt x="1390698" y="1897306"/>
                  <a:pt x="1318109" y="1927343"/>
                  <a:pt x="1270551" y="1904815"/>
                </a:cubicBezTo>
                <a:cubicBezTo>
                  <a:pt x="1238011" y="1889797"/>
                  <a:pt x="1190453" y="1884791"/>
                  <a:pt x="1200466" y="1849749"/>
                </a:cubicBezTo>
                <a:cubicBezTo>
                  <a:pt x="1207974" y="1822216"/>
                  <a:pt x="1248023" y="1824718"/>
                  <a:pt x="1278060" y="1827221"/>
                </a:cubicBezTo>
                <a:cubicBezTo>
                  <a:pt x="1393201" y="1834730"/>
                  <a:pt x="1503336" y="1834730"/>
                  <a:pt x="1615974" y="1764645"/>
                </a:cubicBezTo>
                <a:cubicBezTo>
                  <a:pt x="1338134" y="1669530"/>
                  <a:pt x="1015238" y="1717087"/>
                  <a:pt x="767434" y="1576917"/>
                </a:cubicBezTo>
                <a:cubicBezTo>
                  <a:pt x="802477" y="1531862"/>
                  <a:pt x="852539" y="1554390"/>
                  <a:pt x="890085" y="1559396"/>
                </a:cubicBezTo>
                <a:cubicBezTo>
                  <a:pt x="1132882" y="1591936"/>
                  <a:pt x="2003949" y="1514341"/>
                  <a:pt x="2129102" y="1556893"/>
                </a:cubicBezTo>
                <a:cubicBezTo>
                  <a:pt x="2204195" y="1584426"/>
                  <a:pt x="2286796" y="1594439"/>
                  <a:pt x="2369396" y="1576917"/>
                </a:cubicBezTo>
                <a:cubicBezTo>
                  <a:pt x="2469519" y="1554390"/>
                  <a:pt x="1881298" y="1519347"/>
                  <a:pt x="1746133" y="1421728"/>
                </a:cubicBezTo>
                <a:cubicBezTo>
                  <a:pt x="1678551" y="1374170"/>
                  <a:pt x="1082821" y="1146394"/>
                  <a:pt x="819999" y="1083817"/>
                </a:cubicBezTo>
                <a:cubicBezTo>
                  <a:pt x="857545" y="1041266"/>
                  <a:pt x="952662" y="1066296"/>
                  <a:pt x="940146" y="993707"/>
                </a:cubicBezTo>
                <a:cubicBezTo>
                  <a:pt x="794969" y="956162"/>
                  <a:pt x="627263" y="961168"/>
                  <a:pt x="459558" y="903598"/>
                </a:cubicBezTo>
                <a:cubicBezTo>
                  <a:pt x="537153" y="858543"/>
                  <a:pt x="622257" y="883573"/>
                  <a:pt x="699852" y="868556"/>
                </a:cubicBezTo>
                <a:cubicBezTo>
                  <a:pt x="657300" y="813489"/>
                  <a:pt x="582208" y="823500"/>
                  <a:pt x="522134" y="813489"/>
                </a:cubicBezTo>
                <a:cubicBezTo>
                  <a:pt x="464564" y="803476"/>
                  <a:pt x="349423" y="708360"/>
                  <a:pt x="374453" y="713367"/>
                </a:cubicBezTo>
                <a:cubicBezTo>
                  <a:pt x="607238" y="750912"/>
                  <a:pt x="842526" y="735895"/>
                  <a:pt x="1075312" y="773440"/>
                </a:cubicBezTo>
                <a:cubicBezTo>
                  <a:pt x="1152907" y="785955"/>
                  <a:pt x="1238011" y="810986"/>
                  <a:pt x="1275557" y="728385"/>
                </a:cubicBezTo>
                <a:cubicBezTo>
                  <a:pt x="1285569" y="703355"/>
                  <a:pt x="1278060" y="695846"/>
                  <a:pt x="1385692" y="725882"/>
                </a:cubicBezTo>
                <a:cubicBezTo>
                  <a:pt x="1425741" y="738397"/>
                  <a:pt x="1483311" y="750912"/>
                  <a:pt x="1525863" y="718373"/>
                </a:cubicBezTo>
                <a:cubicBezTo>
                  <a:pt x="1498330" y="678325"/>
                  <a:pt x="1445765" y="690839"/>
                  <a:pt x="1408219" y="680828"/>
                </a:cubicBezTo>
                <a:cubicBezTo>
                  <a:pt x="1305594" y="653294"/>
                  <a:pt x="922624" y="548166"/>
                  <a:pt x="825005" y="518129"/>
                </a:cubicBezTo>
                <a:cubicBezTo>
                  <a:pt x="619754" y="453051"/>
                  <a:pt x="492098" y="475578"/>
                  <a:pt x="286846" y="405492"/>
                </a:cubicBezTo>
                <a:cubicBezTo>
                  <a:pt x="356932" y="407995"/>
                  <a:pt x="336907" y="380462"/>
                  <a:pt x="406993" y="380462"/>
                </a:cubicBezTo>
                <a:cubicBezTo>
                  <a:pt x="437030" y="380462"/>
                  <a:pt x="472073" y="372954"/>
                  <a:pt x="472073" y="342917"/>
                </a:cubicBezTo>
                <a:cubicBezTo>
                  <a:pt x="472073" y="315384"/>
                  <a:pt x="104123" y="170207"/>
                  <a:pt x="156686" y="155188"/>
                </a:cubicBezTo>
                <a:cubicBezTo>
                  <a:pt x="301865" y="115140"/>
                  <a:pt x="667312" y="227777"/>
                  <a:pt x="579705" y="175213"/>
                </a:cubicBezTo>
                <a:cubicBezTo>
                  <a:pt x="447042" y="92613"/>
                  <a:pt x="427018" y="77594"/>
                  <a:pt x="326895" y="67583"/>
                </a:cubicBezTo>
                <a:cubicBezTo>
                  <a:pt x="296858" y="62576"/>
                  <a:pt x="244294" y="35043"/>
                  <a:pt x="181717" y="0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948A00E-E887-4583-82D1-D35B7ACB7D6C}"/>
              </a:ext>
            </a:extLst>
          </p:cNvPr>
          <p:cNvSpPr txBox="1"/>
          <p:nvPr/>
        </p:nvSpPr>
        <p:spPr>
          <a:xfrm>
            <a:off x="2469931" y="4571265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hlinkClick r:id="rId3"/>
              </a:rPr>
              <a:t>https://www.youtube.com/shorts/726zqQUwDlw</a:t>
            </a:r>
            <a:endParaRPr lang="en-AU" dirty="0"/>
          </a:p>
          <a:p>
            <a:r>
              <a:rPr lang="en-AU" dirty="0">
                <a:hlinkClick r:id="rId4"/>
              </a:rPr>
              <a:t>https://www.youtube.com/shorts/rcOVRKtJROs</a:t>
            </a:r>
            <a:endParaRPr lang="en-AU" dirty="0"/>
          </a:p>
          <a:p>
            <a:r>
              <a:rPr lang="en-AU" dirty="0">
                <a:hlinkClick r:id="rId5"/>
              </a:rPr>
              <a:t>https://www.youtube.com/shorts/DAZpqGb1Jsw</a:t>
            </a:r>
            <a:endParaRPr lang="en-AU" dirty="0"/>
          </a:p>
          <a:p>
            <a:r>
              <a:rPr lang="en-AU" dirty="0">
                <a:hlinkClick r:id="rId6"/>
              </a:rPr>
              <a:t>https://www.youtube.com/watch?v=mfEC_ktG68Y</a:t>
            </a:r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92844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371F9-F530-C249-AA2C-59225595B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Recurrence Relation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6320D-3369-7A4A-A5C0-01406F2A3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57" y="1494972"/>
            <a:ext cx="11335657" cy="5123542"/>
          </a:xfrm>
        </p:spPr>
        <p:txBody>
          <a:bodyPr>
            <a:normAutofit/>
          </a:bodyPr>
          <a:lstStyle/>
          <a:p>
            <a:r>
              <a:rPr lang="en-US" dirty="0"/>
              <a:t>For example, in words, a recursion rule that can be used to generate the sequence:</a:t>
            </a:r>
          </a:p>
          <a:p>
            <a:r>
              <a:rPr lang="en-US" dirty="0"/>
              <a:t>10,15,20,…</a:t>
            </a:r>
          </a:p>
          <a:p>
            <a:endParaRPr lang="en-US" dirty="0"/>
          </a:p>
          <a:p>
            <a:r>
              <a:rPr lang="en-US" dirty="0"/>
              <a:t>can be written as follows:</a:t>
            </a:r>
          </a:p>
          <a:p>
            <a:r>
              <a:rPr lang="en-US" dirty="0"/>
              <a:t>Start with 10.</a:t>
            </a:r>
          </a:p>
          <a:p>
            <a:r>
              <a:rPr lang="en-US" dirty="0"/>
              <a:t>To obtain the next term, add 5 to the current term and repeat the process.</a:t>
            </a:r>
          </a:p>
        </p:txBody>
      </p:sp>
    </p:spTree>
    <p:extLst>
      <p:ext uri="{BB962C8B-B14F-4D97-AF65-F5344CB8AC3E}">
        <p14:creationId xmlns:p14="http://schemas.microsoft.com/office/powerpoint/2010/main" val="1761501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D903F2A-4D17-E242-A34F-C7A4CCDEF1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406" y="2164216"/>
            <a:ext cx="11665187" cy="1827211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0764F117-2077-DE46-BD59-B6990C798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Recurrence Relation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66F772-132B-4042-BF76-29994F9812FB}"/>
              </a:ext>
            </a:extLst>
          </p:cNvPr>
          <p:cNvSpPr/>
          <p:nvPr/>
        </p:nvSpPr>
        <p:spPr>
          <a:xfrm>
            <a:off x="9374978" y="797708"/>
            <a:ext cx="21221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>
                <a:latin typeface="Open Sans"/>
              </a:rPr>
              <a:t>symbolic form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9A7408-57D0-BB44-A22D-9BF9F885AA9E}"/>
              </a:ext>
            </a:extLst>
          </p:cNvPr>
          <p:cNvSpPr/>
          <p:nvPr/>
        </p:nvSpPr>
        <p:spPr>
          <a:xfrm>
            <a:off x="263405" y="4194939"/>
            <a:ext cx="116651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>
                <a:latin typeface="Open Sans"/>
              </a:rPr>
              <a:t>Let </a:t>
            </a:r>
            <a:r>
              <a:rPr lang="en-AU" sz="2400" dirty="0">
                <a:latin typeface="STIXGeneral-Italic" pitchFamily="2" charset="2"/>
              </a:rPr>
              <a:t>𝑉𝑛</a:t>
            </a:r>
            <a:r>
              <a:rPr lang="en-AU" sz="2400" dirty="0">
                <a:latin typeface="Open Sans"/>
              </a:rPr>
              <a:t> be the term in the sequence </a:t>
            </a:r>
            <a:r>
              <a:rPr lang="en-AU" sz="2400" i="1" dirty="0">
                <a:latin typeface="Open Sans"/>
              </a:rPr>
              <a:t>after</a:t>
            </a:r>
            <a:r>
              <a:rPr lang="en-AU" sz="2400" dirty="0">
                <a:latin typeface="Open Sans"/>
              </a:rPr>
              <a:t> </a:t>
            </a:r>
            <a:r>
              <a:rPr lang="en-AU" sz="2400" dirty="0">
                <a:latin typeface="STIXGeneral-Italic" pitchFamily="2" charset="2"/>
              </a:rPr>
              <a:t>𝑛</a:t>
            </a:r>
            <a:r>
              <a:rPr lang="en-AU" sz="2400" dirty="0">
                <a:latin typeface="Open Sans"/>
              </a:rPr>
              <a:t> </a:t>
            </a:r>
            <a:r>
              <a:rPr lang="en-AU" sz="2400" b="1" i="0" dirty="0">
                <a:effectLst/>
                <a:latin typeface="Open Sans"/>
              </a:rPr>
              <a:t>iterations (</a:t>
            </a:r>
            <a:r>
              <a:rPr lang="en-AU" sz="2400" dirty="0"/>
              <a:t>Each time we apply the rule it is called an iteration)</a:t>
            </a:r>
            <a:r>
              <a:rPr lang="en-AU" sz="2400" dirty="0">
                <a:latin typeface="Open Sans"/>
              </a:rPr>
              <a:t>.</a:t>
            </a:r>
            <a:endParaRPr lang="en-US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B8A567-AE2E-E542-89B2-8AB5DB1BAA6D}"/>
              </a:ext>
            </a:extLst>
          </p:cNvPr>
          <p:cNvSpPr/>
          <p:nvPr/>
        </p:nvSpPr>
        <p:spPr>
          <a:xfrm>
            <a:off x="263404" y="5229448"/>
            <a:ext cx="116651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b="0" i="0" dirty="0">
                <a:effectLst/>
                <a:latin typeface="Open Sans"/>
              </a:rPr>
              <a:t>Note:</a:t>
            </a:r>
            <a:r>
              <a:rPr lang="en-AU" sz="2400" dirty="0">
                <a:latin typeface="Open Sans"/>
              </a:rPr>
              <a:t> Because of the way we defined </a:t>
            </a:r>
            <a:r>
              <a:rPr lang="en-AU" sz="2400" i="1" dirty="0" err="1">
                <a:latin typeface="Open Sans"/>
              </a:rPr>
              <a:t>Vn</a:t>
            </a:r>
            <a:r>
              <a:rPr lang="en-AU" sz="2400" dirty="0">
                <a:latin typeface="Open Sans"/>
              </a:rPr>
              <a:t>, the starting value of </a:t>
            </a:r>
            <a:r>
              <a:rPr lang="en-AU" sz="2400" dirty="0">
                <a:latin typeface="STIXGeneral-Italic" pitchFamily="2" charset="2"/>
              </a:rPr>
              <a:t>𝑛</a:t>
            </a:r>
            <a:r>
              <a:rPr lang="en-AU" sz="2400" dirty="0">
                <a:latin typeface="Open Sans"/>
              </a:rPr>
              <a:t> is </a:t>
            </a:r>
            <a:r>
              <a:rPr lang="en-AU" sz="2400" dirty="0">
                <a:latin typeface="STIXGeneral-Regular" pitchFamily="2" charset="2"/>
              </a:rPr>
              <a:t>0</a:t>
            </a:r>
            <a:r>
              <a:rPr lang="en-AU" sz="2400" dirty="0">
                <a:latin typeface="Open Sans"/>
              </a:rPr>
              <a:t>. At the start there have been no applications of the rule. This is the most appropriate starting point for financial modelling.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46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293AA-5E48-064C-8A3E-C01FFCA6B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314960"/>
            <a:ext cx="11760200" cy="1325563"/>
          </a:xfrm>
        </p:spPr>
        <p:txBody>
          <a:bodyPr>
            <a:normAutofit/>
          </a:bodyPr>
          <a:lstStyle/>
          <a:p>
            <a:r>
              <a:rPr lang="en-US" sz="3800" dirty="0"/>
              <a:t>Generating a sequence from a recurrence relation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A6312D-CB04-D747-B454-767C2541DF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3050" y="1640523"/>
                <a:ext cx="11645900" cy="46990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Write down the first five terms of the sequence defined by the recurrence relation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=9,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−4</a:t>
                </a:r>
              </a:p>
              <a:p>
                <a:r>
                  <a:rPr lang="en-US" dirty="0"/>
                  <a:t>showing the values of the first four iterations.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=9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−4 = 9−4 =5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−4=5−4=1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−4=1−4=−3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−4=−3−4=−7</a:t>
                </a:r>
              </a:p>
              <a:p>
                <a:r>
                  <a:rPr lang="en-US" dirty="0"/>
                  <a:t>The sequence is 9, 5, 1, −3, −7, …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A6312D-CB04-D747-B454-767C2541DF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3050" y="1640523"/>
                <a:ext cx="11645900" cy="4699000"/>
              </a:xfrm>
              <a:blipFill>
                <a:blip r:embed="rId2"/>
                <a:stretch>
                  <a:fillRect l="-942" t="-22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7586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FC3F66-D7B2-6F4D-BCAC-592210475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4620584" cy="45671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Generating a sequence of terms using a recurrence relation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7337B8-857B-4548-9C02-57CC7182C0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3729" y="351349"/>
            <a:ext cx="6745538" cy="615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223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7AC84-CD4D-484F-9B0D-4C24A890B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8E557-A41D-E249-A1FF-2BCEF52A9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2260848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>
                <a:solidFill>
                  <a:srgbClr val="C00000"/>
                </a:solidFill>
              </a:rPr>
              <a:t> sequence </a:t>
            </a:r>
            <a:r>
              <a:rPr lang="en-US" dirty="0"/>
              <a:t>is a list of numbers in a particular order. </a:t>
            </a:r>
          </a:p>
          <a:p>
            <a:r>
              <a:rPr lang="en-US" dirty="0"/>
              <a:t>The numbers or items in a sequence are called the </a:t>
            </a:r>
            <a:r>
              <a:rPr lang="en-US" dirty="0">
                <a:solidFill>
                  <a:srgbClr val="C00000"/>
                </a:solidFill>
              </a:rPr>
              <a:t>terms</a:t>
            </a:r>
            <a:r>
              <a:rPr lang="en-US" dirty="0"/>
              <a:t> of the sequence.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C62601B-A73D-4A4C-B296-FC1E0E0CF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200" y="3720034"/>
            <a:ext cx="7467600" cy="307552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AB3C457-4E49-0B44-8FFB-DBE4D5AB9FB1}"/>
              </a:ext>
            </a:extLst>
          </p:cNvPr>
          <p:cNvSpPr/>
          <p:nvPr/>
        </p:nvSpPr>
        <p:spPr>
          <a:xfrm>
            <a:off x="4489244" y="3720034"/>
            <a:ext cx="7189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solidFill>
                  <a:srgbClr val="000000"/>
                </a:solidFill>
                <a:latin typeface="Open Sans"/>
              </a:rPr>
              <a:t>Each of the numbers in a sequence is called a </a:t>
            </a:r>
            <a:r>
              <a:rPr lang="en-AU" sz="2400" b="1" dirty="0">
                <a:solidFill>
                  <a:srgbClr val="00B050"/>
                </a:solidFill>
                <a:latin typeface="Open Sans"/>
              </a:rPr>
              <a:t>term.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639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3">
            <a:extLst>
              <a:ext uri="{FF2B5EF4-FFF2-40B4-BE49-F238E27FC236}">
                <a16:creationId xmlns:a16="http://schemas.microsoft.com/office/drawing/2014/main" id="{F1D578D0-A1C2-CC49-801E-24DF913D310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374278">
            <a:off x="-600075" y="2505075"/>
            <a:ext cx="6400800" cy="15430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C0C0C0">
                      <a:alpha val="74997"/>
                    </a:srgbClr>
                  </a:outerShdw>
                </a:effectLst>
                <a:cs typeface="Times New Roman" panose="02020603050405020304" pitchFamily="18" charset="0"/>
              </a:rPr>
              <a:t>Definition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20EF3178-B5EE-8246-8AE2-FAFC04075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0"/>
            <a:ext cx="6934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anose="030F0902030302020204" pitchFamily="66" charset="0"/>
              </a:rPr>
              <a:t>A sequence in which a constant (d) can be added to each term to get the next term is called an 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86C315E4-A9BF-7B40-87C0-A2A53C23A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447800"/>
            <a:ext cx="502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Georgia" panose="02040502050405020303" pitchFamily="18" charset="0"/>
              <a:buAutoNum type="arabicPeriod"/>
            </a:pPr>
            <a:r>
              <a:rPr lang="en-US" altLang="en-US" sz="3200" b="1" u="sng">
                <a:solidFill>
                  <a:schemeClr val="accent2"/>
                </a:solidFill>
              </a:rPr>
              <a:t>Arithmetic Sequence</a:t>
            </a:r>
            <a:r>
              <a:rPr lang="en-US" altLang="en-US" sz="3200">
                <a:solidFill>
                  <a:schemeClr val="accent2"/>
                </a:solidFill>
              </a:rPr>
              <a:t>.</a:t>
            </a:r>
            <a:endParaRPr lang="en-US" altLang="en-US" sz="3200" b="1" u="sng">
              <a:solidFill>
                <a:schemeClr val="accent2"/>
              </a:solidFill>
            </a:endParaRPr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E715C416-1E83-E24D-921C-E579AB7E7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133600"/>
            <a:ext cx="6934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anose="030F0902030302020204" pitchFamily="66" charset="0"/>
              </a:rPr>
              <a:t>The constant (d) is called the</a:t>
            </a:r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BBCB7ECC-5605-FF46-8906-2D07B324C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908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u="sng">
                <a:solidFill>
                  <a:schemeClr val="accent2"/>
                </a:solidFill>
                <a:latin typeface="Comic Sans MS" panose="030F0902030302020204" pitchFamily="66" charset="0"/>
              </a:rPr>
              <a:t>Common Difference</a:t>
            </a:r>
            <a:r>
              <a:rPr lang="en-US" altLang="en-US" sz="3200">
                <a:solidFill>
                  <a:schemeClr val="accent2"/>
                </a:solidFill>
                <a:latin typeface="Comic Sans MS" panose="030F0902030302020204" pitchFamily="66" charset="0"/>
              </a:rPr>
              <a:t>.</a:t>
            </a:r>
            <a:endParaRPr lang="en-US" altLang="en-US" sz="3200" u="sng">
              <a:solidFill>
                <a:schemeClr val="accent2"/>
              </a:solidFill>
              <a:latin typeface="Comic Sans MS" panose="030F0902030302020204" pitchFamily="66" charset="0"/>
            </a:endParaRPr>
          </a:p>
        </p:txBody>
      </p:sp>
      <p:sp>
        <p:nvSpPr>
          <p:cNvPr id="3080" name="Text Box 8">
            <a:extLst>
              <a:ext uri="{FF2B5EF4-FFF2-40B4-BE49-F238E27FC236}">
                <a16:creationId xmlns:a16="http://schemas.microsoft.com/office/drawing/2014/main" id="{7123576F-6A1E-1B43-B827-4DB1722C5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200400"/>
            <a:ext cx="7010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anose="030F0902030302020204" pitchFamily="66" charset="0"/>
              </a:rPr>
              <a:t>To find the common difference (d), subtracting any pair of successive terms.</a:t>
            </a:r>
          </a:p>
        </p:txBody>
      </p:sp>
      <p:sp>
        <p:nvSpPr>
          <p:cNvPr id="3081" name="Text Box 9">
            <a:extLst>
              <a:ext uri="{FF2B5EF4-FFF2-40B4-BE49-F238E27FC236}">
                <a16:creationId xmlns:a16="http://schemas.microsoft.com/office/drawing/2014/main" id="{450DF0E9-DD24-BF40-8478-FF0BD3698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410201"/>
            <a:ext cx="601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2        5          8          11          14</a:t>
            </a:r>
          </a:p>
        </p:txBody>
      </p:sp>
      <p:sp>
        <p:nvSpPr>
          <p:cNvPr id="3083" name="Line 11">
            <a:extLst>
              <a:ext uri="{FF2B5EF4-FFF2-40B4-BE49-F238E27FC236}">
                <a16:creationId xmlns:a16="http://schemas.microsoft.com/office/drawing/2014/main" id="{37F829AF-36E3-164F-8202-C1F3780D21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5" name="Line 13">
            <a:extLst>
              <a:ext uri="{FF2B5EF4-FFF2-40B4-BE49-F238E27FC236}">
                <a16:creationId xmlns:a16="http://schemas.microsoft.com/office/drawing/2014/main" id="{16BCA37C-7866-7B4E-9EBF-13826B3B21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15">
            <a:extLst>
              <a:ext uri="{FF2B5EF4-FFF2-40B4-BE49-F238E27FC236}">
                <a16:creationId xmlns:a16="http://schemas.microsoft.com/office/drawing/2014/main" id="{C83DA21A-039E-4A45-B4AD-4FFB1C98441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9" name="Line 17">
            <a:extLst>
              <a:ext uri="{FF2B5EF4-FFF2-40B4-BE49-F238E27FC236}">
                <a16:creationId xmlns:a16="http://schemas.microsoft.com/office/drawing/2014/main" id="{A3D929E9-265B-554D-94AF-A6206B984A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1" name="Line 19">
            <a:extLst>
              <a:ext uri="{FF2B5EF4-FFF2-40B4-BE49-F238E27FC236}">
                <a16:creationId xmlns:a16="http://schemas.microsoft.com/office/drawing/2014/main" id="{5536A973-8425-A74E-A123-1681A5AD6EC8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3" name="Line 21">
            <a:extLst>
              <a:ext uri="{FF2B5EF4-FFF2-40B4-BE49-F238E27FC236}">
                <a16:creationId xmlns:a16="http://schemas.microsoft.com/office/drawing/2014/main" id="{5C4D5BD5-09B0-2048-BDBF-398B50BC01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5943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4" name="Line 22">
            <a:extLst>
              <a:ext uri="{FF2B5EF4-FFF2-40B4-BE49-F238E27FC236}">
                <a16:creationId xmlns:a16="http://schemas.microsoft.com/office/drawing/2014/main" id="{DFAF8DB0-5C53-3E45-8744-6B16A5E1D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9436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5" name="Text Box 23">
            <a:extLst>
              <a:ext uri="{FF2B5EF4-FFF2-40B4-BE49-F238E27FC236}">
                <a16:creationId xmlns:a16="http://schemas.microsoft.com/office/drawing/2014/main" id="{016E3B69-061C-FF43-9EA0-D6150A753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6172201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3</a:t>
            </a:r>
          </a:p>
        </p:txBody>
      </p:sp>
      <p:sp>
        <p:nvSpPr>
          <p:cNvPr id="3096" name="Line 24">
            <a:extLst>
              <a:ext uri="{FF2B5EF4-FFF2-40B4-BE49-F238E27FC236}">
                <a16:creationId xmlns:a16="http://schemas.microsoft.com/office/drawing/2014/main" id="{BFBB9929-D571-7E45-BB64-C0CB7BAE58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5867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7" name="Line 25">
            <a:extLst>
              <a:ext uri="{FF2B5EF4-FFF2-40B4-BE49-F238E27FC236}">
                <a16:creationId xmlns:a16="http://schemas.microsoft.com/office/drawing/2014/main" id="{BE3C0FF3-AC5B-834A-BB28-773ABE5116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867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9" name="Text Box 27">
            <a:extLst>
              <a:ext uri="{FF2B5EF4-FFF2-40B4-BE49-F238E27FC236}">
                <a16:creationId xmlns:a16="http://schemas.microsoft.com/office/drawing/2014/main" id="{7B7FF624-926A-ED4D-A01E-D1F507724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6110288"/>
            <a:ext cx="60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3</a:t>
            </a:r>
          </a:p>
        </p:txBody>
      </p:sp>
      <p:sp>
        <p:nvSpPr>
          <p:cNvPr id="3100" name="Line 28">
            <a:extLst>
              <a:ext uri="{FF2B5EF4-FFF2-40B4-BE49-F238E27FC236}">
                <a16:creationId xmlns:a16="http://schemas.microsoft.com/office/drawing/2014/main" id="{EF237355-44FC-B84B-85F7-6EEE29F9EF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5867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1" name="Line 29">
            <a:extLst>
              <a:ext uri="{FF2B5EF4-FFF2-40B4-BE49-F238E27FC236}">
                <a16:creationId xmlns:a16="http://schemas.microsoft.com/office/drawing/2014/main" id="{0063CE89-7335-8843-9207-16453BC45DB7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58674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" name="Text Box 30">
            <a:extLst>
              <a:ext uri="{FF2B5EF4-FFF2-40B4-BE49-F238E27FC236}">
                <a16:creationId xmlns:a16="http://schemas.microsoft.com/office/drawing/2014/main" id="{57495683-B302-8149-B176-468D5FF86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6110288"/>
            <a:ext cx="60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3</a:t>
            </a:r>
          </a:p>
        </p:txBody>
      </p:sp>
      <p:sp>
        <p:nvSpPr>
          <p:cNvPr id="3103" name="Line 31">
            <a:extLst>
              <a:ext uri="{FF2B5EF4-FFF2-40B4-BE49-F238E27FC236}">
                <a16:creationId xmlns:a16="http://schemas.microsoft.com/office/drawing/2014/main" id="{C5670B57-5EF4-CE40-96E1-C5F9CB7E1E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96200" y="58674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4" name="Line 32">
            <a:extLst>
              <a:ext uri="{FF2B5EF4-FFF2-40B4-BE49-F238E27FC236}">
                <a16:creationId xmlns:a16="http://schemas.microsoft.com/office/drawing/2014/main" id="{78D32464-5F67-A642-B307-84C5DB07179D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867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5" name="Text Box 33">
            <a:extLst>
              <a:ext uri="{FF2B5EF4-FFF2-40B4-BE49-F238E27FC236}">
                <a16:creationId xmlns:a16="http://schemas.microsoft.com/office/drawing/2014/main" id="{2095147C-25B9-924C-9B04-B14B10F02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6172201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3</a:t>
            </a:r>
          </a:p>
        </p:txBody>
      </p:sp>
      <p:sp>
        <p:nvSpPr>
          <p:cNvPr id="3106" name="Text Box 34">
            <a:extLst>
              <a:ext uri="{FF2B5EF4-FFF2-40B4-BE49-F238E27FC236}">
                <a16:creationId xmlns:a16="http://schemas.microsoft.com/office/drawing/2014/main" id="{AE83B3FE-DF46-0E41-B630-9F60556EF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724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i="1" dirty="0"/>
              <a:t>t</a:t>
            </a:r>
            <a:r>
              <a:rPr lang="en-US" altLang="en-US" i="1" baseline="-25000" dirty="0"/>
              <a:t>1</a:t>
            </a:r>
            <a:endParaRPr lang="en-CA" altLang="en-US" i="1" baseline="-25000" dirty="0"/>
          </a:p>
        </p:txBody>
      </p:sp>
      <p:sp>
        <p:nvSpPr>
          <p:cNvPr id="3107" name="Text Box 35">
            <a:extLst>
              <a:ext uri="{FF2B5EF4-FFF2-40B4-BE49-F238E27FC236}">
                <a16:creationId xmlns:a16="http://schemas.microsoft.com/office/drawing/2014/main" id="{150B7C86-B8B4-0E44-A9DB-CD2A0A425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724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i="1" dirty="0"/>
              <a:t>t</a:t>
            </a:r>
            <a:r>
              <a:rPr lang="en-US" altLang="en-US" i="1" baseline="-25000" dirty="0"/>
              <a:t>2</a:t>
            </a:r>
            <a:endParaRPr lang="en-CA" altLang="en-US" i="1" baseline="-25000" dirty="0"/>
          </a:p>
        </p:txBody>
      </p:sp>
      <p:sp>
        <p:nvSpPr>
          <p:cNvPr id="3108" name="Text Box 36">
            <a:extLst>
              <a:ext uri="{FF2B5EF4-FFF2-40B4-BE49-F238E27FC236}">
                <a16:creationId xmlns:a16="http://schemas.microsoft.com/office/drawing/2014/main" id="{FAC50573-9DCD-6744-AB5C-3800D31CB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724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i="1"/>
              <a:t>t</a:t>
            </a:r>
            <a:r>
              <a:rPr lang="en-US" altLang="en-US" i="1" baseline="-25000"/>
              <a:t>3</a:t>
            </a:r>
            <a:endParaRPr lang="en-CA" altLang="en-US" i="1" baseline="-25000"/>
          </a:p>
        </p:txBody>
      </p:sp>
      <p:sp>
        <p:nvSpPr>
          <p:cNvPr id="3109" name="Text Box 37">
            <a:extLst>
              <a:ext uri="{FF2B5EF4-FFF2-40B4-BE49-F238E27FC236}">
                <a16:creationId xmlns:a16="http://schemas.microsoft.com/office/drawing/2014/main" id="{FD3E72D8-5F06-1A4C-B8F0-0822C9B91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724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i="1"/>
              <a:t>t</a:t>
            </a:r>
            <a:r>
              <a:rPr lang="en-US" altLang="en-US" i="1" baseline="-25000"/>
              <a:t>4</a:t>
            </a:r>
            <a:endParaRPr lang="en-CA" altLang="en-US" i="1" baseline="-25000"/>
          </a:p>
        </p:txBody>
      </p:sp>
      <p:sp>
        <p:nvSpPr>
          <p:cNvPr id="3110" name="Text Box 38">
            <a:extLst>
              <a:ext uri="{FF2B5EF4-FFF2-40B4-BE49-F238E27FC236}">
                <a16:creationId xmlns:a16="http://schemas.microsoft.com/office/drawing/2014/main" id="{CAD5D623-6663-A245-9AD7-4BCDFBC29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724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i="1"/>
              <a:t>t</a:t>
            </a:r>
            <a:r>
              <a:rPr lang="en-US" altLang="en-US" i="1" baseline="-25000"/>
              <a:t>5</a:t>
            </a:r>
            <a:endParaRPr lang="en-CA" altLang="en-US" i="1" baseline="-25000"/>
          </a:p>
        </p:txBody>
      </p:sp>
    </p:spTree>
    <p:extLst>
      <p:ext uri="{BB962C8B-B14F-4D97-AF65-F5344CB8AC3E}">
        <p14:creationId xmlns:p14="http://schemas.microsoft.com/office/powerpoint/2010/main" val="275709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utoUpdateAnimBg="0"/>
      <p:bldP spid="3077" grpId="0" autoUpdateAnimBg="0"/>
      <p:bldP spid="3078" grpId="0" autoUpdateAnimBg="0"/>
      <p:bldP spid="3079" grpId="0" autoUpdateAnimBg="0"/>
      <p:bldP spid="3080" grpId="0" autoUpdateAnimBg="0"/>
      <p:bldP spid="3081" grpId="0" autoUpdateAnimBg="0"/>
      <p:bldP spid="3095" grpId="0" autoUpdateAnimBg="0"/>
      <p:bldP spid="3099" grpId="0" autoUpdateAnimBg="0"/>
      <p:bldP spid="3102" grpId="0" autoUpdateAnimBg="0"/>
      <p:bldP spid="3105" grpId="0" autoUpdateAnimBg="0"/>
      <p:bldP spid="3106" grpId="0" autoUpdateAnimBg="0"/>
      <p:bldP spid="3107" grpId="0" autoUpdateAnimBg="0"/>
      <p:bldP spid="3108" grpId="0" autoUpdateAnimBg="0"/>
      <p:bldP spid="3109" grpId="0" autoUpdateAnimBg="0"/>
      <p:bldP spid="311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981BF505-A98E-ED49-A389-95E18AD63A72}"/>
              </a:ext>
            </a:extLst>
          </p:cNvPr>
          <p:cNvSpPr/>
          <p:nvPr/>
        </p:nvSpPr>
        <p:spPr>
          <a:xfrm>
            <a:off x="1819596" y="1040166"/>
            <a:ext cx="8643938" cy="166875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A5D84F94-A868-C844-AF32-7FE7144149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06833"/>
            <a:ext cx="9101138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Naming the terms in a sequence</a:t>
            </a:r>
          </a:p>
        </p:txBody>
      </p:sp>
      <p:sp>
        <p:nvSpPr>
          <p:cNvPr id="6150" name="TextBox 20">
            <a:extLst>
              <a:ext uri="{FF2B5EF4-FFF2-40B4-BE49-F238E27FC236}">
                <a16:creationId xmlns:a16="http://schemas.microsoft.com/office/drawing/2014/main" id="{B7104F8E-8395-B843-87A1-52F3EB7D2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8880" y="1412777"/>
            <a:ext cx="89002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7200" dirty="0"/>
              <a:t>2   8  14   20   26  32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FCC757-9ED4-A34F-8187-546BA793F841}"/>
              </a:ext>
            </a:extLst>
          </p:cNvPr>
          <p:cNvSpPr/>
          <p:nvPr/>
        </p:nvSpPr>
        <p:spPr>
          <a:xfrm>
            <a:off x="1797892" y="3047881"/>
            <a:ext cx="8643938" cy="1473208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>
              <a:ln>
                <a:solidFill>
                  <a:schemeClr val="tx1"/>
                </a:solidFill>
              </a:ln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20">
                <a:extLst>
                  <a:ext uri="{FF2B5EF4-FFF2-40B4-BE49-F238E27FC236}">
                    <a16:creationId xmlns:a16="http://schemas.microsoft.com/office/drawing/2014/main" id="{CB82212C-2C2A-9D41-BBF6-9E3FBCC9A4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19596" y="3181666"/>
                <a:ext cx="8900250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7200" dirty="0">
                    <a:solidFill>
                      <a:srgbClr val="7030A0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en-US" sz="7200" dirty="0">
                    <a:solidFill>
                      <a:srgbClr val="7030A0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altLang="en-US" sz="7200" dirty="0">
                    <a:solidFill>
                      <a:srgbClr val="7030A0"/>
                    </a:solidFill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GB" altLang="en-US" sz="7200" dirty="0">
                    <a:solidFill>
                      <a:srgbClr val="7030A0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GB" altLang="en-US" sz="7200" dirty="0">
                    <a:solidFill>
                      <a:srgbClr val="7030A0"/>
                    </a:solidFill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endParaRPr lang="en-GB" altLang="en-US" sz="7200" dirty="0"/>
              </a:p>
            </p:txBody>
          </p:sp>
        </mc:Choice>
        <mc:Fallback xmlns="">
          <p:sp>
            <p:nvSpPr>
              <p:cNvPr id="9" name="TextBox 20">
                <a:extLst>
                  <a:ext uri="{FF2B5EF4-FFF2-40B4-BE49-F238E27FC236}">
                    <a16:creationId xmlns:a16="http://schemas.microsoft.com/office/drawing/2014/main" id="{CB82212C-2C2A-9D41-BBF6-9E3FBCC9A4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19596" y="3181666"/>
                <a:ext cx="8900250" cy="1200329"/>
              </a:xfrm>
              <a:prstGeom prst="rect">
                <a:avLst/>
              </a:prstGeom>
              <a:blipFill>
                <a:blip r:embed="rId2"/>
                <a:stretch>
                  <a:fillRect l="-1994" b="-1263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68BC3640-FF72-C545-849D-2AC53666A356}"/>
              </a:ext>
            </a:extLst>
          </p:cNvPr>
          <p:cNvSpPr/>
          <p:nvPr/>
        </p:nvSpPr>
        <p:spPr>
          <a:xfrm>
            <a:off x="1774031" y="4869160"/>
            <a:ext cx="8643938" cy="1473208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>
              <a:ln>
                <a:solidFill>
                  <a:schemeClr val="tx1"/>
                </a:solidFill>
              </a:ln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20">
                <a:extLst>
                  <a:ext uri="{FF2B5EF4-FFF2-40B4-BE49-F238E27FC236}">
                    <a16:creationId xmlns:a16="http://schemas.microsoft.com/office/drawing/2014/main" id="{01C35AAA-0111-724A-A7AE-1F6B6E60EB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19153" y="5251821"/>
                <a:ext cx="9101137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4000" dirty="0"/>
                  <a:t>=2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en-US" sz="4000" dirty="0"/>
                  <a:t>=8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altLang="en-US" sz="4000" dirty="0"/>
                  <a:t>=14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GB" altLang="en-US" sz="4000" dirty="0"/>
                  <a:t>=20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GB" altLang="en-US" sz="4000" dirty="0"/>
                  <a:t>=26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r>
                  <a:rPr lang="en-GB" altLang="en-US" sz="4000" dirty="0"/>
                  <a:t>=32</a:t>
                </a:r>
              </a:p>
            </p:txBody>
          </p:sp>
        </mc:Choice>
        <mc:Fallback xmlns="">
          <p:sp>
            <p:nvSpPr>
              <p:cNvPr id="11" name="TextBox 20">
                <a:extLst>
                  <a:ext uri="{FF2B5EF4-FFF2-40B4-BE49-F238E27FC236}">
                    <a16:creationId xmlns:a16="http://schemas.microsoft.com/office/drawing/2014/main" id="{01C35AAA-0111-724A-A7AE-1F6B6E60E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19153" y="5251821"/>
                <a:ext cx="9101137" cy="707886"/>
              </a:xfrm>
              <a:prstGeom prst="rect">
                <a:avLst/>
              </a:prstGeom>
              <a:blipFill>
                <a:blip r:embed="rId3"/>
                <a:stretch>
                  <a:fillRect l="-418" t="-14286" b="-3571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347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CFDF3-052F-7542-BED2-98F5E16B0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911" y="643468"/>
            <a:ext cx="3177847" cy="16741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/>
              <a:t>Geometric Sequences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D6853AE2-46F8-E34F-A99C-DAF2A4C3A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065" y="2639380"/>
            <a:ext cx="3030180" cy="322971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45720" rIns="0" bIns="45720" rtlCol="0">
            <a:norm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marL="0" indent="0" eaLnBrk="1" hangingPunct="1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In geometric sequences, you multiply by a </a:t>
            </a:r>
            <a:r>
              <a:rPr lang="en-US" altLang="en-US" dirty="0">
                <a:solidFill>
                  <a:srgbClr val="FF0000"/>
                </a:solidFill>
                <a:latin typeface="+mn-lt"/>
                <a:ea typeface="+mn-ea"/>
              </a:rPr>
              <a:t>common ratio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, </a:t>
            </a:r>
            <a:r>
              <a:rPr lang="en-US" altLang="en-US" dirty="0">
                <a:solidFill>
                  <a:srgbClr val="FF0000"/>
                </a:solidFill>
                <a:latin typeface="+mn-lt"/>
                <a:ea typeface="+mn-ea"/>
              </a:rPr>
              <a:t>r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,  each time.</a:t>
            </a:r>
          </a:p>
          <a:p>
            <a:pPr marL="0" indent="0"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Calibri" panose="020F0502020204030204" pitchFamily="34" charset="0"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</a:endParaRP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Calibri" panose="020F0502020204030204" pitchFamily="34" charset="0"/>
              <a:buChar char="¢"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378481-35EE-E64D-BA1D-BD438894CB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8019" y="470206"/>
            <a:ext cx="5303352" cy="133909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9004AA9-115F-8146-A081-FB601BD481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6758" y="2232410"/>
            <a:ext cx="5998029" cy="124842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2497517-F5DB-8E43-954A-5C392B58AD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6758" y="4254237"/>
            <a:ext cx="6679057" cy="124842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067374C-7EA8-934A-A000-6823A14B4CAA}"/>
              </a:ext>
            </a:extLst>
          </p:cNvPr>
          <p:cNvSpPr txBox="1"/>
          <p:nvPr/>
        </p:nvSpPr>
        <p:spPr>
          <a:xfrm>
            <a:off x="10254343" y="869171"/>
            <a:ext cx="1204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r=3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EFE1F87-A299-C046-8D51-0615D36485AF}"/>
                  </a:ext>
                </a:extLst>
              </p:cNvPr>
              <p:cNvSpPr txBox="1"/>
              <p:nvPr/>
            </p:nvSpPr>
            <p:spPr>
              <a:xfrm>
                <a:off x="10521051" y="2438193"/>
                <a:ext cx="1204686" cy="787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rgbClr val="FF0000"/>
                    </a:solidFill>
                  </a:rPr>
                  <a:t>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EFE1F87-A299-C046-8D51-0615D36485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1051" y="2438193"/>
                <a:ext cx="1204686" cy="787716"/>
              </a:xfrm>
              <a:prstGeom prst="rect">
                <a:avLst/>
              </a:prstGeom>
              <a:blipFill>
                <a:blip r:embed="rId5"/>
                <a:stretch>
                  <a:fillRect l="-12632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6DB50AC9-5033-3140-BE7D-DB8076F5A3D8}"/>
                  </a:ext>
                </a:extLst>
              </p:cNvPr>
              <p:cNvSpPr/>
              <p:nvPr/>
            </p:nvSpPr>
            <p:spPr>
              <a:xfrm>
                <a:off x="8395518" y="5519491"/>
                <a:ext cx="331853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>
                    <a:solidFill>
                      <a:srgbClr val="FF0000"/>
                    </a:solidFill>
                  </a:rPr>
                  <a:t>r=</a:t>
                </a:r>
                <a14:m>
                  <m:oMath xmlns:m="http://schemas.openxmlformats.org/officeDocument/2006/math">
                    <m:r>
                      <a:rPr lang="en-AU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𝐶𝑜𝑚𝑚𝑜𝑛</m:t>
                    </m:r>
                    <m:r>
                      <a:rPr lang="en-AU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𝑅𝑎𝑡𝑖𝑜</m:t>
                    </m:r>
                  </m:oMath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6DB50AC9-5033-3140-BE7D-DB8076F5A3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5518" y="5519491"/>
                <a:ext cx="3318537" cy="584775"/>
              </a:xfrm>
              <a:prstGeom prst="rect">
                <a:avLst/>
              </a:prstGeom>
              <a:blipFill>
                <a:blip r:embed="rId6"/>
                <a:stretch>
                  <a:fillRect l="-4580" t="-12766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08291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CFDF3-052F-7542-BED2-98F5E16B0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Arithmetic vs. Geometric </a:t>
            </a:r>
            <a:r>
              <a:rPr lang="en-US" dirty="0">
                <a:solidFill>
                  <a:srgbClr val="FFFFFF"/>
                </a:solidFill>
              </a:rPr>
              <a:t>Sequences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7">
                <a:extLst>
                  <a:ext uri="{FF2B5EF4-FFF2-40B4-BE49-F238E27FC236}">
                    <a16:creationId xmlns:a16="http://schemas.microsoft.com/office/drawing/2014/main" id="{3B992B84-47CA-964F-8BA6-14E4AFD95F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43980" y="2095500"/>
                <a:ext cx="4343400" cy="411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None/>
                </a:pPr>
                <a:r>
                  <a:rPr lang="en-US" altLang="en-US" sz="2600" b="1" dirty="0">
                    <a:solidFill>
                      <a:schemeClr val="tx2"/>
                    </a:solidFill>
                  </a:rPr>
                  <a:t>Geometric Sequences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r>
                  <a:rPr lang="en-US" altLang="en-US" sz="2600" dirty="0">
                    <a:solidFill>
                      <a:schemeClr val="tx2"/>
                    </a:solidFill>
                  </a:rPr>
                  <a:t>Increases by the common ratio </a:t>
                </a:r>
                <a:r>
                  <a:rPr lang="en-US" altLang="en-US" sz="2600" i="1" dirty="0">
                    <a:solidFill>
                      <a:srgbClr val="FF0000"/>
                    </a:solidFill>
                  </a:rPr>
                  <a:t>r</a:t>
                </a:r>
                <a:endParaRPr lang="en-US" altLang="en-US" sz="2600" dirty="0">
                  <a:solidFill>
                    <a:srgbClr val="FF0000"/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r>
                  <a:rPr lang="en-US" altLang="en-US" sz="2600" dirty="0">
                    <a:solidFill>
                      <a:srgbClr val="7030A0"/>
                    </a:solidFill>
                  </a:rPr>
                  <a:t>Multiplication or Division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r>
                  <a:rPr lang="en-US" altLang="en-US" sz="2600" dirty="0">
                    <a:solidFill>
                      <a:schemeClr val="tx2"/>
                    </a:solidFill>
                  </a:rPr>
                  <a:t> </a:t>
                </a:r>
                <a:r>
                  <a:rPr lang="en-US" altLang="en-US" sz="2600" dirty="0">
                    <a:solidFill>
                      <a:srgbClr val="FF0000"/>
                    </a:solidFill>
                  </a:rPr>
                  <a:t>r</a:t>
                </a:r>
                <a:r>
                  <a:rPr lang="en-US" altLang="en-US" sz="2600" dirty="0">
                    <a:solidFill>
                      <a:schemeClr val="tx2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altLang="en-US" sz="2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en-US" sz="260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altLang="en-US" sz="26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AU" altLang="en-US" sz="26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en-US" sz="260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altLang="en-US" sz="26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AU" altLang="en-US" sz="26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altLang="en-US" sz="26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</m:oMath>
                </a14:m>
                <a:endParaRPr lang="en-US" altLang="en-US" sz="2600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3" name="Rectangle 7">
                <a:extLst>
                  <a:ext uri="{FF2B5EF4-FFF2-40B4-BE49-F238E27FC236}">
                    <a16:creationId xmlns:a16="http://schemas.microsoft.com/office/drawing/2014/main" id="{3B992B84-47CA-964F-8BA6-14E4AFD95F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43980" y="2095500"/>
                <a:ext cx="4343400" cy="4114800"/>
              </a:xfrm>
              <a:prstGeom prst="rect">
                <a:avLst/>
              </a:prstGeom>
              <a:blipFill>
                <a:blip r:embed="rId2"/>
                <a:stretch>
                  <a:fillRect l="-583" t="-123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7">
                <a:extLst>
                  <a:ext uri="{FF2B5EF4-FFF2-40B4-BE49-F238E27FC236}">
                    <a16:creationId xmlns:a16="http://schemas.microsoft.com/office/drawing/2014/main" id="{D6853AE2-46F8-E34F-A99C-DAF2A4C3AF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247" y="2023963"/>
                <a:ext cx="4343400" cy="411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None/>
                </a:pPr>
                <a:r>
                  <a:rPr lang="en-US" altLang="en-US" sz="2600" b="1" dirty="0">
                    <a:solidFill>
                      <a:schemeClr val="tx2"/>
                    </a:solidFill>
                  </a:rPr>
                  <a:t>Arithmetic Sequences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r>
                  <a:rPr lang="en-US" altLang="en-US" sz="2600" dirty="0">
                    <a:solidFill>
                      <a:schemeClr val="tx2"/>
                    </a:solidFill>
                  </a:rPr>
                  <a:t>Increases by the common difference </a:t>
                </a:r>
                <a:r>
                  <a:rPr lang="en-US" altLang="en-US" sz="2600" dirty="0">
                    <a:solidFill>
                      <a:srgbClr val="FF0000"/>
                    </a:solidFill>
                  </a:rPr>
                  <a:t>d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r>
                  <a:rPr lang="en-US" altLang="en-US" sz="2600" dirty="0">
                    <a:solidFill>
                      <a:srgbClr val="7030A0"/>
                    </a:solidFill>
                  </a:rPr>
                  <a:t>Addition or Subtraction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r>
                  <a:rPr lang="en-US" altLang="en-US" sz="2600" dirty="0">
                    <a:solidFill>
                      <a:schemeClr val="tx2"/>
                    </a:solidFill>
                  </a:rPr>
                  <a:t> </a:t>
                </a:r>
                <a:r>
                  <a:rPr lang="en-US" altLang="en-US" sz="2600" dirty="0">
                    <a:solidFill>
                      <a:srgbClr val="FF0000"/>
                    </a:solidFill>
                  </a:rPr>
                  <a:t>d</a:t>
                </a:r>
                <a:r>
                  <a:rPr lang="en-US" altLang="en-US" sz="2600" dirty="0">
                    <a:solidFill>
                      <a:schemeClr val="tx2"/>
                    </a:solidFill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6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2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2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en-US" sz="2600" dirty="0">
                    <a:solidFill>
                      <a:schemeClr val="tx2"/>
                    </a:solidFill>
                  </a:rPr>
                  <a:t> –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6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2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2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altLang="en-US" sz="2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altLang="en-US" sz="2600" dirty="0">
                    <a:solidFill>
                      <a:schemeClr val="tx2"/>
                    </a:solidFill>
                  </a:rPr>
                  <a:t> 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endParaRPr lang="en-US" altLang="en-US" sz="2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7" name="Rectangle 7">
                <a:extLst>
                  <a:ext uri="{FF2B5EF4-FFF2-40B4-BE49-F238E27FC236}">
                    <a16:creationId xmlns:a16="http://schemas.microsoft.com/office/drawing/2014/main" id="{D6853AE2-46F8-E34F-A99C-DAF2A4C3AF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6247" y="2023963"/>
                <a:ext cx="4343400" cy="4114800"/>
              </a:xfrm>
              <a:prstGeom prst="rect">
                <a:avLst/>
              </a:prstGeom>
              <a:blipFill>
                <a:blip r:embed="rId3"/>
                <a:stretch>
                  <a:fillRect l="-875" t="-92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51C6EB1F-96F1-684E-B459-DB10DAD218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2280" y="5359400"/>
            <a:ext cx="7886700" cy="1041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4157E8A-43AF-BC42-B18B-6C4174FE6689}"/>
                  </a:ext>
                </a:extLst>
              </p:cNvPr>
              <p:cNvSpPr/>
              <p:nvPr/>
            </p:nvSpPr>
            <p:spPr>
              <a:xfrm>
                <a:off x="126247" y="4694535"/>
                <a:ext cx="4211320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dirty="0">
                    <a:solidFill>
                      <a:srgbClr val="000000"/>
                    </a:solidFill>
                    <a:latin typeface="STIXGeneral-Regular" pitchFamily="2" charset="2"/>
                  </a:rPr>
                  <a:t>Common difference </a:t>
                </a:r>
                <a:r>
                  <a:rPr lang="en-AU" sz="2400" dirty="0">
                    <a:solidFill>
                      <a:srgbClr val="000000"/>
                    </a:solidFill>
                    <a:latin typeface="STIXGeneral-Italic" pitchFamily="2" charset="2"/>
                  </a:rPr>
                  <a:t>d</a:t>
                </a:r>
              </a:p>
              <a:p>
                <a:r>
                  <a:rPr lang="en-AU" sz="2400" dirty="0">
                    <a:solidFill>
                      <a:srgbClr val="000000"/>
                    </a:solidFill>
                    <a:latin typeface="STIXGeneral-Regular" pitchFamily="2" charset="2"/>
                  </a:rPr>
                  <a:t>=any term 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AU" sz="2400" dirty="0">
                    <a:solidFill>
                      <a:srgbClr val="000000"/>
                    </a:solidFill>
                    <a:latin typeface="STIXGeneral-Regular" pitchFamily="2" charset="2"/>
                  </a:rPr>
                  <a:t> the previous term</a:t>
                </a:r>
              </a:p>
              <a:p>
                <a:r>
                  <a:rPr lang="en-AU" sz="2400" dirty="0">
                    <a:solidFill>
                      <a:srgbClr val="000000"/>
                    </a:solidFill>
                    <a:latin typeface="STIXGeneral-Regular" pitchFamily="2" charset="2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AU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>
                    <a:solidFill>
                      <a:srgbClr val="000000"/>
                    </a:solidFill>
                    <a:latin typeface="STIXGeneral-Regular" pitchFamily="2" charset="2"/>
                  </a:rPr>
                  <a:t>=</a:t>
                </a:r>
                <a:r>
                  <a:rPr lang="en-AU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AU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>
                    <a:solidFill>
                      <a:srgbClr val="000000"/>
                    </a:solidFill>
                    <a:latin typeface="STIXGeneral-Regular" pitchFamily="2" charset="2"/>
                  </a:rPr>
                  <a:t>=</a:t>
                </a:r>
                <a:r>
                  <a:rPr lang="en-AU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AU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AU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2400" dirty="0">
                  <a:solidFill>
                    <a:srgbClr val="000000"/>
                  </a:solidFill>
                  <a:latin typeface="STIXGeneral-Regular" pitchFamily="2" charset="2"/>
                </a:endParaRPr>
              </a:p>
              <a:p>
                <a:r>
                  <a:rPr lang="en-AU" sz="2400" dirty="0">
                    <a:solidFill>
                      <a:srgbClr val="000000"/>
                    </a:solidFill>
                    <a:latin typeface="STIXGeneral-Regular" pitchFamily="2" charset="2"/>
                  </a:rPr>
                  <a:t>=…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4157E8A-43AF-BC42-B18B-6C4174FE66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47" y="4694535"/>
                <a:ext cx="4211320" cy="1569660"/>
              </a:xfrm>
              <a:prstGeom prst="rect">
                <a:avLst/>
              </a:prstGeom>
              <a:blipFill>
                <a:blip r:embed="rId5"/>
                <a:stretch>
                  <a:fillRect l="-2102" t="-3226" b="-8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rame 3">
            <a:extLst>
              <a:ext uri="{FF2B5EF4-FFF2-40B4-BE49-F238E27FC236}">
                <a16:creationId xmlns:a16="http://schemas.microsoft.com/office/drawing/2014/main" id="{2C0ED7F8-DC4B-0841-B37F-473CE4FB008B}"/>
              </a:ext>
            </a:extLst>
          </p:cNvPr>
          <p:cNvSpPr/>
          <p:nvPr/>
        </p:nvSpPr>
        <p:spPr>
          <a:xfrm>
            <a:off x="27564" y="4602117"/>
            <a:ext cx="4112636" cy="1608183"/>
          </a:xfrm>
          <a:prstGeom prst="frame">
            <a:avLst>
              <a:gd name="adj1" fmla="val 30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3913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9B6AA-90FE-9D4A-A9FF-EE4E02A6C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a sequence of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F8EB6-2764-8144-9738-8C64160FD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5036820"/>
          </a:xfrm>
        </p:spPr>
        <p:txBody>
          <a:bodyPr/>
          <a:lstStyle/>
          <a:p>
            <a:r>
              <a:rPr lang="en-AU" dirty="0"/>
              <a:t>Write down the first five terms of the sequence with a starting value of 5 and the rule ‘double the number and then subtract 3’.</a:t>
            </a:r>
          </a:p>
          <a:p>
            <a:r>
              <a:rPr lang="en-US" dirty="0">
                <a:solidFill>
                  <a:srgbClr val="00B050"/>
                </a:solidFill>
              </a:rPr>
              <a:t>5 </a:t>
            </a:r>
          </a:p>
          <a:p>
            <a:r>
              <a:rPr lang="en-US" dirty="0">
                <a:solidFill>
                  <a:srgbClr val="00B050"/>
                </a:solidFill>
              </a:rPr>
              <a:t>2×5−3=7</a:t>
            </a:r>
          </a:p>
          <a:p>
            <a:r>
              <a:rPr lang="en-US" dirty="0">
                <a:solidFill>
                  <a:srgbClr val="00B050"/>
                </a:solidFill>
              </a:rPr>
              <a:t>2×7−3=11</a:t>
            </a:r>
          </a:p>
          <a:p>
            <a:r>
              <a:rPr lang="en-US" dirty="0">
                <a:solidFill>
                  <a:srgbClr val="00B050"/>
                </a:solidFill>
              </a:rPr>
              <a:t>2×11−3=19</a:t>
            </a:r>
          </a:p>
          <a:p>
            <a:r>
              <a:rPr lang="en-US" dirty="0">
                <a:solidFill>
                  <a:srgbClr val="00B050"/>
                </a:solidFill>
              </a:rPr>
              <a:t>2×19−3=35</a:t>
            </a:r>
          </a:p>
          <a:p>
            <a:r>
              <a:rPr lang="en-US" dirty="0">
                <a:solidFill>
                  <a:srgbClr val="00B050"/>
                </a:solidFill>
              </a:rPr>
              <a:t>The sequence is 5, 7, 11, 19, 35, …</a:t>
            </a:r>
          </a:p>
        </p:txBody>
      </p:sp>
    </p:spTree>
    <p:extLst>
      <p:ext uri="{BB962C8B-B14F-4D97-AF65-F5344CB8AC3E}">
        <p14:creationId xmlns:p14="http://schemas.microsoft.com/office/powerpoint/2010/main" val="2749024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C3F66-D7B2-6F4D-BCAC-592210475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n-AU" sz="3200" dirty="0"/>
              <a:t>Generating a sequence of terms using a recurrence relation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96379-05A9-2946-A679-A08D9E6F1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28536"/>
            <a:ext cx="10515600" cy="4160520"/>
          </a:xfrm>
        </p:spPr>
        <p:txBody>
          <a:bodyPr/>
          <a:lstStyle/>
          <a:p>
            <a:r>
              <a:rPr lang="en-AU" dirty="0"/>
              <a:t>To generate the first five terms of the sequence with a starting value of 5 and the rule ‘double and then subtract 3’.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B99628-8253-48AD-9D98-A7942E5D269F}"/>
              </a:ext>
            </a:extLst>
          </p:cNvPr>
          <p:cNvSpPr txBox="1"/>
          <p:nvPr/>
        </p:nvSpPr>
        <p:spPr>
          <a:xfrm>
            <a:off x="8875889" y="1564749"/>
            <a:ext cx="3316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highlight>
                  <a:srgbClr val="00FF00"/>
                </a:highlight>
              </a:rPr>
              <a:t>CAS Notes 5.1</a:t>
            </a:r>
            <a:endParaRPr lang="en-AU" sz="3600" dirty="0">
              <a:highlight>
                <a:srgbClr val="00FF00"/>
              </a:highlight>
            </a:endParaRPr>
          </a:p>
        </p:txBody>
      </p:sp>
      <p:pic>
        <p:nvPicPr>
          <p:cNvPr id="5" name="Picture 4" descr="A screenshot of a calculator&#10;&#10;Description automatically generated">
            <a:extLst>
              <a:ext uri="{FF2B5EF4-FFF2-40B4-BE49-F238E27FC236}">
                <a16:creationId xmlns:a16="http://schemas.microsoft.com/office/drawing/2014/main" id="{847E61BB-1593-455B-A332-8A9E734047B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2354099"/>
            <a:ext cx="5671524" cy="3726858"/>
          </a:xfrm>
          <a:prstGeom prst="rect">
            <a:avLst/>
          </a:prstGeom>
        </p:spPr>
      </p:pic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7373F2B6-BCD8-4FAC-91CA-FA45F74D8B8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671524" y="2490734"/>
            <a:ext cx="6383842" cy="372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189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ABAFD-BBCC-E748-8D47-2973298FC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Recurrence Relation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5C44-C796-EA45-8287-E44FD02E3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recurrence relation is a mathematical rule that we can use to generate a sequence. It has two parts:</a:t>
            </a:r>
          </a:p>
          <a:p>
            <a:endParaRPr lang="en-US" dirty="0"/>
          </a:p>
          <a:p>
            <a:r>
              <a:rPr lang="en-US" dirty="0"/>
              <a:t>a starting point: the value of one of the terms in the sequence</a:t>
            </a:r>
          </a:p>
          <a:p>
            <a:endParaRPr lang="en-US" dirty="0"/>
          </a:p>
          <a:p>
            <a:r>
              <a:rPr lang="en-US" dirty="0"/>
              <a:t>a rule that can be used to generate successive terms in the sequence.</a:t>
            </a:r>
          </a:p>
        </p:txBody>
      </p:sp>
    </p:spTree>
    <p:extLst>
      <p:ext uri="{BB962C8B-B14F-4D97-AF65-F5344CB8AC3E}">
        <p14:creationId xmlns:p14="http://schemas.microsoft.com/office/powerpoint/2010/main" val="2479813418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3E3423"/>
      </a:dk2>
      <a:lt2>
        <a:srgbClr val="E8E2E7"/>
      </a:lt2>
      <a:accent1>
        <a:srgbClr val="21BA44"/>
      </a:accent1>
      <a:accent2>
        <a:srgbClr val="33B914"/>
      </a:accent2>
      <a:accent3>
        <a:srgbClr val="78B220"/>
      </a:accent3>
      <a:accent4>
        <a:srgbClr val="A8A512"/>
      </a:accent4>
      <a:accent5>
        <a:srgbClr val="E18F25"/>
      </a:accent5>
      <a:accent6>
        <a:srgbClr val="D53317"/>
      </a:accent6>
      <a:hlink>
        <a:srgbClr val="9B7E33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664</Words>
  <Application>Microsoft Office PowerPoint</Application>
  <PresentationFormat>Widescreen</PresentationFormat>
  <Paragraphs>87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Arial</vt:lpstr>
      <vt:lpstr>Calibri</vt:lpstr>
      <vt:lpstr>Cambria Math</vt:lpstr>
      <vt:lpstr>Century Gothic</vt:lpstr>
      <vt:lpstr>Comic Sans MS</vt:lpstr>
      <vt:lpstr>Elephant</vt:lpstr>
      <vt:lpstr>Georgia</vt:lpstr>
      <vt:lpstr>Open Sans</vt:lpstr>
      <vt:lpstr>STIXGeneral-Italic</vt:lpstr>
      <vt:lpstr>STIXGeneral-Regular</vt:lpstr>
      <vt:lpstr>Times New Roman</vt:lpstr>
      <vt:lpstr>Wingdings</vt:lpstr>
      <vt:lpstr>BrushVTI</vt:lpstr>
      <vt:lpstr>Recurrence relations and their graphs</vt:lpstr>
      <vt:lpstr>Sequence</vt:lpstr>
      <vt:lpstr>PowerPoint Presentation</vt:lpstr>
      <vt:lpstr>Naming the terms in a sequence</vt:lpstr>
      <vt:lpstr>Geometric Sequences</vt:lpstr>
      <vt:lpstr>Arithmetic vs. Geometric Sequences</vt:lpstr>
      <vt:lpstr>Generating a sequence of terms</vt:lpstr>
      <vt:lpstr>Generating a sequence of terms using a recurrence relation</vt:lpstr>
      <vt:lpstr>Recurrence Relation</vt:lpstr>
      <vt:lpstr>Recurrence Relation</vt:lpstr>
      <vt:lpstr>Recurrence Relation</vt:lpstr>
      <vt:lpstr>Generating a sequence from a recurrence relation</vt:lpstr>
      <vt:lpstr>Generating a sequence of terms using a recurrence relation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Recurrence relations and their graphs</dc:title>
  <dc:creator>Lyn ZHANG</dc:creator>
  <cp:lastModifiedBy>Lyn ZHANG</cp:lastModifiedBy>
  <cp:revision>6</cp:revision>
  <dcterms:created xsi:type="dcterms:W3CDTF">2024-12-25T03:23:56Z</dcterms:created>
  <dcterms:modified xsi:type="dcterms:W3CDTF">2024-12-25T03:38:56Z</dcterms:modified>
</cp:coreProperties>
</file>