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2" r:id="rId1"/>
  </p:sldMasterIdLst>
  <p:notesMasterIdLst>
    <p:notesMasterId r:id="rId36"/>
  </p:notesMasterIdLst>
  <p:sldIdLst>
    <p:sldId id="256" r:id="rId2"/>
    <p:sldId id="266" r:id="rId3"/>
    <p:sldId id="267" r:id="rId4"/>
    <p:sldId id="268" r:id="rId5"/>
    <p:sldId id="364" r:id="rId6"/>
    <p:sldId id="269" r:id="rId7"/>
    <p:sldId id="667" r:id="rId8"/>
    <p:sldId id="1068" r:id="rId9"/>
    <p:sldId id="1067" r:id="rId10"/>
    <p:sldId id="1071" r:id="rId11"/>
    <p:sldId id="271" r:id="rId12"/>
    <p:sldId id="272" r:id="rId13"/>
    <p:sldId id="273" r:id="rId14"/>
    <p:sldId id="274" r:id="rId15"/>
    <p:sldId id="540" r:id="rId16"/>
    <p:sldId id="283" r:id="rId17"/>
    <p:sldId id="424" r:id="rId18"/>
    <p:sldId id="287" r:id="rId19"/>
    <p:sldId id="1069" r:id="rId20"/>
    <p:sldId id="1070" r:id="rId21"/>
    <p:sldId id="278" r:id="rId22"/>
    <p:sldId id="281" r:id="rId23"/>
    <p:sldId id="275" r:id="rId24"/>
    <p:sldId id="668" r:id="rId25"/>
    <p:sldId id="286" r:id="rId26"/>
    <p:sldId id="280" r:id="rId27"/>
    <p:sldId id="361" r:id="rId28"/>
    <p:sldId id="257" r:id="rId29"/>
    <p:sldId id="258" r:id="rId30"/>
    <p:sldId id="259" r:id="rId31"/>
    <p:sldId id="260" r:id="rId32"/>
    <p:sldId id="261" r:id="rId33"/>
    <p:sldId id="262" r:id="rId34"/>
    <p:sldId id="263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06"/>
    <p:restoredTop sz="94681"/>
  </p:normalViewPr>
  <p:slideViewPr>
    <p:cSldViewPr snapToGrid="0" snapToObjects="1">
      <p:cViewPr varScale="1">
        <p:scale>
          <a:sx n="59" d="100"/>
          <a:sy n="59" d="100"/>
        </p:scale>
        <p:origin x="73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image" Target="../media/image23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image" Target="../media/image2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image" Target="../media/image32.emf"/><Relationship Id="rId4" Type="http://schemas.openxmlformats.org/officeDocument/2006/relationships/image" Target="../media/image35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image" Target="../media/image36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image" Target="../media/image3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8A3270-A72E-6E4F-A34E-581E5F352090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E36F65-26E5-9742-A148-7575FD795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596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510DDE1F-8DCB-754E-A3A2-FCF3471058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FC49D910-5292-0D4E-9ABD-4FB6D03C5AD2}" type="slidenum">
              <a:rPr lang="en-US" altLang="en-US" sz="1200"/>
              <a:pPr/>
              <a:t>7</a:t>
            </a:fld>
            <a:endParaRPr lang="en-US" altLang="en-US" sz="1200"/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C8E92E28-61DD-694D-BAE3-C5FF8A8F28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F7234586-A1B3-EA4B-808C-E74EEEFB79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9659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510DDE1F-8DCB-754E-A3A2-FCF3471058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FC49D910-5292-0D4E-9ABD-4FB6D03C5AD2}" type="slidenum">
              <a:rPr lang="en-US" altLang="en-US" sz="1200"/>
              <a:pPr/>
              <a:t>8</a:t>
            </a:fld>
            <a:endParaRPr lang="en-US" altLang="en-US" sz="1200"/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C8E92E28-61DD-694D-BAE3-C5FF8A8F28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F7234586-A1B3-EA4B-808C-E74EEEFB79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99197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510DDE1F-8DCB-754E-A3A2-FCF3471058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FC49D910-5292-0D4E-9ABD-4FB6D03C5AD2}" type="slidenum">
              <a:rPr lang="en-US" altLang="en-US" sz="1200"/>
              <a:pPr/>
              <a:t>9</a:t>
            </a:fld>
            <a:endParaRPr lang="en-US" altLang="en-US" sz="1200"/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C8E92E28-61DD-694D-BAE3-C5FF8A8F28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F7234586-A1B3-EA4B-808C-E74EEEFB79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28984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510DDE1F-8DCB-754E-A3A2-FCF3471058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FC49D910-5292-0D4E-9ABD-4FB6D03C5AD2}" type="slidenum">
              <a:rPr lang="en-US" altLang="en-US" sz="1200"/>
              <a:pPr/>
              <a:t>10</a:t>
            </a:fld>
            <a:endParaRPr lang="en-US" altLang="en-US" sz="1200"/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C8E92E28-61DD-694D-BAE3-C5FF8A8F28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F7234586-A1B3-EA4B-808C-E74EEEFB79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00312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083CCDE-DFBC-0944-BC52-BBCA5D236D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149244-A2B6-2647-91BD-26E88D0A0C19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362498" name="Rectangle 2">
            <a:extLst>
              <a:ext uri="{FF2B5EF4-FFF2-40B4-BE49-F238E27FC236}">
                <a16:creationId xmlns:a16="http://schemas.microsoft.com/office/drawing/2014/main" id="{1B1C20E1-B681-C84A-ADF5-0DF4AF33E9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2499" name="Rectangle 3">
            <a:extLst>
              <a:ext uri="{FF2B5EF4-FFF2-40B4-BE49-F238E27FC236}">
                <a16:creationId xmlns:a16="http://schemas.microsoft.com/office/drawing/2014/main" id="{59FA3276-F8CD-AC48-A849-040DD9D14B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8583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9290B3E-2F06-BF47-89FA-40BEA94AA16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550542-95B7-E642-A866-FFF4F5C1BC97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363522" name="Rectangle 2">
            <a:extLst>
              <a:ext uri="{FF2B5EF4-FFF2-40B4-BE49-F238E27FC236}">
                <a16:creationId xmlns:a16="http://schemas.microsoft.com/office/drawing/2014/main" id="{4AFD82AC-6129-5A45-B31B-D52A57AD82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3523" name="Rectangle 3">
            <a:extLst>
              <a:ext uri="{FF2B5EF4-FFF2-40B4-BE49-F238E27FC236}">
                <a16:creationId xmlns:a16="http://schemas.microsoft.com/office/drawing/2014/main" id="{2157CD49-82D6-254B-A506-9E77565488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5239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3B052-A59B-4AE3-A89A-E7748630C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DA9EC4-FEA9-41D2-BE8D-F709F01D3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155CF-52F5-4879-B7F3-D05812AC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053AC-61ED-4C2F-90BF-D4A91654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B2ED7-A198-4613-B8C9-EE02BAE2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575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B47DD-81F8-4128-9E50-04A9F2D3D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6564D1-2B83-4C0F-ACBA-E91472C50A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A1D7D-D2EC-4ADB-9C65-191DEC82D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CB571-86F9-474A-826A-75CC21C88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84F5F-50E6-4BB9-B848-EE2302C0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653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3F08DF-1C0D-4F53-A3AB-95D7B55FA0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761999"/>
            <a:ext cx="2628900" cy="5414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0D3BBD-C494-4E94-B189-319802A93E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761999"/>
            <a:ext cx="7734300" cy="541496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C0BD9-4BED-43D3-852F-B74B949A2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811DC-C725-4462-B622-DB96A8987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42D06-438F-4150-9238-E2FAEE5E2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6036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83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828800"/>
            <a:ext cx="11074400" cy="4267200"/>
          </a:xfrm>
          <a:prstGeom prst="rect">
            <a:avLst/>
          </a:prstGeom>
        </p:spPr>
        <p:txBody>
          <a:bodyPr/>
          <a:lstStyle/>
          <a:p>
            <a:pPr lvl="0"/>
            <a:endParaRPr lang="en-IN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57C8F8-BE61-3741-9209-D515E8C1CB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1200" y="6324600"/>
            <a:ext cx="2540000" cy="45720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9EEAA-29AC-FC47-B44D-CAC91E133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54400" y="6324600"/>
            <a:ext cx="5080000" cy="45720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F927BD-3A2B-3F43-BC82-4A1C2498B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36000" y="6324600"/>
            <a:ext cx="3048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9E977101-477F-C740-BC4F-B15ECF52B3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2677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98991-AEF1-4F19-AAB8-436EAD58C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5B44F-E7DA-40C6-8B44-71EAB6BDF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71817-A045-48C0-975B-CBEF88E95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C39F0-32D4-407C-8BCA-97F2D9E50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F4459-37B2-4F87-B508-DB04D4332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81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BBD03-9D57-48E9-8B43-688B72997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F376C-8A2F-4BE5-9669-4A6DA21B7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54893-212E-4450-8F7A-27256B31F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E881A-3958-44A9-9EDB-D86F4E414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DBC4F-D9B8-4BFA-BE4F-D4B9B739D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793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C8777-C460-4649-8822-CA943386D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F69E6-1094-437B-AA7E-0E21B7136C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57399"/>
            <a:ext cx="5181600" cy="41195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0BC963-4591-4BE3-AE63-4999A13C50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57399"/>
            <a:ext cx="5181600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04D5BB-DB84-4266-9B4F-E65CCFE5B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1A99B5-D493-4AB1-AF24-6660540D5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E178D0-5F1E-43FA-B447-53501EDD1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855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C85CC-8D2B-4219-A2A4-1625A02DF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68338"/>
            <a:ext cx="10515600" cy="10842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6143C8-1CF7-440E-99A3-052731459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28800"/>
            <a:ext cx="5157787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FF5CA-4662-4430-80C7-99CD7D66C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43199"/>
            <a:ext cx="5157787" cy="34464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6CB5B7-DC23-41CE-872B-E25BD64F84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28800"/>
            <a:ext cx="5183188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F7633C-C24D-4947-979C-132B3AC40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43199"/>
            <a:ext cx="5183188" cy="3446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8A46E1-3934-4807-900F-CA7A4D8D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C9C6EA-1549-4601-8226-E5C43469C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658246-003D-4024-9F4B-BA3BD3FBF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574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2DD4C-BFBC-4087-B94C-4DD0690E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B9D434-8228-4C7F-B520-14121EBC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7B89BD-A70A-48D2-A3D9-DB2C0DB1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ACF4EF-5A2A-4A47-81DF-80CB5130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768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537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10DAA-DDE3-4C9C-8171-385A3DAC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73DB2-BD72-4F5E-9CA2-197343A09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F01536-2B0A-42A2-827E-2EB2C324A5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9800"/>
            <a:ext cx="3932237" cy="3659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22CD09-61EF-4733-831C-5B133DAE1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109FCF-96E4-4EBF-AAFB-5E9AD22A6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381A6-E580-49A4-989C-EF4A54F83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CFA6E-F719-4613-8815-591471E72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4384F3-CDE0-4329-B76D-45AAC94B04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A9D7EB-40DA-460F-A48A-3E6D5E561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9800"/>
            <a:ext cx="3932237" cy="3659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56944C-E229-457E-868E-C48FF47D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7115FE-359F-46EA-A3C8-0D18544E3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165D17-3010-4FF5-9071-5CCD3E699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437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DD7EAFE6-2BB9-41FB-9CF4-588CFC708774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447F1F-BFA8-4A56-894B-40120132E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58FB99-0FA3-49F4-99A1-61919F942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78657"/>
            <a:ext cx="10515600" cy="3998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CCAE5-4EB0-4174-BD15-4943899B0A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AA70F276-1833-4A75-9C1D-A56E2295A68D}" type="datetimeFigureOut">
              <a:rPr lang="en-US" smtClean="0"/>
              <a:pPr/>
              <a:t>12/30/2024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4189E-43B2-4CEE-B13E-61A1FBBBD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93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0530F-0BC8-46EF-A765-DD58B53675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28844951-7827-47D4-8276-7DDE1FA7D8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532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13" r:id="rId12"/>
  </p:sldLayoutIdLst>
  <p:txStyles>
    <p:titleStyle>
      <a:lvl1pPr marL="0" algn="l" defTabSz="914400" rtl="0" eaLnBrk="1" latinLnBrk="0" hangingPunct="1">
        <a:lnSpc>
          <a:spcPct val="90000"/>
        </a:lnSpc>
        <a:spcBef>
          <a:spcPct val="0"/>
        </a:spcBef>
        <a:buNone/>
        <a:defRPr lang="en-US" sz="5200" kern="1200" dirty="0">
          <a:gradFill flip="none" rotWithShape="1">
            <a:gsLst>
              <a:gs pos="0">
                <a:schemeClr val="accent5"/>
              </a:gs>
              <a:gs pos="100000">
                <a:schemeClr val="accent1">
                  <a:alpha val="70000"/>
                </a:schemeClr>
              </a:gs>
            </a:gsLst>
            <a:lin ang="0" scaled="1"/>
            <a:tileRect/>
          </a:gradFill>
          <a:latin typeface="+mj-lt"/>
          <a:ea typeface="+mn-ea"/>
          <a:cs typeface="Angsana New" panose="02020603050405020304" pitchFamily="18" charset="-34"/>
        </a:defRPr>
      </a:lvl1pPr>
    </p:titleStyle>
    <p:bodyStyle>
      <a:lvl1pPr marL="4572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1pPr>
      <a:lvl2pPr marL="8001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4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2pPr>
      <a:lvl3pPr marL="12573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0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3pPr>
      <a:lvl4pPr marL="165735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1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4pPr>
      <a:lvl5pPr marL="211455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1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2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21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4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23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26.emf"/><Relationship Id="rId10" Type="http://schemas.openxmlformats.org/officeDocument/2006/relationships/image" Target="../media/image29.png"/><Relationship Id="rId4" Type="http://schemas.openxmlformats.org/officeDocument/2006/relationships/oleObject" Target="../embeddings/oleObject9.bin"/><Relationship Id="rId9" Type="http://schemas.openxmlformats.org/officeDocument/2006/relationships/image" Target="../media/image28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1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3.emf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35.emf"/><Relationship Id="rId4" Type="http://schemas.openxmlformats.org/officeDocument/2006/relationships/image" Target="../media/image32.emf"/><Relationship Id="rId9" Type="http://schemas.openxmlformats.org/officeDocument/2006/relationships/oleObject" Target="../embeddings/oleObject16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7.e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36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image" Target="../media/image41.png"/><Relationship Id="rId7" Type="http://schemas.openxmlformats.org/officeDocument/2006/relationships/image" Target="../media/image39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0.bin"/><Relationship Id="rId11" Type="http://schemas.openxmlformats.org/officeDocument/2006/relationships/oleObject" Target="../embeddings/oleObject23.bin"/><Relationship Id="rId5" Type="http://schemas.openxmlformats.org/officeDocument/2006/relationships/image" Target="../media/image38.emf"/><Relationship Id="rId10" Type="http://schemas.openxmlformats.org/officeDocument/2006/relationships/image" Target="../media/image40.emf"/><Relationship Id="rId4" Type="http://schemas.openxmlformats.org/officeDocument/2006/relationships/oleObject" Target="../embeddings/oleObject19.bin"/><Relationship Id="rId9" Type="http://schemas.openxmlformats.org/officeDocument/2006/relationships/oleObject" Target="../embeddings/oleObject22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0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9.emf"/><Relationship Id="rId10" Type="http://schemas.openxmlformats.org/officeDocument/2006/relationships/image" Target="../media/image12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8C37C960-91F5-4F61-B2CD-8A0379207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94BB88-FEB0-A241-8BBF-499C66ED6B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6760" y="2716925"/>
            <a:ext cx="5499538" cy="3766268"/>
          </a:xfrm>
        </p:spPr>
        <p:txBody>
          <a:bodyPr anchor="t">
            <a:normAutofit/>
          </a:bodyPr>
          <a:lstStyle/>
          <a:p>
            <a:pPr algn="l"/>
            <a:r>
              <a:rPr lang="en-US" dirty="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Introduction to matrices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19EB63-03F7-8A43-9CB4-116FFF0658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762000"/>
            <a:ext cx="4800600" cy="1066800"/>
          </a:xfrm>
        </p:spPr>
        <p:txBody>
          <a:bodyPr>
            <a:normAutofit/>
          </a:bodyPr>
          <a:lstStyle/>
          <a:p>
            <a:pPr algn="l"/>
            <a:r>
              <a:rPr lang="en-US" sz="2200" dirty="0">
                <a:solidFill>
                  <a:schemeClr val="tx2">
                    <a:alpha val="60000"/>
                  </a:schemeClr>
                </a:solidFill>
              </a:rPr>
              <a:t>7A</a:t>
            </a:r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50F155B6-ACA8-4C58-AAB6-CAFC981FF9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3796" y="0"/>
            <a:ext cx="6098204" cy="6882727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5C31099-1BBD-40CE-BC60-FCE5074194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1428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3">
            <a:extLst>
              <a:ext uri="{FF2B5EF4-FFF2-40B4-BE49-F238E27FC236}">
                <a16:creationId xmlns:a16="http://schemas.microsoft.com/office/drawing/2014/main" id="{F3DCF9C5-52BB-4ECC-A39E-83CBA8F8EF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l="17638" r="23812" b="-1"/>
          <a:stretch/>
        </p:blipFill>
        <p:spPr>
          <a:xfrm>
            <a:off x="6096000" y="10"/>
            <a:ext cx="6083807" cy="685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187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2">
            <a:extLst>
              <a:ext uri="{FF2B5EF4-FFF2-40B4-BE49-F238E27FC236}">
                <a16:creationId xmlns:a16="http://schemas.microsoft.com/office/drawing/2014/main" id="{0A347DB5-DE84-0745-9136-A7741DFF4B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95732" y="94457"/>
            <a:ext cx="7772400" cy="1143000"/>
          </a:xfrm>
        </p:spPr>
        <p:txBody>
          <a:bodyPr/>
          <a:lstStyle/>
          <a:p>
            <a:r>
              <a:rPr lang="en-US" altLang="en-US"/>
              <a:t>TYPES OF MATRICES</a:t>
            </a:r>
          </a:p>
        </p:txBody>
      </p:sp>
      <p:graphicFrame>
        <p:nvGraphicFramePr>
          <p:cNvPr id="16432" name="Group 48">
            <a:extLst>
              <a:ext uri="{FF2B5EF4-FFF2-40B4-BE49-F238E27FC236}">
                <a16:creationId xmlns:a16="http://schemas.microsoft.com/office/drawing/2014/main" id="{FAA0B7AD-1531-124D-A96B-2E57F6FC6921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76998197"/>
              </p:ext>
            </p:extLst>
          </p:nvPr>
        </p:nvGraphicFramePr>
        <p:xfrm>
          <a:off x="599090" y="1498167"/>
          <a:ext cx="11020095" cy="2938086"/>
        </p:xfrm>
        <a:graphic>
          <a:graphicData uri="http://schemas.openxmlformats.org/drawingml/2006/table">
            <a:tbl>
              <a:tblPr/>
              <a:tblGrid>
                <a:gridCol w="36733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733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733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944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NAME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</a:rPr>
                        <a:t>DESCRIPTION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DE5543"/>
                          </a:solidFill>
                          <a:effectLst/>
                          <a:latin typeface="Arial" panose="020B0604020202020204" pitchFamily="34" charset="0"/>
                        </a:rPr>
                        <a:t>EXAMPLE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866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Triangular matrices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>
                        <a:lnSpc>
                          <a:spcPct val="130000"/>
                        </a:lnSpc>
                        <a:buNone/>
                      </a:pPr>
                      <a:r>
                        <a:rPr lang="en-US" altLang="en-US" sz="2000" dirty="0"/>
                        <a:t>1. An upper triangular matrix: all elements below the leading diagonal are zeros.</a:t>
                      </a:r>
                    </a:p>
                    <a:p>
                      <a:pPr>
                        <a:lnSpc>
                          <a:spcPct val="130000"/>
                        </a:lnSpc>
                        <a:buNone/>
                      </a:pPr>
                      <a:r>
                        <a:rPr lang="en-US" altLang="en-US" sz="2000" dirty="0"/>
                        <a:t>2. A lower triangular matrix: all elements above the leading diagonal are zeros.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B1529549-33FB-214B-964F-4BAEC943EE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6754" y="1960404"/>
            <a:ext cx="3520783" cy="106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3249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>
            <a:extLst>
              <a:ext uri="{FF2B5EF4-FFF2-40B4-BE49-F238E27FC236}">
                <a16:creationId xmlns:a16="http://schemas.microsoft.com/office/drawing/2014/main" id="{CB74F837-D0F6-C440-A824-A3DD60CC3D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272603"/>
            <a:ext cx="92202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1" i="1" dirty="0"/>
              <a:t>Row matrices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FF129C7-80F4-C745-804D-1A3F997B614E}"/>
              </a:ext>
            </a:extLst>
          </p:cNvPr>
          <p:cNvSpPr/>
          <p:nvPr/>
        </p:nvSpPr>
        <p:spPr>
          <a:xfrm>
            <a:off x="1638300" y="1455697"/>
            <a:ext cx="8991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dirty="0">
                <a:solidFill>
                  <a:srgbClr val="000000"/>
                </a:solidFill>
              </a:rPr>
              <a:t>A </a:t>
            </a:r>
            <a:r>
              <a:rPr lang="en-AU" sz="2400" b="1" dirty="0">
                <a:solidFill>
                  <a:srgbClr val="C41130"/>
                </a:solidFill>
              </a:rPr>
              <a:t>row matrix</a:t>
            </a:r>
            <a:r>
              <a:rPr lang="en-AU" sz="2400" dirty="0">
                <a:solidFill>
                  <a:srgbClr val="000000"/>
                </a:solidFill>
              </a:rPr>
              <a:t> has a </a:t>
            </a:r>
            <a:r>
              <a:rPr lang="en-AU" sz="2400" i="1" dirty="0">
                <a:solidFill>
                  <a:srgbClr val="000000"/>
                </a:solidFill>
              </a:rPr>
              <a:t>single row</a:t>
            </a:r>
            <a:r>
              <a:rPr lang="en-AU" sz="2400" dirty="0">
                <a:solidFill>
                  <a:srgbClr val="000000"/>
                </a:solidFill>
              </a:rPr>
              <a:t> of elements.</a:t>
            </a:r>
          </a:p>
          <a:p>
            <a:r>
              <a:rPr lang="en-AU" sz="2400" dirty="0">
                <a:solidFill>
                  <a:srgbClr val="000000"/>
                </a:solidFill>
              </a:rPr>
              <a:t>In matrix A, the Friday sales from the market stall can be represented by a 1×3 </a:t>
            </a:r>
            <a:r>
              <a:rPr lang="en-AU" sz="2400" i="1" dirty="0">
                <a:solidFill>
                  <a:srgbClr val="FF0000"/>
                </a:solidFill>
              </a:rPr>
              <a:t>row</a:t>
            </a:r>
            <a:r>
              <a:rPr lang="en-AU" sz="2400" dirty="0">
                <a:solidFill>
                  <a:srgbClr val="000000"/>
                </a:solidFill>
              </a:rPr>
              <a:t> matrix.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0A3434-F396-3C4F-8CB4-ABE04DC00E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100" y="3454400"/>
            <a:ext cx="9144000" cy="1035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982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uild="p" autoUpdateAnimBg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>
            <a:extLst>
              <a:ext uri="{FF2B5EF4-FFF2-40B4-BE49-F238E27FC236}">
                <a16:creationId xmlns:a16="http://schemas.microsoft.com/office/drawing/2014/main" id="{CB74F837-D0F6-C440-A824-A3DD60CC3D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272603"/>
            <a:ext cx="92202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1" i="1" dirty="0"/>
              <a:t>Column matrices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FF129C7-80F4-C745-804D-1A3F997B614E}"/>
              </a:ext>
            </a:extLst>
          </p:cNvPr>
          <p:cNvSpPr/>
          <p:nvPr/>
        </p:nvSpPr>
        <p:spPr>
          <a:xfrm>
            <a:off x="1638300" y="1455697"/>
            <a:ext cx="8991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dirty="0">
                <a:solidFill>
                  <a:srgbClr val="000000"/>
                </a:solidFill>
              </a:rPr>
              <a:t>A </a:t>
            </a:r>
            <a:r>
              <a:rPr lang="en-AU" sz="2400" dirty="0">
                <a:solidFill>
                  <a:srgbClr val="FF0000"/>
                </a:solidFill>
              </a:rPr>
              <a:t>column matrix </a:t>
            </a:r>
            <a:r>
              <a:rPr lang="en-AU" sz="2400" dirty="0">
                <a:solidFill>
                  <a:srgbClr val="000000"/>
                </a:solidFill>
              </a:rPr>
              <a:t>has a single column of elements.</a:t>
            </a:r>
          </a:p>
          <a:p>
            <a:r>
              <a:rPr lang="en-AU" sz="2400" dirty="0">
                <a:solidFill>
                  <a:srgbClr val="000000"/>
                </a:solidFill>
              </a:rPr>
              <a:t>In matrix A, the sales of jeans from the market stall can be represented by a 2×1 </a:t>
            </a:r>
            <a:r>
              <a:rPr lang="en-AU" sz="2400" dirty="0">
                <a:solidFill>
                  <a:srgbClr val="FF0000"/>
                </a:solidFill>
              </a:rPr>
              <a:t>column</a:t>
            </a:r>
            <a:r>
              <a:rPr lang="en-AU" sz="2400" dirty="0">
                <a:solidFill>
                  <a:srgbClr val="000000"/>
                </a:solidFill>
              </a:rPr>
              <a:t> matrix.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9F4CC4-3038-5C40-964E-F1D7FC8864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3200400"/>
            <a:ext cx="2989868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095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uild="p" autoUpdateAnimBg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>
            <a:extLst>
              <a:ext uri="{FF2B5EF4-FFF2-40B4-BE49-F238E27FC236}">
                <a16:creationId xmlns:a16="http://schemas.microsoft.com/office/drawing/2014/main" id="{CB74F837-D0F6-C440-A824-A3DD60CC3D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272603"/>
            <a:ext cx="92202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1" i="1" dirty="0"/>
              <a:t>Square matrices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FF129C7-80F4-C745-804D-1A3F997B614E}"/>
              </a:ext>
            </a:extLst>
          </p:cNvPr>
          <p:cNvSpPr/>
          <p:nvPr/>
        </p:nvSpPr>
        <p:spPr>
          <a:xfrm>
            <a:off x="1198179" y="1455698"/>
            <a:ext cx="94317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dirty="0"/>
              <a:t>In </a:t>
            </a:r>
            <a:r>
              <a:rPr lang="en-AU" sz="2400" b="1" dirty="0">
                <a:solidFill>
                  <a:srgbClr val="FF0000"/>
                </a:solidFill>
              </a:rPr>
              <a:t>square matrices</a:t>
            </a:r>
            <a:r>
              <a:rPr lang="en-AU" sz="2400" dirty="0"/>
              <a:t> the number of </a:t>
            </a:r>
            <a:r>
              <a:rPr lang="en-AU" sz="2400" i="1" dirty="0"/>
              <a:t>rows</a:t>
            </a:r>
            <a:r>
              <a:rPr lang="en-AU" sz="2400" dirty="0"/>
              <a:t> equals the number of </a:t>
            </a:r>
            <a:r>
              <a:rPr lang="en-AU" sz="2400" i="1" dirty="0"/>
              <a:t>columns</a:t>
            </a:r>
            <a:r>
              <a:rPr lang="en-AU" sz="2400" dirty="0"/>
              <a:t>.</a:t>
            </a:r>
          </a:p>
          <a:p>
            <a:r>
              <a:rPr lang="en-AU" sz="2400" dirty="0"/>
              <a:t>Here are three examples.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7DA418-E1D1-FA40-827B-FF3D3CC6C7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2649548"/>
            <a:ext cx="7594600" cy="32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035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uild="p" autoUpdateAnimBg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5149DB0D-F903-8443-92B3-F6BA6EFC73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30157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369" name="Rectangle 9">
            <a:extLst>
              <a:ext uri="{FF2B5EF4-FFF2-40B4-BE49-F238E27FC236}">
                <a16:creationId xmlns:a16="http://schemas.microsoft.com/office/drawing/2014/main" id="{8569C9C2-1958-B549-B21B-6BCA8D29BB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3993" y="618045"/>
            <a:ext cx="522886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just"/>
            <a:r>
              <a:rPr lang="en-GB" altLang="en-US" sz="3200" b="1"/>
              <a:t>The ZERO or NULL Matrix</a:t>
            </a:r>
          </a:p>
        </p:txBody>
      </p:sp>
      <p:sp>
        <p:nvSpPr>
          <p:cNvPr id="15370" name="Rectangle 10">
            <a:extLst>
              <a:ext uri="{FF2B5EF4-FFF2-40B4-BE49-F238E27FC236}">
                <a16:creationId xmlns:a16="http://schemas.microsoft.com/office/drawing/2014/main" id="{707C2650-834A-8746-9DA8-D690A138A8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1878" y="1482259"/>
            <a:ext cx="459625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just"/>
            <a:r>
              <a:rPr lang="en-GB" altLang="en-US" sz="2800" b="1">
                <a:solidFill>
                  <a:srgbClr val="FF0000"/>
                </a:solidFill>
              </a:rPr>
              <a:t>Has every element ZERO.</a:t>
            </a:r>
          </a:p>
        </p:txBody>
      </p:sp>
      <p:graphicFrame>
        <p:nvGraphicFramePr>
          <p:cNvPr id="15371" name="Object 11">
            <a:extLst>
              <a:ext uri="{FF2B5EF4-FFF2-40B4-BE49-F238E27FC236}">
                <a16:creationId xmlns:a16="http://schemas.microsoft.com/office/drawing/2014/main" id="{997ADC0D-AD8F-DF41-A54B-744CE542676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48076" y="2492375"/>
          <a:ext cx="1203325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Equation" r:id="rId3" imgW="11112500" imgH="10528300" progId="Equation.DSMT4">
                  <p:embed/>
                </p:oleObj>
              </mc:Choice>
              <mc:Fallback>
                <p:oleObj name="Equation" r:id="rId3" imgW="11112500" imgH="10528300" progId="Equation.DSMT4">
                  <p:embed/>
                  <p:pic>
                    <p:nvPicPr>
                      <p:cNvPr id="15371" name="Object 11">
                        <a:extLst>
                          <a:ext uri="{FF2B5EF4-FFF2-40B4-BE49-F238E27FC236}">
                            <a16:creationId xmlns:a16="http://schemas.microsoft.com/office/drawing/2014/main" id="{997ADC0D-AD8F-DF41-A54B-744CE542676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8076" y="2492375"/>
                        <a:ext cx="1203325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2" name="Object 12">
            <a:extLst>
              <a:ext uri="{FF2B5EF4-FFF2-40B4-BE49-F238E27FC236}">
                <a16:creationId xmlns:a16="http://schemas.microsoft.com/office/drawing/2014/main" id="{12DE6FA9-16A6-6846-AA08-FF0FABF0443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67439" y="2492375"/>
          <a:ext cx="1811337" cy="1189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Equation" r:id="rId5" imgW="16090900" imgH="10528300" progId="Equation.DSMT4">
                  <p:embed/>
                </p:oleObj>
              </mc:Choice>
              <mc:Fallback>
                <p:oleObj name="Equation" r:id="rId5" imgW="16090900" imgH="10528300" progId="Equation.DSMT4">
                  <p:embed/>
                  <p:pic>
                    <p:nvPicPr>
                      <p:cNvPr id="15372" name="Object 12">
                        <a:extLst>
                          <a:ext uri="{FF2B5EF4-FFF2-40B4-BE49-F238E27FC236}">
                            <a16:creationId xmlns:a16="http://schemas.microsoft.com/office/drawing/2014/main" id="{12DE6FA9-16A6-6846-AA08-FF0FABF0443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7439" y="2492375"/>
                        <a:ext cx="1811337" cy="1189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3" name="Text Box 13">
            <a:extLst>
              <a:ext uri="{FF2B5EF4-FFF2-40B4-BE49-F238E27FC236}">
                <a16:creationId xmlns:a16="http://schemas.microsoft.com/office/drawing/2014/main" id="{F451E5CF-F952-9746-8F99-86D1810600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2888" y="3789364"/>
            <a:ext cx="6553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400"/>
              <a:t>Adding or subtracting the NULL Matrix will have no effect.</a:t>
            </a:r>
          </a:p>
        </p:txBody>
      </p:sp>
      <p:sp>
        <p:nvSpPr>
          <p:cNvPr id="15374" name="Text Box 14">
            <a:extLst>
              <a:ext uri="{FF2B5EF4-FFF2-40B4-BE49-F238E27FC236}">
                <a16:creationId xmlns:a16="http://schemas.microsoft.com/office/drawing/2014/main" id="{77559176-B499-DC45-8775-157425FC8F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0013" y="5013326"/>
            <a:ext cx="6553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400"/>
              <a:t>MULTIPLYING by the NULL Matrix will create another </a:t>
            </a:r>
            <a:r>
              <a:rPr lang="en-GB" altLang="en-US" sz="2400">
                <a:solidFill>
                  <a:srgbClr val="FF0000"/>
                </a:solidFill>
              </a:rPr>
              <a:t>NULL MATRIX</a:t>
            </a:r>
            <a:r>
              <a:rPr lang="en-GB" altLang="en-US" sz="240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09019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0" grpId="0"/>
      <p:bldP spid="15373" grpId="0"/>
      <p:bldP spid="1537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1026">
            <a:extLst>
              <a:ext uri="{FF2B5EF4-FFF2-40B4-BE49-F238E27FC236}">
                <a16:creationId xmlns:a16="http://schemas.microsoft.com/office/drawing/2014/main" id="{3FF1EE28-BEB2-034D-A9C2-7F1A39D150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ea typeface="新細明體" panose="02020500000000000000" pitchFamily="18" charset="-120"/>
              </a:rPr>
              <a:t>The Transpose of a Matrix: </a:t>
            </a:r>
            <a:r>
              <a:rPr lang="en-US" altLang="zh-TW" b="1" dirty="0">
                <a:ea typeface="新細明體" panose="02020500000000000000" pitchFamily="18" charset="-120"/>
              </a:rPr>
              <a:t>A</a:t>
            </a:r>
            <a:r>
              <a:rPr lang="en-US" altLang="zh-TW" b="1" baseline="30000" dirty="0">
                <a:ea typeface="新細明體" panose="02020500000000000000" pitchFamily="18" charset="-120"/>
              </a:rPr>
              <a:t>T</a:t>
            </a:r>
            <a:endParaRPr lang="en-US" altLang="zh-TW" dirty="0">
              <a:ea typeface="新細明體" panose="02020500000000000000" pitchFamily="18" charset="-120"/>
            </a:endParaRPr>
          </a:p>
        </p:txBody>
      </p:sp>
      <p:sp>
        <p:nvSpPr>
          <p:cNvPr id="329731" name="Rectangle 1027">
            <a:extLst>
              <a:ext uri="{FF2B5EF4-FFF2-40B4-BE49-F238E27FC236}">
                <a16:creationId xmlns:a16="http://schemas.microsoft.com/office/drawing/2014/main" id="{D271B2EF-E766-574B-91C8-AE78FFE14F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Monotype Sorts" pitchFamily="2" charset="2"/>
              <a:buChar char="u"/>
            </a:pPr>
            <a:r>
              <a:rPr lang="en-US" altLang="zh-TW" dirty="0">
                <a:ea typeface="新細明體" panose="02020500000000000000" pitchFamily="18" charset="-120"/>
              </a:rPr>
              <a:t>The transpose of a matrix is a new matrix that is formed by interchanging the rows and columns.</a:t>
            </a:r>
          </a:p>
          <a:p>
            <a:pPr>
              <a:buFont typeface="Monotype Sorts" pitchFamily="2" charset="2"/>
              <a:buNone/>
            </a:pPr>
            <a:endParaRPr lang="en-US" altLang="zh-TW" dirty="0">
              <a:ea typeface="新細明體" panose="02020500000000000000" pitchFamily="18" charset="-120"/>
            </a:endParaRPr>
          </a:p>
          <a:p>
            <a:pPr>
              <a:buFont typeface="Monotype Sorts" pitchFamily="2" charset="2"/>
              <a:buChar char="u"/>
            </a:pPr>
            <a:r>
              <a:rPr lang="en-US" altLang="zh-TW" dirty="0">
                <a:ea typeface="新細明體" panose="02020500000000000000" pitchFamily="18" charset="-120"/>
              </a:rPr>
              <a:t>The transpose of </a:t>
            </a:r>
            <a:r>
              <a:rPr lang="en-US" altLang="zh-TW" b="1" dirty="0">
                <a:ea typeface="新細明體" panose="02020500000000000000" pitchFamily="18" charset="-120"/>
              </a:rPr>
              <a:t>A</a:t>
            </a:r>
            <a:r>
              <a:rPr lang="en-US" altLang="zh-TW" dirty="0">
                <a:ea typeface="新細明體" panose="02020500000000000000" pitchFamily="18" charset="-120"/>
              </a:rPr>
              <a:t> is denoted by </a:t>
            </a:r>
            <a:r>
              <a:rPr lang="en-US" altLang="zh-TW" b="1" dirty="0">
                <a:ea typeface="新細明體" panose="02020500000000000000" pitchFamily="18" charset="-120"/>
              </a:rPr>
              <a:t>A</a:t>
            </a:r>
            <a:r>
              <a:rPr lang="en-US" altLang="zh-TW" b="1" baseline="30000" dirty="0">
                <a:ea typeface="新細明體" panose="02020500000000000000" pitchFamily="18" charset="-120"/>
              </a:rPr>
              <a:t>T</a:t>
            </a:r>
            <a:r>
              <a:rPr lang="en-US" altLang="zh-TW" b="1" dirty="0">
                <a:ea typeface="新細明體" panose="02020500000000000000" pitchFamily="18" charset="-120"/>
              </a:rPr>
              <a:t> </a:t>
            </a:r>
          </a:p>
          <a:p>
            <a:pPr>
              <a:buFont typeface="Monotype Sorts" pitchFamily="2" charset="2"/>
              <a:buChar char="u"/>
            </a:pPr>
            <a:endParaRPr lang="en-US" altLang="zh-TW" b="1" dirty="0">
              <a:ea typeface="新細明體" panose="02020500000000000000" pitchFamily="18" charset="-120"/>
            </a:endParaRPr>
          </a:p>
          <a:p>
            <a:pPr>
              <a:buFont typeface="Monotype Sorts" pitchFamily="2" charset="2"/>
              <a:buChar char="u"/>
            </a:pPr>
            <a:endParaRPr lang="zh-TW" altLang="en-US" dirty="0"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635899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86" name="Object 2">
            <a:extLst>
              <a:ext uri="{FF2B5EF4-FFF2-40B4-BE49-F238E27FC236}">
                <a16:creationId xmlns:a16="http://schemas.microsoft.com/office/drawing/2014/main" id="{B02CD40A-66D2-5C43-9E77-97B4C50B521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67200" y="2781300"/>
          <a:ext cx="3754438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Equation" r:id="rId3" imgW="34226500" imgH="5854700" progId="Equation.3">
                  <p:embed/>
                </p:oleObj>
              </mc:Choice>
              <mc:Fallback>
                <p:oleObj name="Equation" r:id="rId3" imgW="34226500" imgH="5854700" progId="Equation.3">
                  <p:embed/>
                  <p:pic>
                    <p:nvPicPr>
                      <p:cNvPr id="41986" name="Object 2">
                        <a:extLst>
                          <a:ext uri="{FF2B5EF4-FFF2-40B4-BE49-F238E27FC236}">
                            <a16:creationId xmlns:a16="http://schemas.microsoft.com/office/drawing/2014/main" id="{B02CD40A-66D2-5C43-9E77-97B4C50B521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2781300"/>
                        <a:ext cx="3754438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7" name="Text Box 3">
            <a:extLst>
              <a:ext uri="{FF2B5EF4-FFF2-40B4-BE49-F238E27FC236}">
                <a16:creationId xmlns:a16="http://schemas.microsoft.com/office/drawing/2014/main" id="{D75DEA07-4453-684E-B50C-0C4B9F83DA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296989"/>
            <a:ext cx="7696200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 altLang="en-US" sz="2400" b="1" dirty="0"/>
              <a:t>Def</a:t>
            </a:r>
            <a:r>
              <a:rPr lang="tr-TR" altLang="en-US" sz="2400" b="1" dirty="0" err="1"/>
              <a:t>initio</a:t>
            </a:r>
            <a:r>
              <a:rPr lang="en-US" altLang="en-US" sz="2400" b="1" dirty="0"/>
              <a:t>n:</a:t>
            </a:r>
            <a:r>
              <a:rPr lang="en-US" altLang="en-US" sz="2400" dirty="0"/>
              <a:t>  Given an </a:t>
            </a:r>
            <a:r>
              <a:rPr lang="en-US" altLang="en-US" sz="2400" i="1" dirty="0" err="1"/>
              <a:t>mxn</a:t>
            </a:r>
            <a:r>
              <a:rPr lang="en-US" altLang="en-US" sz="2400" dirty="0"/>
              <a:t> matrix </a:t>
            </a:r>
            <a:r>
              <a:rPr lang="en-US" altLang="en-US" sz="2400" i="1" dirty="0"/>
              <a:t>A,</a:t>
            </a:r>
            <a:r>
              <a:rPr lang="en-US" altLang="en-US" sz="2400" dirty="0"/>
              <a:t> the </a:t>
            </a:r>
            <a:r>
              <a:rPr lang="en-US" altLang="en-US" sz="2400" b="1" dirty="0"/>
              <a:t>transpose</a:t>
            </a:r>
            <a:r>
              <a:rPr lang="en-US" altLang="en-US" sz="2400" dirty="0"/>
              <a:t> of A is the </a:t>
            </a:r>
            <a:r>
              <a:rPr lang="en-US" altLang="en-US" sz="2400" i="1" dirty="0" err="1"/>
              <a:t>nxm</a:t>
            </a:r>
            <a:r>
              <a:rPr lang="en-US" altLang="en-US" sz="2400" dirty="0"/>
              <a:t> matrix, denoted by </a:t>
            </a:r>
            <a:r>
              <a:rPr lang="en-US" altLang="en-US" sz="2400" i="1" dirty="0"/>
              <a:t>A</a:t>
            </a:r>
            <a:r>
              <a:rPr lang="en-US" altLang="en-US" sz="2400" i="1" baseline="30000" dirty="0"/>
              <a:t>T</a:t>
            </a:r>
            <a:r>
              <a:rPr lang="en-US" altLang="en-US" sz="2400" dirty="0"/>
              <a:t>, whose columns are formed from the corresponding rows of </a:t>
            </a:r>
            <a:r>
              <a:rPr lang="en-US" altLang="en-US" sz="2400" i="1" dirty="0"/>
              <a:t>A.</a:t>
            </a:r>
            <a:endParaRPr lang="en-US" altLang="en-US" sz="2400" dirty="0"/>
          </a:p>
        </p:txBody>
      </p:sp>
      <p:sp>
        <p:nvSpPr>
          <p:cNvPr id="41988" name="Text Box 4">
            <a:extLst>
              <a:ext uri="{FF2B5EF4-FFF2-40B4-BE49-F238E27FC236}">
                <a16:creationId xmlns:a16="http://schemas.microsoft.com/office/drawing/2014/main" id="{9500BD5B-F831-9C48-AF8C-95062BC5FB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586105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Example: Let </a:t>
            </a:r>
          </a:p>
        </p:txBody>
      </p:sp>
      <p:graphicFrame>
        <p:nvGraphicFramePr>
          <p:cNvPr id="41989" name="Object 5">
            <a:extLst>
              <a:ext uri="{FF2B5EF4-FFF2-40B4-BE49-F238E27FC236}">
                <a16:creationId xmlns:a16="http://schemas.microsoft.com/office/drawing/2014/main" id="{8337EE38-68B3-3C45-B720-609B428E5A2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67200" y="5632451"/>
          <a:ext cx="2057400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Equation" r:id="rId5" imgW="24282400" imgH="10528300" progId="Equation.3">
                  <p:embed/>
                </p:oleObj>
              </mc:Choice>
              <mc:Fallback>
                <p:oleObj name="Equation" r:id="rId5" imgW="24282400" imgH="10528300" progId="Equation.3">
                  <p:embed/>
                  <p:pic>
                    <p:nvPicPr>
                      <p:cNvPr id="41989" name="Object 5">
                        <a:extLst>
                          <a:ext uri="{FF2B5EF4-FFF2-40B4-BE49-F238E27FC236}">
                            <a16:creationId xmlns:a16="http://schemas.microsoft.com/office/drawing/2014/main" id="{8337EE38-68B3-3C45-B720-609B428E5A2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5632451"/>
                        <a:ext cx="2057400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90" name="Text Box 6">
            <a:extLst>
              <a:ext uri="{FF2B5EF4-FFF2-40B4-BE49-F238E27FC236}">
                <a16:creationId xmlns:a16="http://schemas.microsoft.com/office/drawing/2014/main" id="{1EBDBE52-4675-7144-B127-20FAAA68FE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5937250"/>
            <a:ext cx="259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What is </a:t>
            </a:r>
            <a:r>
              <a:rPr lang="en-US" altLang="en-US" sz="2400" i="1"/>
              <a:t>A</a:t>
            </a:r>
            <a:r>
              <a:rPr lang="en-US" altLang="en-US" sz="2400" i="1" baseline="30000"/>
              <a:t>T</a:t>
            </a:r>
            <a:r>
              <a:rPr lang="en-US" altLang="en-US" sz="2400" i="1"/>
              <a:t> ?</a:t>
            </a:r>
          </a:p>
        </p:txBody>
      </p:sp>
      <p:sp>
        <p:nvSpPr>
          <p:cNvPr id="41991" name="Text Box 7">
            <a:extLst>
              <a:ext uri="{FF2B5EF4-FFF2-40B4-BE49-F238E27FC236}">
                <a16:creationId xmlns:a16="http://schemas.microsoft.com/office/drawing/2014/main" id="{E5FBAB9C-316C-2440-AE03-4D96A745C5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1" y="5084763"/>
            <a:ext cx="8251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en-US" sz="2400"/>
              <a:t>In other words, the i</a:t>
            </a:r>
            <a:r>
              <a:rPr lang="tr-TR" altLang="en-US" sz="2400" baseline="30000"/>
              <a:t>th</a:t>
            </a:r>
            <a:r>
              <a:rPr lang="tr-TR" altLang="en-US" sz="2400"/>
              <a:t> row of A</a:t>
            </a:r>
            <a:r>
              <a:rPr lang="tr-TR" altLang="en-US" sz="2400" baseline="30000"/>
              <a:t>T</a:t>
            </a:r>
            <a:r>
              <a:rPr lang="tr-TR" altLang="en-US" sz="2400"/>
              <a:t> is the i</a:t>
            </a:r>
            <a:r>
              <a:rPr lang="tr-TR" altLang="en-US" sz="2400" baseline="30000"/>
              <a:t>th</a:t>
            </a:r>
            <a:r>
              <a:rPr lang="tr-TR" altLang="en-US" sz="2400"/>
              <a:t> column of A for all i.</a:t>
            </a:r>
            <a:endParaRPr lang="en-US" altLang="en-US" sz="2400"/>
          </a:p>
        </p:txBody>
      </p:sp>
      <p:sp>
        <p:nvSpPr>
          <p:cNvPr id="13321" name="Text Box 8">
            <a:extLst>
              <a:ext uri="{FF2B5EF4-FFF2-40B4-BE49-F238E27FC236}">
                <a16:creationId xmlns:a16="http://schemas.microsoft.com/office/drawing/2014/main" id="{8C5445CD-C387-3F43-8CC2-9369A5EA5D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60351"/>
            <a:ext cx="82296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en-US" sz="4000">
                <a:solidFill>
                  <a:schemeClr val="tx2"/>
                </a:solidFill>
              </a:rPr>
              <a:t>Transpose</a:t>
            </a:r>
          </a:p>
        </p:txBody>
      </p:sp>
      <p:graphicFrame>
        <p:nvGraphicFramePr>
          <p:cNvPr id="41993" name="Object 9">
            <a:extLst>
              <a:ext uri="{FF2B5EF4-FFF2-40B4-BE49-F238E27FC236}">
                <a16:creationId xmlns:a16="http://schemas.microsoft.com/office/drawing/2014/main" id="{7B7EB782-F398-2F49-8674-EBF7CB2DD6C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11450" y="3429001"/>
          <a:ext cx="6337300" cy="152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Denklem" r:id="rId7" imgW="90106500" imgH="21653500" progId="Equation.3">
                  <p:embed/>
                </p:oleObj>
              </mc:Choice>
              <mc:Fallback>
                <p:oleObj name="Denklem" r:id="rId7" imgW="90106500" imgH="21653500" progId="Equation.3">
                  <p:embed/>
                  <p:pic>
                    <p:nvPicPr>
                      <p:cNvPr id="41993" name="Object 9">
                        <a:extLst>
                          <a:ext uri="{FF2B5EF4-FFF2-40B4-BE49-F238E27FC236}">
                            <a16:creationId xmlns:a16="http://schemas.microsoft.com/office/drawing/2014/main" id="{7B7EB782-F398-2F49-8674-EBF7CB2DD6C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1450" y="3429001"/>
                        <a:ext cx="6337300" cy="1520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76699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/>
      <p:bldP spid="41990" grpId="0"/>
      <p:bldP spid="4199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>
            <a:extLst>
              <a:ext uri="{FF2B5EF4-FFF2-40B4-BE49-F238E27FC236}">
                <a16:creationId xmlns:a16="http://schemas.microsoft.com/office/drawing/2014/main" id="{FBF41760-AD61-744B-B8C6-E64992A70C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Example of a transpose</a:t>
            </a:r>
          </a:p>
        </p:txBody>
      </p:sp>
      <p:sp>
        <p:nvSpPr>
          <p:cNvPr id="174083" name="Rectangle 3">
            <a:extLst>
              <a:ext uri="{FF2B5EF4-FFF2-40B4-BE49-F238E27FC236}">
                <a16:creationId xmlns:a16="http://schemas.microsoft.com/office/drawing/2014/main" id="{9E4742C7-D5F6-E544-A1CE-32E797D8C2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Monotype Sorts" pitchFamily="2" charset="2"/>
              <a:buChar char="u"/>
            </a:pPr>
            <a:r>
              <a:rPr lang="en-US" altLang="zh-TW" dirty="0">
                <a:ea typeface="新細明體" panose="02020500000000000000" pitchFamily="18" charset="-120"/>
              </a:rPr>
              <a:t>Thus,</a:t>
            </a:r>
          </a:p>
          <a:p>
            <a:pPr>
              <a:buFont typeface="Monotype Sorts" pitchFamily="2" charset="2"/>
              <a:buNone/>
            </a:pPr>
            <a:endParaRPr lang="en-US" altLang="zh-TW" dirty="0">
              <a:ea typeface="新細明體" panose="02020500000000000000" pitchFamily="18" charset="-120"/>
            </a:endParaRPr>
          </a:p>
          <a:p>
            <a:pPr>
              <a:buFont typeface="Monotype Sorts" pitchFamily="2" charset="2"/>
              <a:buNone/>
            </a:pPr>
            <a:endParaRPr lang="en-US" altLang="zh-TW" dirty="0">
              <a:ea typeface="新細明體" panose="02020500000000000000" pitchFamily="18" charset="-120"/>
            </a:endParaRPr>
          </a:p>
          <a:p>
            <a:pPr>
              <a:buFont typeface="Monotype Sorts" pitchFamily="2" charset="2"/>
              <a:buNone/>
            </a:pPr>
            <a:endParaRPr lang="en-US" altLang="zh-TW" dirty="0">
              <a:ea typeface="新細明體" panose="02020500000000000000" pitchFamily="18" charset="-120"/>
            </a:endParaRPr>
          </a:p>
          <a:p>
            <a:pPr>
              <a:buFont typeface="Monotype Sorts" pitchFamily="2" charset="2"/>
              <a:buNone/>
            </a:pPr>
            <a:endParaRPr lang="en-US" altLang="zh-TW" dirty="0">
              <a:ea typeface="新細明體" panose="02020500000000000000" pitchFamily="18" charset="-120"/>
            </a:endParaRPr>
          </a:p>
          <a:p>
            <a:pPr>
              <a:buFont typeface="Monotype Sorts" pitchFamily="2" charset="2"/>
              <a:buChar char="u"/>
            </a:pPr>
            <a:r>
              <a:rPr lang="en-US" altLang="zh-TW" dirty="0">
                <a:ea typeface="新細明體" panose="02020500000000000000" pitchFamily="18" charset="-120"/>
              </a:rPr>
              <a:t>If </a:t>
            </a:r>
            <a:r>
              <a:rPr lang="en-US" altLang="zh-TW" b="1" dirty="0">
                <a:ea typeface="新細明體" panose="02020500000000000000" pitchFamily="18" charset="-120"/>
              </a:rPr>
              <a:t>A</a:t>
            </a:r>
            <a:r>
              <a:rPr lang="en-US" altLang="zh-TW" dirty="0">
                <a:ea typeface="新細明體" panose="02020500000000000000" pitchFamily="18" charset="-120"/>
              </a:rPr>
              <a:t> = </a:t>
            </a:r>
            <a:r>
              <a:rPr lang="en-US" altLang="zh-TW" b="1" dirty="0">
                <a:ea typeface="新細明體" panose="02020500000000000000" pitchFamily="18" charset="-120"/>
              </a:rPr>
              <a:t>A'</a:t>
            </a:r>
            <a:r>
              <a:rPr lang="en-US" altLang="zh-TW" dirty="0">
                <a:ea typeface="新細明體" panose="02020500000000000000" pitchFamily="18" charset="-120"/>
              </a:rPr>
              <a:t>, then </a:t>
            </a:r>
            <a:r>
              <a:rPr lang="en-US" altLang="zh-TW" b="1" dirty="0">
                <a:ea typeface="新細明體" panose="02020500000000000000" pitchFamily="18" charset="-120"/>
              </a:rPr>
              <a:t>A</a:t>
            </a:r>
            <a:r>
              <a:rPr lang="en-US" altLang="zh-TW" dirty="0">
                <a:ea typeface="新細明體" panose="02020500000000000000" pitchFamily="18" charset="-120"/>
              </a:rPr>
              <a:t> is symmetric</a:t>
            </a:r>
          </a:p>
        </p:txBody>
      </p:sp>
      <p:graphicFrame>
        <p:nvGraphicFramePr>
          <p:cNvPr id="174084" name="Object 4">
            <a:extLst>
              <a:ext uri="{FF2B5EF4-FFF2-40B4-BE49-F238E27FC236}">
                <a16:creationId xmlns:a16="http://schemas.microsoft.com/office/drawing/2014/main" id="{5008A095-F060-2147-B70D-3370305F0D9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67414" y="3608388"/>
          <a:ext cx="255587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Equation" r:id="rId4" imgW="2628900" imgH="4978400" progId="Equation.3">
                  <p:embed/>
                </p:oleObj>
              </mc:Choice>
              <mc:Fallback>
                <p:oleObj name="Equation" r:id="rId4" imgW="2628900" imgH="4978400" progId="Equation.3">
                  <p:embed/>
                  <p:pic>
                    <p:nvPicPr>
                      <p:cNvPr id="174084" name="Object 4">
                        <a:extLst>
                          <a:ext uri="{FF2B5EF4-FFF2-40B4-BE49-F238E27FC236}">
                            <a16:creationId xmlns:a16="http://schemas.microsoft.com/office/drawing/2014/main" id="{5008A095-F060-2147-B70D-3370305F0D9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7414" y="3608388"/>
                        <a:ext cx="255587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085" name="Object 5">
            <a:extLst>
              <a:ext uri="{FF2B5EF4-FFF2-40B4-BE49-F238E27FC236}">
                <a16:creationId xmlns:a16="http://schemas.microsoft.com/office/drawing/2014/main" id="{927FE00E-0525-C04B-951E-9FA0FACE6CE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67000" y="2590800"/>
          <a:ext cx="2362200" cy="133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Equation" r:id="rId6" imgW="24866600" imgH="14046200" progId="Equation.3">
                  <p:embed/>
                </p:oleObj>
              </mc:Choice>
              <mc:Fallback>
                <p:oleObj name="Equation" r:id="rId6" imgW="24866600" imgH="14046200" progId="Equation.3">
                  <p:embed/>
                  <p:pic>
                    <p:nvPicPr>
                      <p:cNvPr id="174085" name="Object 5">
                        <a:extLst>
                          <a:ext uri="{FF2B5EF4-FFF2-40B4-BE49-F238E27FC236}">
                            <a16:creationId xmlns:a16="http://schemas.microsoft.com/office/drawing/2014/main" id="{927FE00E-0525-C04B-951E-9FA0FACE6CE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2590800"/>
                        <a:ext cx="2362200" cy="133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086" name="Object 6">
            <a:extLst>
              <a:ext uri="{FF2B5EF4-FFF2-40B4-BE49-F238E27FC236}">
                <a16:creationId xmlns:a16="http://schemas.microsoft.com/office/drawing/2014/main" id="{C3FDFAA5-7AFE-1347-A9EF-CF721CF03A8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62600" y="2743200"/>
          <a:ext cx="32766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Equation" r:id="rId8" imgW="32766000" imgH="9944100" progId="Equation.3">
                  <p:embed/>
                </p:oleObj>
              </mc:Choice>
              <mc:Fallback>
                <p:oleObj name="Equation" r:id="rId8" imgW="32766000" imgH="9944100" progId="Equation.3">
                  <p:embed/>
                  <p:pic>
                    <p:nvPicPr>
                      <p:cNvPr id="174086" name="Object 6">
                        <a:extLst>
                          <a:ext uri="{FF2B5EF4-FFF2-40B4-BE49-F238E27FC236}">
                            <a16:creationId xmlns:a16="http://schemas.microsoft.com/office/drawing/2014/main" id="{C3FDFAA5-7AFE-1347-A9EF-CF721CF03A8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2743200"/>
                        <a:ext cx="32766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3FE9B9B0-B5A6-E34A-A4EF-BE42FB0A740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72919" y="2902744"/>
            <a:ext cx="469900" cy="5461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3782F72-8C4A-DA4B-A302-3B83C84175A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46356" y="5167429"/>
            <a:ext cx="414319" cy="48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2990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>
            <a:extLst>
              <a:ext uri="{FF2B5EF4-FFF2-40B4-BE49-F238E27FC236}">
                <a16:creationId xmlns:a16="http://schemas.microsoft.com/office/drawing/2014/main" id="{6822380F-EE23-D74B-9EDA-42B178D543B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404814"/>
            <a:ext cx="8229600" cy="796925"/>
          </a:xfrm>
        </p:spPr>
        <p:txBody>
          <a:bodyPr anchor="b"/>
          <a:lstStyle/>
          <a:p>
            <a:r>
              <a:rPr lang="en-US" altLang="en-US" sz="4000" dirty="0"/>
              <a:t>Symmetric matrices</a:t>
            </a:r>
          </a:p>
        </p:txBody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17172C88-D365-3843-9E8D-64D79F4A033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536027" y="1052513"/>
            <a:ext cx="11130455" cy="2688108"/>
          </a:xfrm>
        </p:spPr>
        <p:txBody>
          <a:bodyPr wrap="square">
            <a:spAutoFit/>
          </a:bodyPr>
          <a:lstStyle/>
          <a:p>
            <a:pPr marL="228600" indent="0" eaLnBrk="1" hangingPunct="1">
              <a:lnSpc>
                <a:spcPct val="130000"/>
              </a:lnSpc>
              <a:spcAft>
                <a:spcPct val="30000"/>
              </a:spcAft>
              <a:buNone/>
            </a:pPr>
            <a:r>
              <a:rPr lang="en-US" altLang="en-US" sz="2400" dirty="0"/>
              <a:t>   </a:t>
            </a:r>
            <a:r>
              <a:rPr lang="en-US" altLang="en-US" sz="2400" u="sng" dirty="0" err="1"/>
              <a:t>Defn</a:t>
            </a:r>
            <a:r>
              <a:rPr lang="en-US" altLang="en-US" sz="2400" dirty="0"/>
              <a:t> - A matrix </a:t>
            </a:r>
            <a:r>
              <a:rPr lang="en-US" altLang="en-US" sz="2400" b="1" dirty="0"/>
              <a:t>A</a:t>
            </a:r>
            <a:r>
              <a:rPr lang="en-US" altLang="en-US" sz="2400" dirty="0"/>
              <a:t> is called </a:t>
            </a:r>
            <a:r>
              <a:rPr lang="en-US" altLang="en-US" sz="2400" u="sng" dirty="0"/>
              <a:t>symmetric</a:t>
            </a:r>
            <a:r>
              <a:rPr lang="en-US" altLang="en-US" sz="2400" dirty="0"/>
              <a:t> if </a:t>
            </a:r>
            <a:r>
              <a:rPr lang="en-US" altLang="en-US" sz="2400" b="1" dirty="0"/>
              <a:t>A</a:t>
            </a:r>
            <a:r>
              <a:rPr lang="en-US" altLang="en-US" sz="2400" baseline="30000" dirty="0"/>
              <a:t>T</a:t>
            </a:r>
            <a:r>
              <a:rPr lang="en-US" altLang="en-US" sz="2400" dirty="0">
                <a:latin typeface="Symbol" pitchFamily="2" charset="2"/>
              </a:rPr>
              <a:t>=</a:t>
            </a:r>
            <a:r>
              <a:rPr lang="en-US" altLang="en-US" sz="2400" dirty="0"/>
              <a:t> </a:t>
            </a:r>
            <a:r>
              <a:rPr lang="en-US" altLang="en-US" sz="2400" b="1" dirty="0"/>
              <a:t>A</a:t>
            </a:r>
            <a:r>
              <a:rPr lang="en-US" altLang="en-US" sz="2400" dirty="0"/>
              <a:t> </a:t>
            </a:r>
          </a:p>
          <a:p>
            <a:pPr>
              <a:lnSpc>
                <a:spcPct val="130000"/>
              </a:lnSpc>
              <a:spcAft>
                <a:spcPct val="30000"/>
              </a:spcAft>
            </a:pPr>
            <a:r>
              <a:rPr lang="en-US" altLang="en-US" sz="2400" u="sng" dirty="0" err="1"/>
              <a:t>Defn</a:t>
            </a:r>
            <a:r>
              <a:rPr lang="en-US" altLang="en-US" sz="2400" dirty="0"/>
              <a:t> - A symmetric matrix is a square matrix that is unchanged by transposition (switching rows and columns). In a symmetric matrix, the elements above the leading diagonal are a mirror image of the elements below the diagonal. Three are shown.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91682FB-48E1-4C4B-835D-32E06FC4EE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7200" y="3791421"/>
            <a:ext cx="6197600" cy="226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0964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>
            <a:extLst>
              <a:ext uri="{FF2B5EF4-FFF2-40B4-BE49-F238E27FC236}">
                <a16:creationId xmlns:a16="http://schemas.microsoft.com/office/drawing/2014/main" id="{6822380F-EE23-D74B-9EDA-42B178D543B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404814"/>
            <a:ext cx="8229600" cy="796925"/>
          </a:xfrm>
        </p:spPr>
        <p:txBody>
          <a:bodyPr anchor="b"/>
          <a:lstStyle/>
          <a:p>
            <a:r>
              <a:rPr lang="en-US" altLang="en-US" sz="4000" dirty="0"/>
              <a:t>Diagonals of a Matrix</a:t>
            </a:r>
          </a:p>
        </p:txBody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17172C88-D365-3843-9E8D-64D79F4A033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530772" y="1430886"/>
            <a:ext cx="11130455" cy="4969630"/>
          </a:xfrm>
        </p:spPr>
        <p:txBody>
          <a:bodyPr wrap="square">
            <a:spAutoFit/>
          </a:bodyPr>
          <a:lstStyle/>
          <a:p>
            <a:r>
              <a:rPr lang="en-AU" dirty="0"/>
              <a:t>A square matrix has two diagonals: </a:t>
            </a:r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r>
              <a:rPr lang="en-AU" dirty="0"/>
              <a:t>In practice, the diagonal going downwards from left to right in the matrix (</a:t>
            </a:r>
            <a:r>
              <a:rPr lang="en-AU" dirty="0">
                <a:solidFill>
                  <a:srgbClr val="FF0000">
                    <a:alpha val="70000"/>
                  </a:srgbClr>
                </a:solidFill>
              </a:rPr>
              <a:t>coloured red</a:t>
            </a:r>
            <a:r>
              <a:rPr lang="en-AU" dirty="0"/>
              <a:t>) turns out to be more important than the other diagonal (</a:t>
            </a:r>
            <a:r>
              <a:rPr lang="en-AU" dirty="0">
                <a:solidFill>
                  <a:srgbClr val="0070C0">
                    <a:alpha val="70000"/>
                  </a:srgbClr>
                </a:solidFill>
              </a:rPr>
              <a:t>coloured blue</a:t>
            </a:r>
            <a:r>
              <a:rPr lang="en-AU" dirty="0"/>
              <a:t>), so we give it a special name: </a:t>
            </a:r>
            <a:r>
              <a:rPr lang="en-AU" dirty="0">
                <a:solidFill>
                  <a:srgbClr val="FF0000">
                    <a:alpha val="70000"/>
                  </a:srgbClr>
                </a:solidFill>
              </a:rPr>
              <a:t>the </a:t>
            </a:r>
            <a:r>
              <a:rPr lang="en-AU" i="1" dirty="0">
                <a:solidFill>
                  <a:srgbClr val="FF0000">
                    <a:alpha val="70000"/>
                  </a:srgbClr>
                </a:solidFill>
              </a:rPr>
              <a:t>leading diagonal</a:t>
            </a:r>
            <a:r>
              <a:rPr lang="en-AU" dirty="0"/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BD16A2-EA36-B547-B41F-16F5A634A2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6688" y="2115994"/>
            <a:ext cx="5508464" cy="2077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951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96442922-59DD-4547-94B0-7DA5B2BE6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n-US"/>
              <a:t>Mrs. S Richards</a:t>
            </a:r>
          </a:p>
        </p:txBody>
      </p:sp>
      <p:sp>
        <p:nvSpPr>
          <p:cNvPr id="9220" name="Text Box 4">
            <a:extLst>
              <a:ext uri="{FF2B5EF4-FFF2-40B4-BE49-F238E27FC236}">
                <a16:creationId xmlns:a16="http://schemas.microsoft.com/office/drawing/2014/main" id="{69131F03-BDFB-5442-A7C5-CEE0155D86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52401"/>
            <a:ext cx="8610600" cy="6553175"/>
          </a:xfrm>
          <a:prstGeom prst="rect">
            <a:avLst/>
          </a:prstGeom>
          <a:solidFill>
            <a:srgbClr val="FFFFFF"/>
          </a:solidFill>
          <a:ln w="76200" cmpd="tri">
            <a:solidFill>
              <a:srgbClr val="FF99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en-US" sz="3600" dirty="0"/>
              <a:t>A matrix is an array of numbers</a:t>
            </a:r>
          </a:p>
          <a:p>
            <a:r>
              <a:rPr lang="en-US" altLang="en-US" sz="2400" dirty="0"/>
              <a:t>For example</a:t>
            </a:r>
          </a:p>
          <a:p>
            <a:r>
              <a:rPr lang="en-GB" altLang="en-US" dirty="0"/>
              <a:t>A market stall operates on Friday and Saturday. Sales could be recorded using matrix A.</a:t>
            </a:r>
          </a:p>
          <a:p>
            <a:endParaRPr lang="en-GB" altLang="en-US" sz="2400" dirty="0"/>
          </a:p>
          <a:p>
            <a:pPr algn="ctr"/>
            <a:endParaRPr lang="en-GB" altLang="en-US" sz="2800" dirty="0"/>
          </a:p>
          <a:p>
            <a:endParaRPr lang="en-GB" altLang="en-US" sz="2800" dirty="0"/>
          </a:p>
        </p:txBody>
      </p:sp>
      <p:sp>
        <p:nvSpPr>
          <p:cNvPr id="9222" name="Rectangle 6">
            <a:extLst>
              <a:ext uri="{FF2B5EF4-FFF2-40B4-BE49-F238E27FC236}">
                <a16:creationId xmlns:a16="http://schemas.microsoft.com/office/drawing/2014/main" id="{B2E3FB83-57CB-9F45-83D2-35D3CDD3CA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64EFE66-67CA-344E-87ED-11356C55A9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1981201"/>
            <a:ext cx="6755026" cy="1571925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BF48C2C-7C3B-8C4B-A094-7B50DB75A9A1}"/>
              </a:ext>
            </a:extLst>
          </p:cNvPr>
          <p:cNvGraphicFramePr>
            <a:graphicFrameLocks noGrp="1"/>
          </p:cNvGraphicFramePr>
          <p:nvPr/>
        </p:nvGraphicFramePr>
        <p:xfrm>
          <a:off x="2120213" y="3962400"/>
          <a:ext cx="7696200" cy="2286000"/>
        </p:xfrm>
        <a:graphic>
          <a:graphicData uri="http://schemas.openxmlformats.org/drawingml/2006/table">
            <a:tbl>
              <a:tblPr/>
              <a:tblGrid>
                <a:gridCol w="3848100">
                  <a:extLst>
                    <a:ext uri="{9D8B030D-6E8A-4147-A177-3AD203B41FA5}">
                      <a16:colId xmlns:a16="http://schemas.microsoft.com/office/drawing/2014/main" val="2067979936"/>
                    </a:ext>
                  </a:extLst>
                </a:gridCol>
                <a:gridCol w="3848100">
                  <a:extLst>
                    <a:ext uri="{9D8B030D-6E8A-4147-A177-3AD203B41FA5}">
                      <a16:colId xmlns:a16="http://schemas.microsoft.com/office/drawing/2014/main" val="129731294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AU" dirty="0">
                          <a:effectLst/>
                          <a:latin typeface="Open Sans"/>
                        </a:rPr>
                        <a:t>Rows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96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9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>
                          <a:effectLst/>
                          <a:latin typeface="Open Sans"/>
                        </a:rPr>
                        <a:t>Columns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96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97527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AU" dirty="0">
                          <a:effectLst/>
                          <a:latin typeface="Open Sans"/>
                        </a:rPr>
                        <a:t>Friday sales are listed in </a:t>
                      </a:r>
                      <a:r>
                        <a:rPr lang="en-AU" dirty="0">
                          <a:solidFill>
                            <a:srgbClr val="FF0000"/>
                          </a:solidFill>
                          <a:effectLst/>
                          <a:latin typeface="Open Sans"/>
                        </a:rPr>
                        <a:t>row </a:t>
                      </a:r>
                      <a:r>
                        <a:rPr lang="en-AU" b="0" i="0" u="none" strike="noStrike" dirty="0">
                          <a:solidFill>
                            <a:srgbClr val="FF0000"/>
                          </a:solidFill>
                          <a:effectLst/>
                          <a:latin typeface="STIXGeneral-Regular" pitchFamily="2" charset="2"/>
                        </a:rPr>
                        <a:t>1</a:t>
                      </a:r>
                      <a:r>
                        <a:rPr lang="en-AU" dirty="0">
                          <a:effectLst/>
                          <a:latin typeface="Open Sans"/>
                        </a:rPr>
                        <a:t>.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6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dirty="0">
                          <a:effectLst/>
                          <a:latin typeface="Open Sans"/>
                        </a:rPr>
                        <a:t>The number of shirts sold is listed in </a:t>
                      </a:r>
                      <a:r>
                        <a:rPr lang="en-AU" dirty="0">
                          <a:solidFill>
                            <a:srgbClr val="00A651"/>
                          </a:solidFill>
                          <a:effectLst/>
                          <a:latin typeface="Open Sans"/>
                        </a:rPr>
                        <a:t>column </a:t>
                      </a:r>
                      <a:r>
                        <a:rPr lang="en-AU" b="0" i="0" u="none" strike="noStrike" dirty="0">
                          <a:solidFill>
                            <a:srgbClr val="00A651"/>
                          </a:solidFill>
                          <a:effectLst/>
                          <a:latin typeface="STIXGeneral-Regular" pitchFamily="2" charset="2"/>
                        </a:rPr>
                        <a:t>1</a:t>
                      </a:r>
                      <a:r>
                        <a:rPr lang="en-AU" dirty="0">
                          <a:effectLst/>
                          <a:latin typeface="Open Sans"/>
                        </a:rPr>
                        <a:t>.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6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00630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AU" dirty="0">
                          <a:effectLst/>
                          <a:latin typeface="Open Sans"/>
                        </a:rPr>
                        <a:t>Saturday sales are listed in </a:t>
                      </a:r>
                      <a:r>
                        <a:rPr lang="en-AU" dirty="0">
                          <a:solidFill>
                            <a:srgbClr val="FF0000"/>
                          </a:solidFill>
                          <a:effectLst/>
                          <a:latin typeface="Open Sans"/>
                        </a:rPr>
                        <a:t>row </a:t>
                      </a:r>
                      <a:r>
                        <a:rPr lang="en-AU" b="0" i="0" u="none" strike="noStrike" dirty="0">
                          <a:solidFill>
                            <a:srgbClr val="FF0000"/>
                          </a:solidFill>
                          <a:effectLst/>
                          <a:latin typeface="STIXGeneral-Regular" pitchFamily="2" charset="2"/>
                        </a:rPr>
                        <a:t>2</a:t>
                      </a:r>
                      <a:r>
                        <a:rPr lang="en-AU" dirty="0">
                          <a:effectLst/>
                          <a:latin typeface="Open Sans"/>
                        </a:rPr>
                        <a:t>.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dirty="0">
                          <a:effectLst/>
                          <a:latin typeface="Open Sans"/>
                        </a:rPr>
                        <a:t>The number of pairs of jeans sold is listed in </a:t>
                      </a:r>
                      <a:r>
                        <a:rPr lang="en-AU" dirty="0">
                          <a:solidFill>
                            <a:srgbClr val="00A651"/>
                          </a:solidFill>
                          <a:effectLst/>
                          <a:latin typeface="Open Sans"/>
                        </a:rPr>
                        <a:t>column </a:t>
                      </a:r>
                      <a:r>
                        <a:rPr lang="en-AU" b="0" i="0" u="none" strike="noStrike" dirty="0">
                          <a:solidFill>
                            <a:srgbClr val="00A651"/>
                          </a:solidFill>
                          <a:effectLst/>
                          <a:latin typeface="STIXGeneral-Regular" pitchFamily="2" charset="2"/>
                        </a:rPr>
                        <a:t>2</a:t>
                      </a:r>
                      <a:r>
                        <a:rPr lang="en-AU" dirty="0">
                          <a:effectLst/>
                          <a:latin typeface="Open Sans"/>
                        </a:rPr>
                        <a:t>.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50466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AU">
                          <a:effectLst/>
                          <a:latin typeface="Open Sans"/>
                        </a:rPr>
                        <a:t> 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dirty="0">
                          <a:effectLst/>
                          <a:latin typeface="Open Sans"/>
                        </a:rPr>
                        <a:t>The number of belts sold is listed in </a:t>
                      </a:r>
                      <a:r>
                        <a:rPr lang="en-AU" dirty="0">
                          <a:solidFill>
                            <a:srgbClr val="00A651"/>
                          </a:solidFill>
                          <a:effectLst/>
                          <a:latin typeface="Open Sans"/>
                        </a:rPr>
                        <a:t>column </a:t>
                      </a:r>
                      <a:r>
                        <a:rPr lang="en-AU" b="0" i="0" u="none" strike="noStrike" dirty="0">
                          <a:solidFill>
                            <a:srgbClr val="00A651"/>
                          </a:solidFill>
                          <a:effectLst/>
                          <a:latin typeface="STIXGeneral-Regular" pitchFamily="2" charset="2"/>
                        </a:rPr>
                        <a:t>3</a:t>
                      </a:r>
                      <a:r>
                        <a:rPr lang="en-AU" dirty="0">
                          <a:effectLst/>
                          <a:latin typeface="Open Sans"/>
                        </a:rPr>
                        <a:t>.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61682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6347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>
            <a:extLst>
              <a:ext uri="{FF2B5EF4-FFF2-40B4-BE49-F238E27FC236}">
                <a16:creationId xmlns:a16="http://schemas.microsoft.com/office/drawing/2014/main" id="{6822380F-EE23-D74B-9EDA-42B178D543B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404814"/>
            <a:ext cx="8229600" cy="796925"/>
          </a:xfrm>
        </p:spPr>
        <p:txBody>
          <a:bodyPr anchor="b"/>
          <a:lstStyle/>
          <a:p>
            <a:r>
              <a:rPr lang="en-US" altLang="en-US" sz="4000" dirty="0"/>
              <a:t>Diagonal Matrices</a:t>
            </a:r>
          </a:p>
        </p:txBody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17172C88-D365-3843-9E8D-64D79F4A033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530772" y="1430886"/>
            <a:ext cx="11130455" cy="2079287"/>
          </a:xfrm>
        </p:spPr>
        <p:txBody>
          <a:bodyPr wrap="square">
            <a:spAutoFit/>
          </a:bodyPr>
          <a:lstStyle/>
          <a:p>
            <a:r>
              <a:rPr lang="en-AU" dirty="0"/>
              <a:t>A square matrix is called a </a:t>
            </a:r>
            <a:r>
              <a:rPr lang="en-AU" i="1" dirty="0"/>
              <a:t>diagonal matrix</a:t>
            </a:r>
            <a:r>
              <a:rPr lang="en-AU" dirty="0"/>
              <a:t> if all of the elements off the leading diagonal are zero. The elements on the leading diagonal may or may not be zero.</a:t>
            </a:r>
          </a:p>
          <a:p>
            <a:r>
              <a:rPr lang="en-AU" dirty="0"/>
              <a:t>The matrices below are all diagonal matrices: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A0A6F5E-AD76-4B49-9832-EBA5C93297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3222" y="3739320"/>
            <a:ext cx="6894881" cy="235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8444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2">
            <a:extLst>
              <a:ext uri="{FF2B5EF4-FFF2-40B4-BE49-F238E27FC236}">
                <a16:creationId xmlns:a16="http://schemas.microsoft.com/office/drawing/2014/main" id="{7C46ECB9-6EDB-F54F-9845-6D0E76983E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60351"/>
            <a:ext cx="82296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en-US" sz="4000" dirty="0" err="1">
                <a:solidFill>
                  <a:schemeClr val="tx2"/>
                </a:solidFill>
              </a:rPr>
              <a:t>Diagonal</a:t>
            </a:r>
            <a:r>
              <a:rPr lang="tr-TR" altLang="en-US" sz="4000" dirty="0">
                <a:solidFill>
                  <a:schemeClr val="tx2"/>
                </a:solidFill>
              </a:rPr>
              <a:t> </a:t>
            </a:r>
            <a:r>
              <a:rPr lang="tr-TR" altLang="en-US" sz="4000" dirty="0" err="1">
                <a:solidFill>
                  <a:schemeClr val="tx2"/>
                </a:solidFill>
              </a:rPr>
              <a:t>Matrices</a:t>
            </a:r>
            <a:endParaRPr lang="en-US" altLang="en-US" sz="4000" dirty="0">
              <a:solidFill>
                <a:schemeClr val="tx2"/>
              </a:solidFill>
            </a:endParaRPr>
          </a:p>
        </p:txBody>
      </p:sp>
      <p:sp>
        <p:nvSpPr>
          <p:cNvPr id="35843" name="Text Box 3">
            <a:extLst>
              <a:ext uri="{FF2B5EF4-FFF2-40B4-BE49-F238E27FC236}">
                <a16:creationId xmlns:a16="http://schemas.microsoft.com/office/drawing/2014/main" id="{9BD27A15-635E-6D45-9CFB-26574339F7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090" y="1196976"/>
            <a:ext cx="11020096" cy="2710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tr-TR" altLang="en-US" sz="2400" b="1" dirty="0"/>
              <a:t>Definition:</a:t>
            </a:r>
            <a:r>
              <a:rPr lang="tr-TR" altLang="en-US" sz="2400" dirty="0"/>
              <a:t> </a:t>
            </a:r>
            <a:r>
              <a:rPr lang="tr-TR" altLang="en-US" sz="2400" dirty="0" err="1"/>
              <a:t>If</a:t>
            </a:r>
            <a:r>
              <a:rPr lang="tr-TR" altLang="en-US" sz="2400" dirty="0"/>
              <a:t> A is an </a:t>
            </a:r>
            <a:r>
              <a:rPr lang="tr-TR" altLang="en-US" sz="2400" dirty="0" err="1"/>
              <a:t>n</a:t>
            </a:r>
            <a:r>
              <a:rPr lang="tr-TR" altLang="en-US" sz="2000" dirty="0" err="1"/>
              <a:t>x</a:t>
            </a:r>
            <a:r>
              <a:rPr lang="tr-TR" altLang="en-US" sz="2400" dirty="0" err="1"/>
              <a:t>n</a:t>
            </a:r>
            <a:r>
              <a:rPr lang="tr-TR" altLang="en-US" sz="2400" dirty="0"/>
              <a:t> </a:t>
            </a:r>
            <a:r>
              <a:rPr lang="tr-TR" altLang="en-US" sz="2400" dirty="0" err="1"/>
              <a:t>matrix</a:t>
            </a:r>
            <a:r>
              <a:rPr lang="tr-TR" altLang="en-US" sz="2400" dirty="0"/>
              <a:t>, </a:t>
            </a:r>
            <a:r>
              <a:rPr lang="tr-TR" altLang="en-US" sz="2400" dirty="0" err="1"/>
              <a:t>then</a:t>
            </a:r>
            <a:r>
              <a:rPr lang="tr-TR" altLang="en-US" sz="2400" dirty="0"/>
              <a:t> </a:t>
            </a:r>
            <a:r>
              <a:rPr lang="tr-TR" altLang="en-US" sz="2400" dirty="0" err="1"/>
              <a:t>the</a:t>
            </a:r>
            <a:r>
              <a:rPr lang="tr-TR" altLang="en-US" sz="2400" dirty="0"/>
              <a:t> </a:t>
            </a:r>
            <a:r>
              <a:rPr lang="tr-TR" altLang="en-US" sz="2400" dirty="0" err="1"/>
              <a:t>line</a:t>
            </a:r>
            <a:r>
              <a:rPr lang="tr-TR" altLang="en-US" sz="2400" dirty="0"/>
              <a:t> </a:t>
            </a:r>
            <a:r>
              <a:rPr lang="tr-TR" altLang="en-US" sz="2400" dirty="0" err="1"/>
              <a:t>joining</a:t>
            </a:r>
            <a:r>
              <a:rPr lang="tr-TR" altLang="en-US" sz="2400" dirty="0"/>
              <a:t> (1,1) </a:t>
            </a:r>
            <a:r>
              <a:rPr lang="tr-TR" altLang="en-US" sz="2400" dirty="0" err="1"/>
              <a:t>entry</a:t>
            </a:r>
            <a:r>
              <a:rPr lang="tr-TR" altLang="en-US" sz="2400" dirty="0"/>
              <a:t>, (2,2) </a:t>
            </a:r>
            <a:r>
              <a:rPr lang="tr-TR" altLang="en-US" sz="2400" dirty="0" err="1"/>
              <a:t>entry</a:t>
            </a:r>
            <a:r>
              <a:rPr lang="tr-TR" altLang="en-US" sz="2400" dirty="0"/>
              <a:t>,…,(</a:t>
            </a:r>
            <a:r>
              <a:rPr lang="tr-TR" altLang="en-US" sz="2400" dirty="0" err="1"/>
              <a:t>n,n</a:t>
            </a:r>
            <a:r>
              <a:rPr lang="tr-TR" altLang="en-US" sz="2400" dirty="0"/>
              <a:t>) </a:t>
            </a:r>
            <a:r>
              <a:rPr lang="tr-TR" altLang="en-US" sz="2400" dirty="0" err="1"/>
              <a:t>entry</a:t>
            </a:r>
            <a:r>
              <a:rPr lang="tr-TR" altLang="en-US" sz="2400" dirty="0"/>
              <a:t> is </a:t>
            </a:r>
            <a:r>
              <a:rPr lang="tr-TR" altLang="en-US" sz="2400" dirty="0" err="1"/>
              <a:t>called</a:t>
            </a:r>
            <a:r>
              <a:rPr lang="tr-TR" altLang="en-US" sz="2400" dirty="0"/>
              <a:t> </a:t>
            </a:r>
            <a:r>
              <a:rPr lang="tr-TR" altLang="en-US" sz="2400" dirty="0" err="1"/>
              <a:t>the</a:t>
            </a:r>
            <a:r>
              <a:rPr lang="tr-TR" altLang="en-US" sz="2400" dirty="0"/>
              <a:t> </a:t>
            </a:r>
            <a:r>
              <a:rPr lang="tr-TR" altLang="en-US" sz="2400" dirty="0" err="1"/>
              <a:t>diagonal</a:t>
            </a:r>
            <a:r>
              <a:rPr lang="tr-TR" altLang="en-US" sz="2400" dirty="0"/>
              <a:t> (</a:t>
            </a:r>
            <a:r>
              <a:rPr lang="tr-TR" altLang="en-US" sz="2400" dirty="0" err="1"/>
              <a:t>or</a:t>
            </a:r>
            <a:r>
              <a:rPr lang="tr-TR" altLang="en-US" sz="2400" dirty="0"/>
              <a:t> </a:t>
            </a:r>
            <a:r>
              <a:rPr lang="tr-TR" altLang="en-US" sz="2400" dirty="0" err="1"/>
              <a:t>the</a:t>
            </a:r>
            <a:r>
              <a:rPr lang="tr-TR" altLang="en-US" sz="2400" dirty="0"/>
              <a:t> </a:t>
            </a:r>
            <a:r>
              <a:rPr lang="tr-TR" altLang="en-US" sz="2400" dirty="0" err="1"/>
              <a:t>leading</a:t>
            </a:r>
            <a:r>
              <a:rPr lang="tr-TR" altLang="en-US" sz="2400" dirty="0"/>
              <a:t> </a:t>
            </a:r>
            <a:r>
              <a:rPr lang="tr-TR" altLang="en-US" sz="2400" dirty="0" err="1"/>
              <a:t>diagonal</a:t>
            </a:r>
            <a:r>
              <a:rPr lang="tr-TR" altLang="en-US" sz="2400" dirty="0"/>
              <a:t>) of </a:t>
            </a:r>
            <a:r>
              <a:rPr lang="tr-TR" altLang="en-US" sz="2400" dirty="0" err="1"/>
              <a:t>the</a:t>
            </a:r>
            <a:r>
              <a:rPr lang="tr-TR" altLang="en-US" sz="2400" dirty="0"/>
              <a:t> </a:t>
            </a:r>
            <a:r>
              <a:rPr lang="tr-TR" altLang="en-US" sz="2400" dirty="0" err="1"/>
              <a:t>matrix</a:t>
            </a:r>
            <a:r>
              <a:rPr lang="tr-TR" altLang="en-US" sz="2400" dirty="0"/>
              <a:t>.</a:t>
            </a:r>
          </a:p>
          <a:p>
            <a:pPr eaLnBrk="1" hangingPunct="1">
              <a:lnSpc>
                <a:spcPct val="120000"/>
              </a:lnSpc>
            </a:pPr>
            <a:endParaRPr lang="tr-TR" altLang="en-US" sz="2400" dirty="0"/>
          </a:p>
          <a:p>
            <a:pPr eaLnBrk="1" hangingPunct="1">
              <a:lnSpc>
                <a:spcPct val="120000"/>
              </a:lnSpc>
            </a:pPr>
            <a:r>
              <a:rPr lang="tr-TR" altLang="en-US" sz="2400" b="1" dirty="0"/>
              <a:t>Definition:</a:t>
            </a:r>
            <a:r>
              <a:rPr lang="tr-TR" altLang="en-US" sz="2400" dirty="0"/>
              <a:t> </a:t>
            </a:r>
            <a:r>
              <a:rPr lang="tr-TR" altLang="en-US" sz="2400" dirty="0" err="1"/>
              <a:t>Any</a:t>
            </a:r>
            <a:r>
              <a:rPr lang="tr-TR" altLang="en-US" sz="2400" dirty="0"/>
              <a:t> </a:t>
            </a:r>
            <a:r>
              <a:rPr lang="tr-TR" altLang="en-US" sz="2400" dirty="0" err="1"/>
              <a:t>n</a:t>
            </a:r>
            <a:r>
              <a:rPr lang="tr-TR" altLang="en-US" sz="2000" dirty="0" err="1"/>
              <a:t>x</a:t>
            </a:r>
            <a:r>
              <a:rPr lang="tr-TR" altLang="en-US" sz="2400" dirty="0" err="1"/>
              <a:t>n</a:t>
            </a:r>
            <a:r>
              <a:rPr lang="tr-TR" altLang="en-US" sz="2400" dirty="0"/>
              <a:t> </a:t>
            </a:r>
            <a:r>
              <a:rPr lang="tr-TR" altLang="en-US" sz="2400" dirty="0" err="1"/>
              <a:t>matrix</a:t>
            </a:r>
            <a:r>
              <a:rPr lang="tr-TR" altLang="en-US" sz="2400" dirty="0"/>
              <a:t> D is </a:t>
            </a:r>
            <a:r>
              <a:rPr lang="tr-TR" altLang="en-US" sz="2400" dirty="0" err="1"/>
              <a:t>called</a:t>
            </a:r>
            <a:r>
              <a:rPr lang="tr-TR" altLang="en-US" sz="2400" dirty="0"/>
              <a:t> </a:t>
            </a:r>
            <a:r>
              <a:rPr lang="tr-TR" altLang="en-US" sz="2400" dirty="0" err="1"/>
              <a:t>diagonal</a:t>
            </a:r>
            <a:r>
              <a:rPr lang="tr-TR" altLang="en-US" sz="2400" dirty="0"/>
              <a:t> </a:t>
            </a:r>
            <a:r>
              <a:rPr lang="tr-TR" altLang="en-US" sz="2400" dirty="0" err="1"/>
              <a:t>matrix</a:t>
            </a:r>
            <a:r>
              <a:rPr lang="tr-TR" altLang="en-US" sz="2400" dirty="0"/>
              <a:t> </a:t>
            </a:r>
            <a:r>
              <a:rPr lang="tr-TR" altLang="en-US" sz="2400" dirty="0" err="1"/>
              <a:t>if</a:t>
            </a:r>
            <a:r>
              <a:rPr lang="tr-TR" altLang="en-US" sz="2400" dirty="0"/>
              <a:t> </a:t>
            </a:r>
            <a:r>
              <a:rPr lang="tr-TR" altLang="en-US" sz="2400" dirty="0" err="1"/>
              <a:t>each</a:t>
            </a:r>
            <a:r>
              <a:rPr lang="tr-TR" altLang="en-US" sz="2400" dirty="0"/>
              <a:t> </a:t>
            </a:r>
            <a:r>
              <a:rPr lang="tr-TR" altLang="en-US" sz="2400" dirty="0" err="1"/>
              <a:t>entry</a:t>
            </a:r>
            <a:r>
              <a:rPr lang="tr-TR" altLang="en-US" sz="2400" dirty="0"/>
              <a:t> not on </a:t>
            </a:r>
            <a:r>
              <a:rPr lang="tr-TR" altLang="en-US" sz="2400" dirty="0" err="1"/>
              <a:t>the</a:t>
            </a:r>
            <a:r>
              <a:rPr lang="tr-TR" altLang="en-US" sz="2400" dirty="0"/>
              <a:t> </a:t>
            </a:r>
            <a:r>
              <a:rPr lang="tr-TR" altLang="en-US" sz="2400" dirty="0" err="1"/>
              <a:t>diagonal</a:t>
            </a:r>
            <a:r>
              <a:rPr lang="tr-TR" altLang="en-US" sz="2400" dirty="0"/>
              <a:t> is 0.</a:t>
            </a:r>
          </a:p>
          <a:p>
            <a:pPr eaLnBrk="1" hangingPunct="1">
              <a:lnSpc>
                <a:spcPct val="120000"/>
              </a:lnSpc>
            </a:pPr>
            <a:r>
              <a:rPr lang="tr-TR" altLang="en-US" sz="2400" dirty="0" err="1"/>
              <a:t>For</a:t>
            </a:r>
            <a:r>
              <a:rPr lang="tr-TR" altLang="en-US" sz="2400" dirty="0"/>
              <a:t> </a:t>
            </a:r>
            <a:r>
              <a:rPr lang="tr-TR" altLang="en-US" sz="2400" dirty="0" err="1"/>
              <a:t>example</a:t>
            </a:r>
            <a:r>
              <a:rPr lang="tr-TR" altLang="en-US" sz="2400" dirty="0"/>
              <a:t>, </a:t>
            </a:r>
            <a:endParaRPr lang="en-US" altLang="en-US" sz="2400" dirty="0"/>
          </a:p>
        </p:txBody>
      </p:sp>
      <p:graphicFrame>
        <p:nvGraphicFramePr>
          <p:cNvPr id="35844" name="Object 4">
            <a:extLst>
              <a:ext uri="{FF2B5EF4-FFF2-40B4-BE49-F238E27FC236}">
                <a16:creationId xmlns:a16="http://schemas.microsoft.com/office/drawing/2014/main" id="{3F536705-6EFD-9E49-964B-640A1B2B6A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4332337"/>
              </p:ext>
            </p:extLst>
          </p:nvPr>
        </p:nvGraphicFramePr>
        <p:xfrm>
          <a:off x="3704897" y="3395506"/>
          <a:ext cx="3183266" cy="28417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Denklem" r:id="rId3" imgW="23990300" imgH="21653500" progId="Equation.3">
                  <p:embed/>
                </p:oleObj>
              </mc:Choice>
              <mc:Fallback>
                <p:oleObj name="Denklem" r:id="rId3" imgW="23990300" imgH="21653500" progId="Equation.3">
                  <p:embed/>
                  <p:pic>
                    <p:nvPicPr>
                      <p:cNvPr id="35844" name="Object 4">
                        <a:extLst>
                          <a:ext uri="{FF2B5EF4-FFF2-40B4-BE49-F238E27FC236}">
                            <a16:creationId xmlns:a16="http://schemas.microsoft.com/office/drawing/2014/main" id="{3F536705-6EFD-9E49-964B-640A1B2B6AE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4897" y="3395506"/>
                        <a:ext cx="3183266" cy="284178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10100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2" name="Rectangle 2">
            <a:extLst>
              <a:ext uri="{FF2B5EF4-FFF2-40B4-BE49-F238E27FC236}">
                <a16:creationId xmlns:a16="http://schemas.microsoft.com/office/drawing/2014/main" id="{04F677A3-AC37-224E-97D4-9D4D57D3D5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19288" y="261939"/>
            <a:ext cx="8229600" cy="5032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/>
              <a:t>Identity Matrix</a:t>
            </a:r>
          </a:p>
        </p:txBody>
      </p:sp>
      <p:sp>
        <p:nvSpPr>
          <p:cNvPr id="11273" name="Rectangle 3">
            <a:extLst>
              <a:ext uri="{FF2B5EF4-FFF2-40B4-BE49-F238E27FC236}">
                <a16:creationId xmlns:a16="http://schemas.microsoft.com/office/drawing/2014/main" id="{39BE5BFB-468E-7A42-A57A-85B3F95891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8763" y="2781300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en-US"/>
          </a:p>
        </p:txBody>
      </p:sp>
      <p:graphicFrame>
        <p:nvGraphicFramePr>
          <p:cNvPr id="39940" name="Object 4">
            <a:extLst>
              <a:ext uri="{FF2B5EF4-FFF2-40B4-BE49-F238E27FC236}">
                <a16:creationId xmlns:a16="http://schemas.microsoft.com/office/drawing/2014/main" id="{B220D28E-C6ED-A74D-A97C-E74A93D39C4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83114" y="3860800"/>
          <a:ext cx="1368425" cy="1284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Denklem" r:id="rId3" imgW="17259300" imgH="16383000" progId="Equation.3">
                  <p:embed/>
                </p:oleObj>
              </mc:Choice>
              <mc:Fallback>
                <p:oleObj name="Denklem" r:id="rId3" imgW="17259300" imgH="16383000" progId="Equation.3">
                  <p:embed/>
                  <p:pic>
                    <p:nvPicPr>
                      <p:cNvPr id="39940" name="Object 4">
                        <a:extLst>
                          <a:ext uri="{FF2B5EF4-FFF2-40B4-BE49-F238E27FC236}">
                            <a16:creationId xmlns:a16="http://schemas.microsoft.com/office/drawing/2014/main" id="{B220D28E-C6ED-A74D-A97C-E74A93D39C4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3114" y="3860800"/>
                        <a:ext cx="1368425" cy="1284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4" name="Rectangle 5">
            <a:extLst>
              <a:ext uri="{FF2B5EF4-FFF2-40B4-BE49-F238E27FC236}">
                <a16:creationId xmlns:a16="http://schemas.microsoft.com/office/drawing/2014/main" id="{37C5BF02-34C5-EB40-A805-3F76684AE0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241" y="830972"/>
            <a:ext cx="11193517" cy="2710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tr-TR" altLang="en-US" sz="2400" b="1" dirty="0">
                <a:cs typeface="Times New Roman" panose="02020603050405020304" pitchFamily="18" charset="0"/>
              </a:rPr>
              <a:t>Definition: </a:t>
            </a:r>
            <a:r>
              <a:rPr lang="tr-TR" altLang="en-US" sz="2400" dirty="0" err="1">
                <a:cs typeface="Times New Roman" panose="02020603050405020304" pitchFamily="18" charset="0"/>
              </a:rPr>
              <a:t>Diagonal</a:t>
            </a:r>
            <a:r>
              <a:rPr lang="tr-TR" altLang="en-US" sz="2400" dirty="0">
                <a:cs typeface="Times New Roman" panose="02020603050405020304" pitchFamily="18" charset="0"/>
              </a:rPr>
              <a:t> </a:t>
            </a:r>
            <a:r>
              <a:rPr lang="tr-TR" altLang="en-US" sz="2400" dirty="0" err="1">
                <a:cs typeface="Times New Roman" panose="02020603050405020304" pitchFamily="18" charset="0"/>
              </a:rPr>
              <a:t>matrices</a:t>
            </a:r>
            <a:r>
              <a:rPr lang="tr-TR" altLang="en-US" sz="2400" dirty="0">
                <a:cs typeface="Times New Roman" panose="02020603050405020304" pitchFamily="18" charset="0"/>
              </a:rPr>
              <a:t> in </a:t>
            </a:r>
            <a:r>
              <a:rPr lang="tr-TR" altLang="en-US" sz="2400" dirty="0" err="1">
                <a:cs typeface="Times New Roman" panose="02020603050405020304" pitchFamily="18" charset="0"/>
              </a:rPr>
              <a:t>which</a:t>
            </a:r>
            <a:r>
              <a:rPr lang="tr-TR" altLang="en-US" sz="2400" dirty="0">
                <a:cs typeface="Times New Roman" panose="02020603050405020304" pitchFamily="18" charset="0"/>
              </a:rPr>
              <a:t> </a:t>
            </a:r>
            <a:r>
              <a:rPr lang="tr-TR" altLang="en-US" sz="2400" dirty="0" err="1">
                <a:cs typeface="Times New Roman" panose="02020603050405020304" pitchFamily="18" charset="0"/>
              </a:rPr>
              <a:t>all</a:t>
            </a:r>
            <a:r>
              <a:rPr lang="tr-TR" altLang="en-US" sz="2400" dirty="0">
                <a:cs typeface="Times New Roman" panose="02020603050405020304" pitchFamily="18" charset="0"/>
              </a:rPr>
              <a:t> of </a:t>
            </a:r>
            <a:r>
              <a:rPr lang="tr-TR" altLang="en-US" sz="2400" dirty="0" err="1">
                <a:cs typeface="Times New Roman" panose="02020603050405020304" pitchFamily="18" charset="0"/>
              </a:rPr>
              <a:t>the</a:t>
            </a:r>
            <a:r>
              <a:rPr lang="tr-TR" altLang="en-US" sz="2400" dirty="0">
                <a:cs typeface="Times New Roman" panose="02020603050405020304" pitchFamily="18" charset="0"/>
              </a:rPr>
              <a:t> </a:t>
            </a:r>
            <a:r>
              <a:rPr lang="tr-TR" altLang="en-US" sz="2400" dirty="0" err="1">
                <a:cs typeface="Times New Roman" panose="02020603050405020304" pitchFamily="18" charset="0"/>
              </a:rPr>
              <a:t>elements</a:t>
            </a:r>
            <a:r>
              <a:rPr lang="tr-TR" altLang="en-US" sz="2400" dirty="0">
                <a:cs typeface="Times New Roman" panose="02020603050405020304" pitchFamily="18" charset="0"/>
              </a:rPr>
              <a:t> in </a:t>
            </a:r>
            <a:r>
              <a:rPr lang="tr-TR" altLang="en-US" sz="2400" dirty="0" err="1">
                <a:cs typeface="Times New Roman" panose="02020603050405020304" pitchFamily="18" charset="0"/>
              </a:rPr>
              <a:t>the</a:t>
            </a:r>
            <a:r>
              <a:rPr lang="tr-TR" altLang="en-US" sz="2400" dirty="0">
                <a:cs typeface="Times New Roman" panose="02020603050405020304" pitchFamily="18" charset="0"/>
              </a:rPr>
              <a:t> </a:t>
            </a:r>
            <a:r>
              <a:rPr lang="tr-TR" altLang="en-US" sz="2400" dirty="0" err="1">
                <a:cs typeface="Times New Roman" panose="02020603050405020304" pitchFamily="18" charset="0"/>
              </a:rPr>
              <a:t>diagonal</a:t>
            </a:r>
            <a:r>
              <a:rPr lang="tr-TR" altLang="en-US" sz="2400" dirty="0">
                <a:cs typeface="Times New Roman" panose="02020603050405020304" pitchFamily="18" charset="0"/>
              </a:rPr>
              <a:t> </a:t>
            </a:r>
            <a:r>
              <a:rPr lang="tr-TR" altLang="en-US" sz="2400" dirty="0" err="1">
                <a:cs typeface="Times New Roman" panose="02020603050405020304" pitchFamily="18" charset="0"/>
              </a:rPr>
              <a:t>are</a:t>
            </a:r>
            <a:r>
              <a:rPr lang="tr-TR" altLang="en-US" sz="2400" dirty="0">
                <a:cs typeface="Times New Roman" panose="02020603050405020304" pitchFamily="18" charset="0"/>
              </a:rPr>
              <a:t> of </a:t>
            </a:r>
            <a:r>
              <a:rPr lang="tr-TR" altLang="en-US" sz="2400" dirty="0" err="1">
                <a:cs typeface="Times New Roman" panose="02020603050405020304" pitchFamily="18" charset="0"/>
              </a:rPr>
              <a:t>special</a:t>
            </a:r>
            <a:r>
              <a:rPr lang="tr-TR" altLang="en-US" sz="2400" dirty="0">
                <a:cs typeface="Times New Roman" panose="02020603050405020304" pitchFamily="18" charset="0"/>
              </a:rPr>
              <a:t> </a:t>
            </a:r>
            <a:r>
              <a:rPr lang="tr-TR" altLang="en-US" sz="2400" dirty="0" err="1">
                <a:cs typeface="Times New Roman" panose="02020603050405020304" pitchFamily="18" charset="0"/>
              </a:rPr>
              <a:t>importance</a:t>
            </a:r>
            <a:r>
              <a:rPr lang="tr-TR" altLang="en-US" sz="2400" dirty="0">
                <a:cs typeface="Times New Roman" panose="02020603050405020304" pitchFamily="18" charset="0"/>
              </a:rPr>
              <a:t>. </a:t>
            </a:r>
            <a:r>
              <a:rPr lang="tr-TR" altLang="en-US" sz="2400" dirty="0" err="1">
                <a:cs typeface="Times New Roman" panose="02020603050405020304" pitchFamily="18" charset="0"/>
              </a:rPr>
              <a:t>They</a:t>
            </a:r>
            <a:r>
              <a:rPr lang="tr-TR" altLang="en-US" sz="2400" dirty="0">
                <a:cs typeface="Times New Roman" panose="02020603050405020304" pitchFamily="18" charset="0"/>
              </a:rPr>
              <a:t> </a:t>
            </a:r>
            <a:r>
              <a:rPr lang="tr-TR" altLang="en-US" sz="2400" dirty="0" err="1">
                <a:cs typeface="Times New Roman" panose="02020603050405020304" pitchFamily="18" charset="0"/>
              </a:rPr>
              <a:t>are</a:t>
            </a:r>
            <a:r>
              <a:rPr lang="tr-TR" altLang="en-US" sz="2400" dirty="0">
                <a:cs typeface="Times New Roman" panose="02020603050405020304" pitchFamily="18" charset="0"/>
              </a:rPr>
              <a:t> </a:t>
            </a:r>
            <a:r>
              <a:rPr lang="tr-TR" altLang="en-US" sz="2400" dirty="0" err="1">
                <a:cs typeface="Times New Roman" panose="02020603050405020304" pitchFamily="18" charset="0"/>
              </a:rPr>
              <a:t>called</a:t>
            </a:r>
            <a:r>
              <a:rPr lang="tr-TR" altLang="en-US" sz="2400" dirty="0">
                <a:cs typeface="Times New Roman" panose="02020603050405020304" pitchFamily="18" charset="0"/>
              </a:rPr>
              <a:t> </a:t>
            </a:r>
            <a:r>
              <a:rPr lang="tr-TR" altLang="en-US" sz="2400" dirty="0" err="1">
                <a:cs typeface="Times New Roman" panose="02020603050405020304" pitchFamily="18" charset="0"/>
              </a:rPr>
              <a:t>identity</a:t>
            </a:r>
            <a:r>
              <a:rPr lang="tr-TR" altLang="en-US" sz="2400" dirty="0">
                <a:cs typeface="Times New Roman" panose="02020603050405020304" pitchFamily="18" charset="0"/>
              </a:rPr>
              <a:t> </a:t>
            </a:r>
            <a:r>
              <a:rPr lang="tr-TR" altLang="en-US" sz="2400" dirty="0" err="1">
                <a:cs typeface="Times New Roman" panose="02020603050405020304" pitchFamily="18" charset="0"/>
              </a:rPr>
              <a:t>or</a:t>
            </a:r>
            <a:r>
              <a:rPr lang="tr-TR" altLang="en-US" sz="2400" dirty="0">
                <a:cs typeface="Times New Roman" panose="02020603050405020304" pitchFamily="18" charset="0"/>
              </a:rPr>
              <a:t> </a:t>
            </a:r>
            <a:r>
              <a:rPr lang="tr-TR" altLang="en-US" sz="2400" dirty="0" err="1">
                <a:cs typeface="Times New Roman" panose="02020603050405020304" pitchFamily="18" charset="0"/>
              </a:rPr>
              <a:t>unit</a:t>
            </a:r>
            <a:r>
              <a:rPr lang="tr-TR" altLang="en-US" sz="2400" dirty="0">
                <a:cs typeface="Times New Roman" panose="02020603050405020304" pitchFamily="18" charset="0"/>
              </a:rPr>
              <a:t> </a:t>
            </a:r>
            <a:r>
              <a:rPr lang="tr-TR" altLang="en-US" sz="2400" dirty="0" err="1">
                <a:cs typeface="Times New Roman" panose="02020603050405020304" pitchFamily="18" charset="0"/>
              </a:rPr>
              <a:t>matrices</a:t>
            </a:r>
            <a:r>
              <a:rPr lang="tr-TR" altLang="en-US" sz="2400" dirty="0">
                <a:cs typeface="Times New Roman" panose="02020603050405020304" pitchFamily="18" charset="0"/>
              </a:rPr>
              <a:t> </a:t>
            </a:r>
            <a:r>
              <a:rPr lang="tr-TR" altLang="en-US" sz="2400" dirty="0" err="1">
                <a:cs typeface="Times New Roman" panose="02020603050405020304" pitchFamily="18" charset="0"/>
              </a:rPr>
              <a:t>and</a:t>
            </a:r>
            <a:r>
              <a:rPr lang="tr-TR" altLang="en-US" sz="2400" dirty="0">
                <a:cs typeface="Times New Roman" panose="02020603050405020304" pitchFamily="18" charset="0"/>
              </a:rPr>
              <a:t> </a:t>
            </a:r>
            <a:r>
              <a:rPr lang="tr-TR" altLang="en-US" sz="2400" dirty="0" err="1">
                <a:cs typeface="Times New Roman" panose="02020603050405020304" pitchFamily="18" charset="0"/>
              </a:rPr>
              <a:t>have</a:t>
            </a:r>
            <a:r>
              <a:rPr lang="tr-TR" altLang="en-US" sz="2400" dirty="0">
                <a:cs typeface="Times New Roman" panose="02020603050405020304" pitchFamily="18" charset="0"/>
              </a:rPr>
              <a:t> </a:t>
            </a:r>
            <a:r>
              <a:rPr lang="tr-TR" altLang="en-US" sz="2400" dirty="0" err="1">
                <a:cs typeface="Times New Roman" panose="02020603050405020304" pitchFamily="18" charset="0"/>
              </a:rPr>
              <a:t>their</a:t>
            </a:r>
            <a:r>
              <a:rPr lang="tr-TR" altLang="en-US" sz="2400" dirty="0">
                <a:cs typeface="Times New Roman" panose="02020603050405020304" pitchFamily="18" charset="0"/>
              </a:rPr>
              <a:t> </a:t>
            </a:r>
            <a:r>
              <a:rPr lang="tr-TR" altLang="en-US" sz="2400" dirty="0" err="1">
                <a:cs typeface="Times New Roman" panose="02020603050405020304" pitchFamily="18" charset="0"/>
              </a:rPr>
              <a:t>own</a:t>
            </a:r>
            <a:r>
              <a:rPr lang="tr-TR" altLang="en-US" sz="2400" dirty="0">
                <a:cs typeface="Times New Roman" panose="02020603050405020304" pitchFamily="18" charset="0"/>
              </a:rPr>
              <a:t> name </a:t>
            </a:r>
            <a:r>
              <a:rPr lang="tr-TR" altLang="en-US" sz="2400" dirty="0" err="1">
                <a:cs typeface="Times New Roman" panose="02020603050405020304" pitchFamily="18" charset="0"/>
              </a:rPr>
              <a:t>and</a:t>
            </a:r>
            <a:r>
              <a:rPr lang="tr-TR" altLang="en-US" sz="2400" dirty="0">
                <a:cs typeface="Times New Roman" panose="02020603050405020304" pitchFamily="18" charset="0"/>
              </a:rPr>
              <a:t> </a:t>
            </a:r>
            <a:r>
              <a:rPr lang="tr-TR" altLang="en-US" sz="2400" dirty="0" err="1">
                <a:cs typeface="Times New Roman" panose="02020603050405020304" pitchFamily="18" charset="0"/>
              </a:rPr>
              <a:t>symbol</a:t>
            </a:r>
            <a:r>
              <a:rPr lang="tr-TR" altLang="en-US" sz="2400" dirty="0">
                <a:cs typeface="Times New Roman" panose="02020603050405020304" pitchFamily="18" charset="0"/>
              </a:rPr>
              <a:t> (𝐼).</a:t>
            </a:r>
          </a:p>
          <a:p>
            <a:pPr eaLnBrk="1" hangingPunct="1">
              <a:lnSpc>
                <a:spcPct val="120000"/>
              </a:lnSpc>
            </a:pPr>
            <a:r>
              <a:rPr lang="tr-TR" altLang="en-US" sz="2400" dirty="0" err="1">
                <a:cs typeface="Times New Roman" panose="02020603050405020304" pitchFamily="18" charset="0"/>
              </a:rPr>
              <a:t>Every</a:t>
            </a:r>
            <a:r>
              <a:rPr lang="tr-TR" altLang="en-US" sz="2400" dirty="0">
                <a:cs typeface="Times New Roman" panose="02020603050405020304" pitchFamily="18" charset="0"/>
              </a:rPr>
              <a:t> </a:t>
            </a:r>
            <a:r>
              <a:rPr lang="tr-TR" altLang="en-US" sz="2400" dirty="0" err="1">
                <a:cs typeface="Times New Roman" panose="02020603050405020304" pitchFamily="18" charset="0"/>
              </a:rPr>
              <a:t>order</a:t>
            </a:r>
            <a:r>
              <a:rPr lang="tr-TR" altLang="en-US" sz="2400" dirty="0">
                <a:cs typeface="Times New Roman" panose="02020603050405020304" pitchFamily="18" charset="0"/>
              </a:rPr>
              <a:t> of </a:t>
            </a:r>
            <a:r>
              <a:rPr lang="tr-TR" altLang="en-US" sz="2400" dirty="0" err="1">
                <a:cs typeface="Times New Roman" panose="02020603050405020304" pitchFamily="18" charset="0"/>
              </a:rPr>
              <a:t>square</a:t>
            </a:r>
            <a:r>
              <a:rPr lang="tr-TR" altLang="en-US" sz="2400" dirty="0">
                <a:cs typeface="Times New Roman" panose="02020603050405020304" pitchFamily="18" charset="0"/>
              </a:rPr>
              <a:t> </a:t>
            </a:r>
            <a:r>
              <a:rPr lang="tr-TR" altLang="en-US" sz="2400" dirty="0" err="1">
                <a:cs typeface="Times New Roman" panose="02020603050405020304" pitchFamily="18" charset="0"/>
              </a:rPr>
              <a:t>matrix</a:t>
            </a:r>
            <a:r>
              <a:rPr lang="tr-TR" altLang="en-US" sz="2400" dirty="0">
                <a:cs typeface="Times New Roman" panose="02020603050405020304" pitchFamily="18" charset="0"/>
              </a:rPr>
              <a:t> has </a:t>
            </a:r>
            <a:r>
              <a:rPr lang="tr-TR" altLang="en-US" sz="2400" dirty="0" err="1">
                <a:cs typeface="Times New Roman" panose="02020603050405020304" pitchFamily="18" charset="0"/>
              </a:rPr>
              <a:t>its</a:t>
            </a:r>
            <a:r>
              <a:rPr lang="tr-TR" altLang="en-US" sz="2400" dirty="0">
                <a:cs typeface="Times New Roman" panose="02020603050405020304" pitchFamily="18" charset="0"/>
              </a:rPr>
              <a:t> </a:t>
            </a:r>
            <a:r>
              <a:rPr lang="tr-TR" altLang="en-US" sz="2400" dirty="0" err="1">
                <a:cs typeface="Times New Roman" panose="02020603050405020304" pitchFamily="18" charset="0"/>
              </a:rPr>
              <a:t>own</a:t>
            </a:r>
            <a:r>
              <a:rPr lang="tr-TR" altLang="en-US" sz="2400" dirty="0">
                <a:cs typeface="Times New Roman" panose="02020603050405020304" pitchFamily="18" charset="0"/>
              </a:rPr>
              <a:t> </a:t>
            </a:r>
            <a:r>
              <a:rPr lang="tr-TR" altLang="en-US" sz="2400" dirty="0" err="1">
                <a:cs typeface="Times New Roman" panose="02020603050405020304" pitchFamily="18" charset="0"/>
              </a:rPr>
              <a:t>identity</a:t>
            </a:r>
            <a:r>
              <a:rPr lang="tr-TR" altLang="en-US" sz="2400" dirty="0">
                <a:cs typeface="Times New Roman" panose="02020603050405020304" pitchFamily="18" charset="0"/>
              </a:rPr>
              <a:t> </a:t>
            </a:r>
            <a:r>
              <a:rPr lang="tr-TR" altLang="en-US" sz="2400" dirty="0" err="1">
                <a:cs typeface="Times New Roman" panose="02020603050405020304" pitchFamily="18" charset="0"/>
              </a:rPr>
              <a:t>matrix</a:t>
            </a:r>
            <a:r>
              <a:rPr lang="tr-TR" altLang="en-US" sz="2400" dirty="0">
                <a:cs typeface="Times New Roman" panose="02020603050405020304" pitchFamily="18" charset="0"/>
              </a:rPr>
              <a:t>, </a:t>
            </a:r>
            <a:r>
              <a:rPr lang="tr-TR" altLang="en-US" sz="2400" dirty="0" err="1">
                <a:cs typeface="Times New Roman" panose="02020603050405020304" pitchFamily="18" charset="0"/>
              </a:rPr>
              <a:t>three</a:t>
            </a:r>
            <a:r>
              <a:rPr lang="tr-TR" altLang="en-US" sz="2400" dirty="0">
                <a:cs typeface="Times New Roman" panose="02020603050405020304" pitchFamily="18" charset="0"/>
              </a:rPr>
              <a:t> of </a:t>
            </a:r>
            <a:r>
              <a:rPr lang="tr-TR" altLang="en-US" sz="2400" dirty="0" err="1">
                <a:cs typeface="Times New Roman" panose="02020603050405020304" pitchFamily="18" charset="0"/>
              </a:rPr>
              <a:t>which</a:t>
            </a:r>
            <a:r>
              <a:rPr lang="tr-TR" altLang="en-US" sz="2400" dirty="0">
                <a:cs typeface="Times New Roman" panose="02020603050405020304" pitchFamily="18" charset="0"/>
              </a:rPr>
              <a:t> </a:t>
            </a:r>
            <a:r>
              <a:rPr lang="tr-TR" altLang="en-US" sz="2400" dirty="0" err="1">
                <a:cs typeface="Times New Roman" panose="02020603050405020304" pitchFamily="18" charset="0"/>
              </a:rPr>
              <a:t>are</a:t>
            </a:r>
            <a:r>
              <a:rPr lang="tr-TR" altLang="en-US" sz="2400" dirty="0">
                <a:cs typeface="Times New Roman" panose="02020603050405020304" pitchFamily="18" charset="0"/>
              </a:rPr>
              <a:t> </a:t>
            </a:r>
            <a:r>
              <a:rPr lang="tr-TR" altLang="en-US" sz="2400" dirty="0" err="1">
                <a:cs typeface="Times New Roman" panose="02020603050405020304" pitchFamily="18" charset="0"/>
              </a:rPr>
              <a:t>shown</a:t>
            </a:r>
            <a:r>
              <a:rPr lang="tr-TR" altLang="en-US" sz="2400" dirty="0">
                <a:cs typeface="Times New Roman" panose="02020603050405020304" pitchFamily="18" charset="0"/>
              </a:rPr>
              <a:t> </a:t>
            </a:r>
            <a:r>
              <a:rPr lang="tr-TR" altLang="en-US" sz="2400" dirty="0" err="1">
                <a:cs typeface="Times New Roman" panose="02020603050405020304" pitchFamily="18" charset="0"/>
              </a:rPr>
              <a:t>opposite</a:t>
            </a:r>
            <a:r>
              <a:rPr lang="tr-TR" altLang="en-US" sz="2400" dirty="0"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2400" dirty="0">
                <a:cs typeface="Times New Roman" panose="02020603050405020304" pitchFamily="18" charset="0"/>
              </a:rPr>
              <a:t>Square matrix with 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ones </a:t>
            </a:r>
            <a:r>
              <a:rPr lang="en-US" altLang="en-US" sz="2400" dirty="0">
                <a:cs typeface="Times New Roman" panose="02020603050405020304" pitchFamily="18" charset="0"/>
              </a:rPr>
              <a:t>on the diagonal and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zeros</a:t>
            </a:r>
            <a:r>
              <a:rPr lang="en-US" altLang="en-US" sz="2400" dirty="0">
                <a:cs typeface="Times New Roman" panose="02020603050405020304" pitchFamily="18" charset="0"/>
              </a:rPr>
              <a:t> elsewhere.</a:t>
            </a:r>
            <a:endParaRPr lang="en-US" altLang="en-US" sz="2400" dirty="0"/>
          </a:p>
        </p:txBody>
      </p:sp>
      <p:graphicFrame>
        <p:nvGraphicFramePr>
          <p:cNvPr id="39943" name="Object 7">
            <a:extLst>
              <a:ext uri="{FF2B5EF4-FFF2-40B4-BE49-F238E27FC236}">
                <a16:creationId xmlns:a16="http://schemas.microsoft.com/office/drawing/2014/main" id="{683E5691-46DC-EB40-B8D3-9B523747CC5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32625" y="3541714"/>
          <a:ext cx="1625600" cy="165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Denklem" r:id="rId5" imgW="20485100" imgH="21069300" progId="Equation.3">
                  <p:embed/>
                </p:oleObj>
              </mc:Choice>
              <mc:Fallback>
                <p:oleObj name="Denklem" r:id="rId5" imgW="20485100" imgH="21069300" progId="Equation.3">
                  <p:embed/>
                  <p:pic>
                    <p:nvPicPr>
                      <p:cNvPr id="39943" name="Object 7">
                        <a:extLst>
                          <a:ext uri="{FF2B5EF4-FFF2-40B4-BE49-F238E27FC236}">
                            <a16:creationId xmlns:a16="http://schemas.microsoft.com/office/drawing/2014/main" id="{683E5691-46DC-EB40-B8D3-9B523747CC5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2625" y="3541714"/>
                        <a:ext cx="1625600" cy="1652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4" name="Object 8">
            <a:extLst>
              <a:ext uri="{FF2B5EF4-FFF2-40B4-BE49-F238E27FC236}">
                <a16:creationId xmlns:a16="http://schemas.microsoft.com/office/drawing/2014/main" id="{F0E00831-D962-304B-9C70-350A556DFD5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95551" y="4076700"/>
          <a:ext cx="115252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Denklem" r:id="rId7" imgW="14338300" imgH="10528300" progId="Equation.3">
                  <p:embed/>
                </p:oleObj>
              </mc:Choice>
              <mc:Fallback>
                <p:oleObj name="Denklem" r:id="rId7" imgW="14338300" imgH="10528300" progId="Equation.3">
                  <p:embed/>
                  <p:pic>
                    <p:nvPicPr>
                      <p:cNvPr id="39944" name="Object 8">
                        <a:extLst>
                          <a:ext uri="{FF2B5EF4-FFF2-40B4-BE49-F238E27FC236}">
                            <a16:creationId xmlns:a16="http://schemas.microsoft.com/office/drawing/2014/main" id="{F0E00831-D962-304B-9C70-350A556DFD5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5551" y="4076700"/>
                        <a:ext cx="1152525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6" name="Text Box 10">
            <a:extLst>
              <a:ext uri="{FF2B5EF4-FFF2-40B4-BE49-F238E27FC236}">
                <a16:creationId xmlns:a16="http://schemas.microsoft.com/office/drawing/2014/main" id="{67540D80-334D-F243-9623-3F417EA7A6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1" y="5338763"/>
            <a:ext cx="75389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en-US" sz="2400" dirty="0" err="1"/>
              <a:t>It</a:t>
            </a:r>
            <a:r>
              <a:rPr lang="tr-TR" altLang="en-US" sz="2400" dirty="0"/>
              <a:t> can be </a:t>
            </a:r>
            <a:r>
              <a:rPr lang="tr-TR" altLang="en-US" sz="2400" dirty="0" err="1"/>
              <a:t>easily</a:t>
            </a:r>
            <a:r>
              <a:rPr lang="tr-TR" altLang="en-US" sz="2400" dirty="0"/>
              <a:t> </a:t>
            </a:r>
            <a:r>
              <a:rPr lang="tr-TR" altLang="en-US" sz="2400" dirty="0" err="1"/>
              <a:t>proved</a:t>
            </a:r>
            <a:r>
              <a:rPr lang="tr-TR" altLang="en-US" sz="2400" dirty="0"/>
              <a:t> </a:t>
            </a:r>
            <a:r>
              <a:rPr lang="tr-TR" altLang="en-US" sz="2400" dirty="0" err="1"/>
              <a:t>that</a:t>
            </a:r>
            <a:r>
              <a:rPr lang="tr-TR" altLang="en-US" sz="2400" dirty="0"/>
              <a:t> </a:t>
            </a:r>
            <a:r>
              <a:rPr lang="tr-TR" altLang="en-US" sz="2400" dirty="0" err="1"/>
              <a:t>if</a:t>
            </a:r>
            <a:r>
              <a:rPr lang="tr-TR" altLang="en-US" sz="2400" dirty="0"/>
              <a:t> A is an </a:t>
            </a:r>
            <a:r>
              <a:rPr lang="tr-TR" altLang="en-US" sz="2400" dirty="0" err="1"/>
              <a:t>mxn</a:t>
            </a:r>
            <a:r>
              <a:rPr lang="tr-TR" altLang="en-US" sz="2400" dirty="0"/>
              <a:t> </a:t>
            </a:r>
            <a:r>
              <a:rPr lang="tr-TR" altLang="en-US" sz="2400" dirty="0" err="1"/>
              <a:t>matrix</a:t>
            </a:r>
            <a:r>
              <a:rPr lang="tr-TR" altLang="en-US" sz="2400" dirty="0"/>
              <a:t>, </a:t>
            </a:r>
            <a:r>
              <a:rPr lang="tr-TR" altLang="en-US" sz="2400" dirty="0" err="1"/>
              <a:t>then</a:t>
            </a:r>
            <a:r>
              <a:rPr lang="tr-TR" altLang="en-US" sz="2400" dirty="0"/>
              <a:t> </a:t>
            </a:r>
          </a:p>
        </p:txBody>
      </p:sp>
      <p:graphicFrame>
        <p:nvGraphicFramePr>
          <p:cNvPr id="39947" name="Object 11">
            <a:extLst>
              <a:ext uri="{FF2B5EF4-FFF2-40B4-BE49-F238E27FC236}">
                <a16:creationId xmlns:a16="http://schemas.microsoft.com/office/drawing/2014/main" id="{2DE64441-A345-E346-A6DA-7192C59B615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00601" y="5840414"/>
          <a:ext cx="2447925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Denklem" r:id="rId9" imgW="21069300" imgH="5270500" progId="Equation.3">
                  <p:embed/>
                </p:oleObj>
              </mc:Choice>
              <mc:Fallback>
                <p:oleObj name="Denklem" r:id="rId9" imgW="21069300" imgH="5270500" progId="Equation.3">
                  <p:embed/>
                  <p:pic>
                    <p:nvPicPr>
                      <p:cNvPr id="39947" name="Object 11">
                        <a:extLst>
                          <a:ext uri="{FF2B5EF4-FFF2-40B4-BE49-F238E27FC236}">
                            <a16:creationId xmlns:a16="http://schemas.microsoft.com/office/drawing/2014/main" id="{2DE64441-A345-E346-A6DA-7192C59B615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1" y="5840414"/>
                        <a:ext cx="2447925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74043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B15D64DF-14DD-C447-BCD6-6EDB8924BA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30157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8568B4DC-4C8E-7947-9B03-DE88B947B0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7985" y="485845"/>
            <a:ext cx="651415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just"/>
            <a:r>
              <a:rPr lang="en-GB" altLang="en-US" sz="3200" b="1" dirty="0"/>
              <a:t>The UNIT or IDENTITY MATRIX </a:t>
            </a:r>
            <a:r>
              <a:rPr lang="en-GB" altLang="en-US" sz="4000" b="1" dirty="0">
                <a:latin typeface="Times New Roman" panose="02020603050405020304" pitchFamily="18" charset="0"/>
              </a:rPr>
              <a:t>I</a:t>
            </a:r>
          </a:p>
        </p:txBody>
      </p:sp>
      <p:sp>
        <p:nvSpPr>
          <p:cNvPr id="16388" name="Rectangle 4">
            <a:extLst>
              <a:ext uri="{FF2B5EF4-FFF2-40B4-BE49-F238E27FC236}">
                <a16:creationId xmlns:a16="http://schemas.microsoft.com/office/drawing/2014/main" id="{826337E3-380D-F44B-9D1B-C260E1A0FD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1814" y="1341438"/>
            <a:ext cx="75961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en-GB" altLang="en-US" sz="2800" b="1">
                <a:solidFill>
                  <a:srgbClr val="FF0000"/>
                </a:solidFill>
              </a:rPr>
              <a:t>A VERY IMPORTANT MATRIX. (Later work!)</a:t>
            </a:r>
          </a:p>
        </p:txBody>
      </p:sp>
      <p:graphicFrame>
        <p:nvGraphicFramePr>
          <p:cNvPr id="16389" name="Object 5">
            <a:extLst>
              <a:ext uri="{FF2B5EF4-FFF2-40B4-BE49-F238E27FC236}">
                <a16:creationId xmlns:a16="http://schemas.microsoft.com/office/drawing/2014/main" id="{6CE8BA3E-0F00-E24E-AC5A-1BE2B17AC42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96358" y="2276475"/>
          <a:ext cx="1203325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Equation" r:id="rId3" imgW="11112500" imgH="10528300" progId="Equation.DSMT4">
                  <p:embed/>
                </p:oleObj>
              </mc:Choice>
              <mc:Fallback>
                <p:oleObj name="Equation" r:id="rId3" imgW="11112500" imgH="10528300" progId="Equation.DSMT4">
                  <p:embed/>
                  <p:pic>
                    <p:nvPicPr>
                      <p:cNvPr id="16389" name="Object 5">
                        <a:extLst>
                          <a:ext uri="{FF2B5EF4-FFF2-40B4-BE49-F238E27FC236}">
                            <a16:creationId xmlns:a16="http://schemas.microsoft.com/office/drawing/2014/main" id="{6CE8BA3E-0F00-E24E-AC5A-1BE2B17AC42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6358" y="2276475"/>
                        <a:ext cx="1203325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1" name="Text Box 7">
            <a:extLst>
              <a:ext uri="{FF2B5EF4-FFF2-40B4-BE49-F238E27FC236}">
                <a16:creationId xmlns:a16="http://schemas.microsoft.com/office/drawing/2014/main" id="{B7A255A0-1AA2-D540-90EF-A54B0EBF81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1" y="3789364"/>
            <a:ext cx="820896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400" dirty="0"/>
              <a:t>This is denoted by the letter </a:t>
            </a:r>
            <a:r>
              <a:rPr lang="en-GB" altLang="en-US" sz="2400" b="1" dirty="0">
                <a:latin typeface="Times New Roman" panose="02020603050405020304" pitchFamily="18" charset="0"/>
              </a:rPr>
              <a:t>I</a:t>
            </a:r>
            <a:r>
              <a:rPr lang="en-GB" altLang="en-US" sz="2400" b="1" dirty="0"/>
              <a:t> </a:t>
            </a:r>
            <a:r>
              <a:rPr lang="en-GB" altLang="en-US" sz="2400" dirty="0"/>
              <a:t>and has zero entries except for 1’s on the diagonal.</a:t>
            </a:r>
          </a:p>
        </p:txBody>
      </p:sp>
      <p:sp>
        <p:nvSpPr>
          <p:cNvPr id="16392" name="Text Box 8">
            <a:extLst>
              <a:ext uri="{FF2B5EF4-FFF2-40B4-BE49-F238E27FC236}">
                <a16:creationId xmlns:a16="http://schemas.microsoft.com/office/drawing/2014/main" id="{D0FFCD5F-AC7C-3345-ABF8-8F58AFF15C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0" y="5300664"/>
            <a:ext cx="84963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400"/>
              <a:t>MULTIPLYING by the IDENTITY Matrix will create the </a:t>
            </a:r>
            <a:r>
              <a:rPr lang="en-GB" altLang="en-US" sz="2400">
                <a:solidFill>
                  <a:srgbClr val="FF0000"/>
                </a:solidFill>
              </a:rPr>
              <a:t>SAME MATRIX</a:t>
            </a:r>
            <a:r>
              <a:rPr lang="en-GB" altLang="en-US" sz="2400"/>
              <a:t>. In a similar way to Multiplying a number by 1</a:t>
            </a:r>
          </a:p>
        </p:txBody>
      </p:sp>
      <p:sp>
        <p:nvSpPr>
          <p:cNvPr id="16394" name="Rectangle 10">
            <a:extLst>
              <a:ext uri="{FF2B5EF4-FFF2-40B4-BE49-F238E27FC236}">
                <a16:creationId xmlns:a16="http://schemas.microsoft.com/office/drawing/2014/main" id="{06863E65-98DE-BD44-87C9-3FFFC60CB6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288714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6393" name="Object 9">
            <a:extLst>
              <a:ext uri="{FF2B5EF4-FFF2-40B4-BE49-F238E27FC236}">
                <a16:creationId xmlns:a16="http://schemas.microsoft.com/office/drawing/2014/main" id="{F4358F4B-FBDA-874F-8ADF-E68BA353939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72038" y="2060576"/>
          <a:ext cx="1541462" cy="158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Equation" r:id="rId5" imgW="16090900" imgH="16383000" progId="Equation.DSMT4">
                  <p:embed/>
                </p:oleObj>
              </mc:Choice>
              <mc:Fallback>
                <p:oleObj name="Equation" r:id="rId5" imgW="16090900" imgH="16383000" progId="Equation.DSMT4">
                  <p:embed/>
                  <p:pic>
                    <p:nvPicPr>
                      <p:cNvPr id="16393" name="Object 9">
                        <a:extLst>
                          <a:ext uri="{FF2B5EF4-FFF2-40B4-BE49-F238E27FC236}">
                            <a16:creationId xmlns:a16="http://schemas.microsoft.com/office/drawing/2014/main" id="{F4358F4B-FBDA-874F-8ADF-E68BA353939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2038" y="2060576"/>
                        <a:ext cx="1541462" cy="1584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5" name="Rectangle 11">
            <a:extLst>
              <a:ext uri="{FF2B5EF4-FFF2-40B4-BE49-F238E27FC236}">
                <a16:creationId xmlns:a16="http://schemas.microsoft.com/office/drawing/2014/main" id="{8094B5C4-64BF-C64B-A868-AA644A1DDC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6725" y="2174876"/>
            <a:ext cx="36004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GB" altLang="en-US" sz="2000"/>
              <a:t>These are always </a:t>
            </a:r>
            <a:r>
              <a:rPr lang="en-GB" altLang="en-US" sz="2000" b="1">
                <a:solidFill>
                  <a:srgbClr val="FF0000"/>
                </a:solidFill>
              </a:rPr>
              <a:t>SQUARE MATRICES</a:t>
            </a:r>
            <a:r>
              <a:rPr lang="en-GB" altLang="en-US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7586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  <p:bldP spid="16391" grpId="0"/>
      <p:bldP spid="1639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A98EF3A-2B9B-1343-9A33-F63D5EFF61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76200"/>
            <a:ext cx="9144000" cy="6629400"/>
          </a:xfrm>
          <a:prstGeom prst="rect">
            <a:avLst/>
          </a:prstGeom>
        </p:spPr>
      </p:pic>
      <p:grpSp>
        <p:nvGrpSpPr>
          <p:cNvPr id="12296" name="Group 8">
            <a:extLst>
              <a:ext uri="{FF2B5EF4-FFF2-40B4-BE49-F238E27FC236}">
                <a16:creationId xmlns:a16="http://schemas.microsoft.com/office/drawing/2014/main" id="{56A98A30-28DE-6242-B8E7-AF4F3F8CF8BC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4343400"/>
            <a:ext cx="8534400" cy="1981200"/>
            <a:chOff x="192" y="2016"/>
            <a:chExt cx="5376" cy="1248"/>
          </a:xfrm>
        </p:grpSpPr>
        <p:sp>
          <p:nvSpPr>
            <p:cNvPr id="6155" name="Oval 6">
              <a:extLst>
                <a:ext uri="{FF2B5EF4-FFF2-40B4-BE49-F238E27FC236}">
                  <a16:creationId xmlns:a16="http://schemas.microsoft.com/office/drawing/2014/main" id="{32F061BF-58F4-D844-ACEC-520E97D2AB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2016"/>
              <a:ext cx="5328" cy="1248"/>
            </a:xfrm>
            <a:prstGeom prst="ellipse">
              <a:avLst/>
            </a:prstGeom>
            <a:solidFill>
              <a:schemeClr val="accent1"/>
            </a:solidFill>
            <a:ln w="76200">
              <a:solidFill>
                <a:srgbClr val="800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6156" name="WordArt 4">
              <a:extLst>
                <a:ext uri="{FF2B5EF4-FFF2-40B4-BE49-F238E27FC236}">
                  <a16:creationId xmlns:a16="http://schemas.microsoft.com/office/drawing/2014/main" id="{C3651872-523C-3B4C-A413-E267CC59F189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488" y="2208"/>
              <a:ext cx="239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9900CC"/>
                      </a:gs>
                      <a:gs pos="50000">
                        <a:srgbClr val="47005E"/>
                      </a:gs>
                      <a:gs pos="100000">
                        <a:srgbClr val="9900CC"/>
                      </a:gs>
                    </a:gsLst>
                    <a:lin ang="18900000" scaled="1"/>
                  </a:gradFill>
                  <a:latin typeface="Arial Black" panose="020B0604020202020204" pitchFamily="34" charset="0"/>
                  <a:cs typeface="Arial Black" panose="020B0604020202020204" pitchFamily="34" charset="0"/>
                </a:rPr>
                <a:t>identity matrix</a:t>
              </a:r>
            </a:p>
          </p:txBody>
        </p:sp>
        <p:sp>
          <p:nvSpPr>
            <p:cNvPr id="6157" name="Text Box 5">
              <a:extLst>
                <a:ext uri="{FF2B5EF4-FFF2-40B4-BE49-F238E27FC236}">
                  <a16:creationId xmlns:a16="http://schemas.microsoft.com/office/drawing/2014/main" id="{DB261840-7A30-AC4D-9EF6-CD2671204C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2592"/>
              <a:ext cx="5328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solidFill>
                    <a:srgbClr val="990099"/>
                  </a:solidFill>
                  <a:latin typeface="Arial Black" panose="020B0604020202020204" pitchFamily="34" charset="0"/>
                </a:rPr>
                <a:t>an </a:t>
              </a:r>
              <a:r>
                <a:rPr lang="en-US" altLang="en-US" sz="2400" i="1">
                  <a:solidFill>
                    <a:srgbClr val="990099"/>
                  </a:solidFill>
                  <a:latin typeface="Arial Black" panose="020B0604020202020204" pitchFamily="34" charset="0"/>
                </a:rPr>
                <a:t>n</a:t>
              </a:r>
              <a:r>
                <a:rPr lang="en-US" altLang="en-US" sz="2400">
                  <a:solidFill>
                    <a:srgbClr val="990099"/>
                  </a:solidFill>
                  <a:latin typeface="Arial Black" panose="020B0604020202020204" pitchFamily="34" charset="0"/>
                </a:rPr>
                <a:t> </a:t>
              </a:r>
              <a:r>
                <a:rPr lang="en-US" altLang="en-US" sz="2400">
                  <a:solidFill>
                    <a:srgbClr val="990099"/>
                  </a:solidFill>
                  <a:latin typeface="Arial Black" panose="020B0604020202020204" pitchFamily="34" charset="0"/>
                  <a:sym typeface="Symbol" pitchFamily="2" charset="2"/>
                </a:rPr>
                <a:t></a:t>
              </a:r>
              <a:r>
                <a:rPr lang="en-US" altLang="en-US" sz="2400">
                  <a:solidFill>
                    <a:srgbClr val="990099"/>
                  </a:solidFill>
                  <a:latin typeface="Arial Black" panose="020B0604020202020204" pitchFamily="34" charset="0"/>
                  <a:sym typeface="WP MathA" pitchFamily="2" charset="2"/>
                </a:rPr>
                <a:t> </a:t>
              </a:r>
              <a:r>
                <a:rPr lang="en-US" altLang="en-US" sz="2400" i="1">
                  <a:solidFill>
                    <a:srgbClr val="990099"/>
                  </a:solidFill>
                  <a:latin typeface="Arial Black" panose="020B0604020202020204" pitchFamily="34" charset="0"/>
                  <a:sym typeface="WP MathA" pitchFamily="2" charset="2"/>
                </a:rPr>
                <a:t>n</a:t>
              </a:r>
              <a:r>
                <a:rPr lang="en-US" altLang="en-US" sz="2400">
                  <a:solidFill>
                    <a:srgbClr val="990099"/>
                  </a:solidFill>
                  <a:latin typeface="Arial Black" panose="020B0604020202020204" pitchFamily="34" charset="0"/>
                  <a:sym typeface="WP MathA" pitchFamily="2" charset="2"/>
                </a:rPr>
                <a:t> matrix with ones on the main diagonal and zeros elsewhere</a:t>
              </a:r>
              <a:endParaRPr lang="en-US" altLang="en-US" sz="2400">
                <a:solidFill>
                  <a:srgbClr val="990099"/>
                </a:solidFill>
                <a:latin typeface="Arial Black" panose="020B0604020202020204" pitchFamily="34" charset="0"/>
              </a:endParaRPr>
            </a:p>
          </p:txBody>
        </p:sp>
      </p:grpSp>
      <p:graphicFrame>
        <p:nvGraphicFramePr>
          <p:cNvPr id="12295" name="Object 7">
            <a:extLst>
              <a:ext uri="{FF2B5EF4-FFF2-40B4-BE49-F238E27FC236}">
                <a16:creationId xmlns:a16="http://schemas.microsoft.com/office/drawing/2014/main" id="{E2263A32-87A2-754C-AE7E-34458212715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33800" y="838201"/>
          <a:ext cx="3810000" cy="280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name="Equation" r:id="rId4" imgW="22237700" imgH="16383000" progId="Equation.3">
                  <p:embed/>
                </p:oleObj>
              </mc:Choice>
              <mc:Fallback>
                <p:oleObj name="Equation" r:id="rId4" imgW="22237700" imgH="16383000" progId="Equation.3">
                  <p:embed/>
                  <p:pic>
                    <p:nvPicPr>
                      <p:cNvPr id="12295" name="Object 7">
                        <a:extLst>
                          <a:ext uri="{FF2B5EF4-FFF2-40B4-BE49-F238E27FC236}">
                            <a16:creationId xmlns:a16="http://schemas.microsoft.com/office/drawing/2014/main" id="{E2263A32-87A2-754C-AE7E-34458212715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838201"/>
                        <a:ext cx="3810000" cy="2805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7" name="Text Box 9">
            <a:extLst>
              <a:ext uri="{FF2B5EF4-FFF2-40B4-BE49-F238E27FC236}">
                <a16:creationId xmlns:a16="http://schemas.microsoft.com/office/drawing/2014/main" id="{75ED65E5-9BEC-4546-9E81-07696DFA62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533400"/>
            <a:ext cx="533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990099"/>
                </a:solidFill>
              </a:rPr>
              <a:t>What is </a:t>
            </a:r>
            <a:r>
              <a:rPr lang="en-US" altLang="en-US" i="1">
                <a:solidFill>
                  <a:srgbClr val="990099"/>
                </a:solidFill>
              </a:rPr>
              <a:t>AI</a:t>
            </a:r>
            <a:r>
              <a:rPr lang="en-US" altLang="en-US">
                <a:solidFill>
                  <a:srgbClr val="990099"/>
                </a:solidFill>
              </a:rPr>
              <a:t>?</a:t>
            </a:r>
          </a:p>
        </p:txBody>
      </p:sp>
      <p:sp>
        <p:nvSpPr>
          <p:cNvPr id="12298" name="Text Box 10">
            <a:extLst>
              <a:ext uri="{FF2B5EF4-FFF2-40B4-BE49-F238E27FC236}">
                <a16:creationId xmlns:a16="http://schemas.microsoft.com/office/drawing/2014/main" id="{3E5AB752-B121-EA49-8378-AACFDB43E5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2362200"/>
            <a:ext cx="533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990099"/>
                </a:solidFill>
              </a:rPr>
              <a:t>What is </a:t>
            </a:r>
            <a:r>
              <a:rPr lang="en-US" altLang="en-US" i="1" dirty="0">
                <a:solidFill>
                  <a:srgbClr val="990099"/>
                </a:solidFill>
              </a:rPr>
              <a:t>IA</a:t>
            </a:r>
            <a:r>
              <a:rPr lang="en-US" altLang="en-US" dirty="0">
                <a:solidFill>
                  <a:srgbClr val="990099"/>
                </a:solidFill>
              </a:rPr>
              <a:t>?</a:t>
            </a:r>
          </a:p>
        </p:txBody>
      </p:sp>
      <p:graphicFrame>
        <p:nvGraphicFramePr>
          <p:cNvPr id="12299" name="Object 11">
            <a:extLst>
              <a:ext uri="{FF2B5EF4-FFF2-40B4-BE49-F238E27FC236}">
                <a16:creationId xmlns:a16="http://schemas.microsoft.com/office/drawing/2014/main" id="{C9EBAEAB-37BF-5A44-9529-FE3AC4969DB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0" y="3048000"/>
          <a:ext cx="2209800" cy="149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name="Equation" r:id="rId6" imgW="24282400" imgH="16383000" progId="Equation.3">
                  <p:embed/>
                </p:oleObj>
              </mc:Choice>
              <mc:Fallback>
                <p:oleObj name="Equation" r:id="rId6" imgW="24282400" imgH="16383000" progId="Equation.3">
                  <p:embed/>
                  <p:pic>
                    <p:nvPicPr>
                      <p:cNvPr id="12299" name="Object 11">
                        <a:extLst>
                          <a:ext uri="{FF2B5EF4-FFF2-40B4-BE49-F238E27FC236}">
                            <a16:creationId xmlns:a16="http://schemas.microsoft.com/office/drawing/2014/main" id="{C9EBAEAB-37BF-5A44-9529-FE3AC4969DB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048000"/>
                        <a:ext cx="2209800" cy="1492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0" name="Object 12">
            <a:extLst>
              <a:ext uri="{FF2B5EF4-FFF2-40B4-BE49-F238E27FC236}">
                <a16:creationId xmlns:a16="http://schemas.microsoft.com/office/drawing/2014/main" id="{1621B249-CC3C-D04F-BC1D-40028E2FC56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001000" y="2590800"/>
          <a:ext cx="2667000" cy="1963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name="Equation" r:id="rId8" imgW="22237700" imgH="16383000" progId="Equation.3">
                  <p:embed/>
                </p:oleObj>
              </mc:Choice>
              <mc:Fallback>
                <p:oleObj name="Equation" r:id="rId8" imgW="22237700" imgH="16383000" progId="Equation.3">
                  <p:embed/>
                  <p:pic>
                    <p:nvPicPr>
                      <p:cNvPr id="12300" name="Object 12">
                        <a:extLst>
                          <a:ext uri="{FF2B5EF4-FFF2-40B4-BE49-F238E27FC236}">
                            <a16:creationId xmlns:a16="http://schemas.microsoft.com/office/drawing/2014/main" id="{1621B249-CC3C-D04F-BC1D-40028E2FC56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0" y="2590800"/>
                        <a:ext cx="2667000" cy="1963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2" name="Object 14">
            <a:extLst>
              <a:ext uri="{FF2B5EF4-FFF2-40B4-BE49-F238E27FC236}">
                <a16:creationId xmlns:a16="http://schemas.microsoft.com/office/drawing/2014/main" id="{435B7A07-66B3-9044-BFD0-B1C56AA7852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29200" y="228600"/>
          <a:ext cx="2209800" cy="149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" name="Equation" r:id="rId9" imgW="24282400" imgH="16383000" progId="Equation.3">
                  <p:embed/>
                </p:oleObj>
              </mc:Choice>
              <mc:Fallback>
                <p:oleObj name="Equation" r:id="rId9" imgW="24282400" imgH="16383000" progId="Equation.3">
                  <p:embed/>
                  <p:pic>
                    <p:nvPicPr>
                      <p:cNvPr id="12302" name="Object 14">
                        <a:extLst>
                          <a:ext uri="{FF2B5EF4-FFF2-40B4-BE49-F238E27FC236}">
                            <a16:creationId xmlns:a16="http://schemas.microsoft.com/office/drawing/2014/main" id="{435B7A07-66B3-9044-BFD0-B1C56AA7852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228600"/>
                        <a:ext cx="2209800" cy="1492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3" name="Object 15">
            <a:extLst>
              <a:ext uri="{FF2B5EF4-FFF2-40B4-BE49-F238E27FC236}">
                <a16:creationId xmlns:a16="http://schemas.microsoft.com/office/drawing/2014/main" id="{8D9EB478-75B7-5E48-ABF9-22AC7FEFCA4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00600" y="2057400"/>
          <a:ext cx="2209800" cy="149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3" name="Equation" r:id="rId11" imgW="24282400" imgH="16383000" progId="Equation.3">
                  <p:embed/>
                </p:oleObj>
              </mc:Choice>
              <mc:Fallback>
                <p:oleObj name="Equation" r:id="rId11" imgW="24282400" imgH="16383000" progId="Equation.3">
                  <p:embed/>
                  <p:pic>
                    <p:nvPicPr>
                      <p:cNvPr id="12303" name="Object 15">
                        <a:extLst>
                          <a:ext uri="{FF2B5EF4-FFF2-40B4-BE49-F238E27FC236}">
                            <a16:creationId xmlns:a16="http://schemas.microsoft.com/office/drawing/2014/main" id="{8D9EB478-75B7-5E48-ABF9-22AC7FEFCA4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2057400"/>
                        <a:ext cx="2209800" cy="1492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4" name="Text Box 16">
            <a:extLst>
              <a:ext uri="{FF2B5EF4-FFF2-40B4-BE49-F238E27FC236}">
                <a16:creationId xmlns:a16="http://schemas.microsoft.com/office/drawing/2014/main" id="{365F70C2-54D1-6A4B-9ECB-A013A26A79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304800"/>
            <a:ext cx="2895600" cy="1569660"/>
          </a:xfrm>
          <a:prstGeom prst="rect">
            <a:avLst/>
          </a:prstGeom>
          <a:solidFill>
            <a:srgbClr val="99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Arial" panose="020B0604020202020204" pitchFamily="34" charset="0"/>
              </a:rPr>
              <a:t>Multiplying a matrix by the identity gives the matrix back again.</a:t>
            </a:r>
          </a:p>
        </p:txBody>
      </p:sp>
    </p:spTree>
    <p:extLst>
      <p:ext uri="{BB962C8B-B14F-4D97-AF65-F5344CB8AC3E}">
        <p14:creationId xmlns:p14="http://schemas.microsoft.com/office/powerpoint/2010/main" val="54752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1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2" dur="5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7" dur="5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7" grpId="0" autoUpdateAnimBg="0"/>
      <p:bldP spid="12298" grpId="0" autoUpdateAnimBg="0"/>
      <p:bldP spid="12304" grpId="0" animBg="1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41203CC-6437-BB41-82F1-602109C6388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-131215"/>
            <a:ext cx="8229600" cy="711200"/>
          </a:xfrm>
        </p:spPr>
        <p:txBody>
          <a:bodyPr anchor="b"/>
          <a:lstStyle/>
          <a:p>
            <a:pPr eaLnBrk="1" hangingPunct="1"/>
            <a:r>
              <a:rPr lang="en-US" altLang="en-US" sz="4000" dirty="0"/>
              <a:t>Triangular Matrices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42531A99-E20B-394A-B1B4-FEB0359B1BF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530772" y="469623"/>
            <a:ext cx="11130455" cy="3313921"/>
          </a:xfr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buNone/>
            </a:pPr>
            <a:r>
              <a:rPr lang="en-US" altLang="en-US" sz="2400" dirty="0"/>
              <a:t>Triangular matrices come in two types:</a:t>
            </a:r>
          </a:p>
          <a:p>
            <a:pPr>
              <a:lnSpc>
                <a:spcPct val="130000"/>
              </a:lnSpc>
              <a:buNone/>
            </a:pPr>
            <a:r>
              <a:rPr lang="en-US" altLang="en-US" sz="2400" dirty="0"/>
              <a:t>1. An upper triangular matrix is a square matrix in which all elements below the leading diagonal are zeros.</a:t>
            </a:r>
          </a:p>
          <a:p>
            <a:pPr>
              <a:lnSpc>
                <a:spcPct val="130000"/>
              </a:lnSpc>
              <a:buNone/>
            </a:pPr>
            <a:r>
              <a:rPr lang="en-US" altLang="en-US" sz="2400" dirty="0"/>
              <a:t>2. A lower triangular matrix is a square matrix in which all elements above the leading diagonal are zeros.</a:t>
            </a:r>
          </a:p>
          <a:p>
            <a:pPr>
              <a:lnSpc>
                <a:spcPct val="130000"/>
              </a:lnSpc>
              <a:buNone/>
            </a:pPr>
            <a:r>
              <a:rPr lang="en-US" altLang="en-US" sz="2400" dirty="0"/>
              <a:t>Examples of triangular matrices are shown.</a:t>
            </a:r>
            <a:endParaRPr lang="en-US" alt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671B186-08E8-CF48-A075-E249B38E7B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8443" y="3783544"/>
            <a:ext cx="8492357" cy="2563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049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96442922-59DD-4547-94B0-7DA5B2BE6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n-US"/>
              <a:t>Mrs. S Richards</a:t>
            </a:r>
          </a:p>
        </p:txBody>
      </p:sp>
      <p:sp>
        <p:nvSpPr>
          <p:cNvPr id="9220" name="Text Box 4">
            <a:extLst>
              <a:ext uri="{FF2B5EF4-FFF2-40B4-BE49-F238E27FC236}">
                <a16:creationId xmlns:a16="http://schemas.microsoft.com/office/drawing/2014/main" id="{69131F03-BDFB-5442-A7C5-CEE0155D86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862" y="152401"/>
            <a:ext cx="11271738" cy="6553175"/>
          </a:xfrm>
          <a:prstGeom prst="rect">
            <a:avLst/>
          </a:prstGeom>
          <a:solidFill>
            <a:srgbClr val="FFFFFF"/>
          </a:solidFill>
          <a:ln w="76200" cmpd="tri">
            <a:solidFill>
              <a:srgbClr val="FF99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en-US" sz="3600" dirty="0"/>
              <a:t>Using matrices to model practical situations</a:t>
            </a:r>
          </a:p>
          <a:p>
            <a:r>
              <a:rPr lang="en-US" altLang="en-US" dirty="0"/>
              <a:t>A </a:t>
            </a:r>
            <a:r>
              <a:rPr lang="en-US" altLang="en-US" dirty="0">
                <a:solidFill>
                  <a:srgbClr val="FF0000"/>
                </a:solidFill>
              </a:rPr>
              <a:t>network </a:t>
            </a:r>
            <a:r>
              <a:rPr lang="en-US" altLang="en-US" dirty="0"/>
              <a:t>diagram of points (vertices) joined by lines (edges). </a:t>
            </a:r>
          </a:p>
          <a:p>
            <a:r>
              <a:rPr lang="en-GB" altLang="en-US" sz="2000" dirty="0"/>
              <a:t>The network diagram drawn shows the ways to travel between three towns, A,B and C.</a:t>
            </a:r>
          </a:p>
          <a:p>
            <a:r>
              <a:rPr lang="en-GB" altLang="en-US" sz="2000" dirty="0"/>
              <a:t>Use a matrix to represent the connections. Each element should describe the number of ways to travel directly from one town to another.</a:t>
            </a:r>
          </a:p>
          <a:p>
            <a:r>
              <a:rPr lang="en-GB" altLang="en-US" sz="2000" dirty="0"/>
              <a:t>What information is given by the sum of the second column of the matrix?</a:t>
            </a:r>
          </a:p>
          <a:p>
            <a:endParaRPr lang="en-GB" altLang="en-US" sz="2800" dirty="0"/>
          </a:p>
        </p:txBody>
      </p:sp>
      <p:sp>
        <p:nvSpPr>
          <p:cNvPr id="9222" name="Rectangle 6">
            <a:extLst>
              <a:ext uri="{FF2B5EF4-FFF2-40B4-BE49-F238E27FC236}">
                <a16:creationId xmlns:a16="http://schemas.microsoft.com/office/drawing/2014/main" id="{B2E3FB83-57CB-9F45-83D2-35D3CDD3CA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97F3C5F-8B0F-FD45-B793-9BD5D596D4EC}"/>
              </a:ext>
            </a:extLst>
          </p:cNvPr>
          <p:cNvSpPr/>
          <p:nvPr/>
        </p:nvSpPr>
        <p:spPr>
          <a:xfrm>
            <a:off x="1981200" y="3737892"/>
            <a:ext cx="82296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>
                <a:solidFill>
                  <a:srgbClr val="000000"/>
                </a:solidFill>
                <a:latin typeface="Open Sans"/>
              </a:rPr>
              <a:t>b. The second column shows the number of roads directly connected to town B.</a:t>
            </a:r>
          </a:p>
          <a:p>
            <a:endParaRPr lang="en-AU" dirty="0">
              <a:solidFill>
                <a:srgbClr val="000000"/>
              </a:solidFill>
              <a:latin typeface="Open Sans"/>
            </a:endParaRPr>
          </a:p>
          <a:p>
            <a:endParaRPr lang="en-AU" dirty="0">
              <a:solidFill>
                <a:srgbClr val="000000"/>
              </a:solidFill>
              <a:latin typeface="Open Sans"/>
            </a:endParaRPr>
          </a:p>
          <a:p>
            <a:endParaRPr lang="en-AU" dirty="0">
              <a:solidFill>
                <a:srgbClr val="000000"/>
              </a:solidFill>
              <a:latin typeface="Open Sans"/>
            </a:endParaRPr>
          </a:p>
          <a:p>
            <a:r>
              <a:rPr lang="en-AU" dirty="0">
                <a:solidFill>
                  <a:srgbClr val="000000"/>
                </a:solidFill>
                <a:latin typeface="Open Sans"/>
              </a:rPr>
              <a:t>The sum of the second column is the total number of roads directly connected to town B.</a:t>
            </a:r>
          </a:p>
          <a:p>
            <a:r>
              <a:rPr lang="en-AU" dirty="0">
                <a:solidFill>
                  <a:srgbClr val="FF0000"/>
                </a:solidFill>
                <a:latin typeface="Open Sans"/>
              </a:rPr>
              <a:t>1+0+2=3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06ECD3-00F4-1844-BFBD-45271EA189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2379" y="2549737"/>
            <a:ext cx="1432559" cy="11407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A72F163-B66C-954D-939E-A3507894A0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9650" y="2367085"/>
            <a:ext cx="1587500" cy="130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628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7518AF9-6E42-AF4D-B9B5-C4F83AC475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9" y="259926"/>
            <a:ext cx="3158360" cy="41799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3DEF828-6A76-BF49-91DB-51EC0B209962}"/>
              </a:ext>
            </a:extLst>
          </p:cNvPr>
          <p:cNvSpPr/>
          <p:nvPr/>
        </p:nvSpPr>
        <p:spPr>
          <a:xfrm>
            <a:off x="1280418" y="-16892"/>
            <a:ext cx="721704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4400" b="1" i="0" dirty="0">
                <a:solidFill>
                  <a:srgbClr val="339E35"/>
                </a:solidFill>
                <a:effectLst/>
                <a:latin typeface="Open Sans"/>
              </a:rPr>
              <a:t>Entering a matrix into CAS</a:t>
            </a:r>
            <a:endParaRPr lang="en-US" sz="4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1C47C0-7D3E-4BB2-879A-3E09BFA8ED37}"/>
              </a:ext>
            </a:extLst>
          </p:cNvPr>
          <p:cNvSpPr txBox="1"/>
          <p:nvPr/>
        </p:nvSpPr>
        <p:spPr>
          <a:xfrm>
            <a:off x="7890641" y="1469033"/>
            <a:ext cx="29858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highlight>
                  <a:srgbClr val="00FF00"/>
                </a:highlight>
              </a:rPr>
              <a:t>CAS Notes 7.1</a:t>
            </a:r>
            <a:endParaRPr lang="en-AU" sz="3200" dirty="0">
              <a:highlight>
                <a:srgbClr val="00FF00"/>
              </a:highlight>
            </a:endParaRPr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4257EDA4-DEB5-4809-9463-92FA1A82B36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014" y="677917"/>
            <a:ext cx="6178072" cy="6164317"/>
          </a:xfrm>
          <a:prstGeom prst="rect">
            <a:avLst/>
          </a:prstGeom>
        </p:spPr>
      </p:pic>
      <p:pic>
        <p:nvPicPr>
          <p:cNvPr id="7" name="Picture 6" descr="A screenshot of a math problem&#10;&#10;Description automatically generated">
            <a:extLst>
              <a:ext uri="{FF2B5EF4-FFF2-40B4-BE49-F238E27FC236}">
                <a16:creationId xmlns:a16="http://schemas.microsoft.com/office/drawing/2014/main" id="{9478A51C-A4C9-41F6-AE06-B67C65D87F47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6196733" y="3355068"/>
            <a:ext cx="5990253" cy="1478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6257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3A5C6-8F60-B847-8766-EE51CF38A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477" y="73632"/>
            <a:ext cx="11029616" cy="1188720"/>
          </a:xfrm>
        </p:spPr>
        <p:txBody>
          <a:bodyPr/>
          <a:lstStyle/>
          <a:p>
            <a:r>
              <a:rPr lang="en-US" dirty="0"/>
              <a:t>Where to use Matrices?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2AEFAB-82B7-0346-B637-A2331F2D31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478" y="3149882"/>
            <a:ext cx="11029615" cy="3634486"/>
          </a:xfrm>
        </p:spPr>
        <p:txBody>
          <a:bodyPr/>
          <a:lstStyle/>
          <a:p>
            <a:r>
              <a:rPr lang="en-AU" sz="2400" dirty="0"/>
              <a:t>To store numerical information in a data table. </a:t>
            </a:r>
          </a:p>
          <a:p>
            <a:r>
              <a:rPr lang="en-AU" sz="2400" dirty="0"/>
              <a:t>To carry codes that encrypt credit-card numbers for internet transmission.</a:t>
            </a:r>
          </a:p>
          <a:p>
            <a:r>
              <a:rPr lang="en-AU" sz="2400" dirty="0"/>
              <a:t>To carry all the information needed to solve sets of simultaneous equations. </a:t>
            </a:r>
          </a:p>
          <a:p>
            <a:r>
              <a:rPr lang="en-AU" sz="2400" dirty="0"/>
              <a:t>To represent network diagrams.</a:t>
            </a:r>
            <a:endParaRPr lang="en-US" sz="2400" dirty="0"/>
          </a:p>
        </p:txBody>
      </p:sp>
      <p:pic>
        <p:nvPicPr>
          <p:cNvPr id="1026" name="Picture 2" descr="Credit card encryption, credit card password security, credit card  security, credit card shield icon - Download on">
            <a:extLst>
              <a:ext uri="{FF2B5EF4-FFF2-40B4-BE49-F238E27FC236}">
                <a16:creationId xmlns:a16="http://schemas.microsoft.com/office/drawing/2014/main" id="{236EA52F-BD61-504B-A832-C8E27FB0C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5046" y="73632"/>
            <a:ext cx="3776954" cy="3776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ireless transmission media | Internet Information Blog">
            <a:extLst>
              <a:ext uri="{FF2B5EF4-FFF2-40B4-BE49-F238E27FC236}">
                <a16:creationId xmlns:a16="http://schemas.microsoft.com/office/drawing/2014/main" id="{3C20B9D7-59FB-0B40-8571-B2AEEA54F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77" y="1244882"/>
            <a:ext cx="2912157" cy="2184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2899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E6E16-775A-6F4E-8721-9A51F6A07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Using a matrix to represent data tables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6D5D7-A4E1-EC47-B48D-970F152D39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2800" dirty="0"/>
              <a:t>The numerical information in a data table is frequently presented in </a:t>
            </a:r>
            <a:r>
              <a:rPr lang="en-AU" sz="2800" dirty="0">
                <a:solidFill>
                  <a:srgbClr val="FF0000"/>
                </a:solidFill>
              </a:rPr>
              <a:t>rows</a:t>
            </a:r>
            <a:r>
              <a:rPr lang="en-AU" sz="2800" dirty="0"/>
              <a:t> and </a:t>
            </a:r>
            <a:r>
              <a:rPr lang="en-AU" sz="2800" dirty="0">
                <a:solidFill>
                  <a:srgbClr val="00B050"/>
                </a:solidFill>
              </a:rPr>
              <a:t>columns</a:t>
            </a:r>
            <a:r>
              <a:rPr lang="en-AU" sz="2800" dirty="0"/>
              <a:t>. As such, it is relatively straight forward process to convert this information into matrix form.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01909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96442922-59DD-4547-94B0-7DA5B2BE6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n-US"/>
              <a:t>Mrs. S Richards</a:t>
            </a:r>
          </a:p>
        </p:txBody>
      </p:sp>
      <p:sp>
        <p:nvSpPr>
          <p:cNvPr id="9220" name="Text Box 4">
            <a:extLst>
              <a:ext uri="{FF2B5EF4-FFF2-40B4-BE49-F238E27FC236}">
                <a16:creationId xmlns:a16="http://schemas.microsoft.com/office/drawing/2014/main" id="{69131F03-BDFB-5442-A7C5-CEE0155D86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52401"/>
            <a:ext cx="8610600" cy="6553175"/>
          </a:xfrm>
          <a:prstGeom prst="rect">
            <a:avLst/>
          </a:prstGeom>
          <a:solidFill>
            <a:srgbClr val="FFFFFF"/>
          </a:solidFill>
          <a:ln w="76200" cmpd="tri">
            <a:solidFill>
              <a:srgbClr val="FF99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en-US" sz="3600" dirty="0"/>
              <a:t>A matrix is an array of numbers</a:t>
            </a:r>
          </a:p>
          <a:p>
            <a:r>
              <a:rPr lang="en-US" altLang="en-US" sz="2400" dirty="0"/>
              <a:t>For example</a:t>
            </a:r>
          </a:p>
          <a:p>
            <a:r>
              <a:rPr lang="en-GB" altLang="en-US" dirty="0"/>
              <a:t>A market stall operates on Friday and Saturday. Sales could be recorded using matrix A.</a:t>
            </a:r>
          </a:p>
          <a:p>
            <a:endParaRPr lang="en-GB" altLang="en-US" sz="2400" dirty="0"/>
          </a:p>
          <a:p>
            <a:pPr algn="ctr"/>
            <a:endParaRPr lang="en-GB" altLang="en-US" sz="2800" dirty="0"/>
          </a:p>
          <a:p>
            <a:endParaRPr lang="en-GB" altLang="en-US" sz="2800" dirty="0"/>
          </a:p>
        </p:txBody>
      </p:sp>
      <p:sp>
        <p:nvSpPr>
          <p:cNvPr id="9222" name="Rectangle 6">
            <a:extLst>
              <a:ext uri="{FF2B5EF4-FFF2-40B4-BE49-F238E27FC236}">
                <a16:creationId xmlns:a16="http://schemas.microsoft.com/office/drawing/2014/main" id="{B2E3FB83-57CB-9F45-83D2-35D3CDD3CA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64EFE66-67CA-344E-87ED-11356C55A9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1981201"/>
            <a:ext cx="6755026" cy="157192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97F3C5F-8B0F-FD45-B793-9BD5D596D4EC}"/>
              </a:ext>
            </a:extLst>
          </p:cNvPr>
          <p:cNvSpPr/>
          <p:nvPr/>
        </p:nvSpPr>
        <p:spPr>
          <a:xfrm>
            <a:off x="1981200" y="3902990"/>
            <a:ext cx="8229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>
                <a:solidFill>
                  <a:srgbClr val="000000"/>
                </a:solidFill>
                <a:latin typeface="Open Sans"/>
              </a:rPr>
              <a:t>We can read the following information from the matrix: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000000"/>
                </a:solidFill>
                <a:latin typeface="Open Sans"/>
              </a:rPr>
              <a:t>on Friday </a:t>
            </a:r>
            <a:r>
              <a:rPr lang="en-AU" dirty="0">
                <a:solidFill>
                  <a:srgbClr val="000000"/>
                </a:solidFill>
                <a:latin typeface="STIXGeneral-Regular" pitchFamily="2" charset="2"/>
              </a:rPr>
              <a:t>8</a:t>
            </a:r>
            <a:r>
              <a:rPr lang="en-AU" dirty="0">
                <a:solidFill>
                  <a:srgbClr val="000000"/>
                </a:solidFill>
                <a:latin typeface="Open Sans"/>
              </a:rPr>
              <a:t> pairs of jeans were sold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000000"/>
                </a:solidFill>
                <a:latin typeface="Open Sans"/>
              </a:rPr>
              <a:t>on Saturday </a:t>
            </a:r>
            <a:r>
              <a:rPr lang="en-AU" dirty="0">
                <a:solidFill>
                  <a:srgbClr val="000000"/>
                </a:solidFill>
                <a:latin typeface="STIXGeneral-Regular" pitchFamily="2" charset="2"/>
              </a:rPr>
              <a:t>1</a:t>
            </a:r>
            <a:r>
              <a:rPr lang="en-AU" dirty="0">
                <a:solidFill>
                  <a:srgbClr val="000000"/>
                </a:solidFill>
                <a:latin typeface="Open Sans"/>
              </a:rPr>
              <a:t> belt was sold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000000"/>
                </a:solidFill>
                <a:latin typeface="Open Sans"/>
              </a:rPr>
              <a:t>the total number of items sold on Friday was 6+8+4=18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000000"/>
                </a:solidFill>
                <a:latin typeface="Open Sans"/>
              </a:rPr>
              <a:t>the total number of belts sold was 4+1=5.</a:t>
            </a:r>
          </a:p>
        </p:txBody>
      </p:sp>
    </p:spTree>
    <p:extLst>
      <p:ext uri="{BB962C8B-B14F-4D97-AF65-F5344CB8AC3E}">
        <p14:creationId xmlns:p14="http://schemas.microsoft.com/office/powerpoint/2010/main" val="3257898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867C3-1000-2F46-A641-8D389DFFB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88723"/>
            <a:ext cx="11924778" cy="776060"/>
          </a:xfrm>
        </p:spPr>
        <p:txBody>
          <a:bodyPr>
            <a:normAutofit fontScale="90000"/>
          </a:bodyPr>
          <a:lstStyle/>
          <a:p>
            <a:r>
              <a:rPr lang="en-AU" dirty="0"/>
              <a:t>Representing information in a table by a matrix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87AC90-8A9D-2247-9C37-094A8621B7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592" y="1415127"/>
            <a:ext cx="11029615" cy="4522331"/>
          </a:xfrm>
        </p:spPr>
        <p:txBody>
          <a:bodyPr/>
          <a:lstStyle/>
          <a:p>
            <a:pPr marL="0" indent="0">
              <a:buNone/>
            </a:pPr>
            <a:r>
              <a:rPr lang="en-AU" sz="2400" dirty="0"/>
              <a:t>The table below shows the three types of membership of a local gym and the number of males and females enrolled in each. </a:t>
            </a:r>
            <a:r>
              <a:rPr lang="en-AU" sz="2400" dirty="0">
                <a:solidFill>
                  <a:srgbClr val="0070C0"/>
                </a:solidFill>
              </a:rPr>
              <a:t>Construct</a:t>
            </a:r>
            <a:r>
              <a:rPr lang="en-AU" sz="2400" dirty="0"/>
              <a:t> a matrix to display the numerical information in the table.</a:t>
            </a:r>
          </a:p>
          <a:p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3364AE-1480-D741-852F-AAA8879D3B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9364" y="2658270"/>
            <a:ext cx="5673271" cy="19794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CBDDDE5-AE65-4E41-A06F-2C6645475E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0899" y="4637729"/>
            <a:ext cx="5410200" cy="2108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877F9C1-B4FA-A44D-BAAD-B7211E036C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0185" y="5334316"/>
            <a:ext cx="3835400" cy="1193800"/>
          </a:xfrm>
          <a:prstGeom prst="rect">
            <a:avLst/>
          </a:prstGeom>
        </p:spPr>
      </p:pic>
      <p:pic>
        <p:nvPicPr>
          <p:cNvPr id="11" name="Picture 2" descr="Examples High Res Stock Images | Shutterstock">
            <a:extLst>
              <a:ext uri="{FF2B5EF4-FFF2-40B4-BE49-F238E27FC236}">
                <a16:creationId xmlns:a16="http://schemas.microsoft.com/office/drawing/2014/main" id="{A2C634E0-FDDD-D949-AEFC-E0B1F5703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2471" y="4683973"/>
            <a:ext cx="2295937" cy="1691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9756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BB3C1-AECC-E645-93AA-C0F3CB3ED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800967"/>
          </a:xfrm>
        </p:spPr>
        <p:txBody>
          <a:bodyPr>
            <a:normAutofit fontScale="90000"/>
          </a:bodyPr>
          <a:lstStyle/>
          <a:p>
            <a:r>
              <a:rPr lang="en-AU" dirty="0"/>
              <a:t>Entering a credit card number into a matrix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3D43A1-9E4C-A042-9A75-7A57D6DFA4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714744"/>
            <a:ext cx="11029615" cy="3634486"/>
          </a:xfrm>
        </p:spPr>
        <p:txBody>
          <a:bodyPr/>
          <a:lstStyle/>
          <a:p>
            <a:r>
              <a:rPr lang="en-AU" sz="2400" dirty="0"/>
              <a:t>Convert the 16-digit credit card number: 4454817810293161 into a 2×8 matrix, listing the digits in pairs, one under the other. Ignore the spaces.</a:t>
            </a: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6884BE-47C5-014A-9F1D-A842D0EC55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0011" y="3297216"/>
            <a:ext cx="6832600" cy="1473200"/>
          </a:xfrm>
          <a:prstGeom prst="rect">
            <a:avLst/>
          </a:prstGeom>
        </p:spPr>
      </p:pic>
      <p:pic>
        <p:nvPicPr>
          <p:cNvPr id="5" name="Picture 2" descr="Examples High Res Stock Images | Shutterstock">
            <a:extLst>
              <a:ext uri="{FF2B5EF4-FFF2-40B4-BE49-F238E27FC236}">
                <a16:creationId xmlns:a16="http://schemas.microsoft.com/office/drawing/2014/main" id="{E307BFD5-418D-3D4B-BEE1-4F41217930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5182" y="4982037"/>
            <a:ext cx="2295937" cy="1691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0445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8B13E-BF1D-F746-B386-157DE9A8A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208" y="702156"/>
            <a:ext cx="11510600" cy="1188720"/>
          </a:xfrm>
        </p:spPr>
        <p:txBody>
          <a:bodyPr>
            <a:normAutofit fontScale="90000"/>
          </a:bodyPr>
          <a:lstStyle/>
          <a:p>
            <a:r>
              <a:rPr lang="en-AU" dirty="0"/>
              <a:t>Using matrices to represent network diagrams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C287FD-3602-5347-BF55-E4451A04A0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314" y="1837814"/>
            <a:ext cx="11029615" cy="3634486"/>
          </a:xfrm>
        </p:spPr>
        <p:txBody>
          <a:bodyPr/>
          <a:lstStyle/>
          <a:p>
            <a:r>
              <a:rPr lang="en-AU" sz="2400" dirty="0"/>
              <a:t>Network diagrams consist of a series of numbered or labelled points joined in various ways. They are a powerful way of representing and studying things as different as friendship networks, airline routes, electrical circuits and road links between towns.</a:t>
            </a:r>
            <a:endParaRPr lang="en-US" sz="2400" dirty="0"/>
          </a:p>
        </p:txBody>
      </p:sp>
      <p:pic>
        <p:nvPicPr>
          <p:cNvPr id="4098" name="Picture 2" descr="The Different Types of Friendship Networks and How They Can Influence Your  Success | Infosystem">
            <a:extLst>
              <a:ext uri="{FF2B5EF4-FFF2-40B4-BE49-F238E27FC236}">
                <a16:creationId xmlns:a16="http://schemas.microsoft.com/office/drawing/2014/main" id="{9D7791B0-937F-4443-ADF3-C1EFC0D21B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314" y="4238170"/>
            <a:ext cx="4209143" cy="2367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These Were the Biggest New Airline Routes Launched in 2017">
            <a:extLst>
              <a:ext uri="{FF2B5EF4-FFF2-40B4-BE49-F238E27FC236}">
                <a16:creationId xmlns:a16="http://schemas.microsoft.com/office/drawing/2014/main" id="{3CA0EC58-857D-4647-A51F-08B13E2BD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5508" y="4221662"/>
            <a:ext cx="4630679" cy="2315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57047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2E73A-6CA8-D94D-8FEF-59E5BB4E5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275322"/>
            <a:ext cx="11029616" cy="1188720"/>
          </a:xfrm>
        </p:spPr>
        <p:txBody>
          <a:bodyPr>
            <a:normAutofit fontScale="90000"/>
          </a:bodyPr>
          <a:lstStyle/>
          <a:p>
            <a:r>
              <a:rPr lang="en-AU" dirty="0"/>
              <a:t>Representing a network diagram by a matrix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7F137-1502-4745-8232-313687D8E3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592" y="1430639"/>
            <a:ext cx="11987408" cy="3634486"/>
          </a:xfrm>
        </p:spPr>
        <p:txBody>
          <a:bodyPr/>
          <a:lstStyle/>
          <a:p>
            <a:r>
              <a:rPr lang="en-AU" sz="2400" dirty="0"/>
              <a:t>Represent the network diagram shown opposite as a 4×4 matrix 𝐴, where:</a:t>
            </a:r>
          </a:p>
          <a:p>
            <a:r>
              <a:rPr lang="en-AU" sz="2400" dirty="0"/>
              <a:t>matrix element =1 if the two points are joined by a line</a:t>
            </a:r>
          </a:p>
          <a:p>
            <a:r>
              <a:rPr lang="en-AU" sz="2400" dirty="0"/>
              <a:t>matrix element =0 if the two points are not connected.</a:t>
            </a:r>
          </a:p>
          <a:p>
            <a:endParaRPr lang="en-US" sz="2400" dirty="0"/>
          </a:p>
        </p:txBody>
      </p:sp>
      <p:pic>
        <p:nvPicPr>
          <p:cNvPr id="4" name="Picture 2" descr="Examples High Res Stock Images | Shutterstock">
            <a:extLst>
              <a:ext uri="{FF2B5EF4-FFF2-40B4-BE49-F238E27FC236}">
                <a16:creationId xmlns:a16="http://schemas.microsoft.com/office/drawing/2014/main" id="{96836FBC-E153-534D-8964-538A1C5B9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5182" y="4982037"/>
            <a:ext cx="2295937" cy="1691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33275CF-8F04-0148-9F4F-0F5B5C553A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9908" y="1942379"/>
            <a:ext cx="1531211" cy="18886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8EFF68D-9C43-5549-A176-EB962B3638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9993" y="3043392"/>
            <a:ext cx="5514522" cy="34834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14C1059-72EE-0543-84BD-A43D7748C4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800" y="3831050"/>
            <a:ext cx="4052641" cy="246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913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C82DF-8D77-0845-8CA1-5EBF763A5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88755"/>
            <a:ext cx="12192000" cy="787790"/>
          </a:xfrm>
        </p:spPr>
        <p:txBody>
          <a:bodyPr/>
          <a:lstStyle/>
          <a:p>
            <a:r>
              <a:rPr lang="en-AU" sz="4000" dirty="0"/>
              <a:t>Interpreting a matrix representing a network diagram</a:t>
            </a:r>
            <a:endParaRPr lang="en-US"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48CA67-1938-2143-837C-5004AB3A312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-101600" y="1954452"/>
                <a:ext cx="12051405" cy="3634486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AU" sz="2200" dirty="0"/>
                  <a:t>The diagram opposite shows the roads connecting four towns: town 1, town 2, town 3, and town 4. This diagram has been represented by a 4×4 matrix, 𝐴. The elements show the number of roads between each pair of towns.</a:t>
                </a:r>
              </a:p>
              <a:p>
                <a:pPr fontAlgn="t"/>
                <a:r>
                  <a:rPr lang="en-AU" sz="2200" dirty="0"/>
                  <a:t>1. In the matrix A,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AU" sz="2200" b="0" i="1" smtClean="0">
                            <a:latin typeface="Cambria Math" panose="02040503050406030204" pitchFamily="18" charset="0"/>
                          </a:rPr>
                          <m:t>24</m:t>
                        </m:r>
                      </m:sub>
                    </m:sSub>
                  </m:oMath>
                </a14:m>
                <a:r>
                  <a:rPr lang="en-AU" sz="2200" dirty="0"/>
                  <a:t>=1. What does this tell us?</a:t>
                </a:r>
              </a:p>
              <a:p>
                <a:pPr fontAlgn="t"/>
                <a:r>
                  <a:rPr lang="en-AU" sz="2200" dirty="0"/>
                  <a:t>2. In the matrix A,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2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AU" sz="2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AU" sz="22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AU" sz="2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sz="2200" dirty="0"/>
                  <a:t>=3. What does this tell us?</a:t>
                </a:r>
              </a:p>
              <a:p>
                <a:pPr fontAlgn="t"/>
                <a:r>
                  <a:rPr lang="en-AU" sz="2200" dirty="0"/>
                  <a:t>3. In the matrix A,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2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AU" sz="2200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AU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AU" sz="2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sz="2200" dirty="0"/>
                  <a:t>=0. What does this tell us?</a:t>
                </a:r>
              </a:p>
              <a:p>
                <a:pPr fontAlgn="t"/>
                <a:r>
                  <a:rPr lang="en-AU" sz="2200" dirty="0"/>
                  <a:t>4. What is the sum of the elements in row 3 of matrix </a:t>
                </a:r>
                <a:r>
                  <a:rPr lang="en-AU" sz="2200" i="1" dirty="0"/>
                  <a:t>A</a:t>
                </a:r>
                <a:r>
                  <a:rPr lang="en-AU" sz="2200" dirty="0"/>
                  <a:t> and what does this tell us?</a:t>
                </a:r>
              </a:p>
              <a:p>
                <a:pPr fontAlgn="t"/>
                <a:r>
                  <a:rPr lang="en-AU" sz="2200" dirty="0"/>
                  <a:t>5. What is the sum of all the elements of matrix </a:t>
                </a:r>
                <a:r>
                  <a:rPr lang="en-AU" sz="2200" i="1" dirty="0"/>
                  <a:t>A</a:t>
                </a:r>
                <a:r>
                  <a:rPr lang="en-AU" sz="2200" dirty="0"/>
                  <a:t> and what does this tell us?</a:t>
                </a:r>
              </a:p>
              <a:p>
                <a:pPr marL="0" indent="0">
                  <a:buNone/>
                </a:pPr>
                <a:endParaRPr lang="en-AU" sz="2200" dirty="0"/>
              </a:p>
              <a:p>
                <a:endParaRPr lang="en-US" sz="22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48CA67-1938-2143-837C-5004AB3A312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101600" y="1954452"/>
                <a:ext cx="12051405" cy="3634486"/>
              </a:xfrm>
              <a:blipFill>
                <a:blip r:embed="rId2"/>
                <a:stretch>
                  <a:fillRect t="-117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Examples High Res Stock Images | Shutterstock">
            <a:extLst>
              <a:ext uri="{FF2B5EF4-FFF2-40B4-BE49-F238E27FC236}">
                <a16:creationId xmlns:a16="http://schemas.microsoft.com/office/drawing/2014/main" id="{3386A545-C0BF-564D-BE55-C899F2F9B1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2689" y="5863771"/>
            <a:ext cx="1349311" cy="994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5CBFEA3-09C9-9F4D-B01B-269AA8502A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785" y="5433379"/>
            <a:ext cx="2930071" cy="14246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2AEDD6D-EB5A-2A43-A395-1BE5342838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9460" y="5405231"/>
            <a:ext cx="3363686" cy="14809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2E8FC2A-983D-6C4A-975A-F1DDAB022087}"/>
              </a:ext>
            </a:extLst>
          </p:cNvPr>
          <p:cNvSpPr txBox="1"/>
          <p:nvPr/>
        </p:nvSpPr>
        <p:spPr>
          <a:xfrm>
            <a:off x="6096000" y="2864777"/>
            <a:ext cx="6096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1. 1 road between town 2 &amp; 4;</a:t>
            </a:r>
          </a:p>
          <a:p>
            <a:r>
              <a:rPr lang="en-US" sz="2400" dirty="0"/>
              <a:t>2. 3 road between town 3 &amp; 4;</a:t>
            </a:r>
          </a:p>
          <a:p>
            <a:r>
              <a:rPr lang="en-US" sz="2400" dirty="0"/>
              <a:t>3. 0 road between town 4 &amp; 1;</a:t>
            </a:r>
          </a:p>
          <a:p>
            <a:r>
              <a:rPr lang="en-US" sz="2400" dirty="0"/>
              <a:t>4. total 5 roads between town 3 &amp; others;</a:t>
            </a:r>
          </a:p>
          <a:p>
            <a:endParaRPr lang="en-US" sz="2400" dirty="0"/>
          </a:p>
          <a:p>
            <a:r>
              <a:rPr lang="en-US" sz="2400" dirty="0"/>
              <a:t>5. total 14 roads you can travel between towns.</a:t>
            </a:r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C820420-CD80-2343-AEFF-18D7EF2826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1894" y="6572246"/>
            <a:ext cx="235327" cy="285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754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>
            <a:extLst>
              <a:ext uri="{FF2B5EF4-FFF2-40B4-BE49-F238E27FC236}">
                <a16:creationId xmlns:a16="http://schemas.microsoft.com/office/drawing/2014/main" id="{CB74F837-D0F6-C440-A824-A3DD60CC3D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7366" y="-45263"/>
            <a:ext cx="1015343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1" i="1" dirty="0"/>
              <a:t>Order/Size/Dimension of a matrix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CBA3AB1-6B60-5341-BB17-91568A0B4C66}"/>
              </a:ext>
            </a:extLst>
          </p:cNvPr>
          <p:cNvSpPr/>
          <p:nvPr/>
        </p:nvSpPr>
        <p:spPr>
          <a:xfrm>
            <a:off x="2019300" y="637331"/>
            <a:ext cx="80391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dirty="0">
                <a:solidFill>
                  <a:srgbClr val="000000"/>
                </a:solidFill>
              </a:rPr>
              <a:t>The </a:t>
            </a:r>
            <a:r>
              <a:rPr lang="en-AU" sz="2800" b="1" dirty="0">
                <a:solidFill>
                  <a:srgbClr val="C41130"/>
                </a:solidFill>
              </a:rPr>
              <a:t>order</a:t>
            </a:r>
            <a:r>
              <a:rPr lang="en-AU" sz="2800" dirty="0">
                <a:solidFill>
                  <a:srgbClr val="000000"/>
                </a:solidFill>
              </a:rPr>
              <a:t> (or size) </a:t>
            </a:r>
            <a:r>
              <a:rPr lang="en-AU" sz="2800" b="1" dirty="0">
                <a:solidFill>
                  <a:srgbClr val="000000"/>
                </a:solidFill>
              </a:rPr>
              <a:t>of a matrix</a:t>
            </a:r>
            <a:r>
              <a:rPr lang="en-AU" sz="2800" dirty="0">
                <a:solidFill>
                  <a:srgbClr val="000000"/>
                </a:solidFill>
              </a:rPr>
              <a:t> is written as: </a:t>
            </a:r>
          </a:p>
          <a:p>
            <a:r>
              <a:rPr lang="en-AU" sz="2800" dirty="0">
                <a:solidFill>
                  <a:srgbClr val="000000"/>
                </a:solidFill>
              </a:rPr>
              <a:t>number of rows × number of columns</a:t>
            </a:r>
            <a:br>
              <a:rPr lang="en-AU" dirty="0"/>
            </a:b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D41089-28E3-7E4C-9A0A-A64BBE6D64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1580466"/>
            <a:ext cx="6819900" cy="343466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FC600BD-2901-184D-9A88-DA8C669ED01E}"/>
              </a:ext>
            </a:extLst>
          </p:cNvPr>
          <p:cNvSpPr/>
          <p:nvPr/>
        </p:nvSpPr>
        <p:spPr>
          <a:xfrm>
            <a:off x="1612900" y="4953000"/>
            <a:ext cx="8966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>
                <a:solidFill>
                  <a:srgbClr val="000000"/>
                </a:solidFill>
              </a:rPr>
              <a:t>The order of matrix A in the market stall example above is </a:t>
            </a:r>
            <a:r>
              <a:rPr lang="en-AU" dirty="0">
                <a:solidFill>
                  <a:srgbClr val="C00000"/>
                </a:solidFill>
              </a:rPr>
              <a:t>2×3</a:t>
            </a:r>
            <a:r>
              <a:rPr lang="en-AU" dirty="0">
                <a:solidFill>
                  <a:srgbClr val="000000"/>
                </a:solidFill>
              </a:rPr>
              <a:t>; that is, 2 rows×3 columns. It is called a ‘</a:t>
            </a:r>
            <a:r>
              <a:rPr lang="en-AU" dirty="0">
                <a:solidFill>
                  <a:srgbClr val="C00000"/>
                </a:solidFill>
              </a:rPr>
              <a:t>two by three</a:t>
            </a:r>
            <a:r>
              <a:rPr lang="en-AU" dirty="0">
                <a:solidFill>
                  <a:srgbClr val="000000"/>
                </a:solidFill>
              </a:rPr>
              <a:t>’ matrix.</a:t>
            </a:r>
          </a:p>
          <a:p>
            <a:r>
              <a:rPr lang="en-AU" dirty="0">
                <a:solidFill>
                  <a:srgbClr val="000000"/>
                </a:solidFill>
              </a:rPr>
              <a:t>In writing down the order of a matrix, </a:t>
            </a:r>
            <a:r>
              <a:rPr lang="en-AU" i="1" dirty="0">
                <a:solidFill>
                  <a:srgbClr val="C00000"/>
                </a:solidFill>
              </a:rPr>
              <a:t>Rows first</a:t>
            </a:r>
            <a:r>
              <a:rPr lang="en-AU" dirty="0">
                <a:solidFill>
                  <a:srgbClr val="000000"/>
                </a:solidFill>
              </a:rPr>
              <a:t>, then </a:t>
            </a:r>
            <a:r>
              <a:rPr lang="en-AU" i="1" dirty="0">
                <a:solidFill>
                  <a:srgbClr val="000000"/>
                </a:solidFill>
              </a:rPr>
              <a:t>columns</a:t>
            </a:r>
            <a:r>
              <a:rPr lang="en-AU" dirty="0">
                <a:solidFill>
                  <a:srgbClr val="000000"/>
                </a:solidFill>
              </a:rPr>
              <a:t>.</a:t>
            </a:r>
          </a:p>
          <a:p>
            <a:r>
              <a:rPr lang="en-AU" b="1" dirty="0">
                <a:solidFill>
                  <a:srgbClr val="009EC6"/>
                </a:solidFill>
              </a:rPr>
              <a:t>Remember:</a:t>
            </a:r>
            <a:r>
              <a:rPr lang="en-AU" dirty="0">
                <a:solidFill>
                  <a:srgbClr val="000000"/>
                </a:solidFill>
              </a:rPr>
              <a:t> When you walk into a cinema, you go to your </a:t>
            </a:r>
            <a:r>
              <a:rPr lang="en-AU" i="1" dirty="0">
                <a:solidFill>
                  <a:srgbClr val="000000"/>
                </a:solidFill>
              </a:rPr>
              <a:t>row first.</a:t>
            </a:r>
            <a:endParaRPr lang="en-AU" dirty="0">
              <a:solidFill>
                <a:srgbClr val="000000"/>
              </a:solidFill>
            </a:endParaRPr>
          </a:p>
          <a:p>
            <a:r>
              <a:rPr lang="en-AU" dirty="0">
                <a:solidFill>
                  <a:srgbClr val="000000"/>
                </a:solidFill>
              </a:rPr>
              <a:t>Matrices are usually named using </a:t>
            </a:r>
            <a:r>
              <a:rPr lang="en-AU" dirty="0">
                <a:solidFill>
                  <a:srgbClr val="C00000"/>
                </a:solidFill>
              </a:rPr>
              <a:t>capital letters </a:t>
            </a:r>
            <a:r>
              <a:rPr lang="en-AU" dirty="0">
                <a:solidFill>
                  <a:srgbClr val="000000"/>
                </a:solidFill>
              </a:rPr>
              <a:t>such as A,B,O.</a:t>
            </a:r>
          </a:p>
        </p:txBody>
      </p:sp>
    </p:spTree>
    <p:extLst>
      <p:ext uri="{BB962C8B-B14F-4D97-AF65-F5344CB8AC3E}">
        <p14:creationId xmlns:p14="http://schemas.microsoft.com/office/powerpoint/2010/main" val="2913584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uild="p" autoUpdateAnimBg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E427D283-D5C6-084F-B433-EF1FE1F4F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n-US"/>
              <a:t>Mrs. S Richards</a:t>
            </a:r>
          </a:p>
        </p:txBody>
      </p:sp>
      <p:sp>
        <p:nvSpPr>
          <p:cNvPr id="3078" name="Text Box 6">
            <a:extLst>
              <a:ext uri="{FF2B5EF4-FFF2-40B4-BE49-F238E27FC236}">
                <a16:creationId xmlns:a16="http://schemas.microsoft.com/office/drawing/2014/main" id="{4C1E6B11-296A-284A-858A-EC5C640BAD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5551" y="620713"/>
            <a:ext cx="7345363" cy="5688012"/>
          </a:xfrm>
          <a:prstGeom prst="rect">
            <a:avLst/>
          </a:prstGeom>
          <a:solidFill>
            <a:srgbClr val="FFFFFF"/>
          </a:solidFill>
          <a:ln w="76200" cmpd="tri">
            <a:solidFill>
              <a:srgbClr val="FF99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en-US" sz="3600" dirty="0"/>
              <a:t>A matrix with R rows and C columns is called an</a:t>
            </a:r>
          </a:p>
          <a:p>
            <a:pPr algn="ctr"/>
            <a:r>
              <a:rPr lang="en-US" altLang="en-US" sz="3600" dirty="0"/>
              <a:t>R X C Matrix.</a:t>
            </a:r>
          </a:p>
          <a:p>
            <a:pPr algn="ctr"/>
            <a:endParaRPr lang="en-GB" altLang="en-US" sz="3600" dirty="0"/>
          </a:p>
          <a:p>
            <a:pPr algn="ctr"/>
            <a:endParaRPr lang="en-GB" altLang="en-US" sz="3600" dirty="0"/>
          </a:p>
          <a:p>
            <a:pPr algn="ctr"/>
            <a:r>
              <a:rPr lang="en-GB" altLang="en-US" sz="3600" dirty="0"/>
              <a:t>This is called the </a:t>
            </a:r>
            <a:r>
              <a:rPr lang="en-GB" altLang="en-US" sz="3600" dirty="0">
                <a:solidFill>
                  <a:srgbClr val="FF0000"/>
                </a:solidFill>
              </a:rPr>
              <a:t>ORDER/SIZE/DIMENSION</a:t>
            </a:r>
            <a:r>
              <a:rPr lang="en-GB" altLang="en-US" sz="3600" dirty="0"/>
              <a:t> of the matrix.</a:t>
            </a:r>
          </a:p>
          <a:p>
            <a:pPr algn="ctr"/>
            <a:r>
              <a:rPr lang="en-GB" altLang="en-US" sz="3600" dirty="0"/>
              <a:t>Each entry in the matrix is called an </a:t>
            </a:r>
            <a:r>
              <a:rPr lang="en-GB" altLang="en-US" sz="3600" dirty="0">
                <a:solidFill>
                  <a:srgbClr val="FF0000"/>
                </a:solidFill>
              </a:rPr>
              <a:t>ELEMENT</a:t>
            </a:r>
            <a:r>
              <a:rPr lang="en-GB" altLang="en-US" sz="3600" dirty="0"/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38EEDD1-6E6C-8E4D-801B-E4E9B46697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086" y="2421320"/>
            <a:ext cx="7850572" cy="82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505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>
            <a:extLst>
              <a:ext uri="{FF2B5EF4-FFF2-40B4-BE49-F238E27FC236}">
                <a16:creationId xmlns:a16="http://schemas.microsoft.com/office/drawing/2014/main" id="{CB74F837-D0F6-C440-A824-A3DD60CC3D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4156" y="-78828"/>
            <a:ext cx="81534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1" i="1" dirty="0"/>
              <a:t>Elements of a matrix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CBA3AB1-6B60-5341-BB17-91568A0B4C66}"/>
              </a:ext>
            </a:extLst>
          </p:cNvPr>
          <p:cNvSpPr/>
          <p:nvPr/>
        </p:nvSpPr>
        <p:spPr>
          <a:xfrm>
            <a:off x="2019300" y="637331"/>
            <a:ext cx="80391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dirty="0">
                <a:solidFill>
                  <a:srgbClr val="000000"/>
                </a:solidFill>
              </a:rPr>
              <a:t>The numbers within a matrix are called its </a:t>
            </a:r>
            <a:r>
              <a:rPr lang="en-AU" sz="2800" dirty="0">
                <a:solidFill>
                  <a:srgbClr val="7030A0"/>
                </a:solidFill>
              </a:rPr>
              <a:t>elements</a:t>
            </a:r>
            <a:r>
              <a:rPr lang="en-AU" sz="2800" dirty="0">
                <a:solidFill>
                  <a:srgbClr val="000000"/>
                </a:solidFill>
              </a:rPr>
              <a:t>.</a:t>
            </a:r>
            <a:br>
              <a:rPr lang="en-AU" dirty="0"/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B71B0A-0CBE-844D-B836-814DACDD8B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4156" y="1702238"/>
            <a:ext cx="5943600" cy="107633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DC9F0E2-628B-F24E-84E8-F08A2CA0A3C4}"/>
              </a:ext>
            </a:extLst>
          </p:cNvPr>
          <p:cNvSpPr/>
          <p:nvPr/>
        </p:nvSpPr>
        <p:spPr>
          <a:xfrm>
            <a:off x="1962150" y="3131989"/>
            <a:ext cx="8153399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>
                <a:solidFill>
                  <a:srgbClr val="000000"/>
                </a:solidFill>
                <a:latin typeface="Open Sans"/>
              </a:rPr>
              <a:t>For example, in the matrix:</a:t>
            </a:r>
          </a:p>
          <a:p>
            <a:endParaRPr lang="en-AU" dirty="0">
              <a:solidFill>
                <a:srgbClr val="000000"/>
              </a:solidFill>
              <a:latin typeface="Open Sans"/>
            </a:endParaRPr>
          </a:p>
          <a:p>
            <a:endParaRPr lang="en-AU" dirty="0">
              <a:solidFill>
                <a:srgbClr val="000000"/>
              </a:solidFill>
              <a:latin typeface="Open Sans"/>
            </a:endParaRPr>
          </a:p>
          <a:p>
            <a:endParaRPr lang="en-AU" dirty="0">
              <a:solidFill>
                <a:srgbClr val="000000"/>
              </a:solidFill>
              <a:latin typeface="Open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000000"/>
                </a:solidFill>
                <a:latin typeface="Open Sans"/>
              </a:rPr>
              <a:t>element </a:t>
            </a:r>
            <a:r>
              <a:rPr lang="en-AU" sz="3200" dirty="0">
                <a:solidFill>
                  <a:srgbClr val="7030A0"/>
                </a:solidFill>
                <a:latin typeface="Open Sans"/>
              </a:rPr>
              <a:t>a</a:t>
            </a:r>
            <a:r>
              <a:rPr lang="en-AU" dirty="0">
                <a:solidFill>
                  <a:srgbClr val="FF0000"/>
                </a:solidFill>
                <a:latin typeface="Open Sans"/>
              </a:rPr>
              <a:t>2</a:t>
            </a:r>
            <a:r>
              <a:rPr lang="en-AU" dirty="0">
                <a:solidFill>
                  <a:srgbClr val="00B050"/>
                </a:solidFill>
                <a:latin typeface="Open Sans"/>
              </a:rPr>
              <a:t>2</a:t>
            </a:r>
            <a:r>
              <a:rPr lang="en-AU" dirty="0">
                <a:solidFill>
                  <a:srgbClr val="000000"/>
                </a:solidFill>
                <a:latin typeface="Open Sans"/>
              </a:rPr>
              <a:t> is in row </a:t>
            </a:r>
            <a:r>
              <a:rPr lang="en-AU" dirty="0">
                <a:solidFill>
                  <a:srgbClr val="FF0000"/>
                </a:solidFill>
                <a:latin typeface="Open Sans"/>
              </a:rPr>
              <a:t>2</a:t>
            </a:r>
            <a:r>
              <a:rPr lang="en-AU" dirty="0">
                <a:solidFill>
                  <a:srgbClr val="000000"/>
                </a:solidFill>
                <a:latin typeface="Open Sans"/>
              </a:rPr>
              <a:t>, column </a:t>
            </a:r>
            <a:r>
              <a:rPr lang="en-AU" dirty="0">
                <a:solidFill>
                  <a:srgbClr val="00B050"/>
                </a:solidFill>
                <a:latin typeface="Open Sans"/>
              </a:rPr>
              <a:t>2</a:t>
            </a:r>
            <a:r>
              <a:rPr lang="en-AU" dirty="0">
                <a:solidFill>
                  <a:srgbClr val="000000"/>
                </a:solidFill>
                <a:latin typeface="Open Sans"/>
              </a:rPr>
              <a:t> and its value is 7.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000000"/>
                </a:solidFill>
                <a:latin typeface="Open Sans"/>
              </a:rPr>
              <a:t>element </a:t>
            </a:r>
            <a:r>
              <a:rPr lang="en-AU" sz="3200" dirty="0">
                <a:solidFill>
                  <a:srgbClr val="7030A0"/>
                </a:solidFill>
                <a:latin typeface="Open Sans"/>
              </a:rPr>
              <a:t>a</a:t>
            </a:r>
            <a:r>
              <a:rPr lang="en-AU" dirty="0">
                <a:solidFill>
                  <a:srgbClr val="FF0000"/>
                </a:solidFill>
                <a:latin typeface="Open Sans"/>
              </a:rPr>
              <a:t>1</a:t>
            </a:r>
            <a:r>
              <a:rPr lang="en-AU" dirty="0">
                <a:solidFill>
                  <a:srgbClr val="00B050"/>
                </a:solidFill>
                <a:latin typeface="Open Sans"/>
              </a:rPr>
              <a:t>3</a:t>
            </a:r>
            <a:r>
              <a:rPr lang="en-AU" dirty="0">
                <a:solidFill>
                  <a:srgbClr val="000000"/>
                </a:solidFill>
                <a:latin typeface="Open Sans"/>
              </a:rPr>
              <a:t> is in row </a:t>
            </a:r>
            <a:r>
              <a:rPr lang="en-AU" dirty="0">
                <a:solidFill>
                  <a:srgbClr val="FF0000"/>
                </a:solidFill>
                <a:latin typeface="Open Sans"/>
              </a:rPr>
              <a:t>1</a:t>
            </a:r>
            <a:r>
              <a:rPr lang="en-AU" dirty="0">
                <a:solidFill>
                  <a:srgbClr val="000000"/>
                </a:solidFill>
                <a:latin typeface="Open Sans"/>
              </a:rPr>
              <a:t>, column </a:t>
            </a:r>
            <a:r>
              <a:rPr lang="en-AU" dirty="0">
                <a:solidFill>
                  <a:srgbClr val="00B050"/>
                </a:solidFill>
                <a:latin typeface="Open Sans"/>
              </a:rPr>
              <a:t>3</a:t>
            </a:r>
            <a:r>
              <a:rPr lang="en-AU" dirty="0">
                <a:solidFill>
                  <a:srgbClr val="000000"/>
                </a:solidFill>
                <a:latin typeface="Open Sans"/>
              </a:rPr>
              <a:t> and its value is 4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A21F07-A0DD-0C49-8CB0-4B5E01746D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8074" y="3193963"/>
            <a:ext cx="2241550" cy="92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034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uild="p" autoUpdateAnimBg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2">
            <a:extLst>
              <a:ext uri="{FF2B5EF4-FFF2-40B4-BE49-F238E27FC236}">
                <a16:creationId xmlns:a16="http://schemas.microsoft.com/office/drawing/2014/main" id="{0A347DB5-DE84-0745-9136-A7741DFF4B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95732" y="94457"/>
            <a:ext cx="7772400" cy="1143000"/>
          </a:xfrm>
        </p:spPr>
        <p:txBody>
          <a:bodyPr/>
          <a:lstStyle/>
          <a:p>
            <a:r>
              <a:rPr lang="en-US" altLang="en-US" dirty="0"/>
              <a:t>Some 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21">
                <a:extLst>
                  <a:ext uri="{FF2B5EF4-FFF2-40B4-BE49-F238E27FC236}">
                    <a16:creationId xmlns:a16="http://schemas.microsoft.com/office/drawing/2014/main" id="{9CABC1FC-1506-A949-A70F-B52618DC15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1338" y="1065234"/>
                <a:ext cx="8723478" cy="55465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Open Sans"/>
                  </a:rPr>
                  <a:t>For the matrix </a:t>
                </a:r>
                <a:r>
                  <a:rPr kumimoji="0" lang="en-US" altLang="en-US" sz="2400" b="0" i="1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Open Sans"/>
                  </a:rPr>
                  <a:t>A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Open Sans"/>
                  </a:rPr>
                  <a:t>, which has 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STIXGeneral-Italic" pitchFamily="2" charset="2"/>
                  </a:rPr>
                  <a:t>𝑛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Open Sans"/>
                  </a:rPr>
                  <a:t>n rows and 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STIXGeneral-Italic" pitchFamily="2" charset="2"/>
                  </a:rPr>
                  <a:t>𝑚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Open Sans"/>
                  </a:rPr>
                  <a:t>m columns, we write: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altLang="en-US" sz="2400" dirty="0"/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altLang="en-US" sz="2400" dirty="0"/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altLang="en-US" sz="2400" dirty="0"/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Open Sans"/>
                  </a:rPr>
                  <a:t>                    </a:t>
                </a:r>
                <a:endPara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Open Sans"/>
                  </a:rPr>
                  <a:t>Thus:</a:t>
                </a:r>
                <a:endPara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en-US" sz="24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AU" altLang="en-US" sz="24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kumimoji="0" lang="en-AU" altLang="en-US" sz="24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kumimoji="0" lang="en-AU" altLang="en-US" sz="24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Open Sans"/>
                  </a:rPr>
                  <a:t> represents the element in the 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Open Sans"/>
                  </a:rPr>
                  <a:t>2</a:t>
                </a:r>
                <a:r>
                  <a:rPr kumimoji="0" lang="en-US" altLang="en-US" sz="2400" b="0" i="0" u="none" strike="noStrike" cap="none" normalizeH="0" baseline="3000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Open Sans"/>
                  </a:rPr>
                  <a:t>nd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Open Sans"/>
                  </a:rPr>
                  <a:t> 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Open Sans"/>
                  </a:rPr>
                  <a:t>row and the 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latin typeface="Arial" panose="020B0604020202020204" pitchFamily="34" charset="0"/>
                    <a:ea typeface="Open Sans"/>
                  </a:rPr>
                  <a:t>1</a:t>
                </a:r>
                <a:r>
                  <a:rPr kumimoji="0" lang="en-US" altLang="en-US" sz="2400" b="0" i="0" u="none" strike="noStrike" cap="none" normalizeH="0" baseline="30000" dirty="0">
                    <a:ln>
                      <a:noFill/>
                    </a:ln>
                    <a:solidFill>
                      <a:srgbClr val="00B050"/>
                    </a:solidFill>
                    <a:effectLst/>
                    <a:latin typeface="Arial" panose="020B0604020202020204" pitchFamily="34" charset="0"/>
                    <a:ea typeface="Open Sans"/>
                  </a:rPr>
                  <a:t>st</a:t>
                </a:r>
                <a:r>
                  <a:rPr kumimoji="0" lang="en-US" altLang="en-US" sz="2400" b="0" i="0" u="none" strike="noStrike" cap="none" normalizeH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latin typeface="Arial" panose="020B0604020202020204" pitchFamily="34" charset="0"/>
                    <a:ea typeface="Open Sans"/>
                  </a:rPr>
                  <a:t> 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Open Sans"/>
                  </a:rPr>
                  <a:t>column</a:t>
                </a:r>
              </a:p>
              <a:p>
                <a:pPr lvl="0">
                  <a:buFontTx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altLang="en-US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AU" alt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AU" altLang="en-US" sz="24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en-US" sz="2400" dirty="0">
                    <a:solidFill>
                      <a:srgbClr val="000000"/>
                    </a:solidFill>
                    <a:ea typeface="Open Sans"/>
                  </a:rPr>
                  <a:t> 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Open Sans"/>
                  </a:rPr>
                  <a:t>represents the element in the 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Open Sans"/>
                  </a:rPr>
                  <a:t>1</a:t>
                </a:r>
                <a:r>
                  <a:rPr kumimoji="0" lang="en-US" altLang="en-US" sz="2400" b="0" i="0" u="none" strike="noStrike" cap="none" normalizeH="0" baseline="3000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Open Sans"/>
                  </a:rPr>
                  <a:t>st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Open Sans"/>
                  </a:rPr>
                  <a:t> row and the 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latin typeface="Arial" panose="020B0604020202020204" pitchFamily="34" charset="0"/>
                    <a:ea typeface="Open Sans"/>
                  </a:rPr>
                  <a:t>2</a:t>
                </a:r>
                <a:r>
                  <a:rPr kumimoji="0" lang="en-US" altLang="en-US" sz="2400" b="0" i="0" u="none" strike="noStrike" cap="none" normalizeH="0" baseline="30000" dirty="0">
                    <a:ln>
                      <a:noFill/>
                    </a:ln>
                    <a:solidFill>
                      <a:srgbClr val="00B050"/>
                    </a:solidFill>
                    <a:effectLst/>
                    <a:latin typeface="Arial" panose="020B0604020202020204" pitchFamily="34" charset="0"/>
                    <a:ea typeface="Open Sans"/>
                  </a:rPr>
                  <a:t>nd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Open Sans"/>
                  </a:rPr>
                  <a:t> column</a:t>
                </a:r>
              </a:p>
              <a:p>
                <a:pPr lvl="0">
                  <a:buFontTx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altLang="en-US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AU" alt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AU" altLang="en-US" sz="24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en-US" sz="2400" dirty="0">
                    <a:solidFill>
                      <a:srgbClr val="000000"/>
                    </a:solidFill>
                    <a:ea typeface="Open Sans"/>
                  </a:rPr>
                  <a:t> 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Open Sans"/>
                  </a:rPr>
                  <a:t>represents the element in the 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Open Sans"/>
                  </a:rPr>
                  <a:t>2</a:t>
                </a:r>
                <a:r>
                  <a:rPr kumimoji="0" lang="en-US" altLang="en-US" sz="2400" b="0" i="0" u="none" strike="noStrike" cap="none" normalizeH="0" baseline="3000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Open Sans"/>
                  </a:rPr>
                  <a:t>nd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Open Sans"/>
                  </a:rPr>
                  <a:t> row and the 2</a:t>
                </a:r>
                <a:r>
                  <a:rPr kumimoji="0" lang="en-US" altLang="en-US" sz="2400" b="0" i="0" u="none" strike="noStrike" cap="none" normalizeH="0" baseline="3000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Open Sans"/>
                  </a:rPr>
                  <a:t>nd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Open Sans"/>
                  </a:rPr>
                  <a:t> column</a:t>
                </a:r>
              </a:p>
              <a:p>
                <a:pPr lvl="0">
                  <a:buFontTx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altLang="en-US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AU" alt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AU" altLang="en-US" sz="24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en-US" sz="2400" dirty="0">
                    <a:solidFill>
                      <a:srgbClr val="000000"/>
                    </a:solidFill>
                    <a:ea typeface="Open Sans"/>
                  </a:rPr>
                  <a:t> 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Open Sans"/>
                  </a:rPr>
                  <a:t>represents the element in the 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en-US" sz="24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STIXGeneral-Italic" pitchFamily="2" charset="2"/>
                          </a:rPr>
                        </m:ctrlPr>
                      </m:sSupPr>
                      <m:e>
                        <m:r>
                          <a:rPr kumimoji="0" lang="en-AU" altLang="en-US" sz="24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STIXGeneral-Italic" pitchFamily="2" charset="2"/>
                          </a:rPr>
                          <m:t>𝑚</m:t>
                        </m:r>
                      </m:e>
                      <m:sup>
                        <m:r>
                          <a:rPr kumimoji="0" lang="en-AU" altLang="en-US" sz="24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STIXGeneral-Italic" pitchFamily="2" charset="2"/>
                          </a:rPr>
                          <m:t>𝑡h</m:t>
                        </m:r>
                      </m:sup>
                    </m:sSup>
                  </m:oMath>
                </a14:m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Open Sans"/>
                  </a:rPr>
                  <a:t> 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Open Sans"/>
                  </a:rPr>
                  <a:t>row and the 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en-US" sz="24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STIXGeneral-Italic" pitchFamily="2" charset="2"/>
                          </a:rPr>
                        </m:ctrlPr>
                      </m:sSupPr>
                      <m:e>
                        <m:r>
                          <a:rPr kumimoji="0" lang="en-AU" altLang="en-US" sz="24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STIXGeneral-Italic" pitchFamily="2" charset="2"/>
                          </a:rPr>
                          <m:t>𝑛</m:t>
                        </m:r>
                      </m:e>
                      <m:sup>
                        <m:r>
                          <a:rPr kumimoji="0" lang="en-AU" altLang="en-US" sz="24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STIXGeneral-Italic" pitchFamily="2" charset="2"/>
                          </a:rPr>
                          <m:t>𝑡h</m:t>
                        </m:r>
                      </m:sup>
                    </m:sSup>
                    <m:r>
                      <a:rPr kumimoji="0" lang="en-US" altLang="en-US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Open Sans"/>
                      </a:rPr>
                      <m:t> </m:t>
                    </m:r>
                  </m:oMath>
                </a14:m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Open Sans"/>
                  </a:rPr>
                  <a:t>column.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21">
                <a:extLst>
                  <a:ext uri="{FF2B5EF4-FFF2-40B4-BE49-F238E27FC236}">
                    <a16:creationId xmlns:a16="http://schemas.microsoft.com/office/drawing/2014/main" id="{9CABC1FC-1506-A949-A70F-B52618DC15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51338" y="1065234"/>
                <a:ext cx="8723478" cy="5546518"/>
              </a:xfrm>
              <a:prstGeom prst="rect">
                <a:avLst/>
              </a:prstGeom>
              <a:blipFill>
                <a:blip r:embed="rId3"/>
                <a:stretch>
                  <a:fillRect l="-2180" t="-1373" r="-11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18" name="Picture 22" descr="PIC">
            <a:extLst>
              <a:ext uri="{FF2B5EF4-FFF2-40B4-BE49-F238E27FC236}">
                <a16:creationId xmlns:a16="http://schemas.microsoft.com/office/drawing/2014/main" id="{0B38E683-D9F1-2F41-94FD-A831881CB3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065" y="1717196"/>
            <a:ext cx="9135178" cy="231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8047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2">
            <a:extLst>
              <a:ext uri="{FF2B5EF4-FFF2-40B4-BE49-F238E27FC236}">
                <a16:creationId xmlns:a16="http://schemas.microsoft.com/office/drawing/2014/main" id="{0A347DB5-DE84-0745-9136-A7741DFF4B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95732" y="94457"/>
            <a:ext cx="7772400" cy="1143000"/>
          </a:xfrm>
        </p:spPr>
        <p:txBody>
          <a:bodyPr/>
          <a:lstStyle/>
          <a:p>
            <a:r>
              <a:rPr lang="en-US" altLang="en-US"/>
              <a:t>TYPES OF MATRICES</a:t>
            </a:r>
          </a:p>
        </p:txBody>
      </p:sp>
      <p:graphicFrame>
        <p:nvGraphicFramePr>
          <p:cNvPr id="16432" name="Group 48">
            <a:extLst>
              <a:ext uri="{FF2B5EF4-FFF2-40B4-BE49-F238E27FC236}">
                <a16:creationId xmlns:a16="http://schemas.microsoft.com/office/drawing/2014/main" id="{FAA0B7AD-1531-124D-A96B-2E57F6FC6921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543009591"/>
              </p:ext>
            </p:extLst>
          </p:nvPr>
        </p:nvGraphicFramePr>
        <p:xfrm>
          <a:off x="2195732" y="1324741"/>
          <a:ext cx="7696200" cy="4845051"/>
        </p:xfrm>
        <a:graphic>
          <a:graphicData uri="http://schemas.openxmlformats.org/drawingml/2006/table">
            <a:tbl>
              <a:tblPr/>
              <a:tblGrid>
                <a:gridCol w="256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6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NAME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</a:rPr>
                        <a:t>DESCRIPTION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DE5543"/>
                          </a:solidFill>
                          <a:effectLst/>
                          <a:latin typeface="Arial" panose="020B0604020202020204" pitchFamily="34" charset="0"/>
                        </a:rPr>
                        <a:t>EXAMPLE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76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Row matrix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 matrix with only 1 row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276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Column matrix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 matrix with only I column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108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Square matrix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the number of rows equals the number of columns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1144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Zero (Null) matrix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 matrix with all zero entries 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074" name="Object 38">
            <a:extLst>
              <a:ext uri="{FF2B5EF4-FFF2-40B4-BE49-F238E27FC236}">
                <a16:creationId xmlns:a16="http://schemas.microsoft.com/office/drawing/2014/main" id="{F3325A2F-CC64-6B4D-9553-5669D4BAAE0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45388" y="2017714"/>
          <a:ext cx="2057400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4" imgW="4826000" imgH="1244600" progId="Equation.3">
                  <p:embed/>
                </p:oleObj>
              </mc:Choice>
              <mc:Fallback>
                <p:oleObj name="Equation" r:id="rId4" imgW="4826000" imgH="1244600" progId="Equation.3">
                  <p:embed/>
                  <p:pic>
                    <p:nvPicPr>
                      <p:cNvPr id="3074" name="Object 38">
                        <a:extLst>
                          <a:ext uri="{FF2B5EF4-FFF2-40B4-BE49-F238E27FC236}">
                            <a16:creationId xmlns:a16="http://schemas.microsoft.com/office/drawing/2014/main" id="{F3325A2F-CC64-6B4D-9553-5669D4BAAE0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5388" y="2017714"/>
                        <a:ext cx="2057400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39">
            <a:extLst>
              <a:ext uri="{FF2B5EF4-FFF2-40B4-BE49-F238E27FC236}">
                <a16:creationId xmlns:a16="http://schemas.microsoft.com/office/drawing/2014/main" id="{7C7A3BAE-3B58-BD4B-AE3C-E123EC44E6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4572507"/>
              </p:ext>
            </p:extLst>
          </p:nvPr>
        </p:nvGraphicFramePr>
        <p:xfrm>
          <a:off x="8217926" y="2731230"/>
          <a:ext cx="382588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Equation" r:id="rId6" imgW="1168400" imgH="2565400" progId="Equation.3">
                  <p:embed/>
                </p:oleObj>
              </mc:Choice>
              <mc:Fallback>
                <p:oleObj name="Equation" r:id="rId6" imgW="1168400" imgH="2565400" progId="Equation.3">
                  <p:embed/>
                  <p:pic>
                    <p:nvPicPr>
                      <p:cNvPr id="3075" name="Object 39">
                        <a:extLst>
                          <a:ext uri="{FF2B5EF4-FFF2-40B4-BE49-F238E27FC236}">
                            <a16:creationId xmlns:a16="http://schemas.microsoft.com/office/drawing/2014/main" id="{7C7A3BAE-3B58-BD4B-AE3C-E123EC44E60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17926" y="2731230"/>
                        <a:ext cx="382588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" name="Object 44">
            <a:extLst>
              <a:ext uri="{FF2B5EF4-FFF2-40B4-BE49-F238E27FC236}">
                <a16:creationId xmlns:a16="http://schemas.microsoft.com/office/drawing/2014/main" id="{68E469AF-0FA7-5E4F-829E-663BD6210D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7778002"/>
              </p:ext>
            </p:extLst>
          </p:nvPr>
        </p:nvGraphicFramePr>
        <p:xfrm>
          <a:off x="7994150" y="5093675"/>
          <a:ext cx="103505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Equation" r:id="rId8" imgW="2489200" imgH="2565400" progId="Equation.3">
                  <p:embed/>
                </p:oleObj>
              </mc:Choice>
              <mc:Fallback>
                <p:oleObj name="Equation" r:id="rId8" imgW="2489200" imgH="2565400" progId="Equation.3">
                  <p:embed/>
                  <p:pic>
                    <p:nvPicPr>
                      <p:cNvPr id="3077" name="Object 44">
                        <a:extLst>
                          <a:ext uri="{FF2B5EF4-FFF2-40B4-BE49-F238E27FC236}">
                            <a16:creationId xmlns:a16="http://schemas.microsoft.com/office/drawing/2014/main" id="{68E469AF-0FA7-5E4F-829E-663BD6210DC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94150" y="5093675"/>
                        <a:ext cx="103505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CD7FEA55-8671-9B41-9A04-212018714CD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66526" y="3739758"/>
            <a:ext cx="876048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262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2">
            <a:extLst>
              <a:ext uri="{FF2B5EF4-FFF2-40B4-BE49-F238E27FC236}">
                <a16:creationId xmlns:a16="http://schemas.microsoft.com/office/drawing/2014/main" id="{0A347DB5-DE84-0745-9136-A7741DFF4B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50897"/>
            <a:ext cx="7772400" cy="1143000"/>
          </a:xfrm>
        </p:spPr>
        <p:txBody>
          <a:bodyPr/>
          <a:lstStyle/>
          <a:p>
            <a:r>
              <a:rPr lang="en-US" altLang="en-US"/>
              <a:t>TYPES OF MATRICES</a:t>
            </a:r>
          </a:p>
        </p:txBody>
      </p:sp>
      <p:graphicFrame>
        <p:nvGraphicFramePr>
          <p:cNvPr id="16432" name="Group 48">
            <a:extLst>
              <a:ext uri="{FF2B5EF4-FFF2-40B4-BE49-F238E27FC236}">
                <a16:creationId xmlns:a16="http://schemas.microsoft.com/office/drawing/2014/main" id="{FAA0B7AD-1531-124D-A96B-2E57F6FC6921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921761600"/>
              </p:ext>
            </p:extLst>
          </p:nvPr>
        </p:nvGraphicFramePr>
        <p:xfrm>
          <a:off x="599090" y="1119784"/>
          <a:ext cx="11020095" cy="5099550"/>
        </p:xfrm>
        <a:graphic>
          <a:graphicData uri="http://schemas.openxmlformats.org/drawingml/2006/table">
            <a:tbl>
              <a:tblPr/>
              <a:tblGrid>
                <a:gridCol w="36733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733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733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944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NAME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</a:rPr>
                        <a:t>DESCRIPTION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DE5543"/>
                          </a:solidFill>
                          <a:effectLst/>
                          <a:latin typeface="Arial" panose="020B0604020202020204" pitchFamily="34" charset="0"/>
                        </a:rPr>
                        <a:t>EXAMPLE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866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Transpose of a matrix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 new matrix that is formed by interchanging the rows and columns.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85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Symmetric matrices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lang="en-US" altLang="en-US" sz="2000" dirty="0"/>
                        <a:t>A matrix </a:t>
                      </a:r>
                      <a:r>
                        <a:rPr lang="en-US" altLang="en-US" sz="2000" b="1" dirty="0"/>
                        <a:t>A</a:t>
                      </a:r>
                      <a:r>
                        <a:rPr lang="en-US" altLang="en-US" sz="2000" dirty="0"/>
                        <a:t> is called </a:t>
                      </a:r>
                      <a:r>
                        <a:rPr lang="en-US" altLang="en-US" sz="2000" u="sng" dirty="0"/>
                        <a:t>symmetric</a:t>
                      </a:r>
                      <a:r>
                        <a:rPr lang="en-US" altLang="en-US" sz="2000" dirty="0"/>
                        <a:t> if </a:t>
                      </a:r>
                      <a:r>
                        <a:rPr lang="en-US" altLang="en-US" sz="2000" b="1" dirty="0"/>
                        <a:t>A</a:t>
                      </a:r>
                      <a:r>
                        <a:rPr lang="en-US" altLang="en-US" sz="2000" baseline="30000" dirty="0"/>
                        <a:t>T</a:t>
                      </a:r>
                      <a:r>
                        <a:rPr lang="en-US" altLang="en-US" sz="2000" dirty="0">
                          <a:latin typeface="Symbol" pitchFamily="2" charset="2"/>
                        </a:rPr>
                        <a:t>=</a:t>
                      </a:r>
                      <a:r>
                        <a:rPr lang="en-US" altLang="en-US" sz="2000" dirty="0"/>
                        <a:t> </a:t>
                      </a:r>
                      <a:r>
                        <a:rPr lang="en-US" altLang="en-US" sz="2000" b="1" dirty="0"/>
                        <a:t>A</a:t>
                      </a:r>
                      <a:r>
                        <a:rPr lang="en-US" altLang="en-US" sz="2000" dirty="0"/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8840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Diagonal matrices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lang="en-AU" sz="2000" dirty="0"/>
                        <a:t>if all of the elements off the leading diagonal are zero. 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8903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Identity matrices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>
                        <a:spcBef>
                          <a:spcPct val="50000"/>
                        </a:spcBef>
                      </a:pPr>
                      <a:r>
                        <a:rPr lang="en-GB" altLang="en-US" sz="2000" dirty="0"/>
                        <a:t>This is denoted by the letter </a:t>
                      </a:r>
                      <a:r>
                        <a:rPr lang="en-GB" altLang="en-US" sz="2000" b="1" dirty="0">
                          <a:latin typeface="Times New Roman" panose="02020603050405020304" pitchFamily="18" charset="0"/>
                        </a:rPr>
                        <a:t>I</a:t>
                      </a:r>
                      <a:r>
                        <a:rPr lang="en-GB" altLang="en-US" sz="2000" b="1" dirty="0"/>
                        <a:t> </a:t>
                      </a:r>
                      <a:r>
                        <a:rPr lang="en-GB" altLang="en-US" sz="2000" dirty="0"/>
                        <a:t>and has zero entries except for 1’s on the diagonal.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ADE99853-5E66-EF4F-80C6-C5FC71A90C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6438" y="1720660"/>
            <a:ext cx="3520781" cy="7756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770A323-416F-B445-9616-0ED00BDC8B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2585" y="2605814"/>
            <a:ext cx="2688486" cy="9806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8C070FB-E42C-A04C-9487-D53CE1FFB7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7127" y="3839444"/>
            <a:ext cx="2869021" cy="98063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ED65C28-9506-0E45-9F11-3D8F5B4519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96754" y="5141824"/>
            <a:ext cx="3520782" cy="841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200894"/>
      </p:ext>
    </p:extLst>
  </p:cSld>
  <p:clrMapOvr>
    <a:masterClrMapping/>
  </p:clrMapOvr>
</p:sld>
</file>

<file path=ppt/theme/theme1.xml><?xml version="1.0" encoding="utf-8"?>
<a:theme xmlns:a="http://schemas.openxmlformats.org/drawingml/2006/main" name="LuminousVTI">
  <a:themeElements>
    <a:clrScheme name="AnalogousFromDarkSeed_2SEEDS">
      <a:dk1>
        <a:srgbClr val="000000"/>
      </a:dk1>
      <a:lt1>
        <a:srgbClr val="FFFFFF"/>
      </a:lt1>
      <a:dk2>
        <a:srgbClr val="393620"/>
      </a:dk2>
      <a:lt2>
        <a:srgbClr val="E2E3E8"/>
      </a:lt2>
      <a:accent1>
        <a:srgbClr val="AE9F3A"/>
      </a:accent1>
      <a:accent2>
        <a:srgbClr val="C3834D"/>
      </a:accent2>
      <a:accent3>
        <a:srgbClr val="8DAC43"/>
      </a:accent3>
      <a:accent4>
        <a:srgbClr val="3BB16E"/>
      </a:accent4>
      <a:accent5>
        <a:srgbClr val="45B0A0"/>
      </a:accent5>
      <a:accent6>
        <a:srgbClr val="3B92B1"/>
      </a:accent6>
      <a:hlink>
        <a:srgbClr val="309054"/>
      </a:hlink>
      <a:folHlink>
        <a:srgbClr val="7F7F7F"/>
      </a:folHlink>
    </a:clrScheme>
    <a:fontScheme name="Custom 51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uminousVTI" id="{3EBF12FF-FD44-415B-AB75-5B4F7E5C3AC4}" vid="{521B7FAE-6A8D-4468-B79A-0706294A0D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1864</Words>
  <Application>Microsoft Office PowerPoint</Application>
  <PresentationFormat>Widescreen</PresentationFormat>
  <Paragraphs>210</Paragraphs>
  <Slides>34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50" baseType="lpstr">
      <vt:lpstr>Arial</vt:lpstr>
      <vt:lpstr>Arial Black</vt:lpstr>
      <vt:lpstr>Avenir Next LT Pro</vt:lpstr>
      <vt:lpstr>Calibri</vt:lpstr>
      <vt:lpstr>Cambria Math</vt:lpstr>
      <vt:lpstr>Monotype Sorts</vt:lpstr>
      <vt:lpstr>Open Sans</vt:lpstr>
      <vt:lpstr>Sabon Next LT</vt:lpstr>
      <vt:lpstr>STIXGeneral-Regular</vt:lpstr>
      <vt:lpstr>Symbol</vt:lpstr>
      <vt:lpstr>Times New Roman</vt:lpstr>
      <vt:lpstr>Verdana</vt:lpstr>
      <vt:lpstr>Wingdings</vt:lpstr>
      <vt:lpstr>LuminousVTI</vt:lpstr>
      <vt:lpstr>Equation</vt:lpstr>
      <vt:lpstr>Denklem</vt:lpstr>
      <vt:lpstr>Introduction to matrices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Some Notation</vt:lpstr>
      <vt:lpstr>TYPES OF MATRICES</vt:lpstr>
      <vt:lpstr>TYPES OF MATRICES</vt:lpstr>
      <vt:lpstr>TYPES OF MATRICES</vt:lpstr>
      <vt:lpstr>PowerPoint Presentation</vt:lpstr>
      <vt:lpstr>PowerPoint Presentation</vt:lpstr>
      <vt:lpstr>PowerPoint Presentation</vt:lpstr>
      <vt:lpstr>PowerPoint Presentation</vt:lpstr>
      <vt:lpstr>The Transpose of a Matrix: AT</vt:lpstr>
      <vt:lpstr>PowerPoint Presentation</vt:lpstr>
      <vt:lpstr>Example of a transpose</vt:lpstr>
      <vt:lpstr>Symmetric matrices</vt:lpstr>
      <vt:lpstr>Diagonals of a Matrix</vt:lpstr>
      <vt:lpstr>Diagonal Matrices</vt:lpstr>
      <vt:lpstr>PowerPoint Presentation</vt:lpstr>
      <vt:lpstr>Identity Matrix</vt:lpstr>
      <vt:lpstr>PowerPoint Presentation</vt:lpstr>
      <vt:lpstr>PowerPoint Presentation</vt:lpstr>
      <vt:lpstr>Triangular Matrices</vt:lpstr>
      <vt:lpstr>PowerPoint Presentation</vt:lpstr>
      <vt:lpstr>PowerPoint Presentation</vt:lpstr>
      <vt:lpstr>Where to use Matrices?</vt:lpstr>
      <vt:lpstr>Using a matrix to represent data tables</vt:lpstr>
      <vt:lpstr>Representing information in a table by a matrix</vt:lpstr>
      <vt:lpstr>Entering a credit card number into a matrix</vt:lpstr>
      <vt:lpstr>Using matrices to represent network diagrams</vt:lpstr>
      <vt:lpstr>Representing a network diagram by a matrix</vt:lpstr>
      <vt:lpstr>Interpreting a matrix representing a network diagram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a Matrix?</dc:title>
  <dc:creator>Yongmei Zhang</dc:creator>
  <cp:lastModifiedBy>Lyn ZHANG</cp:lastModifiedBy>
  <cp:revision>21</cp:revision>
  <dcterms:created xsi:type="dcterms:W3CDTF">2021-04-11T01:11:31Z</dcterms:created>
  <dcterms:modified xsi:type="dcterms:W3CDTF">2024-12-30T03:24:10Z</dcterms:modified>
</cp:coreProperties>
</file>