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sldIdLst>
    <p:sldId id="256" r:id="rId2"/>
    <p:sldId id="276" r:id="rId3"/>
    <p:sldId id="277" r:id="rId4"/>
    <p:sldId id="269" r:id="rId5"/>
    <p:sldId id="257" r:id="rId6"/>
    <p:sldId id="258" r:id="rId7"/>
    <p:sldId id="259" r:id="rId8"/>
    <p:sldId id="260" r:id="rId9"/>
    <p:sldId id="261" r:id="rId10"/>
    <p:sldId id="262" r:id="rId11"/>
    <p:sldId id="263" r:id="rId12"/>
    <p:sldId id="264" r:id="rId13"/>
    <p:sldId id="265" r:id="rId14"/>
    <p:sldId id="267" r:id="rId15"/>
    <p:sldId id="26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111" autoAdjust="0"/>
  </p:normalViewPr>
  <p:slideViewPr>
    <p:cSldViewPr snapToGrid="0">
      <p:cViewPr varScale="1">
        <p:scale>
          <a:sx n="58" d="100"/>
          <a:sy n="58" d="100"/>
        </p:scale>
        <p:origin x="9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43AD15-4BF7-475A-9C26-2C65CF5285DE}" type="datetimeFigureOut">
              <a:rPr lang="en-AU" smtClean="0"/>
              <a:t>30/12/2024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75EF1F-F2F8-4B8F-876B-EA598BAA8E8C}" type="slidenum">
              <a:rPr lang="en-AU" smtClean="0"/>
              <a:t>‹#›</a:t>
            </a:fld>
            <a:endParaRPr lang="en-AU"/>
          </a:p>
        </p:txBody>
      </p:sp>
    </p:spTree>
    <p:extLst>
      <p:ext uri="{BB962C8B-B14F-4D97-AF65-F5344CB8AC3E}">
        <p14:creationId xmlns:p14="http://schemas.microsoft.com/office/powerpoint/2010/main" val="2635742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https://quizizz.com/admin/quiz/5da548f9513b43001bf69ed4/vce-further-maths-revision-2?source=HeroSearchBar&amp;page=FeaturedPage&amp;searchLocale=&amp;fromSearch=true</a:t>
            </a:r>
          </a:p>
        </p:txBody>
      </p:sp>
      <p:sp>
        <p:nvSpPr>
          <p:cNvPr id="4" name="Slide Number Placeholder 3"/>
          <p:cNvSpPr>
            <a:spLocks noGrp="1"/>
          </p:cNvSpPr>
          <p:nvPr>
            <p:ph type="sldNum" sz="quarter" idx="5"/>
          </p:nvPr>
        </p:nvSpPr>
        <p:spPr/>
        <p:txBody>
          <a:bodyPr/>
          <a:lstStyle/>
          <a:p>
            <a:fld id="{F275EF1F-F2F8-4B8F-876B-EA598BAA8E8C}" type="slidenum">
              <a:rPr lang="en-AU" smtClean="0"/>
              <a:t>1</a:t>
            </a:fld>
            <a:endParaRPr lang="en-AU"/>
          </a:p>
        </p:txBody>
      </p:sp>
    </p:spTree>
    <p:extLst>
      <p:ext uri="{BB962C8B-B14F-4D97-AF65-F5344CB8AC3E}">
        <p14:creationId xmlns:p14="http://schemas.microsoft.com/office/powerpoint/2010/main" val="8849319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08B4F3B-EA49-47D4-9CFF-26D1C0D3C3B2}" type="datetimeFigureOut">
              <a:rPr lang="en-AU" smtClean="0"/>
              <a:t>30/12/2024</a:t>
            </a:fld>
            <a:endParaRPr lang="en-AU"/>
          </a:p>
        </p:txBody>
      </p:sp>
      <p:sp>
        <p:nvSpPr>
          <p:cNvPr id="5" name="Footer Placeholder 4"/>
          <p:cNvSpPr>
            <a:spLocks noGrp="1"/>
          </p:cNvSpPr>
          <p:nvPr>
            <p:ph type="ftr" sz="quarter" idx="11"/>
          </p:nvPr>
        </p:nvSpPr>
        <p:spPr>
          <a:xfrm>
            <a:off x="1127124" y="329307"/>
            <a:ext cx="5943668" cy="309201"/>
          </a:xfrm>
        </p:spPr>
        <p:txBody>
          <a:bodyPr/>
          <a:lstStyle/>
          <a:p>
            <a:endParaRPr lang="en-AU"/>
          </a:p>
        </p:txBody>
      </p:sp>
      <p:sp>
        <p:nvSpPr>
          <p:cNvPr id="6" name="Slide Number Placeholder 5"/>
          <p:cNvSpPr>
            <a:spLocks noGrp="1"/>
          </p:cNvSpPr>
          <p:nvPr>
            <p:ph type="sldNum" sz="quarter" idx="12"/>
          </p:nvPr>
        </p:nvSpPr>
        <p:spPr>
          <a:xfrm>
            <a:off x="9924392" y="134930"/>
            <a:ext cx="811019" cy="503578"/>
          </a:xfrm>
        </p:spPr>
        <p:txBody>
          <a:bodyPr/>
          <a:lstStyle/>
          <a:p>
            <a:fld id="{8CE09FEC-A2BE-4B5D-9ECA-AEAD0A26ACE1}" type="slidenum">
              <a:rPr lang="en-AU" smtClean="0"/>
              <a:t>‹#›</a:t>
            </a:fld>
            <a:endParaRPr lang="en-A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30083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8B4F3B-EA49-47D4-9CFF-26D1C0D3C3B2}" type="datetimeFigureOut">
              <a:rPr lang="en-AU" smtClean="0"/>
              <a:t>30/12/2024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E09FEC-A2BE-4B5D-9ECA-AEAD0A26ACE1}" type="slidenum">
              <a:rPr lang="en-AU" smtClean="0"/>
              <a:t>‹#›</a:t>
            </a:fld>
            <a:endParaRPr lang="en-AU"/>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99336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08B4F3B-EA49-47D4-9CFF-26D1C0D3C3B2}" type="datetimeFigureOut">
              <a:rPr lang="en-AU" smtClean="0"/>
              <a:t>30/12/2024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E09FEC-A2BE-4B5D-9ECA-AEAD0A26ACE1}" type="slidenum">
              <a:rPr lang="en-AU" smtClean="0"/>
              <a:t>‹#›</a:t>
            </a:fld>
            <a:endParaRPr lang="en-AU"/>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549812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308B4F3B-EA49-47D4-9CFF-26D1C0D3C3B2}" type="datetimeFigureOut">
              <a:rPr lang="en-AU" smtClean="0"/>
              <a:t>30/12/2024</a:t>
            </a:fld>
            <a:endParaRPr lang="en-AU"/>
          </a:p>
        </p:txBody>
      </p:sp>
      <p:sp>
        <p:nvSpPr>
          <p:cNvPr id="5" name="Footer Placeholder 4"/>
          <p:cNvSpPr>
            <a:spLocks noGrp="1"/>
          </p:cNvSpPr>
          <p:nvPr>
            <p:ph type="ftr" sz="quarter" idx="11"/>
          </p:nvPr>
        </p:nvSpPr>
        <p:spPr/>
        <p:txBody>
          <a:bodyPr/>
          <a:lstStyle>
            <a:lvl1pPr>
              <a:defRPr sz="1200"/>
            </a:lvl1pPr>
          </a:lstStyle>
          <a:p>
            <a:endParaRPr lang="en-AU"/>
          </a:p>
        </p:txBody>
      </p:sp>
      <p:sp>
        <p:nvSpPr>
          <p:cNvPr id="6" name="Slide Number Placeholder 5"/>
          <p:cNvSpPr>
            <a:spLocks noGrp="1"/>
          </p:cNvSpPr>
          <p:nvPr>
            <p:ph type="sldNum" sz="quarter" idx="12"/>
          </p:nvPr>
        </p:nvSpPr>
        <p:spPr/>
        <p:txBody>
          <a:bodyPr/>
          <a:lstStyle/>
          <a:p>
            <a:fld id="{8CE09FEC-A2BE-4B5D-9ECA-AEAD0A26ACE1}" type="slidenum">
              <a:rPr lang="en-AU" smtClean="0"/>
              <a:t>‹#›</a:t>
            </a:fld>
            <a:endParaRPr lang="en-AU"/>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72898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308B4F3B-EA49-47D4-9CFF-26D1C0D3C3B2}" type="datetimeFigureOut">
              <a:rPr lang="en-AU" smtClean="0"/>
              <a:t>30/12/2024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CE09FEC-A2BE-4B5D-9ECA-AEAD0A26ACE1}" type="slidenum">
              <a:rPr lang="en-AU" smtClean="0"/>
              <a:t>‹#›</a:t>
            </a:fld>
            <a:endParaRPr lang="en-A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47069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08B4F3B-EA49-47D4-9CFF-26D1C0D3C3B2}" type="datetimeFigureOut">
              <a:rPr lang="en-AU" smtClean="0"/>
              <a:t>30/12/2024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E09FEC-A2BE-4B5D-9ECA-AEAD0A26ACE1}" type="slidenum">
              <a:rPr lang="en-AU" smtClean="0"/>
              <a:t>‹#›</a:t>
            </a:fld>
            <a:endParaRPr lang="en-A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341321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08B4F3B-EA49-47D4-9CFF-26D1C0D3C3B2}" type="datetimeFigureOut">
              <a:rPr lang="en-AU" smtClean="0"/>
              <a:t>30/12/2024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CE09FEC-A2BE-4B5D-9ECA-AEAD0A26ACE1}" type="slidenum">
              <a:rPr lang="en-AU" smtClean="0"/>
              <a:t>‹#›</a:t>
            </a:fld>
            <a:endParaRPr lang="en-AU"/>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77518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08B4F3B-EA49-47D4-9CFF-26D1C0D3C3B2}" type="datetimeFigureOut">
              <a:rPr lang="en-AU" smtClean="0"/>
              <a:t>30/12/2024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CE09FEC-A2BE-4B5D-9ECA-AEAD0A26ACE1}" type="slidenum">
              <a:rPr lang="en-AU" smtClean="0"/>
              <a:t>‹#›</a:t>
            </a:fld>
            <a:endParaRPr lang="en-AU"/>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1647951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8B4F3B-EA49-47D4-9CFF-26D1C0D3C3B2}" type="datetimeFigureOut">
              <a:rPr lang="en-AU" smtClean="0"/>
              <a:t>30/12/2024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CE09FEC-A2BE-4B5D-9ECA-AEAD0A26ACE1}" type="slidenum">
              <a:rPr lang="en-AU" smtClean="0"/>
              <a:t>‹#›</a:t>
            </a:fld>
            <a:endParaRPr lang="en-AU"/>
          </a:p>
        </p:txBody>
      </p:sp>
    </p:spTree>
    <p:extLst>
      <p:ext uri="{BB962C8B-B14F-4D97-AF65-F5344CB8AC3E}">
        <p14:creationId xmlns:p14="http://schemas.microsoft.com/office/powerpoint/2010/main" val="2079943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08B4F3B-EA49-47D4-9CFF-26D1C0D3C3B2}" type="datetimeFigureOut">
              <a:rPr lang="en-AU" smtClean="0"/>
              <a:t>30/12/2024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CE09FEC-A2BE-4B5D-9ECA-AEAD0A26ACE1}" type="slidenum">
              <a:rPr lang="en-AU" smtClean="0"/>
              <a:t>‹#›</a:t>
            </a:fld>
            <a:endParaRPr lang="en-AU"/>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346426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308B4F3B-EA49-47D4-9CFF-26D1C0D3C3B2}" type="datetimeFigureOut">
              <a:rPr lang="en-AU" smtClean="0"/>
              <a:t>30/12/2024</a:t>
            </a:fld>
            <a:endParaRPr lang="en-AU"/>
          </a:p>
        </p:txBody>
      </p:sp>
      <p:sp>
        <p:nvSpPr>
          <p:cNvPr id="6" name="Footer Placeholder 5"/>
          <p:cNvSpPr>
            <a:spLocks noGrp="1"/>
          </p:cNvSpPr>
          <p:nvPr>
            <p:ph type="ftr" sz="quarter" idx="11"/>
          </p:nvPr>
        </p:nvSpPr>
        <p:spPr>
          <a:xfrm>
            <a:off x="1125300" y="318640"/>
            <a:ext cx="4877818" cy="320931"/>
          </a:xfrm>
        </p:spPr>
        <p:txBody>
          <a:bodyPr/>
          <a:lstStyle/>
          <a:p>
            <a:endParaRPr lang="en-AU"/>
          </a:p>
        </p:txBody>
      </p:sp>
      <p:sp>
        <p:nvSpPr>
          <p:cNvPr id="7" name="Slide Number Placeholder 6"/>
          <p:cNvSpPr>
            <a:spLocks noGrp="1"/>
          </p:cNvSpPr>
          <p:nvPr>
            <p:ph type="sldNum" sz="quarter" idx="12"/>
          </p:nvPr>
        </p:nvSpPr>
        <p:spPr>
          <a:xfrm>
            <a:off x="6176794" y="137408"/>
            <a:ext cx="811019" cy="503578"/>
          </a:xfrm>
        </p:spPr>
        <p:txBody>
          <a:bodyPr/>
          <a:lstStyle/>
          <a:p>
            <a:fld id="{8CE09FEC-A2BE-4B5D-9ECA-AEAD0A26ACE1}" type="slidenum">
              <a:rPr lang="en-AU" smtClean="0"/>
              <a:t>‹#›</a:t>
            </a:fld>
            <a:endParaRPr lang="en-AU"/>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00688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08B4F3B-EA49-47D4-9CFF-26D1C0D3C3B2}" type="datetimeFigureOut">
              <a:rPr lang="en-AU" smtClean="0"/>
              <a:t>30/12/2024</a:t>
            </a:fld>
            <a:endParaRPr lang="en-AU"/>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8CE09FEC-A2BE-4B5D-9ECA-AEAD0A26ACE1}" type="slidenum">
              <a:rPr lang="en-AU" smtClean="0"/>
              <a:t>‹#›</a:t>
            </a:fld>
            <a:endParaRPr lang="en-AU"/>
          </a:p>
        </p:txBody>
      </p:sp>
    </p:spTree>
    <p:extLst>
      <p:ext uri="{BB962C8B-B14F-4D97-AF65-F5344CB8AC3E}">
        <p14:creationId xmlns:p14="http://schemas.microsoft.com/office/powerpoint/2010/main" val="419277691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9698C-87C1-4C20-B8DF-D1F47CCC20B2}"/>
              </a:ext>
            </a:extLst>
          </p:cNvPr>
          <p:cNvSpPr>
            <a:spLocks noGrp="1"/>
          </p:cNvSpPr>
          <p:nvPr>
            <p:ph type="ctrTitle"/>
          </p:nvPr>
        </p:nvSpPr>
        <p:spPr/>
        <p:txBody>
          <a:bodyPr/>
          <a:lstStyle/>
          <a:p>
            <a:r>
              <a:rPr lang="en-AU" dirty="0"/>
              <a:t>Crashing</a:t>
            </a:r>
          </a:p>
        </p:txBody>
      </p:sp>
      <p:sp>
        <p:nvSpPr>
          <p:cNvPr id="3" name="Subtitle 2">
            <a:extLst>
              <a:ext uri="{FF2B5EF4-FFF2-40B4-BE49-F238E27FC236}">
                <a16:creationId xmlns:a16="http://schemas.microsoft.com/office/drawing/2014/main" id="{994A7DE0-0CB1-4C82-A1B1-4006C5C478CA}"/>
              </a:ext>
            </a:extLst>
          </p:cNvPr>
          <p:cNvSpPr>
            <a:spLocks noGrp="1"/>
          </p:cNvSpPr>
          <p:nvPr>
            <p:ph type="subTitle" idx="1"/>
          </p:nvPr>
        </p:nvSpPr>
        <p:spPr/>
        <p:txBody>
          <a:bodyPr/>
          <a:lstStyle/>
          <a:p>
            <a:r>
              <a:rPr lang="en-AU" dirty="0"/>
              <a:t>8J</a:t>
            </a:r>
          </a:p>
        </p:txBody>
      </p:sp>
    </p:spTree>
    <p:extLst>
      <p:ext uri="{BB962C8B-B14F-4D97-AF65-F5344CB8AC3E}">
        <p14:creationId xmlns:p14="http://schemas.microsoft.com/office/powerpoint/2010/main" val="2977680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1130270" y="1481706"/>
            <a:ext cx="9603275" cy="3294576"/>
          </a:xfrm>
        </p:spPr>
        <p:txBody>
          <a:bodyPr/>
          <a:lstStyle/>
          <a:p>
            <a:r>
              <a:rPr lang="en-US" dirty="0"/>
              <a:t>2. Determine the slack time, in weeks, for activity D.</a:t>
            </a:r>
          </a:p>
          <a:p>
            <a:r>
              <a:rPr lang="en-US" dirty="0"/>
              <a:t>EST=4 and LST=9, Float=LST−EST=9−4=5 weeks</a:t>
            </a:r>
            <a:endParaRPr lang="en-AU" dirty="0"/>
          </a:p>
        </p:txBody>
      </p:sp>
      <p:pic>
        <p:nvPicPr>
          <p:cNvPr id="6" name="Picture 5">
            <a:extLst>
              <a:ext uri="{FF2B5EF4-FFF2-40B4-BE49-F238E27FC236}">
                <a16:creationId xmlns:a16="http://schemas.microsoft.com/office/drawing/2014/main" id="{9ADED6FD-C9D0-469D-A570-0EA14C0B4739}"/>
              </a:ext>
            </a:extLst>
          </p:cNvPr>
          <p:cNvPicPr>
            <a:picLocks noChangeAspect="1"/>
          </p:cNvPicPr>
          <p:nvPr/>
        </p:nvPicPr>
        <p:blipFill>
          <a:blip r:embed="rId2"/>
          <a:stretch>
            <a:fillRect/>
          </a:stretch>
        </p:blipFill>
        <p:spPr>
          <a:xfrm>
            <a:off x="1826789" y="2530941"/>
            <a:ext cx="8210236" cy="3589174"/>
          </a:xfrm>
          <a:prstGeom prst="rect">
            <a:avLst/>
          </a:prstGeom>
        </p:spPr>
      </p:pic>
      <p:pic>
        <p:nvPicPr>
          <p:cNvPr id="7" name="Picture 6">
            <a:extLst>
              <a:ext uri="{FF2B5EF4-FFF2-40B4-BE49-F238E27FC236}">
                <a16:creationId xmlns:a16="http://schemas.microsoft.com/office/drawing/2014/main" id="{486FCC9B-ABCA-490F-8097-D47E42FDD679}"/>
              </a:ext>
            </a:extLst>
          </p:cNvPr>
          <p:cNvPicPr>
            <a:picLocks noChangeAspect="1"/>
          </p:cNvPicPr>
          <p:nvPr/>
        </p:nvPicPr>
        <p:blipFill>
          <a:blip r:embed="rId3"/>
          <a:stretch>
            <a:fillRect/>
          </a:stretch>
        </p:blipFill>
        <p:spPr>
          <a:xfrm>
            <a:off x="1826789" y="2518112"/>
            <a:ext cx="8210236" cy="3666206"/>
          </a:xfrm>
          <a:prstGeom prst="rect">
            <a:avLst/>
          </a:prstGeom>
        </p:spPr>
      </p:pic>
      <p:pic>
        <p:nvPicPr>
          <p:cNvPr id="9" name="Picture 8">
            <a:extLst>
              <a:ext uri="{FF2B5EF4-FFF2-40B4-BE49-F238E27FC236}">
                <a16:creationId xmlns:a16="http://schemas.microsoft.com/office/drawing/2014/main" id="{A0F348C8-E957-4117-9BE7-30B51070E2B4}"/>
              </a:ext>
            </a:extLst>
          </p:cNvPr>
          <p:cNvPicPr>
            <a:picLocks noChangeAspect="1"/>
          </p:cNvPicPr>
          <p:nvPr/>
        </p:nvPicPr>
        <p:blipFill>
          <a:blip r:embed="rId4"/>
          <a:stretch>
            <a:fillRect/>
          </a:stretch>
        </p:blipFill>
        <p:spPr>
          <a:xfrm>
            <a:off x="7962310" y="1089508"/>
            <a:ext cx="4229690" cy="781159"/>
          </a:xfrm>
          <a:prstGeom prst="rect">
            <a:avLst/>
          </a:prstGeom>
        </p:spPr>
      </p:pic>
    </p:spTree>
    <p:extLst>
      <p:ext uri="{BB962C8B-B14F-4D97-AF65-F5344CB8AC3E}">
        <p14:creationId xmlns:p14="http://schemas.microsoft.com/office/powerpoint/2010/main" val="3294035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1130270" y="1481706"/>
            <a:ext cx="9603275" cy="3294576"/>
          </a:xfrm>
        </p:spPr>
        <p:txBody>
          <a:bodyPr/>
          <a:lstStyle/>
          <a:p>
            <a:r>
              <a:rPr lang="en-US" dirty="0"/>
              <a:t>3. Write down the critical path of this project.</a:t>
            </a:r>
          </a:p>
          <a:p>
            <a:r>
              <a:rPr lang="en-US" dirty="0"/>
              <a:t>The critical path of this project is B→C→F→H→I.</a:t>
            </a:r>
            <a:endParaRPr lang="en-AU" dirty="0"/>
          </a:p>
        </p:txBody>
      </p:sp>
      <p:pic>
        <p:nvPicPr>
          <p:cNvPr id="6" name="Picture 5">
            <a:extLst>
              <a:ext uri="{FF2B5EF4-FFF2-40B4-BE49-F238E27FC236}">
                <a16:creationId xmlns:a16="http://schemas.microsoft.com/office/drawing/2014/main" id="{9ADED6FD-C9D0-469D-A570-0EA14C0B4739}"/>
              </a:ext>
            </a:extLst>
          </p:cNvPr>
          <p:cNvPicPr>
            <a:picLocks noChangeAspect="1"/>
          </p:cNvPicPr>
          <p:nvPr/>
        </p:nvPicPr>
        <p:blipFill>
          <a:blip r:embed="rId2"/>
          <a:stretch>
            <a:fillRect/>
          </a:stretch>
        </p:blipFill>
        <p:spPr>
          <a:xfrm>
            <a:off x="1826789" y="2530941"/>
            <a:ext cx="8210236" cy="3589174"/>
          </a:xfrm>
          <a:prstGeom prst="rect">
            <a:avLst/>
          </a:prstGeom>
        </p:spPr>
      </p:pic>
      <p:pic>
        <p:nvPicPr>
          <p:cNvPr id="7" name="Picture 6">
            <a:extLst>
              <a:ext uri="{FF2B5EF4-FFF2-40B4-BE49-F238E27FC236}">
                <a16:creationId xmlns:a16="http://schemas.microsoft.com/office/drawing/2014/main" id="{486FCC9B-ABCA-490F-8097-D47E42FDD679}"/>
              </a:ext>
            </a:extLst>
          </p:cNvPr>
          <p:cNvPicPr>
            <a:picLocks noChangeAspect="1"/>
          </p:cNvPicPr>
          <p:nvPr/>
        </p:nvPicPr>
        <p:blipFill>
          <a:blip r:embed="rId3"/>
          <a:stretch>
            <a:fillRect/>
          </a:stretch>
        </p:blipFill>
        <p:spPr>
          <a:xfrm>
            <a:off x="1826789" y="2518112"/>
            <a:ext cx="8210236" cy="3666206"/>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2782112" y="4630366"/>
            <a:ext cx="1692611"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4474723" y="4630366"/>
            <a:ext cx="955323"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9FE0F9E-3BA9-445E-88E5-9FAFB063EA1B}"/>
              </a:ext>
            </a:extLst>
          </p:cNvPr>
          <p:cNvCxnSpPr>
            <a:cxnSpLocks/>
          </p:cNvCxnSpPr>
          <p:nvPr/>
        </p:nvCxnSpPr>
        <p:spPr>
          <a:xfrm flipV="1">
            <a:off x="5430047" y="4630366"/>
            <a:ext cx="990208"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6420256" y="4630366"/>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a:off x="8112868" y="4630366"/>
            <a:ext cx="129702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7014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1" end="1"/>
                                            </p:txEl>
                                          </p:spTgt>
                                        </p:tgtEl>
                                        <p:attrNameLst>
                                          <p:attrName>style.visibility</p:attrName>
                                        </p:attrNameLst>
                                      </p:cBhvr>
                                      <p:to>
                                        <p:strVal val="visible"/>
                                      </p:to>
                                    </p:set>
                                    <p:anim calcmode="lin" valueType="num">
                                      <p:cBhvr additive="base">
                                        <p:cTn id="4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a:xfrm>
            <a:off x="1130269" y="73670"/>
            <a:ext cx="9603275" cy="1049235"/>
          </a:xfrm>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0" y="737885"/>
            <a:ext cx="12192000" cy="4457570"/>
          </a:xfrm>
        </p:spPr>
        <p:txBody>
          <a:bodyPr>
            <a:normAutofit fontScale="92500" lnSpcReduction="10000"/>
          </a:bodyPr>
          <a:lstStyle/>
          <a:p>
            <a:r>
              <a:rPr lang="en-US" dirty="0"/>
              <a:t>4. The builders of the community </a:t>
            </a:r>
            <a:r>
              <a:rPr lang="en-US" dirty="0" err="1"/>
              <a:t>centre</a:t>
            </a:r>
            <a:r>
              <a:rPr lang="en-US" dirty="0"/>
              <a:t> are able to speed up the project.</a:t>
            </a:r>
          </a:p>
          <a:p>
            <a:r>
              <a:rPr lang="en-US" dirty="0"/>
              <a:t>Some of the activities can be reduced in time at an additional cost.</a:t>
            </a:r>
          </a:p>
          <a:p>
            <a:r>
              <a:rPr lang="en-US" dirty="0"/>
              <a:t>The activities that can be reduced in time are A, C, E, F and G.</a:t>
            </a:r>
          </a:p>
          <a:p>
            <a:r>
              <a:rPr lang="en-US" dirty="0"/>
              <a:t>Which of these activities, if reduced in time individually, would not result in an earlier completion of the project?</a:t>
            </a:r>
          </a:p>
          <a:p>
            <a:endParaRPr lang="en-US" dirty="0"/>
          </a:p>
          <a:p>
            <a:r>
              <a:rPr lang="en-US" dirty="0"/>
              <a:t>Activities </a:t>
            </a:r>
            <a:r>
              <a:rPr lang="en-US" dirty="0">
                <a:solidFill>
                  <a:srgbClr val="0070C0"/>
                </a:solidFill>
              </a:rPr>
              <a:t>A, E and G </a:t>
            </a:r>
            <a:r>
              <a:rPr lang="en-US" dirty="0"/>
              <a:t>are not on</a:t>
            </a:r>
          </a:p>
          <a:p>
            <a:r>
              <a:rPr lang="en-US" dirty="0"/>
              <a:t> the critical path. These activities</a:t>
            </a:r>
          </a:p>
          <a:p>
            <a:r>
              <a:rPr lang="en-US" dirty="0"/>
              <a:t> would not result in an earlier </a:t>
            </a:r>
          </a:p>
          <a:p>
            <a:r>
              <a:rPr lang="en-US" dirty="0"/>
              <a:t>completion of the project.</a:t>
            </a:r>
            <a:endParaRPr lang="en-AU" dirty="0"/>
          </a:p>
        </p:txBody>
      </p:sp>
      <p:pic>
        <p:nvPicPr>
          <p:cNvPr id="7" name="Picture 6">
            <a:extLst>
              <a:ext uri="{FF2B5EF4-FFF2-40B4-BE49-F238E27FC236}">
                <a16:creationId xmlns:a16="http://schemas.microsoft.com/office/drawing/2014/main" id="{486FCC9B-ABCA-490F-8097-D47E42FDD679}"/>
              </a:ext>
            </a:extLst>
          </p:cNvPr>
          <p:cNvPicPr>
            <a:picLocks noChangeAspect="1"/>
          </p:cNvPicPr>
          <p:nvPr/>
        </p:nvPicPr>
        <p:blipFill>
          <a:blip r:embed="rId2"/>
          <a:stretch>
            <a:fillRect/>
          </a:stretch>
        </p:blipFill>
        <p:spPr>
          <a:xfrm>
            <a:off x="4415941" y="2659114"/>
            <a:ext cx="7583099" cy="3386164"/>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5316480" y="4620632"/>
            <a:ext cx="155904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6820112" y="4552486"/>
            <a:ext cx="955323"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9FE0F9E-3BA9-445E-88E5-9FAFB063EA1B}"/>
              </a:ext>
            </a:extLst>
          </p:cNvPr>
          <p:cNvCxnSpPr>
            <a:cxnSpLocks/>
          </p:cNvCxnSpPr>
          <p:nvPr/>
        </p:nvCxnSpPr>
        <p:spPr>
          <a:xfrm flipV="1">
            <a:off x="7711762" y="4552486"/>
            <a:ext cx="990208"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8585880" y="4620632"/>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flipV="1">
            <a:off x="10278492" y="4641414"/>
            <a:ext cx="910103" cy="15258"/>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8674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a:xfrm>
            <a:off x="1130269" y="73670"/>
            <a:ext cx="9603275" cy="1049235"/>
          </a:xfrm>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0" y="645875"/>
            <a:ext cx="12192000" cy="5399401"/>
          </a:xfrm>
        </p:spPr>
        <p:txBody>
          <a:bodyPr>
            <a:normAutofit/>
          </a:bodyPr>
          <a:lstStyle/>
          <a:p>
            <a:r>
              <a:rPr lang="en-US" dirty="0"/>
              <a:t>5. The owner of the estate is prepared to pay the additional cost to achieve early completion.</a:t>
            </a:r>
          </a:p>
          <a:p>
            <a:r>
              <a:rPr lang="en-US" dirty="0"/>
              <a:t>The cost of reducing the time of each activity is $5000 per week.</a:t>
            </a:r>
          </a:p>
          <a:p>
            <a:r>
              <a:rPr lang="en-US" dirty="0"/>
              <a:t>The maximum reduction in time for each one of the five activities, </a:t>
            </a:r>
            <a:r>
              <a:rPr lang="en-US" dirty="0">
                <a:solidFill>
                  <a:srgbClr val="0070C0"/>
                </a:solidFill>
              </a:rPr>
              <a:t>A, C, E, F and G </a:t>
            </a:r>
            <a:r>
              <a:rPr lang="en-US" dirty="0"/>
              <a:t>is 2 weeks.</a:t>
            </a:r>
          </a:p>
          <a:p>
            <a:r>
              <a:rPr lang="en-US" dirty="0"/>
              <a:t>Determine the minimum time, in weeks, for the project to be completed now that certain activities can be reduced in time.</a:t>
            </a:r>
          </a:p>
          <a:p>
            <a:endParaRPr lang="en-US" dirty="0"/>
          </a:p>
          <a:p>
            <a:r>
              <a:rPr lang="en-US" dirty="0"/>
              <a:t>Activities </a:t>
            </a:r>
            <a:r>
              <a:rPr lang="en-US" dirty="0">
                <a:solidFill>
                  <a:srgbClr val="0070C0"/>
                </a:solidFill>
              </a:rPr>
              <a:t>C and F </a:t>
            </a:r>
            <a:r>
              <a:rPr lang="en-US" dirty="0"/>
              <a:t>are on the </a:t>
            </a:r>
          </a:p>
          <a:p>
            <a:r>
              <a:rPr lang="en-US" dirty="0"/>
              <a:t>critical path. Reduce these by</a:t>
            </a:r>
          </a:p>
          <a:p>
            <a:r>
              <a:rPr lang="en-US" dirty="0"/>
              <a:t> 2 weeks each to reduce the </a:t>
            </a:r>
          </a:p>
          <a:p>
            <a:r>
              <a:rPr lang="en-US" dirty="0"/>
              <a:t>path B→C→F→H→I by 4 weeks,</a:t>
            </a:r>
          </a:p>
          <a:p>
            <a:r>
              <a:rPr lang="en-US" dirty="0"/>
              <a:t> from </a:t>
            </a:r>
            <a:r>
              <a:rPr lang="en-US" dirty="0">
                <a:solidFill>
                  <a:srgbClr val="0070C0"/>
                </a:solidFill>
              </a:rPr>
              <a:t>19 down to 15 </a:t>
            </a:r>
            <a:r>
              <a:rPr lang="en-US" dirty="0"/>
              <a:t>weeks.</a:t>
            </a:r>
            <a:endParaRPr lang="en-AU" dirty="0"/>
          </a:p>
        </p:txBody>
      </p:sp>
      <p:pic>
        <p:nvPicPr>
          <p:cNvPr id="7" name="Picture 6">
            <a:extLst>
              <a:ext uri="{FF2B5EF4-FFF2-40B4-BE49-F238E27FC236}">
                <a16:creationId xmlns:a16="http://schemas.microsoft.com/office/drawing/2014/main" id="{486FCC9B-ABCA-490F-8097-D47E42FDD679}"/>
              </a:ext>
            </a:extLst>
          </p:cNvPr>
          <p:cNvPicPr>
            <a:picLocks noChangeAspect="1"/>
          </p:cNvPicPr>
          <p:nvPr/>
        </p:nvPicPr>
        <p:blipFill>
          <a:blip r:embed="rId2"/>
          <a:stretch>
            <a:fillRect/>
          </a:stretch>
        </p:blipFill>
        <p:spPr>
          <a:xfrm>
            <a:off x="4509655" y="2700960"/>
            <a:ext cx="7489385" cy="3344317"/>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5316480" y="4620632"/>
            <a:ext cx="155904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6820112" y="4552486"/>
            <a:ext cx="955323"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B9FE0F9E-3BA9-445E-88E5-9FAFB063EA1B}"/>
              </a:ext>
            </a:extLst>
          </p:cNvPr>
          <p:cNvCxnSpPr>
            <a:cxnSpLocks/>
          </p:cNvCxnSpPr>
          <p:nvPr/>
        </p:nvCxnSpPr>
        <p:spPr>
          <a:xfrm flipV="1">
            <a:off x="7711762" y="4552486"/>
            <a:ext cx="990208" cy="9727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8585880" y="4620632"/>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flipV="1">
            <a:off x="10278492" y="4641414"/>
            <a:ext cx="910103" cy="15258"/>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65511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a:xfrm>
            <a:off x="1130269" y="73670"/>
            <a:ext cx="9603275" cy="1049235"/>
          </a:xfrm>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0" y="645875"/>
            <a:ext cx="12192000" cy="5399401"/>
          </a:xfrm>
        </p:spPr>
        <p:txBody>
          <a:bodyPr>
            <a:normAutofit/>
          </a:bodyPr>
          <a:lstStyle/>
          <a:p>
            <a:r>
              <a:rPr lang="en-US" dirty="0"/>
              <a:t>5. The owner of the estate is prepared to pay the additional cost to achieve early completion.</a:t>
            </a:r>
          </a:p>
          <a:p>
            <a:r>
              <a:rPr lang="en-US" dirty="0"/>
              <a:t>The cost of reducing the time of each activity is $5000 per week.</a:t>
            </a:r>
          </a:p>
          <a:p>
            <a:r>
              <a:rPr lang="en-US" dirty="0"/>
              <a:t>The maximum reduction in time for each one of the five activities, </a:t>
            </a:r>
            <a:r>
              <a:rPr lang="en-US" dirty="0">
                <a:solidFill>
                  <a:srgbClr val="0070C0"/>
                </a:solidFill>
              </a:rPr>
              <a:t>A, C, E, F and G </a:t>
            </a:r>
            <a:r>
              <a:rPr lang="en-US" dirty="0"/>
              <a:t>is 2 weeks.</a:t>
            </a:r>
          </a:p>
          <a:p>
            <a:r>
              <a:rPr lang="en-US" dirty="0"/>
              <a:t>Determine the minimum time, in weeks, for the project to be completed now that certain activities can be reduced in time.</a:t>
            </a:r>
          </a:p>
          <a:p>
            <a:endParaRPr lang="en-US" dirty="0"/>
          </a:p>
          <a:p>
            <a:r>
              <a:rPr lang="en-US" dirty="0"/>
              <a:t>This has resulted in a new </a:t>
            </a:r>
          </a:p>
          <a:p>
            <a:r>
              <a:rPr lang="en-US" dirty="0"/>
              <a:t>critical path.</a:t>
            </a:r>
          </a:p>
          <a:p>
            <a:r>
              <a:rPr lang="en-US" dirty="0">
                <a:solidFill>
                  <a:srgbClr val="0070C0"/>
                </a:solidFill>
              </a:rPr>
              <a:t>E</a:t>
            </a:r>
            <a:r>
              <a:rPr lang="en-US" dirty="0"/>
              <a:t>  can be reduced by 1 week to </a:t>
            </a:r>
          </a:p>
          <a:p>
            <a:r>
              <a:rPr lang="en-US" dirty="0"/>
              <a:t>ensure overall minimum </a:t>
            </a:r>
          </a:p>
          <a:p>
            <a:r>
              <a:rPr lang="en-US" dirty="0"/>
              <a:t>completion time of 15 weeks.</a:t>
            </a:r>
            <a:endParaRPr lang="en-AU" dirty="0"/>
          </a:p>
        </p:txBody>
      </p:sp>
      <p:pic>
        <p:nvPicPr>
          <p:cNvPr id="5" name="Picture 4">
            <a:extLst>
              <a:ext uri="{FF2B5EF4-FFF2-40B4-BE49-F238E27FC236}">
                <a16:creationId xmlns:a16="http://schemas.microsoft.com/office/drawing/2014/main" id="{BC46E666-66C1-4AA1-8EAE-9B43ED63B448}"/>
              </a:ext>
            </a:extLst>
          </p:cNvPr>
          <p:cNvPicPr>
            <a:picLocks noChangeAspect="1"/>
          </p:cNvPicPr>
          <p:nvPr/>
        </p:nvPicPr>
        <p:blipFill>
          <a:blip r:embed="rId2"/>
          <a:stretch>
            <a:fillRect/>
          </a:stretch>
        </p:blipFill>
        <p:spPr>
          <a:xfrm>
            <a:off x="4746984" y="2752985"/>
            <a:ext cx="7087360" cy="2925974"/>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5468881" y="4275072"/>
            <a:ext cx="155904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6833957" y="4269089"/>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flipV="1">
            <a:off x="10084200" y="4289573"/>
            <a:ext cx="910103" cy="15258"/>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8475809" y="4274732"/>
            <a:ext cx="1608391" cy="30099"/>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E9DEB42-5B01-4F27-B530-558B0AEB824F}"/>
              </a:ext>
            </a:extLst>
          </p:cNvPr>
          <p:cNvSpPr txBox="1"/>
          <p:nvPr/>
        </p:nvSpPr>
        <p:spPr>
          <a:xfrm>
            <a:off x="7626927" y="4304831"/>
            <a:ext cx="45719" cy="400110"/>
          </a:xfrm>
          <a:prstGeom prst="rect">
            <a:avLst/>
          </a:prstGeom>
          <a:noFill/>
        </p:spPr>
        <p:txBody>
          <a:bodyPr wrap="square" rtlCol="0">
            <a:spAutoFit/>
          </a:bodyPr>
          <a:lstStyle/>
          <a:p>
            <a:r>
              <a:rPr lang="en-US" sz="2000" b="1" dirty="0">
                <a:solidFill>
                  <a:srgbClr val="C00000"/>
                </a:solidFill>
              </a:rPr>
              <a:t>3</a:t>
            </a:r>
            <a:endParaRPr lang="en-AU" sz="2000" b="1" dirty="0">
              <a:solidFill>
                <a:srgbClr val="C00000"/>
              </a:solidFill>
            </a:endParaRPr>
          </a:p>
        </p:txBody>
      </p:sp>
    </p:spTree>
    <p:extLst>
      <p:ext uri="{BB962C8B-B14F-4D97-AF65-F5344CB8AC3E}">
        <p14:creationId xmlns:p14="http://schemas.microsoft.com/office/powerpoint/2010/main" val="3663656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additive="base">
                                        <p:cTn id="1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7" end="7"/>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 calcmode="lin" valueType="num">
                                      <p:cBhvr additive="base">
                                        <p:cTn id="2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a:xfrm>
            <a:off x="1130269" y="73670"/>
            <a:ext cx="9603275" cy="1049235"/>
          </a:xfrm>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70396" y="1122905"/>
            <a:ext cx="12192000" cy="5399401"/>
          </a:xfrm>
        </p:spPr>
        <p:txBody>
          <a:bodyPr>
            <a:normAutofit/>
          </a:bodyPr>
          <a:lstStyle/>
          <a:p>
            <a:r>
              <a:rPr lang="en-US" dirty="0"/>
              <a:t>6. Determine the minimum additional cost of completing the project in this reduced time.</a:t>
            </a:r>
          </a:p>
          <a:p>
            <a:r>
              <a:rPr lang="en-US" dirty="0"/>
              <a:t>The cost of reducing the time of each activity is $5000 per week.</a:t>
            </a:r>
          </a:p>
          <a:p>
            <a:endParaRPr lang="en-US" dirty="0"/>
          </a:p>
          <a:p>
            <a:r>
              <a:rPr lang="en-US" dirty="0"/>
              <a:t>C  and F have been reduced by </a:t>
            </a:r>
          </a:p>
          <a:p>
            <a:r>
              <a:rPr lang="en-US" dirty="0"/>
              <a:t>2 weeks. E has been reduced by</a:t>
            </a:r>
          </a:p>
          <a:p>
            <a:r>
              <a:rPr lang="en-US" dirty="0"/>
              <a:t> 1 week. There is 5 weeks</a:t>
            </a:r>
          </a:p>
          <a:p>
            <a:r>
              <a:rPr lang="en-US" dirty="0"/>
              <a:t> reduction at $5000 per week.</a:t>
            </a:r>
          </a:p>
          <a:p>
            <a:r>
              <a:rPr lang="en-US" dirty="0"/>
              <a:t>Minimum cost is $25000.</a:t>
            </a:r>
            <a:endParaRPr lang="en-AU" dirty="0"/>
          </a:p>
        </p:txBody>
      </p:sp>
      <p:pic>
        <p:nvPicPr>
          <p:cNvPr id="5" name="Picture 4">
            <a:extLst>
              <a:ext uri="{FF2B5EF4-FFF2-40B4-BE49-F238E27FC236}">
                <a16:creationId xmlns:a16="http://schemas.microsoft.com/office/drawing/2014/main" id="{BC46E666-66C1-4AA1-8EAE-9B43ED63B448}"/>
              </a:ext>
            </a:extLst>
          </p:cNvPr>
          <p:cNvPicPr>
            <a:picLocks noChangeAspect="1"/>
          </p:cNvPicPr>
          <p:nvPr/>
        </p:nvPicPr>
        <p:blipFill>
          <a:blip r:embed="rId2"/>
          <a:stretch>
            <a:fillRect/>
          </a:stretch>
        </p:blipFill>
        <p:spPr>
          <a:xfrm>
            <a:off x="4746984" y="2752985"/>
            <a:ext cx="7087360" cy="2925974"/>
          </a:xfrm>
          <a:prstGeom prst="rect">
            <a:avLst/>
          </a:prstGeom>
        </p:spPr>
      </p:pic>
      <p:cxnSp>
        <p:nvCxnSpPr>
          <p:cNvPr id="8" name="Straight Arrow Connector 7">
            <a:extLst>
              <a:ext uri="{FF2B5EF4-FFF2-40B4-BE49-F238E27FC236}">
                <a16:creationId xmlns:a16="http://schemas.microsoft.com/office/drawing/2014/main" id="{9CF4F17C-2345-4B9B-98A9-9C33023BE96E}"/>
              </a:ext>
            </a:extLst>
          </p:cNvPr>
          <p:cNvCxnSpPr>
            <a:cxnSpLocks/>
          </p:cNvCxnSpPr>
          <p:nvPr/>
        </p:nvCxnSpPr>
        <p:spPr>
          <a:xfrm>
            <a:off x="5468881" y="4275072"/>
            <a:ext cx="1559040"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B70E0D7D-DAD2-4D3A-A6EA-07C31D2F9B3B}"/>
              </a:ext>
            </a:extLst>
          </p:cNvPr>
          <p:cNvCxnSpPr>
            <a:cxnSpLocks/>
          </p:cNvCxnSpPr>
          <p:nvPr/>
        </p:nvCxnSpPr>
        <p:spPr>
          <a:xfrm>
            <a:off x="6833957" y="4269089"/>
            <a:ext cx="1692612" cy="0"/>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09AAF0B0-6ED8-4CC8-B758-DB7D4D263366}"/>
              </a:ext>
            </a:extLst>
          </p:cNvPr>
          <p:cNvCxnSpPr>
            <a:cxnSpLocks/>
          </p:cNvCxnSpPr>
          <p:nvPr/>
        </p:nvCxnSpPr>
        <p:spPr>
          <a:xfrm flipV="1">
            <a:off x="10084200" y="4289573"/>
            <a:ext cx="910103" cy="15258"/>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D5A5BC6B-6778-4AF2-9EBB-92F686D87F84}"/>
              </a:ext>
            </a:extLst>
          </p:cNvPr>
          <p:cNvCxnSpPr>
            <a:cxnSpLocks/>
          </p:cNvCxnSpPr>
          <p:nvPr/>
        </p:nvCxnSpPr>
        <p:spPr>
          <a:xfrm>
            <a:off x="8475809" y="4274732"/>
            <a:ext cx="1608391" cy="30099"/>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676998D0-52CB-457F-B861-9EC2D1BD3516}"/>
              </a:ext>
            </a:extLst>
          </p:cNvPr>
          <p:cNvSpPr txBox="1"/>
          <p:nvPr/>
        </p:nvSpPr>
        <p:spPr>
          <a:xfrm>
            <a:off x="7624790" y="4263107"/>
            <a:ext cx="6130636" cy="369332"/>
          </a:xfrm>
          <a:prstGeom prst="rect">
            <a:avLst/>
          </a:prstGeom>
          <a:noFill/>
        </p:spPr>
        <p:txBody>
          <a:bodyPr wrap="square">
            <a:spAutoFit/>
          </a:bodyPr>
          <a:lstStyle/>
          <a:p>
            <a:r>
              <a:rPr lang="en-US" sz="1800" b="1" dirty="0">
                <a:solidFill>
                  <a:srgbClr val="C00000"/>
                </a:solidFill>
              </a:rPr>
              <a:t>3</a:t>
            </a:r>
            <a:endParaRPr lang="en-AU" sz="1800" b="1" dirty="0">
              <a:solidFill>
                <a:srgbClr val="C00000"/>
              </a:solidFill>
            </a:endParaRPr>
          </a:p>
        </p:txBody>
      </p:sp>
    </p:spTree>
    <p:extLst>
      <p:ext uri="{BB962C8B-B14F-4D97-AF65-F5344CB8AC3E}">
        <p14:creationId xmlns:p14="http://schemas.microsoft.com/office/powerpoint/2010/main" val="189084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653191D-00E5-DDF9-8BA4-BDA9F94ED65D}"/>
              </a:ext>
            </a:extLst>
          </p:cNvPr>
          <p:cNvPicPr>
            <a:picLocks noChangeAspect="1"/>
          </p:cNvPicPr>
          <p:nvPr/>
        </p:nvPicPr>
        <p:blipFill>
          <a:blip r:embed="rId2"/>
          <a:stretch>
            <a:fillRect/>
          </a:stretch>
        </p:blipFill>
        <p:spPr>
          <a:xfrm>
            <a:off x="108488" y="201478"/>
            <a:ext cx="7218948" cy="3429000"/>
          </a:xfrm>
          <a:prstGeom prst="rect">
            <a:avLst/>
          </a:prstGeom>
        </p:spPr>
      </p:pic>
      <p:pic>
        <p:nvPicPr>
          <p:cNvPr id="7" name="Picture 6">
            <a:extLst>
              <a:ext uri="{FF2B5EF4-FFF2-40B4-BE49-F238E27FC236}">
                <a16:creationId xmlns:a16="http://schemas.microsoft.com/office/drawing/2014/main" id="{FAFA59E5-F193-C50A-95CE-27733447F009}"/>
              </a:ext>
            </a:extLst>
          </p:cNvPr>
          <p:cNvPicPr>
            <a:picLocks noChangeAspect="1"/>
          </p:cNvPicPr>
          <p:nvPr/>
        </p:nvPicPr>
        <p:blipFill>
          <a:blip r:embed="rId3"/>
          <a:stretch>
            <a:fillRect/>
          </a:stretch>
        </p:blipFill>
        <p:spPr>
          <a:xfrm>
            <a:off x="7218948" y="201478"/>
            <a:ext cx="4728078" cy="5703376"/>
          </a:xfrm>
          <a:prstGeom prst="rect">
            <a:avLst/>
          </a:prstGeom>
        </p:spPr>
      </p:pic>
      <p:pic>
        <p:nvPicPr>
          <p:cNvPr id="9" name="Picture 8">
            <a:extLst>
              <a:ext uri="{FF2B5EF4-FFF2-40B4-BE49-F238E27FC236}">
                <a16:creationId xmlns:a16="http://schemas.microsoft.com/office/drawing/2014/main" id="{C2DE2283-0D38-8B88-6E43-57A7DA5276FE}"/>
              </a:ext>
            </a:extLst>
          </p:cNvPr>
          <p:cNvPicPr>
            <a:picLocks noChangeAspect="1"/>
          </p:cNvPicPr>
          <p:nvPr/>
        </p:nvPicPr>
        <p:blipFill>
          <a:blip r:embed="rId4"/>
          <a:stretch>
            <a:fillRect/>
          </a:stretch>
        </p:blipFill>
        <p:spPr>
          <a:xfrm>
            <a:off x="2915366" y="3115159"/>
            <a:ext cx="4115374" cy="3381847"/>
          </a:xfrm>
          <a:prstGeom prst="rect">
            <a:avLst/>
          </a:prstGeom>
        </p:spPr>
      </p:pic>
    </p:spTree>
    <p:extLst>
      <p:ext uri="{BB962C8B-B14F-4D97-AF65-F5344CB8AC3E}">
        <p14:creationId xmlns:p14="http://schemas.microsoft.com/office/powerpoint/2010/main" val="4231114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DCA4241-22D9-7AF0-8C86-3EE80DFAFF57}"/>
              </a:ext>
            </a:extLst>
          </p:cNvPr>
          <p:cNvPicPr>
            <a:picLocks noChangeAspect="1"/>
          </p:cNvPicPr>
          <p:nvPr/>
        </p:nvPicPr>
        <p:blipFill>
          <a:blip r:embed="rId2"/>
          <a:stretch>
            <a:fillRect/>
          </a:stretch>
        </p:blipFill>
        <p:spPr>
          <a:xfrm>
            <a:off x="215682" y="130769"/>
            <a:ext cx="11917941" cy="6077525"/>
          </a:xfrm>
          <a:prstGeom prst="rect">
            <a:avLst/>
          </a:prstGeom>
        </p:spPr>
      </p:pic>
      <p:sp>
        <p:nvSpPr>
          <p:cNvPr id="6" name="TextBox 5">
            <a:extLst>
              <a:ext uri="{FF2B5EF4-FFF2-40B4-BE49-F238E27FC236}">
                <a16:creationId xmlns:a16="http://schemas.microsoft.com/office/drawing/2014/main" id="{273BB3B5-3608-551A-4320-3B7EDFBD3253}"/>
              </a:ext>
            </a:extLst>
          </p:cNvPr>
          <p:cNvSpPr txBox="1"/>
          <p:nvPr/>
        </p:nvSpPr>
        <p:spPr>
          <a:xfrm>
            <a:off x="5550568" y="753979"/>
            <a:ext cx="673769" cy="369332"/>
          </a:xfrm>
          <a:prstGeom prst="rect">
            <a:avLst/>
          </a:prstGeom>
          <a:noFill/>
        </p:spPr>
        <p:txBody>
          <a:bodyPr wrap="square" rtlCol="0">
            <a:spAutoFit/>
          </a:bodyPr>
          <a:lstStyle/>
          <a:p>
            <a:r>
              <a:rPr lang="en-AU" dirty="0"/>
              <a:t>0  0</a:t>
            </a:r>
          </a:p>
        </p:txBody>
      </p:sp>
      <p:sp>
        <p:nvSpPr>
          <p:cNvPr id="7" name="TextBox 6">
            <a:extLst>
              <a:ext uri="{FF2B5EF4-FFF2-40B4-BE49-F238E27FC236}">
                <a16:creationId xmlns:a16="http://schemas.microsoft.com/office/drawing/2014/main" id="{EC6F88F1-A0FC-1631-21CE-317B0C6C2BCA}"/>
              </a:ext>
            </a:extLst>
          </p:cNvPr>
          <p:cNvSpPr txBox="1"/>
          <p:nvPr/>
        </p:nvSpPr>
        <p:spPr>
          <a:xfrm>
            <a:off x="5261809" y="1681989"/>
            <a:ext cx="673769" cy="369332"/>
          </a:xfrm>
          <a:prstGeom prst="rect">
            <a:avLst/>
          </a:prstGeom>
          <a:noFill/>
        </p:spPr>
        <p:txBody>
          <a:bodyPr wrap="square" rtlCol="0">
            <a:spAutoFit/>
          </a:bodyPr>
          <a:lstStyle/>
          <a:p>
            <a:r>
              <a:rPr lang="en-AU" dirty="0"/>
              <a:t>0  0</a:t>
            </a:r>
          </a:p>
        </p:txBody>
      </p:sp>
      <p:sp>
        <p:nvSpPr>
          <p:cNvPr id="8" name="TextBox 7">
            <a:extLst>
              <a:ext uri="{FF2B5EF4-FFF2-40B4-BE49-F238E27FC236}">
                <a16:creationId xmlns:a16="http://schemas.microsoft.com/office/drawing/2014/main" id="{FCD1089C-7337-7D83-33F9-C4D6781A20B9}"/>
              </a:ext>
            </a:extLst>
          </p:cNvPr>
          <p:cNvSpPr txBox="1"/>
          <p:nvPr/>
        </p:nvSpPr>
        <p:spPr>
          <a:xfrm>
            <a:off x="6344652" y="2800199"/>
            <a:ext cx="673769" cy="369332"/>
          </a:xfrm>
          <a:prstGeom prst="rect">
            <a:avLst/>
          </a:prstGeom>
          <a:noFill/>
        </p:spPr>
        <p:txBody>
          <a:bodyPr wrap="square" rtlCol="0">
            <a:spAutoFit/>
          </a:bodyPr>
          <a:lstStyle/>
          <a:p>
            <a:r>
              <a:rPr lang="en-AU" dirty="0"/>
              <a:t>7  7</a:t>
            </a:r>
          </a:p>
        </p:txBody>
      </p:sp>
      <p:sp>
        <p:nvSpPr>
          <p:cNvPr id="9" name="TextBox 8">
            <a:extLst>
              <a:ext uri="{FF2B5EF4-FFF2-40B4-BE49-F238E27FC236}">
                <a16:creationId xmlns:a16="http://schemas.microsoft.com/office/drawing/2014/main" id="{D6E9B5A3-8DD1-61E4-3A99-322F4BA8D24B}"/>
              </a:ext>
            </a:extLst>
          </p:cNvPr>
          <p:cNvSpPr txBox="1"/>
          <p:nvPr/>
        </p:nvSpPr>
        <p:spPr>
          <a:xfrm>
            <a:off x="6120061" y="1217984"/>
            <a:ext cx="673769" cy="369332"/>
          </a:xfrm>
          <a:prstGeom prst="rect">
            <a:avLst/>
          </a:prstGeom>
          <a:noFill/>
        </p:spPr>
        <p:txBody>
          <a:bodyPr wrap="square" rtlCol="0">
            <a:spAutoFit/>
          </a:bodyPr>
          <a:lstStyle/>
          <a:p>
            <a:r>
              <a:rPr lang="en-AU" dirty="0"/>
              <a:t>0  3</a:t>
            </a:r>
          </a:p>
        </p:txBody>
      </p:sp>
      <p:sp>
        <p:nvSpPr>
          <p:cNvPr id="10" name="TextBox 9">
            <a:extLst>
              <a:ext uri="{FF2B5EF4-FFF2-40B4-BE49-F238E27FC236}">
                <a16:creationId xmlns:a16="http://schemas.microsoft.com/office/drawing/2014/main" id="{5F949507-83E2-87F0-0E9C-4E93498D8426}"/>
              </a:ext>
            </a:extLst>
          </p:cNvPr>
          <p:cNvSpPr txBox="1"/>
          <p:nvPr/>
        </p:nvSpPr>
        <p:spPr>
          <a:xfrm>
            <a:off x="7467596" y="457203"/>
            <a:ext cx="673769" cy="369332"/>
          </a:xfrm>
          <a:prstGeom prst="rect">
            <a:avLst/>
          </a:prstGeom>
          <a:noFill/>
        </p:spPr>
        <p:txBody>
          <a:bodyPr wrap="square" rtlCol="0">
            <a:spAutoFit/>
          </a:bodyPr>
          <a:lstStyle/>
          <a:p>
            <a:r>
              <a:rPr lang="en-AU" dirty="0"/>
              <a:t>4  4</a:t>
            </a:r>
          </a:p>
        </p:txBody>
      </p:sp>
      <p:sp>
        <p:nvSpPr>
          <p:cNvPr id="11" name="TextBox 10">
            <a:extLst>
              <a:ext uri="{FF2B5EF4-FFF2-40B4-BE49-F238E27FC236}">
                <a16:creationId xmlns:a16="http://schemas.microsoft.com/office/drawing/2014/main" id="{15D6DBBF-6551-9746-661E-37713313858F}"/>
              </a:ext>
            </a:extLst>
          </p:cNvPr>
          <p:cNvSpPr txBox="1"/>
          <p:nvPr/>
        </p:nvSpPr>
        <p:spPr>
          <a:xfrm>
            <a:off x="7900732" y="1131332"/>
            <a:ext cx="850231" cy="369332"/>
          </a:xfrm>
          <a:prstGeom prst="rect">
            <a:avLst/>
          </a:prstGeom>
          <a:noFill/>
        </p:spPr>
        <p:txBody>
          <a:bodyPr wrap="square" rtlCol="0">
            <a:spAutoFit/>
          </a:bodyPr>
          <a:lstStyle/>
          <a:p>
            <a:r>
              <a:rPr lang="en-AU" dirty="0"/>
              <a:t>10 13</a:t>
            </a:r>
          </a:p>
        </p:txBody>
      </p:sp>
      <p:sp>
        <p:nvSpPr>
          <p:cNvPr id="12" name="TextBox 11">
            <a:extLst>
              <a:ext uri="{FF2B5EF4-FFF2-40B4-BE49-F238E27FC236}">
                <a16:creationId xmlns:a16="http://schemas.microsoft.com/office/drawing/2014/main" id="{00E3EB9E-2BD6-5627-B084-E6D4EF5DDED8}"/>
              </a:ext>
            </a:extLst>
          </p:cNvPr>
          <p:cNvSpPr txBox="1"/>
          <p:nvPr/>
        </p:nvSpPr>
        <p:spPr>
          <a:xfrm>
            <a:off x="7531763" y="1649905"/>
            <a:ext cx="1005955" cy="369332"/>
          </a:xfrm>
          <a:prstGeom prst="rect">
            <a:avLst/>
          </a:prstGeom>
          <a:noFill/>
        </p:spPr>
        <p:txBody>
          <a:bodyPr wrap="square" rtlCol="0">
            <a:spAutoFit/>
          </a:bodyPr>
          <a:lstStyle/>
          <a:p>
            <a:r>
              <a:rPr lang="en-AU" dirty="0"/>
              <a:t>10 10</a:t>
            </a:r>
          </a:p>
        </p:txBody>
      </p:sp>
      <p:sp>
        <p:nvSpPr>
          <p:cNvPr id="13" name="TextBox 12">
            <a:extLst>
              <a:ext uri="{FF2B5EF4-FFF2-40B4-BE49-F238E27FC236}">
                <a16:creationId xmlns:a16="http://schemas.microsoft.com/office/drawing/2014/main" id="{80886AD9-CB20-68F0-7EC6-B77BBC33FF35}"/>
              </a:ext>
            </a:extLst>
          </p:cNvPr>
          <p:cNvSpPr txBox="1"/>
          <p:nvPr/>
        </p:nvSpPr>
        <p:spPr>
          <a:xfrm>
            <a:off x="9672677" y="1123311"/>
            <a:ext cx="855363" cy="369332"/>
          </a:xfrm>
          <a:prstGeom prst="rect">
            <a:avLst/>
          </a:prstGeom>
          <a:noFill/>
        </p:spPr>
        <p:txBody>
          <a:bodyPr wrap="square" rtlCol="0">
            <a:spAutoFit/>
          </a:bodyPr>
          <a:lstStyle/>
          <a:p>
            <a:r>
              <a:rPr lang="en-AU" dirty="0"/>
              <a:t>15  18</a:t>
            </a:r>
          </a:p>
        </p:txBody>
      </p:sp>
      <p:sp>
        <p:nvSpPr>
          <p:cNvPr id="14" name="TextBox 13">
            <a:extLst>
              <a:ext uri="{FF2B5EF4-FFF2-40B4-BE49-F238E27FC236}">
                <a16:creationId xmlns:a16="http://schemas.microsoft.com/office/drawing/2014/main" id="{13907FE4-D662-4FF1-E8DE-AB5356A3D769}"/>
              </a:ext>
            </a:extLst>
          </p:cNvPr>
          <p:cNvSpPr txBox="1"/>
          <p:nvPr/>
        </p:nvSpPr>
        <p:spPr>
          <a:xfrm>
            <a:off x="8167877" y="2451057"/>
            <a:ext cx="858258" cy="369332"/>
          </a:xfrm>
          <a:prstGeom prst="rect">
            <a:avLst/>
          </a:prstGeom>
          <a:noFill/>
        </p:spPr>
        <p:txBody>
          <a:bodyPr wrap="square" rtlCol="0">
            <a:spAutoFit/>
          </a:bodyPr>
          <a:lstStyle/>
          <a:p>
            <a:r>
              <a:rPr lang="en-AU" dirty="0"/>
              <a:t>16  16</a:t>
            </a:r>
          </a:p>
        </p:txBody>
      </p:sp>
      <p:sp>
        <p:nvSpPr>
          <p:cNvPr id="15" name="TextBox 14">
            <a:extLst>
              <a:ext uri="{FF2B5EF4-FFF2-40B4-BE49-F238E27FC236}">
                <a16:creationId xmlns:a16="http://schemas.microsoft.com/office/drawing/2014/main" id="{A75782BB-8B12-780B-7D87-10F0B64EBB37}"/>
              </a:ext>
            </a:extLst>
          </p:cNvPr>
          <p:cNvSpPr txBox="1"/>
          <p:nvPr/>
        </p:nvSpPr>
        <p:spPr>
          <a:xfrm>
            <a:off x="7892705" y="3215453"/>
            <a:ext cx="858258" cy="369332"/>
          </a:xfrm>
          <a:prstGeom prst="rect">
            <a:avLst/>
          </a:prstGeom>
          <a:noFill/>
        </p:spPr>
        <p:txBody>
          <a:bodyPr wrap="square" rtlCol="0">
            <a:spAutoFit/>
          </a:bodyPr>
          <a:lstStyle/>
          <a:p>
            <a:r>
              <a:rPr lang="en-AU" dirty="0"/>
              <a:t>16  18</a:t>
            </a:r>
          </a:p>
        </p:txBody>
      </p:sp>
      <p:sp>
        <p:nvSpPr>
          <p:cNvPr id="16" name="TextBox 15">
            <a:extLst>
              <a:ext uri="{FF2B5EF4-FFF2-40B4-BE49-F238E27FC236}">
                <a16:creationId xmlns:a16="http://schemas.microsoft.com/office/drawing/2014/main" id="{EF321892-8B71-A4B1-0AA7-21A364648344}"/>
              </a:ext>
            </a:extLst>
          </p:cNvPr>
          <p:cNvSpPr txBox="1"/>
          <p:nvPr/>
        </p:nvSpPr>
        <p:spPr>
          <a:xfrm>
            <a:off x="11214302" y="2407349"/>
            <a:ext cx="874310" cy="369332"/>
          </a:xfrm>
          <a:prstGeom prst="rect">
            <a:avLst/>
          </a:prstGeom>
          <a:noFill/>
        </p:spPr>
        <p:txBody>
          <a:bodyPr wrap="square" rtlCol="0">
            <a:spAutoFit/>
          </a:bodyPr>
          <a:lstStyle/>
          <a:p>
            <a:r>
              <a:rPr lang="en-AU" dirty="0"/>
              <a:t>25  25</a:t>
            </a:r>
          </a:p>
        </p:txBody>
      </p:sp>
      <p:sp>
        <p:nvSpPr>
          <p:cNvPr id="17" name="TextBox 16">
            <a:extLst>
              <a:ext uri="{FF2B5EF4-FFF2-40B4-BE49-F238E27FC236}">
                <a16:creationId xmlns:a16="http://schemas.microsoft.com/office/drawing/2014/main" id="{45A45E29-28AD-F1B2-0B53-4AC7E745F0D7}"/>
              </a:ext>
            </a:extLst>
          </p:cNvPr>
          <p:cNvSpPr txBox="1"/>
          <p:nvPr/>
        </p:nvSpPr>
        <p:spPr>
          <a:xfrm>
            <a:off x="10080105" y="3466857"/>
            <a:ext cx="855363" cy="369332"/>
          </a:xfrm>
          <a:prstGeom prst="rect">
            <a:avLst/>
          </a:prstGeom>
          <a:noFill/>
        </p:spPr>
        <p:txBody>
          <a:bodyPr wrap="square" rtlCol="0">
            <a:spAutoFit/>
          </a:bodyPr>
          <a:lstStyle/>
          <a:p>
            <a:r>
              <a:rPr lang="en-AU" dirty="0"/>
              <a:t>20  22</a:t>
            </a:r>
          </a:p>
        </p:txBody>
      </p:sp>
      <p:sp>
        <p:nvSpPr>
          <p:cNvPr id="18" name="TextBox 17">
            <a:extLst>
              <a:ext uri="{FF2B5EF4-FFF2-40B4-BE49-F238E27FC236}">
                <a16:creationId xmlns:a16="http://schemas.microsoft.com/office/drawing/2014/main" id="{4ED13891-2F78-145B-38FA-C7CF7A214C4A}"/>
              </a:ext>
            </a:extLst>
          </p:cNvPr>
          <p:cNvSpPr txBox="1"/>
          <p:nvPr/>
        </p:nvSpPr>
        <p:spPr>
          <a:xfrm>
            <a:off x="7590125" y="1065402"/>
            <a:ext cx="673769" cy="369332"/>
          </a:xfrm>
          <a:prstGeom prst="rect">
            <a:avLst/>
          </a:prstGeom>
          <a:noFill/>
        </p:spPr>
        <p:txBody>
          <a:bodyPr wrap="square" rtlCol="0">
            <a:spAutoFit/>
          </a:bodyPr>
          <a:lstStyle/>
          <a:p>
            <a:r>
              <a:rPr lang="en-AU" b="1" dirty="0">
                <a:solidFill>
                  <a:srgbClr val="FF0000"/>
                </a:solidFill>
              </a:rPr>
              <a:t>10</a:t>
            </a:r>
          </a:p>
        </p:txBody>
      </p:sp>
      <p:sp>
        <p:nvSpPr>
          <p:cNvPr id="19" name="TextBox 18">
            <a:extLst>
              <a:ext uri="{FF2B5EF4-FFF2-40B4-BE49-F238E27FC236}">
                <a16:creationId xmlns:a16="http://schemas.microsoft.com/office/drawing/2014/main" id="{B450B916-2359-38EE-D550-9BE796EA6252}"/>
              </a:ext>
            </a:extLst>
          </p:cNvPr>
          <p:cNvSpPr txBox="1"/>
          <p:nvPr/>
        </p:nvSpPr>
        <p:spPr>
          <a:xfrm>
            <a:off x="7331229" y="1250068"/>
            <a:ext cx="673769" cy="369332"/>
          </a:xfrm>
          <a:prstGeom prst="rect">
            <a:avLst/>
          </a:prstGeom>
          <a:noFill/>
        </p:spPr>
        <p:txBody>
          <a:bodyPr wrap="square" rtlCol="0">
            <a:spAutoFit/>
          </a:bodyPr>
          <a:lstStyle/>
          <a:p>
            <a:r>
              <a:rPr lang="en-AU" b="1" dirty="0">
                <a:solidFill>
                  <a:srgbClr val="FF0000"/>
                </a:solidFill>
              </a:rPr>
              <a:t>7</a:t>
            </a:r>
          </a:p>
        </p:txBody>
      </p:sp>
      <p:sp>
        <p:nvSpPr>
          <p:cNvPr id="20" name="TextBox 19">
            <a:extLst>
              <a:ext uri="{FF2B5EF4-FFF2-40B4-BE49-F238E27FC236}">
                <a16:creationId xmlns:a16="http://schemas.microsoft.com/office/drawing/2014/main" id="{C5361B74-052A-1856-84CD-EEDDC758E2C9}"/>
              </a:ext>
            </a:extLst>
          </p:cNvPr>
          <p:cNvSpPr txBox="1"/>
          <p:nvPr/>
        </p:nvSpPr>
        <p:spPr>
          <a:xfrm>
            <a:off x="7868647" y="2316561"/>
            <a:ext cx="673769" cy="369332"/>
          </a:xfrm>
          <a:prstGeom prst="rect">
            <a:avLst/>
          </a:prstGeom>
          <a:noFill/>
        </p:spPr>
        <p:txBody>
          <a:bodyPr wrap="square" rtlCol="0">
            <a:spAutoFit/>
          </a:bodyPr>
          <a:lstStyle/>
          <a:p>
            <a:r>
              <a:rPr lang="en-AU" b="1" dirty="0">
                <a:solidFill>
                  <a:srgbClr val="FF0000"/>
                </a:solidFill>
              </a:rPr>
              <a:t>16</a:t>
            </a:r>
          </a:p>
        </p:txBody>
      </p:sp>
      <p:sp>
        <p:nvSpPr>
          <p:cNvPr id="21" name="TextBox 20">
            <a:extLst>
              <a:ext uri="{FF2B5EF4-FFF2-40B4-BE49-F238E27FC236}">
                <a16:creationId xmlns:a16="http://schemas.microsoft.com/office/drawing/2014/main" id="{052DA097-F721-09CF-1552-59C7F50C8F1A}"/>
              </a:ext>
            </a:extLst>
          </p:cNvPr>
          <p:cNvSpPr txBox="1"/>
          <p:nvPr/>
        </p:nvSpPr>
        <p:spPr>
          <a:xfrm>
            <a:off x="7555821" y="2707866"/>
            <a:ext cx="673769" cy="369332"/>
          </a:xfrm>
          <a:prstGeom prst="rect">
            <a:avLst/>
          </a:prstGeom>
          <a:noFill/>
        </p:spPr>
        <p:txBody>
          <a:bodyPr wrap="square" rtlCol="0">
            <a:spAutoFit/>
          </a:bodyPr>
          <a:lstStyle/>
          <a:p>
            <a:r>
              <a:rPr lang="en-AU" b="1" dirty="0">
                <a:solidFill>
                  <a:srgbClr val="FF0000"/>
                </a:solidFill>
              </a:rPr>
              <a:t>16</a:t>
            </a:r>
          </a:p>
        </p:txBody>
      </p:sp>
      <p:sp>
        <p:nvSpPr>
          <p:cNvPr id="22" name="TextBox 21">
            <a:extLst>
              <a:ext uri="{FF2B5EF4-FFF2-40B4-BE49-F238E27FC236}">
                <a16:creationId xmlns:a16="http://schemas.microsoft.com/office/drawing/2014/main" id="{7B375CA6-50AE-978F-8B37-56DC5FBCCA5B}"/>
              </a:ext>
            </a:extLst>
          </p:cNvPr>
          <p:cNvSpPr txBox="1"/>
          <p:nvPr/>
        </p:nvSpPr>
        <p:spPr>
          <a:xfrm>
            <a:off x="9751250" y="2403964"/>
            <a:ext cx="673769" cy="369332"/>
          </a:xfrm>
          <a:prstGeom prst="rect">
            <a:avLst/>
          </a:prstGeom>
          <a:noFill/>
        </p:spPr>
        <p:txBody>
          <a:bodyPr wrap="square" rtlCol="0">
            <a:spAutoFit/>
          </a:bodyPr>
          <a:lstStyle/>
          <a:p>
            <a:r>
              <a:rPr lang="en-AU" b="1" dirty="0">
                <a:solidFill>
                  <a:srgbClr val="FF0000"/>
                </a:solidFill>
              </a:rPr>
              <a:t>25</a:t>
            </a:r>
          </a:p>
        </p:txBody>
      </p:sp>
      <p:sp>
        <p:nvSpPr>
          <p:cNvPr id="23" name="TextBox 22">
            <a:extLst>
              <a:ext uri="{FF2B5EF4-FFF2-40B4-BE49-F238E27FC236}">
                <a16:creationId xmlns:a16="http://schemas.microsoft.com/office/drawing/2014/main" id="{745E8557-E84D-8945-37DF-99B42ACD3942}"/>
              </a:ext>
            </a:extLst>
          </p:cNvPr>
          <p:cNvSpPr txBox="1"/>
          <p:nvPr/>
        </p:nvSpPr>
        <p:spPr>
          <a:xfrm>
            <a:off x="10077756" y="2588630"/>
            <a:ext cx="673769" cy="369332"/>
          </a:xfrm>
          <a:prstGeom prst="rect">
            <a:avLst/>
          </a:prstGeom>
          <a:noFill/>
        </p:spPr>
        <p:txBody>
          <a:bodyPr wrap="square" rtlCol="0">
            <a:spAutoFit/>
          </a:bodyPr>
          <a:lstStyle/>
          <a:p>
            <a:r>
              <a:rPr lang="en-AU" b="1" dirty="0">
                <a:solidFill>
                  <a:srgbClr val="FF0000"/>
                </a:solidFill>
              </a:rPr>
              <a:t>23</a:t>
            </a:r>
          </a:p>
        </p:txBody>
      </p:sp>
      <p:sp>
        <p:nvSpPr>
          <p:cNvPr id="24" name="TextBox 23">
            <a:extLst>
              <a:ext uri="{FF2B5EF4-FFF2-40B4-BE49-F238E27FC236}">
                <a16:creationId xmlns:a16="http://schemas.microsoft.com/office/drawing/2014/main" id="{A38052F7-D0A5-521A-AA03-BB2EAD756D85}"/>
              </a:ext>
            </a:extLst>
          </p:cNvPr>
          <p:cNvSpPr txBox="1"/>
          <p:nvPr/>
        </p:nvSpPr>
        <p:spPr>
          <a:xfrm>
            <a:off x="9998786" y="2081725"/>
            <a:ext cx="673769" cy="369332"/>
          </a:xfrm>
          <a:prstGeom prst="rect">
            <a:avLst/>
          </a:prstGeom>
          <a:noFill/>
        </p:spPr>
        <p:txBody>
          <a:bodyPr wrap="square" rtlCol="0">
            <a:spAutoFit/>
          </a:bodyPr>
          <a:lstStyle/>
          <a:p>
            <a:r>
              <a:rPr lang="en-AU" b="1" dirty="0">
                <a:solidFill>
                  <a:srgbClr val="FF0000"/>
                </a:solidFill>
              </a:rPr>
              <a:t>22</a:t>
            </a:r>
          </a:p>
        </p:txBody>
      </p:sp>
      <p:cxnSp>
        <p:nvCxnSpPr>
          <p:cNvPr id="25" name="Straight Arrow Connector 24">
            <a:extLst>
              <a:ext uri="{FF2B5EF4-FFF2-40B4-BE49-F238E27FC236}">
                <a16:creationId xmlns:a16="http://schemas.microsoft.com/office/drawing/2014/main" id="{D24CE6C8-2159-7E5D-18C4-E7898C4009FB}"/>
              </a:ext>
            </a:extLst>
          </p:cNvPr>
          <p:cNvCxnSpPr>
            <a:cxnSpLocks/>
          </p:cNvCxnSpPr>
          <p:nvPr/>
        </p:nvCxnSpPr>
        <p:spPr>
          <a:xfrm>
            <a:off x="5913726" y="1434734"/>
            <a:ext cx="567285" cy="1338562"/>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F25EF7E-EBFF-32D0-0F0A-E4C9FBEF6BA2}"/>
              </a:ext>
            </a:extLst>
          </p:cNvPr>
          <p:cNvCxnSpPr>
            <a:cxnSpLocks/>
          </p:cNvCxnSpPr>
          <p:nvPr/>
        </p:nvCxnSpPr>
        <p:spPr>
          <a:xfrm>
            <a:off x="6491478" y="2751219"/>
            <a:ext cx="1513520" cy="325979"/>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95C5217F-23E5-A209-F021-14046A5D9C08}"/>
              </a:ext>
            </a:extLst>
          </p:cNvPr>
          <p:cNvCxnSpPr>
            <a:cxnSpLocks/>
            <a:endCxn id="23" idx="1"/>
          </p:cNvCxnSpPr>
          <p:nvPr/>
        </p:nvCxnSpPr>
        <p:spPr>
          <a:xfrm flipV="1">
            <a:off x="8229590" y="2773296"/>
            <a:ext cx="1848166" cy="184666"/>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9EE4198-568C-25F8-611A-E1CBE288AF0D}"/>
              </a:ext>
            </a:extLst>
          </p:cNvPr>
          <p:cNvCxnSpPr>
            <a:cxnSpLocks/>
          </p:cNvCxnSpPr>
          <p:nvPr/>
        </p:nvCxnSpPr>
        <p:spPr>
          <a:xfrm flipV="1">
            <a:off x="5955630" y="641684"/>
            <a:ext cx="1375599" cy="760112"/>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233796F0-3D47-432C-9316-DF5F73E55827}"/>
              </a:ext>
            </a:extLst>
          </p:cNvPr>
          <p:cNvCxnSpPr>
            <a:cxnSpLocks/>
          </p:cNvCxnSpPr>
          <p:nvPr/>
        </p:nvCxnSpPr>
        <p:spPr>
          <a:xfrm>
            <a:off x="7349736" y="753979"/>
            <a:ext cx="382559" cy="738664"/>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ECA2BAD6-283B-1DE9-2078-E08AD2BE3BFB}"/>
              </a:ext>
            </a:extLst>
          </p:cNvPr>
          <p:cNvCxnSpPr>
            <a:cxnSpLocks/>
          </p:cNvCxnSpPr>
          <p:nvPr/>
        </p:nvCxnSpPr>
        <p:spPr>
          <a:xfrm>
            <a:off x="7868647" y="1649905"/>
            <a:ext cx="136351" cy="1150294"/>
          </a:xfrm>
          <a:prstGeom prst="straightConnector1">
            <a:avLst/>
          </a:prstGeom>
          <a:ln w="730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59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 fill="hold"/>
                                        <p:tgtEl>
                                          <p:spTgt spid="27"/>
                                        </p:tgtEl>
                                        <p:attrNameLst>
                                          <p:attrName>ppt_x</p:attrName>
                                        </p:attrNameLst>
                                      </p:cBhvr>
                                      <p:tavLst>
                                        <p:tav tm="0">
                                          <p:val>
                                            <p:strVal val="#ppt_x"/>
                                          </p:val>
                                        </p:tav>
                                        <p:tav tm="100000">
                                          <p:val>
                                            <p:strVal val="#ppt_x"/>
                                          </p:val>
                                        </p:tav>
                                      </p:tavLst>
                                    </p:anim>
                                    <p:anim calcmode="lin" valueType="num">
                                      <p:cBhvr additive="base">
                                        <p:cTn id="14"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additive="base">
                                        <p:cTn id="19" dur="500" fill="hold"/>
                                        <p:tgtEl>
                                          <p:spTgt spid="29"/>
                                        </p:tgtEl>
                                        <p:attrNameLst>
                                          <p:attrName>ppt_x</p:attrName>
                                        </p:attrNameLst>
                                      </p:cBhvr>
                                      <p:tavLst>
                                        <p:tav tm="0">
                                          <p:val>
                                            <p:strVal val="#ppt_x"/>
                                          </p:val>
                                        </p:tav>
                                        <p:tav tm="100000">
                                          <p:val>
                                            <p:strVal val="#ppt_x"/>
                                          </p:val>
                                        </p:tav>
                                      </p:tavLst>
                                    </p:anim>
                                    <p:anim calcmode="lin" valueType="num">
                                      <p:cBhvr additive="base">
                                        <p:cTn id="20"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anim calcmode="lin" valueType="num">
                                      <p:cBhvr additive="base">
                                        <p:cTn id="25" dur="500" fill="hold"/>
                                        <p:tgtEl>
                                          <p:spTgt spid="31"/>
                                        </p:tgtEl>
                                        <p:attrNameLst>
                                          <p:attrName>ppt_x</p:attrName>
                                        </p:attrNameLst>
                                      </p:cBhvr>
                                      <p:tavLst>
                                        <p:tav tm="0">
                                          <p:val>
                                            <p:strVal val="#ppt_x"/>
                                          </p:val>
                                        </p:tav>
                                        <p:tav tm="100000">
                                          <p:val>
                                            <p:strVal val="#ppt_x"/>
                                          </p:val>
                                        </p:tav>
                                      </p:tavLst>
                                    </p:anim>
                                    <p:anim calcmode="lin" valueType="num">
                                      <p:cBhvr additive="base">
                                        <p:cTn id="2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3"/>
                                        </p:tgtEl>
                                        <p:attrNameLst>
                                          <p:attrName>style.visibility</p:attrName>
                                        </p:attrNameLst>
                                      </p:cBhvr>
                                      <p:to>
                                        <p:strVal val="visible"/>
                                      </p:to>
                                    </p:set>
                                    <p:anim calcmode="lin" valueType="num">
                                      <p:cBhvr additive="base">
                                        <p:cTn id="31" dur="500" fill="hold"/>
                                        <p:tgtEl>
                                          <p:spTgt spid="33"/>
                                        </p:tgtEl>
                                        <p:attrNameLst>
                                          <p:attrName>ppt_x</p:attrName>
                                        </p:attrNameLst>
                                      </p:cBhvr>
                                      <p:tavLst>
                                        <p:tav tm="0">
                                          <p:val>
                                            <p:strVal val="#ppt_x"/>
                                          </p:val>
                                        </p:tav>
                                        <p:tav tm="100000">
                                          <p:val>
                                            <p:strVal val="#ppt_x"/>
                                          </p:val>
                                        </p:tav>
                                      </p:tavLst>
                                    </p:anim>
                                    <p:anim calcmode="lin" valueType="num">
                                      <p:cBhvr additive="base">
                                        <p:cTn id="32" dur="500" fill="hold"/>
                                        <p:tgtEl>
                                          <p:spTgt spid="3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5"/>
                                        </p:tgtEl>
                                        <p:attrNameLst>
                                          <p:attrName>style.visibility</p:attrName>
                                        </p:attrNameLst>
                                      </p:cBhvr>
                                      <p:to>
                                        <p:strVal val="visible"/>
                                      </p:to>
                                    </p:set>
                                    <p:anim calcmode="lin" valueType="num">
                                      <p:cBhvr additive="base">
                                        <p:cTn id="37" dur="500" fill="hold"/>
                                        <p:tgtEl>
                                          <p:spTgt spid="35"/>
                                        </p:tgtEl>
                                        <p:attrNameLst>
                                          <p:attrName>ppt_x</p:attrName>
                                        </p:attrNameLst>
                                      </p:cBhvr>
                                      <p:tavLst>
                                        <p:tav tm="0">
                                          <p:val>
                                            <p:strVal val="#ppt_x"/>
                                          </p:val>
                                        </p:tav>
                                        <p:tav tm="100000">
                                          <p:val>
                                            <p:strVal val="#ppt_x"/>
                                          </p:val>
                                        </p:tav>
                                      </p:tavLst>
                                    </p:anim>
                                    <p:anim calcmode="lin" valueType="num">
                                      <p:cBhvr additive="base">
                                        <p:cTn id="38"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E8524-327A-3D0E-BD0E-76C046E2AEB7}"/>
              </a:ext>
            </a:extLst>
          </p:cNvPr>
          <p:cNvSpPr>
            <a:spLocks noGrp="1"/>
          </p:cNvSpPr>
          <p:nvPr>
            <p:ph type="title"/>
          </p:nvPr>
        </p:nvSpPr>
        <p:spPr/>
        <p:txBody>
          <a:bodyPr/>
          <a:lstStyle/>
          <a:p>
            <a:r>
              <a:rPr lang="en-AU" dirty="0"/>
              <a:t>Crashing with cost Rules</a:t>
            </a:r>
          </a:p>
        </p:txBody>
      </p:sp>
      <p:sp>
        <p:nvSpPr>
          <p:cNvPr id="3" name="Content Placeholder 2">
            <a:extLst>
              <a:ext uri="{FF2B5EF4-FFF2-40B4-BE49-F238E27FC236}">
                <a16:creationId xmlns:a16="http://schemas.microsoft.com/office/drawing/2014/main" id="{C3C32F7E-59F6-4155-EFD6-0DF496555A4B}"/>
              </a:ext>
            </a:extLst>
          </p:cNvPr>
          <p:cNvSpPr>
            <a:spLocks noGrp="1"/>
          </p:cNvSpPr>
          <p:nvPr>
            <p:ph idx="1"/>
          </p:nvPr>
        </p:nvSpPr>
        <p:spPr/>
        <p:txBody>
          <a:bodyPr/>
          <a:lstStyle/>
          <a:p>
            <a:pPr marL="457200" indent="-457200">
              <a:buAutoNum type="arabicPeriod"/>
            </a:pPr>
            <a:r>
              <a:rPr lang="en-AU" dirty="0"/>
              <a:t>Crashing  activities on critical </a:t>
            </a:r>
            <a:r>
              <a:rPr lang="en-AU"/>
              <a:t>path (cheaper the better)</a:t>
            </a:r>
            <a:endParaRPr lang="en-AU" dirty="0"/>
          </a:p>
          <a:p>
            <a:pPr marL="457200" indent="-457200">
              <a:buAutoNum type="arabicPeriod"/>
            </a:pPr>
            <a:r>
              <a:rPr lang="en-AU" dirty="0"/>
              <a:t>Possible new critical path</a:t>
            </a:r>
          </a:p>
          <a:p>
            <a:pPr marL="457200" indent="-457200">
              <a:buAutoNum type="arabicPeriod"/>
            </a:pPr>
            <a:r>
              <a:rPr lang="en-AU" dirty="0"/>
              <a:t>Crashing on new critical path</a:t>
            </a:r>
          </a:p>
          <a:p>
            <a:pPr marL="457200" indent="-457200">
              <a:buAutoNum type="arabicPeriod"/>
            </a:pPr>
            <a:r>
              <a:rPr lang="en-AU" dirty="0"/>
              <a:t>List all possible crashing options, choose minimum cost</a:t>
            </a:r>
          </a:p>
        </p:txBody>
      </p:sp>
    </p:spTree>
    <p:extLst>
      <p:ext uri="{BB962C8B-B14F-4D97-AF65-F5344CB8AC3E}">
        <p14:creationId xmlns:p14="http://schemas.microsoft.com/office/powerpoint/2010/main" val="2961085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3BB06-08A7-4CCE-BFCF-ACA8A2478273}"/>
              </a:ext>
            </a:extLst>
          </p:cNvPr>
          <p:cNvSpPr>
            <a:spLocks noGrp="1"/>
          </p:cNvSpPr>
          <p:nvPr>
            <p:ph type="title"/>
          </p:nvPr>
        </p:nvSpPr>
        <p:spPr/>
        <p:txBody>
          <a:bodyPr/>
          <a:lstStyle/>
          <a:p>
            <a:r>
              <a:rPr lang="en-AU" dirty="0"/>
              <a:t>Altering completion times</a:t>
            </a:r>
          </a:p>
        </p:txBody>
      </p:sp>
      <p:sp>
        <p:nvSpPr>
          <p:cNvPr id="3" name="Content Placeholder 2">
            <a:extLst>
              <a:ext uri="{FF2B5EF4-FFF2-40B4-BE49-F238E27FC236}">
                <a16:creationId xmlns:a16="http://schemas.microsoft.com/office/drawing/2014/main" id="{5684F264-6F82-4B13-A3A2-DBCC6B5241C8}"/>
              </a:ext>
            </a:extLst>
          </p:cNvPr>
          <p:cNvSpPr>
            <a:spLocks noGrp="1"/>
          </p:cNvSpPr>
          <p:nvPr>
            <p:ph idx="1"/>
          </p:nvPr>
        </p:nvSpPr>
        <p:spPr/>
        <p:txBody>
          <a:bodyPr/>
          <a:lstStyle/>
          <a:p>
            <a:r>
              <a:rPr lang="en-US" dirty="0"/>
              <a:t>Sometimes, the managers of a project might arrange for one or more activities within the project to be completed in a shorter time than originally planned. Changing the conditions of an activity within a project, and recalculating the minimum completion time for the project, is called </a:t>
            </a:r>
            <a:r>
              <a:rPr lang="en-US" dirty="0">
                <a:solidFill>
                  <a:srgbClr val="0070C0"/>
                </a:solidFill>
              </a:rPr>
              <a:t>crashing</a:t>
            </a:r>
            <a:r>
              <a:rPr lang="en-US" dirty="0"/>
              <a:t>.</a:t>
            </a:r>
            <a:endParaRPr lang="en-AU" dirty="0"/>
          </a:p>
        </p:txBody>
      </p:sp>
      <p:pic>
        <p:nvPicPr>
          <p:cNvPr id="1026" name="Picture 2" descr="Home">
            <a:extLst>
              <a:ext uri="{FF2B5EF4-FFF2-40B4-BE49-F238E27FC236}">
                <a16:creationId xmlns:a16="http://schemas.microsoft.com/office/drawing/2014/main" id="{7A02A324-2026-4DA1-9AB9-290921E723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430" y="4275399"/>
            <a:ext cx="4219035" cy="23818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ime Concepts - Short Time vs Long Time Game by From the Pond | TpT">
            <a:extLst>
              <a:ext uri="{FF2B5EF4-FFF2-40B4-BE49-F238E27FC236}">
                <a16:creationId xmlns:a16="http://schemas.microsoft.com/office/drawing/2014/main" id="{7927FB06-BD1E-4148-99DE-A07844F653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9305" y="4275398"/>
            <a:ext cx="1680935" cy="238189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Melbourne's extreme summer weather events – Monash Lens">
            <a:extLst>
              <a:ext uri="{FF2B5EF4-FFF2-40B4-BE49-F238E27FC236}">
                <a16:creationId xmlns:a16="http://schemas.microsoft.com/office/drawing/2014/main" id="{9815F72B-D5EB-46CA-AF42-04188549A4B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15610" y="4275398"/>
            <a:ext cx="3386240" cy="2483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7338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E2D673-F90D-455E-9B8C-0F8D05A24ACA}"/>
              </a:ext>
            </a:extLst>
          </p:cNvPr>
          <p:cNvSpPr>
            <a:spLocks noGrp="1"/>
          </p:cNvSpPr>
          <p:nvPr>
            <p:ph type="title"/>
          </p:nvPr>
        </p:nvSpPr>
        <p:spPr/>
        <p:txBody>
          <a:bodyPr/>
          <a:lstStyle/>
          <a:p>
            <a:r>
              <a:rPr lang="en-AU" dirty="0"/>
              <a:t>A simple crashing example</a:t>
            </a:r>
          </a:p>
        </p:txBody>
      </p:sp>
      <p:sp>
        <p:nvSpPr>
          <p:cNvPr id="3" name="Content Placeholder 2">
            <a:extLst>
              <a:ext uri="{FF2B5EF4-FFF2-40B4-BE49-F238E27FC236}">
                <a16:creationId xmlns:a16="http://schemas.microsoft.com/office/drawing/2014/main" id="{B3C092DF-1DB9-458D-B045-F129AEA488F4}"/>
              </a:ext>
            </a:extLst>
          </p:cNvPr>
          <p:cNvSpPr>
            <a:spLocks noGrp="1"/>
          </p:cNvSpPr>
          <p:nvPr>
            <p:ph idx="1"/>
          </p:nvPr>
        </p:nvSpPr>
        <p:spPr>
          <a:xfrm>
            <a:off x="1130269" y="1560866"/>
            <a:ext cx="9603275" cy="3294576"/>
          </a:xfrm>
        </p:spPr>
        <p:txBody>
          <a:bodyPr/>
          <a:lstStyle/>
          <a:p>
            <a:r>
              <a:rPr lang="en-US" dirty="0"/>
              <a:t>Activity D and E, lie on the critical path. Reducing the duration of these activities will reduce the overall time for the project. If activity D was reduced in time to 4 hours instead, the project will be completed in 11, not 13, hours.</a:t>
            </a:r>
            <a:endParaRPr lang="en-AU" dirty="0"/>
          </a:p>
        </p:txBody>
      </p:sp>
      <p:pic>
        <p:nvPicPr>
          <p:cNvPr id="7" name="Picture 6">
            <a:extLst>
              <a:ext uri="{FF2B5EF4-FFF2-40B4-BE49-F238E27FC236}">
                <a16:creationId xmlns:a16="http://schemas.microsoft.com/office/drawing/2014/main" id="{02299EEB-7EE2-49FC-977C-BAA33554345A}"/>
              </a:ext>
            </a:extLst>
          </p:cNvPr>
          <p:cNvPicPr>
            <a:picLocks noChangeAspect="1"/>
          </p:cNvPicPr>
          <p:nvPr/>
        </p:nvPicPr>
        <p:blipFill>
          <a:blip r:embed="rId2"/>
          <a:stretch>
            <a:fillRect/>
          </a:stretch>
        </p:blipFill>
        <p:spPr>
          <a:xfrm>
            <a:off x="2816796" y="2859708"/>
            <a:ext cx="6230219" cy="3200847"/>
          </a:xfrm>
          <a:prstGeom prst="rect">
            <a:avLst/>
          </a:prstGeom>
        </p:spPr>
      </p:pic>
    </p:spTree>
    <p:extLst>
      <p:ext uri="{BB962C8B-B14F-4D97-AF65-F5344CB8AC3E}">
        <p14:creationId xmlns:p14="http://schemas.microsoft.com/office/powerpoint/2010/main" val="4212594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404B-6851-427E-B88E-B87E3D278A8D}"/>
              </a:ext>
            </a:extLst>
          </p:cNvPr>
          <p:cNvSpPr>
            <a:spLocks noGrp="1"/>
          </p:cNvSpPr>
          <p:nvPr>
            <p:ph type="title"/>
          </p:nvPr>
        </p:nvSpPr>
        <p:spPr/>
        <p:txBody>
          <a:bodyPr/>
          <a:lstStyle/>
          <a:p>
            <a:r>
              <a:rPr lang="en-AU" dirty="0"/>
              <a:t>Crashing with cost</a:t>
            </a:r>
          </a:p>
        </p:txBody>
      </p:sp>
      <p:sp>
        <p:nvSpPr>
          <p:cNvPr id="3" name="Content Placeholder 2">
            <a:extLst>
              <a:ext uri="{FF2B5EF4-FFF2-40B4-BE49-F238E27FC236}">
                <a16:creationId xmlns:a16="http://schemas.microsoft.com/office/drawing/2014/main" id="{4D5AACC8-B0FA-4950-8C05-FAD80D6192FB}"/>
              </a:ext>
            </a:extLst>
          </p:cNvPr>
          <p:cNvSpPr>
            <a:spLocks noGrp="1"/>
          </p:cNvSpPr>
          <p:nvPr>
            <p:ph idx="1"/>
          </p:nvPr>
        </p:nvSpPr>
        <p:spPr>
          <a:xfrm>
            <a:off x="1130270" y="1477941"/>
            <a:ext cx="9603275" cy="3294576"/>
          </a:xfrm>
        </p:spPr>
        <p:txBody>
          <a:bodyPr/>
          <a:lstStyle/>
          <a:p>
            <a:r>
              <a:rPr lang="en-US" dirty="0"/>
              <a:t>Shortening the completion time for any individual activity could result in an extra cost for the project. In the simple example above, the cost of reducing the completion time of activity D by 1 hour is $150, while the cost of reducing the completion time of activity E by 1 hour is $18.</a:t>
            </a:r>
          </a:p>
          <a:p>
            <a:r>
              <a:rPr lang="en-US" dirty="0"/>
              <a:t>Clearly it is best to reduce the completion time, or crash, the activity that will cost the least.</a:t>
            </a:r>
            <a:endParaRPr lang="en-AU" dirty="0"/>
          </a:p>
        </p:txBody>
      </p:sp>
      <p:pic>
        <p:nvPicPr>
          <p:cNvPr id="2050" name="Picture 2" descr="What's the Average App Development Cost in 2021?">
            <a:extLst>
              <a:ext uri="{FF2B5EF4-FFF2-40B4-BE49-F238E27FC236}">
                <a16:creationId xmlns:a16="http://schemas.microsoft.com/office/drawing/2014/main" id="{21533D13-D878-4F70-8FE9-9DCA3612F1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7162" y="3665209"/>
            <a:ext cx="4463374" cy="23804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19433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1130270" y="1481706"/>
            <a:ext cx="9603275" cy="3294576"/>
          </a:xfrm>
        </p:spPr>
        <p:txBody>
          <a:bodyPr/>
          <a:lstStyle/>
          <a:p>
            <a:r>
              <a:rPr lang="en-US" dirty="0"/>
              <a:t>A community </a:t>
            </a:r>
            <a:r>
              <a:rPr lang="en-US" dirty="0" err="1"/>
              <a:t>centre</a:t>
            </a:r>
            <a:r>
              <a:rPr lang="en-US" dirty="0"/>
              <a:t> is to be built on a new housing estate. Nine activities have been identified for this building project. The activity network shown on the right shows the activities and their completion times in weeks.</a:t>
            </a:r>
          </a:p>
          <a:p>
            <a:r>
              <a:rPr lang="en-US" dirty="0"/>
              <a:t>1. Determine the minimum time, in weeks, to complete this project.</a:t>
            </a:r>
            <a:endParaRPr lang="en-AU" dirty="0"/>
          </a:p>
        </p:txBody>
      </p:sp>
      <p:pic>
        <p:nvPicPr>
          <p:cNvPr id="5" name="Picture 4">
            <a:extLst>
              <a:ext uri="{FF2B5EF4-FFF2-40B4-BE49-F238E27FC236}">
                <a16:creationId xmlns:a16="http://schemas.microsoft.com/office/drawing/2014/main" id="{774895DC-C875-48B4-879D-CB6428A65A3C}"/>
              </a:ext>
            </a:extLst>
          </p:cNvPr>
          <p:cNvPicPr>
            <a:picLocks noChangeAspect="1"/>
          </p:cNvPicPr>
          <p:nvPr/>
        </p:nvPicPr>
        <p:blipFill>
          <a:blip r:embed="rId2"/>
          <a:stretch>
            <a:fillRect/>
          </a:stretch>
        </p:blipFill>
        <p:spPr>
          <a:xfrm>
            <a:off x="1856356" y="3128994"/>
            <a:ext cx="8151101" cy="2991121"/>
          </a:xfrm>
          <a:prstGeom prst="rect">
            <a:avLst/>
          </a:prstGeom>
        </p:spPr>
      </p:pic>
    </p:spTree>
    <p:extLst>
      <p:ext uri="{BB962C8B-B14F-4D97-AF65-F5344CB8AC3E}">
        <p14:creationId xmlns:p14="http://schemas.microsoft.com/office/powerpoint/2010/main" val="1707508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656A1-8908-4774-BB09-3DA2A1292E46}"/>
              </a:ext>
            </a:extLst>
          </p:cNvPr>
          <p:cNvSpPr>
            <a:spLocks noGrp="1"/>
          </p:cNvSpPr>
          <p:nvPr>
            <p:ph type="title"/>
          </p:nvPr>
        </p:nvSpPr>
        <p:spPr/>
        <p:txBody>
          <a:bodyPr/>
          <a:lstStyle/>
          <a:p>
            <a:r>
              <a:rPr lang="en-AU" dirty="0"/>
              <a:t>Crashing</a:t>
            </a:r>
          </a:p>
        </p:txBody>
      </p:sp>
      <p:sp>
        <p:nvSpPr>
          <p:cNvPr id="3" name="Content Placeholder 2">
            <a:extLst>
              <a:ext uri="{FF2B5EF4-FFF2-40B4-BE49-F238E27FC236}">
                <a16:creationId xmlns:a16="http://schemas.microsoft.com/office/drawing/2014/main" id="{D9C28DEE-3370-4E49-B1FD-1215C6450192}"/>
              </a:ext>
            </a:extLst>
          </p:cNvPr>
          <p:cNvSpPr>
            <a:spLocks noGrp="1"/>
          </p:cNvSpPr>
          <p:nvPr>
            <p:ph idx="1"/>
          </p:nvPr>
        </p:nvSpPr>
        <p:spPr>
          <a:xfrm>
            <a:off x="1130270" y="1481706"/>
            <a:ext cx="9603275" cy="3294576"/>
          </a:xfrm>
        </p:spPr>
        <p:txBody>
          <a:bodyPr/>
          <a:lstStyle/>
          <a:p>
            <a:r>
              <a:rPr lang="en-US" dirty="0"/>
              <a:t>1. Determine the minimum time, in weeks, to complete this project.</a:t>
            </a:r>
          </a:p>
          <a:p>
            <a:r>
              <a:rPr lang="en-US" dirty="0"/>
              <a:t>The minimum completion time of this project is 19 weeks.</a:t>
            </a:r>
            <a:endParaRPr lang="en-AU" dirty="0"/>
          </a:p>
        </p:txBody>
      </p:sp>
      <p:pic>
        <p:nvPicPr>
          <p:cNvPr id="5" name="Picture 4">
            <a:extLst>
              <a:ext uri="{FF2B5EF4-FFF2-40B4-BE49-F238E27FC236}">
                <a16:creationId xmlns:a16="http://schemas.microsoft.com/office/drawing/2014/main" id="{774895DC-C875-48B4-879D-CB6428A65A3C}"/>
              </a:ext>
            </a:extLst>
          </p:cNvPr>
          <p:cNvPicPr>
            <a:picLocks noChangeAspect="1"/>
          </p:cNvPicPr>
          <p:nvPr/>
        </p:nvPicPr>
        <p:blipFill>
          <a:blip r:embed="rId2"/>
          <a:stretch>
            <a:fillRect/>
          </a:stretch>
        </p:blipFill>
        <p:spPr>
          <a:xfrm>
            <a:off x="1856356" y="3128994"/>
            <a:ext cx="8151101" cy="2991121"/>
          </a:xfrm>
          <a:prstGeom prst="rect">
            <a:avLst/>
          </a:prstGeom>
        </p:spPr>
      </p:pic>
      <p:pic>
        <p:nvPicPr>
          <p:cNvPr id="6" name="Picture 5">
            <a:extLst>
              <a:ext uri="{FF2B5EF4-FFF2-40B4-BE49-F238E27FC236}">
                <a16:creationId xmlns:a16="http://schemas.microsoft.com/office/drawing/2014/main" id="{9ADED6FD-C9D0-469D-A570-0EA14C0B4739}"/>
              </a:ext>
            </a:extLst>
          </p:cNvPr>
          <p:cNvPicPr>
            <a:picLocks noChangeAspect="1"/>
          </p:cNvPicPr>
          <p:nvPr/>
        </p:nvPicPr>
        <p:blipFill>
          <a:blip r:embed="rId3"/>
          <a:stretch>
            <a:fillRect/>
          </a:stretch>
        </p:blipFill>
        <p:spPr>
          <a:xfrm>
            <a:off x="1856356" y="2530941"/>
            <a:ext cx="8210236" cy="3589174"/>
          </a:xfrm>
          <a:prstGeom prst="rect">
            <a:avLst/>
          </a:prstGeom>
        </p:spPr>
      </p:pic>
    </p:spTree>
    <p:extLst>
      <p:ext uri="{BB962C8B-B14F-4D97-AF65-F5344CB8AC3E}">
        <p14:creationId xmlns:p14="http://schemas.microsoft.com/office/powerpoint/2010/main" val="987497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122</TotalTime>
  <Words>840</Words>
  <Application>Microsoft Office PowerPoint</Application>
  <PresentationFormat>Widescreen</PresentationFormat>
  <Paragraphs>90</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Century Gothic</vt:lpstr>
      <vt:lpstr>Gallery</vt:lpstr>
      <vt:lpstr>Crashing</vt:lpstr>
      <vt:lpstr>PowerPoint Presentation</vt:lpstr>
      <vt:lpstr>PowerPoint Presentation</vt:lpstr>
      <vt:lpstr>Crashing with cost Rules</vt:lpstr>
      <vt:lpstr>Altering completion times</vt:lpstr>
      <vt:lpstr>A simple crashing example</vt:lpstr>
      <vt:lpstr>Crashing with cost</vt:lpstr>
      <vt:lpstr>Crashing</vt:lpstr>
      <vt:lpstr>Crashing</vt:lpstr>
      <vt:lpstr>Crashing</vt:lpstr>
      <vt:lpstr>Crashing</vt:lpstr>
      <vt:lpstr>Crashing</vt:lpstr>
      <vt:lpstr>Crashing</vt:lpstr>
      <vt:lpstr>Crashing</vt:lpstr>
      <vt:lpstr>Crashing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Crashing</dc:title>
  <dc:creator>Lyn ZHANG</dc:creator>
  <cp:lastModifiedBy>Lyn ZHANG</cp:lastModifiedBy>
  <cp:revision>16</cp:revision>
  <dcterms:created xsi:type="dcterms:W3CDTF">2021-05-25T00:06:03Z</dcterms:created>
  <dcterms:modified xsi:type="dcterms:W3CDTF">2024-12-30T06:51:50Z</dcterms:modified>
</cp:coreProperties>
</file>