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60" r:id="rId1"/>
  </p:sldMasterIdLst>
  <p:notesMasterIdLst>
    <p:notesMasterId r:id="rId13"/>
  </p:notesMasterIdLst>
  <p:sldIdLst>
    <p:sldId id="256" r:id="rId2"/>
    <p:sldId id="298" r:id="rId3"/>
    <p:sldId id="257" r:id="rId4"/>
    <p:sldId id="258" r:id="rId5"/>
    <p:sldId id="259" r:id="rId6"/>
    <p:sldId id="260" r:id="rId7"/>
    <p:sldId id="261" r:id="rId8"/>
    <p:sldId id="262" r:id="rId9"/>
    <p:sldId id="263" r:id="rId10"/>
    <p:sldId id="264" r:id="rId11"/>
    <p:sldId id="265" r:id="rId12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–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9545"/>
    <p:restoredTop sz="94624"/>
  </p:normalViewPr>
  <p:slideViewPr>
    <p:cSldViewPr snapToGrid="0" snapToObjects="1">
      <p:cViewPr varScale="1">
        <p:scale>
          <a:sx n="59" d="100"/>
          <a:sy n="59" d="100"/>
        </p:scale>
        <p:origin x="788" y="8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theme" Target="theme/them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viewProps" Target="view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AU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2C81F44-9956-4334-8A15-A87090B11EFC}" type="datetimeFigureOut">
              <a:rPr lang="en-AU" smtClean="0"/>
              <a:t>31/12/2024</a:t>
            </a:fld>
            <a:endParaRPr lang="en-AU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AU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AU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AU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A5C9D0E2-553F-4775-9CBA-53178836BDF5}" type="slidenum">
              <a:rPr lang="en-AU" smtClean="0"/>
              <a:t>‹#›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3989185534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AU" dirty="0"/>
              <a:t>https://create.kahoot.it/details/6cee124d-9336-4e06-a07a-05343112b695</a:t>
            </a:r>
          </a:p>
          <a:p>
            <a:endParaRPr lang="en-AU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A5C9D0E2-553F-4775-9CBA-53178836BDF5}" type="slidenum">
              <a:rPr lang="en-AU" smtClean="0"/>
              <a:t>1</a:t>
            </a:fld>
            <a:endParaRPr lang="en-AU"/>
          </a:p>
        </p:txBody>
      </p:sp>
    </p:spTree>
    <p:extLst>
      <p:ext uri="{BB962C8B-B14F-4D97-AF65-F5344CB8AC3E}">
        <p14:creationId xmlns:p14="http://schemas.microsoft.com/office/powerpoint/2010/main" val="197298459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886847D-1CF6-46BA-B46B-48BED0604A28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 b="1" cap="all" spc="1500" baseline="0">
                <a:latin typeface="+mj-lt"/>
                <a:ea typeface="Source Sans Pro SemiBold" panose="020B0603030403020204" pitchFamily="34" charset="0"/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7FB4F5A5-C931-4A4C-B6B1-EF4C95965BF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 cap="all" spc="400" baseline="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grpSp>
        <p:nvGrpSpPr>
          <p:cNvPr id="7" name="Graphic 185">
            <a:extLst>
              <a:ext uri="{FF2B5EF4-FFF2-40B4-BE49-F238E27FC236}">
                <a16:creationId xmlns:a16="http://schemas.microsoft.com/office/drawing/2014/main" id="{8A351602-3772-4279-B0D3-A523F6F6EAB3}"/>
              </a:ext>
            </a:extLst>
          </p:cNvPr>
          <p:cNvGrpSpPr/>
          <p:nvPr/>
        </p:nvGrpSpPr>
        <p:grpSpPr>
          <a:xfrm>
            <a:off x="10999563" y="5987064"/>
            <a:ext cx="1054467" cy="469689"/>
            <a:chOff x="9841624" y="4115729"/>
            <a:chExt cx="602170" cy="268223"/>
          </a:xfrm>
          <a:solidFill>
            <a:schemeClr val="tx1"/>
          </a:solidFill>
        </p:grpSpPr>
        <p:sp>
          <p:nvSpPr>
            <p:cNvPr id="8" name="Freeform: Shape 7">
              <a:extLst>
                <a:ext uri="{FF2B5EF4-FFF2-40B4-BE49-F238E27FC236}">
                  <a16:creationId xmlns:a16="http://schemas.microsoft.com/office/drawing/2014/main" id="{A5AAAA75-5FFB-4C07-AD4A-3146773E6CDD}"/>
                </a:ext>
              </a:extLst>
            </p:cNvPr>
            <p:cNvSpPr/>
            <p:nvPr/>
          </p:nvSpPr>
          <p:spPr>
            <a:xfrm>
              <a:off x="9841624" y="4115729"/>
              <a:ext cx="202882" cy="268223"/>
            </a:xfrm>
            <a:custGeom>
              <a:avLst/>
              <a:gdLst>
                <a:gd name="connsiteX0" fmla="*/ 20765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765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9" name="Freeform: Shape 8">
              <a:extLst>
                <a:ext uri="{FF2B5EF4-FFF2-40B4-BE49-F238E27FC236}">
                  <a16:creationId xmlns:a16="http://schemas.microsoft.com/office/drawing/2014/main" id="{1479895E-3847-44BB-8404-28F14219FB70}"/>
                </a:ext>
              </a:extLst>
            </p:cNvPr>
            <p:cNvSpPr/>
            <p:nvPr/>
          </p:nvSpPr>
          <p:spPr>
            <a:xfrm>
              <a:off x="9941445" y="4115729"/>
              <a:ext cx="202882" cy="268223"/>
            </a:xfrm>
            <a:custGeom>
              <a:avLst/>
              <a:gdLst>
                <a:gd name="connsiteX0" fmla="*/ 20765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765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0" name="Freeform: Shape 9">
              <a:extLst>
                <a:ext uri="{FF2B5EF4-FFF2-40B4-BE49-F238E27FC236}">
                  <a16:creationId xmlns:a16="http://schemas.microsoft.com/office/drawing/2014/main" id="{50E02F68-8149-4236-8D9F-6B550F78B932}"/>
                </a:ext>
              </a:extLst>
            </p:cNvPr>
            <p:cNvSpPr/>
            <p:nvPr/>
          </p:nvSpPr>
          <p:spPr>
            <a:xfrm>
              <a:off x="10041267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1" name="Freeform: Shape 10">
              <a:extLst>
                <a:ext uri="{FF2B5EF4-FFF2-40B4-BE49-F238E27FC236}">
                  <a16:creationId xmlns:a16="http://schemas.microsoft.com/office/drawing/2014/main" id="{956FCAAB-F073-4561-A484-42C7DD10DC26}"/>
                </a:ext>
              </a:extLst>
            </p:cNvPr>
            <p:cNvSpPr/>
            <p:nvPr/>
          </p:nvSpPr>
          <p:spPr>
            <a:xfrm>
              <a:off x="10141090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2" name="Freeform: Shape 11">
              <a:extLst>
                <a:ext uri="{FF2B5EF4-FFF2-40B4-BE49-F238E27FC236}">
                  <a16:creationId xmlns:a16="http://schemas.microsoft.com/office/drawing/2014/main" id="{6CF8DB94-87A3-43E9-9BBB-301CFF0FB05B}"/>
                </a:ext>
              </a:extLst>
            </p:cNvPr>
            <p:cNvSpPr/>
            <p:nvPr/>
          </p:nvSpPr>
          <p:spPr>
            <a:xfrm>
              <a:off x="10240911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</p:grp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35DE4AEC-B6E4-439C-B716-EBE3D4D1DC7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BFF81C-1FCB-4DBA-8044-F1A0FCFD45A6}" type="datetime1">
              <a:rPr lang="en-US" smtClean="0"/>
              <a:t>12/31/2024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478BC18-102E-45BF-8FEA-801E9C59D14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Sample Footer Text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AA8BF5F-B1F8-461F-9B3D-7D50D02423E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450C42-9A0B-4425-92C2-70FCF7C45734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14" name="Oval 13">
            <a:extLst>
              <a:ext uri="{FF2B5EF4-FFF2-40B4-BE49-F238E27FC236}">
                <a16:creationId xmlns:a16="http://schemas.microsoft.com/office/drawing/2014/main" id="{7D6BF779-0B8C-4CC2-9268-9506AD0C5331}"/>
              </a:ext>
            </a:extLst>
          </p:cNvPr>
          <p:cNvSpPr/>
          <p:nvPr/>
        </p:nvSpPr>
        <p:spPr>
          <a:xfrm>
            <a:off x="320736" y="652894"/>
            <a:ext cx="319941" cy="319941"/>
          </a:xfrm>
          <a:prstGeom prst="ellipse">
            <a:avLst/>
          </a:prstGeom>
          <a:solidFill>
            <a:schemeClr val="accent3">
              <a:lumMod val="20000"/>
              <a:lumOff val="80000"/>
            </a:schemeClr>
          </a:solidFill>
          <a:ln w="285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5291293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DF88500-1605-41EA-A15F-9B79DF7E405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9B14AC8-25A5-4D7F-BF23-CB20AA2ECF5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grpSp>
        <p:nvGrpSpPr>
          <p:cNvPr id="8" name="Graphic 185">
            <a:extLst>
              <a:ext uri="{FF2B5EF4-FFF2-40B4-BE49-F238E27FC236}">
                <a16:creationId xmlns:a16="http://schemas.microsoft.com/office/drawing/2014/main" id="{8997F1B7-1EE7-4EA5-A5A4-866F9A810C9F}"/>
              </a:ext>
            </a:extLst>
          </p:cNvPr>
          <p:cNvGrpSpPr/>
          <p:nvPr/>
        </p:nvGrpSpPr>
        <p:grpSpPr>
          <a:xfrm>
            <a:off x="10999563" y="5987064"/>
            <a:ext cx="1054467" cy="469689"/>
            <a:chOff x="9841624" y="4115729"/>
            <a:chExt cx="602170" cy="268223"/>
          </a:xfrm>
          <a:solidFill>
            <a:schemeClr val="tx1"/>
          </a:solidFill>
        </p:grpSpPr>
        <p:sp>
          <p:nvSpPr>
            <p:cNvPr id="9" name="Freeform: Shape 8">
              <a:extLst>
                <a:ext uri="{FF2B5EF4-FFF2-40B4-BE49-F238E27FC236}">
                  <a16:creationId xmlns:a16="http://schemas.microsoft.com/office/drawing/2014/main" id="{B5E13483-2FB6-4753-8402-06FDC3498E06}"/>
                </a:ext>
              </a:extLst>
            </p:cNvPr>
            <p:cNvSpPr/>
            <p:nvPr/>
          </p:nvSpPr>
          <p:spPr>
            <a:xfrm>
              <a:off x="9841624" y="4115729"/>
              <a:ext cx="202882" cy="268223"/>
            </a:xfrm>
            <a:custGeom>
              <a:avLst/>
              <a:gdLst>
                <a:gd name="connsiteX0" fmla="*/ 20765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765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0" name="Freeform: Shape 9">
              <a:extLst>
                <a:ext uri="{FF2B5EF4-FFF2-40B4-BE49-F238E27FC236}">
                  <a16:creationId xmlns:a16="http://schemas.microsoft.com/office/drawing/2014/main" id="{88F0DF22-F640-4002-B783-DF1C6A9473F6}"/>
                </a:ext>
              </a:extLst>
            </p:cNvPr>
            <p:cNvSpPr/>
            <p:nvPr/>
          </p:nvSpPr>
          <p:spPr>
            <a:xfrm>
              <a:off x="9941445" y="4115729"/>
              <a:ext cx="202882" cy="268223"/>
            </a:xfrm>
            <a:custGeom>
              <a:avLst/>
              <a:gdLst>
                <a:gd name="connsiteX0" fmla="*/ 20765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765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1" name="Freeform: Shape 10">
              <a:extLst>
                <a:ext uri="{FF2B5EF4-FFF2-40B4-BE49-F238E27FC236}">
                  <a16:creationId xmlns:a16="http://schemas.microsoft.com/office/drawing/2014/main" id="{9C2787B8-7984-4332-B611-D3D3DE898FE0}"/>
                </a:ext>
              </a:extLst>
            </p:cNvPr>
            <p:cNvSpPr/>
            <p:nvPr/>
          </p:nvSpPr>
          <p:spPr>
            <a:xfrm>
              <a:off x="10041267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2" name="Freeform: Shape 11">
              <a:extLst>
                <a:ext uri="{FF2B5EF4-FFF2-40B4-BE49-F238E27FC236}">
                  <a16:creationId xmlns:a16="http://schemas.microsoft.com/office/drawing/2014/main" id="{5AF3646C-B3D7-4F57-8FD2-CD93CEB39214}"/>
                </a:ext>
              </a:extLst>
            </p:cNvPr>
            <p:cNvSpPr/>
            <p:nvPr/>
          </p:nvSpPr>
          <p:spPr>
            <a:xfrm>
              <a:off x="10141090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3" name="Freeform: Shape 12">
              <a:extLst>
                <a:ext uri="{FF2B5EF4-FFF2-40B4-BE49-F238E27FC236}">
                  <a16:creationId xmlns:a16="http://schemas.microsoft.com/office/drawing/2014/main" id="{C65FA7DA-93A0-43A4-834C-0F1BB9806A8C}"/>
                </a:ext>
              </a:extLst>
            </p:cNvPr>
            <p:cNvSpPr/>
            <p:nvPr/>
          </p:nvSpPr>
          <p:spPr>
            <a:xfrm>
              <a:off x="10240911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</p:grp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1995D22-0146-4DE2-9E78-4C00333D499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A87773D-8987-489A-A650-3D6F7D5C7C38}" type="datetime1">
              <a:rPr lang="en-US" smtClean="0"/>
              <a:t>12/31/2024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459717A-A1FE-485D-AFFF-2C7026C710A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Sample Footer Text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76DB88B-64CF-4100-8F07-D191DD7939F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450C42-9A0B-4425-92C2-70FCF7C45734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14" name="Oval 13">
            <a:extLst>
              <a:ext uri="{FF2B5EF4-FFF2-40B4-BE49-F238E27FC236}">
                <a16:creationId xmlns:a16="http://schemas.microsoft.com/office/drawing/2014/main" id="{104332FF-8349-42A5-B5C8-5EE3825CE252}"/>
              </a:ext>
            </a:extLst>
          </p:cNvPr>
          <p:cNvSpPr/>
          <p:nvPr/>
        </p:nvSpPr>
        <p:spPr>
          <a:xfrm>
            <a:off x="320736" y="652894"/>
            <a:ext cx="319941" cy="319941"/>
          </a:xfrm>
          <a:prstGeom prst="ellipse">
            <a:avLst/>
          </a:prstGeom>
          <a:solidFill>
            <a:schemeClr val="accent3">
              <a:lumMod val="20000"/>
              <a:lumOff val="80000"/>
            </a:schemeClr>
          </a:solidFill>
          <a:ln w="285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7355899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02BFE6C-EBF1-47DE-8468-E7125172B73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4104992-D139-48DC-BCCE-D71EA23CA2ED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grpSp>
        <p:nvGrpSpPr>
          <p:cNvPr id="7" name="Graphic 185">
            <a:extLst>
              <a:ext uri="{FF2B5EF4-FFF2-40B4-BE49-F238E27FC236}">
                <a16:creationId xmlns:a16="http://schemas.microsoft.com/office/drawing/2014/main" id="{A8C5E768-0E62-4DE7-A0AF-93121DA8439E}"/>
              </a:ext>
            </a:extLst>
          </p:cNvPr>
          <p:cNvGrpSpPr/>
          <p:nvPr/>
        </p:nvGrpSpPr>
        <p:grpSpPr>
          <a:xfrm>
            <a:off x="10999563" y="5987064"/>
            <a:ext cx="1054467" cy="469689"/>
            <a:chOff x="9841624" y="4115729"/>
            <a:chExt cx="602170" cy="268223"/>
          </a:xfrm>
          <a:solidFill>
            <a:schemeClr val="tx1"/>
          </a:solidFill>
        </p:grpSpPr>
        <p:sp>
          <p:nvSpPr>
            <p:cNvPr id="8" name="Freeform: Shape 7">
              <a:extLst>
                <a:ext uri="{FF2B5EF4-FFF2-40B4-BE49-F238E27FC236}">
                  <a16:creationId xmlns:a16="http://schemas.microsoft.com/office/drawing/2014/main" id="{6402845F-9E8A-41E1-B051-1AAA46C997A2}"/>
                </a:ext>
              </a:extLst>
            </p:cNvPr>
            <p:cNvSpPr/>
            <p:nvPr/>
          </p:nvSpPr>
          <p:spPr>
            <a:xfrm>
              <a:off x="9841624" y="4115729"/>
              <a:ext cx="202882" cy="268223"/>
            </a:xfrm>
            <a:custGeom>
              <a:avLst/>
              <a:gdLst>
                <a:gd name="connsiteX0" fmla="*/ 20765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765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9" name="Freeform: Shape 8">
              <a:extLst>
                <a:ext uri="{FF2B5EF4-FFF2-40B4-BE49-F238E27FC236}">
                  <a16:creationId xmlns:a16="http://schemas.microsoft.com/office/drawing/2014/main" id="{AA45C410-5FD0-4339-A3BC-A865DE4190AF}"/>
                </a:ext>
              </a:extLst>
            </p:cNvPr>
            <p:cNvSpPr/>
            <p:nvPr/>
          </p:nvSpPr>
          <p:spPr>
            <a:xfrm>
              <a:off x="9941445" y="4115729"/>
              <a:ext cx="202882" cy="268223"/>
            </a:xfrm>
            <a:custGeom>
              <a:avLst/>
              <a:gdLst>
                <a:gd name="connsiteX0" fmla="*/ 20765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765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0" name="Freeform: Shape 9">
              <a:extLst>
                <a:ext uri="{FF2B5EF4-FFF2-40B4-BE49-F238E27FC236}">
                  <a16:creationId xmlns:a16="http://schemas.microsoft.com/office/drawing/2014/main" id="{C7B0B703-8BA8-483C-A433-C44C809687DE}"/>
                </a:ext>
              </a:extLst>
            </p:cNvPr>
            <p:cNvSpPr/>
            <p:nvPr/>
          </p:nvSpPr>
          <p:spPr>
            <a:xfrm>
              <a:off x="10041267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1" name="Freeform: Shape 10">
              <a:extLst>
                <a:ext uri="{FF2B5EF4-FFF2-40B4-BE49-F238E27FC236}">
                  <a16:creationId xmlns:a16="http://schemas.microsoft.com/office/drawing/2014/main" id="{ECCFA03D-B879-419B-88B9-F4F3645C8AF5}"/>
                </a:ext>
              </a:extLst>
            </p:cNvPr>
            <p:cNvSpPr/>
            <p:nvPr/>
          </p:nvSpPr>
          <p:spPr>
            <a:xfrm>
              <a:off x="10141090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2" name="Freeform: Shape 11">
              <a:extLst>
                <a:ext uri="{FF2B5EF4-FFF2-40B4-BE49-F238E27FC236}">
                  <a16:creationId xmlns:a16="http://schemas.microsoft.com/office/drawing/2014/main" id="{B6B0260A-6B2D-4F54-8614-60BC3103E166}"/>
                </a:ext>
              </a:extLst>
            </p:cNvPr>
            <p:cNvSpPr/>
            <p:nvPr/>
          </p:nvSpPr>
          <p:spPr>
            <a:xfrm>
              <a:off x="10240911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</p:grp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51AB8F6-0796-47E9-B1D4-760B7CCFC75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97E150C1-1D78-4D80-810D-E9E86F6E88AB}" type="datetime1">
              <a:rPr lang="en-US" smtClean="0"/>
              <a:t>12/31/2024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7886FC0-7327-44D9-B689-0AE73FD2559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Sample Footer Text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219D265-BFBA-4C93-9B1A-B9483AE6BF3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450C42-9A0B-4425-92C2-70FCF7C45734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14" name="Oval 13">
            <a:extLst>
              <a:ext uri="{FF2B5EF4-FFF2-40B4-BE49-F238E27FC236}">
                <a16:creationId xmlns:a16="http://schemas.microsoft.com/office/drawing/2014/main" id="{464F5FEB-DE92-47DA-8C46-DC088E8960A4}"/>
              </a:ext>
            </a:extLst>
          </p:cNvPr>
          <p:cNvSpPr/>
          <p:nvPr/>
        </p:nvSpPr>
        <p:spPr>
          <a:xfrm>
            <a:off x="320736" y="652894"/>
            <a:ext cx="319941" cy="319941"/>
          </a:xfrm>
          <a:prstGeom prst="ellipse">
            <a:avLst/>
          </a:prstGeom>
          <a:solidFill>
            <a:schemeClr val="accent3">
              <a:lumMod val="20000"/>
              <a:lumOff val="80000"/>
            </a:schemeClr>
          </a:solidFill>
          <a:ln w="285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9613294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C7637BE-B22F-40EE-94F0-04549BC5623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AA71582-4BAF-4211-AD4A-476ED6EB1155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099DCF6B-C800-4345-BAE9-EE9FA65903F2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grpSp>
        <p:nvGrpSpPr>
          <p:cNvPr id="8" name="Graphic 185">
            <a:extLst>
              <a:ext uri="{FF2B5EF4-FFF2-40B4-BE49-F238E27FC236}">
                <a16:creationId xmlns:a16="http://schemas.microsoft.com/office/drawing/2014/main" id="{E6190A1E-5381-43C4-B058-7758339984D6}"/>
              </a:ext>
            </a:extLst>
          </p:cNvPr>
          <p:cNvGrpSpPr/>
          <p:nvPr/>
        </p:nvGrpSpPr>
        <p:grpSpPr>
          <a:xfrm>
            <a:off x="10999563" y="5987064"/>
            <a:ext cx="1054467" cy="469689"/>
            <a:chOff x="9841624" y="4115729"/>
            <a:chExt cx="602170" cy="268223"/>
          </a:xfrm>
          <a:solidFill>
            <a:schemeClr val="tx1"/>
          </a:solidFill>
        </p:grpSpPr>
        <p:sp>
          <p:nvSpPr>
            <p:cNvPr id="9" name="Freeform: Shape 8">
              <a:extLst>
                <a:ext uri="{FF2B5EF4-FFF2-40B4-BE49-F238E27FC236}">
                  <a16:creationId xmlns:a16="http://schemas.microsoft.com/office/drawing/2014/main" id="{F7E35469-0BEA-4E5E-955F-1AA300A62DE5}"/>
                </a:ext>
              </a:extLst>
            </p:cNvPr>
            <p:cNvSpPr/>
            <p:nvPr/>
          </p:nvSpPr>
          <p:spPr>
            <a:xfrm>
              <a:off x="9841624" y="4115729"/>
              <a:ext cx="202882" cy="268223"/>
            </a:xfrm>
            <a:custGeom>
              <a:avLst/>
              <a:gdLst>
                <a:gd name="connsiteX0" fmla="*/ 20765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765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0" name="Freeform: Shape 9">
              <a:extLst>
                <a:ext uri="{FF2B5EF4-FFF2-40B4-BE49-F238E27FC236}">
                  <a16:creationId xmlns:a16="http://schemas.microsoft.com/office/drawing/2014/main" id="{58F650BE-565E-4A52-8143-7A87700FC5F5}"/>
                </a:ext>
              </a:extLst>
            </p:cNvPr>
            <p:cNvSpPr/>
            <p:nvPr/>
          </p:nvSpPr>
          <p:spPr>
            <a:xfrm>
              <a:off x="9941445" y="4115729"/>
              <a:ext cx="202882" cy="268223"/>
            </a:xfrm>
            <a:custGeom>
              <a:avLst/>
              <a:gdLst>
                <a:gd name="connsiteX0" fmla="*/ 20765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765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1" name="Freeform: Shape 10">
              <a:extLst>
                <a:ext uri="{FF2B5EF4-FFF2-40B4-BE49-F238E27FC236}">
                  <a16:creationId xmlns:a16="http://schemas.microsoft.com/office/drawing/2014/main" id="{286A3F89-AA2A-44E5-915E-C47A069EB685}"/>
                </a:ext>
              </a:extLst>
            </p:cNvPr>
            <p:cNvSpPr/>
            <p:nvPr/>
          </p:nvSpPr>
          <p:spPr>
            <a:xfrm>
              <a:off x="10041267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2" name="Freeform: Shape 11">
              <a:extLst>
                <a:ext uri="{FF2B5EF4-FFF2-40B4-BE49-F238E27FC236}">
                  <a16:creationId xmlns:a16="http://schemas.microsoft.com/office/drawing/2014/main" id="{5C57F514-AB27-4489-8D3C-01DD1025DDAD}"/>
                </a:ext>
              </a:extLst>
            </p:cNvPr>
            <p:cNvSpPr/>
            <p:nvPr/>
          </p:nvSpPr>
          <p:spPr>
            <a:xfrm>
              <a:off x="10141090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3" name="Freeform: Shape 12">
              <a:extLst>
                <a:ext uri="{FF2B5EF4-FFF2-40B4-BE49-F238E27FC236}">
                  <a16:creationId xmlns:a16="http://schemas.microsoft.com/office/drawing/2014/main" id="{0141169F-1C39-4D04-AF32-D0D14D004B05}"/>
                </a:ext>
              </a:extLst>
            </p:cNvPr>
            <p:cNvSpPr/>
            <p:nvPr/>
          </p:nvSpPr>
          <p:spPr>
            <a:xfrm>
              <a:off x="10240911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</p:grp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93087465-759F-4895-8FC6-DD464FB918C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9E9CBD8-1588-4B6B-B74D-87480DDE94C0}" type="datetime1">
              <a:rPr lang="en-US" smtClean="0"/>
              <a:t>12/31/2024</a:t>
            </a:fld>
            <a:endParaRPr lang="en-US" dirty="0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2F1AA18-D8A5-44D9-881C-522258ED54D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Sample Footer Text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1C1BA574-A76A-4F4C-8CBD-768278B66E7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450C42-9A0B-4425-92C2-70FCF7C45734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15" name="Oval 14">
            <a:extLst>
              <a:ext uri="{FF2B5EF4-FFF2-40B4-BE49-F238E27FC236}">
                <a16:creationId xmlns:a16="http://schemas.microsoft.com/office/drawing/2014/main" id="{2793E083-ADC4-4391-83DD-781529A66110}"/>
              </a:ext>
            </a:extLst>
          </p:cNvPr>
          <p:cNvSpPr/>
          <p:nvPr/>
        </p:nvSpPr>
        <p:spPr>
          <a:xfrm>
            <a:off x="320736" y="652894"/>
            <a:ext cx="319941" cy="319941"/>
          </a:xfrm>
          <a:prstGeom prst="ellipse">
            <a:avLst/>
          </a:prstGeom>
          <a:solidFill>
            <a:schemeClr val="accent3">
              <a:lumMod val="20000"/>
              <a:lumOff val="80000"/>
            </a:schemeClr>
          </a:solidFill>
          <a:ln w="285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3806572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431B666-D6BE-4FA8-9CF1-F15FD58B0CB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3BCE4B4A-DE64-4563-83CD-C40B1D681D92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1DA0314-0202-4E6D-8352-C28376A9C08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87B56083-87B4-4603-B6FF-A9EB68E3E69F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133708CF-F028-4917-A9CB-59BF5248A20D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grpSp>
        <p:nvGrpSpPr>
          <p:cNvPr id="10" name="Graphic 185">
            <a:extLst>
              <a:ext uri="{FF2B5EF4-FFF2-40B4-BE49-F238E27FC236}">
                <a16:creationId xmlns:a16="http://schemas.microsoft.com/office/drawing/2014/main" id="{81B934BF-E239-47E1-93E9-EA3182162D21}"/>
              </a:ext>
            </a:extLst>
          </p:cNvPr>
          <p:cNvGrpSpPr/>
          <p:nvPr/>
        </p:nvGrpSpPr>
        <p:grpSpPr>
          <a:xfrm>
            <a:off x="10999563" y="5987064"/>
            <a:ext cx="1054467" cy="469689"/>
            <a:chOff x="9841624" y="4115729"/>
            <a:chExt cx="602170" cy="268223"/>
          </a:xfrm>
          <a:solidFill>
            <a:schemeClr val="tx1"/>
          </a:solidFill>
        </p:grpSpPr>
        <p:sp>
          <p:nvSpPr>
            <p:cNvPr id="11" name="Freeform: Shape 10">
              <a:extLst>
                <a:ext uri="{FF2B5EF4-FFF2-40B4-BE49-F238E27FC236}">
                  <a16:creationId xmlns:a16="http://schemas.microsoft.com/office/drawing/2014/main" id="{C3BBF177-5044-426A-93ED-64BDC84BF184}"/>
                </a:ext>
              </a:extLst>
            </p:cNvPr>
            <p:cNvSpPr/>
            <p:nvPr/>
          </p:nvSpPr>
          <p:spPr>
            <a:xfrm>
              <a:off x="9841624" y="4115729"/>
              <a:ext cx="202882" cy="268223"/>
            </a:xfrm>
            <a:custGeom>
              <a:avLst/>
              <a:gdLst>
                <a:gd name="connsiteX0" fmla="*/ 20765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765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2" name="Freeform: Shape 11">
              <a:extLst>
                <a:ext uri="{FF2B5EF4-FFF2-40B4-BE49-F238E27FC236}">
                  <a16:creationId xmlns:a16="http://schemas.microsoft.com/office/drawing/2014/main" id="{74270648-77F5-4D28-B691-DA57AA28FD73}"/>
                </a:ext>
              </a:extLst>
            </p:cNvPr>
            <p:cNvSpPr/>
            <p:nvPr/>
          </p:nvSpPr>
          <p:spPr>
            <a:xfrm>
              <a:off x="9941445" y="4115729"/>
              <a:ext cx="202882" cy="268223"/>
            </a:xfrm>
            <a:custGeom>
              <a:avLst/>
              <a:gdLst>
                <a:gd name="connsiteX0" fmla="*/ 20765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765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3" name="Freeform: Shape 12">
              <a:extLst>
                <a:ext uri="{FF2B5EF4-FFF2-40B4-BE49-F238E27FC236}">
                  <a16:creationId xmlns:a16="http://schemas.microsoft.com/office/drawing/2014/main" id="{6086B770-2F70-4B7B-9525-286BBD63AD72}"/>
                </a:ext>
              </a:extLst>
            </p:cNvPr>
            <p:cNvSpPr/>
            <p:nvPr/>
          </p:nvSpPr>
          <p:spPr>
            <a:xfrm>
              <a:off x="10041267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4" name="Freeform: Shape 13">
              <a:extLst>
                <a:ext uri="{FF2B5EF4-FFF2-40B4-BE49-F238E27FC236}">
                  <a16:creationId xmlns:a16="http://schemas.microsoft.com/office/drawing/2014/main" id="{57DDC14D-7AE3-41CD-ADFC-A3601D4F9DF3}"/>
                </a:ext>
              </a:extLst>
            </p:cNvPr>
            <p:cNvSpPr/>
            <p:nvPr/>
          </p:nvSpPr>
          <p:spPr>
            <a:xfrm>
              <a:off x="10141090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5" name="Freeform: Shape 14">
              <a:extLst>
                <a:ext uri="{FF2B5EF4-FFF2-40B4-BE49-F238E27FC236}">
                  <a16:creationId xmlns:a16="http://schemas.microsoft.com/office/drawing/2014/main" id="{42181834-8401-4B66-85EE-1CBF57807DAB}"/>
                </a:ext>
              </a:extLst>
            </p:cNvPr>
            <p:cNvSpPr/>
            <p:nvPr/>
          </p:nvSpPr>
          <p:spPr>
            <a:xfrm>
              <a:off x="10240911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</p:grp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A433C091-3B62-4087-9A97-63BBE28CFF1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D794440-721C-4D75-BD4F-4CFB3D51CDCA}" type="datetime1">
              <a:rPr lang="en-US" smtClean="0"/>
              <a:t>12/31/2024</a:t>
            </a:fld>
            <a:endParaRPr lang="en-US" dirty="0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870710C3-2723-4847-BCAF-96D9FAE5055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Sample Footer Text</a:t>
            </a:r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96618B2C-95AC-4438-97FD-07ACF297B8F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450C42-9A0B-4425-92C2-70FCF7C45734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17" name="Oval 16">
            <a:extLst>
              <a:ext uri="{FF2B5EF4-FFF2-40B4-BE49-F238E27FC236}">
                <a16:creationId xmlns:a16="http://schemas.microsoft.com/office/drawing/2014/main" id="{D6B0F5A7-6E8A-4BCD-8F1F-233ECD21B262}"/>
              </a:ext>
            </a:extLst>
          </p:cNvPr>
          <p:cNvSpPr/>
          <p:nvPr/>
        </p:nvSpPr>
        <p:spPr>
          <a:xfrm>
            <a:off x="320736" y="652894"/>
            <a:ext cx="319941" cy="319941"/>
          </a:xfrm>
          <a:prstGeom prst="ellipse">
            <a:avLst/>
          </a:prstGeom>
          <a:solidFill>
            <a:schemeClr val="accent3">
              <a:lumMod val="20000"/>
              <a:lumOff val="80000"/>
            </a:schemeClr>
          </a:solidFill>
          <a:ln w="285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4181650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429CF7F-748D-4598-983E-96A2BE26930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grpSp>
        <p:nvGrpSpPr>
          <p:cNvPr id="6" name="Graphic 185">
            <a:extLst>
              <a:ext uri="{FF2B5EF4-FFF2-40B4-BE49-F238E27FC236}">
                <a16:creationId xmlns:a16="http://schemas.microsoft.com/office/drawing/2014/main" id="{DFD4D3BE-80D4-4E69-9C76-F0D8517DF690}"/>
              </a:ext>
            </a:extLst>
          </p:cNvPr>
          <p:cNvGrpSpPr/>
          <p:nvPr/>
        </p:nvGrpSpPr>
        <p:grpSpPr>
          <a:xfrm>
            <a:off x="10999563" y="5987064"/>
            <a:ext cx="1054467" cy="469689"/>
            <a:chOff x="9841624" y="4115729"/>
            <a:chExt cx="602170" cy="268223"/>
          </a:xfrm>
          <a:solidFill>
            <a:schemeClr val="tx1"/>
          </a:solidFill>
        </p:grpSpPr>
        <p:sp>
          <p:nvSpPr>
            <p:cNvPr id="7" name="Freeform: Shape 6">
              <a:extLst>
                <a:ext uri="{FF2B5EF4-FFF2-40B4-BE49-F238E27FC236}">
                  <a16:creationId xmlns:a16="http://schemas.microsoft.com/office/drawing/2014/main" id="{A0B6E97F-00E1-4372-8978-8BCBDC9026E6}"/>
                </a:ext>
              </a:extLst>
            </p:cNvPr>
            <p:cNvSpPr/>
            <p:nvPr/>
          </p:nvSpPr>
          <p:spPr>
            <a:xfrm>
              <a:off x="9841624" y="4115729"/>
              <a:ext cx="202882" cy="268223"/>
            </a:xfrm>
            <a:custGeom>
              <a:avLst/>
              <a:gdLst>
                <a:gd name="connsiteX0" fmla="*/ 20765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765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8" name="Freeform: Shape 7">
              <a:extLst>
                <a:ext uri="{FF2B5EF4-FFF2-40B4-BE49-F238E27FC236}">
                  <a16:creationId xmlns:a16="http://schemas.microsoft.com/office/drawing/2014/main" id="{CC7651B7-7A30-4AFA-A4D7-0B0C5D2DDAAF}"/>
                </a:ext>
              </a:extLst>
            </p:cNvPr>
            <p:cNvSpPr/>
            <p:nvPr/>
          </p:nvSpPr>
          <p:spPr>
            <a:xfrm>
              <a:off x="9941445" y="4115729"/>
              <a:ext cx="202882" cy="268223"/>
            </a:xfrm>
            <a:custGeom>
              <a:avLst/>
              <a:gdLst>
                <a:gd name="connsiteX0" fmla="*/ 20765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765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9" name="Freeform: Shape 8">
              <a:extLst>
                <a:ext uri="{FF2B5EF4-FFF2-40B4-BE49-F238E27FC236}">
                  <a16:creationId xmlns:a16="http://schemas.microsoft.com/office/drawing/2014/main" id="{FD2FC5CA-556B-4409-B084-34753A1F04E6}"/>
                </a:ext>
              </a:extLst>
            </p:cNvPr>
            <p:cNvSpPr/>
            <p:nvPr/>
          </p:nvSpPr>
          <p:spPr>
            <a:xfrm>
              <a:off x="10041267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0" name="Freeform: Shape 9">
              <a:extLst>
                <a:ext uri="{FF2B5EF4-FFF2-40B4-BE49-F238E27FC236}">
                  <a16:creationId xmlns:a16="http://schemas.microsoft.com/office/drawing/2014/main" id="{3E63FB41-EE1F-4889-9096-3A38936330D5}"/>
                </a:ext>
              </a:extLst>
            </p:cNvPr>
            <p:cNvSpPr/>
            <p:nvPr/>
          </p:nvSpPr>
          <p:spPr>
            <a:xfrm>
              <a:off x="10141090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1" name="Freeform: Shape 10">
              <a:extLst>
                <a:ext uri="{FF2B5EF4-FFF2-40B4-BE49-F238E27FC236}">
                  <a16:creationId xmlns:a16="http://schemas.microsoft.com/office/drawing/2014/main" id="{0DD19F3B-7B3E-4861-8FDA-D0116C96C16E}"/>
                </a:ext>
              </a:extLst>
            </p:cNvPr>
            <p:cNvSpPr/>
            <p:nvPr/>
          </p:nvSpPr>
          <p:spPr>
            <a:xfrm>
              <a:off x="10240911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</p:grp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410A2C46-C908-4010-AAE2-9FA41B145C4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2701A64-483B-4532-94FB-D8F90CB6DEE0}" type="datetime1">
              <a:rPr lang="en-US" smtClean="0"/>
              <a:t>12/31/2024</a:t>
            </a:fld>
            <a:endParaRPr lang="en-US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C7CF5279-7D37-4D98-9A70-987C84F62C2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Sample Footer Text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2896FAD0-59EF-49AA-BBC6-A0EC184DD2C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450C42-9A0B-4425-92C2-70FCF7C45734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13" name="Oval 12">
            <a:extLst>
              <a:ext uri="{FF2B5EF4-FFF2-40B4-BE49-F238E27FC236}">
                <a16:creationId xmlns:a16="http://schemas.microsoft.com/office/drawing/2014/main" id="{876EB399-18D2-46D5-8757-35FCFF8EA80D}"/>
              </a:ext>
            </a:extLst>
          </p:cNvPr>
          <p:cNvSpPr/>
          <p:nvPr/>
        </p:nvSpPr>
        <p:spPr>
          <a:xfrm>
            <a:off x="320736" y="652894"/>
            <a:ext cx="319941" cy="319941"/>
          </a:xfrm>
          <a:prstGeom prst="ellipse">
            <a:avLst/>
          </a:prstGeom>
          <a:solidFill>
            <a:schemeClr val="accent3">
              <a:lumMod val="20000"/>
              <a:lumOff val="80000"/>
            </a:schemeClr>
          </a:solidFill>
          <a:ln w="285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93388725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5" name="Graphic 185">
            <a:extLst>
              <a:ext uri="{FF2B5EF4-FFF2-40B4-BE49-F238E27FC236}">
                <a16:creationId xmlns:a16="http://schemas.microsoft.com/office/drawing/2014/main" id="{773CCE17-EE0F-40E0-B7AE-CF7677B64709}"/>
              </a:ext>
            </a:extLst>
          </p:cNvPr>
          <p:cNvGrpSpPr/>
          <p:nvPr/>
        </p:nvGrpSpPr>
        <p:grpSpPr>
          <a:xfrm>
            <a:off x="10999563" y="5987064"/>
            <a:ext cx="1054467" cy="469689"/>
            <a:chOff x="9841624" y="4115729"/>
            <a:chExt cx="602170" cy="268223"/>
          </a:xfrm>
          <a:solidFill>
            <a:schemeClr val="tx1"/>
          </a:solidFill>
        </p:grpSpPr>
        <p:sp>
          <p:nvSpPr>
            <p:cNvPr id="6" name="Freeform: Shape 5">
              <a:extLst>
                <a:ext uri="{FF2B5EF4-FFF2-40B4-BE49-F238E27FC236}">
                  <a16:creationId xmlns:a16="http://schemas.microsoft.com/office/drawing/2014/main" id="{B0AC6C4E-6EA5-454A-AB84-8B94D8B585EC}"/>
                </a:ext>
              </a:extLst>
            </p:cNvPr>
            <p:cNvSpPr/>
            <p:nvPr/>
          </p:nvSpPr>
          <p:spPr>
            <a:xfrm>
              <a:off x="9841624" y="4115729"/>
              <a:ext cx="202882" cy="268223"/>
            </a:xfrm>
            <a:custGeom>
              <a:avLst/>
              <a:gdLst>
                <a:gd name="connsiteX0" fmla="*/ 20765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765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7" name="Freeform: Shape 6">
              <a:extLst>
                <a:ext uri="{FF2B5EF4-FFF2-40B4-BE49-F238E27FC236}">
                  <a16:creationId xmlns:a16="http://schemas.microsoft.com/office/drawing/2014/main" id="{B4329338-925B-4677-BA6E-4357D37DB545}"/>
                </a:ext>
              </a:extLst>
            </p:cNvPr>
            <p:cNvSpPr/>
            <p:nvPr/>
          </p:nvSpPr>
          <p:spPr>
            <a:xfrm>
              <a:off x="9941445" y="4115729"/>
              <a:ext cx="202882" cy="268223"/>
            </a:xfrm>
            <a:custGeom>
              <a:avLst/>
              <a:gdLst>
                <a:gd name="connsiteX0" fmla="*/ 20765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765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8" name="Freeform: Shape 7">
              <a:extLst>
                <a:ext uri="{FF2B5EF4-FFF2-40B4-BE49-F238E27FC236}">
                  <a16:creationId xmlns:a16="http://schemas.microsoft.com/office/drawing/2014/main" id="{334C0A08-043F-4818-BA1D-BCC9F811A873}"/>
                </a:ext>
              </a:extLst>
            </p:cNvPr>
            <p:cNvSpPr/>
            <p:nvPr/>
          </p:nvSpPr>
          <p:spPr>
            <a:xfrm>
              <a:off x="10041267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9" name="Freeform: Shape 8">
              <a:extLst>
                <a:ext uri="{FF2B5EF4-FFF2-40B4-BE49-F238E27FC236}">
                  <a16:creationId xmlns:a16="http://schemas.microsoft.com/office/drawing/2014/main" id="{DCB185DD-ED0D-4633-8098-95C4A6F177CC}"/>
                </a:ext>
              </a:extLst>
            </p:cNvPr>
            <p:cNvSpPr/>
            <p:nvPr/>
          </p:nvSpPr>
          <p:spPr>
            <a:xfrm>
              <a:off x="10141090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0" name="Freeform: Shape 9">
              <a:extLst>
                <a:ext uri="{FF2B5EF4-FFF2-40B4-BE49-F238E27FC236}">
                  <a16:creationId xmlns:a16="http://schemas.microsoft.com/office/drawing/2014/main" id="{2AD50526-B611-40B6-BB45-AE82F0EF5992}"/>
                </a:ext>
              </a:extLst>
            </p:cNvPr>
            <p:cNvSpPr/>
            <p:nvPr/>
          </p:nvSpPr>
          <p:spPr>
            <a:xfrm>
              <a:off x="10240911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</p:grpSp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0708C302-4224-4668-8CAC-3267172A0C9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6F18FB39-20FB-4E2E-B861-45B709B9C3C5}" type="datetime1">
              <a:rPr lang="en-US" smtClean="0"/>
              <a:t>12/31/2024</a:t>
            </a:fld>
            <a:endParaRPr lang="en-US" dirty="0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F0C8FC22-AEB6-4BAF-BF93-41A2C757CCC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Sample Footer Text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52CA88A-5462-4F17-AFA0-52721ADDBB8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450C42-9A0B-4425-92C2-70FCF7C45734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12" name="Oval 11">
            <a:extLst>
              <a:ext uri="{FF2B5EF4-FFF2-40B4-BE49-F238E27FC236}">
                <a16:creationId xmlns:a16="http://schemas.microsoft.com/office/drawing/2014/main" id="{70CCC791-94D7-4BB8-9EDF-423CEA1F6215}"/>
              </a:ext>
            </a:extLst>
          </p:cNvPr>
          <p:cNvSpPr/>
          <p:nvPr/>
        </p:nvSpPr>
        <p:spPr>
          <a:xfrm>
            <a:off x="320736" y="652894"/>
            <a:ext cx="319941" cy="319941"/>
          </a:xfrm>
          <a:prstGeom prst="ellipse">
            <a:avLst/>
          </a:prstGeom>
          <a:solidFill>
            <a:schemeClr val="accent3">
              <a:lumMod val="20000"/>
              <a:lumOff val="80000"/>
            </a:schemeClr>
          </a:solidFill>
          <a:ln w="285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6576484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3E6AC37-C5B5-462A-BE4A-E55CEBF2A34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A4B007F-32A8-4688-BBEF-4FCB99DF5EA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1DF2E2EB-BF8A-44A4-8AE0-BD6C31B1D92B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grpSp>
        <p:nvGrpSpPr>
          <p:cNvPr id="8" name="Graphic 185">
            <a:extLst>
              <a:ext uri="{FF2B5EF4-FFF2-40B4-BE49-F238E27FC236}">
                <a16:creationId xmlns:a16="http://schemas.microsoft.com/office/drawing/2014/main" id="{FC9E188F-54C8-4547-9F8C-525712AD7DB6}"/>
              </a:ext>
            </a:extLst>
          </p:cNvPr>
          <p:cNvGrpSpPr/>
          <p:nvPr/>
        </p:nvGrpSpPr>
        <p:grpSpPr>
          <a:xfrm>
            <a:off x="10999563" y="5987064"/>
            <a:ext cx="1054467" cy="469689"/>
            <a:chOff x="9841624" y="4115729"/>
            <a:chExt cx="602170" cy="268223"/>
          </a:xfrm>
          <a:solidFill>
            <a:schemeClr val="tx1"/>
          </a:solidFill>
        </p:grpSpPr>
        <p:sp>
          <p:nvSpPr>
            <p:cNvPr id="9" name="Freeform: Shape 8">
              <a:extLst>
                <a:ext uri="{FF2B5EF4-FFF2-40B4-BE49-F238E27FC236}">
                  <a16:creationId xmlns:a16="http://schemas.microsoft.com/office/drawing/2014/main" id="{B99C4538-3939-47A9-A590-09FF21960653}"/>
                </a:ext>
              </a:extLst>
            </p:cNvPr>
            <p:cNvSpPr/>
            <p:nvPr/>
          </p:nvSpPr>
          <p:spPr>
            <a:xfrm>
              <a:off x="9841624" y="4115729"/>
              <a:ext cx="202882" cy="268223"/>
            </a:xfrm>
            <a:custGeom>
              <a:avLst/>
              <a:gdLst>
                <a:gd name="connsiteX0" fmla="*/ 20765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765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0" name="Freeform: Shape 9">
              <a:extLst>
                <a:ext uri="{FF2B5EF4-FFF2-40B4-BE49-F238E27FC236}">
                  <a16:creationId xmlns:a16="http://schemas.microsoft.com/office/drawing/2014/main" id="{7541CA75-5D05-4996-A26D-CE0C909CD5F7}"/>
                </a:ext>
              </a:extLst>
            </p:cNvPr>
            <p:cNvSpPr/>
            <p:nvPr/>
          </p:nvSpPr>
          <p:spPr>
            <a:xfrm>
              <a:off x="9941445" y="4115729"/>
              <a:ext cx="202882" cy="268223"/>
            </a:xfrm>
            <a:custGeom>
              <a:avLst/>
              <a:gdLst>
                <a:gd name="connsiteX0" fmla="*/ 20765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765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1" name="Freeform: Shape 10">
              <a:extLst>
                <a:ext uri="{FF2B5EF4-FFF2-40B4-BE49-F238E27FC236}">
                  <a16:creationId xmlns:a16="http://schemas.microsoft.com/office/drawing/2014/main" id="{86305856-26BC-4BCC-BEF3-5E9CED941775}"/>
                </a:ext>
              </a:extLst>
            </p:cNvPr>
            <p:cNvSpPr/>
            <p:nvPr/>
          </p:nvSpPr>
          <p:spPr>
            <a:xfrm>
              <a:off x="10041267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2" name="Freeform: Shape 11">
              <a:extLst>
                <a:ext uri="{FF2B5EF4-FFF2-40B4-BE49-F238E27FC236}">
                  <a16:creationId xmlns:a16="http://schemas.microsoft.com/office/drawing/2014/main" id="{BC69651C-AC37-4CD2-8367-19297D7E2389}"/>
                </a:ext>
              </a:extLst>
            </p:cNvPr>
            <p:cNvSpPr/>
            <p:nvPr/>
          </p:nvSpPr>
          <p:spPr>
            <a:xfrm>
              <a:off x="10141090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3" name="Freeform: Shape 12">
              <a:extLst>
                <a:ext uri="{FF2B5EF4-FFF2-40B4-BE49-F238E27FC236}">
                  <a16:creationId xmlns:a16="http://schemas.microsoft.com/office/drawing/2014/main" id="{C3E9031B-BA8D-4D9D-9BB3-A16F7A80F854}"/>
                </a:ext>
              </a:extLst>
            </p:cNvPr>
            <p:cNvSpPr/>
            <p:nvPr/>
          </p:nvSpPr>
          <p:spPr>
            <a:xfrm>
              <a:off x="10240911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</p:grp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269840A2-CF60-4C47-B955-E65BC451FE73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C48AC19-8BD6-476C-9770-8884373BCF00}" type="datetime1">
              <a:rPr lang="en-US" smtClean="0"/>
              <a:t>12/31/2024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3179DC6E-CC55-47AB-A405-5FB7EE2D191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Sample Footer Text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D5D5E7D-EBA7-4DB0-8C78-7EB8A85FA4F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450C42-9A0B-4425-92C2-70FCF7C45734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15" name="Oval 14">
            <a:extLst>
              <a:ext uri="{FF2B5EF4-FFF2-40B4-BE49-F238E27FC236}">
                <a16:creationId xmlns:a16="http://schemas.microsoft.com/office/drawing/2014/main" id="{C5B051DE-636E-4B3C-9886-2055CE23E49A}"/>
              </a:ext>
            </a:extLst>
          </p:cNvPr>
          <p:cNvSpPr/>
          <p:nvPr/>
        </p:nvSpPr>
        <p:spPr>
          <a:xfrm>
            <a:off x="320736" y="652894"/>
            <a:ext cx="319941" cy="319941"/>
          </a:xfrm>
          <a:prstGeom prst="ellipse">
            <a:avLst/>
          </a:prstGeom>
          <a:solidFill>
            <a:schemeClr val="accent3">
              <a:lumMod val="20000"/>
              <a:lumOff val="80000"/>
            </a:schemeClr>
          </a:solidFill>
          <a:ln w="285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43568127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9F1D355-3146-41D1-B7DC-20B8ACE390A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FAD4AAFB-E8F8-4FD1-8C6A-ED2C3FAD5036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2E051AF1-B16F-43B9-95CC-C17B570DEC8B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grpSp>
        <p:nvGrpSpPr>
          <p:cNvPr id="8" name="Graphic 185">
            <a:extLst>
              <a:ext uri="{FF2B5EF4-FFF2-40B4-BE49-F238E27FC236}">
                <a16:creationId xmlns:a16="http://schemas.microsoft.com/office/drawing/2014/main" id="{C8B77273-9FF7-4B93-8385-AD09A5F86AE5}"/>
              </a:ext>
            </a:extLst>
          </p:cNvPr>
          <p:cNvGrpSpPr/>
          <p:nvPr/>
        </p:nvGrpSpPr>
        <p:grpSpPr>
          <a:xfrm>
            <a:off x="10999563" y="5987064"/>
            <a:ext cx="1054467" cy="469689"/>
            <a:chOff x="9841624" y="4115729"/>
            <a:chExt cx="602170" cy="268223"/>
          </a:xfrm>
          <a:solidFill>
            <a:schemeClr val="tx1"/>
          </a:solidFill>
        </p:grpSpPr>
        <p:sp>
          <p:nvSpPr>
            <p:cNvPr id="9" name="Freeform: Shape 8">
              <a:extLst>
                <a:ext uri="{FF2B5EF4-FFF2-40B4-BE49-F238E27FC236}">
                  <a16:creationId xmlns:a16="http://schemas.microsoft.com/office/drawing/2014/main" id="{3117A673-3729-4EAD-9E8C-52BEBF74B857}"/>
                </a:ext>
              </a:extLst>
            </p:cNvPr>
            <p:cNvSpPr/>
            <p:nvPr/>
          </p:nvSpPr>
          <p:spPr>
            <a:xfrm>
              <a:off x="9841624" y="4115729"/>
              <a:ext cx="202882" cy="268223"/>
            </a:xfrm>
            <a:custGeom>
              <a:avLst/>
              <a:gdLst>
                <a:gd name="connsiteX0" fmla="*/ 20765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765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0" name="Freeform: Shape 9">
              <a:extLst>
                <a:ext uri="{FF2B5EF4-FFF2-40B4-BE49-F238E27FC236}">
                  <a16:creationId xmlns:a16="http://schemas.microsoft.com/office/drawing/2014/main" id="{EE8DB752-94CD-4A94-BDE3-DD285EB89F3F}"/>
                </a:ext>
              </a:extLst>
            </p:cNvPr>
            <p:cNvSpPr/>
            <p:nvPr/>
          </p:nvSpPr>
          <p:spPr>
            <a:xfrm>
              <a:off x="9941445" y="4115729"/>
              <a:ext cx="202882" cy="268223"/>
            </a:xfrm>
            <a:custGeom>
              <a:avLst/>
              <a:gdLst>
                <a:gd name="connsiteX0" fmla="*/ 20765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765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1" name="Freeform: Shape 10">
              <a:extLst>
                <a:ext uri="{FF2B5EF4-FFF2-40B4-BE49-F238E27FC236}">
                  <a16:creationId xmlns:a16="http://schemas.microsoft.com/office/drawing/2014/main" id="{32F8DDFC-E5CA-4F36-B2BE-BCE49D4F6C95}"/>
                </a:ext>
              </a:extLst>
            </p:cNvPr>
            <p:cNvSpPr/>
            <p:nvPr/>
          </p:nvSpPr>
          <p:spPr>
            <a:xfrm>
              <a:off x="10041267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2" name="Freeform: Shape 11">
              <a:extLst>
                <a:ext uri="{FF2B5EF4-FFF2-40B4-BE49-F238E27FC236}">
                  <a16:creationId xmlns:a16="http://schemas.microsoft.com/office/drawing/2014/main" id="{0BB589AE-2F9C-4C83-8DC7-1205CB037525}"/>
                </a:ext>
              </a:extLst>
            </p:cNvPr>
            <p:cNvSpPr/>
            <p:nvPr/>
          </p:nvSpPr>
          <p:spPr>
            <a:xfrm>
              <a:off x="10141090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3" name="Freeform: Shape 12">
              <a:extLst>
                <a:ext uri="{FF2B5EF4-FFF2-40B4-BE49-F238E27FC236}">
                  <a16:creationId xmlns:a16="http://schemas.microsoft.com/office/drawing/2014/main" id="{7AC9A2DE-3C9E-4CD0-8C7A-CC5F9F9942E4}"/>
                </a:ext>
              </a:extLst>
            </p:cNvPr>
            <p:cNvSpPr/>
            <p:nvPr/>
          </p:nvSpPr>
          <p:spPr>
            <a:xfrm>
              <a:off x="10240911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</p:grp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D68C8714-2467-4715-934E-6787C84F792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3F68C53-8AD1-4F09-9486-FB3406B99CFA}" type="datetime1">
              <a:rPr lang="en-US" smtClean="0"/>
              <a:t>12/31/2024</a:t>
            </a:fld>
            <a:endParaRPr lang="en-US" dirty="0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A46F13D6-03EC-4D31-8BB1-9FFDE3633C2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Sample Footer Text</a:t>
            </a:r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7C65D4DD-A2A4-4DF6-9527-E5F12FEB936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450C42-9A0B-4425-92C2-70FCF7C45734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15" name="Oval 14">
            <a:extLst>
              <a:ext uri="{FF2B5EF4-FFF2-40B4-BE49-F238E27FC236}">
                <a16:creationId xmlns:a16="http://schemas.microsoft.com/office/drawing/2014/main" id="{FD202F3A-9FDE-4E11-B865-FBAEC415F880}"/>
              </a:ext>
            </a:extLst>
          </p:cNvPr>
          <p:cNvSpPr/>
          <p:nvPr/>
        </p:nvSpPr>
        <p:spPr>
          <a:xfrm>
            <a:off x="320736" y="652894"/>
            <a:ext cx="319941" cy="319941"/>
          </a:xfrm>
          <a:prstGeom prst="ellipse">
            <a:avLst/>
          </a:prstGeom>
          <a:solidFill>
            <a:schemeClr val="accent3">
              <a:lumMod val="20000"/>
              <a:lumOff val="80000"/>
            </a:schemeClr>
          </a:solidFill>
          <a:ln w="285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3076698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CF3A871-D377-4EC0-9ACF-86842F01E1D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F3D53202-92A9-45A3-B812-777DB9578B44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grpSp>
        <p:nvGrpSpPr>
          <p:cNvPr id="7" name="Graphic 185">
            <a:extLst>
              <a:ext uri="{FF2B5EF4-FFF2-40B4-BE49-F238E27FC236}">
                <a16:creationId xmlns:a16="http://schemas.microsoft.com/office/drawing/2014/main" id="{7196FB0C-3A9D-4892-90C9-21F3459AAD9E}"/>
              </a:ext>
            </a:extLst>
          </p:cNvPr>
          <p:cNvGrpSpPr/>
          <p:nvPr/>
        </p:nvGrpSpPr>
        <p:grpSpPr>
          <a:xfrm>
            <a:off x="10999563" y="5987064"/>
            <a:ext cx="1054467" cy="469689"/>
            <a:chOff x="9841624" y="4115729"/>
            <a:chExt cx="602170" cy="268223"/>
          </a:xfrm>
          <a:solidFill>
            <a:schemeClr val="tx1"/>
          </a:solidFill>
        </p:grpSpPr>
        <p:sp>
          <p:nvSpPr>
            <p:cNvPr id="8" name="Freeform: Shape 7">
              <a:extLst>
                <a:ext uri="{FF2B5EF4-FFF2-40B4-BE49-F238E27FC236}">
                  <a16:creationId xmlns:a16="http://schemas.microsoft.com/office/drawing/2014/main" id="{16938C96-CF0F-4B69-A695-913F11BFC6F0}"/>
                </a:ext>
              </a:extLst>
            </p:cNvPr>
            <p:cNvSpPr/>
            <p:nvPr/>
          </p:nvSpPr>
          <p:spPr>
            <a:xfrm>
              <a:off x="9841624" y="4115729"/>
              <a:ext cx="202882" cy="268223"/>
            </a:xfrm>
            <a:custGeom>
              <a:avLst/>
              <a:gdLst>
                <a:gd name="connsiteX0" fmla="*/ 20765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765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9" name="Freeform: Shape 8">
              <a:extLst>
                <a:ext uri="{FF2B5EF4-FFF2-40B4-BE49-F238E27FC236}">
                  <a16:creationId xmlns:a16="http://schemas.microsoft.com/office/drawing/2014/main" id="{3CA7E6BB-6B60-4BF5-9D3E-A3FE782EF5B0}"/>
                </a:ext>
              </a:extLst>
            </p:cNvPr>
            <p:cNvSpPr/>
            <p:nvPr/>
          </p:nvSpPr>
          <p:spPr>
            <a:xfrm>
              <a:off x="9941445" y="4115729"/>
              <a:ext cx="202882" cy="268223"/>
            </a:xfrm>
            <a:custGeom>
              <a:avLst/>
              <a:gdLst>
                <a:gd name="connsiteX0" fmla="*/ 20765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765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0" name="Freeform: Shape 9">
              <a:extLst>
                <a:ext uri="{FF2B5EF4-FFF2-40B4-BE49-F238E27FC236}">
                  <a16:creationId xmlns:a16="http://schemas.microsoft.com/office/drawing/2014/main" id="{3F693EDA-57B3-4AEB-863B-B198C2A5A8E3}"/>
                </a:ext>
              </a:extLst>
            </p:cNvPr>
            <p:cNvSpPr/>
            <p:nvPr/>
          </p:nvSpPr>
          <p:spPr>
            <a:xfrm>
              <a:off x="10041267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1" name="Freeform: Shape 10">
              <a:extLst>
                <a:ext uri="{FF2B5EF4-FFF2-40B4-BE49-F238E27FC236}">
                  <a16:creationId xmlns:a16="http://schemas.microsoft.com/office/drawing/2014/main" id="{B3A04A96-045F-4B6E-AEEE-11A2FA01B4FC}"/>
                </a:ext>
              </a:extLst>
            </p:cNvPr>
            <p:cNvSpPr/>
            <p:nvPr/>
          </p:nvSpPr>
          <p:spPr>
            <a:xfrm>
              <a:off x="10141090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2" name="Freeform: Shape 11">
              <a:extLst>
                <a:ext uri="{FF2B5EF4-FFF2-40B4-BE49-F238E27FC236}">
                  <a16:creationId xmlns:a16="http://schemas.microsoft.com/office/drawing/2014/main" id="{7FB357DC-5AD3-44F4-879B-5AD6B18AC36F}"/>
                </a:ext>
              </a:extLst>
            </p:cNvPr>
            <p:cNvSpPr/>
            <p:nvPr/>
          </p:nvSpPr>
          <p:spPr>
            <a:xfrm>
              <a:off x="10240911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</p:grp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A2CA47F-83AD-4BE3-AC2F-6C17883F78C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B9092B3-2D87-4CDF-B84B-C46E5F5D31F7}" type="datetime1">
              <a:rPr lang="en-US" smtClean="0"/>
              <a:t>12/31/2024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1118A72-3200-4597-A9C5-0D9ECFF3E8C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Sample Footer Text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0D70055A-71D4-49B4-8A8F-19AFDB84E9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450C42-9A0B-4425-92C2-70FCF7C45734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15" name="Oval 14">
            <a:extLst>
              <a:ext uri="{FF2B5EF4-FFF2-40B4-BE49-F238E27FC236}">
                <a16:creationId xmlns:a16="http://schemas.microsoft.com/office/drawing/2014/main" id="{0B0E5D27-C447-432F-982D-B60FDD6F34AD}"/>
              </a:ext>
            </a:extLst>
          </p:cNvPr>
          <p:cNvSpPr/>
          <p:nvPr/>
        </p:nvSpPr>
        <p:spPr>
          <a:xfrm>
            <a:off x="320736" y="652894"/>
            <a:ext cx="319941" cy="319941"/>
          </a:xfrm>
          <a:prstGeom prst="ellipse">
            <a:avLst/>
          </a:prstGeom>
          <a:solidFill>
            <a:schemeClr val="accent3">
              <a:lumMod val="20000"/>
              <a:lumOff val="80000"/>
            </a:schemeClr>
          </a:solidFill>
          <a:ln w="285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9264378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F8C59DBB-9256-464D-8A6A-8BDA71541D6A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6A25E310-E6CB-4838-8E9B-B288DA552776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grpSp>
        <p:nvGrpSpPr>
          <p:cNvPr id="7" name="Graphic 185">
            <a:extLst>
              <a:ext uri="{FF2B5EF4-FFF2-40B4-BE49-F238E27FC236}">
                <a16:creationId xmlns:a16="http://schemas.microsoft.com/office/drawing/2014/main" id="{BCF412A8-E798-47AD-ABD9-98D76A55D30B}"/>
              </a:ext>
            </a:extLst>
          </p:cNvPr>
          <p:cNvGrpSpPr/>
          <p:nvPr/>
        </p:nvGrpSpPr>
        <p:grpSpPr>
          <a:xfrm>
            <a:off x="10999563" y="5987064"/>
            <a:ext cx="1054467" cy="469689"/>
            <a:chOff x="9841624" y="4115729"/>
            <a:chExt cx="602170" cy="268223"/>
          </a:xfrm>
          <a:solidFill>
            <a:schemeClr val="tx1"/>
          </a:solidFill>
        </p:grpSpPr>
        <p:sp>
          <p:nvSpPr>
            <p:cNvPr id="8" name="Freeform: Shape 7">
              <a:extLst>
                <a:ext uri="{FF2B5EF4-FFF2-40B4-BE49-F238E27FC236}">
                  <a16:creationId xmlns:a16="http://schemas.microsoft.com/office/drawing/2014/main" id="{E70160C5-475D-401A-AEE2-2C04E99A1518}"/>
                </a:ext>
              </a:extLst>
            </p:cNvPr>
            <p:cNvSpPr/>
            <p:nvPr/>
          </p:nvSpPr>
          <p:spPr>
            <a:xfrm>
              <a:off x="9841624" y="4115729"/>
              <a:ext cx="202882" cy="268223"/>
            </a:xfrm>
            <a:custGeom>
              <a:avLst/>
              <a:gdLst>
                <a:gd name="connsiteX0" fmla="*/ 20765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765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9" name="Freeform: Shape 8">
              <a:extLst>
                <a:ext uri="{FF2B5EF4-FFF2-40B4-BE49-F238E27FC236}">
                  <a16:creationId xmlns:a16="http://schemas.microsoft.com/office/drawing/2014/main" id="{07CC7CE9-9C7F-49C2-8609-47BF523390F5}"/>
                </a:ext>
              </a:extLst>
            </p:cNvPr>
            <p:cNvSpPr/>
            <p:nvPr/>
          </p:nvSpPr>
          <p:spPr>
            <a:xfrm>
              <a:off x="9941445" y="4115729"/>
              <a:ext cx="202882" cy="268223"/>
            </a:xfrm>
            <a:custGeom>
              <a:avLst/>
              <a:gdLst>
                <a:gd name="connsiteX0" fmla="*/ 20765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765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0" name="Freeform: Shape 9">
              <a:extLst>
                <a:ext uri="{FF2B5EF4-FFF2-40B4-BE49-F238E27FC236}">
                  <a16:creationId xmlns:a16="http://schemas.microsoft.com/office/drawing/2014/main" id="{726FD5F1-978C-45AF-9086-D5DBE1F01681}"/>
                </a:ext>
              </a:extLst>
            </p:cNvPr>
            <p:cNvSpPr/>
            <p:nvPr/>
          </p:nvSpPr>
          <p:spPr>
            <a:xfrm>
              <a:off x="10041267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1" name="Freeform: Shape 10">
              <a:extLst>
                <a:ext uri="{FF2B5EF4-FFF2-40B4-BE49-F238E27FC236}">
                  <a16:creationId xmlns:a16="http://schemas.microsoft.com/office/drawing/2014/main" id="{3873AB1C-723A-4FB4-9B23-65BAF5074833}"/>
                </a:ext>
              </a:extLst>
            </p:cNvPr>
            <p:cNvSpPr/>
            <p:nvPr/>
          </p:nvSpPr>
          <p:spPr>
            <a:xfrm>
              <a:off x="10141090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  <p:sp>
          <p:nvSpPr>
            <p:cNvPr id="12" name="Freeform: Shape 11">
              <a:extLst>
                <a:ext uri="{FF2B5EF4-FFF2-40B4-BE49-F238E27FC236}">
                  <a16:creationId xmlns:a16="http://schemas.microsoft.com/office/drawing/2014/main" id="{61DE5510-5094-4FA4-96E5-AD4841D1C38A}"/>
                </a:ext>
              </a:extLst>
            </p:cNvPr>
            <p:cNvSpPr/>
            <p:nvPr/>
          </p:nvSpPr>
          <p:spPr>
            <a:xfrm>
              <a:off x="10240911" y="4115729"/>
              <a:ext cx="202882" cy="268223"/>
            </a:xfrm>
            <a:custGeom>
              <a:avLst/>
              <a:gdLst>
                <a:gd name="connsiteX0" fmla="*/ 20669 w 202882"/>
                <a:gd name="connsiteY0" fmla="*/ 268224 h 268223"/>
                <a:gd name="connsiteX1" fmla="*/ 0 w 202882"/>
                <a:gd name="connsiteY1" fmla="*/ 268224 h 268223"/>
                <a:gd name="connsiteX2" fmla="*/ 182118 w 202882"/>
                <a:gd name="connsiteY2" fmla="*/ 0 h 268223"/>
                <a:gd name="connsiteX3" fmla="*/ 202883 w 202882"/>
                <a:gd name="connsiteY3" fmla="*/ 0 h 26822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</a:cxnLst>
              <a:rect l="l" t="t" r="r" b="b"/>
              <a:pathLst>
                <a:path w="202882" h="268223">
                  <a:moveTo>
                    <a:pt x="20669" y="268224"/>
                  </a:moveTo>
                  <a:lnTo>
                    <a:pt x="0" y="268224"/>
                  </a:lnTo>
                  <a:lnTo>
                    <a:pt x="182118" y="0"/>
                  </a:lnTo>
                  <a:lnTo>
                    <a:pt x="202883" y="0"/>
                  </a:lnTo>
                  <a:close/>
                </a:path>
              </a:pathLst>
            </a:custGeom>
            <a:grpFill/>
            <a:ln w="9525" cap="flat">
              <a:noFill/>
              <a:prstDash val="solid"/>
              <a:miter/>
            </a:ln>
          </p:spPr>
          <p:txBody>
            <a:bodyPr rtlCol="0" anchor="ctr"/>
            <a:lstStyle/>
            <a:p>
              <a:endParaRPr lang="en-US"/>
            </a:p>
          </p:txBody>
        </p:sp>
      </p:grp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7CE2202-679F-48B0-B2DD-F6F54711224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D769E57-47B1-47B0-B526-3153E4B1E729}" type="datetime1">
              <a:rPr lang="en-US" smtClean="0"/>
              <a:t>12/31/2024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D07BC83D-E4C0-49E1-ADA1-1AF403984BD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US" dirty="0"/>
              <a:t>Sample Footer Text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31BF211E-B2EA-4CDC-9E84-B6898394921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3450C42-9A0B-4425-92C2-70FCF7C45734}" type="slidenum">
              <a:rPr lang="en-US" smtClean="0"/>
              <a:t>‹#›</a:t>
            </a:fld>
            <a:endParaRPr lang="en-US" dirty="0"/>
          </a:p>
        </p:txBody>
      </p:sp>
      <p:sp>
        <p:nvSpPr>
          <p:cNvPr id="14" name="Oval 13">
            <a:extLst>
              <a:ext uri="{FF2B5EF4-FFF2-40B4-BE49-F238E27FC236}">
                <a16:creationId xmlns:a16="http://schemas.microsoft.com/office/drawing/2014/main" id="{1FE2F5FD-5D31-4C1D-82F8-93624C7B0A3C}"/>
              </a:ext>
            </a:extLst>
          </p:cNvPr>
          <p:cNvSpPr/>
          <p:nvPr/>
        </p:nvSpPr>
        <p:spPr>
          <a:xfrm>
            <a:off x="320736" y="652894"/>
            <a:ext cx="319941" cy="319941"/>
          </a:xfrm>
          <a:prstGeom prst="ellipse">
            <a:avLst/>
          </a:prstGeom>
          <a:solidFill>
            <a:schemeClr val="accent3">
              <a:lumMod val="20000"/>
              <a:lumOff val="80000"/>
            </a:schemeClr>
          </a:solidFill>
          <a:ln w="285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0464446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1633F5C3-CD4B-4472-B59A-49D460CB1CD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7772236B-AB2C-4D6F-AE15-700992DA917B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8090F509-07BE-4446-8772-F44E09936B7D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 b="1" cap="all" spc="100" baseline="0">
                <a:solidFill>
                  <a:schemeClr val="tx1">
                    <a:tint val="75000"/>
                  </a:schemeClr>
                </a:solidFill>
                <a:latin typeface="+mn-lt"/>
                <a:ea typeface="Source Sans Pro SemiBold" panose="020B0603030403020204" pitchFamily="34" charset="0"/>
              </a:defRPr>
            </a:lvl1pPr>
          </a:lstStyle>
          <a:p>
            <a:fld id="{BA543EDD-D0D2-447F-B24F-3717AF4B109D}" type="datetime1">
              <a:rPr lang="en-US" smtClean="0"/>
              <a:pPr/>
              <a:t>12/31/2024</a:t>
            </a:fld>
            <a:endParaRPr lang="en-US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01B927E-3833-4F85-99B5-56B5F1E540DD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 b="1" cap="all" spc="100" baseline="0">
                <a:solidFill>
                  <a:schemeClr val="tx1">
                    <a:tint val="75000"/>
                  </a:schemeClr>
                </a:solidFill>
                <a:latin typeface="+mn-lt"/>
                <a:ea typeface="Source Sans Pro SemiBold" panose="020B0603030403020204" pitchFamily="34" charset="0"/>
              </a:defRPr>
            </a:lvl1pPr>
          </a:lstStyle>
          <a:p>
            <a:r>
              <a:rPr lang="en-US" dirty="0"/>
              <a:t>Sample Footer Text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628CB64-4E98-43DE-B543-7BE5B329DBA3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 b="1" cap="all" spc="100" baseline="0">
                <a:solidFill>
                  <a:schemeClr val="tx1">
                    <a:tint val="75000"/>
                  </a:schemeClr>
                </a:solidFill>
                <a:latin typeface="+mn-lt"/>
                <a:ea typeface="Source Sans Pro SemiBold" panose="020B0603030403020204" pitchFamily="34" charset="0"/>
              </a:defRPr>
            </a:lvl1pPr>
          </a:lstStyle>
          <a:p>
            <a:fld id="{F3450C42-9A0B-4425-92C2-70FCF7C45734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6476660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1" r:id="rId1"/>
    <p:sldLayoutId id="2147483670" r:id="rId2"/>
    <p:sldLayoutId id="2147483669" r:id="rId3"/>
    <p:sldLayoutId id="2147483668" r:id="rId4"/>
    <p:sldLayoutId id="2147483667" r:id="rId5"/>
    <p:sldLayoutId id="2147483666" r:id="rId6"/>
    <p:sldLayoutId id="2147483665" r:id="rId7"/>
    <p:sldLayoutId id="2147483664" r:id="rId8"/>
    <p:sldLayoutId id="2147483663" r:id="rId9"/>
    <p:sldLayoutId id="2147483662" r:id="rId10"/>
    <p:sldLayoutId id="2147483661" r:id="rId11"/>
  </p:sldLayoutIdLst>
  <p:hf sldNum="0"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11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11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11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11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11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4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8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0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3.png"/><Relationship Id="rId4" Type="http://schemas.openxmlformats.org/officeDocument/2006/relationships/image" Target="../media/image120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7.png"/><Relationship Id="rId4" Type="http://schemas.openxmlformats.org/officeDocument/2006/relationships/image" Target="../media/image16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20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9" name="Rectangle 8">
            <a:extLst>
              <a:ext uri="{FF2B5EF4-FFF2-40B4-BE49-F238E27FC236}">
                <a16:creationId xmlns:a16="http://schemas.microsoft.com/office/drawing/2014/main" id="{3A397E3E-B90C-4D82-BAAA-36F7AC6A456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2BE9D640-D667-4DAD-B466-1C09E72346F9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1510" b="14220"/>
          <a:stretch/>
        </p:blipFill>
        <p:spPr>
          <a:xfrm>
            <a:off x="20" y="363265"/>
            <a:ext cx="12191978" cy="6857990"/>
          </a:xfrm>
          <a:prstGeom prst="rect">
            <a:avLst/>
          </a:prstGeom>
        </p:spPr>
      </p:pic>
      <p:sp>
        <p:nvSpPr>
          <p:cNvPr id="11" name="Rectangle 10">
            <a:extLst>
              <a:ext uri="{FF2B5EF4-FFF2-40B4-BE49-F238E27FC236}">
                <a16:creationId xmlns:a16="http://schemas.microsoft.com/office/drawing/2014/main" id="{DDA28611-3C49-4908-AE9E-F37B271377B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2" y="0"/>
            <a:ext cx="7603955" cy="6858000"/>
          </a:xfrm>
          <a:prstGeom prst="rect">
            <a:avLst/>
          </a:prstGeom>
          <a:gradFill>
            <a:gsLst>
              <a:gs pos="0">
                <a:schemeClr val="tx1">
                  <a:alpha val="0"/>
                </a:schemeClr>
              </a:gs>
              <a:gs pos="100000">
                <a:schemeClr val="tx1">
                  <a:alpha val="30000"/>
                </a:schemeClr>
              </a:gs>
            </a:gsLst>
            <a:lin ang="108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3" name="Freeform: Shape 12">
            <a:extLst>
              <a:ext uri="{FF2B5EF4-FFF2-40B4-BE49-F238E27FC236}">
                <a16:creationId xmlns:a16="http://schemas.microsoft.com/office/drawing/2014/main" id="{C66D63E6-0ECD-4AC2-8C8E-C6EFA54A3B6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396898"/>
            <a:ext cx="1861854" cy="277779"/>
          </a:xfrm>
          <a:custGeom>
            <a:avLst/>
            <a:gdLst>
              <a:gd name="connsiteX0" fmla="*/ 180458 w 1861854"/>
              <a:gd name="connsiteY0" fmla="*/ 0 h 277779"/>
              <a:gd name="connsiteX1" fmla="*/ 419222 w 1861854"/>
              <a:gd name="connsiteY1" fmla="*/ 238761 h 277779"/>
              <a:gd name="connsiteX2" fmla="*/ 657984 w 1861854"/>
              <a:gd name="connsiteY2" fmla="*/ 0 h 277779"/>
              <a:gd name="connsiteX3" fmla="*/ 896745 w 1861854"/>
              <a:gd name="connsiteY3" fmla="*/ 238761 h 277779"/>
              <a:gd name="connsiteX4" fmla="*/ 1135754 w 1861854"/>
              <a:gd name="connsiteY4" fmla="*/ 0 h 277779"/>
              <a:gd name="connsiteX5" fmla="*/ 1374516 w 1861854"/>
              <a:gd name="connsiteY5" fmla="*/ 238761 h 277779"/>
              <a:gd name="connsiteX6" fmla="*/ 1613277 w 1861854"/>
              <a:gd name="connsiteY6" fmla="*/ 0 h 277779"/>
              <a:gd name="connsiteX7" fmla="*/ 1861854 w 1861854"/>
              <a:gd name="connsiteY7" fmla="*/ 248577 h 277779"/>
              <a:gd name="connsiteX8" fmla="*/ 1842470 w 1861854"/>
              <a:gd name="connsiteY8" fmla="*/ 267963 h 277779"/>
              <a:gd name="connsiteX9" fmla="*/ 1613277 w 1861854"/>
              <a:gd name="connsiteY9" fmla="*/ 39017 h 277779"/>
              <a:gd name="connsiteX10" fmla="*/ 1374516 w 1861854"/>
              <a:gd name="connsiteY10" fmla="*/ 277779 h 277779"/>
              <a:gd name="connsiteX11" fmla="*/ 1135754 w 1861854"/>
              <a:gd name="connsiteY11" fmla="*/ 39017 h 277779"/>
              <a:gd name="connsiteX12" fmla="*/ 896745 w 1861854"/>
              <a:gd name="connsiteY12" fmla="*/ 277779 h 277779"/>
              <a:gd name="connsiteX13" fmla="*/ 657984 w 1861854"/>
              <a:gd name="connsiteY13" fmla="*/ 39017 h 277779"/>
              <a:gd name="connsiteX14" fmla="*/ 419222 w 1861854"/>
              <a:gd name="connsiteY14" fmla="*/ 277779 h 277779"/>
              <a:gd name="connsiteX15" fmla="*/ 180458 w 1861854"/>
              <a:gd name="connsiteY15" fmla="*/ 39017 h 277779"/>
              <a:gd name="connsiteX16" fmla="*/ 0 w 1861854"/>
              <a:gd name="connsiteY16" fmla="*/ 219283 h 277779"/>
              <a:gd name="connsiteX17" fmla="*/ 0 w 1861854"/>
              <a:gd name="connsiteY17" fmla="*/ 180458 h 27777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</a:cxnLst>
            <a:rect l="l" t="t" r="r" b="b"/>
            <a:pathLst>
              <a:path w="1861854" h="277779">
                <a:moveTo>
                  <a:pt x="180458" y="0"/>
                </a:moveTo>
                <a:lnTo>
                  <a:pt x="419222" y="238761"/>
                </a:lnTo>
                <a:lnTo>
                  <a:pt x="657984" y="0"/>
                </a:lnTo>
                <a:lnTo>
                  <a:pt x="896745" y="238761"/>
                </a:lnTo>
                <a:lnTo>
                  <a:pt x="1135754" y="0"/>
                </a:lnTo>
                <a:lnTo>
                  <a:pt x="1374516" y="238761"/>
                </a:lnTo>
                <a:lnTo>
                  <a:pt x="1613277" y="0"/>
                </a:lnTo>
                <a:lnTo>
                  <a:pt x="1861854" y="248577"/>
                </a:lnTo>
                <a:lnTo>
                  <a:pt x="1842470" y="267963"/>
                </a:lnTo>
                <a:lnTo>
                  <a:pt x="1613277" y="39017"/>
                </a:lnTo>
                <a:lnTo>
                  <a:pt x="1374516" y="277779"/>
                </a:lnTo>
                <a:lnTo>
                  <a:pt x="1135754" y="39017"/>
                </a:lnTo>
                <a:lnTo>
                  <a:pt x="896745" y="277779"/>
                </a:lnTo>
                <a:lnTo>
                  <a:pt x="657984" y="39017"/>
                </a:lnTo>
                <a:lnTo>
                  <a:pt x="419222" y="277779"/>
                </a:lnTo>
                <a:lnTo>
                  <a:pt x="180458" y="39017"/>
                </a:lnTo>
                <a:lnTo>
                  <a:pt x="0" y="219283"/>
                </a:lnTo>
                <a:lnTo>
                  <a:pt x="0" y="180458"/>
                </a:lnTo>
                <a:close/>
              </a:path>
            </a:pathLst>
          </a:custGeom>
          <a:solidFill>
            <a:schemeClr val="tx1"/>
          </a:solidFill>
          <a:ln w="952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endParaRPr lang="en-US" dirty="0"/>
          </a:p>
        </p:txBody>
      </p:sp>
      <p:sp>
        <p:nvSpPr>
          <p:cNvPr id="15" name="Freeform: Shape 14">
            <a:extLst>
              <a:ext uri="{FF2B5EF4-FFF2-40B4-BE49-F238E27FC236}">
                <a16:creationId xmlns:a16="http://schemas.microsoft.com/office/drawing/2014/main" id="{2C49298F-FE84-4637-A2D4-B110A65356E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836633"/>
            <a:ext cx="1861854" cy="277779"/>
          </a:xfrm>
          <a:custGeom>
            <a:avLst/>
            <a:gdLst>
              <a:gd name="connsiteX0" fmla="*/ 180458 w 1861854"/>
              <a:gd name="connsiteY0" fmla="*/ 0 h 277779"/>
              <a:gd name="connsiteX1" fmla="*/ 419222 w 1861854"/>
              <a:gd name="connsiteY1" fmla="*/ 238761 h 277779"/>
              <a:gd name="connsiteX2" fmla="*/ 657984 w 1861854"/>
              <a:gd name="connsiteY2" fmla="*/ 0 h 277779"/>
              <a:gd name="connsiteX3" fmla="*/ 896745 w 1861854"/>
              <a:gd name="connsiteY3" fmla="*/ 238761 h 277779"/>
              <a:gd name="connsiteX4" fmla="*/ 1135754 w 1861854"/>
              <a:gd name="connsiteY4" fmla="*/ 0 h 277779"/>
              <a:gd name="connsiteX5" fmla="*/ 1374516 w 1861854"/>
              <a:gd name="connsiteY5" fmla="*/ 238761 h 277779"/>
              <a:gd name="connsiteX6" fmla="*/ 1613277 w 1861854"/>
              <a:gd name="connsiteY6" fmla="*/ 0 h 277779"/>
              <a:gd name="connsiteX7" fmla="*/ 1861854 w 1861854"/>
              <a:gd name="connsiteY7" fmla="*/ 248577 h 277779"/>
              <a:gd name="connsiteX8" fmla="*/ 1842470 w 1861854"/>
              <a:gd name="connsiteY8" fmla="*/ 268208 h 277779"/>
              <a:gd name="connsiteX9" fmla="*/ 1613277 w 1861854"/>
              <a:gd name="connsiteY9" fmla="*/ 39017 h 277779"/>
              <a:gd name="connsiteX10" fmla="*/ 1374516 w 1861854"/>
              <a:gd name="connsiteY10" fmla="*/ 277779 h 277779"/>
              <a:gd name="connsiteX11" fmla="*/ 1135754 w 1861854"/>
              <a:gd name="connsiteY11" fmla="*/ 39017 h 277779"/>
              <a:gd name="connsiteX12" fmla="*/ 896745 w 1861854"/>
              <a:gd name="connsiteY12" fmla="*/ 277779 h 277779"/>
              <a:gd name="connsiteX13" fmla="*/ 657984 w 1861854"/>
              <a:gd name="connsiteY13" fmla="*/ 39017 h 277779"/>
              <a:gd name="connsiteX14" fmla="*/ 419222 w 1861854"/>
              <a:gd name="connsiteY14" fmla="*/ 277779 h 277779"/>
              <a:gd name="connsiteX15" fmla="*/ 180458 w 1861854"/>
              <a:gd name="connsiteY15" fmla="*/ 39017 h 277779"/>
              <a:gd name="connsiteX16" fmla="*/ 0 w 1861854"/>
              <a:gd name="connsiteY16" fmla="*/ 219475 h 277779"/>
              <a:gd name="connsiteX17" fmla="*/ 0 w 1861854"/>
              <a:gd name="connsiteY17" fmla="*/ 180458 h 27777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</a:cxnLst>
            <a:rect l="l" t="t" r="r" b="b"/>
            <a:pathLst>
              <a:path w="1861854" h="277779">
                <a:moveTo>
                  <a:pt x="180458" y="0"/>
                </a:moveTo>
                <a:lnTo>
                  <a:pt x="419222" y="238761"/>
                </a:lnTo>
                <a:lnTo>
                  <a:pt x="657984" y="0"/>
                </a:lnTo>
                <a:lnTo>
                  <a:pt x="896745" y="238761"/>
                </a:lnTo>
                <a:lnTo>
                  <a:pt x="1135754" y="0"/>
                </a:lnTo>
                <a:lnTo>
                  <a:pt x="1374516" y="238761"/>
                </a:lnTo>
                <a:lnTo>
                  <a:pt x="1613277" y="0"/>
                </a:lnTo>
                <a:lnTo>
                  <a:pt x="1861854" y="248577"/>
                </a:lnTo>
                <a:lnTo>
                  <a:pt x="1842470" y="268208"/>
                </a:lnTo>
                <a:lnTo>
                  <a:pt x="1613277" y="39017"/>
                </a:lnTo>
                <a:lnTo>
                  <a:pt x="1374516" y="277779"/>
                </a:lnTo>
                <a:lnTo>
                  <a:pt x="1135754" y="39017"/>
                </a:lnTo>
                <a:lnTo>
                  <a:pt x="896745" y="277779"/>
                </a:lnTo>
                <a:lnTo>
                  <a:pt x="657984" y="39017"/>
                </a:lnTo>
                <a:lnTo>
                  <a:pt x="419222" y="277779"/>
                </a:lnTo>
                <a:lnTo>
                  <a:pt x="180458" y="39017"/>
                </a:lnTo>
                <a:lnTo>
                  <a:pt x="0" y="219475"/>
                </a:lnTo>
                <a:lnTo>
                  <a:pt x="0" y="180458"/>
                </a:lnTo>
                <a:close/>
              </a:path>
            </a:pathLst>
          </a:custGeom>
          <a:solidFill>
            <a:schemeClr val="tx1"/>
          </a:solidFill>
          <a:ln w="9525" cap="flat">
            <a:noFill/>
            <a:prstDash val="solid"/>
            <a:miter/>
          </a:ln>
        </p:spPr>
        <p:txBody>
          <a:bodyPr wrap="square" rtlCol="0" anchor="ctr">
            <a:noAutofit/>
          </a:bodyPr>
          <a:lstStyle/>
          <a:p>
            <a:endParaRPr lang="en-US" dirty="0"/>
          </a:p>
        </p:txBody>
      </p:sp>
      <p:sp>
        <p:nvSpPr>
          <p:cNvPr id="17" name="Rectangle 16">
            <a:extLst>
              <a:ext uri="{FF2B5EF4-FFF2-40B4-BE49-F238E27FC236}">
                <a16:creationId xmlns:a16="http://schemas.microsoft.com/office/drawing/2014/main" id="{2C1D3151-5F97-4860-B56C-C98BD62CC25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83973" y="901769"/>
            <a:ext cx="4970256" cy="3855397"/>
          </a:xfrm>
          <a:prstGeom prst="rect">
            <a:avLst/>
          </a:prstGeom>
          <a:solidFill>
            <a:srgbClr val="FFFFFF"/>
          </a:solidFill>
          <a:ln w="28575">
            <a:solidFill>
              <a:srgbClr val="FFFFFF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9" name="Rectangle 18">
            <a:extLst>
              <a:ext uri="{FF2B5EF4-FFF2-40B4-BE49-F238E27FC236}">
                <a16:creationId xmlns:a16="http://schemas.microsoft.com/office/drawing/2014/main" id="{287DFBF2-49F6-42E9-A0A3-263E1B29EEA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83973" y="901769"/>
            <a:ext cx="4970256" cy="3855397"/>
          </a:xfrm>
          <a:prstGeom prst="rect">
            <a:avLst/>
          </a:prstGeom>
          <a:solidFill>
            <a:schemeClr val="accent3">
              <a:alpha val="20000"/>
            </a:schemeClr>
          </a:solidFill>
          <a:ln w="285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 useBgFill="1">
        <p:nvSpPr>
          <p:cNvPr id="21" name="Rectangle 20">
            <a:extLst>
              <a:ext uri="{FF2B5EF4-FFF2-40B4-BE49-F238E27FC236}">
                <a16:creationId xmlns:a16="http://schemas.microsoft.com/office/drawing/2014/main" id="{8DE96824-E506-4448-8704-5EC7BF7BC51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576578" y="798986"/>
            <a:ext cx="4970256" cy="3855397"/>
          </a:xfrm>
          <a:prstGeom prst="rect">
            <a:avLst/>
          </a:prstGeom>
          <a:ln w="285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648E544A-2A27-6143-8588-4F64CA0338EB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83971" y="1006404"/>
            <a:ext cx="4862863" cy="2577893"/>
          </a:xfrm>
        </p:spPr>
        <p:txBody>
          <a:bodyPr>
            <a:normAutofit/>
          </a:bodyPr>
          <a:lstStyle/>
          <a:p>
            <a:r>
              <a:rPr lang="en-US" sz="2600" dirty="0"/>
              <a:t>Smoothing – moving means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0FE9B645-1150-9744-8132-489A5258CE0A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069928" y="3676373"/>
            <a:ext cx="4184101" cy="809693"/>
          </a:xfrm>
        </p:spPr>
        <p:txBody>
          <a:bodyPr>
            <a:normAutofit/>
          </a:bodyPr>
          <a:lstStyle/>
          <a:p>
            <a:r>
              <a:rPr lang="en-US" dirty="0"/>
              <a:t>4B</a:t>
            </a:r>
          </a:p>
        </p:txBody>
      </p:sp>
    </p:spTree>
    <p:extLst>
      <p:ext uri="{BB962C8B-B14F-4D97-AF65-F5344CB8AC3E}">
        <p14:creationId xmlns:p14="http://schemas.microsoft.com/office/powerpoint/2010/main" val="375497304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30" name="Title 2">
            <a:extLst>
              <a:ext uri="{FF2B5EF4-FFF2-40B4-BE49-F238E27FC236}">
                <a16:creationId xmlns:a16="http://schemas.microsoft.com/office/drawing/2014/main" id="{C7D9E366-DCDB-314A-B037-C48C02BB7ABC}"/>
              </a:ext>
            </a:extLst>
          </p:cNvPr>
          <p:cNvSpPr>
            <a:spLocks noGrp="1"/>
          </p:cNvSpPr>
          <p:nvPr>
            <p:ph type="title"/>
          </p:nvPr>
        </p:nvSpPr>
        <p:spPr bwMode="auto">
          <a:xfrm>
            <a:off x="945397" y="274638"/>
            <a:ext cx="9265403" cy="4699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rtlCol="0" anchor="t" anchorCtr="0" compatLnSpc="1">
            <a:prstTxWarp prst="textNoShape">
              <a:avLst/>
            </a:prstTxWarp>
            <a:normAutofit fontScale="90000"/>
          </a:bodyPr>
          <a:lstStyle/>
          <a:p>
            <a:pPr eaLnBrk="1" hangingPunct="1"/>
            <a:r>
              <a:rPr lang="en-US" altLang="en-US" dirty="0">
                <a:latin typeface="Helvetica Neue Light" panose="02000403000000020004" pitchFamily="2" charset="0"/>
                <a:ea typeface="ＭＳ Ｐゴシック" panose="020B0600070205080204" pitchFamily="34" charset="-128"/>
              </a:rPr>
              <a:t>Least Squares Regression Line y=</a:t>
            </a:r>
            <a:r>
              <a:rPr lang="en-US" altLang="en-US" dirty="0" err="1">
                <a:latin typeface="Helvetica Neue Light" panose="02000403000000020004" pitchFamily="2" charset="0"/>
                <a:ea typeface="ＭＳ Ｐゴシック" panose="020B0600070205080204" pitchFamily="34" charset="-128"/>
              </a:rPr>
              <a:t>a+bx</a:t>
            </a:r>
            <a:endParaRPr lang="en-US" altLang="en-US" dirty="0">
              <a:latin typeface="Helvetica Neue Light" panose="02000403000000020004" pitchFamily="2" charset="0"/>
              <a:ea typeface="ＭＳ Ｐゴシック" panose="020B0600070205080204" pitchFamily="34" charset="-128"/>
            </a:endParaRP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8BB0B2B9-7B45-DD40-9E5F-A262C31D2A9B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2082800" y="2193926"/>
            <a:ext cx="8128000" cy="708025"/>
          </a:xfrm>
          <a:prstGeom prst="rect">
            <a:avLst/>
          </a:prstGeom>
          <a:solidFill>
            <a:srgbClr val="D7E9CB"/>
          </a:solidFill>
          <a:ln>
            <a:noFill/>
          </a:ln>
          <a:effectLst>
            <a:outerShdw blurRad="50800" dist="38100" dir="2700000" algn="tl" rotWithShape="0">
              <a:srgbClr val="808080">
                <a:alpha val="39999"/>
              </a:srgbClr>
            </a:outerShdw>
          </a:effectLst>
          <a:extLst>
            <a:ext uri="{91240B29-F687-4F45-9708-019B960494DF}">
              <a14:hiddenLine xmlns:a14="http://schemas.microsoft.com/office/drawing/2010/main" w="25400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37931725" indent="-37474525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9144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1371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18288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>
              <a:spcAft>
                <a:spcPts val="1200"/>
              </a:spcAft>
              <a:defRPr/>
            </a:pPr>
            <a:r>
              <a:rPr lang="en-US" sz="2000" dirty="0">
                <a:latin typeface="Helvetica Neue"/>
                <a:cs typeface="Helvetica Neue"/>
              </a:rPr>
              <a:t>The </a:t>
            </a:r>
            <a:r>
              <a:rPr lang="en-US" sz="2000" b="1" dirty="0">
                <a:latin typeface="Helvetica Neue"/>
                <a:cs typeface="Helvetica Neue"/>
              </a:rPr>
              <a:t>least-squares regression line </a:t>
            </a:r>
            <a:r>
              <a:rPr lang="en-US" sz="2000" dirty="0">
                <a:latin typeface="Helvetica Neue"/>
                <a:cs typeface="Helvetica Neue"/>
              </a:rPr>
              <a:t>of </a:t>
            </a:r>
            <a:r>
              <a:rPr lang="en-US" sz="2000" i="1" dirty="0">
                <a:latin typeface="Helvetica Neue"/>
                <a:cs typeface="Helvetica Neue"/>
              </a:rPr>
              <a:t>y</a:t>
            </a:r>
            <a:r>
              <a:rPr lang="en-US" sz="2000" dirty="0">
                <a:latin typeface="Helvetica Neue"/>
                <a:cs typeface="Helvetica Neue"/>
              </a:rPr>
              <a:t> on </a:t>
            </a:r>
            <a:r>
              <a:rPr lang="en-US" sz="2000" i="1" dirty="0">
                <a:latin typeface="Helvetica Neue"/>
                <a:cs typeface="Helvetica Neue"/>
              </a:rPr>
              <a:t>x</a:t>
            </a:r>
            <a:r>
              <a:rPr lang="en-US" sz="2000" dirty="0">
                <a:latin typeface="Helvetica Neue"/>
                <a:cs typeface="Helvetica Neue"/>
              </a:rPr>
              <a:t> is the line that makes the sum of the squared residuals as small as possible.</a:t>
            </a:r>
          </a:p>
        </p:txBody>
      </p:sp>
      <p:pic>
        <p:nvPicPr>
          <p:cNvPr id="3" name="Picture 2" descr="Screen Shot 2014-01-18 at 12.29.21 PM.png">
            <a:extLst>
              <a:ext uri="{FF2B5EF4-FFF2-40B4-BE49-F238E27FC236}">
                <a16:creationId xmlns:a16="http://schemas.microsoft.com/office/drawing/2014/main" id="{98C7CCDB-1CF9-AB48-AB29-8BD9027E209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0" y="3267075"/>
            <a:ext cx="9144000" cy="2782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739F3167-9BF7-044A-8570-693C2DC66AA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419007" y="1295293"/>
            <a:ext cx="5549900" cy="431800"/>
          </a:xfrm>
          <a:prstGeom prst="rect">
            <a:avLst/>
          </a:prstGeom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821B64A8-7D68-504D-AFED-7463071D0D16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647201" y="170951"/>
            <a:ext cx="2388282" cy="2022975"/>
          </a:xfrm>
          <a:prstGeom prst="rect">
            <a:avLst/>
          </a:prstGeom>
        </p:spPr>
      </p:pic>
      <p:pic>
        <p:nvPicPr>
          <p:cNvPr id="7" name="Picture 6" descr="Screen Shot 2014-01-18 at 12.29.21 PM.png">
            <a:extLst>
              <a:ext uri="{FF2B5EF4-FFF2-40B4-BE49-F238E27FC236}">
                <a16:creationId xmlns:a16="http://schemas.microsoft.com/office/drawing/2014/main" id="{4EF0C0BB-5923-D54C-9C8A-D3BB05B1DED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24000" y="3272631"/>
            <a:ext cx="9144000" cy="2782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31431465"/>
      </p:ext>
    </p:extLst>
  </p:cSld>
  <p:clrMapOvr>
    <a:masterClrMapping/>
  </p:clrMapOvr>
  <p:transition spd="med"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2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5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0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10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55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w*0.7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D065575-1FC8-D34F-9DE6-8600B769F8A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45143" y="-215447"/>
            <a:ext cx="12192000" cy="1325563"/>
          </a:xfrm>
        </p:spPr>
        <p:txBody>
          <a:bodyPr/>
          <a:lstStyle/>
          <a:p>
            <a:r>
              <a:rPr lang="en-US" dirty="0"/>
              <a:t>Smoothing a time series using moving means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263EE87-A703-0B49-B4A5-88DD1C0E434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48343" y="692915"/>
            <a:ext cx="11698514" cy="1837343"/>
          </a:xfrm>
        </p:spPr>
        <p:txBody>
          <a:bodyPr>
            <a:normAutofit/>
          </a:bodyPr>
          <a:lstStyle/>
          <a:p>
            <a:r>
              <a:rPr lang="en-US" sz="2400" dirty="0"/>
              <a:t>This method of smoothing (</a:t>
            </a:r>
            <a:r>
              <a:rPr lang="en-US" sz="2400" dirty="0">
                <a:solidFill>
                  <a:srgbClr val="FF0000"/>
                </a:solidFill>
              </a:rPr>
              <a:t>moving mean smoothing</a:t>
            </a:r>
            <a:r>
              <a:rPr lang="en-US" sz="2400" dirty="0"/>
              <a:t>) involves replacing individual data points in the time series with their moving means. The simplest method is to smooth over a small number of odd number points – for example, three or five.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2D55DE4F-CC8D-B844-B7BF-6FCF57411C9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2362200"/>
            <a:ext cx="12192000" cy="2133600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C0A80D32-9C88-3E4A-A9EC-045A9E74AE2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4495800"/>
            <a:ext cx="12192000" cy="212698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75660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D4353E8-0357-D54B-AF91-0804CEA0E1F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0"/>
            <a:ext cx="11353800" cy="1009652"/>
          </a:xfrm>
        </p:spPr>
        <p:txBody>
          <a:bodyPr/>
          <a:lstStyle/>
          <a:p>
            <a:r>
              <a:rPr lang="en-US" dirty="0"/>
              <a:t>Three- and five-moving mean smoothing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51C0FCFC-91C0-F442-821A-73A93A5F324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01719" y="824623"/>
            <a:ext cx="9774912" cy="1764334"/>
          </a:xfrm>
          <a:prstGeom prst="rect">
            <a:avLst/>
          </a:prstGeom>
        </p:spPr>
      </p:pic>
      <p:graphicFrame>
        <p:nvGraphicFramePr>
          <p:cNvPr id="5" name="Table 5">
            <a:extLst>
              <a:ext uri="{FF2B5EF4-FFF2-40B4-BE49-F238E27FC236}">
                <a16:creationId xmlns:a16="http://schemas.microsoft.com/office/drawing/2014/main" id="{6B645F67-50FE-4643-8AC9-3839CFA10B0D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738156406"/>
              </p:ext>
            </p:extLst>
          </p:nvPr>
        </p:nvGraphicFramePr>
        <p:xfrm>
          <a:off x="159658" y="2696144"/>
          <a:ext cx="9576368" cy="3973208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509604">
                  <a:extLst>
                    <a:ext uri="{9D8B030D-6E8A-4147-A177-3AD203B41FA5}">
                      <a16:colId xmlns:a16="http://schemas.microsoft.com/office/drawing/2014/main" val="676471062"/>
                    </a:ext>
                  </a:extLst>
                </a:gridCol>
                <a:gridCol w="1716066">
                  <a:extLst>
                    <a:ext uri="{9D8B030D-6E8A-4147-A177-3AD203B41FA5}">
                      <a16:colId xmlns:a16="http://schemas.microsoft.com/office/drawing/2014/main" val="3132419797"/>
                    </a:ext>
                  </a:extLst>
                </a:gridCol>
                <a:gridCol w="2642991">
                  <a:extLst>
                    <a:ext uri="{9D8B030D-6E8A-4147-A177-3AD203B41FA5}">
                      <a16:colId xmlns:a16="http://schemas.microsoft.com/office/drawing/2014/main" val="3397991165"/>
                    </a:ext>
                  </a:extLst>
                </a:gridCol>
                <a:gridCol w="3707707">
                  <a:extLst>
                    <a:ext uri="{9D8B030D-6E8A-4147-A177-3AD203B41FA5}">
                      <a16:colId xmlns:a16="http://schemas.microsoft.com/office/drawing/2014/main" val="2994869168"/>
                    </a:ext>
                  </a:extLst>
                </a:gridCol>
              </a:tblGrid>
              <a:tr h="496651">
                <a:tc>
                  <a:txBody>
                    <a:bodyPr/>
                    <a:lstStyle/>
                    <a:p>
                      <a:r>
                        <a:rPr lang="en-US" dirty="0"/>
                        <a:t>Day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Temperature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3-Mean Smoothing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5-Mean Smoothing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178660430"/>
                  </a:ext>
                </a:extLst>
              </a:tr>
              <a:tr h="496651">
                <a:tc>
                  <a:txBody>
                    <a:bodyPr/>
                    <a:lstStyle/>
                    <a:p>
                      <a:r>
                        <a:rPr lang="en-US" dirty="0"/>
                        <a:t>Monday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18.1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547864824"/>
                  </a:ext>
                </a:extLst>
              </a:tr>
              <a:tr h="496651">
                <a:tc>
                  <a:txBody>
                    <a:bodyPr/>
                    <a:lstStyle/>
                    <a:p>
                      <a:r>
                        <a:rPr lang="en-US" dirty="0"/>
                        <a:t>Tuesday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24.8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505706334"/>
                  </a:ext>
                </a:extLst>
              </a:tr>
              <a:tr h="496651">
                <a:tc>
                  <a:txBody>
                    <a:bodyPr/>
                    <a:lstStyle/>
                    <a:p>
                      <a:r>
                        <a:rPr lang="en-US" dirty="0"/>
                        <a:t>Wednesday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26.4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149126963"/>
                  </a:ext>
                </a:extLst>
              </a:tr>
              <a:tr h="496651">
                <a:tc>
                  <a:txBody>
                    <a:bodyPr/>
                    <a:lstStyle/>
                    <a:p>
                      <a:r>
                        <a:rPr lang="en-US" dirty="0"/>
                        <a:t>Thursday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13.9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64467918"/>
                  </a:ext>
                </a:extLst>
              </a:tr>
              <a:tr h="496651">
                <a:tc>
                  <a:txBody>
                    <a:bodyPr/>
                    <a:lstStyle/>
                    <a:p>
                      <a:r>
                        <a:rPr lang="en-US" dirty="0"/>
                        <a:t>Friday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12.7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644452962"/>
                  </a:ext>
                </a:extLst>
              </a:tr>
              <a:tr h="496651">
                <a:tc>
                  <a:txBody>
                    <a:bodyPr/>
                    <a:lstStyle/>
                    <a:p>
                      <a:r>
                        <a:rPr lang="en-US" dirty="0"/>
                        <a:t>Saturday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14.2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244083899"/>
                  </a:ext>
                </a:extLst>
              </a:tr>
              <a:tr h="496651">
                <a:tc>
                  <a:txBody>
                    <a:bodyPr/>
                    <a:lstStyle/>
                    <a:p>
                      <a:r>
                        <a:rPr lang="en-US" dirty="0"/>
                        <a:t>Sunday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24.9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017167874"/>
                  </a:ext>
                </a:extLst>
              </a:tr>
            </a:tbl>
          </a:graphicData>
        </a:graphic>
      </p:graphicFrame>
      <p:cxnSp>
        <p:nvCxnSpPr>
          <p:cNvPr id="8" name="Straight Connector 7">
            <a:extLst>
              <a:ext uri="{FF2B5EF4-FFF2-40B4-BE49-F238E27FC236}">
                <a16:creationId xmlns:a16="http://schemas.microsoft.com/office/drawing/2014/main" id="{18066D28-B427-504D-B7D1-CA29D67F85AB}"/>
              </a:ext>
            </a:extLst>
          </p:cNvPr>
          <p:cNvCxnSpPr>
            <a:cxnSpLocks/>
          </p:cNvCxnSpPr>
          <p:nvPr/>
        </p:nvCxnSpPr>
        <p:spPr>
          <a:xfrm>
            <a:off x="6302826" y="2254685"/>
            <a:ext cx="792000" cy="0"/>
          </a:xfrm>
          <a:prstGeom prst="line">
            <a:avLst/>
          </a:prstGeom>
          <a:ln w="7620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sp>
        <p:nvSpPr>
          <p:cNvPr id="10" name="Rectangle 9">
            <a:extLst>
              <a:ext uri="{FF2B5EF4-FFF2-40B4-BE49-F238E27FC236}">
                <a16:creationId xmlns:a16="http://schemas.microsoft.com/office/drawing/2014/main" id="{D1A62BD4-F3BE-F548-BC3E-D697E1E63C80}"/>
              </a:ext>
            </a:extLst>
          </p:cNvPr>
          <p:cNvSpPr/>
          <p:nvPr/>
        </p:nvSpPr>
        <p:spPr>
          <a:xfrm>
            <a:off x="5712409" y="3677079"/>
            <a:ext cx="647959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AU" b="0" i="0" dirty="0">
                <a:solidFill>
                  <a:srgbClr val="009EC6"/>
                </a:solidFill>
                <a:effectLst/>
                <a:latin typeface="Open Sans"/>
              </a:rPr>
              <a:t>The three-mean smoothed temperature for Tuesday is </a:t>
            </a:r>
            <a:r>
              <a:rPr lang="en-AU" b="0" i="0" u="none" strike="noStrike" dirty="0">
                <a:solidFill>
                  <a:srgbClr val="009EC6"/>
                </a:solidFill>
                <a:effectLst/>
                <a:latin typeface="Open Sans"/>
              </a:rPr>
              <a:t>23.1°C</a:t>
            </a:r>
            <a:r>
              <a:rPr lang="en-AU" b="0" i="0" dirty="0">
                <a:solidFill>
                  <a:srgbClr val="009EC6"/>
                </a:solidFill>
                <a:effectLst/>
                <a:latin typeface="Open Sans"/>
              </a:rPr>
              <a:t>.</a:t>
            </a:r>
            <a:endParaRPr lang="en-US" dirty="0"/>
          </a:p>
        </p:txBody>
      </p:sp>
      <p:cxnSp>
        <p:nvCxnSpPr>
          <p:cNvPr id="11" name="Straight Connector 10">
            <a:extLst>
              <a:ext uri="{FF2B5EF4-FFF2-40B4-BE49-F238E27FC236}">
                <a16:creationId xmlns:a16="http://schemas.microsoft.com/office/drawing/2014/main" id="{3F857862-49CB-0244-BEFE-3336F98FD789}"/>
              </a:ext>
            </a:extLst>
          </p:cNvPr>
          <p:cNvCxnSpPr>
            <a:cxnSpLocks/>
          </p:cNvCxnSpPr>
          <p:nvPr/>
        </p:nvCxnSpPr>
        <p:spPr>
          <a:xfrm>
            <a:off x="6170383" y="2588957"/>
            <a:ext cx="792000" cy="0"/>
          </a:xfrm>
          <a:prstGeom prst="line">
            <a:avLst/>
          </a:prstGeom>
          <a:ln w="7620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sp>
        <p:nvSpPr>
          <p:cNvPr id="14" name="Rectangle 13">
            <a:extLst>
              <a:ext uri="{FF2B5EF4-FFF2-40B4-BE49-F238E27FC236}">
                <a16:creationId xmlns:a16="http://schemas.microsoft.com/office/drawing/2014/main" id="{5611B40E-0934-9444-9CE1-17551B1CBF3A}"/>
              </a:ext>
            </a:extLst>
          </p:cNvPr>
          <p:cNvSpPr/>
          <p:nvPr/>
        </p:nvSpPr>
        <p:spPr>
          <a:xfrm>
            <a:off x="5826837" y="5188401"/>
            <a:ext cx="647959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AU" b="0" i="0" dirty="0">
                <a:solidFill>
                  <a:srgbClr val="009EC6"/>
                </a:solidFill>
                <a:effectLst/>
                <a:latin typeface="Open Sans"/>
              </a:rPr>
              <a:t>The five-mean smoothed temperature for Thursday is </a:t>
            </a:r>
            <a:r>
              <a:rPr lang="en-AU" b="0" i="0" u="none" strike="noStrike" dirty="0">
                <a:solidFill>
                  <a:srgbClr val="009EC6"/>
                </a:solidFill>
                <a:effectLst/>
                <a:latin typeface="Open Sans"/>
              </a:rPr>
              <a:t>18.4°C</a:t>
            </a:r>
            <a:r>
              <a:rPr lang="en-AU" b="0" i="0" dirty="0">
                <a:solidFill>
                  <a:srgbClr val="009EC6"/>
                </a:solidFill>
                <a:effectLst/>
                <a:latin typeface="Open Sans"/>
              </a:rPr>
              <a:t>.</a:t>
            </a:r>
            <a:endParaRPr lang="en-US" dirty="0"/>
          </a:p>
        </p:txBody>
      </p:sp>
      <p:sp>
        <p:nvSpPr>
          <p:cNvPr id="15" name="Right Brace 14">
            <a:extLst>
              <a:ext uri="{FF2B5EF4-FFF2-40B4-BE49-F238E27FC236}">
                <a16:creationId xmlns:a16="http://schemas.microsoft.com/office/drawing/2014/main" id="{B8135355-2F86-9647-892C-AA1BA35AED9B}"/>
              </a:ext>
            </a:extLst>
          </p:cNvPr>
          <p:cNvSpPr/>
          <p:nvPr/>
        </p:nvSpPr>
        <p:spPr>
          <a:xfrm>
            <a:off x="3142007" y="3384552"/>
            <a:ext cx="638628" cy="1113971"/>
          </a:xfrm>
          <a:prstGeom prst="rightBrac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" name="Right Brace 15">
            <a:extLst>
              <a:ext uri="{FF2B5EF4-FFF2-40B4-BE49-F238E27FC236}">
                <a16:creationId xmlns:a16="http://schemas.microsoft.com/office/drawing/2014/main" id="{7142D408-0098-F640-8B4B-9DF07181DF83}"/>
              </a:ext>
            </a:extLst>
          </p:cNvPr>
          <p:cNvSpPr/>
          <p:nvPr/>
        </p:nvSpPr>
        <p:spPr>
          <a:xfrm>
            <a:off x="2461648" y="3963858"/>
            <a:ext cx="638628" cy="1951621"/>
          </a:xfrm>
          <a:prstGeom prst="rightBrace">
            <a:avLst>
              <a:gd name="adj1" fmla="val 8333"/>
              <a:gd name="adj2" fmla="val 47919"/>
            </a:avLst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7" name="Rectangle 16">
                <a:extLst>
                  <a:ext uri="{FF2B5EF4-FFF2-40B4-BE49-F238E27FC236}">
                    <a16:creationId xmlns:a16="http://schemas.microsoft.com/office/drawing/2014/main" id="{2034DE8E-A010-D248-B138-08CDD05174C8}"/>
                  </a:ext>
                </a:extLst>
              </p:cNvPr>
              <p:cNvSpPr/>
              <p:nvPr/>
            </p:nvSpPr>
            <p:spPr>
              <a:xfrm>
                <a:off x="3795512" y="3698810"/>
                <a:ext cx="2031325" cy="485454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14:m>
                  <m:oMath xmlns:m="http://schemas.openxmlformats.org/officeDocument/2006/math">
                    <m:f>
                      <m:f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AU" b="0" i="1" smtClean="0">
                            <a:latin typeface="Cambria Math" panose="02040503050406030204" pitchFamily="18" charset="0"/>
                          </a:rPr>
                          <m:t>18.1+</m:t>
                        </m:r>
                        <m:r>
                          <a:rPr lang="en-AU" b="0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24.8</m:t>
                        </m:r>
                        <m:r>
                          <a:rPr lang="en-AU" b="0" i="1" smtClean="0">
                            <a:latin typeface="Cambria Math" panose="02040503050406030204" pitchFamily="18" charset="0"/>
                          </a:rPr>
                          <m:t>+26.4</m:t>
                        </m:r>
                      </m:num>
                      <m:den>
                        <m:r>
                          <a:rPr lang="en-AU" b="0" i="1" smtClean="0">
                            <a:latin typeface="Cambria Math" panose="02040503050406030204" pitchFamily="18" charset="0"/>
                          </a:rPr>
                          <m:t>3</m:t>
                        </m:r>
                      </m:den>
                    </m:f>
                  </m:oMath>
                </a14:m>
                <a:r>
                  <a:rPr lang="en-US" dirty="0"/>
                  <a:t>=23.1</a:t>
                </a:r>
              </a:p>
            </p:txBody>
          </p:sp>
        </mc:Choice>
        <mc:Fallback xmlns="">
          <p:sp>
            <p:nvSpPr>
              <p:cNvPr id="17" name="Rectangle 16">
                <a:extLst>
                  <a:ext uri="{FF2B5EF4-FFF2-40B4-BE49-F238E27FC236}">
                    <a16:creationId xmlns:a16="http://schemas.microsoft.com/office/drawing/2014/main" id="{2034DE8E-A010-D248-B138-08CDD05174C8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795512" y="3698810"/>
                <a:ext cx="2031325" cy="485454"/>
              </a:xfrm>
              <a:prstGeom prst="rect">
                <a:avLst/>
              </a:prstGeom>
              <a:blipFill>
                <a:blip r:embed="rId3"/>
                <a:stretch>
                  <a:fillRect r="-1875" b="-512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8" name="Rectangle 17">
                <a:extLst>
                  <a:ext uri="{FF2B5EF4-FFF2-40B4-BE49-F238E27FC236}">
                    <a16:creationId xmlns:a16="http://schemas.microsoft.com/office/drawing/2014/main" id="{4D28C9FB-D425-0E49-84F5-3F07479A4527}"/>
                  </a:ext>
                </a:extLst>
              </p:cNvPr>
              <p:cNvSpPr/>
              <p:nvPr/>
            </p:nvSpPr>
            <p:spPr>
              <a:xfrm>
                <a:off x="6302826" y="4696941"/>
                <a:ext cx="2927404" cy="485454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f>
                      <m:f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AU" b="0" i="1" smtClean="0">
                            <a:latin typeface="Cambria Math" panose="02040503050406030204" pitchFamily="18" charset="0"/>
                          </a:rPr>
                          <m:t>24.8+26.4+</m:t>
                        </m:r>
                        <m:r>
                          <a:rPr lang="en-AU" b="0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13.9</m:t>
                        </m:r>
                        <m:r>
                          <a:rPr lang="en-AU" b="0" i="1" smtClean="0">
                            <a:latin typeface="Cambria Math" panose="02040503050406030204" pitchFamily="18" charset="0"/>
                          </a:rPr>
                          <m:t>+12.7+14.2</m:t>
                        </m:r>
                      </m:num>
                      <m:den>
                        <m:r>
                          <a:rPr lang="en-US" b="0" i="1" smtClean="0">
                            <a:latin typeface="Cambria Math" panose="02040503050406030204" pitchFamily="18" charset="0"/>
                          </a:rPr>
                          <m:t>5</m:t>
                        </m:r>
                      </m:den>
                    </m:f>
                  </m:oMath>
                </a14:m>
                <a:r>
                  <a:rPr lang="en-US" dirty="0"/>
                  <a:t>=18.4</a:t>
                </a:r>
              </a:p>
            </p:txBody>
          </p:sp>
        </mc:Choice>
        <mc:Fallback xmlns="">
          <p:sp>
            <p:nvSpPr>
              <p:cNvPr id="18" name="Rectangle 17">
                <a:extLst>
                  <a:ext uri="{FF2B5EF4-FFF2-40B4-BE49-F238E27FC236}">
                    <a16:creationId xmlns:a16="http://schemas.microsoft.com/office/drawing/2014/main" id="{4D28C9FB-D425-0E49-84F5-3F07479A4527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6302826" y="4696941"/>
                <a:ext cx="2927404" cy="485454"/>
              </a:xfrm>
              <a:prstGeom prst="rect">
                <a:avLst/>
              </a:prstGeom>
              <a:blipFill>
                <a:blip r:embed="rId4"/>
                <a:stretch>
                  <a:fillRect r="-1458" b="-7500"/>
                </a:stretch>
              </a:blipFill>
            </p:spPr>
            <p:txBody>
              <a:bodyPr/>
              <a:lstStyle/>
              <a:p>
                <a:r>
                  <a:rPr lang="en-AU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9" name="Rectangle 18">
            <a:extLst>
              <a:ext uri="{FF2B5EF4-FFF2-40B4-BE49-F238E27FC236}">
                <a16:creationId xmlns:a16="http://schemas.microsoft.com/office/drawing/2014/main" id="{5D081136-DE9B-1846-8EA1-B41910BD2D89}"/>
              </a:ext>
            </a:extLst>
          </p:cNvPr>
          <p:cNvSpPr/>
          <p:nvPr/>
        </p:nvSpPr>
        <p:spPr>
          <a:xfrm>
            <a:off x="1665522" y="3684296"/>
            <a:ext cx="647934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solidFill>
                  <a:srgbClr val="FF0000"/>
                </a:solidFill>
              </a:rPr>
              <a:t>24.8</a:t>
            </a:r>
          </a:p>
        </p:txBody>
      </p:sp>
      <p:sp>
        <p:nvSpPr>
          <p:cNvPr id="20" name="Rectangle 19">
            <a:extLst>
              <a:ext uri="{FF2B5EF4-FFF2-40B4-BE49-F238E27FC236}">
                <a16:creationId xmlns:a16="http://schemas.microsoft.com/office/drawing/2014/main" id="{79055188-1CEC-E443-8AF7-65BD0308D269}"/>
              </a:ext>
            </a:extLst>
          </p:cNvPr>
          <p:cNvSpPr/>
          <p:nvPr/>
        </p:nvSpPr>
        <p:spPr>
          <a:xfrm>
            <a:off x="1665522" y="4682748"/>
            <a:ext cx="647934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solidFill>
                  <a:srgbClr val="FF0000"/>
                </a:solidFill>
              </a:rPr>
              <a:t>13.9</a:t>
            </a:r>
          </a:p>
        </p:txBody>
      </p:sp>
    </p:spTree>
    <p:extLst>
      <p:ext uri="{BB962C8B-B14F-4D97-AF65-F5344CB8AC3E}">
        <p14:creationId xmlns:p14="http://schemas.microsoft.com/office/powerpoint/2010/main" val="75327626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/>
      <p:bldP spid="14" grpId="0"/>
      <p:bldP spid="15" grpId="0" animBg="1"/>
      <p:bldP spid="16" grpId="0" animBg="1"/>
      <p:bldP spid="17" grpId="0"/>
      <p:bldP spid="18" grpId="0"/>
      <p:bldP spid="19" grpId="0"/>
      <p:bldP spid="20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462BD1F-00DC-7446-AD96-643490822A4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59657" y="0"/>
            <a:ext cx="12032343" cy="908051"/>
          </a:xfrm>
        </p:spPr>
        <p:txBody>
          <a:bodyPr>
            <a:normAutofit/>
          </a:bodyPr>
          <a:lstStyle/>
          <a:p>
            <a:r>
              <a:rPr lang="en-US" sz="3600" dirty="0"/>
              <a:t>Three- and five-moving mean smoothing of a time series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25C65433-A879-F64D-A5C5-8473BBF9D59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017420"/>
            <a:ext cx="6379119" cy="5304972"/>
          </a:xfrm>
          <a:prstGeom prst="rect">
            <a:avLst/>
          </a:prstGeom>
        </p:spPr>
      </p:pic>
      <p:pic>
        <p:nvPicPr>
          <p:cNvPr id="5" name="Picture 4">
            <a:extLst>
              <a:ext uri="{FF2B5EF4-FFF2-40B4-BE49-F238E27FC236}">
                <a16:creationId xmlns:a16="http://schemas.microsoft.com/office/drawing/2014/main" id="{915CC466-A7A8-B748-A809-DD9A032427C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379119" y="1079895"/>
            <a:ext cx="5682568" cy="2305563"/>
          </a:xfrm>
          <a:prstGeom prst="rect">
            <a:avLst/>
          </a:prstGeom>
        </p:spPr>
      </p:pic>
      <p:sp>
        <p:nvSpPr>
          <p:cNvPr id="6" name="Rectangle 5">
            <a:extLst>
              <a:ext uri="{FF2B5EF4-FFF2-40B4-BE49-F238E27FC236}">
                <a16:creationId xmlns:a16="http://schemas.microsoft.com/office/drawing/2014/main" id="{7F54CFFE-B024-FB49-8098-7587FDFF758C}"/>
              </a:ext>
            </a:extLst>
          </p:cNvPr>
          <p:cNvSpPr/>
          <p:nvPr/>
        </p:nvSpPr>
        <p:spPr>
          <a:xfrm>
            <a:off x="6482168" y="3655367"/>
            <a:ext cx="5579519" cy="224676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indent="-342900">
              <a:buFont typeface="Courier New" panose="02070309020205020404" pitchFamily="49" charset="0"/>
              <a:buChar char="o"/>
            </a:pPr>
            <a:r>
              <a:rPr lang="en-AU" sz="2000" dirty="0">
                <a:solidFill>
                  <a:srgbClr val="000000"/>
                </a:solidFill>
                <a:latin typeface="Open Sans"/>
              </a:rPr>
              <a:t>5-mean smoothing is more effective in reducing the irregular fluctuations than 3-mean smoothing</a:t>
            </a:r>
          </a:p>
          <a:p>
            <a:pPr marL="342900" indent="-342900">
              <a:buFont typeface="Courier New" panose="02070309020205020404" pitchFamily="49" charset="0"/>
              <a:buChar char="o"/>
            </a:pPr>
            <a:r>
              <a:rPr lang="en-AU" sz="2000" dirty="0">
                <a:solidFill>
                  <a:srgbClr val="000000"/>
                </a:solidFill>
                <a:latin typeface="Open Sans"/>
              </a:rPr>
              <a:t>the 5-mean smoothed plot shows that there is </a:t>
            </a:r>
            <a:r>
              <a:rPr lang="en-AU" sz="2000" dirty="0">
                <a:solidFill>
                  <a:srgbClr val="FF0000"/>
                </a:solidFill>
                <a:latin typeface="Open Sans"/>
              </a:rPr>
              <a:t>no clear trend </a:t>
            </a:r>
            <a:r>
              <a:rPr lang="en-AU" sz="2000" dirty="0">
                <a:solidFill>
                  <a:srgbClr val="000000"/>
                </a:solidFill>
                <a:latin typeface="Open Sans"/>
              </a:rPr>
              <a:t>although the raw data suggest that there might be an increasing trend.</a:t>
            </a: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C41E204C-31EF-0043-8A35-2B5EBF862E12}"/>
              </a:ext>
            </a:extLst>
          </p:cNvPr>
          <p:cNvSpPr/>
          <p:nvPr/>
        </p:nvSpPr>
        <p:spPr>
          <a:xfrm>
            <a:off x="762000" y="648088"/>
            <a:ext cx="11270343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AU" dirty="0">
                <a:solidFill>
                  <a:srgbClr val="000000"/>
                </a:solidFill>
                <a:latin typeface="Open Sans"/>
              </a:rPr>
              <a:t>The following table gives the number of births per month over a calendar year in a country hospital.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2938912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  <p:bldP spid="7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CE5EC7E-CC6C-D843-B3FE-3D4C52D746D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0"/>
            <a:ext cx="10515600" cy="877888"/>
          </a:xfrm>
        </p:spPr>
        <p:txBody>
          <a:bodyPr/>
          <a:lstStyle/>
          <a:p>
            <a:r>
              <a:rPr lang="en-US" dirty="0"/>
              <a:t>Two-mean smoothing with centring</a:t>
            </a:r>
          </a:p>
        </p:txBody>
      </p:sp>
      <p:sp>
        <p:nvSpPr>
          <p:cNvPr id="4" name="Rectangle 3">
            <a:extLst>
              <a:ext uri="{FF2B5EF4-FFF2-40B4-BE49-F238E27FC236}">
                <a16:creationId xmlns:a16="http://schemas.microsoft.com/office/drawing/2014/main" id="{6851FA81-3F27-5948-A221-D810B3C6D373}"/>
              </a:ext>
            </a:extLst>
          </p:cNvPr>
          <p:cNvSpPr/>
          <p:nvPr/>
        </p:nvSpPr>
        <p:spPr>
          <a:xfrm>
            <a:off x="754743" y="705425"/>
            <a:ext cx="11437257" cy="6463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AU" dirty="0">
                <a:solidFill>
                  <a:srgbClr val="FF0000"/>
                </a:solidFill>
                <a:latin typeface="Open Sans"/>
              </a:rPr>
              <a:t>Centring</a:t>
            </a:r>
            <a:r>
              <a:rPr lang="en-AU" dirty="0">
                <a:solidFill>
                  <a:srgbClr val="000000"/>
                </a:solidFill>
                <a:latin typeface="Open Sans"/>
              </a:rPr>
              <a:t> involves taking a two-moving mean of the already smoothed values so that they line up with the original time values.</a:t>
            </a:r>
            <a:endParaRPr lang="en-US" dirty="0"/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6BB92293-D96A-244E-B034-1AC690E2421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433780"/>
            <a:ext cx="12192000" cy="4718795"/>
          </a:xfrm>
          <a:prstGeom prst="rect">
            <a:avLst/>
          </a:prstGeom>
        </p:spPr>
      </p:pic>
      <p:cxnSp>
        <p:nvCxnSpPr>
          <p:cNvPr id="7" name="Straight Connector 6">
            <a:extLst>
              <a:ext uri="{FF2B5EF4-FFF2-40B4-BE49-F238E27FC236}">
                <a16:creationId xmlns:a16="http://schemas.microsoft.com/office/drawing/2014/main" id="{A1B009A6-3A57-5E4E-AA26-3543A457DC19}"/>
              </a:ext>
            </a:extLst>
          </p:cNvPr>
          <p:cNvCxnSpPr>
            <a:cxnSpLocks/>
          </p:cNvCxnSpPr>
          <p:nvPr/>
        </p:nvCxnSpPr>
        <p:spPr>
          <a:xfrm>
            <a:off x="58056" y="3472542"/>
            <a:ext cx="12032343" cy="0"/>
          </a:xfrm>
          <a:prstGeom prst="line">
            <a:avLst/>
          </a:prstGeom>
          <a:ln w="25400">
            <a:solidFill>
              <a:srgbClr val="00B05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Straight Connector 8">
            <a:extLst>
              <a:ext uri="{FF2B5EF4-FFF2-40B4-BE49-F238E27FC236}">
                <a16:creationId xmlns:a16="http://schemas.microsoft.com/office/drawing/2014/main" id="{B399FCC1-0A85-524D-AD88-AA034EDE5C3C}"/>
              </a:ext>
            </a:extLst>
          </p:cNvPr>
          <p:cNvCxnSpPr>
            <a:cxnSpLocks/>
          </p:cNvCxnSpPr>
          <p:nvPr/>
        </p:nvCxnSpPr>
        <p:spPr>
          <a:xfrm>
            <a:off x="65319" y="5119914"/>
            <a:ext cx="12032343" cy="0"/>
          </a:xfrm>
          <a:prstGeom prst="line">
            <a:avLst/>
          </a:prstGeom>
          <a:ln w="25400">
            <a:solidFill>
              <a:srgbClr val="00B05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21368577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DA7ADD8-5A79-D749-B1EB-F9DF096B196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61257" y="0"/>
            <a:ext cx="11930743" cy="718231"/>
          </a:xfrm>
        </p:spPr>
        <p:txBody>
          <a:bodyPr/>
          <a:lstStyle/>
          <a:p>
            <a:r>
              <a:rPr lang="en-US" dirty="0"/>
              <a:t>Two-moving mean smoothing with centring</a:t>
            </a:r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C6C39A35-EE97-1345-8B67-3AC3CC6CEB2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64343" y="718231"/>
            <a:ext cx="8998857" cy="1287678"/>
          </a:xfrm>
          <a:prstGeom prst="rect">
            <a:avLst/>
          </a:prstGeom>
        </p:spPr>
      </p:pic>
      <p:graphicFrame>
        <p:nvGraphicFramePr>
          <p:cNvPr id="7" name="Table 5">
            <a:extLst>
              <a:ext uri="{FF2B5EF4-FFF2-40B4-BE49-F238E27FC236}">
                <a16:creationId xmlns:a16="http://schemas.microsoft.com/office/drawing/2014/main" id="{BCB9DD53-1BB1-814B-85D8-5ACD98176742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361632356"/>
              </p:ext>
            </p:extLst>
          </p:nvPr>
        </p:nvGraphicFramePr>
        <p:xfrm>
          <a:off x="638628" y="2391344"/>
          <a:ext cx="10450285" cy="3973208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647367">
                  <a:extLst>
                    <a:ext uri="{9D8B030D-6E8A-4147-A177-3AD203B41FA5}">
                      <a16:colId xmlns:a16="http://schemas.microsoft.com/office/drawing/2014/main" val="676471062"/>
                    </a:ext>
                  </a:extLst>
                </a:gridCol>
                <a:gridCol w="1872670">
                  <a:extLst>
                    <a:ext uri="{9D8B030D-6E8A-4147-A177-3AD203B41FA5}">
                      <a16:colId xmlns:a16="http://schemas.microsoft.com/office/drawing/2014/main" val="3132419797"/>
                    </a:ext>
                  </a:extLst>
                </a:gridCol>
                <a:gridCol w="3116430">
                  <a:extLst>
                    <a:ext uri="{9D8B030D-6E8A-4147-A177-3AD203B41FA5}">
                      <a16:colId xmlns:a16="http://schemas.microsoft.com/office/drawing/2014/main" val="3397991165"/>
                    </a:ext>
                  </a:extLst>
                </a:gridCol>
                <a:gridCol w="3813818">
                  <a:extLst>
                    <a:ext uri="{9D8B030D-6E8A-4147-A177-3AD203B41FA5}">
                      <a16:colId xmlns:a16="http://schemas.microsoft.com/office/drawing/2014/main" val="2994869168"/>
                    </a:ext>
                  </a:extLst>
                </a:gridCol>
              </a:tblGrid>
              <a:tr h="496651">
                <a:tc>
                  <a:txBody>
                    <a:bodyPr/>
                    <a:lstStyle/>
                    <a:p>
                      <a:r>
                        <a:rPr lang="en-US" dirty="0"/>
                        <a:t>Day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Temperature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Two-moving means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Two-moving mean with centring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178660430"/>
                  </a:ext>
                </a:extLst>
              </a:tr>
              <a:tr h="496651">
                <a:tc>
                  <a:txBody>
                    <a:bodyPr/>
                    <a:lstStyle/>
                    <a:p>
                      <a:r>
                        <a:rPr lang="en-US" dirty="0"/>
                        <a:t>Monday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18.1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547864824"/>
                  </a:ext>
                </a:extLst>
              </a:tr>
              <a:tr h="496651">
                <a:tc>
                  <a:txBody>
                    <a:bodyPr/>
                    <a:lstStyle/>
                    <a:p>
                      <a:r>
                        <a:rPr lang="en-US" dirty="0"/>
                        <a:t>Tuesday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solidFill>
                            <a:schemeClr val="tx1"/>
                          </a:solidFill>
                        </a:rPr>
                        <a:t>24.8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505706334"/>
                  </a:ext>
                </a:extLst>
              </a:tr>
              <a:tr h="496651">
                <a:tc>
                  <a:txBody>
                    <a:bodyPr/>
                    <a:lstStyle/>
                    <a:p>
                      <a:r>
                        <a:rPr lang="en-US" dirty="0"/>
                        <a:t>Wednesday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26.4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149126963"/>
                  </a:ext>
                </a:extLst>
              </a:tr>
              <a:tr h="496651">
                <a:tc>
                  <a:txBody>
                    <a:bodyPr/>
                    <a:lstStyle/>
                    <a:p>
                      <a:r>
                        <a:rPr lang="en-US" dirty="0"/>
                        <a:t>Thursday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13.9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64467918"/>
                  </a:ext>
                </a:extLst>
              </a:tr>
              <a:tr h="496651">
                <a:tc>
                  <a:txBody>
                    <a:bodyPr/>
                    <a:lstStyle/>
                    <a:p>
                      <a:r>
                        <a:rPr lang="en-US" dirty="0"/>
                        <a:t>Friday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12.7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644452962"/>
                  </a:ext>
                </a:extLst>
              </a:tr>
              <a:tr h="496651">
                <a:tc>
                  <a:txBody>
                    <a:bodyPr/>
                    <a:lstStyle/>
                    <a:p>
                      <a:r>
                        <a:rPr lang="en-US" dirty="0"/>
                        <a:t>Saturday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14.2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244083899"/>
                  </a:ext>
                </a:extLst>
              </a:tr>
              <a:tr h="496651">
                <a:tc>
                  <a:txBody>
                    <a:bodyPr/>
                    <a:lstStyle/>
                    <a:p>
                      <a:r>
                        <a:rPr lang="en-US" dirty="0"/>
                        <a:t>Sunday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24.9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017167874"/>
                  </a:ext>
                </a:extLst>
              </a:tr>
            </a:tbl>
          </a:graphicData>
        </a:graphic>
      </p:graphicFrame>
      <p:cxnSp>
        <p:nvCxnSpPr>
          <p:cNvPr id="8" name="Straight Connector 7">
            <a:extLst>
              <a:ext uri="{FF2B5EF4-FFF2-40B4-BE49-F238E27FC236}">
                <a16:creationId xmlns:a16="http://schemas.microsoft.com/office/drawing/2014/main" id="{C06827C0-94ED-B64A-90D9-67B636BB9E9F}"/>
              </a:ext>
            </a:extLst>
          </p:cNvPr>
          <p:cNvCxnSpPr>
            <a:cxnSpLocks/>
          </p:cNvCxnSpPr>
          <p:nvPr/>
        </p:nvCxnSpPr>
        <p:spPr>
          <a:xfrm>
            <a:off x="5591626" y="2005909"/>
            <a:ext cx="792000" cy="0"/>
          </a:xfrm>
          <a:prstGeom prst="line">
            <a:avLst/>
          </a:prstGeom>
          <a:ln w="7620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sp>
        <p:nvSpPr>
          <p:cNvPr id="9" name="Right Brace 8">
            <a:extLst>
              <a:ext uri="{FF2B5EF4-FFF2-40B4-BE49-F238E27FC236}">
                <a16:creationId xmlns:a16="http://schemas.microsoft.com/office/drawing/2014/main" id="{9BFA273A-BF5B-4845-87C5-290C658088AD}"/>
              </a:ext>
            </a:extLst>
          </p:cNvPr>
          <p:cNvSpPr/>
          <p:nvPr/>
        </p:nvSpPr>
        <p:spPr>
          <a:xfrm>
            <a:off x="3751607" y="3078495"/>
            <a:ext cx="638628" cy="556986"/>
          </a:xfrm>
          <a:prstGeom prst="rightBrac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ight Brace 9">
            <a:extLst>
              <a:ext uri="{FF2B5EF4-FFF2-40B4-BE49-F238E27FC236}">
                <a16:creationId xmlns:a16="http://schemas.microsoft.com/office/drawing/2014/main" id="{9C177423-F4A8-FA4E-A82C-3B73736CF61A}"/>
              </a:ext>
            </a:extLst>
          </p:cNvPr>
          <p:cNvSpPr/>
          <p:nvPr/>
        </p:nvSpPr>
        <p:spPr>
          <a:xfrm>
            <a:off x="3751607" y="3635480"/>
            <a:ext cx="638628" cy="556986"/>
          </a:xfrm>
          <a:prstGeom prst="rightBrac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1" name="Rectangle 10">
                <a:extLst>
                  <a:ext uri="{FF2B5EF4-FFF2-40B4-BE49-F238E27FC236}">
                    <a16:creationId xmlns:a16="http://schemas.microsoft.com/office/drawing/2014/main" id="{8F3B6DB2-C856-FD47-B79E-403FBC67D656}"/>
                  </a:ext>
                </a:extLst>
              </p:cNvPr>
              <p:cNvSpPr/>
              <p:nvPr/>
            </p:nvSpPr>
            <p:spPr>
              <a:xfrm>
                <a:off x="4511094" y="3093009"/>
                <a:ext cx="1715534" cy="48404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f>
                      <m:f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AU" b="0" i="1" smtClean="0">
                            <a:latin typeface="Cambria Math" panose="02040503050406030204" pitchFamily="18" charset="0"/>
                          </a:rPr>
                          <m:t>18.1+</m:t>
                        </m:r>
                        <m:r>
                          <a:rPr lang="en-AU" b="0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24.8</m:t>
                        </m:r>
                      </m:num>
                      <m:den>
                        <m:r>
                          <a:rPr lang="en-AU" b="0" i="1" smtClean="0">
                            <a:latin typeface="Cambria Math" panose="02040503050406030204" pitchFamily="18" charset="0"/>
                          </a:rPr>
                          <m:t>2</m:t>
                        </m:r>
                      </m:den>
                    </m:f>
                  </m:oMath>
                </a14:m>
                <a:r>
                  <a:rPr lang="en-US" dirty="0"/>
                  <a:t>=21.45</a:t>
                </a:r>
              </a:p>
            </p:txBody>
          </p:sp>
        </mc:Choice>
        <mc:Fallback xmlns="">
          <p:sp>
            <p:nvSpPr>
              <p:cNvPr id="11" name="Rectangle 10">
                <a:extLst>
                  <a:ext uri="{FF2B5EF4-FFF2-40B4-BE49-F238E27FC236}">
                    <a16:creationId xmlns:a16="http://schemas.microsoft.com/office/drawing/2014/main" id="{8F3B6DB2-C856-FD47-B79E-403FBC67D656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511094" y="3093009"/>
                <a:ext cx="1715534" cy="484043"/>
              </a:xfrm>
              <a:prstGeom prst="rect">
                <a:avLst/>
              </a:prstGeom>
              <a:blipFill>
                <a:blip r:embed="rId3"/>
                <a:stretch>
                  <a:fillRect r="-2206" b="-512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2" name="Rectangle 11">
                <a:extLst>
                  <a:ext uri="{FF2B5EF4-FFF2-40B4-BE49-F238E27FC236}">
                    <a16:creationId xmlns:a16="http://schemas.microsoft.com/office/drawing/2014/main" id="{E976A514-1B68-9744-9425-B34C125864EF}"/>
                  </a:ext>
                </a:extLst>
              </p:cNvPr>
              <p:cNvSpPr/>
              <p:nvPr/>
            </p:nvSpPr>
            <p:spPr>
              <a:xfrm>
                <a:off x="4511094" y="3641961"/>
                <a:ext cx="1580882" cy="48404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f>
                      <m:f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AU" b="0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24.8</m:t>
                        </m:r>
                        <m:r>
                          <a:rPr lang="en-AU" b="0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+26.4</m:t>
                        </m:r>
                      </m:num>
                      <m:den>
                        <m:r>
                          <a:rPr lang="en-AU" b="0" i="1" smtClean="0">
                            <a:latin typeface="Cambria Math" panose="02040503050406030204" pitchFamily="18" charset="0"/>
                          </a:rPr>
                          <m:t>2</m:t>
                        </m:r>
                      </m:den>
                    </m:f>
                  </m:oMath>
                </a14:m>
                <a:r>
                  <a:rPr lang="en-US" dirty="0"/>
                  <a:t>=25.6</a:t>
                </a:r>
              </a:p>
            </p:txBody>
          </p:sp>
        </mc:Choice>
        <mc:Fallback xmlns="">
          <p:sp>
            <p:nvSpPr>
              <p:cNvPr id="12" name="Rectangle 11">
                <a:extLst>
                  <a:ext uri="{FF2B5EF4-FFF2-40B4-BE49-F238E27FC236}">
                    <a16:creationId xmlns:a16="http://schemas.microsoft.com/office/drawing/2014/main" id="{E976A514-1B68-9744-9425-B34C125864EF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511094" y="3641961"/>
                <a:ext cx="1580882" cy="484043"/>
              </a:xfrm>
              <a:prstGeom prst="rect">
                <a:avLst/>
              </a:prstGeom>
              <a:blipFill>
                <a:blip r:embed="rId4"/>
                <a:stretch>
                  <a:fillRect r="-3200" b="-512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3" name="Right Brace 12">
            <a:extLst>
              <a:ext uri="{FF2B5EF4-FFF2-40B4-BE49-F238E27FC236}">
                <a16:creationId xmlns:a16="http://schemas.microsoft.com/office/drawing/2014/main" id="{5FBB9B30-2A95-D14C-8CA4-EF934FA63EBE}"/>
              </a:ext>
            </a:extLst>
          </p:cNvPr>
          <p:cNvSpPr/>
          <p:nvPr/>
        </p:nvSpPr>
        <p:spPr>
          <a:xfrm>
            <a:off x="6864586" y="3356987"/>
            <a:ext cx="638628" cy="556986"/>
          </a:xfrm>
          <a:prstGeom prst="rightBrac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4" name="Rectangle 13">
                <a:extLst>
                  <a:ext uri="{FF2B5EF4-FFF2-40B4-BE49-F238E27FC236}">
                    <a16:creationId xmlns:a16="http://schemas.microsoft.com/office/drawing/2014/main" id="{320222CD-2CC3-2E41-80B2-91FE1C6C412F}"/>
                  </a:ext>
                </a:extLst>
              </p:cNvPr>
              <p:cNvSpPr/>
              <p:nvPr/>
            </p:nvSpPr>
            <p:spPr>
              <a:xfrm>
                <a:off x="7503214" y="3391503"/>
                <a:ext cx="1947969" cy="487954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f>
                      <m:f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AU" b="0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21.45+25.6</m:t>
                        </m:r>
                      </m:num>
                      <m:den>
                        <m:r>
                          <a:rPr lang="en-AU" b="0" i="1" smtClean="0">
                            <a:latin typeface="Cambria Math" panose="02040503050406030204" pitchFamily="18" charset="0"/>
                          </a:rPr>
                          <m:t>2</m:t>
                        </m:r>
                      </m:den>
                    </m:f>
                  </m:oMath>
                </a14:m>
                <a:r>
                  <a:rPr lang="en-US" dirty="0"/>
                  <a:t>=23.525</a:t>
                </a:r>
              </a:p>
            </p:txBody>
          </p:sp>
        </mc:Choice>
        <mc:Fallback xmlns="">
          <p:sp>
            <p:nvSpPr>
              <p:cNvPr id="14" name="Rectangle 13">
                <a:extLst>
                  <a:ext uri="{FF2B5EF4-FFF2-40B4-BE49-F238E27FC236}">
                    <a16:creationId xmlns:a16="http://schemas.microsoft.com/office/drawing/2014/main" id="{320222CD-2CC3-2E41-80B2-91FE1C6C412F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503214" y="3391503"/>
                <a:ext cx="1947969" cy="487954"/>
              </a:xfrm>
              <a:prstGeom prst="rect">
                <a:avLst/>
              </a:prstGeom>
              <a:blipFill>
                <a:blip r:embed="rId5"/>
                <a:stretch>
                  <a:fillRect r="-2597" b="-50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5" name="Rectangle 14">
            <a:extLst>
              <a:ext uri="{FF2B5EF4-FFF2-40B4-BE49-F238E27FC236}">
                <a16:creationId xmlns:a16="http://schemas.microsoft.com/office/drawing/2014/main" id="{AC5E8392-D4FB-6946-AAFF-A55841ED9435}"/>
              </a:ext>
            </a:extLst>
          </p:cNvPr>
          <p:cNvSpPr/>
          <p:nvPr/>
        </p:nvSpPr>
        <p:spPr>
          <a:xfrm>
            <a:off x="3889829" y="4409547"/>
            <a:ext cx="8606971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AU" b="0" i="0" dirty="0">
                <a:solidFill>
                  <a:srgbClr val="009EC6"/>
                </a:solidFill>
                <a:effectLst/>
                <a:latin typeface="Open Sans"/>
              </a:rPr>
              <a:t>The two-mean smoothed temperature, centred on Tuesday, is </a:t>
            </a:r>
            <a:r>
              <a:rPr lang="en-AU" b="0" i="0" u="none" strike="noStrike" dirty="0">
                <a:solidFill>
                  <a:srgbClr val="009EC6"/>
                </a:solidFill>
                <a:effectLst/>
                <a:latin typeface="Open Sans"/>
              </a:rPr>
              <a:t>23.5</a:t>
            </a:r>
            <a:r>
              <a:rPr lang="en-AU" b="0" i="0" dirty="0">
                <a:solidFill>
                  <a:srgbClr val="009EC6"/>
                </a:solidFill>
                <a:effectLst/>
                <a:latin typeface="Open Sans"/>
              </a:rPr>
              <a:t>(</a:t>
            </a:r>
            <a:r>
              <a:rPr lang="en-AU" b="0" i="0" u="none" strike="noStrike" dirty="0">
                <a:solidFill>
                  <a:srgbClr val="009EC6"/>
                </a:solidFill>
                <a:effectLst/>
                <a:latin typeface="Open Sans"/>
              </a:rPr>
              <a:t>°C</a:t>
            </a:r>
            <a:r>
              <a:rPr lang="en-AU" b="0" i="0" dirty="0">
                <a:solidFill>
                  <a:srgbClr val="009EC6"/>
                </a:solidFill>
                <a:effectLst/>
                <a:latin typeface="Open Sans"/>
              </a:rPr>
              <a:t>)  (to </a:t>
            </a:r>
            <a:r>
              <a:rPr lang="en-AU" b="0" i="0" u="none" strike="noStrike" dirty="0">
                <a:solidFill>
                  <a:srgbClr val="009EC6"/>
                </a:solidFill>
                <a:effectLst/>
                <a:latin typeface="Open Sans"/>
              </a:rPr>
              <a:t>1</a:t>
            </a:r>
            <a:r>
              <a:rPr lang="en-AU" b="0" i="0" dirty="0">
                <a:solidFill>
                  <a:srgbClr val="009EC6"/>
                </a:solidFill>
                <a:effectLst/>
                <a:latin typeface="Open Sans"/>
              </a:rPr>
              <a:t> </a:t>
            </a:r>
            <a:r>
              <a:rPr lang="en-AU" b="0" i="0" dirty="0" err="1">
                <a:solidFill>
                  <a:srgbClr val="009EC6"/>
                </a:solidFill>
                <a:effectLst/>
                <a:latin typeface="Open Sans"/>
              </a:rPr>
              <a:t>d.p.</a:t>
            </a:r>
            <a:r>
              <a:rPr lang="en-AU" b="0" i="0" dirty="0">
                <a:solidFill>
                  <a:srgbClr val="009EC6"/>
                </a:solidFill>
                <a:effectLst/>
                <a:latin typeface="Open Sans"/>
              </a:rPr>
              <a:t>).</a:t>
            </a:r>
            <a:endParaRPr lang="en-US" dirty="0"/>
          </a:p>
        </p:txBody>
      </p:sp>
      <p:sp>
        <p:nvSpPr>
          <p:cNvPr id="16" name="Rectangle 15">
            <a:extLst>
              <a:ext uri="{FF2B5EF4-FFF2-40B4-BE49-F238E27FC236}">
                <a16:creationId xmlns:a16="http://schemas.microsoft.com/office/drawing/2014/main" id="{D0988AA9-4D76-7249-B890-C4862652AC49}"/>
              </a:ext>
            </a:extLst>
          </p:cNvPr>
          <p:cNvSpPr/>
          <p:nvPr/>
        </p:nvSpPr>
        <p:spPr>
          <a:xfrm>
            <a:off x="2302018" y="3376989"/>
            <a:ext cx="647934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solidFill>
                  <a:srgbClr val="FF0000"/>
                </a:solidFill>
              </a:rPr>
              <a:t>24.8</a:t>
            </a:r>
          </a:p>
        </p:txBody>
      </p:sp>
    </p:spTree>
    <p:extLst>
      <p:ext uri="{BB962C8B-B14F-4D97-AF65-F5344CB8AC3E}">
        <p14:creationId xmlns:p14="http://schemas.microsoft.com/office/powerpoint/2010/main" val="26881886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10" grpId="0" animBg="1"/>
      <p:bldP spid="11" grpId="0"/>
      <p:bldP spid="12" grpId="0"/>
      <p:bldP spid="13" grpId="0" animBg="1"/>
      <p:bldP spid="14" grpId="0"/>
      <p:bldP spid="15" grpId="0"/>
      <p:bldP spid="16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A4803F7-3BB5-4441-8AC9-B65AD755E4D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67657" y="0"/>
            <a:ext cx="11353800" cy="747259"/>
          </a:xfrm>
        </p:spPr>
        <p:txBody>
          <a:bodyPr/>
          <a:lstStyle/>
          <a:p>
            <a:r>
              <a:rPr lang="en-US" dirty="0"/>
              <a:t>Four-moving mean smoothing with centring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9E3770CA-453A-3549-AA16-341E342A4D8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00628" y="681037"/>
            <a:ext cx="9390743" cy="1384736"/>
          </a:xfrm>
          <a:prstGeom prst="rect">
            <a:avLst/>
          </a:prstGeom>
        </p:spPr>
      </p:pic>
      <p:graphicFrame>
        <p:nvGraphicFramePr>
          <p:cNvPr id="5" name="Table 5">
            <a:extLst>
              <a:ext uri="{FF2B5EF4-FFF2-40B4-BE49-F238E27FC236}">
                <a16:creationId xmlns:a16="http://schemas.microsoft.com/office/drawing/2014/main" id="{EB4FFFE1-DFDA-E742-B53E-B3291CEEA447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547311271"/>
              </p:ext>
            </p:extLst>
          </p:nvPr>
        </p:nvGraphicFramePr>
        <p:xfrm>
          <a:off x="638628" y="2391344"/>
          <a:ext cx="10450285" cy="3973208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1647367">
                  <a:extLst>
                    <a:ext uri="{9D8B030D-6E8A-4147-A177-3AD203B41FA5}">
                      <a16:colId xmlns:a16="http://schemas.microsoft.com/office/drawing/2014/main" val="676471062"/>
                    </a:ext>
                  </a:extLst>
                </a:gridCol>
                <a:gridCol w="1872670">
                  <a:extLst>
                    <a:ext uri="{9D8B030D-6E8A-4147-A177-3AD203B41FA5}">
                      <a16:colId xmlns:a16="http://schemas.microsoft.com/office/drawing/2014/main" val="3132419797"/>
                    </a:ext>
                  </a:extLst>
                </a:gridCol>
                <a:gridCol w="3116430">
                  <a:extLst>
                    <a:ext uri="{9D8B030D-6E8A-4147-A177-3AD203B41FA5}">
                      <a16:colId xmlns:a16="http://schemas.microsoft.com/office/drawing/2014/main" val="3397991165"/>
                    </a:ext>
                  </a:extLst>
                </a:gridCol>
                <a:gridCol w="3813818">
                  <a:extLst>
                    <a:ext uri="{9D8B030D-6E8A-4147-A177-3AD203B41FA5}">
                      <a16:colId xmlns:a16="http://schemas.microsoft.com/office/drawing/2014/main" val="2994869168"/>
                    </a:ext>
                  </a:extLst>
                </a:gridCol>
              </a:tblGrid>
              <a:tr h="496651">
                <a:tc>
                  <a:txBody>
                    <a:bodyPr/>
                    <a:lstStyle/>
                    <a:p>
                      <a:r>
                        <a:rPr lang="en-US" dirty="0"/>
                        <a:t>Day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Temperature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Four-moving means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Four-moving mean with centring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178660430"/>
                  </a:ext>
                </a:extLst>
              </a:tr>
              <a:tr h="496651">
                <a:tc>
                  <a:txBody>
                    <a:bodyPr/>
                    <a:lstStyle/>
                    <a:p>
                      <a:r>
                        <a:rPr lang="en-US" dirty="0"/>
                        <a:t>Monday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18.1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547864824"/>
                  </a:ext>
                </a:extLst>
              </a:tr>
              <a:tr h="496651">
                <a:tc>
                  <a:txBody>
                    <a:bodyPr/>
                    <a:lstStyle/>
                    <a:p>
                      <a:r>
                        <a:rPr lang="en-US" dirty="0"/>
                        <a:t>Tuesday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solidFill>
                            <a:schemeClr val="tx1"/>
                          </a:solidFill>
                        </a:rPr>
                        <a:t>24.8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505706334"/>
                  </a:ext>
                </a:extLst>
              </a:tr>
              <a:tr h="496651">
                <a:tc>
                  <a:txBody>
                    <a:bodyPr/>
                    <a:lstStyle/>
                    <a:p>
                      <a:r>
                        <a:rPr lang="en-US" dirty="0"/>
                        <a:t>Wednesday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26.4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149126963"/>
                  </a:ext>
                </a:extLst>
              </a:tr>
              <a:tr h="496651">
                <a:tc>
                  <a:txBody>
                    <a:bodyPr/>
                    <a:lstStyle/>
                    <a:p>
                      <a:r>
                        <a:rPr lang="en-US" dirty="0"/>
                        <a:t>Thursday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solidFill>
                            <a:schemeClr val="tx1"/>
                          </a:solidFill>
                        </a:rPr>
                        <a:t>13.9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64467918"/>
                  </a:ext>
                </a:extLst>
              </a:tr>
              <a:tr h="496651">
                <a:tc>
                  <a:txBody>
                    <a:bodyPr/>
                    <a:lstStyle/>
                    <a:p>
                      <a:r>
                        <a:rPr lang="en-US" dirty="0"/>
                        <a:t>Friday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12.7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644452962"/>
                  </a:ext>
                </a:extLst>
              </a:tr>
              <a:tr h="496651">
                <a:tc>
                  <a:txBody>
                    <a:bodyPr/>
                    <a:lstStyle/>
                    <a:p>
                      <a:r>
                        <a:rPr lang="en-US" dirty="0"/>
                        <a:t>Saturday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14.2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244083899"/>
                  </a:ext>
                </a:extLst>
              </a:tr>
              <a:tr h="496651">
                <a:tc>
                  <a:txBody>
                    <a:bodyPr/>
                    <a:lstStyle/>
                    <a:p>
                      <a:r>
                        <a:rPr lang="en-US" dirty="0"/>
                        <a:t>Sunday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/>
                        <a:t>24.9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4017167874"/>
                  </a:ext>
                </a:extLst>
              </a:tr>
            </a:tbl>
          </a:graphicData>
        </a:graphic>
      </p:graphicFrame>
      <p:cxnSp>
        <p:nvCxnSpPr>
          <p:cNvPr id="6" name="Straight Connector 5">
            <a:extLst>
              <a:ext uri="{FF2B5EF4-FFF2-40B4-BE49-F238E27FC236}">
                <a16:creationId xmlns:a16="http://schemas.microsoft.com/office/drawing/2014/main" id="{9E8DD4B4-CE54-8346-A58D-36970FFE7B6D}"/>
              </a:ext>
            </a:extLst>
          </p:cNvPr>
          <p:cNvCxnSpPr>
            <a:cxnSpLocks/>
          </p:cNvCxnSpPr>
          <p:nvPr/>
        </p:nvCxnSpPr>
        <p:spPr>
          <a:xfrm>
            <a:off x="7231740" y="2065773"/>
            <a:ext cx="792000" cy="0"/>
          </a:xfrm>
          <a:prstGeom prst="line">
            <a:avLst/>
          </a:prstGeom>
          <a:ln w="76200"/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sp>
        <p:nvSpPr>
          <p:cNvPr id="7" name="Rectangle 6">
            <a:extLst>
              <a:ext uri="{FF2B5EF4-FFF2-40B4-BE49-F238E27FC236}">
                <a16:creationId xmlns:a16="http://schemas.microsoft.com/office/drawing/2014/main" id="{3A0B038C-A1A3-4940-A764-7FA428E4C10A}"/>
              </a:ext>
            </a:extLst>
          </p:cNvPr>
          <p:cNvSpPr/>
          <p:nvPr/>
        </p:nvSpPr>
        <p:spPr>
          <a:xfrm>
            <a:off x="2293358" y="4377948"/>
            <a:ext cx="647934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>
                <a:solidFill>
                  <a:srgbClr val="FF0000"/>
                </a:solidFill>
              </a:rPr>
              <a:t>13.9</a:t>
            </a:r>
          </a:p>
        </p:txBody>
      </p:sp>
      <p:sp>
        <p:nvSpPr>
          <p:cNvPr id="8" name="Right Brace 7">
            <a:extLst>
              <a:ext uri="{FF2B5EF4-FFF2-40B4-BE49-F238E27FC236}">
                <a16:creationId xmlns:a16="http://schemas.microsoft.com/office/drawing/2014/main" id="{57DE4580-8C2D-2E42-8EE2-58B72A6F4642}"/>
              </a:ext>
            </a:extLst>
          </p:cNvPr>
          <p:cNvSpPr/>
          <p:nvPr/>
        </p:nvSpPr>
        <p:spPr>
          <a:xfrm>
            <a:off x="3809664" y="3608260"/>
            <a:ext cx="638628" cy="1486256"/>
          </a:xfrm>
          <a:prstGeom prst="rightBrac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9" name="Rectangle 8">
                <a:extLst>
                  <a:ext uri="{FF2B5EF4-FFF2-40B4-BE49-F238E27FC236}">
                    <a16:creationId xmlns:a16="http://schemas.microsoft.com/office/drawing/2014/main" id="{A4E9AE6C-DDFC-444D-A5AA-26E7CE671DE5}"/>
                  </a:ext>
                </a:extLst>
              </p:cNvPr>
              <p:cNvSpPr/>
              <p:nvPr/>
            </p:nvSpPr>
            <p:spPr>
              <a:xfrm>
                <a:off x="4448293" y="4078571"/>
                <a:ext cx="2611612" cy="48404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f>
                      <m:f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AU" b="0" i="1" smtClean="0">
                            <a:latin typeface="Cambria Math" panose="02040503050406030204" pitchFamily="18" charset="0"/>
                          </a:rPr>
                          <m:t>24.8+26.4+</m:t>
                        </m:r>
                        <m:r>
                          <a:rPr lang="en-AU" b="0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13.9</m:t>
                        </m:r>
                        <m:r>
                          <a:rPr lang="en-AU" b="0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+12.7</m:t>
                        </m:r>
                      </m:num>
                      <m:den>
                        <m:r>
                          <a:rPr lang="en-AU" b="0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4</m:t>
                        </m:r>
                      </m:den>
                    </m:f>
                  </m:oMath>
                </a14:m>
                <a:r>
                  <a:rPr lang="en-US" dirty="0"/>
                  <a:t>=19.45</a:t>
                </a:r>
              </a:p>
            </p:txBody>
          </p:sp>
        </mc:Choice>
        <mc:Fallback xmlns="">
          <p:sp>
            <p:nvSpPr>
              <p:cNvPr id="9" name="Rectangle 8">
                <a:extLst>
                  <a:ext uri="{FF2B5EF4-FFF2-40B4-BE49-F238E27FC236}">
                    <a16:creationId xmlns:a16="http://schemas.microsoft.com/office/drawing/2014/main" id="{A4E9AE6C-DDFC-444D-A5AA-26E7CE671DE5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448293" y="4078571"/>
                <a:ext cx="2611612" cy="484043"/>
              </a:xfrm>
              <a:prstGeom prst="rect">
                <a:avLst/>
              </a:prstGeom>
              <a:blipFill>
                <a:blip r:embed="rId3"/>
                <a:stretch>
                  <a:fillRect r="-1456" b="-256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0" name="Right Brace 9">
            <a:extLst>
              <a:ext uri="{FF2B5EF4-FFF2-40B4-BE49-F238E27FC236}">
                <a16:creationId xmlns:a16="http://schemas.microsoft.com/office/drawing/2014/main" id="{06EC3EE5-82CC-A04C-AF46-60DCFEEEDB3A}"/>
              </a:ext>
            </a:extLst>
          </p:cNvPr>
          <p:cNvSpPr/>
          <p:nvPr/>
        </p:nvSpPr>
        <p:spPr>
          <a:xfrm>
            <a:off x="3490350" y="4141680"/>
            <a:ext cx="638628" cy="1486256"/>
          </a:xfrm>
          <a:prstGeom prst="rightBrac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1" name="Rectangle 10">
                <a:extLst>
                  <a:ext uri="{FF2B5EF4-FFF2-40B4-BE49-F238E27FC236}">
                    <a16:creationId xmlns:a16="http://schemas.microsoft.com/office/drawing/2014/main" id="{8E944BFD-0F2B-404B-987F-91D30764174B}"/>
                  </a:ext>
                </a:extLst>
              </p:cNvPr>
              <p:cNvSpPr/>
              <p:nvPr/>
            </p:nvSpPr>
            <p:spPr>
              <a:xfrm>
                <a:off x="4503739" y="4642786"/>
                <a:ext cx="2476961" cy="484043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f>
                      <m:f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AU" b="0" i="1" smtClean="0">
                            <a:latin typeface="Cambria Math" panose="02040503050406030204" pitchFamily="18" charset="0"/>
                          </a:rPr>
                          <m:t>26.4+</m:t>
                        </m:r>
                        <m:r>
                          <a:rPr lang="en-AU" b="0" i="1" smtClean="0">
                            <a:solidFill>
                              <a:srgbClr val="FF0000"/>
                            </a:solidFill>
                            <a:latin typeface="Cambria Math" panose="02040503050406030204" pitchFamily="18" charset="0"/>
                          </a:rPr>
                          <m:t>13.9</m:t>
                        </m:r>
                        <m:r>
                          <a:rPr lang="en-AU" b="0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+12.7+14.2</m:t>
                        </m:r>
                      </m:num>
                      <m:den>
                        <m:r>
                          <a:rPr lang="en-AU" b="0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4</m:t>
                        </m:r>
                      </m:den>
                    </m:f>
                  </m:oMath>
                </a14:m>
                <a:r>
                  <a:rPr lang="en-US" dirty="0"/>
                  <a:t>=16.8</a:t>
                </a:r>
              </a:p>
            </p:txBody>
          </p:sp>
        </mc:Choice>
        <mc:Fallback xmlns="">
          <p:sp>
            <p:nvSpPr>
              <p:cNvPr id="11" name="Rectangle 10">
                <a:extLst>
                  <a:ext uri="{FF2B5EF4-FFF2-40B4-BE49-F238E27FC236}">
                    <a16:creationId xmlns:a16="http://schemas.microsoft.com/office/drawing/2014/main" id="{8E944BFD-0F2B-404B-987F-91D30764174B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503739" y="4642786"/>
                <a:ext cx="2476961" cy="484043"/>
              </a:xfrm>
              <a:prstGeom prst="rect">
                <a:avLst/>
              </a:prstGeom>
              <a:blipFill>
                <a:blip r:embed="rId4"/>
                <a:stretch>
                  <a:fillRect r="-1531" b="-512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2" name="Right Brace 11">
            <a:extLst>
              <a:ext uri="{FF2B5EF4-FFF2-40B4-BE49-F238E27FC236}">
                <a16:creationId xmlns:a16="http://schemas.microsoft.com/office/drawing/2014/main" id="{3FA3EACE-0124-804C-9E49-4BCC6B57FD7A}"/>
              </a:ext>
            </a:extLst>
          </p:cNvPr>
          <p:cNvSpPr/>
          <p:nvPr/>
        </p:nvSpPr>
        <p:spPr>
          <a:xfrm>
            <a:off x="6980700" y="4336874"/>
            <a:ext cx="638628" cy="556986"/>
          </a:xfrm>
          <a:prstGeom prst="rightBrac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3" name="Rectangle 12">
                <a:extLst>
                  <a:ext uri="{FF2B5EF4-FFF2-40B4-BE49-F238E27FC236}">
                    <a16:creationId xmlns:a16="http://schemas.microsoft.com/office/drawing/2014/main" id="{B7B3DDD2-C503-7946-B2E3-F6FE2E0BB40C}"/>
                  </a:ext>
                </a:extLst>
              </p:cNvPr>
              <p:cNvSpPr/>
              <p:nvPr/>
            </p:nvSpPr>
            <p:spPr>
              <a:xfrm>
                <a:off x="7743914" y="4369531"/>
                <a:ext cx="1943161" cy="487954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ctr"/>
                <a14:m>
                  <m:oMath xmlns:m="http://schemas.openxmlformats.org/officeDocument/2006/math">
                    <m:f>
                      <m:fPr>
                        <m:ctrlPr>
                          <a:rPr lang="en-US" i="1" smtClean="0">
                            <a:latin typeface="Cambria Math" panose="02040503050406030204" pitchFamily="18" charset="0"/>
                          </a:rPr>
                        </m:ctrlPr>
                      </m:fPr>
                      <m:num>
                        <m:r>
                          <a:rPr lang="en-AU" b="0" i="1" smtClean="0">
                            <a:latin typeface="Cambria Math" panose="02040503050406030204" pitchFamily="18" charset="0"/>
                          </a:rPr>
                          <m:t>19</m:t>
                        </m:r>
                        <m:r>
                          <a:rPr lang="en-AU" b="0" i="1" smtClean="0">
                            <a:solidFill>
                              <a:schemeClr val="tx1"/>
                            </a:solidFill>
                            <a:latin typeface="Cambria Math" panose="02040503050406030204" pitchFamily="18" charset="0"/>
                          </a:rPr>
                          <m:t>.45+16.8</m:t>
                        </m:r>
                      </m:num>
                      <m:den>
                        <m:r>
                          <a:rPr lang="en-AU" b="0" i="1" smtClean="0">
                            <a:latin typeface="Cambria Math" panose="02040503050406030204" pitchFamily="18" charset="0"/>
                          </a:rPr>
                          <m:t>2</m:t>
                        </m:r>
                      </m:den>
                    </m:f>
                  </m:oMath>
                </a14:m>
                <a:r>
                  <a:rPr lang="en-US" dirty="0"/>
                  <a:t>=18.125</a:t>
                </a:r>
              </a:p>
            </p:txBody>
          </p:sp>
        </mc:Choice>
        <mc:Fallback xmlns="">
          <p:sp>
            <p:nvSpPr>
              <p:cNvPr id="13" name="Rectangle 12">
                <a:extLst>
                  <a:ext uri="{FF2B5EF4-FFF2-40B4-BE49-F238E27FC236}">
                    <a16:creationId xmlns:a16="http://schemas.microsoft.com/office/drawing/2014/main" id="{B7B3DDD2-C503-7946-B2E3-F6FE2E0BB40C}"/>
                  </a:ext>
                </a:extLst>
              </p:cNvPr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7743914" y="4369531"/>
                <a:ext cx="1943161" cy="487954"/>
              </a:xfrm>
              <a:prstGeom prst="rect">
                <a:avLst/>
              </a:prstGeom>
              <a:blipFill>
                <a:blip r:embed="rId5"/>
                <a:stretch>
                  <a:fillRect r="-2597" b="-5128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4" name="Rectangle 13">
            <a:extLst>
              <a:ext uri="{FF2B5EF4-FFF2-40B4-BE49-F238E27FC236}">
                <a16:creationId xmlns:a16="http://schemas.microsoft.com/office/drawing/2014/main" id="{BA888E79-B313-D74B-A506-64D649A1DCD3}"/>
              </a:ext>
            </a:extLst>
          </p:cNvPr>
          <p:cNvSpPr/>
          <p:nvPr/>
        </p:nvSpPr>
        <p:spPr>
          <a:xfrm>
            <a:off x="4128978" y="5375255"/>
            <a:ext cx="8211793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AU" b="0" i="0" dirty="0">
                <a:solidFill>
                  <a:srgbClr val="009EC6"/>
                </a:solidFill>
                <a:effectLst/>
                <a:latin typeface="Open Sans"/>
              </a:rPr>
              <a:t>The four-mean smoothed temperature centred on Thursday is </a:t>
            </a:r>
            <a:r>
              <a:rPr lang="en-AU" b="0" i="0" u="none" strike="noStrike" dirty="0">
                <a:solidFill>
                  <a:srgbClr val="009EC6"/>
                </a:solidFill>
                <a:effectLst/>
                <a:latin typeface="Open Sans"/>
              </a:rPr>
              <a:t>18.1°C</a:t>
            </a:r>
            <a:r>
              <a:rPr lang="en-AU" b="0" i="0" dirty="0">
                <a:solidFill>
                  <a:srgbClr val="009EC6"/>
                </a:solidFill>
                <a:effectLst/>
                <a:latin typeface="Open Sans"/>
              </a:rPr>
              <a:t> (to </a:t>
            </a:r>
            <a:r>
              <a:rPr lang="en-AU" b="0" i="0" u="none" strike="noStrike" dirty="0">
                <a:solidFill>
                  <a:srgbClr val="009EC6"/>
                </a:solidFill>
                <a:effectLst/>
                <a:latin typeface="Open Sans"/>
              </a:rPr>
              <a:t>1</a:t>
            </a:r>
            <a:r>
              <a:rPr lang="en-AU" b="0" i="0" dirty="0">
                <a:solidFill>
                  <a:srgbClr val="009EC6"/>
                </a:solidFill>
                <a:effectLst/>
                <a:latin typeface="Open Sans"/>
              </a:rPr>
              <a:t> </a:t>
            </a:r>
            <a:r>
              <a:rPr lang="en-AU" b="0" i="0" dirty="0" err="1">
                <a:solidFill>
                  <a:srgbClr val="009EC6"/>
                </a:solidFill>
                <a:effectLst/>
                <a:latin typeface="Open Sans"/>
              </a:rPr>
              <a:t>d.p.</a:t>
            </a:r>
            <a:r>
              <a:rPr lang="en-AU" b="0" i="0" dirty="0">
                <a:solidFill>
                  <a:srgbClr val="009EC6"/>
                </a:solidFill>
                <a:effectLst/>
                <a:latin typeface="Open Sans"/>
              </a:rPr>
              <a:t>).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7747183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8" grpId="0" animBg="1"/>
      <p:bldP spid="9" grpId="0"/>
      <p:bldP spid="10" grpId="0" animBg="1"/>
      <p:bldP spid="11" grpId="0"/>
      <p:bldP spid="12" grpId="0" animBg="1"/>
      <p:bldP spid="13" grpId="0"/>
      <p:bldP spid="14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B5B9A73-8613-1945-9FD3-6F932F8BC45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-124875"/>
            <a:ext cx="12192000" cy="1009651"/>
          </a:xfrm>
        </p:spPr>
        <p:txBody>
          <a:bodyPr/>
          <a:lstStyle/>
          <a:p>
            <a:r>
              <a:rPr lang="en-US" dirty="0"/>
              <a:t>Using CAS to do 3/5-mean smoothing</a:t>
            </a: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383D1183-C346-4394-846E-E3153C4C0010}"/>
              </a:ext>
            </a:extLst>
          </p:cNvPr>
          <p:cNvSpPr txBox="1"/>
          <p:nvPr/>
        </p:nvSpPr>
        <p:spPr>
          <a:xfrm>
            <a:off x="9206159" y="87562"/>
            <a:ext cx="298584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>
                <a:highlight>
                  <a:srgbClr val="00FF00"/>
                </a:highlight>
              </a:rPr>
              <a:t>CAS Notes 4.2</a:t>
            </a:r>
            <a:endParaRPr lang="en-AU" sz="3200" dirty="0">
              <a:highlight>
                <a:srgbClr val="00FF00"/>
              </a:highlight>
            </a:endParaRPr>
          </a:p>
        </p:txBody>
      </p:sp>
      <p:pic>
        <p:nvPicPr>
          <p:cNvPr id="8" name="Picture 7" descr="A screenshot of a document&#10;&#10;Description automatically generated">
            <a:extLst>
              <a:ext uri="{FF2B5EF4-FFF2-40B4-BE49-F238E27FC236}">
                <a16:creationId xmlns:a16="http://schemas.microsoft.com/office/drawing/2014/main" id="{4DB94064-4A38-4976-835E-C2A40130DD14}"/>
              </a:ext>
            </a:extLst>
          </p:cNvPr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639678"/>
            <a:ext cx="6270171" cy="2669577"/>
          </a:xfrm>
          <a:prstGeom prst="rect">
            <a:avLst/>
          </a:prstGeom>
        </p:spPr>
      </p:pic>
      <p:pic>
        <p:nvPicPr>
          <p:cNvPr id="9" name="Picture 8" descr="A screenshot of a computer screen&#10;&#10;Description automatically generated">
            <a:extLst>
              <a:ext uri="{FF2B5EF4-FFF2-40B4-BE49-F238E27FC236}">
                <a16:creationId xmlns:a16="http://schemas.microsoft.com/office/drawing/2014/main" id="{74D67B09-8F6D-41A2-BCE3-28BFAA04AD29}"/>
              </a:ext>
            </a:extLst>
          </p:cNvPr>
          <p:cNvPicPr/>
          <p:nvPr/>
        </p:nvPicPr>
        <p:blipFill>
          <a:blip r:embed="rId3"/>
          <a:stretch>
            <a:fillRect/>
          </a:stretch>
        </p:blipFill>
        <p:spPr>
          <a:xfrm>
            <a:off x="72888" y="2602958"/>
            <a:ext cx="6124393" cy="4004035"/>
          </a:xfrm>
          <a:prstGeom prst="rect">
            <a:avLst/>
          </a:prstGeom>
        </p:spPr>
      </p:pic>
      <p:pic>
        <p:nvPicPr>
          <p:cNvPr id="11" name="Picture 10" descr="A screenshot of a computer&#10;&#10;Description automatically generated">
            <a:extLst>
              <a:ext uri="{FF2B5EF4-FFF2-40B4-BE49-F238E27FC236}">
                <a16:creationId xmlns:a16="http://schemas.microsoft.com/office/drawing/2014/main" id="{489BCEB8-2D5E-4A42-8770-342EC45988AF}"/>
              </a:ext>
            </a:extLst>
          </p:cNvPr>
          <p:cNvPicPr/>
          <p:nvPr/>
        </p:nvPicPr>
        <p:blipFill>
          <a:blip r:embed="rId4"/>
          <a:stretch>
            <a:fillRect/>
          </a:stretch>
        </p:blipFill>
        <p:spPr>
          <a:xfrm>
            <a:off x="5711688" y="2799997"/>
            <a:ext cx="6480312" cy="311094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6597754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B5B9A73-8613-1945-9FD3-6F932F8BC45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-124875"/>
            <a:ext cx="12192000" cy="1009651"/>
          </a:xfrm>
        </p:spPr>
        <p:txBody>
          <a:bodyPr/>
          <a:lstStyle/>
          <a:p>
            <a:r>
              <a:rPr lang="en-US" dirty="0"/>
              <a:t>Using CAS SMOOTHIE to do 2/4-mean smoothing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4619A22C-E573-430B-BF22-166803533C41}"/>
              </a:ext>
            </a:extLst>
          </p:cNvPr>
          <p:cNvSpPr txBox="1"/>
          <p:nvPr/>
        </p:nvSpPr>
        <p:spPr>
          <a:xfrm>
            <a:off x="4538335" y="664737"/>
            <a:ext cx="298584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>
                <a:highlight>
                  <a:srgbClr val="00FF00"/>
                </a:highlight>
              </a:rPr>
              <a:t>CAS Notes 4.2</a:t>
            </a:r>
            <a:endParaRPr lang="en-AU" sz="3200" dirty="0">
              <a:highlight>
                <a:srgbClr val="00FF00"/>
              </a:highlight>
            </a:endParaRP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D3308277-F4DB-44D5-B847-944D6D63D59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3077376"/>
            <a:ext cx="4376653" cy="3261134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85A5F154-7BF5-4885-B926-DA1AA3F3193A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2186851"/>
            <a:ext cx="5905185" cy="4466220"/>
          </a:xfrm>
          <a:prstGeom prst="rect">
            <a:avLst/>
          </a:prstGeom>
        </p:spPr>
      </p:pic>
      <p:sp>
        <p:nvSpPr>
          <p:cNvPr id="9" name="Left Brace 8">
            <a:extLst>
              <a:ext uri="{FF2B5EF4-FFF2-40B4-BE49-F238E27FC236}">
                <a16:creationId xmlns:a16="http://schemas.microsoft.com/office/drawing/2014/main" id="{3A484C6B-A2DD-4CE4-BCB0-FAEC593C0DFE}"/>
              </a:ext>
            </a:extLst>
          </p:cNvPr>
          <p:cNvSpPr/>
          <p:nvPr/>
        </p:nvSpPr>
        <p:spPr>
          <a:xfrm rot="5400000">
            <a:off x="2018249" y="447663"/>
            <a:ext cx="612000" cy="3842361"/>
          </a:xfrm>
          <a:prstGeom prst="leftBrace">
            <a:avLst/>
          </a:prstGeom>
          <a:ln w="508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AU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8908BE9E-9BAE-4E93-9B01-06347FED09FE}"/>
              </a:ext>
            </a:extLst>
          </p:cNvPr>
          <p:cNvSpPr txBox="1"/>
          <p:nvPr/>
        </p:nvSpPr>
        <p:spPr>
          <a:xfrm>
            <a:off x="511925" y="1287308"/>
            <a:ext cx="410361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AU" sz="2800" dirty="0">
                <a:solidFill>
                  <a:schemeClr val="accent1">
                    <a:lumMod val="75000"/>
                  </a:schemeClr>
                </a:solidFill>
              </a:rPr>
              <a:t>3, 5, 7, 9 mean smoothing</a:t>
            </a:r>
          </a:p>
        </p:txBody>
      </p:sp>
      <p:sp>
        <p:nvSpPr>
          <p:cNvPr id="11" name="Left Brace 10">
            <a:extLst>
              <a:ext uri="{FF2B5EF4-FFF2-40B4-BE49-F238E27FC236}">
                <a16:creationId xmlns:a16="http://schemas.microsoft.com/office/drawing/2014/main" id="{2DD728F9-7BCE-4DA8-8C3B-0DBC8B8F8A5E}"/>
              </a:ext>
            </a:extLst>
          </p:cNvPr>
          <p:cNvSpPr/>
          <p:nvPr/>
        </p:nvSpPr>
        <p:spPr>
          <a:xfrm rot="5400000">
            <a:off x="8821822" y="-943844"/>
            <a:ext cx="612000" cy="5496989"/>
          </a:xfrm>
          <a:prstGeom prst="leftBrace">
            <a:avLst/>
          </a:prstGeom>
          <a:ln w="5080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AU"/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B6357356-7886-46F6-9F65-66E7E81D3280}"/>
              </a:ext>
            </a:extLst>
          </p:cNvPr>
          <p:cNvSpPr txBox="1"/>
          <p:nvPr/>
        </p:nvSpPr>
        <p:spPr>
          <a:xfrm>
            <a:off x="7488872" y="711539"/>
            <a:ext cx="410361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AU" sz="2800" dirty="0">
                <a:solidFill>
                  <a:schemeClr val="accent1">
                    <a:lumMod val="75000"/>
                  </a:schemeClr>
                </a:solidFill>
              </a:rPr>
              <a:t>2, 4, 6, 8 mean smoothing</a:t>
            </a:r>
          </a:p>
        </p:txBody>
      </p:sp>
      <p:cxnSp>
        <p:nvCxnSpPr>
          <p:cNvPr id="14" name="Straight Arrow Connector 13">
            <a:extLst>
              <a:ext uri="{FF2B5EF4-FFF2-40B4-BE49-F238E27FC236}">
                <a16:creationId xmlns:a16="http://schemas.microsoft.com/office/drawing/2014/main" id="{AC961FD6-1F9F-41E0-9C8C-B548481B37CA}"/>
              </a:ext>
            </a:extLst>
          </p:cNvPr>
          <p:cNvCxnSpPr/>
          <p:nvPr/>
        </p:nvCxnSpPr>
        <p:spPr>
          <a:xfrm>
            <a:off x="8263054" y="3334215"/>
            <a:ext cx="0" cy="245326"/>
          </a:xfrm>
          <a:prstGeom prst="straightConnector1">
            <a:avLst/>
          </a:prstGeom>
          <a:ln w="50800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Straight Arrow Connector 14">
            <a:extLst>
              <a:ext uri="{FF2B5EF4-FFF2-40B4-BE49-F238E27FC236}">
                <a16:creationId xmlns:a16="http://schemas.microsoft.com/office/drawing/2014/main" id="{CB58808A-58FF-4EB2-B72D-EBC7869E67FE}"/>
              </a:ext>
            </a:extLst>
          </p:cNvPr>
          <p:cNvCxnSpPr/>
          <p:nvPr/>
        </p:nvCxnSpPr>
        <p:spPr>
          <a:xfrm>
            <a:off x="11236704" y="3363954"/>
            <a:ext cx="0" cy="245326"/>
          </a:xfrm>
          <a:prstGeom prst="straightConnector1">
            <a:avLst/>
          </a:prstGeom>
          <a:ln w="50800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6" name="TextBox 15">
            <a:extLst>
              <a:ext uri="{FF2B5EF4-FFF2-40B4-BE49-F238E27FC236}">
                <a16:creationId xmlns:a16="http://schemas.microsoft.com/office/drawing/2014/main" id="{9B14F6D5-289C-4834-9C64-D78BDAAD6E13}"/>
              </a:ext>
            </a:extLst>
          </p:cNvPr>
          <p:cNvSpPr txBox="1"/>
          <p:nvPr/>
        </p:nvSpPr>
        <p:spPr>
          <a:xfrm>
            <a:off x="7589531" y="3590693"/>
            <a:ext cx="182209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AU" sz="1400" b="1" dirty="0">
                <a:solidFill>
                  <a:schemeClr val="accent1">
                    <a:lumMod val="75000"/>
                  </a:schemeClr>
                </a:solidFill>
              </a:rPr>
              <a:t>Final centred results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66E48432-FBD9-4343-B87B-54EEBBD4DD38}"/>
              </a:ext>
            </a:extLst>
          </p:cNvPr>
          <p:cNvSpPr txBox="1"/>
          <p:nvPr/>
        </p:nvSpPr>
        <p:spPr>
          <a:xfrm>
            <a:off x="10543110" y="3579541"/>
            <a:ext cx="1822096" cy="30777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AU" sz="1400" b="1" dirty="0">
                <a:solidFill>
                  <a:schemeClr val="accent1">
                    <a:lumMod val="75000"/>
                  </a:schemeClr>
                </a:solidFill>
              </a:rPr>
              <a:t>Final centred results</a:t>
            </a:r>
          </a:p>
        </p:txBody>
      </p:sp>
    </p:spTree>
    <p:extLst>
      <p:ext uri="{BB962C8B-B14F-4D97-AF65-F5344CB8AC3E}">
        <p14:creationId xmlns:p14="http://schemas.microsoft.com/office/powerpoint/2010/main" val="145831719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B5B9A73-8613-1945-9FD3-6F932F8BC45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0" y="-12526"/>
            <a:ext cx="12111983" cy="884776"/>
          </a:xfrm>
        </p:spPr>
        <p:txBody>
          <a:bodyPr>
            <a:normAutofit fontScale="90000"/>
          </a:bodyPr>
          <a:lstStyle/>
          <a:p>
            <a:r>
              <a:rPr lang="en-US" sz="3600" dirty="0"/>
              <a:t>Using CAS SMOOTHIE to compare 3/5-mean smoothing in file 1.2 &amp; 1.3</a:t>
            </a:r>
          </a:p>
        </p:txBody>
      </p:sp>
      <p:pic>
        <p:nvPicPr>
          <p:cNvPr id="4" name="Picture 3" descr="A screenshot of a computer&#10;&#10;Description automatically generated">
            <a:extLst>
              <a:ext uri="{FF2B5EF4-FFF2-40B4-BE49-F238E27FC236}">
                <a16:creationId xmlns:a16="http://schemas.microsoft.com/office/drawing/2014/main" id="{90064E9A-3F81-4ED9-B1AE-242351573A6F}"/>
              </a:ext>
            </a:extLst>
          </p:cNvPr>
          <p:cNvPicPr/>
          <p:nvPr/>
        </p:nvPicPr>
        <p:blipFill>
          <a:blip r:embed="rId2"/>
          <a:stretch>
            <a:fillRect/>
          </a:stretch>
        </p:blipFill>
        <p:spPr>
          <a:xfrm>
            <a:off x="0" y="1608001"/>
            <a:ext cx="12111984" cy="4085227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BE47ADBF-6E19-4B5B-AD51-149C41F8BBE7}"/>
              </a:ext>
            </a:extLst>
          </p:cNvPr>
          <p:cNvSpPr txBox="1"/>
          <p:nvPr/>
        </p:nvSpPr>
        <p:spPr>
          <a:xfrm>
            <a:off x="4603078" y="784248"/>
            <a:ext cx="2985841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200" dirty="0">
                <a:highlight>
                  <a:srgbClr val="00FF00"/>
                </a:highlight>
              </a:rPr>
              <a:t>CAS Notes 4.3</a:t>
            </a:r>
            <a:endParaRPr lang="en-AU" sz="3200" dirty="0">
              <a:highlight>
                <a:srgbClr val="00FF00"/>
              </a:highlight>
            </a:endParaRPr>
          </a:p>
        </p:txBody>
      </p:sp>
    </p:spTree>
    <p:extLst>
      <p:ext uri="{BB962C8B-B14F-4D97-AF65-F5344CB8AC3E}">
        <p14:creationId xmlns:p14="http://schemas.microsoft.com/office/powerpoint/2010/main" val="485013456"/>
      </p:ext>
    </p:extLst>
  </p:cSld>
  <p:clrMapOvr>
    <a:masterClrMapping/>
  </p:clrMapOvr>
</p:sld>
</file>

<file path=ppt/theme/theme1.xml><?xml version="1.0" encoding="utf-8"?>
<a:theme xmlns:a="http://schemas.openxmlformats.org/drawingml/2006/main" name="FunkyShapesVTI">
  <a:themeElements>
    <a:clrScheme name="AnalogousFromDarkSeedLeftStep">
      <a:dk1>
        <a:srgbClr val="000000"/>
      </a:dk1>
      <a:lt1>
        <a:srgbClr val="FFFFFF"/>
      </a:lt1>
      <a:dk2>
        <a:srgbClr val="243341"/>
      </a:dk2>
      <a:lt2>
        <a:srgbClr val="E2E8E3"/>
      </a:lt2>
      <a:accent1>
        <a:srgbClr val="C34DB4"/>
      </a:accent1>
      <a:accent2>
        <a:srgbClr val="903BB1"/>
      </a:accent2>
      <a:accent3>
        <a:srgbClr val="704DC3"/>
      </a:accent3>
      <a:accent4>
        <a:srgbClr val="4A57B7"/>
      </a:accent4>
      <a:accent5>
        <a:srgbClr val="4D8CC3"/>
      </a:accent5>
      <a:accent6>
        <a:srgbClr val="3BACB1"/>
      </a:accent6>
      <a:hlink>
        <a:srgbClr val="507BC4"/>
      </a:hlink>
      <a:folHlink>
        <a:srgbClr val="7F7F7F"/>
      </a:folHlink>
    </a:clrScheme>
    <a:fontScheme name="Source Sans Pro">
      <a:majorFont>
        <a:latin typeface="Avenir Next LT Pro"/>
        <a:ea typeface=""/>
        <a:cs typeface=""/>
      </a:majorFont>
      <a:minorFont>
        <a:latin typeface="Avenir Next LT Pro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unkyShapesVTI" id="{A7F40C41-3FB2-45B0-B0D6-DFB7FDD9B7AD}" vid="{C49381A0-09CD-46EE-B141-E2CDD87ABFE3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660</TotalTime>
  <Words>419</Words>
  <Application>Microsoft Office PowerPoint</Application>
  <PresentationFormat>Widescreen</PresentationFormat>
  <Paragraphs>97</Paragraphs>
  <Slides>11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8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11</vt:i4>
      </vt:variant>
    </vt:vector>
  </HeadingPairs>
  <TitlesOfParts>
    <vt:vector size="20" baseType="lpstr">
      <vt:lpstr>Arial</vt:lpstr>
      <vt:lpstr>Avenir Next LT Pro</vt:lpstr>
      <vt:lpstr>Calibri</vt:lpstr>
      <vt:lpstr>Cambria Math</vt:lpstr>
      <vt:lpstr>Courier New</vt:lpstr>
      <vt:lpstr>Helvetica Neue</vt:lpstr>
      <vt:lpstr>Helvetica Neue Light</vt:lpstr>
      <vt:lpstr>Open Sans</vt:lpstr>
      <vt:lpstr>FunkyShapesVTI</vt:lpstr>
      <vt:lpstr>Smoothing – moving means</vt:lpstr>
      <vt:lpstr>Least Squares Regression Line y=a+bx</vt:lpstr>
      <vt:lpstr>Smoothing a time series using moving means</vt:lpstr>
      <vt:lpstr>Three- and five-moving mean smoothing</vt:lpstr>
      <vt:lpstr>Three- and five-moving mean smoothing of a time series</vt:lpstr>
      <vt:lpstr>Two-mean smoothing with centring</vt:lpstr>
      <vt:lpstr>Two-moving mean smoothing with centring</vt:lpstr>
      <vt:lpstr>Four-moving mean smoothing with centring</vt:lpstr>
      <vt:lpstr>Using CAS to do 3/5-mean smoothing</vt:lpstr>
      <vt:lpstr>Using CAS SMOOTHIE to do 2/4-mean smoothing</vt:lpstr>
      <vt:lpstr>Using CAS SMOOTHIE to compare 3/5-mean smoothing in file 1.2 &amp; 1.3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Smoothing a time series using moving means</dc:title>
  <dc:creator>Yongmei Zhang</dc:creator>
  <cp:lastModifiedBy>Lyn ZHANG</cp:lastModifiedBy>
  <cp:revision>38</cp:revision>
  <dcterms:created xsi:type="dcterms:W3CDTF">2020-10-01T01:16:25Z</dcterms:created>
  <dcterms:modified xsi:type="dcterms:W3CDTF">2024-12-30T20:45:16Z</dcterms:modified>
</cp:coreProperties>
</file>