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59" r:id="rId4"/>
    <p:sldId id="360" r:id="rId5"/>
    <p:sldId id="361" r:id="rId6"/>
    <p:sldId id="362" r:id="rId7"/>
    <p:sldId id="263" r:id="rId8"/>
    <p:sldId id="264" r:id="rId9"/>
    <p:sldId id="265" r:id="rId10"/>
    <p:sldId id="258" r:id="rId11"/>
    <p:sldId id="259" r:id="rId12"/>
    <p:sldId id="260" r:id="rId13"/>
    <p:sldId id="363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1" autoAdjust="0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1H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1H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8850-F947-9645-BBC0-642303E19D3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F742-69E4-5A45-96CA-E9A8B029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https://create.kahoot.it/details/4704860a-60da-4611-8b28-81ace5ba0c3b</a:t>
            </a:r>
          </a:p>
          <a:p>
            <a:r>
              <a:rPr lang="en-AU" dirty="0"/>
              <a:t>https://create.kahoot.it/details/509f536c-f3f8-4966-b2d7-b6f7263dafd9</a:t>
            </a:r>
          </a:p>
          <a:p>
            <a:r>
              <a:rPr lang="en-AU"/>
              <a:t>https://create.kahoot.it/details/616d8c8b-0f0b-40d1-8f9c-cd1d2d781a48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7F742-69E4-5A45-96CA-E9A8B02912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e_h3RBgBx8M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0B6DA-FB8E-4BFE-BA2D-E15B92D7D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334" r="1" b="1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CDA7-D86B-F740-8901-BB487A48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4292866"/>
            <a:ext cx="10776068" cy="996919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normal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BD777-FC2C-6D45-9CE6-A8DF763B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404965"/>
            <a:ext cx="9679449" cy="65461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1H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2483A-A516-3942-9AB6-EFAF4E6A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2B264-A31C-9745-B093-EA74C947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0" y="0"/>
            <a:ext cx="11425989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E7013-3373-D24B-84D0-D444924E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629" y="2327729"/>
            <a:ext cx="2663371" cy="1653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356F5-7849-8A4A-8DA8-CB4C54EF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38" y="4217025"/>
            <a:ext cx="2663371" cy="1751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C220-00C3-8B4F-B49D-927E16EE03E7}"/>
              </a:ext>
            </a:extLst>
          </p:cNvPr>
          <p:cNvSpPr/>
          <p:nvPr/>
        </p:nvSpPr>
        <p:spPr>
          <a:xfrm>
            <a:off x="0" y="2421636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a  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95% of pizzas will have delivery times of between 15 and 35 minutes.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EA10-A17B-C24C-8E63-54F8051F1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515" y="4099220"/>
            <a:ext cx="3149600" cy="1955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A299C-57C5-4B46-A869-241294E65075}"/>
              </a:ext>
            </a:extLst>
          </p:cNvPr>
          <p:cNvSpPr/>
          <p:nvPr/>
        </p:nvSpPr>
        <p:spPr>
          <a:xfrm>
            <a:off x="-1" y="3185884"/>
            <a:ext cx="902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b   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16% of pizzas will have delivery times of greater than 30 minutes.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CA96-566B-6B4B-B364-EF062B17E99B}"/>
              </a:ext>
            </a:extLst>
          </p:cNvPr>
          <p:cNvSpPr/>
          <p:nvPr/>
        </p:nvSpPr>
        <p:spPr>
          <a:xfrm>
            <a:off x="-1" y="391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c   Number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=2000</a:t>
            </a:r>
          </a:p>
          <a:p>
            <a:br>
              <a:rPr lang="en-AU" sz="2400" dirty="0"/>
            </a:b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529DD-7850-5148-80C1-F3299AEDEDCE}"/>
              </a:ext>
            </a:extLst>
          </p:cNvPr>
          <p:cNvSpPr/>
          <p:nvPr/>
        </p:nvSpPr>
        <p:spPr>
          <a:xfrm>
            <a:off x="291092" y="4406471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Percentage delivered in less than 10 minutes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=0.15%</a:t>
            </a:r>
            <a:br>
              <a:rPr lang="en-AU" sz="2400" dirty="0"/>
            </a:b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/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Open Sans"/>
                  </a:rPr>
                  <a:t>Number of pizzas delivered in less than </a:t>
                </a:r>
                <a:r>
                  <a:rPr lang="en-AU" sz="2400" dirty="0">
                    <a:solidFill>
                      <a:srgbClr val="009EC6"/>
                    </a:solidFill>
                    <a:latin typeface="STIXGeneral-Regular" pitchFamily="2" charset="2"/>
                  </a:rPr>
                  <a:t>10 minutes=0.15% of 2000=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STIXGeneral-Regular" pitchFamily="2" charset="2"/>
                  </a:rPr>
                  <a:t>×2000=3</a:t>
                </a:r>
                <a:br>
                  <a:rPr lang="en-AU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  <a:blipFill>
                <a:blip r:embed="rId6"/>
                <a:stretch>
                  <a:fillRect l="-1500" t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CE04-AA77-AF49-9670-61CB529A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3611-CB80-0F48-91B2-8C5EA531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8425"/>
            <a:ext cx="11070771" cy="4351338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https://www.youtube.com/watch?v=e_h3RBgBx8M&amp;feature=youtu.be</a:t>
            </a:r>
            <a:endParaRPr lang="en-AU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C3E50-0E14-4EBC-9DCA-79D095844DD8}"/>
              </a:ext>
            </a:extLst>
          </p:cNvPr>
          <p:cNvSpPr txBox="1"/>
          <p:nvPr/>
        </p:nvSpPr>
        <p:spPr>
          <a:xfrm>
            <a:off x="838200" y="1925870"/>
            <a:ext cx="6988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AU" sz="18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“UNI Lower Upper Fences Normal Distribution” template </a:t>
            </a:r>
            <a:endParaRPr lang="en-AU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B707620-4E36-44B4-95A9-7AF8216A76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1112" y="2926506"/>
            <a:ext cx="5535386" cy="325415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81B184F-872F-4D7F-AF92-ADFD1515EF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73584" y="2739023"/>
            <a:ext cx="5535386" cy="36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7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5265-6441-2F4C-9AD1-D5820F18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6" y="0"/>
            <a:ext cx="114727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3253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473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65D5-3AC6-4946-A712-9669C3BE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normal distribution</a:t>
            </a: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65" y="137714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345" y="160644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C0633-0F6F-A841-BBCC-6989ADC1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1201" y="0"/>
            <a:ext cx="3523412" cy="1687268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5025" y="1830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42E8-2A17-7C45-BE89-F9F56E2A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357" y="1735813"/>
            <a:ext cx="4872520" cy="167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3C530-9812-D242-9521-5CE7FD63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048" y="3551947"/>
            <a:ext cx="5698952" cy="147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3C85A-7E49-5749-A91D-B0135E71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816" y="5170453"/>
            <a:ext cx="4364183" cy="16872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4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725F6-7D1E-D448-8A62-6C9A06FE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20" y="920141"/>
            <a:ext cx="2794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9D49D-CA39-C64F-B5DE-0EEFD021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" y="0"/>
            <a:ext cx="1202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8CC8-7448-0D47-B519-751D84A6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0" y="0"/>
            <a:ext cx="1092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BCAD3-7B0B-D741-BCB8-2ABFE2BD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E93AF-C672-2E40-8368-D2FA1058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57" y="858339"/>
            <a:ext cx="5680348" cy="543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645" y="539931"/>
            <a:ext cx="5918097" cy="3709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2497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Many things closely follow a Normal Distribution: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heights of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size of things produced by machines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errors in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blood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marks on a test</a:t>
            </a:r>
            <a:endParaRPr lang="en-GB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" y="247743"/>
            <a:ext cx="57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can be spread out in different ways.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358" y="5963926"/>
            <a:ext cx="79056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general, a normal distribution is representative of continuous data (such as measurements) that have some variation but no bias above or below the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50887"/>
          <a:stretch/>
        </p:blipFill>
        <p:spPr>
          <a:xfrm>
            <a:off x="498430" y="424543"/>
            <a:ext cx="5118600" cy="388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190" y="1036319"/>
            <a:ext cx="661561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mean = median =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Symmetry about the centre (mean)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of the values are less than the mean and 50% are greater than the mean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4542754"/>
            <a:ext cx="1151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normal distributions have these features. The only differences between one normal distribution and another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Where the centre value is (mean)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spread out the data is (the standard deviation)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78" y="113771"/>
            <a:ext cx="121970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The mean is easy to spot, it is the middle point. But what about the standard deviation?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84" r="5267" b="2703"/>
          <a:stretch/>
        </p:blipFill>
        <p:spPr>
          <a:xfrm>
            <a:off x="5692735" y="598329"/>
            <a:ext cx="5664113" cy="467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blipFill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5078" y="826718"/>
            <a:ext cx="594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previously looked at how to calculate the standard deviation for a set of data.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6558" y="1464646"/>
            <a:ext cx="3328645" cy="1783785"/>
            <a:chOff x="2037266" y="1937579"/>
            <a:chExt cx="3328645" cy="1783785"/>
          </a:xfrm>
        </p:grpSpPr>
        <p:sp>
          <p:nvSpPr>
            <p:cNvPr id="7" name="Rounded Rectangle 6"/>
            <p:cNvSpPr/>
            <p:nvPr/>
          </p:nvSpPr>
          <p:spPr>
            <a:xfrm>
              <a:off x="2037266" y="3255020"/>
              <a:ext cx="1261872" cy="4663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6646" y="1937579"/>
              <a:ext cx="2619265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distance of each point from the mean – squared to eliminate and minus signs from points that are below the mean.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3377582" y="3098594"/>
              <a:ext cx="678696" cy="267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41556" y="3309751"/>
            <a:ext cx="3050310" cy="1466773"/>
            <a:chOff x="1877548" y="1718165"/>
            <a:chExt cx="3050310" cy="1466773"/>
          </a:xfrm>
        </p:grpSpPr>
        <p:sp>
          <p:nvSpPr>
            <p:cNvPr id="15" name="Rounded Rectangle 14"/>
            <p:cNvSpPr/>
            <p:nvPr/>
          </p:nvSpPr>
          <p:spPr>
            <a:xfrm>
              <a:off x="1877548" y="1718165"/>
              <a:ext cx="834684" cy="39684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9776" y="2446274"/>
              <a:ext cx="214808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Divided by the number of points to find the average.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79776" y="2115015"/>
              <a:ext cx="569292" cy="33125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3706600"/>
            <a:ext cx="2404872" cy="1293438"/>
            <a:chOff x="1233097" y="2012570"/>
            <a:chExt cx="2404872" cy="1293438"/>
          </a:xfrm>
        </p:grpSpPr>
        <p:sp>
          <p:nvSpPr>
            <p:cNvPr id="22" name="TextBox 21"/>
            <p:cNvSpPr txBox="1"/>
            <p:nvPr/>
          </p:nvSpPr>
          <p:spPr>
            <a:xfrm>
              <a:off x="1233097" y="2351901"/>
              <a:ext cx="240487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whole thing is then square rooted to counteract the effect of squaring.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009169" y="2012570"/>
              <a:ext cx="648921" cy="37706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5078" y="6016216"/>
            <a:ext cx="551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what does the standard deviation really mean in terms of a normal distribution?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513832" y="5395602"/>
            <a:ext cx="661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It is good to know the standard deviation, because we can say that any value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likely</a:t>
            </a:r>
            <a:r>
              <a:rPr lang="en-GB" sz="1600" dirty="0">
                <a:latin typeface="Verdana" panose="020B0604030504040204" pitchFamily="34" charset="0"/>
              </a:rPr>
              <a:t> to be within 1 standard deviation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very likely</a:t>
            </a:r>
            <a:r>
              <a:rPr lang="en-GB" sz="1600" dirty="0">
                <a:latin typeface="Verdana" panose="020B0604030504040204" pitchFamily="34" charset="0"/>
              </a:rPr>
              <a:t> to be within 2 standard deviations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almost certainly</a:t>
            </a:r>
            <a:r>
              <a:rPr lang="en-GB" sz="1600" dirty="0">
                <a:latin typeface="Verdana" panose="020B0604030504040204" pitchFamily="34" charset="0"/>
              </a:rPr>
              <a:t> within 3 standard deviations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1611169"/>
            <a:ext cx="2239252" cy="954107"/>
            <a:chOff x="1344169" y="2417475"/>
            <a:chExt cx="2262317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1344169" y="2417475"/>
              <a:ext cx="2262317" cy="954107"/>
            </a:xfrm>
            <a:prstGeom prst="rect">
              <a:avLst/>
            </a:prstGeom>
            <a:solidFill>
              <a:srgbClr val="F0DDF5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We then add up all these distances of all the values in the set of data.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45117" y="3164347"/>
              <a:ext cx="250176" cy="18189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5078" y="5000038"/>
            <a:ext cx="551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gives us an idea of the average distance of each data  point from the mean value.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6" grpId="0"/>
      <p:bldP spid="27" grpId="0"/>
      <p:bldP spid="35" grpId="0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463</Words>
  <Application>Microsoft Office PowerPoint</Application>
  <PresentationFormat>Widescreen</PresentationFormat>
  <Paragraphs>49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Comic Sans MS</vt:lpstr>
      <vt:lpstr>Open Sans</vt:lpstr>
      <vt:lpstr>STIXGeneral-Regular</vt:lpstr>
      <vt:lpstr>Univers</vt:lpstr>
      <vt:lpstr>Verdana</vt:lpstr>
      <vt:lpstr>GradientVTI</vt:lpstr>
      <vt:lpstr>The normal distribution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Distribution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 and the 68–95–99.7% rule</dc:title>
  <dc:creator>Yongmei Zhang</dc:creator>
  <cp:lastModifiedBy>Lyn ZHANG</cp:lastModifiedBy>
  <cp:revision>23</cp:revision>
  <dcterms:created xsi:type="dcterms:W3CDTF">2020-07-09T23:20:08Z</dcterms:created>
  <dcterms:modified xsi:type="dcterms:W3CDTF">2025-01-01T10:53:13Z</dcterms:modified>
</cp:coreProperties>
</file>