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739" r:id="rId1"/>
  </p:sldMasterIdLst>
  <p:notesMasterIdLst>
    <p:notesMasterId r:id="rId16"/>
  </p:notesMasterIdLst>
  <p:sldIdLst>
    <p:sldId id="256" r:id="rId2"/>
    <p:sldId id="437" r:id="rId3"/>
    <p:sldId id="263" r:id="rId4"/>
    <p:sldId id="297" r:id="rId5"/>
    <p:sldId id="298" r:id="rId6"/>
    <p:sldId id="364" r:id="rId7"/>
    <p:sldId id="365" r:id="rId8"/>
    <p:sldId id="257" r:id="rId9"/>
    <p:sldId id="435" r:id="rId10"/>
    <p:sldId id="439" r:id="rId11"/>
    <p:sldId id="440" r:id="rId12"/>
    <p:sldId id="441" r:id="rId13"/>
    <p:sldId id="442" r:id="rId14"/>
    <p:sldId id="284" r:id="rId1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10"/>
    <p:restoredTop sz="78182" autoAdjust="0"/>
  </p:normalViewPr>
  <p:slideViewPr>
    <p:cSldViewPr snapToGrid="0" snapToObjects="1">
      <p:cViewPr varScale="1">
        <p:scale>
          <a:sx n="50" d="100"/>
          <a:sy n="50" d="100"/>
        </p:scale>
        <p:origin x="1260" y="2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notesMaster" Target="notesMasters/notesMaster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7DBA2D7-7D6C-C54E-844B-DF5A7A21A550}" type="datetimeFigureOut">
              <a:rPr lang="en-US" smtClean="0"/>
              <a:t>1/1/2025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D1E2414-5074-D540-AFC6-B2C4FF45A5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9924851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3" Type="http://schemas.openxmlformats.org/officeDocument/2006/relationships/hyperlink" Target="https://dashboard.blooket.com/set/629fd29fcd6ca5b0becde8e3" TargetMode="External"/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Relationship Id="rId4" Type="http://schemas.openxmlformats.org/officeDocument/2006/relationships/hyperlink" Target="https://dashboard.blooket.com/set/6268c509fb8fac3dad70f8e0" TargetMode="External"/></Relationships>
</file>

<file path=ppt/notesSlides/_rels/notesSlide2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transum.org/Software/SW/Starter_of_the_day/Students/Rounding.asp" TargetMode="External"/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transum.org/Maths/Activity/Correlation/Default.asp?Level=0" TargetMode="External"/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Relationship Id="rId5" Type="http://schemas.openxmlformats.org/officeDocument/2006/relationships/hyperlink" Target="https://www.transum.org/software/GraphMatch/Gradient.asp" TargetMode="External"/><Relationship Id="rId4" Type="http://schemas.openxmlformats.org/officeDocument/2006/relationships/hyperlink" Target="https://www.transum.org/software/GraphMatch/" TargetMode="Externa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/>
              <a:t>https://www.ck12.org/assessment/tools/geometry-tool/plix.html?eId=MAT.STA.532&amp;questionId=559c182b5aa4136077139e50&amp;artifactID=2325387&amp;backUrl=https%3A//www.ck12.org/statistics/Least-Squares-Regressi</a:t>
            </a:r>
          </a:p>
          <a:p>
            <a:r>
              <a:rPr lang="en-AU" dirty="0"/>
              <a:t>https://forms.gle/JqMs66SYqbR6sk138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800" u="sng" kern="100" dirty="0">
                <a:solidFill>
                  <a:srgbClr val="0563C1"/>
                </a:solidFill>
                <a:effectLst/>
                <a:latin typeface="Calibri" panose="020F0502020204030204" pitchFamily="34" charset="0"/>
                <a:ea typeface="DengXian" panose="02010600030101010101" pitchFamily="2" charset="-122"/>
                <a:cs typeface="Times New Roman" panose="02020603050405020304" pitchFamily="18" charset="0"/>
                <a:hlinkClick r:id="rId3"/>
              </a:rPr>
              <a:t>https://dashboard.blooket.com/set</a:t>
            </a:r>
            <a:r>
              <a:rPr lang="en-US" sz="1800" u="sng" kern="100">
                <a:solidFill>
                  <a:srgbClr val="0563C1"/>
                </a:solidFill>
                <a:effectLst/>
                <a:latin typeface="Calibri" panose="020F0502020204030204" pitchFamily="34" charset="0"/>
                <a:ea typeface="DengXian" panose="02010600030101010101" pitchFamily="2" charset="-122"/>
                <a:cs typeface="Times New Roman" panose="02020603050405020304" pitchFamily="18" charset="0"/>
                <a:hlinkClick r:id="rId3"/>
              </a:rPr>
              <a:t>/629fd29fcd6ca5b0becde8e3</a:t>
            </a:r>
            <a:endParaRPr lang="en-AU" dirty="0"/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800" u="sng" kern="100" dirty="0">
                <a:solidFill>
                  <a:srgbClr val="0563C1"/>
                </a:solidFill>
                <a:effectLst/>
                <a:latin typeface="Calibri" panose="020F0502020204030204" pitchFamily="34" charset="0"/>
                <a:ea typeface="DengXian" panose="02010600030101010101" pitchFamily="2" charset="-122"/>
                <a:cs typeface="Times New Roman" panose="02020603050405020304" pitchFamily="18" charset="0"/>
                <a:hlinkClick r:id="rId4"/>
              </a:rPr>
              <a:t>https://dashboard.blooket.com/set/6268c509fb8fac3dad70f8e0</a:t>
            </a:r>
            <a:endParaRPr lang="en-AU" sz="1800" kern="100" dirty="0">
              <a:effectLst/>
              <a:latin typeface="Calibri" panose="020F0502020204030204" pitchFamily="34" charset="0"/>
              <a:ea typeface="DengXian" panose="02010600030101010101" pitchFamily="2" charset="-122"/>
              <a:cs typeface="Times New Roman" panose="02020603050405020304" pitchFamily="18" charset="0"/>
            </a:endParaRPr>
          </a:p>
          <a:p>
            <a:endParaRPr lang="en-AU" b="1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D1E2414-5074-D540-AFC6-B2C4FF45A5F0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8249656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>
                <a:hlinkClick r:id="rId3"/>
              </a:rPr>
              <a:t>https://www.transum.org/Software/SW/Starter_of_the_day/Students/Rounding.asp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F8646AC-B8AF-EE41-AF73-AC465FCA2090}" type="slidenum">
              <a:rPr lang="en-US" altLang="en-US" smtClean="0"/>
              <a:pPr/>
              <a:t>2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03624647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>
            <a:extLst>
              <a:ext uri="{FF2B5EF4-FFF2-40B4-BE49-F238E27FC236}">
                <a16:creationId xmlns:a16="http://schemas.microsoft.com/office/drawing/2014/main" id="{CA2A9C69-A241-904F-81FD-DDA7264189E3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6387" name="Notes Placeholder 2">
            <a:extLst>
              <a:ext uri="{FF2B5EF4-FFF2-40B4-BE49-F238E27FC236}">
                <a16:creationId xmlns:a16="http://schemas.microsoft.com/office/drawing/2014/main" id="{4FC0C1ED-87B5-5C4D-91C8-2708890E0D2B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altLang="en-US"/>
          </a:p>
        </p:txBody>
      </p:sp>
      <p:sp>
        <p:nvSpPr>
          <p:cNvPr id="16388" name="Slide Number Placeholder 3">
            <a:extLst>
              <a:ext uri="{FF2B5EF4-FFF2-40B4-BE49-F238E27FC236}">
                <a16:creationId xmlns:a16="http://schemas.microsoft.com/office/drawing/2014/main" id="{02B19817-651D-D940-813F-ECD157F8E439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AA16AF02-34C3-C145-BF58-24A03C1667E0}" type="slidenum">
              <a:rPr lang="en-US" altLang="en-US"/>
              <a:pPr/>
              <a:t>7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747655600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>
                <a:hlinkClick r:id="rId3"/>
              </a:rPr>
              <a:t>https://www.transum.org/Maths/Activity/Correlation/Default.asp?Level=0</a:t>
            </a:r>
            <a:endParaRPr lang="en-AU" dirty="0"/>
          </a:p>
          <a:p>
            <a:r>
              <a:rPr lang="en-AU" dirty="0">
                <a:hlinkClick r:id="rId4"/>
              </a:rPr>
              <a:t>https://www.transum.org/software/GraphMatch/</a:t>
            </a:r>
            <a:endParaRPr lang="en-AU" dirty="0"/>
          </a:p>
          <a:p>
            <a:r>
              <a:rPr lang="en-AU" dirty="0">
                <a:hlinkClick r:id="rId5"/>
              </a:rPr>
              <a:t>https://www.transum.org/software/GraphMatch/Gradient.asp</a:t>
            </a:r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DA9A1D9-74BB-1348-8129-7FEB5B939390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5684531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1ED69555-EE48-4B19-812B-4E1068DBF976}"/>
              </a:ext>
            </a:extLst>
          </p:cNvPr>
          <p:cNvSpPr/>
          <p:nvPr/>
        </p:nvSpPr>
        <p:spPr>
          <a:xfrm>
            <a:off x="7573754" y="0"/>
            <a:ext cx="4618246" cy="6858000"/>
          </a:xfrm>
          <a:prstGeom prst="rect">
            <a:avLst/>
          </a:prstGeom>
          <a:solidFill>
            <a:schemeClr val="bg1">
              <a:alpha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8" name="Freeform 57">
            <a:extLst>
              <a:ext uri="{FF2B5EF4-FFF2-40B4-BE49-F238E27FC236}">
                <a16:creationId xmlns:a16="http://schemas.microsoft.com/office/drawing/2014/main" id="{57AEB73D-F521-4B19-820F-12DB6BCC8406}"/>
              </a:ext>
            </a:extLst>
          </p:cNvPr>
          <p:cNvSpPr/>
          <p:nvPr/>
        </p:nvSpPr>
        <p:spPr bwMode="auto">
          <a:xfrm>
            <a:off x="4456113" y="31750"/>
            <a:ext cx="0" cy="1588"/>
          </a:xfrm>
          <a:custGeom>
            <a:avLst/>
            <a:gdLst/>
            <a:ahLst/>
            <a:cxnLst/>
            <a:rect l="0" t="0" r="r" b="b"/>
            <a:pathLst>
              <a:path w="2" h="2">
                <a:moveTo>
                  <a:pt x="0" y="0"/>
                </a:moveTo>
                <a:lnTo>
                  <a:pt x="2" y="0"/>
                </a:lnTo>
                <a:lnTo>
                  <a:pt x="0" y="2"/>
                </a:lnTo>
                <a:lnTo>
                  <a:pt x="0" y="0"/>
                </a:lnTo>
                <a:close/>
              </a:path>
            </a:pathLst>
          </a:custGeom>
          <a:solidFill>
            <a:srgbClr val="30466D"/>
          </a:solidFill>
          <a:ln w="0">
            <a:solidFill>
              <a:srgbClr val="30466D"/>
            </a:solidFill>
            <a:prstDash val="solid"/>
            <a:round/>
            <a:headEnd/>
            <a:tailEnd/>
          </a:ln>
        </p:spPr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855388" y="863068"/>
            <a:ext cx="6007691" cy="4985916"/>
          </a:xfrm>
        </p:spPr>
        <p:txBody>
          <a:bodyPr anchor="ctr">
            <a:noAutofit/>
          </a:bodyPr>
          <a:lstStyle>
            <a:lvl1pPr algn="l">
              <a:lnSpc>
                <a:spcPct val="125000"/>
              </a:lnSpc>
              <a:defRPr sz="6000" b="0" cap="all" spc="150" baseline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8197352" y="863068"/>
            <a:ext cx="3351729" cy="5120069"/>
          </a:xfrm>
        </p:spPr>
        <p:txBody>
          <a:bodyPr anchor="ctr">
            <a:normAutofit/>
          </a:bodyPr>
          <a:lstStyle>
            <a:lvl1pPr marL="0" indent="0" algn="l">
              <a:lnSpc>
                <a:spcPct val="150000"/>
              </a:lnSpc>
              <a:buNone/>
              <a:defRPr sz="2400" b="0" cap="none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6B72EEBA-3A5D-41CE-8465-A45A0F65674E}"/>
              </a:ext>
            </a:extLst>
          </p:cNvPr>
          <p:cNvSpPr/>
          <p:nvPr/>
        </p:nvSpPr>
        <p:spPr>
          <a:xfrm rot="5400000">
            <a:off x="4101215" y="3396997"/>
            <a:ext cx="6858002" cy="6400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Date Placeholder 12">
            <a:extLst>
              <a:ext uri="{FF2B5EF4-FFF2-40B4-BE49-F238E27FC236}">
                <a16:creationId xmlns:a16="http://schemas.microsoft.com/office/drawing/2014/main" id="{79F4CF2F-CDFA-4A37-837C-819D5238EAB4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197353" y="6309360"/>
            <a:ext cx="2151134" cy="457200"/>
          </a:xfrm>
        </p:spPr>
        <p:txBody>
          <a:bodyPr/>
          <a:lstStyle/>
          <a:p>
            <a:pPr algn="l"/>
            <a:fld id="{0DCFB061-4267-4D9F-8017-6F550D3068DF}" type="datetime1">
              <a:rPr lang="en-US" smtClean="0"/>
              <a:t>1/1/2025</a:t>
            </a:fld>
            <a:endParaRPr lang="en-US" dirty="0"/>
          </a:p>
        </p:txBody>
      </p:sp>
      <p:sp>
        <p:nvSpPr>
          <p:cNvPr id="15" name="Footer Placeholder 14">
            <a:extLst>
              <a:ext uri="{FF2B5EF4-FFF2-40B4-BE49-F238E27FC236}">
                <a16:creationId xmlns:a16="http://schemas.microsoft.com/office/drawing/2014/main" id="{CFECE62A-61A4-407D-8F0B-D459CD977C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855388" y="6309360"/>
            <a:ext cx="6007691" cy="457200"/>
          </a:xfrm>
        </p:spPr>
        <p:txBody>
          <a:bodyPr/>
          <a:lstStyle>
            <a:lvl1pPr algn="r">
              <a:defRPr/>
            </a:lvl1pPr>
          </a:lstStyle>
          <a:p>
            <a:pPr algn="l"/>
            <a:endParaRPr lang="en-US" dirty="0"/>
          </a:p>
        </p:txBody>
      </p:sp>
      <p:sp>
        <p:nvSpPr>
          <p:cNvPr id="27" name="Slide Number Placeholder 26">
            <a:extLst>
              <a:ext uri="{FF2B5EF4-FFF2-40B4-BE49-F238E27FC236}">
                <a16:creationId xmlns:a16="http://schemas.microsoft.com/office/drawing/2014/main" id="{99FE60A9-FE2A-451F-9244-60FCE7FE9AD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F9944-A4F6-4C59-AEBD-678D6480B8EA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0232640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A4ED5C-5A53-433E-8A55-46F54CE81DA5}" type="datetime1">
              <a:rPr lang="en-US" smtClean="0"/>
              <a:t>1/1/2025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F9944-A4F6-4C59-AEBD-678D6480B8EA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4061795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5BFD12B6-57DE-4B63-A723-500B050FB7DD}"/>
              </a:ext>
            </a:extLst>
          </p:cNvPr>
          <p:cNvSpPr/>
          <p:nvPr/>
        </p:nvSpPr>
        <p:spPr>
          <a:xfrm>
            <a:off x="0" y="4215384"/>
            <a:ext cx="12192000" cy="2642616"/>
          </a:xfrm>
          <a:prstGeom prst="rect">
            <a:avLst/>
          </a:prstGeom>
          <a:solidFill>
            <a:schemeClr val="bg1">
              <a:alpha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95316" y="1406284"/>
            <a:ext cx="10593694" cy="2597841"/>
          </a:xfrm>
        </p:spPr>
        <p:txBody>
          <a:bodyPr anchor="b">
            <a:normAutofit/>
          </a:bodyPr>
          <a:lstStyle>
            <a:lvl1pPr algn="ctr">
              <a:lnSpc>
                <a:spcPct val="125000"/>
              </a:lnSpc>
              <a:defRPr sz="4400" baseline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818312" y="4527856"/>
            <a:ext cx="6559018" cy="1570245"/>
          </a:xfrm>
        </p:spPr>
        <p:txBody>
          <a:bodyPr anchor="t">
            <a:normAutofit/>
          </a:bodyPr>
          <a:lstStyle>
            <a:lvl1pPr marL="0" indent="0" algn="ctr">
              <a:lnSpc>
                <a:spcPct val="130000"/>
              </a:lnSpc>
              <a:spcBef>
                <a:spcPts val="0"/>
              </a:spcBef>
              <a:buNone/>
              <a:defRPr sz="2400" b="0" baseline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5F1E2E75-4758-4930-8024-39287C9629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CABC0C-B6DF-45E9-B954-11C99AA62C3E}" type="datetime1">
              <a:rPr lang="en-US" smtClean="0"/>
              <a:t>1/1/2025</a:t>
            </a:fld>
            <a:endParaRPr lang="en-US" dirty="0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488B9949-402C-42C2-9A94-16590FC0C59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039D83F6-DAF4-4876-AA41-F246EC970F7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F9944-A4F6-4C59-AEBD-678D6480B8EA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91613A19-DDA2-44F6-9ED4-F87771C684B8}"/>
              </a:ext>
            </a:extLst>
          </p:cNvPr>
          <p:cNvSpPr/>
          <p:nvPr/>
        </p:nvSpPr>
        <p:spPr>
          <a:xfrm>
            <a:off x="0" y="4215384"/>
            <a:ext cx="12188952" cy="6400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1534439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 hasCustomPrompt="1"/>
          </p:nvPr>
        </p:nvSpPr>
        <p:spPr>
          <a:xfrm>
            <a:off x="5376670" y="705114"/>
            <a:ext cx="6172412" cy="2403846"/>
          </a:xfrm>
        </p:spPr>
        <p:txBody>
          <a:bodyPr anchor="b"/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376670" y="3749040"/>
            <a:ext cx="6172411" cy="234696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4AB71B9-2624-4F21-93EE-35A78B1A0DAD}" type="datetime1">
              <a:rPr lang="en-US" smtClean="0"/>
              <a:t>1/1/2025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F9944-A4F6-4C59-AEBD-678D6480B8EA}" type="slidenum">
              <a:rPr lang="en-US" dirty="0"/>
              <a:t>‹#›</a:t>
            </a:fld>
            <a:endParaRPr lang="en-US" dirty="0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5CE6B9B5-A5D1-4099-B52B-78F39AB0AFCB}"/>
              </a:ext>
            </a:extLst>
          </p:cNvPr>
          <p:cNvSpPr/>
          <p:nvPr/>
        </p:nvSpPr>
        <p:spPr>
          <a:xfrm rot="10800000">
            <a:off x="4693920" y="3396997"/>
            <a:ext cx="7498080" cy="6400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5570173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76667" y="658999"/>
            <a:ext cx="6166422" cy="457200"/>
          </a:xfrm>
        </p:spPr>
        <p:txBody>
          <a:bodyPr anchor="b">
            <a:normAutofit/>
          </a:bodyPr>
          <a:lstStyle>
            <a:lvl1pPr marL="0" indent="0">
              <a:lnSpc>
                <a:spcPct val="130000"/>
              </a:lnSpc>
              <a:buNone/>
              <a:defRPr sz="1800" b="1" cap="all" baseline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376668" y="1116199"/>
            <a:ext cx="6166422" cy="2062129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376668" y="3623098"/>
            <a:ext cx="6166421" cy="457200"/>
          </a:xfrm>
        </p:spPr>
        <p:txBody>
          <a:bodyPr anchor="b">
            <a:normAutofit/>
          </a:bodyPr>
          <a:lstStyle>
            <a:lvl1pPr marL="0" indent="0">
              <a:lnSpc>
                <a:spcPct val="99000"/>
              </a:lnSpc>
              <a:buNone/>
              <a:defRPr lang="en-US" sz="1800" b="1" kern="1200" cap="all" spc="150" baseline="0" dirty="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marL="0" lvl="0" indent="0" algn="l" defTabSz="914400" rtl="0" eaLnBrk="1" latinLnBrk="0" hangingPunct="1">
              <a:lnSpc>
                <a:spcPct val="130000"/>
              </a:lnSpc>
              <a:spcBef>
                <a:spcPts val="930"/>
              </a:spcBef>
              <a:buFont typeface="Corbel" panose="020B0503020204020204" pitchFamily="34" charset="0"/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376670" y="4102370"/>
            <a:ext cx="6166419" cy="2066544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D37C2A-BE2E-4840-A907-3254E2916C96}" type="datetime1">
              <a:rPr lang="en-US" smtClean="0"/>
              <a:t>1/1/2025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F9944-A4F6-4C59-AEBD-678D6480B8EA}" type="slidenum">
              <a:rPr lang="en-US" dirty="0"/>
              <a:t>‹#›</a:t>
            </a:fld>
            <a:endParaRPr lang="en-US" dirty="0"/>
          </a:p>
        </p:txBody>
      </p:sp>
      <p:sp>
        <p:nvSpPr>
          <p:cNvPr id="10" name="Title 9">
            <a:extLst>
              <a:ext uri="{FF2B5EF4-FFF2-40B4-BE49-F238E27FC236}">
                <a16:creationId xmlns:a16="http://schemas.microsoft.com/office/drawing/2014/main" id="{D26B370B-8381-431F-9492-0EA1205113E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DCA89085-2231-4A9C-B23C-B199A9DD26C5}"/>
              </a:ext>
            </a:extLst>
          </p:cNvPr>
          <p:cNvSpPr/>
          <p:nvPr/>
        </p:nvSpPr>
        <p:spPr>
          <a:xfrm rot="10800000">
            <a:off x="4693920" y="3396997"/>
            <a:ext cx="7498080" cy="6400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7435693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5CD215-1C45-48A0-8534-39FFE8A7C95A}" type="datetime1">
              <a:rPr lang="en-US" smtClean="0"/>
              <a:t>1/1/2025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F9944-A4F6-4C59-AEBD-678D6480B8EA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6691618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7CF41D3-C6B9-4E99-9321-87C4E2168F4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3363A0F-DEF3-4134-98D0-2E1276938A8B}" type="datetime1">
              <a:rPr lang="en-US" smtClean="0"/>
              <a:t>1/1/2025</a:t>
            </a:fld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B5BC6EB-07B1-46AF-AC33-E998BC6AA43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3E3A0C1-6562-4819-9E88-4C1378FD5D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F9944-A4F6-4C59-AEBD-678D6480B8EA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4866473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7ACA29BA-0143-49FF-8608-DB1623D99537}"/>
              </a:ext>
            </a:extLst>
          </p:cNvPr>
          <p:cNvSpPr/>
          <p:nvPr/>
        </p:nvSpPr>
        <p:spPr>
          <a:xfrm>
            <a:off x="0" y="0"/>
            <a:ext cx="8248592" cy="6858000"/>
          </a:xfrm>
          <a:prstGeom prst="rect">
            <a:avLst/>
          </a:prstGeom>
          <a:solidFill>
            <a:schemeClr val="bg1">
              <a:alpha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753015" y="640079"/>
            <a:ext cx="2796066" cy="2551751"/>
          </a:xfrm>
        </p:spPr>
        <p:txBody>
          <a:bodyPr anchor="b">
            <a:normAutofit/>
          </a:bodyPr>
          <a:lstStyle>
            <a:lvl1pPr algn="l">
              <a:lnSpc>
                <a:spcPct val="135000"/>
              </a:lnSpc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38818" y="640078"/>
            <a:ext cx="6969693" cy="5455921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 hasCustomPrompt="1"/>
          </p:nvPr>
        </p:nvSpPr>
        <p:spPr>
          <a:xfrm>
            <a:off x="8753015" y="3223803"/>
            <a:ext cx="2796066" cy="2872197"/>
          </a:xfrm>
        </p:spPr>
        <p:txBody>
          <a:bodyPr anchor="t">
            <a:normAutofit/>
          </a:bodyPr>
          <a:lstStyle>
            <a:lvl1pPr marL="0" indent="0">
              <a:spcBef>
                <a:spcPts val="1400"/>
              </a:spcBef>
              <a:buNone/>
              <a:defRPr sz="1800" b="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3010CF18-370D-4E80-AE4C-396FFDFCAE5D}"/>
              </a:ext>
            </a:extLst>
          </p:cNvPr>
          <p:cNvSpPr/>
          <p:nvPr/>
        </p:nvSpPr>
        <p:spPr>
          <a:xfrm rot="5400000">
            <a:off x="4851595" y="3396997"/>
            <a:ext cx="6858002" cy="6400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Date Placeholder 9">
            <a:extLst>
              <a:ext uri="{FF2B5EF4-FFF2-40B4-BE49-F238E27FC236}">
                <a16:creationId xmlns:a16="http://schemas.microsoft.com/office/drawing/2014/main" id="{C5EBFE9C-5A22-4462-9C51-E00C03F55C3D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753015" y="6309360"/>
            <a:ext cx="1734207" cy="457200"/>
          </a:xfrm>
        </p:spPr>
        <p:txBody>
          <a:bodyPr/>
          <a:lstStyle>
            <a:lvl1pPr algn="l">
              <a:defRPr/>
            </a:lvl1pPr>
          </a:lstStyle>
          <a:p>
            <a:fld id="{61A2E4C8-2960-4ADD-862C-4D9643CB15AC}" type="datetime1">
              <a:rPr lang="en-US" smtClean="0"/>
              <a:t>1/1/2025</a:t>
            </a:fld>
            <a:endParaRPr lang="en-US" dirty="0"/>
          </a:p>
        </p:txBody>
      </p:sp>
      <p:sp>
        <p:nvSpPr>
          <p:cNvPr id="11" name="Footer Placeholder 10">
            <a:extLst>
              <a:ext uri="{FF2B5EF4-FFF2-40B4-BE49-F238E27FC236}">
                <a16:creationId xmlns:a16="http://schemas.microsoft.com/office/drawing/2014/main" id="{2EBBFF2E-AA66-4B76-9139-CB000B5A45D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38818" y="6309360"/>
            <a:ext cx="6993867" cy="457200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12" name="Slide Number Placeholder 11">
            <a:extLst>
              <a:ext uri="{FF2B5EF4-FFF2-40B4-BE49-F238E27FC236}">
                <a16:creationId xmlns:a16="http://schemas.microsoft.com/office/drawing/2014/main" id="{A44F64C4-BF20-4F6B-B650-57C71C828A6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F9944-A4F6-4C59-AEBD-678D6480B8EA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828801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834996" y="640079"/>
            <a:ext cx="2714085" cy="2695903"/>
          </a:xfrm>
        </p:spPr>
        <p:txBody>
          <a:bodyPr anchor="b">
            <a:noAutofit/>
          </a:bodyPr>
          <a:lstStyle>
            <a:lvl1pPr algn="l">
              <a:lnSpc>
                <a:spcPct val="104000"/>
              </a:lnSpc>
              <a:defRPr sz="3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0" y="0"/>
            <a:ext cx="8248592" cy="6857999"/>
          </a:xfrm>
          <a:solidFill>
            <a:schemeClr val="bg2">
              <a:lumMod val="90000"/>
            </a:schemeClr>
          </a:solidFill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 hasCustomPrompt="1"/>
          </p:nvPr>
        </p:nvSpPr>
        <p:spPr>
          <a:xfrm>
            <a:off x="8834996" y="3429000"/>
            <a:ext cx="2714085" cy="2508026"/>
          </a:xfrm>
        </p:spPr>
        <p:txBody>
          <a:bodyPr anchor="t">
            <a:normAutofit/>
          </a:bodyPr>
          <a:lstStyle>
            <a:lvl1pPr marL="0" indent="0">
              <a:spcBef>
                <a:spcPts val="1400"/>
              </a:spcBef>
              <a:buNone/>
              <a:defRPr sz="1800" b="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90949BC8-9ABF-49F6-851C-5DB0B86CA70D}"/>
              </a:ext>
            </a:extLst>
          </p:cNvPr>
          <p:cNvSpPr/>
          <p:nvPr/>
        </p:nvSpPr>
        <p:spPr>
          <a:xfrm rot="5400000">
            <a:off x="4851595" y="3396997"/>
            <a:ext cx="6858002" cy="6400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4E1EE21-E3FA-4D43-B224-C664959637B0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834997" y="6309360"/>
            <a:ext cx="1645920" cy="457200"/>
          </a:xfrm>
        </p:spPr>
        <p:txBody>
          <a:bodyPr/>
          <a:lstStyle/>
          <a:p>
            <a:fld id="{48BDEA15-09CD-4275-A8E0-385C965F48B0}" type="datetime1">
              <a:rPr lang="en-US" smtClean="0"/>
              <a:t>1/1/2025</a:t>
            </a:fld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32D7F83-8993-4ED4-9F02-663CC085052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F9944-A4F6-4C59-AEBD-678D6480B8EA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E3678B7-E511-4CE1-BEE5-89E959B9BFD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40080" y="6309360"/>
            <a:ext cx="4946592" cy="457200"/>
          </a:xfrm>
        </p:spPr>
        <p:txBody>
          <a:bodyPr/>
          <a:lstStyle>
            <a:lvl1pPr>
              <a:defRPr>
                <a:solidFill>
                  <a:srgbClr val="FFFFFF"/>
                </a:solidFill>
                <a:effectLst>
                  <a:outerShdw blurRad="50800" dist="38100" dir="2700000" algn="tl" rotWithShape="0">
                    <a:prstClr val="black">
                      <a:alpha val="43000"/>
                    </a:prstClr>
                  </a:outerShdw>
                </a:effectLst>
              </a:defRPr>
            </a:lvl1pPr>
          </a:lstStyle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4458310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41BC61-5547-4A60-8DA1-6699760D9972}" type="datetime1">
              <a:rPr lang="en-US" smtClean="0"/>
              <a:t>1/1/2025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F9944-A4F6-4C59-AEBD-678D6480B8EA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4935030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277965" y="507037"/>
            <a:ext cx="1571626" cy="5339932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933700" y="524373"/>
            <a:ext cx="5959577" cy="5322596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9277965" y="6296615"/>
            <a:ext cx="2505996" cy="365125"/>
          </a:xfrm>
        </p:spPr>
        <p:txBody>
          <a:bodyPr/>
          <a:lstStyle/>
          <a:p>
            <a:fld id="{24B9D1C6-60D0-4CD1-8F31-F912522EB041}" type="datetime1">
              <a:rPr lang="en-US" smtClean="0"/>
              <a:t>1/1/2025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933699" y="6296615"/>
            <a:ext cx="5959577" cy="36512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 rot="5400000">
            <a:off x="8734643" y="2853201"/>
            <a:ext cx="5383267" cy="604269"/>
          </a:xfrm>
        </p:spPr>
        <p:txBody>
          <a:bodyPr/>
          <a:lstStyle>
            <a:lvl1pPr algn="l">
              <a:defRPr/>
            </a:lvl1pPr>
          </a:lstStyle>
          <a:p>
            <a:fld id="{FAEF9944-A4F6-4C59-AEBD-678D6480B8EA}" type="slidenum">
              <a:rPr lang="en-US" dirty="0"/>
              <a:pPr/>
              <a:t>‹#›</a:t>
            </a:fld>
            <a:endParaRPr lang="en-US" dirty="0"/>
          </a:p>
        </p:txBody>
      </p:sp>
      <p:cxnSp>
        <p:nvCxnSpPr>
          <p:cNvPr id="7" name="Straight Connector 6" title="Rule Line">
            <a:extLst>
              <a:ext uri="{FF2B5EF4-FFF2-40B4-BE49-F238E27FC236}">
                <a16:creationId xmlns:a16="http://schemas.microsoft.com/office/drawing/2014/main" id="{A1005B08-D2D4-455C-AA62-1200E43E7AF9}"/>
              </a:ext>
            </a:extLst>
          </p:cNvPr>
          <p:cNvCxnSpPr/>
          <p:nvPr/>
        </p:nvCxnSpPr>
        <p:spPr>
          <a:xfrm>
            <a:off x="9111582" y="571502"/>
            <a:ext cx="0" cy="5275467"/>
          </a:xfrm>
          <a:prstGeom prst="line">
            <a:avLst/>
          </a:prstGeom>
          <a:ln w="38100">
            <a:solidFill>
              <a:schemeClr val="tx1">
                <a:lumMod val="65000"/>
                <a:lumOff val="3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87753589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>
            <a:extLst>
              <a:ext uri="{FF2B5EF4-FFF2-40B4-BE49-F238E27FC236}">
                <a16:creationId xmlns:a16="http://schemas.microsoft.com/office/drawing/2014/main" id="{0786F82F-1B47-46ED-8EAE-53EF71E59E9A}"/>
              </a:ext>
            </a:extLst>
          </p:cNvPr>
          <p:cNvSpPr/>
          <p:nvPr/>
        </p:nvSpPr>
        <p:spPr>
          <a:xfrm>
            <a:off x="4718302" y="0"/>
            <a:ext cx="7473698" cy="6858000"/>
          </a:xfrm>
          <a:prstGeom prst="rect">
            <a:avLst/>
          </a:prstGeom>
          <a:solidFill>
            <a:schemeClr val="bg1">
              <a:alpha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42918" y="705113"/>
            <a:ext cx="3411973" cy="5197498"/>
          </a:xfrm>
          <a:prstGeom prst="rect">
            <a:avLst/>
          </a:prstGeom>
        </p:spPr>
        <p:txBody>
          <a:bodyPr vert="horz" lIns="109728" tIns="109728" rIns="109728" bIns="9144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76671" y="705113"/>
            <a:ext cx="6172412" cy="5197497"/>
          </a:xfrm>
          <a:prstGeom prst="rect">
            <a:avLst/>
          </a:prstGeom>
        </p:spPr>
        <p:txBody>
          <a:bodyPr vert="horz" lIns="109728" tIns="109728" rIns="109728" bIns="91440" rtlCol="0" anchor="ctr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42917" y="6309360"/>
            <a:ext cx="3411973" cy="457200"/>
          </a:xfrm>
          <a:prstGeom prst="rect">
            <a:avLst/>
          </a:prstGeom>
        </p:spPr>
        <p:txBody>
          <a:bodyPr vert="horz" lIns="109728" tIns="109728" rIns="109728" bIns="91440" rtlCol="0" anchor="ctr"/>
          <a:lstStyle>
            <a:lvl1pPr algn="l">
              <a:defRPr sz="1200" spc="15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</a:lstStyle>
          <a:p>
            <a:fld id="{4AF8082C-0922-4249-A612-B415F5231620}" type="datetime1">
              <a:rPr lang="en-US" smtClean="0"/>
              <a:t>1/1/2025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376670" y="6309360"/>
            <a:ext cx="4946592" cy="457200"/>
          </a:xfrm>
          <a:prstGeom prst="rect">
            <a:avLst/>
          </a:prstGeom>
        </p:spPr>
        <p:txBody>
          <a:bodyPr vert="horz" lIns="109728" tIns="109728" rIns="109728" bIns="91440" rtlCol="0" anchor="ctr"/>
          <a:lstStyle>
            <a:lvl1pPr algn="l">
              <a:defRPr sz="1200" spc="15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569202" y="6309360"/>
            <a:ext cx="979879" cy="457200"/>
          </a:xfrm>
          <a:prstGeom prst="rect">
            <a:avLst/>
          </a:prstGeom>
        </p:spPr>
        <p:txBody>
          <a:bodyPr vert="horz" lIns="109728" tIns="109728" rIns="109728" bIns="91440" rtlCol="0" anchor="b"/>
          <a:lstStyle>
            <a:lvl1pPr algn="r">
              <a:defRPr sz="1600" b="1" spc="15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</a:lstStyle>
          <a:p>
            <a:fld id="{FAEF9944-A4F6-4C59-AEBD-678D6480B8EA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EF1BAF6F-6275-4646-9C59-331B29B9550F}"/>
              </a:ext>
            </a:extLst>
          </p:cNvPr>
          <p:cNvSpPr/>
          <p:nvPr/>
        </p:nvSpPr>
        <p:spPr>
          <a:xfrm rot="5400000">
            <a:off x="1257298" y="3396997"/>
            <a:ext cx="6858002" cy="6400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0750895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28" r:id="rId1"/>
    <p:sldLayoutId id="2147483729" r:id="rId2"/>
    <p:sldLayoutId id="2147483730" r:id="rId3"/>
    <p:sldLayoutId id="2147483731" r:id="rId4"/>
    <p:sldLayoutId id="2147483732" r:id="rId5"/>
    <p:sldLayoutId id="2147483738" r:id="rId6"/>
    <p:sldLayoutId id="2147483733" r:id="rId7"/>
    <p:sldLayoutId id="2147483734" r:id="rId8"/>
    <p:sldLayoutId id="2147483735" r:id="rId9"/>
    <p:sldLayoutId id="2147483737" r:id="rId10"/>
    <p:sldLayoutId id="2147483736" r:id="rId11"/>
  </p:sldLayoutIdLst>
  <p:hf sldNum="0" hdr="0" ftr="0" dt="0"/>
  <p:txStyles>
    <p:titleStyle>
      <a:lvl1pPr algn="l" defTabSz="914400" rtl="0" eaLnBrk="1" latinLnBrk="0" hangingPunct="1">
        <a:lnSpc>
          <a:spcPct val="150000"/>
        </a:lnSpc>
        <a:spcBef>
          <a:spcPct val="0"/>
        </a:spcBef>
        <a:buNone/>
        <a:defRPr sz="3600" b="1" kern="1200" spc="15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lnSpc>
          <a:spcPct val="140000"/>
        </a:lnSpc>
        <a:spcBef>
          <a:spcPts val="930"/>
        </a:spcBef>
        <a:buFont typeface="Corbel" panose="020B0503020204020204" pitchFamily="34" charset="0"/>
        <a:buNone/>
        <a:defRPr sz="1800" b="1" kern="1200" spc="150" baseline="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0" indent="0" algn="l" defTabSz="914400" rtl="0" eaLnBrk="1" latinLnBrk="0" hangingPunct="1">
        <a:lnSpc>
          <a:spcPct val="140000"/>
        </a:lnSpc>
        <a:spcBef>
          <a:spcPts val="930"/>
        </a:spcBef>
        <a:buFont typeface="Corbel" panose="020B0503020204020204" pitchFamily="34" charset="0"/>
        <a:buNone/>
        <a:defRPr sz="1600" kern="1200" spc="150" baseline="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0" indent="-320040" algn="l" defTabSz="914400" rtl="0" eaLnBrk="1" latinLnBrk="0" hangingPunct="1">
        <a:lnSpc>
          <a:spcPct val="140000"/>
        </a:lnSpc>
        <a:spcBef>
          <a:spcPts val="930"/>
        </a:spcBef>
        <a:buFont typeface="Corbel" panose="020B0503020204020204" pitchFamily="34" charset="0"/>
        <a:buChar char="–"/>
        <a:defRPr sz="1400" i="1" kern="1200" spc="150" baseline="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0" indent="-320040" algn="l" defTabSz="914400" rtl="0" eaLnBrk="1" latinLnBrk="0" hangingPunct="1">
        <a:lnSpc>
          <a:spcPct val="140000"/>
        </a:lnSpc>
        <a:spcBef>
          <a:spcPts val="930"/>
        </a:spcBef>
        <a:buFont typeface="Corbel" panose="020B0503020204020204" pitchFamily="34" charset="0"/>
        <a:buChar char="–"/>
        <a:defRPr sz="1400" kern="1200" spc="150" baseline="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0" indent="-320040" algn="l" defTabSz="914400" rtl="0" eaLnBrk="1" latinLnBrk="0" hangingPunct="1">
        <a:lnSpc>
          <a:spcPct val="140000"/>
        </a:lnSpc>
        <a:spcBef>
          <a:spcPts val="930"/>
        </a:spcBef>
        <a:buFont typeface="Corbel" panose="020B0503020204020204" pitchFamily="34" charset="0"/>
        <a:buChar char="–"/>
        <a:defRPr sz="1400" i="1" kern="1200" spc="150" baseline="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920240" indent="-320040" algn="l" defTabSz="914400" rtl="0" eaLnBrk="1" latinLnBrk="0" hangingPunct="1">
        <a:lnSpc>
          <a:spcPct val="111000"/>
        </a:lnSpc>
        <a:spcBef>
          <a:spcPts val="930"/>
        </a:spcBef>
        <a:buFont typeface="Corbel" panose="020B0503020204020204" pitchFamily="34" charset="0"/>
        <a:buChar char="–"/>
        <a:defRPr sz="1400" kern="1200">
          <a:solidFill>
            <a:schemeClr val="accent1">
              <a:lumMod val="75000"/>
            </a:schemeClr>
          </a:solidFill>
          <a:latin typeface="+mn-lt"/>
          <a:ea typeface="+mn-ea"/>
          <a:cs typeface="+mn-cs"/>
        </a:defRPr>
      </a:lvl6pPr>
      <a:lvl7pPr marL="2240280" indent="-320040" algn="l" defTabSz="914400" rtl="0" eaLnBrk="1" latinLnBrk="0" hangingPunct="1">
        <a:lnSpc>
          <a:spcPct val="111000"/>
        </a:lnSpc>
        <a:spcBef>
          <a:spcPts val="930"/>
        </a:spcBef>
        <a:buFont typeface="Corbel" panose="020B0503020204020204" pitchFamily="34" charset="0"/>
        <a:buChar char="–"/>
        <a:defRPr sz="1400" i="1" kern="1200">
          <a:solidFill>
            <a:schemeClr val="accent1">
              <a:lumMod val="75000"/>
            </a:schemeClr>
          </a:solidFill>
          <a:latin typeface="+mn-lt"/>
          <a:ea typeface="+mn-ea"/>
          <a:cs typeface="+mn-cs"/>
        </a:defRPr>
      </a:lvl7pPr>
      <a:lvl8pPr marL="2560320" indent="-320040" algn="l" defTabSz="914400" rtl="0" eaLnBrk="1" latinLnBrk="0" hangingPunct="1">
        <a:lnSpc>
          <a:spcPct val="111000"/>
        </a:lnSpc>
        <a:spcBef>
          <a:spcPts val="930"/>
        </a:spcBef>
        <a:buFont typeface="Corbel" panose="020B0503020204020204" pitchFamily="34" charset="0"/>
        <a:buChar char="–"/>
        <a:defRPr sz="1400" kern="1200">
          <a:solidFill>
            <a:schemeClr val="accent1">
              <a:lumMod val="75000"/>
            </a:schemeClr>
          </a:solidFill>
          <a:latin typeface="+mn-lt"/>
          <a:ea typeface="+mn-ea"/>
          <a:cs typeface="+mn-cs"/>
        </a:defRPr>
      </a:lvl8pPr>
      <a:lvl9pPr marL="2880360" indent="-320040" algn="l" defTabSz="914400" rtl="0" eaLnBrk="1" latinLnBrk="0" hangingPunct="1">
        <a:lnSpc>
          <a:spcPct val="111000"/>
        </a:lnSpc>
        <a:spcBef>
          <a:spcPts val="930"/>
        </a:spcBef>
        <a:buFont typeface="Corbel" panose="020B0503020204020204" pitchFamily="34" charset="0"/>
        <a:buChar char="–"/>
        <a:defRPr sz="1400" i="1" kern="1200">
          <a:solidFill>
            <a:schemeClr val="accent1">
              <a:lumMod val="7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5.png"/><Relationship Id="rId4" Type="http://schemas.openxmlformats.org/officeDocument/2006/relationships/image" Target="../media/image14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1.xml"/><Relationship Id="rId4" Type="http://schemas.openxmlformats.org/officeDocument/2006/relationships/image" Target="../media/image18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7" Type="http://schemas.openxmlformats.org/officeDocument/2006/relationships/image" Target="../media/image24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23.png"/><Relationship Id="rId5" Type="http://schemas.openxmlformats.org/officeDocument/2006/relationships/image" Target="../media/image22.png"/><Relationship Id="rId4" Type="http://schemas.openxmlformats.org/officeDocument/2006/relationships/image" Target="../media/image21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1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1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11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6" name="Rectangle 15">
            <a:extLst>
              <a:ext uri="{FF2B5EF4-FFF2-40B4-BE49-F238E27FC236}">
                <a16:creationId xmlns:a16="http://schemas.microsoft.com/office/drawing/2014/main" id="{CA22F210-7186-4074-94C5-FAD2C2EB15B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0" y="0"/>
            <a:ext cx="12192001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AC56C6C-F188-4020-80BC-8F4065AFB055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22578" b="21172"/>
          <a:stretch/>
        </p:blipFill>
        <p:spPr>
          <a:xfrm>
            <a:off x="20" y="0"/>
            <a:ext cx="12191980" cy="6858002"/>
          </a:xfrm>
          <a:prstGeom prst="rect">
            <a:avLst/>
          </a:prstGeom>
        </p:spPr>
      </p:pic>
      <p:sp>
        <p:nvSpPr>
          <p:cNvPr id="18" name="Rectangle 17">
            <a:extLst>
              <a:ext uri="{FF2B5EF4-FFF2-40B4-BE49-F238E27FC236}">
                <a16:creationId xmlns:a16="http://schemas.microsoft.com/office/drawing/2014/main" id="{11C4FED8-D85F-4B52-875F-AB6873B5037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8168639" cy="6858000"/>
          </a:xfrm>
          <a:prstGeom prst="rect">
            <a:avLst/>
          </a:prstGeom>
          <a:gradFill>
            <a:gsLst>
              <a:gs pos="58000">
                <a:schemeClr val="tx1">
                  <a:alpha val="55000"/>
                </a:schemeClr>
              </a:gs>
              <a:gs pos="33000">
                <a:schemeClr val="tx1">
                  <a:alpha val="40000"/>
                </a:schemeClr>
              </a:gs>
              <a:gs pos="3000">
                <a:schemeClr val="tx1">
                  <a:alpha val="0"/>
                </a:schemeClr>
              </a:gs>
              <a:gs pos="100000">
                <a:schemeClr val="tx1">
                  <a:alpha val="55000"/>
                </a:schemeClr>
              </a:gs>
            </a:gsLst>
            <a:lin ang="108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E28CAC0-82AC-4547-8516-DA50FA7710F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55663" y="863600"/>
            <a:ext cx="6007100" cy="3366494"/>
          </a:xfrm>
        </p:spPr>
        <p:txBody>
          <a:bodyPr anchor="b">
            <a:normAutofit/>
          </a:bodyPr>
          <a:lstStyle/>
          <a:p>
            <a:pPr>
              <a:lnSpc>
                <a:spcPct val="115000"/>
              </a:lnSpc>
            </a:pPr>
            <a:r>
              <a:rPr lang="en-AU" sz="5100" dirty="0">
                <a:solidFill>
                  <a:schemeClr val="bg1"/>
                </a:solidFill>
              </a:rPr>
              <a:t>Fitting a least squares regression line</a:t>
            </a:r>
            <a:endParaRPr lang="en-US" sz="5100" dirty="0">
              <a:solidFill>
                <a:schemeClr val="bg1"/>
              </a:solidFill>
            </a:endParaRP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8ACD0281-F93B-1C46-90B6-F641D8B062D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59536" y="4290191"/>
            <a:ext cx="6074001" cy="1345689"/>
          </a:xfrm>
        </p:spPr>
        <p:txBody>
          <a:bodyPr anchor="t">
            <a:normAutofit/>
          </a:bodyPr>
          <a:lstStyle/>
          <a:p>
            <a:r>
              <a:rPr lang="en-US" dirty="0">
                <a:solidFill>
                  <a:schemeClr val="bg1"/>
                </a:solidFill>
              </a:rPr>
              <a:t>3A</a:t>
            </a:r>
          </a:p>
        </p:txBody>
      </p:sp>
    </p:spTree>
    <p:extLst>
      <p:ext uri="{BB962C8B-B14F-4D97-AF65-F5344CB8AC3E}">
        <p14:creationId xmlns:p14="http://schemas.microsoft.com/office/powerpoint/2010/main" val="61786492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5366721-B92E-B240-8A53-7BBF67420AF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DF79C65F-446E-4545-A67F-C79FB4C04B5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873163" y="0"/>
            <a:ext cx="84456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2817400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Vertical Title 1">
            <a:extLst>
              <a:ext uri="{FF2B5EF4-FFF2-40B4-BE49-F238E27FC236}">
                <a16:creationId xmlns:a16="http://schemas.microsoft.com/office/drawing/2014/main" id="{50BDD9ED-7340-894B-A5C0-21F95898853F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1981200" y="309563"/>
            <a:ext cx="8229600" cy="4699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  <a:normAutofit fontScale="90000"/>
          </a:bodyPr>
          <a:lstStyle/>
          <a:p>
            <a:pPr eaLnBrk="1" hangingPunct="1"/>
            <a:r>
              <a:rPr lang="en-US" altLang="en-US">
                <a:latin typeface="Helvetica Neue Light" panose="02000403000000020004" pitchFamily="2" charset="0"/>
                <a:ea typeface="ＭＳ Ｐゴシック" panose="020B0600070205080204" pitchFamily="34" charset="-128"/>
              </a:rPr>
              <a:t>Regression Line</a:t>
            </a:r>
          </a:p>
        </p:txBody>
      </p:sp>
      <p:sp>
        <p:nvSpPr>
          <p:cNvPr id="16387" name="Vertical Text Placeholder 2">
            <a:extLst>
              <a:ext uri="{FF2B5EF4-FFF2-40B4-BE49-F238E27FC236}">
                <a16:creationId xmlns:a16="http://schemas.microsoft.com/office/drawing/2014/main" id="{5AA311FF-39EB-9D43-B778-E2233708B83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981200" y="1155700"/>
            <a:ext cx="8229600" cy="1652588"/>
          </a:xfrm>
        </p:spPr>
        <p:txBody>
          <a:bodyPr>
            <a:normAutofit/>
          </a:bodyPr>
          <a:lstStyle/>
          <a:p>
            <a:r>
              <a:rPr lang="en-US" altLang="en-US" dirty="0">
                <a:solidFill>
                  <a:srgbClr val="000000"/>
                </a:solidFill>
                <a:latin typeface="Helvetica Neue" panose="02000503000000020004" pitchFamily="2" charset="0"/>
                <a:ea typeface="ＭＳ Ｐゴシック" panose="020B0600070205080204" pitchFamily="34" charset="-128"/>
                <a:cs typeface="Helvetica Neue" panose="02000503000000020004" pitchFamily="2" charset="0"/>
              </a:rPr>
              <a:t>A </a:t>
            </a:r>
            <a:r>
              <a:rPr lang="en-US" altLang="en-US" b="1" dirty="0">
                <a:solidFill>
                  <a:srgbClr val="000000"/>
                </a:solidFill>
                <a:latin typeface="Helvetica Neue" panose="02000503000000020004" pitchFamily="2" charset="0"/>
                <a:ea typeface="ＭＳ Ｐゴシック" panose="020B0600070205080204" pitchFamily="34" charset="-128"/>
                <a:cs typeface="Helvetica Neue" panose="02000503000000020004" pitchFamily="2" charset="0"/>
              </a:rPr>
              <a:t>regression line </a:t>
            </a:r>
            <a:r>
              <a:rPr lang="en-US" altLang="en-US" dirty="0">
                <a:solidFill>
                  <a:srgbClr val="000000"/>
                </a:solidFill>
                <a:latin typeface="Helvetica Neue" panose="02000503000000020004" pitchFamily="2" charset="0"/>
                <a:ea typeface="ＭＳ Ｐゴシック" panose="020B0600070205080204" pitchFamily="34" charset="-128"/>
                <a:cs typeface="Helvetica Neue" panose="02000503000000020004" pitchFamily="2" charset="0"/>
              </a:rPr>
              <a:t>summarizes the relationship between two variables, EV helps explain or predict RV.</a:t>
            </a:r>
          </a:p>
          <a:p>
            <a:endParaRPr lang="en-US" altLang="en-US" dirty="0">
              <a:solidFill>
                <a:srgbClr val="000000"/>
              </a:solidFill>
              <a:latin typeface="Helvetica Neue" panose="02000503000000020004" pitchFamily="2" charset="0"/>
              <a:ea typeface="ＭＳ Ｐゴシック" panose="020B0600070205080204" pitchFamily="34" charset="-128"/>
              <a:cs typeface="Helvetica Neue" panose="02000503000000020004" pitchFamily="2" charset="0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9A809963-A58D-8648-9649-6A91D1F0D48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633537" y="3090863"/>
            <a:ext cx="4238628" cy="1323439"/>
          </a:xfrm>
          <a:prstGeom prst="rect">
            <a:avLst/>
          </a:prstGeom>
          <a:solidFill>
            <a:srgbClr val="D7E9CB"/>
          </a:solidFill>
          <a:ln>
            <a:noFill/>
          </a:ln>
          <a:effectLst>
            <a:outerShdw blurRad="50800" dist="38100" dir="2700000" algn="tl" rotWithShape="0">
              <a:srgbClr val="808080">
                <a:alpha val="39999"/>
              </a:srgbClr>
            </a:outerShdw>
          </a:effectLst>
          <a:extLst>
            <a:ext uri="{91240B29-F687-4F45-9708-019B960494DF}">
              <a14:hiddenLine xmlns:a14="http://schemas.microsoft.com/office/drawing/2010/main" w="254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37931725" indent="-37474525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>
              <a:defRPr/>
            </a:pPr>
            <a:r>
              <a:rPr lang="en-US" sz="2000" dirty="0">
                <a:latin typeface="Helvetica Neue"/>
                <a:cs typeface="Helvetica Neue"/>
              </a:rPr>
              <a:t>A </a:t>
            </a:r>
            <a:r>
              <a:rPr lang="en-US" sz="2000" b="1" dirty="0">
                <a:latin typeface="Helvetica Neue"/>
                <a:cs typeface="Helvetica Neue"/>
              </a:rPr>
              <a:t>regression line</a:t>
            </a:r>
            <a:r>
              <a:rPr lang="en-US" sz="2000" dirty="0">
                <a:latin typeface="Helvetica Neue"/>
                <a:cs typeface="Helvetica Neue"/>
              </a:rPr>
              <a:t> </a:t>
            </a:r>
          </a:p>
          <a:p>
            <a:pPr eaLnBrk="1" hangingPunct="1">
              <a:defRPr/>
            </a:pPr>
            <a:r>
              <a:rPr lang="en-US" sz="2000" dirty="0">
                <a:latin typeface="Helvetica Neue"/>
                <a:cs typeface="Helvetica Neue"/>
              </a:rPr>
              <a:t>We often use a regression line to predict the value of </a:t>
            </a:r>
            <a:r>
              <a:rPr lang="en-US" sz="2000" i="1" dirty="0">
                <a:latin typeface="Helvetica Neue"/>
                <a:cs typeface="Helvetica Neue"/>
              </a:rPr>
              <a:t>y</a:t>
            </a:r>
            <a:r>
              <a:rPr lang="en-US" sz="2000" dirty="0">
                <a:latin typeface="Helvetica Neue"/>
                <a:cs typeface="Helvetica Neue"/>
              </a:rPr>
              <a:t> for a given value of </a:t>
            </a:r>
            <a:r>
              <a:rPr lang="en-US" sz="2000" i="1" dirty="0">
                <a:latin typeface="Helvetica Neue"/>
                <a:cs typeface="Helvetica Neue"/>
              </a:rPr>
              <a:t>x</a:t>
            </a:r>
            <a:r>
              <a:rPr lang="en-US" sz="2000" dirty="0">
                <a:latin typeface="Helvetica Neue"/>
                <a:cs typeface="Helvetica Neue"/>
              </a:rPr>
              <a:t>.</a:t>
            </a:r>
          </a:p>
        </p:txBody>
      </p:sp>
      <p:pic>
        <p:nvPicPr>
          <p:cNvPr id="16389" name="Picture 1" descr="Screen Shot 2014-01-18 at 12.04.02 PM.png">
            <a:extLst>
              <a:ext uri="{FF2B5EF4-FFF2-40B4-BE49-F238E27FC236}">
                <a16:creationId xmlns:a16="http://schemas.microsoft.com/office/drawing/2014/main" id="{69E85D71-3C4D-784D-8780-EE1E32E6417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65839" y="2820988"/>
            <a:ext cx="4492625" cy="290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601546614"/>
      </p:ext>
    </p:extLst>
  </p:cSld>
  <p:clrMapOvr>
    <a:masterClrMapping/>
  </p:clrMapOvr>
  <p:transition spd="med">
    <p:fade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Title 2">
            <a:extLst>
              <a:ext uri="{FF2B5EF4-FFF2-40B4-BE49-F238E27FC236}">
                <a16:creationId xmlns:a16="http://schemas.microsoft.com/office/drawing/2014/main" id="{DE64CF80-71A0-1245-AB02-11F2CDF1C9AD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1981200" y="274638"/>
            <a:ext cx="8229600" cy="4699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  <a:normAutofit fontScale="90000"/>
          </a:bodyPr>
          <a:lstStyle/>
          <a:p>
            <a:pPr eaLnBrk="1" hangingPunct="1"/>
            <a:r>
              <a:rPr lang="en-US" altLang="en-US">
                <a:latin typeface="Helvetica Neue Light" panose="02000403000000020004" pitchFamily="2" charset="0"/>
                <a:ea typeface="ＭＳ Ｐゴシック" panose="020B0600070205080204" pitchFamily="34" charset="-128"/>
              </a:rPr>
              <a:t>Residuals</a:t>
            </a:r>
          </a:p>
        </p:txBody>
      </p:sp>
      <p:sp>
        <p:nvSpPr>
          <p:cNvPr id="21507" name="Vertical Text Placeholder 2">
            <a:extLst>
              <a:ext uri="{FF2B5EF4-FFF2-40B4-BE49-F238E27FC236}">
                <a16:creationId xmlns:a16="http://schemas.microsoft.com/office/drawing/2014/main" id="{9CE33176-0C18-E146-8B4E-B85B53A43B6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981200" y="777875"/>
            <a:ext cx="8229600" cy="1244600"/>
          </a:xfrm>
        </p:spPr>
        <p:txBody>
          <a:bodyPr>
            <a:normAutofit lnSpcReduction="10000"/>
          </a:bodyPr>
          <a:lstStyle/>
          <a:p>
            <a:r>
              <a:rPr lang="en-US" altLang="en-US">
                <a:solidFill>
                  <a:srgbClr val="000000"/>
                </a:solidFill>
                <a:latin typeface="Helvetica Neue" panose="02000503000000020004" pitchFamily="2" charset="0"/>
                <a:ea typeface="ＭＳ Ｐゴシック" panose="020B0600070205080204" pitchFamily="34" charset="-128"/>
                <a:cs typeface="Helvetica Neue" panose="02000503000000020004" pitchFamily="2" charset="0"/>
              </a:rPr>
              <a:t>In most cases, no line will pass exactly through all the points in a scatterplot. A good regression line makes the vertical distances of the points from the line as small as possible.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2EC65B43-8657-2B48-8336-341085E656D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821077" y="2022475"/>
            <a:ext cx="8128000" cy="1476375"/>
          </a:xfrm>
          <a:prstGeom prst="rect">
            <a:avLst/>
          </a:prstGeom>
          <a:solidFill>
            <a:srgbClr val="D7E9CB"/>
          </a:solidFill>
          <a:ln>
            <a:noFill/>
          </a:ln>
          <a:effectLst>
            <a:outerShdw blurRad="50800" dist="38100" dir="2700000" algn="tl" rotWithShape="0">
              <a:srgbClr val="808080">
                <a:alpha val="39999"/>
              </a:srgbClr>
            </a:outerShdw>
          </a:effectLst>
          <a:extLst>
            <a:ext uri="{91240B29-F687-4F45-9708-019B960494DF}">
              <a14:hiddenLine xmlns:a14="http://schemas.microsoft.com/office/drawing/2010/main" w="254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spcAft>
                <a:spcPts val="1200"/>
              </a:spcAft>
              <a:defRPr/>
            </a:pPr>
            <a:r>
              <a:rPr lang="en-US" sz="2000" dirty="0">
                <a:latin typeface="Helvetica Neue" charset="0"/>
              </a:rPr>
              <a:t>A </a:t>
            </a:r>
            <a:r>
              <a:rPr lang="en-US" sz="2000" b="1" dirty="0">
                <a:latin typeface="Helvetica Neue" charset="0"/>
              </a:rPr>
              <a:t>residual</a:t>
            </a:r>
            <a:r>
              <a:rPr lang="en-US" sz="2000" dirty="0">
                <a:latin typeface="Helvetica Neue" charset="0"/>
              </a:rPr>
              <a:t> is the difference between an actual value of the response variable and the value predicted by the regression line. </a:t>
            </a:r>
          </a:p>
          <a:p>
            <a:pPr eaLnBrk="1" hangingPunct="1">
              <a:lnSpc>
                <a:spcPct val="50000"/>
              </a:lnSpc>
              <a:spcAft>
                <a:spcPts val="1200"/>
              </a:spcAft>
              <a:defRPr/>
            </a:pPr>
            <a:r>
              <a:rPr lang="en-US" sz="2000" b="1" dirty="0">
                <a:latin typeface="Helvetica Neue" charset="0"/>
              </a:rPr>
              <a:t>residual = actual data value y - predicted value y</a:t>
            </a:r>
            <a:endParaRPr lang="en-US" sz="2000" b="1" i="1" dirty="0">
              <a:latin typeface="Helvetica Neue" charset="0"/>
            </a:endParaRPr>
          </a:p>
          <a:p>
            <a:pPr eaLnBrk="1" hangingPunct="1">
              <a:spcAft>
                <a:spcPts val="1200"/>
              </a:spcAft>
              <a:defRPr/>
            </a:pPr>
            <a:r>
              <a:rPr lang="en-US" sz="2000" dirty="0">
                <a:latin typeface="Helvetica Neue" charset="0"/>
              </a:rPr>
              <a:t>residual = </a:t>
            </a:r>
            <a:r>
              <a:rPr lang="en-US" sz="2000" i="1" dirty="0">
                <a:latin typeface="Helvetica Neue" charset="0"/>
              </a:rPr>
              <a:t>y</a:t>
            </a:r>
            <a:r>
              <a:rPr lang="en-US" sz="2000" dirty="0">
                <a:latin typeface="Helvetica Neue" charset="0"/>
              </a:rPr>
              <a:t> - </a:t>
            </a:r>
            <a:r>
              <a:rPr lang="en-US" sz="2000" i="1" dirty="0" err="1">
                <a:latin typeface="Helvetica Neue" charset="0"/>
              </a:rPr>
              <a:t>ŷ</a:t>
            </a:r>
            <a:endParaRPr lang="en-US" sz="1000" b="1" i="1" dirty="0">
              <a:latin typeface="Helvetica Neue" charset="0"/>
            </a:endParaRPr>
          </a:p>
        </p:txBody>
      </p:sp>
      <p:pic>
        <p:nvPicPr>
          <p:cNvPr id="2" name="Picture 1" descr="Screen Shot 2014-01-18 at 12.26.55 PM.png">
            <a:extLst>
              <a:ext uri="{FF2B5EF4-FFF2-40B4-BE49-F238E27FC236}">
                <a16:creationId xmlns:a16="http://schemas.microsoft.com/office/drawing/2014/main" id="{A6CD4773-D6F3-034B-8535-32659C16220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05427" y="3611562"/>
            <a:ext cx="4559300" cy="2971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04570316"/>
      </p:ext>
    </p:extLst>
  </p:cSld>
  <p:clrMapOvr>
    <a:masterClrMapping/>
  </p:clrMapOvr>
  <p:transition spd="med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5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2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2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Title 2">
            <a:extLst>
              <a:ext uri="{FF2B5EF4-FFF2-40B4-BE49-F238E27FC236}">
                <a16:creationId xmlns:a16="http://schemas.microsoft.com/office/drawing/2014/main" id="{C7D9E366-DCDB-314A-B037-C48C02BB7ABC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1981200" y="274638"/>
            <a:ext cx="8229600" cy="4699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  <a:normAutofit fontScale="90000"/>
          </a:bodyPr>
          <a:lstStyle/>
          <a:p>
            <a:pPr eaLnBrk="1" hangingPunct="1"/>
            <a:r>
              <a:rPr lang="en-US" altLang="en-US" dirty="0">
                <a:latin typeface="Helvetica Neue Light" panose="02000403000000020004" pitchFamily="2" charset="0"/>
                <a:ea typeface="ＭＳ Ｐゴシック" panose="020B0600070205080204" pitchFamily="34" charset="-128"/>
              </a:rPr>
              <a:t>Least Squares Regression Line y=</a:t>
            </a:r>
            <a:r>
              <a:rPr lang="en-US" altLang="en-US" dirty="0" err="1">
                <a:latin typeface="Helvetica Neue Light" panose="02000403000000020004" pitchFamily="2" charset="0"/>
                <a:ea typeface="ＭＳ Ｐゴシック" panose="020B0600070205080204" pitchFamily="34" charset="-128"/>
              </a:rPr>
              <a:t>a+bx</a:t>
            </a:r>
            <a:endParaRPr lang="en-US" altLang="en-US" dirty="0">
              <a:latin typeface="Helvetica Neue Light" panose="02000403000000020004" pitchFamily="2" charset="0"/>
              <a:ea typeface="ＭＳ Ｐゴシック" panose="020B0600070205080204" pitchFamily="34" charset="-128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8BB0B2B9-7B45-DD40-9E5F-A262C31D2A9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082800" y="2193926"/>
            <a:ext cx="8128000" cy="708025"/>
          </a:xfrm>
          <a:prstGeom prst="rect">
            <a:avLst/>
          </a:prstGeom>
          <a:solidFill>
            <a:srgbClr val="D7E9CB"/>
          </a:solidFill>
          <a:ln>
            <a:noFill/>
          </a:ln>
          <a:effectLst>
            <a:outerShdw blurRad="50800" dist="38100" dir="2700000" algn="tl" rotWithShape="0">
              <a:srgbClr val="808080">
                <a:alpha val="39999"/>
              </a:srgbClr>
            </a:outerShdw>
          </a:effectLst>
          <a:extLst>
            <a:ext uri="{91240B29-F687-4F45-9708-019B960494DF}">
              <a14:hiddenLine xmlns:a14="http://schemas.microsoft.com/office/drawing/2010/main" w="254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37931725" indent="-37474525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>
              <a:spcAft>
                <a:spcPts val="1200"/>
              </a:spcAft>
              <a:defRPr/>
            </a:pPr>
            <a:r>
              <a:rPr lang="en-US" sz="2000" dirty="0">
                <a:latin typeface="Helvetica Neue"/>
                <a:cs typeface="Helvetica Neue"/>
              </a:rPr>
              <a:t>The </a:t>
            </a:r>
            <a:r>
              <a:rPr lang="en-US" sz="2000" b="1" dirty="0">
                <a:latin typeface="Helvetica Neue"/>
                <a:cs typeface="Helvetica Neue"/>
              </a:rPr>
              <a:t>least-squares regression line </a:t>
            </a:r>
            <a:r>
              <a:rPr lang="en-US" sz="2000" dirty="0">
                <a:latin typeface="Helvetica Neue"/>
                <a:cs typeface="Helvetica Neue"/>
              </a:rPr>
              <a:t>of </a:t>
            </a:r>
            <a:r>
              <a:rPr lang="en-US" sz="2000" i="1" dirty="0">
                <a:latin typeface="Helvetica Neue"/>
                <a:cs typeface="Helvetica Neue"/>
              </a:rPr>
              <a:t>y</a:t>
            </a:r>
            <a:r>
              <a:rPr lang="en-US" sz="2000" dirty="0">
                <a:latin typeface="Helvetica Neue"/>
                <a:cs typeface="Helvetica Neue"/>
              </a:rPr>
              <a:t> on </a:t>
            </a:r>
            <a:r>
              <a:rPr lang="en-US" sz="2000" i="1" dirty="0">
                <a:latin typeface="Helvetica Neue"/>
                <a:cs typeface="Helvetica Neue"/>
              </a:rPr>
              <a:t>x</a:t>
            </a:r>
            <a:r>
              <a:rPr lang="en-US" sz="2000" dirty="0">
                <a:latin typeface="Helvetica Neue"/>
                <a:cs typeface="Helvetica Neue"/>
              </a:rPr>
              <a:t> is the line that makes the sum of the squared residuals as small as possible.</a:t>
            </a:r>
          </a:p>
        </p:txBody>
      </p:sp>
      <p:pic>
        <p:nvPicPr>
          <p:cNvPr id="3" name="Picture 2" descr="Screen Shot 2014-01-18 at 12.29.21 PM.png">
            <a:extLst>
              <a:ext uri="{FF2B5EF4-FFF2-40B4-BE49-F238E27FC236}">
                <a16:creationId xmlns:a16="http://schemas.microsoft.com/office/drawing/2014/main" id="{98C7CCDB-1CF9-AB48-AB29-8BD9027E209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3267075"/>
            <a:ext cx="9144000" cy="2782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739F3167-9BF7-044A-8570-693C2DC66AA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082800" y="1727093"/>
            <a:ext cx="5549900" cy="4318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821B64A8-7D68-504D-AFED-7463071D0D1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647201" y="170951"/>
            <a:ext cx="2388282" cy="2022975"/>
          </a:xfrm>
          <a:prstGeom prst="rect">
            <a:avLst/>
          </a:prstGeom>
        </p:spPr>
      </p:pic>
      <p:pic>
        <p:nvPicPr>
          <p:cNvPr id="7" name="Picture 6" descr="Screen Shot 2014-01-18 at 12.29.21 PM.png">
            <a:extLst>
              <a:ext uri="{FF2B5EF4-FFF2-40B4-BE49-F238E27FC236}">
                <a16:creationId xmlns:a16="http://schemas.microsoft.com/office/drawing/2014/main" id="{4EF0C0BB-5923-D54C-9C8A-D3BB05B1DED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3272631"/>
            <a:ext cx="9144000" cy="2782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31431465"/>
      </p:ext>
    </p:extLst>
  </p:cSld>
  <p:clrMapOvr>
    <a:masterClrMapping/>
  </p:clrMapOvr>
  <p:transition spd="med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5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5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Title 2">
            <a:extLst>
              <a:ext uri="{FF2B5EF4-FFF2-40B4-BE49-F238E27FC236}">
                <a16:creationId xmlns:a16="http://schemas.microsoft.com/office/drawing/2014/main" id="{C7D9E366-DCDB-314A-B037-C48C02BB7ABC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2067697" y="0"/>
            <a:ext cx="8229600" cy="4699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  <a:normAutofit fontScale="90000"/>
          </a:bodyPr>
          <a:lstStyle/>
          <a:p>
            <a:pPr eaLnBrk="1" hangingPunct="1"/>
            <a:r>
              <a:rPr lang="en-US" altLang="en-US" dirty="0">
                <a:latin typeface="Helvetica Neue Light" panose="02000403000000020004" pitchFamily="2" charset="0"/>
                <a:ea typeface="ＭＳ Ｐゴシック" panose="020B0600070205080204" pitchFamily="34" charset="-128"/>
              </a:rPr>
              <a:t>Least Squares Regression Line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8BB0B2B9-7B45-DD40-9E5F-A262C31D2A9B}"/>
                  </a:ext>
                </a:extLst>
              </p:cNvPr>
              <p:cNvSpPr txBox="1">
                <a:spLocks noChangeArrowheads="1"/>
              </p:cNvSpPr>
              <p:nvPr/>
            </p:nvSpPr>
            <p:spPr bwMode="auto">
              <a:xfrm>
                <a:off x="350108" y="809968"/>
                <a:ext cx="11491783" cy="5503430"/>
              </a:xfrm>
              <a:prstGeom prst="rect">
                <a:avLst/>
              </a:prstGeom>
              <a:solidFill>
                <a:srgbClr val="D7E9CB"/>
              </a:solidFill>
              <a:ln>
                <a:noFill/>
              </a:ln>
              <a:effectLst>
                <a:outerShdw blurRad="50800" dist="38100" dir="2700000" algn="tl" rotWithShape="0">
                  <a:srgbClr val="808080">
                    <a:alpha val="39999"/>
                  </a:srgbClr>
                </a:outerShdw>
              </a:effectLst>
              <a:extLst>
                <a:ext uri="{91240B29-F687-4F45-9708-019B960494DF}">
                  <a14:hiddenLine w="254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square">
                <a:spAutoFit/>
              </a:bodyPr>
              <a:lstStyle>
                <a:lvl1pPr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  <a:cs typeface="ＭＳ Ｐゴシック" charset="0"/>
                  </a:defRPr>
                </a:lvl1pPr>
                <a:lvl2pPr marL="37931725" indent="-37474525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2pPr>
                <a:lvl3pPr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3pPr>
                <a:lvl4pPr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4pPr>
                <a:lvl5pPr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5pPr>
                <a:lvl6pPr marL="4572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6pPr>
                <a:lvl7pPr marL="9144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7pPr>
                <a:lvl8pPr marL="1371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8pPr>
                <a:lvl9pPr marL="18288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9pPr>
              </a:lstStyle>
              <a:p>
                <a:pPr eaLnBrk="1" hangingPunct="1">
                  <a:spcAft>
                    <a:spcPts val="1200"/>
                  </a:spcAft>
                  <a:defRPr/>
                </a:pPr>
                <a:r>
                  <a:rPr lang="en-US" sz="2000" dirty="0">
                    <a:latin typeface="Helvetica Neue"/>
                    <a:cs typeface="Helvetica Neue"/>
                  </a:rPr>
                  <a:t>The assumptions for fitting a least squares line to data are the same as for using the correlation coefficient, 𝑟. These are that:</a:t>
                </a:r>
              </a:p>
              <a:p>
                <a:pPr eaLnBrk="1" hangingPunct="1">
                  <a:spcAft>
                    <a:spcPts val="1200"/>
                  </a:spcAft>
                  <a:defRPr/>
                </a:pPr>
                <a:r>
                  <a:rPr lang="en-US" sz="2000" b="1" dirty="0">
                    <a:solidFill>
                      <a:srgbClr val="FF0000"/>
                    </a:solidFill>
                    <a:latin typeface="Helvetica Neue"/>
                    <a:cs typeface="Helvetica Neue"/>
                  </a:rPr>
                  <a:t>1. the data is numerical</a:t>
                </a:r>
              </a:p>
              <a:p>
                <a:pPr eaLnBrk="1" hangingPunct="1">
                  <a:spcAft>
                    <a:spcPts val="1200"/>
                  </a:spcAft>
                  <a:defRPr/>
                </a:pPr>
                <a:r>
                  <a:rPr lang="en-US" sz="2000" b="1" dirty="0">
                    <a:solidFill>
                      <a:srgbClr val="FF0000"/>
                    </a:solidFill>
                    <a:latin typeface="Helvetica Neue"/>
                    <a:cs typeface="Helvetica Neue"/>
                  </a:rPr>
                  <a:t>2. the association is linear</a:t>
                </a:r>
              </a:p>
              <a:p>
                <a:pPr eaLnBrk="1" hangingPunct="1">
                  <a:spcAft>
                    <a:spcPts val="1200"/>
                  </a:spcAft>
                  <a:defRPr/>
                </a:pPr>
                <a:r>
                  <a:rPr lang="en-US" sz="2000" b="1" dirty="0">
                    <a:solidFill>
                      <a:srgbClr val="FF0000"/>
                    </a:solidFill>
                    <a:latin typeface="Helvetica Neue"/>
                    <a:cs typeface="Helvetica Neue"/>
                  </a:rPr>
                  <a:t>3. there are no clear outliers.</a:t>
                </a:r>
              </a:p>
              <a:p>
                <a:pPr eaLnBrk="1" hangingPunct="1">
                  <a:spcAft>
                    <a:spcPts val="1200"/>
                  </a:spcAft>
                  <a:defRPr/>
                </a:pPr>
                <a:r>
                  <a:rPr lang="en-US" sz="2000" dirty="0">
                    <a:latin typeface="Helvetica Neue"/>
                    <a:cs typeface="Helvetica Neue"/>
                  </a:rPr>
                  <a:t>The equation of the least squares regression line is given by 𝑦=𝑎+𝑏𝑥, where:</a:t>
                </a:r>
              </a:p>
              <a:p>
                <a:pPr eaLnBrk="1" hangingPunct="1">
                  <a:spcAft>
                    <a:spcPts val="1200"/>
                  </a:spcAft>
                  <a:defRPr/>
                </a:pPr>
                <a:r>
                  <a:rPr lang="en-US" sz="2000" dirty="0">
                    <a:latin typeface="Helvetica Neue"/>
                    <a:cs typeface="Helvetica Neue"/>
                  </a:rPr>
                  <a:t>the </a:t>
                </a:r>
                <a:r>
                  <a:rPr lang="en-US" sz="2000" b="1" dirty="0">
                    <a:solidFill>
                      <a:srgbClr val="FF0000"/>
                    </a:solidFill>
                    <a:latin typeface="Helvetica Neue"/>
                    <a:cs typeface="Helvetica Neue"/>
                  </a:rPr>
                  <a:t>slope</a:t>
                </a:r>
                <a:r>
                  <a:rPr lang="en-US" sz="2000" dirty="0">
                    <a:latin typeface="Helvetica Neue"/>
                    <a:cs typeface="Helvetica Neue"/>
                  </a:rPr>
                  <a:t> (𝑏) is given by </a:t>
                </a:r>
                <a:r>
                  <a:rPr lang="en-US" sz="2000" b="1" dirty="0">
                    <a:solidFill>
                      <a:srgbClr val="FF0000"/>
                    </a:solidFill>
                    <a:latin typeface="Helvetica Neue"/>
                    <a:cs typeface="Helvetica Neue"/>
                  </a:rPr>
                  <a:t>𝑏=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sz="2000" b="1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cs typeface="Helvetica Neue"/>
                          </a:rPr>
                        </m:ctrlPr>
                      </m:fPr>
                      <m:num>
                        <m:sSub>
                          <m:sSubPr>
                            <m:ctrlPr>
                              <a:rPr lang="en-US" sz="2000" b="1" i="1" dirty="0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Helvetica Neue"/>
                              </a:rPr>
                            </m:ctrlPr>
                          </m:sSubPr>
                          <m:e>
                            <m:r>
                              <a:rPr lang="en-AU" sz="2000" b="1" i="1" dirty="0" smtClean="0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Helvetica Neue"/>
                              </a:rPr>
                              <m:t>𝒓</m:t>
                            </m:r>
                            <m:r>
                              <a:rPr lang="en-AU" sz="2000" b="1" i="1" dirty="0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Helvetica Neue"/>
                              </a:rPr>
                              <m:t>𝒔</m:t>
                            </m:r>
                          </m:e>
                          <m:sub>
                            <m:r>
                              <a:rPr lang="en-AU" sz="2000" b="1" i="1" dirty="0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Helvetica Neue"/>
                              </a:rPr>
                              <m:t>𝒚</m:t>
                            </m:r>
                          </m:sub>
                        </m:sSub>
                      </m:num>
                      <m:den>
                        <m:sSub>
                          <m:sSubPr>
                            <m:ctrlPr>
                              <a:rPr lang="en-US" sz="2000" b="1" i="1" dirty="0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Helvetica Neue"/>
                              </a:rPr>
                            </m:ctrlPr>
                          </m:sSubPr>
                          <m:e>
                            <m:r>
                              <a:rPr lang="en-AU" sz="2000" b="1" i="1" dirty="0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Helvetica Neue"/>
                              </a:rPr>
                              <m:t>𝒔</m:t>
                            </m:r>
                          </m:e>
                          <m:sub>
                            <m:r>
                              <a:rPr lang="en-AU" sz="2000" b="1" i="1" dirty="0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  <a:cs typeface="Helvetica Neue"/>
                              </a:rPr>
                              <m:t>𝒙</m:t>
                            </m:r>
                          </m:sub>
                        </m:sSub>
                      </m:den>
                    </m:f>
                  </m:oMath>
                </a14:m>
                <a:endParaRPr lang="en-US" sz="2000" b="1" dirty="0">
                  <a:latin typeface="Helvetica Neue"/>
                  <a:cs typeface="Helvetica Neue"/>
                </a:endParaRPr>
              </a:p>
              <a:p>
                <a:pPr eaLnBrk="1" hangingPunct="1">
                  <a:spcAft>
                    <a:spcPts val="1200"/>
                  </a:spcAft>
                  <a:defRPr/>
                </a:pPr>
                <a:r>
                  <a:rPr lang="en-US" sz="2000" dirty="0">
                    <a:latin typeface="Helvetica Neue"/>
                    <a:cs typeface="Helvetica Neue"/>
                  </a:rPr>
                  <a:t>the </a:t>
                </a:r>
                <a:r>
                  <a:rPr lang="en-US" sz="2000" b="1" dirty="0">
                    <a:solidFill>
                      <a:srgbClr val="FF0000"/>
                    </a:solidFill>
                    <a:latin typeface="Helvetica Neue"/>
                    <a:cs typeface="Helvetica Neue"/>
                  </a:rPr>
                  <a:t>intercept</a:t>
                </a:r>
                <a:r>
                  <a:rPr lang="en-US" sz="2000" dirty="0">
                    <a:latin typeface="Helvetica Neue"/>
                    <a:cs typeface="Helvetica Neue"/>
                  </a:rPr>
                  <a:t> (𝑎) is then given </a:t>
                </a:r>
                <a:r>
                  <a:rPr lang="en-US" sz="2000" dirty="0">
                    <a:solidFill>
                      <a:srgbClr val="FF0000"/>
                    </a:solidFill>
                    <a:latin typeface="Helvetica Neue"/>
                    <a:cs typeface="Helvetica Neue"/>
                  </a:rPr>
                  <a:t>by </a:t>
                </a:r>
                <a:r>
                  <a:rPr lang="en-US" sz="2000" b="1" dirty="0">
                    <a:solidFill>
                      <a:srgbClr val="FF0000"/>
                    </a:solidFill>
                    <a:latin typeface="Helvetica Neue"/>
                    <a:cs typeface="Helvetica Neue"/>
                  </a:rPr>
                  <a:t>𝑎=</a:t>
                </a:r>
                <a:r>
                  <a:rPr lang="en-US" sz="2000" b="1" dirty="0">
                    <a:solidFill>
                      <a:srgbClr val="FF0000"/>
                    </a:solidFill>
                    <a:cs typeface="Helvetica Neue"/>
                  </a:rPr>
                  <a:t> </a:t>
                </a:r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sz="2000" b="1" i="1" dirty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cs typeface="Helvetica Neue"/>
                          </a:rPr>
                        </m:ctrlPr>
                      </m:accPr>
                      <m:e>
                        <m:r>
                          <a:rPr lang="en-AU" sz="2000" b="1" i="1" dirty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cs typeface="Helvetica Neue"/>
                          </a:rPr>
                          <m:t>𝒚</m:t>
                        </m:r>
                      </m:e>
                    </m:acc>
                    <m:r>
                      <a:rPr lang="en-US" sz="2000" b="1" i="1" dirty="0">
                        <a:solidFill>
                          <a:srgbClr val="FF0000"/>
                        </a:solidFill>
                        <a:latin typeface="Cambria Math" panose="02040503050406030204" pitchFamily="18" charset="0"/>
                        <a:cs typeface="Helvetica Neue"/>
                      </a:rPr>
                      <m:t> </m:t>
                    </m:r>
                  </m:oMath>
                </a14:m>
                <a:r>
                  <a:rPr lang="en-US" sz="2000" b="1" dirty="0">
                    <a:solidFill>
                      <a:srgbClr val="FF0000"/>
                    </a:solidFill>
                    <a:latin typeface="Helvetica Neue"/>
                    <a:cs typeface="Helvetica Neue"/>
                  </a:rPr>
                  <a:t>−𝑏</a:t>
                </a:r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sz="2000" b="1" i="1" dirty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cs typeface="Helvetica Neue"/>
                          </a:rPr>
                        </m:ctrlPr>
                      </m:accPr>
                      <m:e>
                        <m:r>
                          <a:rPr lang="en-AU" sz="2000" b="1" i="1" dirty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cs typeface="Helvetica Neue"/>
                          </a:rPr>
                          <m:t>𝒙</m:t>
                        </m:r>
                      </m:e>
                    </m:acc>
                    <m:r>
                      <a:rPr lang="en-US" sz="2000" b="1" i="1" dirty="0">
                        <a:solidFill>
                          <a:srgbClr val="FF0000"/>
                        </a:solidFill>
                        <a:latin typeface="Cambria Math" panose="02040503050406030204" pitchFamily="18" charset="0"/>
                        <a:cs typeface="Helvetica Neue"/>
                      </a:rPr>
                      <m:t> </m:t>
                    </m:r>
                  </m:oMath>
                </a14:m>
                <a:endParaRPr lang="en-US" sz="2000" b="1" dirty="0">
                  <a:latin typeface="Helvetica Neue"/>
                  <a:cs typeface="Helvetica Neue"/>
                </a:endParaRPr>
              </a:p>
              <a:p>
                <a:pPr eaLnBrk="1" hangingPunct="1">
                  <a:spcAft>
                    <a:spcPts val="1200"/>
                  </a:spcAft>
                  <a:defRPr/>
                </a:pPr>
                <a:r>
                  <a:rPr lang="en-US" sz="2000" dirty="0">
                    <a:latin typeface="Helvetica Neue"/>
                    <a:cs typeface="Helvetica Neue"/>
                  </a:rPr>
                  <a:t>Here:</a:t>
                </a:r>
              </a:p>
              <a:p>
                <a:pPr eaLnBrk="1" hangingPunct="1">
                  <a:spcAft>
                    <a:spcPts val="1200"/>
                  </a:spcAft>
                  <a:defRPr/>
                </a:pPr>
                <a:r>
                  <a:rPr lang="en-US" sz="2000" dirty="0">
                    <a:latin typeface="Helvetica Neue"/>
                    <a:cs typeface="Helvetica Neue"/>
                  </a:rPr>
                  <a:t>𝑟 is the correlation coefficient</a:t>
                </a:r>
              </a:p>
              <a:p>
                <a:pPr eaLnBrk="1" hangingPunct="1">
                  <a:spcAft>
                    <a:spcPts val="1200"/>
                  </a:spcAft>
                  <a:defRPr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 dirty="0" smtClean="0">
                            <a:latin typeface="Cambria Math" panose="02040503050406030204" pitchFamily="18" charset="0"/>
                            <a:cs typeface="Helvetica Neue"/>
                          </a:rPr>
                        </m:ctrlPr>
                      </m:sSubPr>
                      <m:e>
                        <m:r>
                          <a:rPr lang="en-AU" sz="2000" b="0" i="1" dirty="0" smtClean="0">
                            <a:latin typeface="Cambria Math" panose="02040503050406030204" pitchFamily="18" charset="0"/>
                            <a:cs typeface="Helvetica Neue"/>
                          </a:rPr>
                          <m:t>𝑠</m:t>
                        </m:r>
                      </m:e>
                      <m:sub>
                        <m:r>
                          <a:rPr lang="en-AU" sz="2000" b="0" i="1" dirty="0" smtClean="0">
                            <a:latin typeface="Cambria Math" panose="02040503050406030204" pitchFamily="18" charset="0"/>
                            <a:cs typeface="Helvetica Neue"/>
                          </a:rPr>
                          <m:t>𝑥</m:t>
                        </m:r>
                      </m:sub>
                    </m:sSub>
                    <m:r>
                      <a:rPr lang="en-AU" sz="2000" b="0" i="1" dirty="0" smtClean="0">
                        <a:latin typeface="Cambria Math" panose="02040503050406030204" pitchFamily="18" charset="0"/>
                        <a:cs typeface="Helvetica Neue"/>
                      </a:rPr>
                      <m:t> </m:t>
                    </m:r>
                  </m:oMath>
                </a14:m>
                <a:r>
                  <a:rPr lang="en-US" sz="2000" dirty="0">
                    <a:latin typeface="Helvetica Neue"/>
                    <a:cs typeface="Helvetica Neue"/>
                  </a:rPr>
                  <a:t>and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 dirty="0">
                            <a:latin typeface="Cambria Math" panose="02040503050406030204" pitchFamily="18" charset="0"/>
                            <a:cs typeface="Helvetica Neue"/>
                          </a:rPr>
                        </m:ctrlPr>
                      </m:sSubPr>
                      <m:e>
                        <m:r>
                          <a:rPr lang="en-AU" sz="2000" i="1" dirty="0">
                            <a:latin typeface="Cambria Math" panose="02040503050406030204" pitchFamily="18" charset="0"/>
                            <a:cs typeface="Helvetica Neue"/>
                          </a:rPr>
                          <m:t>𝑠</m:t>
                        </m:r>
                      </m:e>
                      <m:sub>
                        <m:r>
                          <a:rPr lang="en-AU" sz="2000" b="0" i="1" dirty="0" smtClean="0">
                            <a:latin typeface="Cambria Math" panose="02040503050406030204" pitchFamily="18" charset="0"/>
                            <a:cs typeface="Helvetica Neue"/>
                          </a:rPr>
                          <m:t>𝑦</m:t>
                        </m:r>
                      </m:sub>
                    </m:sSub>
                  </m:oMath>
                </a14:m>
                <a:r>
                  <a:rPr lang="en-US" sz="2000" dirty="0">
                    <a:latin typeface="Helvetica Neue"/>
                    <a:cs typeface="Helvetica Neue"/>
                  </a:rPr>
                  <a:t> are the standard deviations of 𝑥 and 𝑦</a:t>
                </a:r>
              </a:p>
              <a:p>
                <a:pPr eaLnBrk="1" hangingPunct="1">
                  <a:spcAft>
                    <a:spcPts val="1200"/>
                  </a:spcAft>
                  <a:defRPr/>
                </a:pPr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sz="2000" i="1" dirty="0" smtClean="0">
                            <a:latin typeface="Cambria Math" panose="02040503050406030204" pitchFamily="18" charset="0"/>
                            <a:cs typeface="Helvetica Neue"/>
                          </a:rPr>
                        </m:ctrlPr>
                      </m:accPr>
                      <m:e>
                        <m:r>
                          <a:rPr lang="en-AU" sz="2000" b="0" i="1" dirty="0" smtClean="0">
                            <a:latin typeface="Cambria Math" panose="02040503050406030204" pitchFamily="18" charset="0"/>
                            <a:cs typeface="Helvetica Neue"/>
                          </a:rPr>
                          <m:t>𝑥</m:t>
                        </m:r>
                      </m:e>
                    </m:acc>
                    <m:r>
                      <a:rPr lang="en-US" sz="2000" i="1" dirty="0" smtClean="0">
                        <a:latin typeface="Cambria Math" panose="02040503050406030204" pitchFamily="18" charset="0"/>
                        <a:cs typeface="Helvetica Neue"/>
                      </a:rPr>
                      <m:t> </m:t>
                    </m:r>
                  </m:oMath>
                </a14:m>
                <a:r>
                  <a:rPr lang="en-US" sz="2000" dirty="0">
                    <a:latin typeface="Helvetica Neue"/>
                    <a:cs typeface="Helvetica Neue"/>
                  </a:rPr>
                  <a:t>and </a:t>
                </a:r>
                <a14:m>
                  <m:oMath xmlns:m="http://schemas.openxmlformats.org/officeDocument/2006/math">
                    <m:acc>
                      <m:accPr>
                        <m:chr m:val="̅"/>
                        <m:ctrlPr>
                          <a:rPr lang="en-US" sz="2000" i="1" dirty="0" smtClean="0">
                            <a:latin typeface="Cambria Math" panose="02040503050406030204" pitchFamily="18" charset="0"/>
                            <a:cs typeface="Helvetica Neue"/>
                          </a:rPr>
                        </m:ctrlPr>
                      </m:accPr>
                      <m:e>
                        <m:r>
                          <a:rPr lang="en-AU" sz="2000" b="0" i="1" dirty="0" smtClean="0">
                            <a:latin typeface="Cambria Math" panose="02040503050406030204" pitchFamily="18" charset="0"/>
                            <a:cs typeface="Helvetica Neue"/>
                          </a:rPr>
                          <m:t>𝑦</m:t>
                        </m:r>
                      </m:e>
                    </m:acc>
                    <m:r>
                      <a:rPr lang="en-US" sz="2000" i="1" dirty="0" smtClean="0">
                        <a:latin typeface="Cambria Math" panose="02040503050406030204" pitchFamily="18" charset="0"/>
                        <a:cs typeface="Helvetica Neue"/>
                      </a:rPr>
                      <m:t> </m:t>
                    </m:r>
                  </m:oMath>
                </a14:m>
                <a:r>
                  <a:rPr lang="en-US" sz="2000" dirty="0">
                    <a:latin typeface="Helvetica Neue"/>
                    <a:cs typeface="Helvetica Neue"/>
                  </a:rPr>
                  <a:t>are the mean values of 𝑥 and 𝑦.</a:t>
                </a:r>
              </a:p>
            </p:txBody>
          </p:sp>
        </mc:Choice>
        <mc:Fallback xmlns="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8BB0B2B9-7B45-DD40-9E5F-A262C31D2A9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 bwMode="auto">
              <a:xfrm>
                <a:off x="350108" y="809968"/>
                <a:ext cx="11491783" cy="5503430"/>
              </a:xfrm>
              <a:prstGeom prst="rect">
                <a:avLst/>
              </a:prstGeom>
              <a:blipFill>
                <a:blip r:embed="rId2"/>
                <a:stretch>
                  <a:fillRect/>
                </a:stretch>
              </a:blipFill>
              <a:ln>
                <a:noFill/>
              </a:ln>
              <a:effectLst>
                <a:outerShdw blurRad="50800" dist="38100" dir="2700000" algn="tl" rotWithShape="0">
                  <a:srgbClr val="808080">
                    <a:alpha val="39999"/>
                  </a:srgbClr>
                </a:outerShdw>
              </a:effectLst>
              <a:extLst>
                <a:ext uri="{91240B29-F687-4F45-9708-019B960494DF}">
                  <a14:hiddenLine xmlns:a14="http://schemas.microsoft.com/office/drawing/2010/main" w="254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" name="TextBox 1">
            <a:extLst>
              <a:ext uri="{FF2B5EF4-FFF2-40B4-BE49-F238E27FC236}">
                <a16:creationId xmlns:a16="http://schemas.microsoft.com/office/drawing/2014/main" id="{B359199D-6DAE-7245-9D9B-BD0C9A755FE0}"/>
              </a:ext>
            </a:extLst>
          </p:cNvPr>
          <p:cNvSpPr txBox="1"/>
          <p:nvPr/>
        </p:nvSpPr>
        <p:spPr>
          <a:xfrm>
            <a:off x="5640859" y="2971800"/>
            <a:ext cx="65" cy="276999"/>
          </a:xfrm>
          <a:prstGeom prst="rect">
            <a:avLst/>
          </a:prstGeom>
          <a:noFill/>
        </p:spPr>
        <p:txBody>
          <a:bodyPr wrap="none" lIns="0" tIns="0" rIns="0" bIns="0" rtlCol="0">
            <a:spAutoFit/>
          </a:bodyPr>
          <a:lstStyle/>
          <a:p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1EB920C0-6888-5441-830B-4EF56F33AF7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875236" y="3785031"/>
            <a:ext cx="4657090" cy="2263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02895546"/>
      </p:ext>
    </p:extLst>
  </p:cSld>
  <p:clrMapOvr>
    <a:masterClrMapping/>
  </p:clrMapOvr>
  <p:transition spd="med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2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2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2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2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2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22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500"/>
                                        <p:tgtEl>
                                          <p:spTgt spid="22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22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2" dur="500"/>
                                        <p:tgtEl>
                                          <p:spTgt spid="22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7" dur="500"/>
                                        <p:tgtEl>
                                          <p:spTgt spid="22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C:\Users\ben\AppData\Local\Microsoft\Windows\Temporary Internet Files\Content.IE5\9QIIR89B\MP900439485[1].jpg">
            <a:extLst>
              <a:ext uri="{FF2B5EF4-FFF2-40B4-BE49-F238E27FC236}">
                <a16:creationId xmlns:a16="http://schemas.microsoft.com/office/drawing/2014/main" id="{8799D601-F43C-8548-9ACF-BF166CB35CA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524000" y="15032"/>
            <a:ext cx="9126363" cy="6858000"/>
          </a:xfrm>
          <a:prstGeom prst="rect">
            <a:avLst/>
          </a:prstGeom>
          <a:noFill/>
        </p:spPr>
      </p:pic>
      <p:sp>
        <p:nvSpPr>
          <p:cNvPr id="5122" name="Rectangle 2">
            <a:extLst>
              <a:ext uri="{FF2B5EF4-FFF2-40B4-BE49-F238E27FC236}">
                <a16:creationId xmlns:a16="http://schemas.microsoft.com/office/drawing/2014/main" id="{1A446D55-0903-F745-8A9D-42BAFBB6B8D4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1981200" y="-92002"/>
            <a:ext cx="8229600" cy="838200"/>
          </a:xfrm>
        </p:spPr>
        <p:txBody>
          <a:bodyPr>
            <a:normAutofit fontScale="90000"/>
          </a:bodyPr>
          <a:lstStyle/>
          <a:p>
            <a:pPr eaLnBrk="1" hangingPunct="1"/>
            <a:r>
              <a:rPr lang="en-US" altLang="en-US" dirty="0"/>
              <a:t>Vocabulary</a:t>
            </a:r>
          </a:p>
        </p:txBody>
      </p:sp>
      <p:sp>
        <p:nvSpPr>
          <p:cNvPr id="5123" name="Rectangle 3">
            <a:extLst>
              <a:ext uri="{FF2B5EF4-FFF2-40B4-BE49-F238E27FC236}">
                <a16:creationId xmlns:a16="http://schemas.microsoft.com/office/drawing/2014/main" id="{031D74A0-0BD7-444D-87EC-BA0A16988DAB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1524000" y="-1841156"/>
            <a:ext cx="9126363" cy="7332320"/>
          </a:xfrm>
        </p:spPr>
        <p:txBody>
          <a:bodyPr>
            <a:normAutofit/>
          </a:bodyPr>
          <a:lstStyle/>
          <a:p>
            <a:pPr>
              <a:spcBef>
                <a:spcPct val="0"/>
              </a:spcBef>
            </a:pPr>
            <a:r>
              <a:rPr lang="en-US" altLang="en-US" sz="2000" i="1" dirty="0">
                <a:solidFill>
                  <a:srgbClr val="FF0000"/>
                </a:solidFill>
              </a:rPr>
              <a:t>Interpolation</a:t>
            </a:r>
            <a:r>
              <a:rPr lang="en-US" altLang="en-US" sz="2000" i="1" dirty="0">
                <a:solidFill>
                  <a:srgbClr val="FFFF00"/>
                </a:solidFill>
              </a:rPr>
              <a:t> </a:t>
            </a:r>
            <a:r>
              <a:rPr lang="en-US" altLang="en-US" sz="2000" i="1" dirty="0"/>
              <a:t>– </a:t>
            </a:r>
            <a:r>
              <a:rPr lang="en-US" altLang="en-US" sz="2000" dirty="0"/>
              <a:t>Using a model to make a prediction </a:t>
            </a:r>
            <a:r>
              <a:rPr lang="en-US" altLang="en-US" sz="2000" dirty="0">
                <a:solidFill>
                  <a:srgbClr val="FF0000"/>
                </a:solidFill>
              </a:rPr>
              <a:t>within</a:t>
            </a:r>
            <a:r>
              <a:rPr lang="en-US" altLang="en-US" sz="2000" dirty="0"/>
              <a:t> the range of data used to construct the model.</a:t>
            </a:r>
          </a:p>
          <a:p>
            <a:pPr>
              <a:spcBef>
                <a:spcPct val="0"/>
              </a:spcBef>
            </a:pPr>
            <a:r>
              <a:rPr lang="en-US" altLang="en-US" sz="2000" i="1" dirty="0">
                <a:solidFill>
                  <a:srgbClr val="FF0000"/>
                </a:solidFill>
              </a:rPr>
              <a:t>Extrapolation</a:t>
            </a:r>
            <a:r>
              <a:rPr lang="en-US" altLang="en-US" sz="2000" i="1" dirty="0">
                <a:solidFill>
                  <a:srgbClr val="FFFF00"/>
                </a:solidFill>
              </a:rPr>
              <a:t> </a:t>
            </a:r>
            <a:r>
              <a:rPr lang="en-US" altLang="en-US" sz="2000" i="1" dirty="0"/>
              <a:t>– </a:t>
            </a:r>
            <a:r>
              <a:rPr lang="en-US" altLang="en-US" sz="2000" dirty="0"/>
              <a:t>Using a model to make a prediction </a:t>
            </a:r>
            <a:r>
              <a:rPr lang="en-US" altLang="en-US" sz="2000" dirty="0">
                <a:solidFill>
                  <a:srgbClr val="FF0000"/>
                </a:solidFill>
              </a:rPr>
              <a:t>beyond</a:t>
            </a:r>
            <a:r>
              <a:rPr lang="en-US" altLang="en-US" sz="2000" dirty="0"/>
              <a:t> the range of data used to construct the model.</a:t>
            </a:r>
          </a:p>
          <a:p>
            <a:pPr>
              <a:spcBef>
                <a:spcPct val="0"/>
              </a:spcBef>
            </a:pPr>
            <a:endParaRPr lang="en-US" altLang="en-US" sz="2000" dirty="0"/>
          </a:p>
          <a:p>
            <a:pPr>
              <a:spcBef>
                <a:spcPct val="0"/>
              </a:spcBef>
            </a:pPr>
            <a:endParaRPr lang="en-US" altLang="en-US" sz="2000" dirty="0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E807A3A2-5EF5-3C4E-8AEF-EA90BBA2DF7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287689" y="2290850"/>
            <a:ext cx="5092953" cy="45671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4867727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72526924-84D3-45FB-A5FE-62D8FCBF53B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1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5C2A6256-1DD0-4E4B-A8B3-9A711B4DBE0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038768" y="2130218"/>
            <a:ext cx="11153231" cy="4727782"/>
          </a:xfrm>
          <a:prstGeom prst="rect">
            <a:avLst/>
          </a:prstGeom>
          <a:solidFill>
            <a:schemeClr val="bg1">
              <a:alpha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41760540-185E-4652-BFD2-9B362EF3BC9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896641"/>
            <a:ext cx="12192000" cy="1347716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37A72D67-0E60-D943-8AC0-5C5DA6FF8D6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70774" y="1044054"/>
            <a:ext cx="10952831" cy="1030360"/>
          </a:xfrm>
        </p:spPr>
        <p:txBody>
          <a:bodyPr>
            <a:normAutofit fontScale="90000"/>
          </a:bodyPr>
          <a:lstStyle/>
          <a:p>
            <a:r>
              <a:rPr lang="en-US" dirty="0">
                <a:solidFill>
                  <a:schemeClr val="bg1"/>
                </a:solidFill>
              </a:rPr>
              <a:t>How to determine the equation of a least squares line using the formula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729789F4-85C1-41A0-83EB-992E22210CB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962423"/>
            <a:ext cx="1006766" cy="1216152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9D9D367D-6DD2-4A7C-8918-0DCAC297559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-2390232" y="3396997"/>
            <a:ext cx="6858002" cy="6400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6A5A31A1-D32D-E347-9DC5-ACBDB62D238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" y="66943"/>
            <a:ext cx="12156053" cy="821774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FFCC0F6B-6CD0-D04E-B383-2949FC853DA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0997" y="2290419"/>
            <a:ext cx="6122717" cy="2165779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15877839-4B94-4441-B4AD-4A3EB58B85E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295267" y="2326103"/>
            <a:ext cx="5838851" cy="2152408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CC81A248-CAC7-0E4B-8F27-9FEE9317C89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049075" y="4560257"/>
            <a:ext cx="6057900" cy="1651000"/>
          </a:xfrm>
          <a:prstGeom prst="rect">
            <a:avLst/>
          </a:prstGeom>
        </p:spPr>
      </p:pic>
      <p:sp>
        <p:nvSpPr>
          <p:cNvPr id="17" name="AutoShape 11">
            <a:extLst>
              <a:ext uri="{FF2B5EF4-FFF2-40B4-BE49-F238E27FC236}">
                <a16:creationId xmlns:a16="http://schemas.microsoft.com/office/drawing/2014/main" id="{46A9F595-D302-364B-87F1-7216CC530C3A}"/>
              </a:ext>
            </a:extLst>
          </p:cNvPr>
          <p:cNvSpPr>
            <a:spLocks noChangeArrowheads="1"/>
          </p:cNvSpPr>
          <p:nvPr/>
        </p:nvSpPr>
        <p:spPr bwMode="auto">
          <a:xfrm>
            <a:off x="293175" y="4894559"/>
            <a:ext cx="1905000" cy="1066800"/>
          </a:xfrm>
          <a:prstGeom prst="cloudCallout">
            <a:avLst>
              <a:gd name="adj1" fmla="val 97007"/>
              <a:gd name="adj2" fmla="val 46534"/>
            </a:avLst>
          </a:prstGeom>
          <a:solidFill>
            <a:schemeClr val="accent1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 algn="ctr" eaLnBrk="1" hangingPunct="1">
              <a:defRPr/>
            </a:pPr>
            <a:r>
              <a:rPr lang="en-US" sz="1600" b="1" dirty="0">
                <a:latin typeface="Arial" charset="0"/>
                <a:ea typeface="ＭＳ Ｐゴシック" charset="0"/>
                <a:cs typeface="ＭＳ Ｐゴシック" charset="0"/>
              </a:rPr>
              <a:t>RV…..</a:t>
            </a:r>
          </a:p>
        </p:txBody>
      </p:sp>
      <p:sp>
        <p:nvSpPr>
          <p:cNvPr id="18" name="AutoShape 11">
            <a:extLst>
              <a:ext uri="{FF2B5EF4-FFF2-40B4-BE49-F238E27FC236}">
                <a16:creationId xmlns:a16="http://schemas.microsoft.com/office/drawing/2014/main" id="{883E1EF3-AEBE-3A4E-96AD-8F777C727F59}"/>
              </a:ext>
            </a:extLst>
          </p:cNvPr>
          <p:cNvSpPr>
            <a:spLocks noChangeArrowheads="1"/>
          </p:cNvSpPr>
          <p:nvPr/>
        </p:nvSpPr>
        <p:spPr bwMode="auto">
          <a:xfrm>
            <a:off x="9847402" y="4852357"/>
            <a:ext cx="1905000" cy="1066800"/>
          </a:xfrm>
          <a:prstGeom prst="cloudCallout">
            <a:avLst>
              <a:gd name="adj1" fmla="val -88137"/>
              <a:gd name="adj2" fmla="val 50615"/>
            </a:avLst>
          </a:prstGeom>
          <a:solidFill>
            <a:schemeClr val="accent1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 algn="ctr" eaLnBrk="1" hangingPunct="1">
              <a:defRPr/>
            </a:pPr>
            <a:r>
              <a:rPr lang="en-US" sz="1600" b="1" dirty="0">
                <a:latin typeface="Arial" charset="0"/>
                <a:ea typeface="ＭＳ Ｐゴシック" charset="0"/>
                <a:cs typeface="ＭＳ Ｐゴシック" charset="0"/>
              </a:rPr>
              <a:t>EV…..</a:t>
            </a:r>
          </a:p>
        </p:txBody>
      </p:sp>
    </p:spTree>
    <p:extLst>
      <p:ext uri="{BB962C8B-B14F-4D97-AF65-F5344CB8AC3E}">
        <p14:creationId xmlns:p14="http://schemas.microsoft.com/office/powerpoint/2010/main" val="33335855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5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  <p:bldP spid="18" grpId="1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AutoShape 11">
            <a:extLst>
              <a:ext uri="{FF2B5EF4-FFF2-40B4-BE49-F238E27FC236}">
                <a16:creationId xmlns:a16="http://schemas.microsoft.com/office/drawing/2014/main" id="{035EB997-4034-1A4A-ACB4-ECE42CC4007A}"/>
              </a:ext>
            </a:extLst>
          </p:cNvPr>
          <p:cNvSpPr>
            <a:spLocks noChangeArrowheads="1"/>
          </p:cNvSpPr>
          <p:nvPr/>
        </p:nvSpPr>
        <p:spPr bwMode="auto">
          <a:xfrm>
            <a:off x="7302657" y="2895600"/>
            <a:ext cx="1905000" cy="1066800"/>
          </a:xfrm>
          <a:prstGeom prst="cloudCallout">
            <a:avLst>
              <a:gd name="adj1" fmla="val -55374"/>
              <a:gd name="adj2" fmla="val 106398"/>
            </a:avLst>
          </a:prstGeom>
          <a:solidFill>
            <a:schemeClr val="accent1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 algn="ctr" eaLnBrk="1" hangingPunct="1">
              <a:defRPr/>
            </a:pPr>
            <a:r>
              <a:rPr lang="en-US" sz="2000" b="1" dirty="0">
                <a:latin typeface="Arial" charset="0"/>
                <a:ea typeface="ＭＳ Ｐゴシック" charset="0"/>
                <a:cs typeface="ＭＳ Ｐゴシック" charset="0"/>
              </a:rPr>
              <a:t>Sig. Fig.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B17225C-293A-4113-B97F-37E59DA0CD7E}"/>
              </a:ext>
            </a:extLst>
          </p:cNvPr>
          <p:cNvSpPr txBox="1"/>
          <p:nvPr/>
        </p:nvSpPr>
        <p:spPr>
          <a:xfrm>
            <a:off x="1618736" y="803493"/>
            <a:ext cx="298584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>
                <a:highlight>
                  <a:srgbClr val="00FF00"/>
                </a:highlight>
              </a:rPr>
              <a:t>CAS Notes 3.1</a:t>
            </a:r>
            <a:endParaRPr lang="en-AU" sz="3200" dirty="0">
              <a:highlight>
                <a:srgbClr val="00FF00"/>
              </a:highlight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BFD386B5-2D65-471F-B5EE-9383669CB3E5}"/>
              </a:ext>
            </a:extLst>
          </p:cNvPr>
          <p:cNvPicPr/>
          <p:nvPr/>
        </p:nvPicPr>
        <p:blipFill>
          <a:blip r:embed="rId2"/>
          <a:stretch>
            <a:fillRect/>
          </a:stretch>
        </p:blipFill>
        <p:spPr>
          <a:xfrm>
            <a:off x="6223316" y="25400"/>
            <a:ext cx="5968684" cy="2485807"/>
          </a:xfrm>
          <a:prstGeom prst="rect">
            <a:avLst/>
          </a:prstGeom>
        </p:spPr>
      </p:pic>
      <p:pic>
        <p:nvPicPr>
          <p:cNvPr id="7" name="Picture 6" descr="A screenshot of a computer&#10;&#10;Description automatically generated">
            <a:extLst>
              <a:ext uri="{FF2B5EF4-FFF2-40B4-BE49-F238E27FC236}">
                <a16:creationId xmlns:a16="http://schemas.microsoft.com/office/drawing/2014/main" id="{6CB8D86D-236E-416B-AE1F-EA7BE217EC7E}"/>
              </a:ext>
            </a:extLst>
          </p:cNvPr>
          <p:cNvPicPr/>
          <p:nvPr/>
        </p:nvPicPr>
        <p:blipFill>
          <a:blip r:embed="rId3"/>
          <a:stretch>
            <a:fillRect/>
          </a:stretch>
        </p:blipFill>
        <p:spPr>
          <a:xfrm>
            <a:off x="-1" y="2552699"/>
            <a:ext cx="6223317" cy="4279901"/>
          </a:xfrm>
          <a:prstGeom prst="rect">
            <a:avLst/>
          </a:prstGeom>
        </p:spPr>
      </p:pic>
      <p:pic>
        <p:nvPicPr>
          <p:cNvPr id="8" name="Picture 7" descr="A screenshot of a calculator&#10;&#10;Description automatically generated">
            <a:extLst>
              <a:ext uri="{FF2B5EF4-FFF2-40B4-BE49-F238E27FC236}">
                <a16:creationId xmlns:a16="http://schemas.microsoft.com/office/drawing/2014/main" id="{BB5B3E5C-8AD2-4D59-8A14-BABD51559046}"/>
              </a:ext>
            </a:extLst>
          </p:cNvPr>
          <p:cNvPicPr/>
          <p:nvPr/>
        </p:nvPicPr>
        <p:blipFill>
          <a:blip r:embed="rId4"/>
          <a:stretch>
            <a:fillRect/>
          </a:stretch>
        </p:blipFill>
        <p:spPr>
          <a:xfrm>
            <a:off x="6223316" y="4827905"/>
            <a:ext cx="5968683" cy="20046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34044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AutoShape 11">
            <a:extLst>
              <a:ext uri="{FF2B5EF4-FFF2-40B4-BE49-F238E27FC236}">
                <a16:creationId xmlns:a16="http://schemas.microsoft.com/office/drawing/2014/main" id="{8148B452-5EB8-6040-AF1C-131144F4B2E6}"/>
              </a:ext>
            </a:extLst>
          </p:cNvPr>
          <p:cNvSpPr>
            <a:spLocks noChangeArrowheads="1"/>
          </p:cNvSpPr>
          <p:nvPr/>
        </p:nvSpPr>
        <p:spPr bwMode="auto">
          <a:xfrm>
            <a:off x="10127342" y="583817"/>
            <a:ext cx="1905000" cy="1066800"/>
          </a:xfrm>
          <a:prstGeom prst="cloudCallout">
            <a:avLst>
              <a:gd name="adj1" fmla="val -300634"/>
              <a:gd name="adj2" fmla="val 189764"/>
            </a:avLst>
          </a:prstGeom>
          <a:solidFill>
            <a:schemeClr val="accent1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 algn="ctr" eaLnBrk="1" hangingPunct="1">
              <a:defRPr/>
            </a:pPr>
            <a:r>
              <a:rPr lang="en-US" sz="1600" b="1" dirty="0">
                <a:latin typeface="Arial" charset="0"/>
                <a:ea typeface="ＭＳ Ｐゴシック" charset="0"/>
                <a:cs typeface="ＭＳ Ｐゴシック" charset="0"/>
              </a:rPr>
              <a:t>2 points needed…..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EB6D4303-F6CC-40F3-9388-9E8B0D570082}"/>
              </a:ext>
            </a:extLst>
          </p:cNvPr>
          <p:cNvSpPr txBox="1"/>
          <p:nvPr/>
        </p:nvSpPr>
        <p:spPr>
          <a:xfrm>
            <a:off x="330200" y="303768"/>
            <a:ext cx="10388600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AU" sz="3200" b="1" dirty="0"/>
              <a:t>Sketching a least squares regression line from its equation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F90B0099-3A08-4047-95FD-08E13F998B5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598" y="1219199"/>
            <a:ext cx="6066402" cy="5604363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C8BB03DA-AC8D-48E3-A697-EEC8AD0BC08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2979" y="819093"/>
            <a:ext cx="5839640" cy="400106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9CF6ABAA-B3D3-4A0D-8659-C1B668AA8DF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215011" y="888543"/>
            <a:ext cx="3844120" cy="1647480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795FDD90-AB00-4667-998A-68C862ECAF72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178142" y="1669845"/>
            <a:ext cx="1870879" cy="808808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3EB50481-3AD7-4465-B72B-753422EF7772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29598" y="1288649"/>
            <a:ext cx="6187118" cy="5585357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A6E3696E-7182-4A8B-AB65-65E7D1801362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665432" y="2536023"/>
            <a:ext cx="4704251" cy="42683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7661995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AutoShape 11">
            <a:extLst>
              <a:ext uri="{FF2B5EF4-FFF2-40B4-BE49-F238E27FC236}">
                <a16:creationId xmlns:a16="http://schemas.microsoft.com/office/drawing/2014/main" id="{8148B452-5EB8-6040-AF1C-131144F4B2E6}"/>
              </a:ext>
            </a:extLst>
          </p:cNvPr>
          <p:cNvSpPr>
            <a:spLocks noChangeArrowheads="1"/>
          </p:cNvSpPr>
          <p:nvPr/>
        </p:nvSpPr>
        <p:spPr bwMode="auto">
          <a:xfrm>
            <a:off x="10196286" y="145094"/>
            <a:ext cx="1905000" cy="1066800"/>
          </a:xfrm>
          <a:prstGeom prst="cloudCallout">
            <a:avLst>
              <a:gd name="adj1" fmla="val -242716"/>
              <a:gd name="adj2" fmla="val 233828"/>
            </a:avLst>
          </a:prstGeom>
          <a:solidFill>
            <a:schemeClr val="accent1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=""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 algn="ctr" eaLnBrk="1" hangingPunct="1">
              <a:defRPr/>
            </a:pPr>
            <a:r>
              <a:rPr lang="en-US" sz="1600" b="1">
                <a:latin typeface="Arial" charset="0"/>
                <a:ea typeface="ＭＳ Ｐゴシック" charset="0"/>
                <a:cs typeface="ＭＳ Ｐゴシック" charset="0"/>
              </a:rPr>
              <a:t>Locate RV…..</a:t>
            </a:r>
            <a:endParaRPr lang="en-US" sz="1600" b="1" dirty="0">
              <a:latin typeface="Arial" charset="0"/>
              <a:ea typeface="ＭＳ Ｐゴシック" charset="0"/>
              <a:cs typeface="ＭＳ Ｐゴシック" charset="0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6361B82-AE98-4588-A5D9-720340A19A7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10" y="2209800"/>
            <a:ext cx="12181490" cy="4648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498352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1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AutoShape 11">
            <a:extLst>
              <a:ext uri="{FF2B5EF4-FFF2-40B4-BE49-F238E27FC236}">
                <a16:creationId xmlns:a16="http://schemas.microsoft.com/office/drawing/2014/main" id="{035EB997-4034-1A4A-ACB4-ECE42CC4007A}"/>
              </a:ext>
            </a:extLst>
          </p:cNvPr>
          <p:cNvSpPr>
            <a:spLocks noChangeArrowheads="1"/>
          </p:cNvSpPr>
          <p:nvPr/>
        </p:nvSpPr>
        <p:spPr bwMode="auto">
          <a:xfrm>
            <a:off x="9804557" y="190048"/>
            <a:ext cx="1905000" cy="1066800"/>
          </a:xfrm>
          <a:prstGeom prst="cloudCallout">
            <a:avLst>
              <a:gd name="adj1" fmla="val -55374"/>
              <a:gd name="adj2" fmla="val 106398"/>
            </a:avLst>
          </a:prstGeom>
          <a:solidFill>
            <a:schemeClr val="accent1"/>
          </a:solidFill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 algn="ctr" eaLnBrk="1" hangingPunct="1">
              <a:defRPr/>
            </a:pPr>
            <a:r>
              <a:rPr lang="en-US" sz="2000" b="1" dirty="0">
                <a:latin typeface="Arial" charset="0"/>
                <a:ea typeface="ＭＳ Ｐゴシック" charset="0"/>
                <a:cs typeface="ＭＳ Ｐゴシック" charset="0"/>
              </a:rPr>
              <a:t>Sig. Fig.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B17225C-293A-4113-B97F-37E59DA0CD7E}"/>
              </a:ext>
            </a:extLst>
          </p:cNvPr>
          <p:cNvSpPr txBox="1"/>
          <p:nvPr/>
        </p:nvSpPr>
        <p:spPr>
          <a:xfrm>
            <a:off x="647700" y="4931728"/>
            <a:ext cx="298584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>
                <a:highlight>
                  <a:srgbClr val="00FF00"/>
                </a:highlight>
              </a:rPr>
              <a:t>CAS Notes 3.6</a:t>
            </a:r>
            <a:endParaRPr lang="en-AU" sz="3200" dirty="0">
              <a:highlight>
                <a:srgbClr val="00FF00"/>
              </a:highlight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1CA705FB-5F6E-4E66-B5DA-EA27F3111C4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5523" y="0"/>
            <a:ext cx="7311839" cy="3429000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34C0A7EC-FD54-42B9-8D6E-076F19128F0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63164" y="1600201"/>
            <a:ext cx="8128836" cy="5257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345047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2B17225C-293A-4113-B97F-37E59DA0CD7E}"/>
              </a:ext>
            </a:extLst>
          </p:cNvPr>
          <p:cNvSpPr txBox="1"/>
          <p:nvPr/>
        </p:nvSpPr>
        <p:spPr>
          <a:xfrm>
            <a:off x="647700" y="4931728"/>
            <a:ext cx="298584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>
                <a:highlight>
                  <a:srgbClr val="00FF00"/>
                </a:highlight>
              </a:rPr>
              <a:t>CAS Notes 3.7</a:t>
            </a:r>
            <a:endParaRPr lang="en-AU" sz="3200" dirty="0">
              <a:highlight>
                <a:srgbClr val="00FF00"/>
              </a:highlight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84D65297-4EC3-425E-B005-DC985D8B05A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" y="1088553"/>
            <a:ext cx="5944883" cy="3546947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B42DEC6F-8BEE-40AC-B1FA-0393E0E9B0F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66570" y="590154"/>
            <a:ext cx="6125430" cy="56776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1729245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10C84695-1C49-5845-9B05-E74AEC3D740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400802" y="0"/>
            <a:ext cx="739039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8087207"/>
      </p:ext>
    </p:extLst>
  </p:cSld>
  <p:clrMapOvr>
    <a:masterClrMapping/>
  </p:clrMapOvr>
</p:sld>
</file>

<file path=ppt/theme/theme1.xml><?xml version="1.0" encoding="utf-8"?>
<a:theme xmlns:a="http://schemas.openxmlformats.org/drawingml/2006/main" name="ShojiVTI">
  <a:themeElements>
    <a:clrScheme name="AnalogousFromLightSeedRightStep">
      <a:dk1>
        <a:srgbClr val="000000"/>
      </a:dk1>
      <a:lt1>
        <a:srgbClr val="FFFFFF"/>
      </a:lt1>
      <a:dk2>
        <a:srgbClr val="41242F"/>
      </a:dk2>
      <a:lt2>
        <a:srgbClr val="E6E8E2"/>
      </a:lt2>
      <a:accent1>
        <a:srgbClr val="A896C6"/>
      </a:accent1>
      <a:accent2>
        <a:srgbClr val="AD7FBA"/>
      </a:accent2>
      <a:accent3>
        <a:srgbClr val="C493BA"/>
      </a:accent3>
      <a:accent4>
        <a:srgbClr val="BA7F95"/>
      </a:accent4>
      <a:accent5>
        <a:srgbClr val="C69896"/>
      </a:accent5>
      <a:accent6>
        <a:srgbClr val="BA9A7F"/>
      </a:accent6>
      <a:hlink>
        <a:srgbClr val="758A53"/>
      </a:hlink>
      <a:folHlink>
        <a:srgbClr val="7F7F7F"/>
      </a:folHlink>
    </a:clrScheme>
    <a:fontScheme name="Custom 7">
      <a:majorFont>
        <a:latin typeface="Meiryo"/>
        <a:ea typeface=""/>
        <a:cs typeface=""/>
      </a:majorFont>
      <a:minorFont>
        <a:latin typeface="Meiryo"/>
        <a:ea typeface=""/>
        <a:cs typeface=""/>
      </a:minorFont>
    </a:fontScheme>
    <a:fmtScheme name="Feathered">
      <a:fillStyleLst>
        <a:solidFill>
          <a:schemeClr val="phClr"/>
        </a:solidFill>
        <a:solidFill>
          <a:schemeClr val="phClr">
            <a:tint val="67000"/>
            <a:satMod val="105000"/>
          </a:schemeClr>
        </a:solidFill>
        <a:gradFill rotWithShape="1">
          <a:gsLst>
            <a:gs pos="0">
              <a:schemeClr val="phClr">
                <a:tint val="94000"/>
                <a:satMod val="103000"/>
                <a:lumMod val="102000"/>
              </a:schemeClr>
            </a:gs>
            <a:gs pos="50000">
              <a:schemeClr val="phClr">
                <a:shade val="100000"/>
                <a:satMod val="110000"/>
                <a:lumMod val="100000"/>
              </a:schemeClr>
            </a:gs>
            <a:gs pos="100000">
              <a:schemeClr val="phClr">
                <a:shade val="70000"/>
                <a:satMod val="120000"/>
                <a:lumMod val="99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>
              <a:tint val="50000"/>
              <a:shade val="83000"/>
            </a:schemeClr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25400" dir="5400000" algn="ctr" rotWithShape="0">
              <a:srgbClr val="000000">
                <a:alpha val="20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hade val="98000"/>
                <a:satMod val="150000"/>
                <a:lumMod val="102000"/>
              </a:schemeClr>
            </a:gs>
            <a:gs pos="50000">
              <a:schemeClr val="phClr">
                <a:tint val="98000"/>
                <a:shade val="90000"/>
                <a:satMod val="13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ShojiVTI" id="{00D0DDEB-E771-48E5-9E96-0647434F08B1}" vid="{9D22D596-7FD0-4F89-958C-AD79A0949111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1524</TotalTime>
  <Words>526</Words>
  <Application>Microsoft Office PowerPoint</Application>
  <PresentationFormat>Widescreen</PresentationFormat>
  <Paragraphs>51</Paragraphs>
  <Slides>14</Slides>
  <Notes>4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22" baseType="lpstr">
      <vt:lpstr>Arial</vt:lpstr>
      <vt:lpstr>Calibri</vt:lpstr>
      <vt:lpstr>Cambria Math</vt:lpstr>
      <vt:lpstr>Corbel</vt:lpstr>
      <vt:lpstr>Helvetica Neue</vt:lpstr>
      <vt:lpstr>Helvetica Neue Light</vt:lpstr>
      <vt:lpstr>Meiryo</vt:lpstr>
      <vt:lpstr>ShojiVTI</vt:lpstr>
      <vt:lpstr>Fitting a least squares regression line</vt:lpstr>
      <vt:lpstr>PowerPoint Presentation</vt:lpstr>
      <vt:lpstr>Regression Line</vt:lpstr>
      <vt:lpstr>Residuals</vt:lpstr>
      <vt:lpstr>Least Squares Regression Line y=a+bx</vt:lpstr>
      <vt:lpstr>Least Squares Regression Line</vt:lpstr>
      <vt:lpstr>Vocabulary</vt:lpstr>
      <vt:lpstr>How to determine the equation of a least squares line using the formula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Least-squares regression line</dc:title>
  <dc:creator>Yongmei Zhang</dc:creator>
  <cp:lastModifiedBy>Lyn ZHANG</cp:lastModifiedBy>
  <cp:revision>44</cp:revision>
  <dcterms:created xsi:type="dcterms:W3CDTF">2020-09-22T00:22:38Z</dcterms:created>
  <dcterms:modified xsi:type="dcterms:W3CDTF">2025-01-01T11:08:36Z</dcterms:modified>
</cp:coreProperties>
</file>