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9"/>
  </p:notesMasterIdLst>
  <p:sldIdLst>
    <p:sldId id="256" r:id="rId2"/>
    <p:sldId id="608" r:id="rId3"/>
    <p:sldId id="257" r:id="rId4"/>
    <p:sldId id="702" r:id="rId5"/>
    <p:sldId id="715" r:id="rId6"/>
    <p:sldId id="714" r:id="rId7"/>
    <p:sldId id="7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82222" autoAdjust="0"/>
  </p:normalViewPr>
  <p:slideViewPr>
    <p:cSldViewPr snapToGrid="0" snapToObjects="1">
      <p:cViewPr varScale="1">
        <p:scale>
          <a:sx n="52" d="100"/>
          <a:sy n="52" d="100"/>
        </p:scale>
        <p:origin x="10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4.9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72,'1153'0,"-896"-18,-4-1,-209 17,65-12,27-3,283 15,-219 4,-165-2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7.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0,'2721'0,"-2676"0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9.6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62,'1647'0,"-1385"-17,-5-1,-93 4,-115 8,4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75816-D6C9-DB45-B3F5-A8F0D342AE2D}"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7368-16A3-834B-8857-B187F0C64F7C}" type="slidenum">
              <a:rPr lang="en-US" smtClean="0"/>
              <a:t>‹#›</a:t>
            </a:fld>
            <a:endParaRPr lang="en-US"/>
          </a:p>
        </p:txBody>
      </p:sp>
    </p:spTree>
    <p:extLst>
      <p:ext uri="{BB962C8B-B14F-4D97-AF65-F5344CB8AC3E}">
        <p14:creationId xmlns:p14="http://schemas.microsoft.com/office/powerpoint/2010/main" val="33954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https://create.kahoot.it/details/469e7171-6a4b-4909-836b-d27bb62f9074</a:t>
            </a:r>
          </a:p>
          <a:p>
            <a:r>
              <a:rPr lang="en-AU"/>
              <a:t>https://quizizz.com/admin/quiz/5ec0a0811401fd001bac3476?source=quiz_share</a:t>
            </a:r>
            <a:endParaRPr lang="en-AU" dirty="0"/>
          </a:p>
        </p:txBody>
      </p:sp>
      <p:sp>
        <p:nvSpPr>
          <p:cNvPr id="4" name="Slide Number Placeholder 3"/>
          <p:cNvSpPr>
            <a:spLocks noGrp="1"/>
          </p:cNvSpPr>
          <p:nvPr>
            <p:ph type="sldNum" sz="quarter" idx="5"/>
          </p:nvPr>
        </p:nvSpPr>
        <p:spPr/>
        <p:txBody>
          <a:bodyPr/>
          <a:lstStyle/>
          <a:p>
            <a:fld id="{92087368-16A3-834B-8857-B187F0C64F7C}" type="slidenum">
              <a:rPr lang="en-US" smtClean="0"/>
              <a:t>1</a:t>
            </a:fld>
            <a:endParaRPr lang="en-US"/>
          </a:p>
        </p:txBody>
      </p:sp>
    </p:spTree>
    <p:extLst>
      <p:ext uri="{BB962C8B-B14F-4D97-AF65-F5344CB8AC3E}">
        <p14:creationId xmlns:p14="http://schemas.microsoft.com/office/powerpoint/2010/main" val="225357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2</a:t>
            </a:fld>
            <a:endParaRPr lang="en-US"/>
          </a:p>
        </p:txBody>
      </p:sp>
    </p:spTree>
    <p:extLst>
      <p:ext uri="{BB962C8B-B14F-4D97-AF65-F5344CB8AC3E}">
        <p14:creationId xmlns:p14="http://schemas.microsoft.com/office/powerpoint/2010/main" val="326872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4</a:t>
            </a:fld>
            <a:endParaRPr lang="en-US"/>
          </a:p>
        </p:txBody>
      </p:sp>
    </p:spTree>
    <p:extLst>
      <p:ext uri="{BB962C8B-B14F-4D97-AF65-F5344CB8AC3E}">
        <p14:creationId xmlns:p14="http://schemas.microsoft.com/office/powerpoint/2010/main" val="338604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7</a:t>
            </a:fld>
            <a:endParaRPr lang="en-US"/>
          </a:p>
        </p:txBody>
      </p:sp>
    </p:spTree>
    <p:extLst>
      <p:ext uri="{BB962C8B-B14F-4D97-AF65-F5344CB8AC3E}">
        <p14:creationId xmlns:p14="http://schemas.microsoft.com/office/powerpoint/2010/main" val="291710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7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564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69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Deep div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1579C9B7-BAD3-304E-D5A3-292050DB78CE}"/>
              </a:ext>
            </a:extLst>
          </p:cNvPr>
          <p:cNvSpPr>
            <a:spLocks noGrp="1"/>
          </p:cNvSpPr>
          <p:nvPr>
            <p:ph type="body" sz="quarter" idx="15" hasCustomPrompt="1"/>
          </p:nvPr>
        </p:nvSpPr>
        <p:spPr>
          <a:xfrm>
            <a:off x="206400" y="1261669"/>
            <a:ext cx="9477728" cy="329889"/>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DF87292A-8387-1932-B380-F5B77E7F6B92}"/>
              </a:ext>
            </a:extLst>
          </p:cNvPr>
          <p:cNvSpPr>
            <a:spLocks noGrp="1"/>
          </p:cNvSpPr>
          <p:nvPr>
            <p:ph type="body" sz="quarter" idx="17" hasCustomPrompt="1"/>
          </p:nvPr>
        </p:nvSpPr>
        <p:spPr>
          <a:xfrm>
            <a:off x="206401" y="854137"/>
            <a:ext cx="9480449" cy="372785"/>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‘Deep dive’ heading </a:t>
            </a:r>
          </a:p>
        </p:txBody>
      </p:sp>
    </p:spTree>
    <p:extLst>
      <p:ext uri="{BB962C8B-B14F-4D97-AF65-F5344CB8AC3E}">
        <p14:creationId xmlns:p14="http://schemas.microsoft.com/office/powerpoint/2010/main" val="248894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 Worked examples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9D66FF-CE79-2573-6365-68A0D1C9D565}"/>
              </a:ext>
            </a:extLst>
          </p:cNvPr>
          <p:cNvSpPr>
            <a:spLocks noGrp="1"/>
          </p:cNvSpPr>
          <p:nvPr>
            <p:ph type="body" sz="quarter" idx="10" hasCustomPrompt="1"/>
          </p:nvPr>
        </p:nvSpPr>
        <p:spPr>
          <a:xfrm>
            <a:off x="206402" y="1089264"/>
            <a:ext cx="9490049" cy="522955"/>
          </a:xfrm>
          <a:prstGeom prst="rect">
            <a:avLst/>
          </a:prstGeom>
        </p:spPr>
        <p:txBody>
          <a:bodyPr wrap="square" lIns="72000" tIns="36000" rIns="72000" bIns="36000">
            <a:spAutoFit/>
          </a:bodyPr>
          <a:lstStyle>
            <a:lvl1pPr>
              <a:lnSpc>
                <a:spcPct val="110000"/>
              </a:lnSpc>
              <a:defRPr b="0" i="0">
                <a:latin typeface="Whitney SSm Book" pitchFamily="2" charset="0"/>
              </a:defRPr>
            </a:lvl1pPr>
          </a:lstStyle>
          <a:p>
            <a:r>
              <a:rPr lang="en-GB" dirty="0"/>
              <a:t>Click here to add your </a:t>
            </a:r>
            <a:r>
              <a:rPr lang="en-AU" dirty="0"/>
              <a:t>question.</a:t>
            </a:r>
            <a:endParaRPr lang="en-AU" sz="1599" dirty="0">
              <a:latin typeface="Whitney Office" charset="0"/>
              <a:ea typeface="Whitney Office" charset="0"/>
              <a:cs typeface="Whitney Office" charset="0"/>
            </a:endParaRPr>
          </a:p>
        </p:txBody>
      </p:sp>
    </p:spTree>
    <p:extLst>
      <p:ext uri="{BB962C8B-B14F-4D97-AF65-F5344CB8AC3E}">
        <p14:creationId xmlns:p14="http://schemas.microsoft.com/office/powerpoint/2010/main" val="222061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62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249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825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5424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245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961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574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2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3512722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customXml" Target="../ink/ink1.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3.xml"/><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140.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30.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A7A079-C546-492E-88AA-9DBB18B034E6}"/>
              </a:ext>
            </a:extLst>
          </p:cNvPr>
          <p:cNvPicPr>
            <a:picLocks noChangeAspect="1"/>
          </p:cNvPicPr>
          <p:nvPr/>
        </p:nvPicPr>
        <p:blipFill rotWithShape="1">
          <a:blip r:embed="rId3"/>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773698-DD42-714D-AB7F-2E4F1388C773}"/>
              </a:ext>
            </a:extLst>
          </p:cNvPr>
          <p:cNvSpPr>
            <a:spLocks noGrp="1"/>
          </p:cNvSpPr>
          <p:nvPr>
            <p:ph type="ctrTitle"/>
          </p:nvPr>
        </p:nvSpPr>
        <p:spPr>
          <a:xfrm>
            <a:off x="477981" y="1122363"/>
            <a:ext cx="4023360" cy="3204134"/>
          </a:xfrm>
        </p:spPr>
        <p:txBody>
          <a:bodyPr anchor="b">
            <a:normAutofit/>
          </a:bodyPr>
          <a:lstStyle/>
          <a:p>
            <a:r>
              <a:rPr lang="en-US" sz="4400" dirty="0">
                <a:solidFill>
                  <a:schemeClr val="bg1"/>
                </a:solidFill>
              </a:rPr>
              <a:t>Data transformation application</a:t>
            </a:r>
          </a:p>
        </p:txBody>
      </p:sp>
      <p:sp>
        <p:nvSpPr>
          <p:cNvPr id="3" name="Subtitle 2">
            <a:extLst>
              <a:ext uri="{FF2B5EF4-FFF2-40B4-BE49-F238E27FC236}">
                <a16:creationId xmlns:a16="http://schemas.microsoft.com/office/drawing/2014/main" id="{692F242A-3ACC-C648-9B1B-66CAAAA0AA27}"/>
              </a:ext>
            </a:extLst>
          </p:cNvPr>
          <p:cNvSpPr>
            <a:spLocks noGrp="1"/>
          </p:cNvSpPr>
          <p:nvPr>
            <p:ph type="subTitle" idx="1"/>
          </p:nvPr>
        </p:nvSpPr>
        <p:spPr>
          <a:xfrm>
            <a:off x="477980" y="4872922"/>
            <a:ext cx="4023359" cy="1208141"/>
          </a:xfrm>
        </p:spPr>
        <p:txBody>
          <a:bodyPr>
            <a:normAutofit/>
          </a:bodyPr>
          <a:lstStyle/>
          <a:p>
            <a:r>
              <a:rPr lang="en-US" sz="2000" dirty="0">
                <a:solidFill>
                  <a:schemeClr val="bg1"/>
                </a:solidFill>
              </a:rPr>
              <a:t>3E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2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838200" y="0"/>
            <a:ext cx="10515600" cy="1325563"/>
          </a:xfrm>
        </p:spPr>
        <p:txBody>
          <a:bodyPr/>
          <a:lstStyle/>
          <a:p>
            <a:r>
              <a:rPr lang="en-AU" b="0" dirty="0"/>
              <a:t>Quick recap – last lesson</a:t>
            </a:r>
            <a:endParaRPr lang="en-US" b="0"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2D4DBD3-9489-C963-FDD4-4D43DB263686}"/>
                  </a:ext>
                </a:extLst>
              </p:cNvPr>
              <p:cNvGraphicFramePr>
                <a:graphicFrameLocks noGrp="1"/>
              </p:cNvGraphicFramePr>
              <p:nvPr/>
            </p:nvGraphicFramePr>
            <p:xfrm>
              <a:off x="5115913" y="1170832"/>
              <a:ext cx="4579427" cy="4558897"/>
            </p:xfrm>
            <a:graphic>
              <a:graphicData uri="http://schemas.openxmlformats.org/drawingml/2006/table">
                <a:tbl>
                  <a:tblPr firstRow="1" firstCol="1" bandRow="1"/>
                  <a:tblGrid>
                    <a:gridCol w="1908095">
                      <a:extLst>
                        <a:ext uri="{9D8B030D-6E8A-4147-A177-3AD203B41FA5}">
                          <a16:colId xmlns:a16="http://schemas.microsoft.com/office/drawing/2014/main" val="2859113345"/>
                        </a:ext>
                      </a:extLst>
                    </a:gridCol>
                    <a:gridCol w="2671332">
                      <a:extLst>
                        <a:ext uri="{9D8B030D-6E8A-4147-A177-3AD203B41FA5}">
                          <a16:colId xmlns:a16="http://schemas.microsoft.com/office/drawing/2014/main" val="1008638826"/>
                        </a:ext>
                      </a:extLst>
                    </a:gridCol>
                  </a:tblGrid>
                  <a:tr h="651271">
                    <a:tc>
                      <a:txBody>
                        <a:bodyPr/>
                        <a:lstStyle/>
                        <a:p>
                          <a:pPr algn="ctr">
                            <a:lnSpc>
                              <a:spcPct val="107000"/>
                            </a:lnSpc>
                            <a:spcAft>
                              <a:spcPts val="800"/>
                            </a:spcAft>
                          </a:pPr>
                          <a:r>
                            <a:rPr lang="en-US" sz="1600" b="0" i="0">
                              <a:solidFill>
                                <a:srgbClr val="458ABF"/>
                              </a:solidFill>
                              <a:effectLst/>
                              <a:latin typeface="Whitney SSm Semibold" pitchFamily="2" charset="0"/>
                              <a:ea typeface="Times New Roman" panose="02020603050405020304" pitchFamily="18" charset="0"/>
                              <a:cs typeface="Calibri" panose="020F0502020204030204" pitchFamily="34" charset="0"/>
                            </a:rPr>
                            <a:t>Transformation</a:t>
                          </a:r>
                          <a:endParaRPr lang="en-AU" sz="1600" b="0" i="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tc>
                      <a:txBody>
                        <a:bodyPr/>
                        <a:lstStyle/>
                        <a:p>
                          <a:pPr algn="ctr">
                            <a:lnSpc>
                              <a:spcPct val="107000"/>
                            </a:lnSpc>
                            <a:spcAft>
                              <a:spcPts val="800"/>
                            </a:spcAft>
                          </a:pPr>
                          <a:r>
                            <a:rPr lang="en-US" sz="1600" b="0" i="0" dirty="0">
                              <a:solidFill>
                                <a:srgbClr val="458ABF"/>
                              </a:solidFill>
                              <a:effectLst/>
                              <a:latin typeface="Whitney SSm Semibold" pitchFamily="2" charset="0"/>
                              <a:ea typeface="Times New Roman" panose="02020603050405020304" pitchFamily="18" charset="0"/>
                              <a:cs typeface="Calibri" panose="020F0502020204030204" pitchFamily="34" charset="0"/>
                            </a:rPr>
                            <a:t>The regression equation</a:t>
                          </a:r>
                          <a:endParaRPr lang="en-AU" sz="1600" b="0" i="0" dirty="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extLst>
                      <a:ext uri="{0D108BD9-81ED-4DB2-BD59-A6C34878D82A}">
                        <a16:rowId xmlns:a16="http://schemas.microsoft.com/office/drawing/2014/main" val="4221461134"/>
                      </a:ext>
                    </a:extLst>
                  </a:tr>
                  <a:tr h="651271">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m:rPr>
                                  <m:sty m:val="p"/>
                                </m:rP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func>
                                <m:func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uncPr>
                                <m:fName>
                                  <m:r>
                                    <m:rPr>
                                      <m:sty m:val="p"/>
                                    </m:rPr>
                                    <a:rPr lang="en-US" sz="1600" b="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fName>
                                <m:e>
                                  <m:d>
                                    <m:d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e>
                                  </m:d>
                                </m:e>
                              </m:func>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47147435"/>
                      </a:ext>
                    </a:extLst>
                  </a:tr>
                  <a:tr h="651271">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m:rPr>
                                  <m:sty m:val="p"/>
                                </m:rP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en-US" sz="1600" b="0" i="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98160275"/>
                      </a:ext>
                    </a:extLst>
                  </a:tr>
                  <a:tr h="651271">
                    <a:tc>
                      <a:txBody>
                        <a:bodyPr/>
                        <a:lstStyle/>
                        <a:p>
                          <a:pPr algn="ctr">
                            <a:lnSpc>
                              <a:spcPct val="107000"/>
                            </a:lnSpc>
                            <a:spcAft>
                              <a:spcPts val="800"/>
                            </a:spcAft>
                          </a:pPr>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Reciprocal of </a:t>
                          </a: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oMath>
                          </a14:m>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f>
                                <m:f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1</m:t>
                                  </m:r>
                                </m:num>
                                <m:den>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den>
                              </m:f>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4367068"/>
                      </a:ext>
                    </a:extLst>
                  </a:tr>
                  <a:tr h="651271">
                    <a:tc>
                      <a:txBody>
                        <a:bodyPr/>
                        <a:lstStyle/>
                        <a:p>
                          <a:pPr algn="ctr">
                            <a:lnSpc>
                              <a:spcPct val="107000"/>
                            </a:lnSpc>
                            <a:spcAft>
                              <a:spcPts val="800"/>
                            </a:spcAft>
                          </a:pPr>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Reciprocal of </a:t>
                          </a: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1</m:t>
                                  </m:r>
                                </m:num>
                                <m:den>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den>
                              </m:f>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66985135"/>
                      </a:ext>
                    </a:extLst>
                  </a:tr>
                  <a:tr h="651271">
                    <a:tc>
                      <a:txBody>
                        <a:bodyPr/>
                        <a:lstStyle/>
                        <a:p>
                          <a:pPr algn="ctr">
                            <a:lnSpc>
                              <a:spcPct val="107000"/>
                            </a:lnSpc>
                            <a:spcAft>
                              <a:spcPts val="800"/>
                            </a:spcAft>
                          </a:pP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 squared</a:t>
                          </a:r>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sSup>
                                <m:sSup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e>
                                <m: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2</m:t>
                                  </m:r>
                                </m:sup>
                              </m:s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43852494"/>
                      </a:ext>
                    </a:extLst>
                  </a:tr>
                  <a:tr h="651271">
                    <a:tc>
                      <a:txBody>
                        <a:bodyPr/>
                        <a:lstStyle/>
                        <a:p>
                          <a:pPr algn="ctr">
                            <a:lnSpc>
                              <a:spcPct val="107000"/>
                            </a:lnSpc>
                            <a:spcAft>
                              <a:spcPts val="800"/>
                            </a:spcAft>
                          </a:pP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 squared</a:t>
                          </a:r>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e>
                                <m: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2</m:t>
                                  </m:r>
                                </m:sup>
                              </m:sSup>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65825476"/>
                      </a:ext>
                    </a:extLst>
                  </a:tr>
                </a:tbl>
              </a:graphicData>
            </a:graphic>
          </p:graphicFrame>
        </mc:Choice>
        <mc:Fallback xmlns="">
          <p:graphicFrame>
            <p:nvGraphicFramePr>
              <p:cNvPr id="8" name="Table 7">
                <a:extLst>
                  <a:ext uri="{FF2B5EF4-FFF2-40B4-BE49-F238E27FC236}">
                    <a16:creationId xmlns:a16="http://schemas.microsoft.com/office/drawing/2014/main" id="{92D4DBD3-9489-C963-FDD4-4D43DB263686}"/>
                  </a:ext>
                </a:extLst>
              </p:cNvPr>
              <p:cNvGraphicFramePr>
                <a:graphicFrameLocks noGrp="1"/>
              </p:cNvGraphicFramePr>
              <p:nvPr/>
            </p:nvGraphicFramePr>
            <p:xfrm>
              <a:off x="5115913" y="1170832"/>
              <a:ext cx="4579427" cy="4558897"/>
            </p:xfrm>
            <a:graphic>
              <a:graphicData uri="http://schemas.openxmlformats.org/drawingml/2006/table">
                <a:tbl>
                  <a:tblPr firstRow="1" firstCol="1" bandRow="1"/>
                  <a:tblGrid>
                    <a:gridCol w="1908095">
                      <a:extLst>
                        <a:ext uri="{9D8B030D-6E8A-4147-A177-3AD203B41FA5}">
                          <a16:colId xmlns:a16="http://schemas.microsoft.com/office/drawing/2014/main" val="2859113345"/>
                        </a:ext>
                      </a:extLst>
                    </a:gridCol>
                    <a:gridCol w="2671332">
                      <a:extLst>
                        <a:ext uri="{9D8B030D-6E8A-4147-A177-3AD203B41FA5}">
                          <a16:colId xmlns:a16="http://schemas.microsoft.com/office/drawing/2014/main" val="1008638826"/>
                        </a:ext>
                      </a:extLst>
                    </a:gridCol>
                  </a:tblGrid>
                  <a:tr h="651271">
                    <a:tc>
                      <a:txBody>
                        <a:bodyPr/>
                        <a:lstStyle/>
                        <a:p>
                          <a:pPr algn="ctr">
                            <a:lnSpc>
                              <a:spcPct val="107000"/>
                            </a:lnSpc>
                            <a:spcAft>
                              <a:spcPts val="800"/>
                            </a:spcAft>
                          </a:pPr>
                          <a:r>
                            <a:rPr lang="en-US" sz="1600" b="0" i="0">
                              <a:solidFill>
                                <a:srgbClr val="458ABF"/>
                              </a:solidFill>
                              <a:effectLst/>
                              <a:latin typeface="Whitney SSm Semibold" pitchFamily="2" charset="0"/>
                              <a:ea typeface="Times New Roman" panose="02020603050405020304" pitchFamily="18" charset="0"/>
                              <a:cs typeface="Calibri" panose="020F0502020204030204" pitchFamily="34" charset="0"/>
                            </a:rPr>
                            <a:t>Transformation</a:t>
                          </a:r>
                          <a:endParaRPr lang="en-AU" sz="1600" b="0" i="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tc>
                      <a:txBody>
                        <a:bodyPr/>
                        <a:lstStyle/>
                        <a:p>
                          <a:pPr algn="ctr">
                            <a:lnSpc>
                              <a:spcPct val="107000"/>
                            </a:lnSpc>
                            <a:spcAft>
                              <a:spcPts val="800"/>
                            </a:spcAft>
                          </a:pPr>
                          <a:r>
                            <a:rPr lang="en-US" sz="1600" b="0" i="0" dirty="0">
                              <a:solidFill>
                                <a:srgbClr val="458ABF"/>
                              </a:solidFill>
                              <a:effectLst/>
                              <a:latin typeface="Whitney SSm Semibold" pitchFamily="2" charset="0"/>
                              <a:ea typeface="Times New Roman" panose="02020603050405020304" pitchFamily="18" charset="0"/>
                              <a:cs typeface="Calibri" panose="020F0502020204030204" pitchFamily="34" charset="0"/>
                            </a:rPr>
                            <a:t>The regression equation</a:t>
                          </a:r>
                          <a:endParaRPr lang="en-AU" sz="1600" b="0" i="0" dirty="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extLst>
                      <a:ext uri="{0D108BD9-81ED-4DB2-BD59-A6C34878D82A}">
                        <a16:rowId xmlns:a16="http://schemas.microsoft.com/office/drawing/2014/main" val="4221461134"/>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100935" r="-140575" b="-500935"/>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100935" r="-228" b="-500935"/>
                          </a:stretch>
                        </a:blipFill>
                      </a:tcPr>
                    </a:tc>
                    <a:extLst>
                      <a:ext uri="{0D108BD9-81ED-4DB2-BD59-A6C34878D82A}">
                        <a16:rowId xmlns:a16="http://schemas.microsoft.com/office/drawing/2014/main" val="84714743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200935" r="-140575" b="-400935"/>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200935" r="-228" b="-400935"/>
                          </a:stretch>
                        </a:blipFill>
                      </a:tcPr>
                    </a:tc>
                    <a:extLst>
                      <a:ext uri="{0D108BD9-81ED-4DB2-BD59-A6C34878D82A}">
                        <a16:rowId xmlns:a16="http://schemas.microsoft.com/office/drawing/2014/main" val="349816027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303774" r="-140575" b="-304717"/>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303774" r="-228" b="-304717"/>
                          </a:stretch>
                        </a:blipFill>
                      </a:tcPr>
                    </a:tc>
                    <a:extLst>
                      <a:ext uri="{0D108BD9-81ED-4DB2-BD59-A6C34878D82A}">
                        <a16:rowId xmlns:a16="http://schemas.microsoft.com/office/drawing/2014/main" val="754367068"/>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400000" r="-140575" b="-20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400000" r="-228" b="-201869"/>
                          </a:stretch>
                        </a:blipFill>
                      </a:tcPr>
                    </a:tc>
                    <a:extLst>
                      <a:ext uri="{0D108BD9-81ED-4DB2-BD59-A6C34878D82A}">
                        <a16:rowId xmlns:a16="http://schemas.microsoft.com/office/drawing/2014/main" val="236698513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500000" r="-140575" b="-10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500000" r="-228" b="-101869"/>
                          </a:stretch>
                        </a:blipFill>
                      </a:tcPr>
                    </a:tc>
                    <a:extLst>
                      <a:ext uri="{0D108BD9-81ED-4DB2-BD59-A6C34878D82A}">
                        <a16:rowId xmlns:a16="http://schemas.microsoft.com/office/drawing/2014/main" val="2543852494"/>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600000" r="-140575" b="-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600000" r="-228" b="-1869"/>
                          </a:stretch>
                        </a:blipFill>
                      </a:tcPr>
                    </a:tc>
                    <a:extLst>
                      <a:ext uri="{0D108BD9-81ED-4DB2-BD59-A6C34878D82A}">
                        <a16:rowId xmlns:a16="http://schemas.microsoft.com/office/drawing/2014/main" val="965825476"/>
                      </a:ext>
                    </a:extLst>
                  </a:tr>
                </a:tbl>
              </a:graphicData>
            </a:graphic>
          </p:graphicFrame>
        </mc:Fallback>
      </mc:AlternateContent>
      <p:pic>
        <p:nvPicPr>
          <p:cNvPr id="6" name="Picture 5">
            <a:extLst>
              <a:ext uri="{FF2B5EF4-FFF2-40B4-BE49-F238E27FC236}">
                <a16:creationId xmlns:a16="http://schemas.microsoft.com/office/drawing/2014/main" id="{39CA3014-B453-4C3A-D136-467AC98828DC}"/>
              </a:ext>
            </a:extLst>
          </p:cNvPr>
          <p:cNvPicPr>
            <a:picLocks noChangeAspect="1"/>
          </p:cNvPicPr>
          <p:nvPr/>
        </p:nvPicPr>
        <p:blipFill>
          <a:blip r:embed="rId4"/>
          <a:stretch>
            <a:fillRect/>
          </a:stretch>
        </p:blipFill>
        <p:spPr>
          <a:xfrm>
            <a:off x="64707" y="990823"/>
            <a:ext cx="4963251" cy="490463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8EBF79-A5B8-83EA-80FB-08FE4C879B9D}"/>
                  </a:ext>
                </a:extLst>
              </p:cNvPr>
              <p:cNvSpPr txBox="1"/>
              <p:nvPr/>
            </p:nvSpPr>
            <p:spPr>
              <a:xfrm>
                <a:off x="1075585" y="1500993"/>
                <a:ext cx="1105737" cy="130920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𝑥</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𝑥</m:t>
                          </m:r>
                        </m:den>
                      </m:f>
                    </m:oMath>
                  </m:oMathPara>
                </a14:m>
                <a:endParaRPr lang="en-AU" sz="1599" dirty="0"/>
              </a:p>
              <a:p>
                <a:pPr>
                  <a:lnSpc>
                    <a:spcPct val="110000"/>
                  </a:lnSpc>
                  <a:spcAft>
                    <a:spcPts val="1333"/>
                  </a:spcAft>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rPr>
                        <m:t>𝑦</m:t>
                      </m:r>
                      <m:r>
                        <a:rPr lang="en-AU" sz="1599" i="1" baseline="30000">
                          <a:latin typeface="Cambria Math" panose="02040503050406030204" pitchFamily="18" charset="0"/>
                        </a:rPr>
                        <m:t>2</m:t>
                      </m:r>
                    </m:oMath>
                  </m:oMathPara>
                </a14:m>
                <a:br>
                  <a:rPr lang="en-AU" sz="1599" dirty="0"/>
                </a:br>
                <a:endParaRPr lang="en-AU" sz="1599" dirty="0"/>
              </a:p>
            </p:txBody>
          </p:sp>
        </mc:Choice>
        <mc:Fallback xmlns="">
          <p:sp>
            <p:nvSpPr>
              <p:cNvPr id="9" name="TextBox 8">
                <a:extLst>
                  <a:ext uri="{FF2B5EF4-FFF2-40B4-BE49-F238E27FC236}">
                    <a16:creationId xmlns:a16="http://schemas.microsoft.com/office/drawing/2014/main" id="{5E8EBF79-A5B8-83EA-80FB-08FE4C879B9D}"/>
                  </a:ext>
                </a:extLst>
              </p:cNvPr>
              <p:cNvSpPr txBox="1">
                <a:spLocks noRot="1" noChangeAspect="1" noMove="1" noResize="1" noEditPoints="1" noAdjustHandles="1" noChangeArrowheads="1" noChangeShapeType="1" noTextEdit="1"/>
              </p:cNvSpPr>
              <p:nvPr/>
            </p:nvSpPr>
            <p:spPr>
              <a:xfrm>
                <a:off x="1075585" y="1500993"/>
                <a:ext cx="1105737" cy="1309205"/>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8448F0-2458-1E8E-DB15-54EFE3C5A206}"/>
                  </a:ext>
                </a:extLst>
              </p:cNvPr>
              <p:cNvSpPr txBox="1"/>
              <p:nvPr/>
            </p:nvSpPr>
            <p:spPr>
              <a:xfrm>
                <a:off x="1075586" y="3642608"/>
                <a:ext cx="1105737" cy="1864228"/>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𝑥</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𝑥</m:t>
                          </m:r>
                        </m:den>
                      </m:f>
                    </m:oMath>
                  </m:oMathPara>
                </a14:m>
                <a:endParaRPr lang="en-AU" sz="1599" dirty="0"/>
              </a:p>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𝑦</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𝑦</m:t>
                          </m:r>
                        </m:den>
                      </m:f>
                    </m:oMath>
                  </m:oMathPara>
                </a14:m>
                <a:br>
                  <a:rPr lang="en-AU" sz="1599" dirty="0"/>
                </a:br>
                <a:endParaRPr lang="en-AU" sz="1599" dirty="0"/>
              </a:p>
            </p:txBody>
          </p:sp>
        </mc:Choice>
        <mc:Fallback xmlns="">
          <p:sp>
            <p:nvSpPr>
              <p:cNvPr id="10" name="TextBox 9">
                <a:extLst>
                  <a:ext uri="{FF2B5EF4-FFF2-40B4-BE49-F238E27FC236}">
                    <a16:creationId xmlns:a16="http://schemas.microsoft.com/office/drawing/2014/main" id="{C88448F0-2458-1E8E-DB15-54EFE3C5A206}"/>
                  </a:ext>
                </a:extLst>
              </p:cNvPr>
              <p:cNvSpPr txBox="1">
                <a:spLocks noRot="1" noChangeAspect="1" noMove="1" noResize="1" noEditPoints="1" noAdjustHandles="1" noChangeArrowheads="1" noChangeShapeType="1" noTextEdit="1"/>
              </p:cNvSpPr>
              <p:nvPr/>
            </p:nvSpPr>
            <p:spPr>
              <a:xfrm>
                <a:off x="1075586" y="3642608"/>
                <a:ext cx="1105737" cy="186422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51C1B4-208A-FA4B-3856-4567981959F5}"/>
                  </a:ext>
                </a:extLst>
              </p:cNvPr>
              <p:cNvSpPr txBox="1"/>
              <p:nvPr/>
            </p:nvSpPr>
            <p:spPr>
              <a:xfrm>
                <a:off x="2947334" y="3806020"/>
                <a:ext cx="1105737" cy="169655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r>
                        <a:rPr lang="en-AU" sz="1599" i="1">
                          <a:latin typeface="Cambria Math" panose="02040503050406030204" pitchFamily="18" charset="0"/>
                        </a:rPr>
                        <m:t>𝑥</m:t>
                      </m:r>
                      <m:r>
                        <a:rPr lang="en-AU" sz="1599" i="1" baseline="30000">
                          <a:latin typeface="Cambria Math" panose="02040503050406030204" pitchFamily="18" charset="0"/>
                        </a:rPr>
                        <m:t>2</m:t>
                      </m:r>
                    </m:oMath>
                  </m:oMathPara>
                </a14:m>
                <a:endParaRPr lang="en-AU" sz="1599" baseline="30000" dirty="0"/>
              </a:p>
              <a:p>
                <a:pPr>
                  <a:lnSpc>
                    <a:spcPct val="110000"/>
                  </a:lnSpc>
                  <a:spcAft>
                    <a:spcPts val="1333"/>
                  </a:spcAft>
                </a:pPr>
                <a:endParaRPr lang="en-AU" sz="1599" baseline="30000" dirty="0"/>
              </a:p>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𝑦</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𝑦</m:t>
                          </m:r>
                        </m:den>
                      </m:f>
                    </m:oMath>
                  </m:oMathPara>
                </a14:m>
                <a:br>
                  <a:rPr lang="en-AU" sz="1599" dirty="0"/>
                </a:br>
                <a:endParaRPr lang="en-AU" sz="1599" dirty="0"/>
              </a:p>
            </p:txBody>
          </p:sp>
        </mc:Choice>
        <mc:Fallback xmlns="">
          <p:sp>
            <p:nvSpPr>
              <p:cNvPr id="11" name="TextBox 10">
                <a:extLst>
                  <a:ext uri="{FF2B5EF4-FFF2-40B4-BE49-F238E27FC236}">
                    <a16:creationId xmlns:a16="http://schemas.microsoft.com/office/drawing/2014/main" id="{C151C1B4-208A-FA4B-3856-4567981959F5}"/>
                  </a:ext>
                </a:extLst>
              </p:cNvPr>
              <p:cNvSpPr txBox="1">
                <a:spLocks noRot="1" noChangeAspect="1" noMove="1" noResize="1" noEditPoints="1" noAdjustHandles="1" noChangeArrowheads="1" noChangeShapeType="1" noTextEdit="1"/>
              </p:cNvSpPr>
              <p:nvPr/>
            </p:nvSpPr>
            <p:spPr>
              <a:xfrm>
                <a:off x="2947334" y="3806020"/>
                <a:ext cx="1105737" cy="1696555"/>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F3B19A-A58E-7A58-A7D9-EF85CAD14484}"/>
                  </a:ext>
                </a:extLst>
              </p:cNvPr>
              <p:cNvSpPr txBox="1"/>
              <p:nvPr/>
            </p:nvSpPr>
            <p:spPr>
              <a:xfrm>
                <a:off x="2947333" y="1990061"/>
                <a:ext cx="1105737" cy="79438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r>
                        <a:rPr lang="en-AU" sz="1599" i="1">
                          <a:latin typeface="Cambria Math" panose="02040503050406030204" pitchFamily="18" charset="0"/>
                        </a:rPr>
                        <m:t>𝑥</m:t>
                      </m:r>
                      <m:r>
                        <a:rPr lang="en-AU" sz="1599" i="1" baseline="30000">
                          <a:latin typeface="Cambria Math" panose="02040503050406030204" pitchFamily="18" charset="0"/>
                        </a:rPr>
                        <m:t>2</m:t>
                      </m:r>
                    </m:oMath>
                  </m:oMathPara>
                </a14:m>
                <a:endParaRPr lang="en-AU" sz="1599" baseline="30000" dirty="0"/>
              </a:p>
              <a:p>
                <a:pPr>
                  <a:lnSpc>
                    <a:spcPct val="110000"/>
                  </a:lnSpc>
                  <a:spcAft>
                    <a:spcPts val="1333"/>
                  </a:spcAft>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rPr>
                        <m:t>𝑦</m:t>
                      </m:r>
                      <m:r>
                        <a:rPr lang="en-AU" sz="1599" i="1" baseline="30000">
                          <a:latin typeface="Cambria Math" panose="02040503050406030204" pitchFamily="18" charset="0"/>
                        </a:rPr>
                        <m:t>2</m:t>
                      </m:r>
                    </m:oMath>
                  </m:oMathPara>
                </a14:m>
                <a:br>
                  <a:rPr lang="en-AU" sz="1599" dirty="0"/>
                </a:br>
                <a:endParaRPr lang="en-AU" sz="1599" dirty="0"/>
              </a:p>
            </p:txBody>
          </p:sp>
        </mc:Choice>
        <mc:Fallback xmlns="">
          <p:sp>
            <p:nvSpPr>
              <p:cNvPr id="12" name="TextBox 11">
                <a:extLst>
                  <a:ext uri="{FF2B5EF4-FFF2-40B4-BE49-F238E27FC236}">
                    <a16:creationId xmlns:a16="http://schemas.microsoft.com/office/drawing/2014/main" id="{B6F3B19A-A58E-7A58-A7D9-EF85CAD14484}"/>
                  </a:ext>
                </a:extLst>
              </p:cNvPr>
              <p:cNvSpPr txBox="1">
                <a:spLocks noRot="1" noChangeAspect="1" noMove="1" noResize="1" noEditPoints="1" noAdjustHandles="1" noChangeArrowheads="1" noChangeShapeType="1" noTextEdit="1"/>
              </p:cNvSpPr>
              <p:nvPr/>
            </p:nvSpPr>
            <p:spPr>
              <a:xfrm>
                <a:off x="2947333" y="1990061"/>
                <a:ext cx="1105737" cy="794385"/>
              </a:xfrm>
              <a:prstGeom prst="rect">
                <a:avLst/>
              </a:prstGeom>
              <a:blipFill>
                <a:blip r:embed="rId8"/>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19461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2471F-6D7E-64D6-2E44-E544A1860E79}"/>
              </a:ext>
            </a:extLst>
          </p:cNvPr>
          <p:cNvPicPr>
            <a:picLocks noChangeAspect="1"/>
          </p:cNvPicPr>
          <p:nvPr/>
        </p:nvPicPr>
        <p:blipFill>
          <a:blip r:embed="rId2"/>
          <a:stretch>
            <a:fillRect/>
          </a:stretch>
        </p:blipFill>
        <p:spPr>
          <a:xfrm>
            <a:off x="1409046" y="509180"/>
            <a:ext cx="9373908" cy="5839640"/>
          </a:xfrm>
          <a:prstGeom prst="rect">
            <a:avLst/>
          </a:prstGeom>
        </p:spPr>
      </p:pic>
    </p:spTree>
    <p:extLst>
      <p:ext uri="{BB962C8B-B14F-4D97-AF65-F5344CB8AC3E}">
        <p14:creationId xmlns:p14="http://schemas.microsoft.com/office/powerpoint/2010/main" val="58874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23365D-8BA6-722A-3AA5-55BF04021C91}"/>
              </a:ext>
            </a:extLst>
          </p:cNvPr>
          <p:cNvSpPr>
            <a:spLocks noGrp="1"/>
          </p:cNvSpPr>
          <p:nvPr>
            <p:ph type="body" sz="quarter" idx="10"/>
          </p:nvPr>
        </p:nvSpPr>
        <p:spPr>
          <a:xfrm>
            <a:off x="208219" y="467016"/>
            <a:ext cx="7600048" cy="2789985"/>
          </a:xfrm>
        </p:spPr>
        <p:txBody>
          <a:bodyPr/>
          <a:lstStyle/>
          <a:p>
            <a:pPr>
              <a:spcAft>
                <a:spcPts val="1333"/>
              </a:spcAft>
            </a:pPr>
            <a:r>
              <a:rPr lang="en-AU" sz="1800" dirty="0"/>
              <a:t>The wind speeds (in km/h) that were recorded at the weather station </a:t>
            </a:r>
            <a:br>
              <a:rPr lang="en-AU" sz="1800" dirty="0"/>
            </a:br>
            <a:r>
              <a:rPr lang="en-AU" sz="1800" dirty="0"/>
              <a:t>at 9.00 am and 3.00 pm respectively on 18 days in November are given </a:t>
            </a:r>
            <a:br>
              <a:rPr lang="en-AU" sz="1800" dirty="0"/>
            </a:br>
            <a:r>
              <a:rPr lang="en-AU" sz="1800" dirty="0"/>
              <a:t>in the table below. A scatterplot has been constructed from this data set.</a:t>
            </a:r>
          </a:p>
          <a:p>
            <a:pPr>
              <a:spcAft>
                <a:spcPts val="1333"/>
              </a:spcAft>
            </a:pPr>
            <a:r>
              <a:rPr lang="en-AU" sz="1800" dirty="0"/>
              <a:t>Let the wind speed at 9.00 am be represented by the variable ws9.00 am and the wind speed at 3.00 pm be represented by the variable ws3.00 pm. The relationship between ws9.00 am and ws3.00 pm shown in the scatterplot above is nonlinear. A squared transformation can be applied </a:t>
            </a:r>
            <a:br>
              <a:rPr lang="en-AU" sz="1800" dirty="0"/>
            </a:br>
            <a:r>
              <a:rPr lang="en-AU" sz="1800" dirty="0"/>
              <a:t>to the variable ws3.00 pm to linearise the data in the scatterplot.</a:t>
            </a:r>
          </a:p>
        </p:txBody>
      </p:sp>
      <p:pic>
        <p:nvPicPr>
          <p:cNvPr id="3" name="Picture 2">
            <a:extLst>
              <a:ext uri="{FF2B5EF4-FFF2-40B4-BE49-F238E27FC236}">
                <a16:creationId xmlns:a16="http://schemas.microsoft.com/office/drawing/2014/main" id="{73D629AE-6BA9-6A63-40A1-12ACA3657FCB}"/>
              </a:ext>
            </a:extLst>
          </p:cNvPr>
          <p:cNvPicPr>
            <a:picLocks noChangeAspect="1"/>
          </p:cNvPicPr>
          <p:nvPr/>
        </p:nvPicPr>
        <p:blipFill>
          <a:blip r:embed="rId3"/>
          <a:stretch>
            <a:fillRect/>
          </a:stretch>
        </p:blipFill>
        <p:spPr>
          <a:xfrm>
            <a:off x="7808267" y="395670"/>
            <a:ext cx="1980358" cy="6193891"/>
          </a:xfrm>
          <a:prstGeom prst="rect">
            <a:avLst/>
          </a:prstGeom>
        </p:spPr>
      </p:pic>
      <p:pic>
        <p:nvPicPr>
          <p:cNvPr id="6" name="Picture 5">
            <a:extLst>
              <a:ext uri="{FF2B5EF4-FFF2-40B4-BE49-F238E27FC236}">
                <a16:creationId xmlns:a16="http://schemas.microsoft.com/office/drawing/2014/main" id="{FE56DFDD-C5DE-C568-B132-84D114F43A52}"/>
              </a:ext>
            </a:extLst>
          </p:cNvPr>
          <p:cNvPicPr>
            <a:picLocks noChangeAspect="1"/>
          </p:cNvPicPr>
          <p:nvPr/>
        </p:nvPicPr>
        <p:blipFill rotWithShape="1">
          <a:blip r:embed="rId4"/>
          <a:srcRect t="1519"/>
          <a:stretch/>
        </p:blipFill>
        <p:spPr>
          <a:xfrm>
            <a:off x="3120435" y="3527567"/>
            <a:ext cx="4687832" cy="3278691"/>
          </a:xfrm>
          <a:prstGeom prst="rect">
            <a:avLst/>
          </a:prstGeom>
        </p:spPr>
      </p:pic>
      <p:pic>
        <p:nvPicPr>
          <p:cNvPr id="5" name="Picture 4">
            <a:extLst>
              <a:ext uri="{FF2B5EF4-FFF2-40B4-BE49-F238E27FC236}">
                <a16:creationId xmlns:a16="http://schemas.microsoft.com/office/drawing/2014/main" id="{ABC29997-5D1F-4EF0-8E03-516604D3118C}"/>
              </a:ext>
            </a:extLst>
          </p:cNvPr>
          <p:cNvPicPr>
            <a:picLocks noChangeAspect="1"/>
          </p:cNvPicPr>
          <p:nvPr/>
        </p:nvPicPr>
        <p:blipFill>
          <a:blip r:embed="rId5"/>
          <a:stretch>
            <a:fillRect/>
          </a:stretch>
        </p:blipFill>
        <p:spPr>
          <a:xfrm>
            <a:off x="208219" y="4086991"/>
            <a:ext cx="2774446" cy="1567525"/>
          </a:xfrm>
          <a:prstGeom prst="rect">
            <a:avLst/>
          </a:prstGeom>
        </p:spPr>
      </p:pic>
    </p:spTree>
    <p:extLst>
      <p:ext uri="{BB962C8B-B14F-4D97-AF65-F5344CB8AC3E}">
        <p14:creationId xmlns:p14="http://schemas.microsoft.com/office/powerpoint/2010/main" val="271272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69C29-2F90-4062-9493-684A0C5C1679}"/>
              </a:ext>
            </a:extLst>
          </p:cNvPr>
          <p:cNvPicPr>
            <a:picLocks noChangeAspect="1"/>
          </p:cNvPicPr>
          <p:nvPr/>
        </p:nvPicPr>
        <p:blipFill>
          <a:blip r:embed="rId2"/>
          <a:stretch>
            <a:fillRect/>
          </a:stretch>
        </p:blipFill>
        <p:spPr>
          <a:xfrm>
            <a:off x="8335" y="445842"/>
            <a:ext cx="4764112" cy="2257990"/>
          </a:xfrm>
          <a:prstGeom prst="rect">
            <a:avLst/>
          </a:prstGeom>
        </p:spPr>
      </p:pic>
      <p:pic>
        <p:nvPicPr>
          <p:cNvPr id="5" name="Picture 4">
            <a:extLst>
              <a:ext uri="{FF2B5EF4-FFF2-40B4-BE49-F238E27FC236}">
                <a16:creationId xmlns:a16="http://schemas.microsoft.com/office/drawing/2014/main" id="{DB35ABFC-42CD-44E6-822A-38C923E5290A}"/>
              </a:ext>
            </a:extLst>
          </p:cNvPr>
          <p:cNvPicPr>
            <a:picLocks noChangeAspect="1"/>
          </p:cNvPicPr>
          <p:nvPr/>
        </p:nvPicPr>
        <p:blipFill>
          <a:blip r:embed="rId3"/>
          <a:stretch>
            <a:fillRect/>
          </a:stretch>
        </p:blipFill>
        <p:spPr>
          <a:xfrm>
            <a:off x="0" y="3429000"/>
            <a:ext cx="6023843" cy="2983158"/>
          </a:xfrm>
          <a:prstGeom prst="rect">
            <a:avLst/>
          </a:prstGeom>
        </p:spPr>
      </p:pic>
      <p:pic>
        <p:nvPicPr>
          <p:cNvPr id="7" name="Picture 6">
            <a:extLst>
              <a:ext uri="{FF2B5EF4-FFF2-40B4-BE49-F238E27FC236}">
                <a16:creationId xmlns:a16="http://schemas.microsoft.com/office/drawing/2014/main" id="{A950FE92-326D-4950-8F84-F49762ECEAA5}"/>
              </a:ext>
            </a:extLst>
          </p:cNvPr>
          <p:cNvPicPr>
            <a:picLocks noChangeAspect="1"/>
          </p:cNvPicPr>
          <p:nvPr/>
        </p:nvPicPr>
        <p:blipFill>
          <a:blip r:embed="rId4"/>
          <a:stretch>
            <a:fillRect/>
          </a:stretch>
        </p:blipFill>
        <p:spPr>
          <a:xfrm>
            <a:off x="5375398" y="13347"/>
            <a:ext cx="5730115" cy="2983158"/>
          </a:xfrm>
          <a:prstGeom prst="rect">
            <a:avLst/>
          </a:prstGeom>
        </p:spPr>
      </p:pic>
      <p:pic>
        <p:nvPicPr>
          <p:cNvPr id="16" name="Picture 15">
            <a:extLst>
              <a:ext uri="{FF2B5EF4-FFF2-40B4-BE49-F238E27FC236}">
                <a16:creationId xmlns:a16="http://schemas.microsoft.com/office/drawing/2014/main" id="{7D5C613A-0EA5-4FC2-B098-7E1CC67DD512}"/>
              </a:ext>
            </a:extLst>
          </p:cNvPr>
          <p:cNvPicPr>
            <a:picLocks noChangeAspect="1"/>
          </p:cNvPicPr>
          <p:nvPr/>
        </p:nvPicPr>
        <p:blipFill>
          <a:blip r:embed="rId5"/>
          <a:stretch>
            <a:fillRect/>
          </a:stretch>
        </p:blipFill>
        <p:spPr>
          <a:xfrm>
            <a:off x="6096000" y="2996505"/>
            <a:ext cx="5836223" cy="3740528"/>
          </a:xfrm>
          <a:prstGeom prst="rect">
            <a:avLst/>
          </a:prstGeom>
        </p:spPr>
      </p:pic>
      <p:sp>
        <p:nvSpPr>
          <p:cNvPr id="11" name="TextBox 10">
            <a:extLst>
              <a:ext uri="{FF2B5EF4-FFF2-40B4-BE49-F238E27FC236}">
                <a16:creationId xmlns:a16="http://schemas.microsoft.com/office/drawing/2014/main" id="{6D490BD9-45CE-487E-94EC-8D403B98956E}"/>
              </a:ext>
            </a:extLst>
          </p:cNvPr>
          <p:cNvSpPr txBox="1"/>
          <p:nvPr/>
        </p:nvSpPr>
        <p:spPr>
          <a:xfrm>
            <a:off x="3577761" y="5250437"/>
            <a:ext cx="2985841" cy="584775"/>
          </a:xfrm>
          <a:prstGeom prst="rect">
            <a:avLst/>
          </a:prstGeom>
          <a:noFill/>
        </p:spPr>
        <p:txBody>
          <a:bodyPr wrap="square" rtlCol="0">
            <a:spAutoFit/>
          </a:bodyPr>
          <a:lstStyle/>
          <a:p>
            <a:r>
              <a:rPr lang="en-US" sz="3200" dirty="0">
                <a:highlight>
                  <a:srgbClr val="00FF00"/>
                </a:highlight>
              </a:rPr>
              <a:t>CAS Notes 3.6</a:t>
            </a:r>
            <a:endParaRPr lang="en-AU" sz="3200" dirty="0">
              <a:highlight>
                <a:srgbClr val="00FF00"/>
              </a:highlight>
            </a:endParaRPr>
          </a:p>
        </p:txBody>
      </p:sp>
    </p:spTree>
    <p:extLst>
      <p:ext uri="{BB962C8B-B14F-4D97-AF65-F5344CB8AC3E}">
        <p14:creationId xmlns:p14="http://schemas.microsoft.com/office/powerpoint/2010/main" val="293398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10911-CCD9-45AB-81CA-C5F9310E21AA}"/>
              </a:ext>
            </a:extLst>
          </p:cNvPr>
          <p:cNvPicPr>
            <a:picLocks noChangeAspect="1"/>
          </p:cNvPicPr>
          <p:nvPr/>
        </p:nvPicPr>
        <p:blipFill>
          <a:blip r:embed="rId2"/>
          <a:stretch>
            <a:fillRect/>
          </a:stretch>
        </p:blipFill>
        <p:spPr>
          <a:xfrm>
            <a:off x="231627" y="93401"/>
            <a:ext cx="3500113" cy="2625085"/>
          </a:xfrm>
          <a:prstGeom prst="rect">
            <a:avLst/>
          </a:prstGeom>
        </p:spPr>
      </p:pic>
      <p:pic>
        <p:nvPicPr>
          <p:cNvPr id="6" name="Picture 5">
            <a:extLst>
              <a:ext uri="{FF2B5EF4-FFF2-40B4-BE49-F238E27FC236}">
                <a16:creationId xmlns:a16="http://schemas.microsoft.com/office/drawing/2014/main" id="{5BD06909-F51F-40A3-B73B-B6352D60B0DA}"/>
              </a:ext>
            </a:extLst>
          </p:cNvPr>
          <p:cNvPicPr>
            <a:picLocks noChangeAspect="1"/>
          </p:cNvPicPr>
          <p:nvPr/>
        </p:nvPicPr>
        <p:blipFill>
          <a:blip r:embed="rId3"/>
          <a:stretch>
            <a:fillRect/>
          </a:stretch>
        </p:blipFill>
        <p:spPr>
          <a:xfrm>
            <a:off x="3997608" y="134810"/>
            <a:ext cx="4936328" cy="2542266"/>
          </a:xfrm>
          <a:prstGeom prst="rect">
            <a:avLst/>
          </a:prstGeom>
        </p:spPr>
      </p:pic>
      <p:pic>
        <p:nvPicPr>
          <p:cNvPr id="8" name="Picture 7">
            <a:extLst>
              <a:ext uri="{FF2B5EF4-FFF2-40B4-BE49-F238E27FC236}">
                <a16:creationId xmlns:a16="http://schemas.microsoft.com/office/drawing/2014/main" id="{F23C7819-448D-4739-A8CF-15E42B41F4DF}"/>
              </a:ext>
            </a:extLst>
          </p:cNvPr>
          <p:cNvPicPr>
            <a:picLocks noChangeAspect="1"/>
          </p:cNvPicPr>
          <p:nvPr/>
        </p:nvPicPr>
        <p:blipFill>
          <a:blip r:embed="rId4"/>
          <a:stretch>
            <a:fillRect/>
          </a:stretch>
        </p:blipFill>
        <p:spPr>
          <a:xfrm>
            <a:off x="231627" y="2989774"/>
            <a:ext cx="4936328" cy="2604652"/>
          </a:xfrm>
          <a:prstGeom prst="rect">
            <a:avLst/>
          </a:prstGeom>
        </p:spPr>
      </p:pic>
      <p:pic>
        <p:nvPicPr>
          <p:cNvPr id="10" name="Picture 9">
            <a:extLst>
              <a:ext uri="{FF2B5EF4-FFF2-40B4-BE49-F238E27FC236}">
                <a16:creationId xmlns:a16="http://schemas.microsoft.com/office/drawing/2014/main" id="{A191944E-182E-4E7E-BC3C-7CB545CCF247}"/>
              </a:ext>
            </a:extLst>
          </p:cNvPr>
          <p:cNvPicPr>
            <a:picLocks noChangeAspect="1"/>
          </p:cNvPicPr>
          <p:nvPr/>
        </p:nvPicPr>
        <p:blipFill>
          <a:blip r:embed="rId5"/>
          <a:stretch>
            <a:fillRect/>
          </a:stretch>
        </p:blipFill>
        <p:spPr>
          <a:xfrm>
            <a:off x="5464519" y="2989774"/>
            <a:ext cx="4997030" cy="2604652"/>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E765E93-02E9-40AF-9040-52D308E6F444}"/>
                  </a:ext>
                </a:extLst>
              </p14:cNvPr>
              <p14:cNvContentPartPr/>
              <p14:nvPr/>
            </p14:nvContentPartPr>
            <p14:xfrm>
              <a:off x="6956698" y="1803162"/>
              <a:ext cx="938520" cy="26280"/>
            </p14:xfrm>
          </p:contentPart>
        </mc:Choice>
        <mc:Fallback xmlns="">
          <p:pic>
            <p:nvPicPr>
              <p:cNvPr id="11" name="Ink 10">
                <a:extLst>
                  <a:ext uri="{FF2B5EF4-FFF2-40B4-BE49-F238E27FC236}">
                    <a16:creationId xmlns:a16="http://schemas.microsoft.com/office/drawing/2014/main" id="{6E765E93-02E9-40AF-9040-52D308E6F444}"/>
                  </a:ext>
                </a:extLst>
              </p:cNvPr>
              <p:cNvPicPr/>
              <p:nvPr/>
            </p:nvPicPr>
            <p:blipFill>
              <a:blip r:embed="rId7"/>
              <a:stretch>
                <a:fillRect/>
              </a:stretch>
            </p:blipFill>
            <p:spPr>
              <a:xfrm>
                <a:off x="6903058" y="1695162"/>
                <a:ext cx="1046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FC25096-F9C9-42F8-AF74-370CFA1994D4}"/>
                  </a:ext>
                </a:extLst>
              </p14:cNvPr>
              <p14:cNvContentPartPr/>
              <p14:nvPr/>
            </p14:nvContentPartPr>
            <p14:xfrm>
              <a:off x="3027298" y="4818882"/>
              <a:ext cx="996120" cy="360"/>
            </p14:xfrm>
          </p:contentPart>
        </mc:Choice>
        <mc:Fallback xmlns="">
          <p:pic>
            <p:nvPicPr>
              <p:cNvPr id="12" name="Ink 11">
                <a:extLst>
                  <a:ext uri="{FF2B5EF4-FFF2-40B4-BE49-F238E27FC236}">
                    <a16:creationId xmlns:a16="http://schemas.microsoft.com/office/drawing/2014/main" id="{EFC25096-F9C9-42F8-AF74-370CFA1994D4}"/>
                  </a:ext>
                </a:extLst>
              </p:cNvPr>
              <p:cNvPicPr/>
              <p:nvPr/>
            </p:nvPicPr>
            <p:blipFill>
              <a:blip r:embed="rId9"/>
              <a:stretch>
                <a:fillRect/>
              </a:stretch>
            </p:blipFill>
            <p:spPr>
              <a:xfrm>
                <a:off x="2973658" y="4710882"/>
                <a:ext cx="1103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BDAEE281-305D-45E9-BC53-5B2EA67826B6}"/>
                  </a:ext>
                </a:extLst>
              </p14:cNvPr>
              <p14:cNvContentPartPr/>
              <p14:nvPr/>
            </p14:nvContentPartPr>
            <p14:xfrm>
              <a:off x="8340538" y="4969722"/>
              <a:ext cx="875880" cy="22320"/>
            </p14:xfrm>
          </p:contentPart>
        </mc:Choice>
        <mc:Fallback xmlns="">
          <p:pic>
            <p:nvPicPr>
              <p:cNvPr id="13" name="Ink 12">
                <a:extLst>
                  <a:ext uri="{FF2B5EF4-FFF2-40B4-BE49-F238E27FC236}">
                    <a16:creationId xmlns:a16="http://schemas.microsoft.com/office/drawing/2014/main" id="{BDAEE281-305D-45E9-BC53-5B2EA67826B6}"/>
                  </a:ext>
                </a:extLst>
              </p:cNvPr>
              <p:cNvPicPr/>
              <p:nvPr/>
            </p:nvPicPr>
            <p:blipFill>
              <a:blip r:embed="rId11"/>
              <a:stretch>
                <a:fillRect/>
              </a:stretch>
            </p:blipFill>
            <p:spPr>
              <a:xfrm>
                <a:off x="8286538" y="4862082"/>
                <a:ext cx="983520" cy="237960"/>
              </a:xfrm>
              <a:prstGeom prst="rect">
                <a:avLst/>
              </a:prstGeom>
            </p:spPr>
          </p:pic>
        </mc:Fallback>
      </mc:AlternateContent>
      <p:sp>
        <p:nvSpPr>
          <p:cNvPr id="14" name="TextBox 13">
            <a:extLst>
              <a:ext uri="{FF2B5EF4-FFF2-40B4-BE49-F238E27FC236}">
                <a16:creationId xmlns:a16="http://schemas.microsoft.com/office/drawing/2014/main" id="{2F3627CB-ABA6-429C-806E-F0B4CB8D3120}"/>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3.6</a:t>
            </a:r>
            <a:endParaRPr lang="en-AU" sz="3200" dirty="0">
              <a:highlight>
                <a:srgbClr val="00FF00"/>
              </a:highlight>
            </a:endParaRPr>
          </a:p>
        </p:txBody>
      </p:sp>
    </p:spTree>
    <p:extLst>
      <p:ext uri="{BB962C8B-B14F-4D97-AF65-F5344CB8AC3E}">
        <p14:creationId xmlns:p14="http://schemas.microsoft.com/office/powerpoint/2010/main" val="324743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D697F120-C60B-FB73-13FB-457F8C561E21}"/>
              </a:ext>
            </a:extLst>
          </p:cNvPr>
          <p:cNvSpPr txBox="1">
            <a:spLocks/>
          </p:cNvSpPr>
          <p:nvPr/>
        </p:nvSpPr>
        <p:spPr>
          <a:xfrm>
            <a:off x="208219" y="250144"/>
            <a:ext cx="7697170" cy="1166239"/>
          </a:xfrm>
          <a:prstGeom prst="rect">
            <a:avLst/>
          </a:prstGeom>
        </p:spPr>
        <p:txBody>
          <a:bodyPr wrap="square" lIns="95970" tIns="47985" rIns="95970" bIns="47985">
            <a:spAutoFit/>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Whitney Offic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599" spc="-13" dirty="0"/>
              <a:t>Apply the squared transformation to the variable ws3.00 pm and determine </a:t>
            </a:r>
            <a:r>
              <a:rPr lang="en-AU" sz="1599" dirty="0"/>
              <a:t>the equation of the least squares regression line that allows (ws3.00 pm)</a:t>
            </a:r>
            <a:r>
              <a:rPr lang="en-AU" sz="1599" baseline="30000" dirty="0"/>
              <a:t>2</a:t>
            </a:r>
            <a:r>
              <a:rPr lang="en-AU" sz="1599" dirty="0"/>
              <a:t> to be predicted from ws9.00 am. In the boxes provided, write the coefficients for this equation, correct to 3 significant figures.</a:t>
            </a:r>
          </a:p>
        </p:txBody>
      </p:sp>
      <p:grpSp>
        <p:nvGrpSpPr>
          <p:cNvPr id="11" name="Group 10">
            <a:extLst>
              <a:ext uri="{FF2B5EF4-FFF2-40B4-BE49-F238E27FC236}">
                <a16:creationId xmlns:a16="http://schemas.microsoft.com/office/drawing/2014/main" id="{8C998276-B93D-8749-F836-9F04CDE979B5}"/>
              </a:ext>
            </a:extLst>
          </p:cNvPr>
          <p:cNvGrpSpPr/>
          <p:nvPr/>
        </p:nvGrpSpPr>
        <p:grpSpPr>
          <a:xfrm>
            <a:off x="65572" y="2338552"/>
            <a:ext cx="6227098" cy="405780"/>
            <a:chOff x="142875" y="2020405"/>
            <a:chExt cx="4671765" cy="30442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C67C1-EB5E-5CF4-F934-DB7076BA5BD8}"/>
                    </a:ext>
                  </a:extLst>
                </p:cNvPr>
                <p:cNvSpPr txBox="1"/>
                <p:nvPr/>
              </p:nvSpPr>
              <p:spPr>
                <a:xfrm>
                  <a:off x="142875" y="2043488"/>
                  <a:ext cx="108159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m:rPr>
                            <m:nor/>
                          </m:rPr>
                          <a:rPr lang="en-AU" sz="1599" baseline="30000">
                            <a:latin typeface="Whitney SSm Book" pitchFamily="2" charset="0"/>
                          </a:rPr>
                          <m:t>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12" name="TextBox 11">
                  <a:extLst>
                    <a:ext uri="{FF2B5EF4-FFF2-40B4-BE49-F238E27FC236}">
                      <a16:creationId xmlns:a16="http://schemas.microsoft.com/office/drawing/2014/main" id="{270C67C1-EB5E-5CF4-F934-DB7076BA5BD8}"/>
                    </a:ext>
                  </a:extLst>
                </p:cNvPr>
                <p:cNvSpPr txBox="1">
                  <a:spLocks noRot="1" noChangeAspect="1" noMove="1" noResize="1" noEditPoints="1" noAdjustHandles="1" noChangeArrowheads="1" noChangeShapeType="1" noTextEdit="1"/>
                </p:cNvSpPr>
                <p:nvPr/>
              </p:nvSpPr>
              <p:spPr>
                <a:xfrm>
                  <a:off x="142875" y="2043488"/>
                  <a:ext cx="1081591" cy="253898"/>
                </a:xfrm>
                <a:prstGeom prst="rect">
                  <a:avLst/>
                </a:prstGeom>
                <a:blipFill>
                  <a:blip r:embed="rId3"/>
                  <a:stretch>
                    <a:fillRect b="-181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E702D4-BA2D-B4DE-58BC-3D556B773256}"/>
                    </a:ext>
                  </a:extLst>
                </p:cNvPr>
                <p:cNvSpPr txBox="1"/>
                <p:nvPr/>
              </p:nvSpPr>
              <p:spPr>
                <a:xfrm>
                  <a:off x="3480160" y="2043488"/>
                  <a:ext cx="1334480"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 </m:t>
                        </m:r>
                        <m:r>
                          <m:rPr>
                            <m:nor/>
                          </m:rPr>
                          <a:rPr lang="en-AU" sz="1599" b="0" i="0" smtClean="0">
                            <a:latin typeface="Cambria Math" panose="02040503050406030204" pitchFamily="18" charset="0"/>
                            <a:ea typeface="Cambria Math" panose="02040503050406030204" pitchFamily="18" charset="0"/>
                          </a:rPr>
                          <m:t>log</m:t>
                        </m:r>
                        <m:r>
                          <m:rPr>
                            <m:nor/>
                          </m:rPr>
                          <a:rPr lang="en-AU" sz="1599" b="0" i="0" smtClean="0">
                            <a:latin typeface="Cambria Math" panose="02040503050406030204" pitchFamily="18" charset="0"/>
                            <a:ea typeface="Cambria Math" panose="02040503050406030204" pitchFamily="18" charset="0"/>
                          </a:rPr>
                          <m:t>(</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r>
                          <m:rPr>
                            <m:nor/>
                          </m:rPr>
                          <a:rPr lang="en-AU" sz="1599" b="0" i="0" smtClean="0">
                            <a:latin typeface="Whitney SSm Book" pitchFamily="2" charset="0"/>
                            <a:ea typeface="Cambria Math" panose="02040503050406030204" pitchFamily="18" charset="0"/>
                          </a:rPr>
                          <m:t>)</m:t>
                        </m:r>
                      </m:oMath>
                    </m:oMathPara>
                  </a14:m>
                  <a:endParaRPr lang="en-US" sz="1599" dirty="0">
                    <a:latin typeface="Whitney SSm Book" pitchFamily="2" charset="0"/>
                  </a:endParaRPr>
                </a:p>
              </p:txBody>
            </p:sp>
          </mc:Choice>
          <mc:Fallback xmlns="">
            <p:sp>
              <p:nvSpPr>
                <p:cNvPr id="13" name="TextBox 12">
                  <a:extLst>
                    <a:ext uri="{FF2B5EF4-FFF2-40B4-BE49-F238E27FC236}">
                      <a16:creationId xmlns:a16="http://schemas.microsoft.com/office/drawing/2014/main" id="{D1E702D4-BA2D-B4DE-58BC-3D556B773256}"/>
                    </a:ext>
                  </a:extLst>
                </p:cNvPr>
                <p:cNvSpPr txBox="1">
                  <a:spLocks noRot="1" noChangeAspect="1" noMove="1" noResize="1" noEditPoints="1" noAdjustHandles="1" noChangeArrowheads="1" noChangeShapeType="1" noTextEdit="1"/>
                </p:cNvSpPr>
                <p:nvPr/>
              </p:nvSpPr>
              <p:spPr>
                <a:xfrm>
                  <a:off x="3480160" y="2043488"/>
                  <a:ext cx="1334480" cy="253898"/>
                </a:xfrm>
                <a:prstGeom prst="rect">
                  <a:avLst/>
                </a:prstGeom>
                <a:blipFill>
                  <a:blip r:embed="rId4"/>
                  <a:stretch>
                    <a:fillRect b="-109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4E7017C-FBBA-1E3B-523C-32CA2FE61C11}"/>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15" name="Rectangle 14">
              <a:extLst>
                <a:ext uri="{FF2B5EF4-FFF2-40B4-BE49-F238E27FC236}">
                  <a16:creationId xmlns:a16="http://schemas.microsoft.com/office/drawing/2014/main" id="{01A6E72C-ECFC-D037-DE54-18BEBA36606E}"/>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0.29</a:t>
              </a:r>
            </a:p>
          </p:txBody>
        </p:sp>
        <p:sp>
          <p:nvSpPr>
            <p:cNvPr id="17" name="Rectangle 16">
              <a:extLst>
                <a:ext uri="{FF2B5EF4-FFF2-40B4-BE49-F238E27FC236}">
                  <a16:creationId xmlns:a16="http://schemas.microsoft.com/office/drawing/2014/main" id="{88E40CA0-29A0-EBE7-8848-DA1AD89B1239}"/>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8.27</a:t>
              </a:r>
            </a:p>
          </p:txBody>
        </p:sp>
      </p:grpSp>
      <p:pic>
        <p:nvPicPr>
          <p:cNvPr id="3" name="Picture 2">
            <a:extLst>
              <a:ext uri="{FF2B5EF4-FFF2-40B4-BE49-F238E27FC236}">
                <a16:creationId xmlns:a16="http://schemas.microsoft.com/office/drawing/2014/main" id="{0BC3B1E7-2A6D-7289-10C3-0961CB3DECE7}"/>
              </a:ext>
            </a:extLst>
          </p:cNvPr>
          <p:cNvPicPr>
            <a:picLocks noChangeAspect="1"/>
          </p:cNvPicPr>
          <p:nvPr/>
        </p:nvPicPr>
        <p:blipFill>
          <a:blip r:embed="rId6"/>
          <a:stretch>
            <a:fillRect/>
          </a:stretch>
        </p:blipFill>
        <p:spPr>
          <a:xfrm>
            <a:off x="7808267" y="395670"/>
            <a:ext cx="1980358" cy="6193891"/>
          </a:xfrm>
          <a:prstGeom prst="rect">
            <a:avLst/>
          </a:prstGeom>
        </p:spPr>
      </p:pic>
      <p:pic>
        <p:nvPicPr>
          <p:cNvPr id="6" name="Picture 5">
            <a:extLst>
              <a:ext uri="{FF2B5EF4-FFF2-40B4-BE49-F238E27FC236}">
                <a16:creationId xmlns:a16="http://schemas.microsoft.com/office/drawing/2014/main" id="{5444941E-D31B-21ED-D914-44AAAD40DAAF}"/>
              </a:ext>
            </a:extLst>
          </p:cNvPr>
          <p:cNvPicPr>
            <a:picLocks noChangeAspect="1"/>
          </p:cNvPicPr>
          <p:nvPr/>
        </p:nvPicPr>
        <p:blipFill rotWithShape="1">
          <a:blip r:embed="rId7"/>
          <a:srcRect t="1519"/>
          <a:stretch/>
        </p:blipFill>
        <p:spPr>
          <a:xfrm>
            <a:off x="3120435" y="3527567"/>
            <a:ext cx="4687832" cy="3278691"/>
          </a:xfrm>
          <a:prstGeom prst="rect">
            <a:avLst/>
          </a:prstGeom>
        </p:spPr>
      </p:pic>
      <p:grpSp>
        <p:nvGrpSpPr>
          <p:cNvPr id="16" name="Group 15">
            <a:extLst>
              <a:ext uri="{FF2B5EF4-FFF2-40B4-BE49-F238E27FC236}">
                <a16:creationId xmlns:a16="http://schemas.microsoft.com/office/drawing/2014/main" id="{452639AA-39B8-43B3-B453-A8C13FF693EB}"/>
              </a:ext>
            </a:extLst>
          </p:cNvPr>
          <p:cNvGrpSpPr/>
          <p:nvPr/>
        </p:nvGrpSpPr>
        <p:grpSpPr>
          <a:xfrm>
            <a:off x="87025" y="1542744"/>
            <a:ext cx="5813523" cy="405780"/>
            <a:chOff x="142875" y="2020405"/>
            <a:chExt cx="4361488" cy="304429"/>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28F14A-739D-4DD0-87FD-E2F1AAACC085}"/>
                    </a:ext>
                  </a:extLst>
                </p:cNvPr>
                <p:cNvSpPr txBox="1"/>
                <p:nvPr/>
              </p:nvSpPr>
              <p:spPr>
                <a:xfrm>
                  <a:off x="142875" y="2043488"/>
                  <a:ext cx="1133304"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m:rPr>
                            <m:nor/>
                          </m:rPr>
                          <a:rPr lang="en-AU" sz="1599" baseline="30000">
                            <a:latin typeface="Whitney SSm Book" pitchFamily="2" charset="0"/>
                          </a:rPr>
                          <m:t>2 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12" name="TextBox 11">
                  <a:extLst>
                    <a:ext uri="{FF2B5EF4-FFF2-40B4-BE49-F238E27FC236}">
                      <a16:creationId xmlns:a16="http://schemas.microsoft.com/office/drawing/2014/main" id="{270C67C1-EB5E-5CF4-F934-DB7076BA5BD8}"/>
                    </a:ext>
                  </a:extLst>
                </p:cNvPr>
                <p:cNvSpPr txBox="1">
                  <a:spLocks noRot="1" noChangeAspect="1" noMove="1" noResize="1" noEditPoints="1" noAdjustHandles="1" noChangeArrowheads="1" noChangeShapeType="1" noTextEdit="1"/>
                </p:cNvSpPr>
                <p:nvPr/>
              </p:nvSpPr>
              <p:spPr>
                <a:xfrm>
                  <a:off x="142875" y="2043488"/>
                  <a:ext cx="1133304" cy="253898"/>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5FF102-694A-46DC-A967-D6AB8AA0AE2E}"/>
                    </a:ext>
                  </a:extLst>
                </p:cNvPr>
                <p:cNvSpPr txBox="1"/>
                <p:nvPr/>
              </p:nvSpPr>
              <p:spPr>
                <a:xfrm>
                  <a:off x="3480160" y="2043488"/>
                  <a:ext cx="1024203"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 </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oMath>
                    </m:oMathPara>
                  </a14:m>
                  <a:endParaRPr lang="en-US" sz="1599" dirty="0">
                    <a:latin typeface="Whitney SSm Book" pitchFamily="2" charset="0"/>
                  </a:endParaRPr>
                </a:p>
              </p:txBody>
            </p:sp>
          </mc:Choice>
          <mc:Fallback xmlns="">
            <p:sp>
              <p:nvSpPr>
                <p:cNvPr id="13" name="TextBox 12">
                  <a:extLst>
                    <a:ext uri="{FF2B5EF4-FFF2-40B4-BE49-F238E27FC236}">
                      <a16:creationId xmlns:a16="http://schemas.microsoft.com/office/drawing/2014/main" id="{D1E702D4-BA2D-B4DE-58BC-3D556B773256}"/>
                    </a:ext>
                  </a:extLst>
                </p:cNvPr>
                <p:cNvSpPr txBox="1">
                  <a:spLocks noRot="1" noChangeAspect="1" noMove="1" noResize="1" noEditPoints="1" noAdjustHandles="1" noChangeArrowheads="1" noChangeShapeType="1" noTextEdit="1"/>
                </p:cNvSpPr>
                <p:nvPr/>
              </p:nvSpPr>
              <p:spPr>
                <a:xfrm>
                  <a:off x="3480160" y="2043488"/>
                  <a:ext cx="1024203" cy="253898"/>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3E699C-C1EA-480B-82DB-0618D3AD80B4}"/>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21" name="Rectangle 20">
              <a:extLst>
                <a:ext uri="{FF2B5EF4-FFF2-40B4-BE49-F238E27FC236}">
                  <a16:creationId xmlns:a16="http://schemas.microsoft.com/office/drawing/2014/main" id="{F9B8C927-F794-4DEA-B0E4-3C10692ECD58}"/>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3.38</a:t>
              </a:r>
            </a:p>
          </p:txBody>
        </p:sp>
        <p:sp>
          <p:nvSpPr>
            <p:cNvPr id="22" name="Rectangle 21">
              <a:extLst>
                <a:ext uri="{FF2B5EF4-FFF2-40B4-BE49-F238E27FC236}">
                  <a16:creationId xmlns:a16="http://schemas.microsoft.com/office/drawing/2014/main" id="{CE8488F1-7937-499E-AED0-DEFE5FC9CC5C}"/>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6.59</a:t>
              </a:r>
            </a:p>
          </p:txBody>
        </p:sp>
      </p:grpSp>
      <p:grpSp>
        <p:nvGrpSpPr>
          <p:cNvPr id="23" name="Group 22">
            <a:extLst>
              <a:ext uri="{FF2B5EF4-FFF2-40B4-BE49-F238E27FC236}">
                <a16:creationId xmlns:a16="http://schemas.microsoft.com/office/drawing/2014/main" id="{85583288-FD75-4338-9ACC-774ADE2CCEE4}"/>
              </a:ext>
            </a:extLst>
          </p:cNvPr>
          <p:cNvGrpSpPr/>
          <p:nvPr/>
        </p:nvGrpSpPr>
        <p:grpSpPr>
          <a:xfrm>
            <a:off x="87025" y="3102933"/>
            <a:ext cx="5723048" cy="405780"/>
            <a:chOff x="142875" y="2020405"/>
            <a:chExt cx="4293611" cy="304429"/>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418CD38-30A8-4655-9241-994F1153A500}"/>
                    </a:ext>
                  </a:extLst>
                </p:cNvPr>
                <p:cNvSpPr txBox="1"/>
                <p:nvPr/>
              </p:nvSpPr>
              <p:spPr>
                <a:xfrm>
                  <a:off x="142875" y="2043488"/>
                  <a:ext cx="1115265"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smtClean="0">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a:rPr lang="en-AU" sz="1599" b="0" i="1" smtClean="0">
                            <a:latin typeface="Cambria Math" panose="02040503050406030204" pitchFamily="18" charset="0"/>
                          </a:rPr>
                          <m:t> </m:t>
                        </m:r>
                        <m:r>
                          <m:rPr>
                            <m:nor/>
                          </m:rPr>
                          <a:rPr lang="en-AU" sz="1599" baseline="30000">
                            <a:latin typeface="Whitney SSm Book" pitchFamily="2" charset="0"/>
                          </a:rPr>
                          <m:t>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24" name="TextBox 23">
                  <a:extLst>
                    <a:ext uri="{FF2B5EF4-FFF2-40B4-BE49-F238E27FC236}">
                      <a16:creationId xmlns:a16="http://schemas.microsoft.com/office/drawing/2014/main" id="{A418CD38-30A8-4655-9241-994F1153A500}"/>
                    </a:ext>
                  </a:extLst>
                </p:cNvPr>
                <p:cNvSpPr txBox="1">
                  <a:spLocks noRot="1" noChangeAspect="1" noMove="1" noResize="1" noEditPoints="1" noAdjustHandles="1" noChangeArrowheads="1" noChangeShapeType="1" noTextEdit="1"/>
                </p:cNvSpPr>
                <p:nvPr/>
              </p:nvSpPr>
              <p:spPr>
                <a:xfrm>
                  <a:off x="142875" y="2043488"/>
                  <a:ext cx="1115265" cy="253898"/>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9A146E-D849-4A38-9B58-61F221F544D3}"/>
                    </a:ext>
                  </a:extLst>
                </p:cNvPr>
                <p:cNvSpPr txBox="1"/>
                <p:nvPr/>
              </p:nvSpPr>
              <p:spPr>
                <a:xfrm>
                  <a:off x="3480160" y="2043488"/>
                  <a:ext cx="956326"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b="0" i="1" smtClean="0">
                            <a:latin typeface="Cambria Math" panose="02040503050406030204" pitchFamily="18" charset="0"/>
                            <a:ea typeface="Cambria Math" panose="02040503050406030204" pitchFamily="18" charset="0"/>
                          </a:rPr>
                          <m:t>/</m:t>
                        </m:r>
                        <m:r>
                          <a:rPr lang="en-AU" sz="1599" i="1">
                            <a:latin typeface="Cambria Math" panose="02040503050406030204" pitchFamily="18" charset="0"/>
                            <a:ea typeface="Cambria Math" panose="02040503050406030204" pitchFamily="18" charset="0"/>
                          </a:rPr>
                          <m:t> </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oMath>
                    </m:oMathPara>
                  </a14:m>
                  <a:endParaRPr lang="en-US" sz="1599" dirty="0">
                    <a:latin typeface="Whitney SSm Book" pitchFamily="2" charset="0"/>
                  </a:endParaRPr>
                </a:p>
              </p:txBody>
            </p:sp>
          </mc:Choice>
          <mc:Fallback xmlns="">
            <p:sp>
              <p:nvSpPr>
                <p:cNvPr id="25" name="TextBox 24">
                  <a:extLst>
                    <a:ext uri="{FF2B5EF4-FFF2-40B4-BE49-F238E27FC236}">
                      <a16:creationId xmlns:a16="http://schemas.microsoft.com/office/drawing/2014/main" id="{4C9A146E-D849-4A38-9B58-61F221F544D3}"/>
                    </a:ext>
                  </a:extLst>
                </p:cNvPr>
                <p:cNvSpPr txBox="1">
                  <a:spLocks noRot="1" noChangeAspect="1" noMove="1" noResize="1" noEditPoints="1" noAdjustHandles="1" noChangeArrowheads="1" noChangeShapeType="1" noTextEdit="1"/>
                </p:cNvSpPr>
                <p:nvPr/>
              </p:nvSpPr>
              <p:spPr>
                <a:xfrm>
                  <a:off x="3480160" y="2043488"/>
                  <a:ext cx="956326" cy="253898"/>
                </a:xfrm>
                <a:prstGeom prst="rect">
                  <a:avLst/>
                </a:prstGeom>
                <a:blipFill>
                  <a:blip r:embed="rId11"/>
                  <a:stretch>
                    <a:fillRect b="-89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42074C5-0641-48EE-9EDD-86A478474160}"/>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27" name="Rectangle 26">
              <a:extLst>
                <a:ext uri="{FF2B5EF4-FFF2-40B4-BE49-F238E27FC236}">
                  <a16:creationId xmlns:a16="http://schemas.microsoft.com/office/drawing/2014/main" id="{70969C97-43DC-494D-83D7-A5E9AA4263F4}"/>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10.2</a:t>
              </a:r>
            </a:p>
          </p:txBody>
        </p:sp>
        <p:sp>
          <p:nvSpPr>
            <p:cNvPr id="28" name="Rectangle 27">
              <a:extLst>
                <a:ext uri="{FF2B5EF4-FFF2-40B4-BE49-F238E27FC236}">
                  <a16:creationId xmlns:a16="http://schemas.microsoft.com/office/drawing/2014/main" id="{51D14BA9-FA7B-43F4-BE3A-B009901005B7}"/>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16.7</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046740F-A067-414B-AF23-B7D5C586ADAF}"/>
                  </a:ext>
                </a:extLst>
              </p:cNvPr>
              <p:cNvSpPr txBox="1"/>
              <p:nvPr/>
            </p:nvSpPr>
            <p:spPr>
              <a:xfrm>
                <a:off x="6291454" y="1587514"/>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=0.82</a:t>
                </a:r>
              </a:p>
              <a:p>
                <a:endParaRPr lang="en-AU" dirty="0"/>
              </a:p>
            </p:txBody>
          </p:sp>
        </mc:Choice>
        <mc:Fallback xmlns="">
          <p:sp>
            <p:nvSpPr>
              <p:cNvPr id="29" name="TextBox 28">
                <a:extLst>
                  <a:ext uri="{FF2B5EF4-FFF2-40B4-BE49-F238E27FC236}">
                    <a16:creationId xmlns:a16="http://schemas.microsoft.com/office/drawing/2014/main" id="{3046740F-A067-414B-AF23-B7D5C586ADAF}"/>
                  </a:ext>
                </a:extLst>
              </p:cNvPr>
              <p:cNvSpPr txBox="1">
                <a:spLocks noRot="1" noChangeAspect="1" noMove="1" noResize="1" noEditPoints="1" noAdjustHandles="1" noChangeArrowheads="1" noChangeShapeType="1" noTextEdit="1"/>
              </p:cNvSpPr>
              <p:nvPr/>
            </p:nvSpPr>
            <p:spPr>
              <a:xfrm>
                <a:off x="6291454" y="1587514"/>
                <a:ext cx="999032" cy="646331"/>
              </a:xfrm>
              <a:prstGeom prst="rect">
                <a:avLst/>
              </a:prstGeom>
              <a:blipFill>
                <a:blip r:embed="rId12"/>
                <a:stretch>
                  <a:fillRect t="-471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BCAB28-0324-49F0-A214-27B45BC6B1E0}"/>
                  </a:ext>
                </a:extLst>
              </p:cNvPr>
              <p:cNvSpPr txBox="1"/>
              <p:nvPr/>
            </p:nvSpPr>
            <p:spPr>
              <a:xfrm>
                <a:off x="6354892" y="2338552"/>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=0.84</a:t>
                </a:r>
              </a:p>
              <a:p>
                <a:endParaRPr lang="en-AU" dirty="0"/>
              </a:p>
            </p:txBody>
          </p:sp>
        </mc:Choice>
        <mc:Fallback xmlns="">
          <p:sp>
            <p:nvSpPr>
              <p:cNvPr id="30" name="TextBox 29">
                <a:extLst>
                  <a:ext uri="{FF2B5EF4-FFF2-40B4-BE49-F238E27FC236}">
                    <a16:creationId xmlns:a16="http://schemas.microsoft.com/office/drawing/2014/main" id="{B1BCAB28-0324-49F0-A214-27B45BC6B1E0}"/>
                  </a:ext>
                </a:extLst>
              </p:cNvPr>
              <p:cNvSpPr txBox="1">
                <a:spLocks noRot="1" noChangeAspect="1" noMove="1" noResize="1" noEditPoints="1" noAdjustHandles="1" noChangeArrowheads="1" noChangeShapeType="1" noTextEdit="1"/>
              </p:cNvSpPr>
              <p:nvPr/>
            </p:nvSpPr>
            <p:spPr>
              <a:xfrm>
                <a:off x="6354892" y="2338552"/>
                <a:ext cx="999032" cy="646331"/>
              </a:xfrm>
              <a:prstGeom prst="rect">
                <a:avLst/>
              </a:prstGeom>
              <a:blipFill>
                <a:blip r:embed="rId13"/>
                <a:stretch>
                  <a:fillRect t="-56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C35E764-F72F-4780-9E8B-67CDD1DB5985}"/>
                  </a:ext>
                </a:extLst>
              </p:cNvPr>
              <p:cNvSpPr txBox="1"/>
              <p:nvPr/>
            </p:nvSpPr>
            <p:spPr>
              <a:xfrm>
                <a:off x="6334367" y="3053666"/>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=0.74</a:t>
                </a:r>
              </a:p>
              <a:p>
                <a:endParaRPr lang="en-AU" dirty="0"/>
              </a:p>
            </p:txBody>
          </p:sp>
        </mc:Choice>
        <mc:Fallback xmlns="">
          <p:sp>
            <p:nvSpPr>
              <p:cNvPr id="31" name="TextBox 30">
                <a:extLst>
                  <a:ext uri="{FF2B5EF4-FFF2-40B4-BE49-F238E27FC236}">
                    <a16:creationId xmlns:a16="http://schemas.microsoft.com/office/drawing/2014/main" id="{2C35E764-F72F-4780-9E8B-67CDD1DB5985}"/>
                  </a:ext>
                </a:extLst>
              </p:cNvPr>
              <p:cNvSpPr txBox="1">
                <a:spLocks noRot="1" noChangeAspect="1" noMove="1" noResize="1" noEditPoints="1" noAdjustHandles="1" noChangeArrowheads="1" noChangeShapeType="1" noTextEdit="1"/>
              </p:cNvSpPr>
              <p:nvPr/>
            </p:nvSpPr>
            <p:spPr>
              <a:xfrm>
                <a:off x="6334367" y="3053666"/>
                <a:ext cx="999032" cy="646331"/>
              </a:xfrm>
              <a:prstGeom prst="rect">
                <a:avLst/>
              </a:prstGeom>
              <a:blipFill>
                <a:blip r:embed="rId14"/>
                <a:stretch>
                  <a:fillRect t="-5660"/>
                </a:stretch>
              </a:blipFill>
            </p:spPr>
            <p:txBody>
              <a:bodyPr/>
              <a:lstStyle/>
              <a:p>
                <a:r>
                  <a:rPr lang="en-AU">
                    <a:noFill/>
                  </a:rPr>
                  <a:t> </a:t>
                </a:r>
              </a:p>
            </p:txBody>
          </p:sp>
        </mc:Fallback>
      </mc:AlternateContent>
      <p:pic>
        <p:nvPicPr>
          <p:cNvPr id="1026" name="Picture 2" descr="HD Green Simple Tick Mark Symbol Icon Sign PNG | Citypng">
            <a:extLst>
              <a:ext uri="{FF2B5EF4-FFF2-40B4-BE49-F238E27FC236}">
                <a16:creationId xmlns:a16="http://schemas.microsoft.com/office/drawing/2014/main" id="{AFF9C854-1A2B-456E-8091-DEB4442B02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26128" y="2338552"/>
            <a:ext cx="446498" cy="51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nalogousFromLightSeedLeftStep">
      <a:dk1>
        <a:srgbClr val="000000"/>
      </a:dk1>
      <a:lt1>
        <a:srgbClr val="FFFFFF"/>
      </a:lt1>
      <a:dk2>
        <a:srgbClr val="243C41"/>
      </a:dk2>
      <a:lt2>
        <a:srgbClr val="E3E8E2"/>
      </a:lt2>
      <a:accent1>
        <a:srgbClr val="CF75E7"/>
      </a:accent1>
      <a:accent2>
        <a:srgbClr val="8A57E2"/>
      </a:accent2>
      <a:accent3>
        <a:srgbClr val="757BE7"/>
      </a:accent3>
      <a:accent4>
        <a:srgbClr val="5797E2"/>
      </a:accent4>
      <a:accent5>
        <a:srgbClr val="3FB2C2"/>
      </a:accent5>
      <a:accent6>
        <a:srgbClr val="46B594"/>
      </a:accent6>
      <a:hlink>
        <a:srgbClr val="638F56"/>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348</Words>
  <Application>Microsoft Office PowerPoint</Application>
  <PresentationFormat>Widescreen</PresentationFormat>
  <Paragraphs>55</Paragraphs>
  <Slides>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Avenir Next LT Pro</vt:lpstr>
      <vt:lpstr>Calibri</vt:lpstr>
      <vt:lpstr>Cambria Math</vt:lpstr>
      <vt:lpstr>Times New Roman</vt:lpstr>
      <vt:lpstr>Whitney Office</vt:lpstr>
      <vt:lpstr>Whitney SSm Book</vt:lpstr>
      <vt:lpstr>Whitney SSm Semibold</vt:lpstr>
      <vt:lpstr>AccentBoxVTI</vt:lpstr>
      <vt:lpstr>Data transformation application</vt:lpstr>
      <vt:lpstr>Quick recap – last lesson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transformation to linearise a scatterplot</dc:title>
  <dc:creator>Yongmei Zhang</dc:creator>
  <cp:lastModifiedBy>Lyn ZHANG</cp:lastModifiedBy>
  <cp:revision>17</cp:revision>
  <dcterms:created xsi:type="dcterms:W3CDTF">2020-09-30T01:47:38Z</dcterms:created>
  <dcterms:modified xsi:type="dcterms:W3CDTF">2025-01-01T10:22:13Z</dcterms:modified>
</cp:coreProperties>
</file>