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58" r:id="rId3"/>
    <p:sldId id="261" r:id="rId4"/>
    <p:sldId id="262" r:id="rId5"/>
    <p:sldId id="269" r:id="rId6"/>
    <p:sldId id="277" r:id="rId7"/>
    <p:sldId id="278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87"/>
  </p:normalViewPr>
  <p:slideViewPr>
    <p:cSldViewPr snapToGrid="0" snapToObjects="1">
      <p:cViewPr varScale="1">
        <p:scale>
          <a:sx n="59" d="100"/>
          <a:sy n="59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8994394A-E95D-49DE-8614-F37E1FCF0AC3}" type="datetime2">
              <a:rPr lang="en-US" smtClean="0"/>
              <a:pPr/>
              <a:t>Friday, January 3,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84B9-0F7E-4817-BA9A-C4368475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8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E95E-B3FC-4D66-AAC3-CE9FD633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0FFAF-EB02-4979-83B6-66AD14845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B40A8D-7F5B-455D-B9AC-EAFE05F87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D51179E-60E8-4F2A-A3F9-6F3CE2ABCAF9}" type="datetime2">
              <a:rPr lang="en-US" smtClean="0"/>
              <a:pPr/>
              <a:t>Friday, January 3, 2025</a:t>
            </a:fld>
            <a:endParaRPr lang="en-US" dirty="0">
              <a:latin typeface="+mn-lt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5360FA1-A0D1-4CA7-BAC8-9C20FBB5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2494D40-34C6-48DD-A14E-8065BE4F3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9D7C2D-6B7C-4FBF-9665-A9282DF48F83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34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495EC-612C-4307-A7A6-017829B8C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121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33132-1A8F-43A9-9321-6FCF01B0F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21270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F2CA1B-9192-487B-96D3-6D389608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32B061-4DDF-403A-A7DB-3B6FD0BE9165}" type="datetime2">
              <a:rPr lang="en-US" smtClean="0"/>
              <a:t>Friday, January 3, 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1C9EA4-CA0A-4396-B4AF-4523CD1B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DDF132-C1DB-4EE0-85DA-1FFAC283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ECED4D-938A-4085-B475-DD4ED90A181B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33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8839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58D82CC3-100B-41FC-9DB0-99A6D4849F72}" type="datetime2">
              <a:rPr lang="en-US" smtClean="0"/>
              <a:pPr/>
              <a:t>Friday, January 3, 2025</a:t>
            </a:fld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1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4A12-D27E-4943-9C01-3BAB8E6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5429"/>
            <a:ext cx="11269661" cy="33173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C9FB4-A15D-4A4C-9518-2A54AAF1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832563"/>
            <a:ext cx="11269661" cy="152717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>
                    <a:alpha val="56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F31430D-78C1-413D-9D0E-77949132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58FDCC-AC46-4D9F-98DC-C163BFA43704}" type="datetime2">
              <a:rPr lang="en-US" smtClean="0"/>
              <a:t>Friday, January 3, 2025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437B06F-6E01-48C4-A79E-B855977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3C4C198-D899-4BDA-877C-D8A3CAD3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955689-FF51-4F45-9ABB-35CEF1E96A0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43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6EFA-DCD1-439C-848B-9465217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27600"/>
            <a:ext cx="11269660" cy="1141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0590-915B-4BD8-8660-C5BE9D17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82F1-F0AC-48D5-9F1C-5141E4C1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99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1D4ED8D-AAB0-42B0-91B5-93260AC1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32F11-C374-493A-BB7E-11B09A67FAD0}" type="datetime2">
              <a:rPr lang="en-US" smtClean="0"/>
              <a:t>Friday, January 3, 2025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7CAD99-5F8F-43D0-83F2-E1F5302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A52DE47-9FB8-4EF9-B8CE-36891260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5E49A-E440-42D6-8B0F-D4B5BAD8CAB8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46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7598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36546C-EE55-422E-9D57-50E6C4234F80}" type="datetime2">
              <a:rPr lang="en-US" smtClean="0"/>
              <a:t>Friday, January 3, 2025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92246C7-481F-434A-A687-C6734C2F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37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FFBA-B7FA-43C2-A543-187E29A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4886C6-7F2A-4A13-85F1-EFDA370C5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83685C8A-A1A1-423D-82D7-1ACC187CCA77}" type="datetime2">
              <a:rPr lang="en-US" smtClean="0"/>
              <a:pPr/>
              <a:t>Friday, January 3, 2025</a:t>
            </a:fld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9FAAFC2-F91B-4189-A9FA-0696BF84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5B673D0-3765-46AD-B094-DDF79E46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31187-FB8B-4DDF-A5A9-69AB1359F0E9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73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325DF798-D264-4BC9-8824-70A25106E4C6}" type="datetime2">
              <a:rPr lang="en-US" smtClean="0"/>
              <a:pPr/>
              <a:t>Friday, January 3, 2025</a:t>
            </a:fld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10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A843-22A2-45CD-8189-8D0947C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AB4C-B3C9-4E63-8A1B-082C0F49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349369"/>
            <a:ext cx="7345362" cy="5167187"/>
          </a:xfrm>
        </p:spPr>
        <p:txBody>
          <a:bodyPr/>
          <a:lstStyle>
            <a:lvl1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2pPr>
            <a:lvl3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3pPr>
            <a:lvl4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2">
                    <a:alpha val="77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DF08E-8814-4AB5-9EEC-0052256A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940B35-2B52-4835-9F7F-6AB86A1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ACAD25-C1CF-4F11-8692-066E6505443C}" type="datetime2">
              <a:rPr lang="en-US" smtClean="0"/>
              <a:t>Friday, January 3, 2025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BAE5D7E-7CFE-48B9-836B-640E4E8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07FA91D-E0EF-4D4B-9E56-5E003304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3507D-4779-4D32-85CB-0A8040B6E552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62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69B5-6EAD-4108-B9E2-9CABAB9D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8" y="441324"/>
            <a:ext cx="3932237" cy="952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5599E-B10D-4308-A5CB-CC7D487B4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8488" y="441324"/>
            <a:ext cx="6078083" cy="5508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34C18-5042-469D-BCF7-26AD9FDC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088" y="1778000"/>
            <a:ext cx="3932237" cy="41719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FB01925-1670-4C63-8B44-2B14B7BE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35887" y="1377212"/>
            <a:ext cx="27717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688A1C-01B8-42B6-BBF1-2BCF5E311248}" type="datetime2">
              <a:rPr lang="en-US" smtClean="0"/>
              <a:t>Friday, January 3, 2025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E1A673-960F-4A50-AE54-70AE0DA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10475" y="4239475"/>
            <a:ext cx="2520950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EF9E6C-740A-4B36-BA9F-32AF986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900000" cy="900000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algn="ctr">
              <a:defRPr sz="3600" b="0">
                <a:ln w="6350">
                  <a:solidFill>
                    <a:schemeClr val="tx2"/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31C920-29CA-4744-9814-A4FCF4554907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02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199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C03BBDD-218C-4B2A-98A0-F5F369754705}" type="datetime2">
              <a:rPr lang="en-US" smtClean="0"/>
              <a:pPr/>
              <a:t>Friday, January 3, 2025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672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43" r:id="rId6"/>
    <p:sldLayoutId id="2147483738" r:id="rId7"/>
    <p:sldLayoutId id="2147483739" r:id="rId8"/>
    <p:sldLayoutId id="2147483740" r:id="rId9"/>
    <p:sldLayoutId id="2147483742" r:id="rId10"/>
    <p:sldLayoutId id="214748374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72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11430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6002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20574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0E59EF-F8DF-488B-B09D-66E4CF18A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C6F14-0B77-44E0-8B2C-61179D377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7109" b="16646"/>
          <a:stretch/>
        </p:blipFill>
        <p:spPr>
          <a:xfrm>
            <a:off x="20" y="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2D8C3-B816-7A45-8B00-353E86812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4000"/>
            <a:ext cx="11306175" cy="738664"/>
          </a:xfrm>
        </p:spPr>
        <p:txBody>
          <a:bodyPr anchor="t">
            <a:normAutofit fontScale="90000"/>
          </a:bodyPr>
          <a:lstStyle/>
          <a:p>
            <a:r>
              <a:rPr lang="en-AU" dirty="0">
                <a:solidFill>
                  <a:schemeClr val="bg2"/>
                </a:solidFill>
              </a:rPr>
              <a:t>Depreciation – finding the rule for the nth term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15198-71D2-A141-82F5-8A0F0C28F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27" y="1915729"/>
            <a:ext cx="11306175" cy="6940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>
                    <a:alpha val="56000"/>
                  </a:schemeClr>
                </a:solidFill>
              </a:rPr>
              <a:t>5D</a:t>
            </a:r>
          </a:p>
          <a:p>
            <a:endParaRPr lang="en-US" dirty="0">
              <a:solidFill>
                <a:schemeClr val="bg2">
                  <a:alpha val="56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A6AB34-DF8B-4197-B131-7A005D295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A598BD2-8874-42EF-9EDC-B9457A3478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201" y="2696964"/>
            <a:ext cx="12191980" cy="416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53BF-2233-5E4F-BF4B-26B97F95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0759"/>
            <a:ext cx="11462656" cy="3627481"/>
          </a:xfrm>
        </p:spPr>
        <p:txBody>
          <a:bodyPr>
            <a:normAutofit/>
          </a:bodyPr>
          <a:lstStyle/>
          <a:p>
            <a:r>
              <a:rPr lang="en-US" sz="4200" dirty="0"/>
              <a:t>Rules for linear growth and decay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AEC4FC-D62C-465E-9595-C1ADF8D02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54" y="1524081"/>
            <a:ext cx="12192000" cy="18605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807403-043B-4EEA-BB45-CC9441FDE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" y="3370988"/>
            <a:ext cx="12192000" cy="9214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5BC209-DA6C-4768-8368-5AE234361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38888"/>
            <a:ext cx="12192000" cy="2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7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A801-CCD2-554C-BCD3-E3820C42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68" y="1"/>
            <a:ext cx="11197432" cy="787400"/>
          </a:xfrm>
        </p:spPr>
        <p:txBody>
          <a:bodyPr>
            <a:normAutofit/>
          </a:bodyPr>
          <a:lstStyle/>
          <a:p>
            <a:r>
              <a:rPr lang="en-US" sz="3400" dirty="0"/>
              <a:t>Using a rule for the flat rate of depreciation of an asset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5B7C66-D151-2B4D-B588-FDD3D5762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2968" y="622300"/>
                <a:ext cx="11299032" cy="6375400"/>
              </a:xfrm>
            </p:spPr>
            <p:txBody>
              <a:bodyPr/>
              <a:lstStyle/>
              <a:p>
                <a:r>
                  <a:rPr lang="en-US" sz="1800" dirty="0"/>
                  <a:t>The following recurrence relation can be used to model the flat rate of depreciation of a set of office furniture: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=12000,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−1200      </a:t>
                </a: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 is the value of the furniture after 𝑛 years.</a:t>
                </a:r>
              </a:p>
              <a:p>
                <a:r>
                  <a:rPr lang="en-US" sz="1800" dirty="0"/>
                  <a:t>1. What is the initial value of the furniture? By how much does the furniture decrease in value each year?</a:t>
                </a:r>
              </a:p>
              <a:p>
                <a:r>
                  <a:rPr lang="en-US" sz="1800" dirty="0"/>
                  <a:t>2. Write down the rule for the value of the investment after 𝑛 years.</a:t>
                </a:r>
              </a:p>
              <a:p>
                <a:r>
                  <a:rPr lang="en-US" sz="1800" dirty="0"/>
                  <a:t>3. Use a rule to find the value of the investment after 6 years.</a:t>
                </a:r>
              </a:p>
              <a:p>
                <a:r>
                  <a:rPr lang="en-US" sz="1800" dirty="0"/>
                  <a:t>4. How long does it take for the furniture’s value to decrease to zero?</a:t>
                </a:r>
              </a:p>
              <a:p>
                <a:r>
                  <a:rPr lang="en-US" sz="1800" dirty="0"/>
                  <a:t>5. A photocopier in the office costs $6000 when new. Its value depreciates at the flat rate of 17.5%. What is its value after 4 years?</a:t>
                </a:r>
              </a:p>
              <a:p>
                <a:r>
                  <a:rPr lang="en-US" sz="1800" dirty="0">
                    <a:solidFill>
                      <a:srgbClr val="0070C0"/>
                    </a:solidFill>
                  </a:rPr>
                  <a:t>1. Initial value: $12000      Depreciation =$1200</a:t>
                </a:r>
              </a:p>
              <a:p>
                <a:r>
                  <a:rPr lang="en-US" sz="1800" dirty="0">
                    <a:solidFill>
                      <a:srgbClr val="0070C0"/>
                    </a:solidFill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=12000−𝑛×1200=12000−1200𝑛</a:t>
                </a:r>
              </a:p>
              <a:p>
                <a:r>
                  <a:rPr lang="en-US" sz="1800" dirty="0">
                    <a:solidFill>
                      <a:srgbClr val="0070C0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=12000−1200×6=$4800</a:t>
                </a:r>
              </a:p>
              <a:p>
                <a:r>
                  <a:rPr lang="en-US" sz="1800" dirty="0">
                    <a:solidFill>
                      <a:srgbClr val="0070C0"/>
                    </a:solidFill>
                  </a:rPr>
                  <a:t>4. 0=12000−𝑛×1200       so   𝑛×1200=12000              or 𝑛=10 years</a:t>
                </a:r>
              </a:p>
              <a:p>
                <a:r>
                  <a:rPr lang="en-US" sz="1800" dirty="0">
                    <a:solidFill>
                      <a:srgbClr val="0070C0"/>
                    </a:solidFill>
                  </a:rPr>
                  <a:t>5.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−𝑛×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AU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       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=6000, 𝑛=4 and 𝑟=17.5%.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=6000−4×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17.5</m:t>
                        </m:r>
                      </m:num>
                      <m:den>
                        <m:r>
                          <a:rPr lang="en-AU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×6000=$1800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5B7C66-D151-2B4D-B588-FDD3D5762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2968" y="622300"/>
                <a:ext cx="11299032" cy="6375400"/>
              </a:xfrm>
              <a:blipFill>
                <a:blip r:embed="rId2"/>
                <a:stretch>
                  <a:fillRect l="-786" t="-595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Stay Awake (Example song) - Wikipedia">
            <a:extLst>
              <a:ext uri="{FF2B5EF4-FFF2-40B4-BE49-F238E27FC236}">
                <a16:creationId xmlns:a16="http://schemas.microsoft.com/office/drawing/2014/main" id="{7B476F7D-8EAD-2346-B9C0-19B7FA609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2" y="4425661"/>
            <a:ext cx="2265929" cy="22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2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794E-7708-C945-B168-30D8C04B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68" y="0"/>
            <a:ext cx="11057732" cy="1004661"/>
          </a:xfrm>
        </p:spPr>
        <p:txBody>
          <a:bodyPr>
            <a:noAutofit/>
          </a:bodyPr>
          <a:lstStyle/>
          <a:p>
            <a:r>
              <a:rPr lang="en-US" sz="3600" dirty="0"/>
              <a:t>Using a rule to determine the value of an asset with unit-cost depreciation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D6C91-72CF-9341-A8B5-B9C511019F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7269" y="1143000"/>
                <a:ext cx="10741820" cy="5829300"/>
              </a:xfrm>
            </p:spPr>
            <p:txBody>
              <a:bodyPr/>
              <a:lstStyle/>
              <a:p>
                <a:r>
                  <a:rPr lang="en-US" dirty="0"/>
                  <a:t>A hairdryer in a salon was purchased for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$850</a:t>
                </a:r>
                <a:r>
                  <a:rPr lang="en-US" dirty="0"/>
                  <a:t>. The value of the hairdryer depreciates by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25</a:t>
                </a:r>
                <a:r>
                  <a:rPr lang="en-US" dirty="0"/>
                  <a:t> cents for every hour it is in use.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the value of the hairdryer after 𝑛 hours of use.</a:t>
                </a:r>
              </a:p>
              <a:p>
                <a:r>
                  <a:rPr lang="en-US" dirty="0"/>
                  <a:t>1. Write down a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rule</a:t>
                </a:r>
                <a:r>
                  <a:rPr lang="en-US" dirty="0"/>
                  <a:t> to find the value of the hairdryer after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𝑛</a:t>
                </a:r>
                <a:r>
                  <a:rPr lang="en-US" dirty="0"/>
                  <a:t> hours of use.</a:t>
                </a:r>
              </a:p>
              <a:p>
                <a:r>
                  <a:rPr lang="en-US" dirty="0"/>
                  <a:t>2. What is the value of the hairdryer after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50</a:t>
                </a:r>
                <a:r>
                  <a:rPr lang="en-US" dirty="0"/>
                  <a:t> hours of use?</a:t>
                </a:r>
              </a:p>
              <a:p>
                <a:r>
                  <a:rPr lang="en-US" dirty="0"/>
                  <a:t>3. On average, the salon will use the hairdryer for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17</a:t>
                </a:r>
                <a:r>
                  <a:rPr lang="en-US" dirty="0"/>
                  <a:t> hours each week. How many weeks will it take the value of the hairdryer to </a:t>
                </a:r>
                <a:r>
                  <a:rPr lang="en-US" dirty="0">
                    <a:solidFill>
                      <a:srgbClr val="0070C0">
                        <a:alpha val="77000"/>
                      </a:srgbClr>
                    </a:solidFill>
                  </a:rPr>
                  <a:t>halve</a:t>
                </a:r>
                <a:r>
                  <a:rPr lang="en-US" dirty="0"/>
                  <a:t>?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=850 and 𝐷=0.25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=850−0.25𝑛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2. 𝑛=50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=850−0.25×50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=837.50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850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425                   425=850−0.25𝑛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0.25𝑛=850−425=425                        𝑛 =1700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Number of weeks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170</m:t>
                        </m:r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100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D6C91-72CF-9341-A8B5-B9C511019F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7269" y="1143000"/>
                <a:ext cx="10741820" cy="5829300"/>
              </a:xfrm>
              <a:blipFill>
                <a:blip r:embed="rId2"/>
                <a:stretch>
                  <a:fillRect l="-946" t="-870" r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Stay Awake (Example song) - Wikipedia">
            <a:extLst>
              <a:ext uri="{FF2B5EF4-FFF2-40B4-BE49-F238E27FC236}">
                <a16:creationId xmlns:a16="http://schemas.microsoft.com/office/drawing/2014/main" id="{A7BBE6E1-5DF3-954E-97C4-D5C0F4AB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2" y="4425661"/>
            <a:ext cx="2265929" cy="22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CB6C7A-B4BE-4E28-A018-6D9FE00DC12A}"/>
              </a:ext>
            </a:extLst>
          </p:cNvPr>
          <p:cNvSpPr txBox="1"/>
          <p:nvPr/>
        </p:nvSpPr>
        <p:spPr>
          <a:xfrm>
            <a:off x="9056427" y="1726625"/>
            <a:ext cx="302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solve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437665-223F-4FBA-A1F3-3A59DBF7A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544" y="6019509"/>
            <a:ext cx="3910558" cy="7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6" y="1046279"/>
            <a:ext cx="10810476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Modelling reducing-balance depreciation with 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6766" y="1740025"/>
                <a:ext cx="11089222" cy="4631723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following recurrence relation can be used to model the value of office furniture with a purchase price of $</a:t>
                </a:r>
                <a:r>
                  <a:rPr lang="en-US" dirty="0">
                    <a:solidFill>
                      <a:srgbClr val="0070C0"/>
                    </a:solidFill>
                  </a:rPr>
                  <a:t>6900</a:t>
                </a:r>
                <a:r>
                  <a:rPr lang="en-US" dirty="0">
                    <a:solidFill>
                      <a:schemeClr val="tx1"/>
                    </a:solidFill>
                  </a:rPr>
                  <a:t>, depreciating at a reducing-balance rate of </a:t>
                </a:r>
                <a:r>
                  <a:rPr lang="en-US" dirty="0">
                    <a:solidFill>
                      <a:srgbClr val="0070C0"/>
                    </a:solidFill>
                  </a:rPr>
                  <a:t>7</a:t>
                </a:r>
                <a:r>
                  <a:rPr lang="en-US" dirty="0">
                    <a:solidFill>
                      <a:schemeClr val="tx1"/>
                    </a:solidFill>
                  </a:rPr>
                  <a:t>% per annum.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=6900,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=0.93×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value of the office furniture after 𝑛 years.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1. Use the recurrence relation to find the value of the office furniture, correct to the nearest cent, after 1, 2 and 3 years.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=6900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=0.93×6900=6417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=0.93×6417=5967.81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=0.93×5967.81=5550.06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766" y="1740025"/>
                <a:ext cx="11089222" cy="4631723"/>
              </a:xfrm>
              <a:blipFill>
                <a:blip r:embed="rId2"/>
                <a:stretch>
                  <a:fillRect l="-825" t="-921" r="-8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0CE470-1E38-4DB0-A5A4-E2B2A58DB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" y="49971"/>
            <a:ext cx="12192000" cy="9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6" y="1046279"/>
            <a:ext cx="10810476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Modelling reducing-balance depreciation with 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7"/>
                <a:ext cx="11089222" cy="2167923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following recurrence relation can be used to model the value of office furniture with a purchase price of </a:t>
                </a:r>
                <a:r>
                  <a:rPr lang="en-US" dirty="0">
                    <a:solidFill>
                      <a:srgbClr val="C00000"/>
                    </a:solidFill>
                  </a:rPr>
                  <a:t>$6900</a:t>
                </a:r>
                <a:r>
                  <a:rPr lang="en-US" dirty="0">
                    <a:solidFill>
                      <a:schemeClr val="tx1"/>
                    </a:solidFill>
                  </a:rPr>
                  <a:t>, depreciating at a </a:t>
                </a:r>
                <a:r>
                  <a:rPr lang="en-US" dirty="0">
                    <a:solidFill>
                      <a:srgbClr val="C00000"/>
                    </a:solidFill>
                  </a:rPr>
                  <a:t>reducing-balance</a:t>
                </a:r>
                <a:r>
                  <a:rPr lang="en-US" dirty="0">
                    <a:solidFill>
                      <a:schemeClr val="tx1"/>
                    </a:solidFill>
                  </a:rPr>
                  <a:t> rate of </a:t>
                </a:r>
                <a:r>
                  <a:rPr lang="en-US" dirty="0">
                    <a:solidFill>
                      <a:srgbClr val="C00000"/>
                    </a:solidFill>
                  </a:rPr>
                  <a:t>7% per an</a:t>
                </a:r>
                <a:r>
                  <a:rPr lang="en-US" dirty="0">
                    <a:solidFill>
                      <a:schemeClr val="tx1"/>
                    </a:solidFill>
                  </a:rPr>
                  <a:t>num.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=6900,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value of the office furniture after 𝑛 years.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2. Determine when the value of the investment will </a:t>
                </a:r>
                <a:r>
                  <a:rPr lang="en-US" dirty="0">
                    <a:solidFill>
                      <a:srgbClr val="C00000"/>
                    </a:solidFill>
                  </a:rPr>
                  <a:t>first be less than $5000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7"/>
                <a:ext cx="11089222" cy="2167923"/>
              </a:xfrm>
              <a:blipFill>
                <a:blip r:embed="rId2"/>
                <a:stretch>
                  <a:fillRect l="-880" t="-1966" b="-44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B16C33-8047-BE46-8EAD-688E7FE91BB7}"/>
              </a:ext>
            </a:extLst>
          </p:cNvPr>
          <p:cNvSpPr/>
          <p:nvPr/>
        </p:nvSpPr>
        <p:spPr>
          <a:xfrm>
            <a:off x="7439189" y="4820097"/>
            <a:ext cx="4073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2. The value of the furniture drops below $5000 after 5 years.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B98193-6CB5-4160-9054-80F2B8D99444}"/>
              </a:ext>
            </a:extLst>
          </p:cNvPr>
          <p:cNvSpPr txBox="1"/>
          <p:nvPr/>
        </p:nvSpPr>
        <p:spPr>
          <a:xfrm>
            <a:off x="9476147" y="2668936"/>
            <a:ext cx="268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5.6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B6D025-D7C2-4086-ACA0-59610E6DD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83" y="14666"/>
            <a:ext cx="10249342" cy="867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EDE5A1-6AEC-4FF1-BE0A-74D37CB54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770" y="4394200"/>
            <a:ext cx="3128564" cy="2353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7C3554-A273-4514-B923-BD45D78A2E75}"/>
              </a:ext>
            </a:extLst>
          </p:cNvPr>
          <p:cNvSpPr txBox="1"/>
          <p:nvPr/>
        </p:nvSpPr>
        <p:spPr>
          <a:xfrm>
            <a:off x="6615385" y="6100563"/>
            <a:ext cx="3171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6.16.5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406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6" y="1046279"/>
            <a:ext cx="10810476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Modelling reducing-balance depreciation with 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774" y="2226277"/>
                <a:ext cx="11089222" cy="4507032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following recurrence relation can be used to model the value of office furniture with a purchase price of </a:t>
                </a:r>
                <a:r>
                  <a:rPr lang="en-US" dirty="0">
                    <a:solidFill>
                      <a:srgbClr val="C00000"/>
                    </a:solidFill>
                  </a:rPr>
                  <a:t>$6900</a:t>
                </a:r>
                <a:r>
                  <a:rPr lang="en-US" dirty="0">
                    <a:solidFill>
                      <a:schemeClr val="tx1"/>
                    </a:solidFill>
                  </a:rPr>
                  <a:t>, depreciating at a </a:t>
                </a:r>
                <a:r>
                  <a:rPr lang="en-US" dirty="0">
                    <a:solidFill>
                      <a:srgbClr val="C00000"/>
                    </a:solidFill>
                  </a:rPr>
                  <a:t>reducing-balance</a:t>
                </a:r>
                <a:r>
                  <a:rPr lang="en-US" dirty="0">
                    <a:solidFill>
                      <a:schemeClr val="tx1"/>
                    </a:solidFill>
                  </a:rPr>
                  <a:t> rate of </a:t>
                </a:r>
                <a:r>
                  <a:rPr lang="en-US" dirty="0">
                    <a:solidFill>
                      <a:srgbClr val="C00000"/>
                    </a:solidFill>
                  </a:rPr>
                  <a:t>7% per annum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=6900,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=0.93×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value of the office furniture after 𝑛 years.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2. Determine when the value of the investment will first be less than $5000.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rule for Compound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=6900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5000=</a:t>
                </a:r>
                <a:r>
                  <a:rPr lang="en-US" dirty="0">
                    <a:solidFill>
                      <a:srgbClr val="0070C0"/>
                    </a:solidFill>
                  </a:rPr>
                  <a:t> 6900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0.7246=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 n=Log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𝟗𝟑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𝟕𝟐𝟒𝟔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𝟕𝟐𝟒𝟔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𝟗𝟑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=4.4389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774" y="2226277"/>
                <a:ext cx="11089222" cy="4507032"/>
              </a:xfrm>
              <a:blipFill>
                <a:blip r:embed="rId2"/>
                <a:stretch>
                  <a:fillRect l="-880" t="-9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B16C33-8047-BE46-8EAD-688E7FE91BB7}"/>
              </a:ext>
            </a:extLst>
          </p:cNvPr>
          <p:cNvSpPr/>
          <p:nvPr/>
        </p:nvSpPr>
        <p:spPr>
          <a:xfrm>
            <a:off x="8191981" y="4662901"/>
            <a:ext cx="4073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2. The value of the furniture drops below $5000 after 5 years.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1D4357-8A0E-4E5A-8004-063832E49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83" y="14666"/>
            <a:ext cx="10249342" cy="8673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2544D3-C193-4358-8C1D-82643CBE73A2}"/>
              </a:ext>
            </a:extLst>
          </p:cNvPr>
          <p:cNvSpPr txBox="1"/>
          <p:nvPr/>
        </p:nvSpPr>
        <p:spPr>
          <a:xfrm>
            <a:off x="9133392" y="3103480"/>
            <a:ext cx="302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solve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7DDC39-ECAB-404D-A708-7CCF5FCDB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702" y="5405291"/>
            <a:ext cx="3769161" cy="8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9917-0FEA-AA48-87E3-26BB8C3B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6" y="1046279"/>
            <a:ext cx="10810476" cy="103036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Modelling reducing-balance depreciation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2715" y="1673779"/>
                <a:ext cx="11089222" cy="5134249"/>
              </a:xfrm>
            </p:spPr>
            <p:txBody>
              <a:bodyPr anchor="t"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following recurrence relation can be used to model the value of office furniture with a purchase price of $6900, depreciating at a reducing-balance rate of 7% per annum.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=6900,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=0.93×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 the recurrence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value of the office furniture after 𝑛 years.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3. Write down the recurrence relation if the furniture was initially </a:t>
                </a:r>
                <a:r>
                  <a:rPr lang="en-US" dirty="0"/>
                  <a:t>valued at $</a:t>
                </a:r>
                <a:r>
                  <a:rPr lang="en-US" dirty="0">
                    <a:solidFill>
                      <a:srgbClr val="0070C0"/>
                    </a:solidFill>
                  </a:rPr>
                  <a:t>7500</a:t>
                </a:r>
                <a:r>
                  <a:rPr lang="en-US" dirty="0"/>
                  <a:t> and is depreciating at a reducing-balance rate of </a:t>
                </a:r>
                <a:r>
                  <a:rPr lang="en-US" dirty="0">
                    <a:solidFill>
                      <a:srgbClr val="0070C0"/>
                    </a:solidFill>
                  </a:rPr>
                  <a:t>8.4</a:t>
                </a:r>
                <a:r>
                  <a:rPr lang="en-US" dirty="0"/>
                  <a:t>% per annum.</a:t>
                </a:r>
              </a:p>
              <a:p>
                <a:r>
                  <a:rPr lang="en-US" dirty="0"/>
                  <a:t>4. </a:t>
                </a:r>
                <a:r>
                  <a:rPr lang="en-US" dirty="0">
                    <a:solidFill>
                      <a:schemeClr val="tx1"/>
                    </a:solidFill>
                  </a:rPr>
                  <a:t>Write down the rule.</a:t>
                </a:r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=7500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Calculate the value or 𝑅. The depreciation rate is 8.4% per annum.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𝑅=1−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AU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or 𝑅=0.916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=7500,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=0.916×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4.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𝟗𝟏𝟔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AU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×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7500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45155-D4B7-194C-A229-DABF6CDA4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715" y="1673779"/>
                <a:ext cx="11089222" cy="5134249"/>
              </a:xfrm>
              <a:blipFill>
                <a:blip r:embed="rId2"/>
                <a:stretch>
                  <a:fillRect l="-825" t="-1544" r="-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19232F-B6DB-0D4E-9F9D-FCA6385D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894" y="6081010"/>
            <a:ext cx="1994043" cy="776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CDF11E-9C17-4E8B-A299-BF1E82C60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" y="49971"/>
            <a:ext cx="12192000" cy="9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nesVTI">
  <a:themeElements>
    <a:clrScheme name="AnalogousFromDarkSeedLeftStep">
      <a:dk1>
        <a:srgbClr val="000000"/>
      </a:dk1>
      <a:lt1>
        <a:srgbClr val="FFFFFF"/>
      </a:lt1>
      <a:dk2>
        <a:srgbClr val="291F38"/>
      </a:dk2>
      <a:lt2>
        <a:srgbClr val="E2E8E2"/>
      </a:lt2>
      <a:accent1>
        <a:srgbClr val="DA36D0"/>
      </a:accent1>
      <a:accent2>
        <a:srgbClr val="8D24C8"/>
      </a:accent2>
      <a:accent3>
        <a:srgbClr val="5B36DA"/>
      </a:accent3>
      <a:accent4>
        <a:srgbClr val="2444C8"/>
      </a:accent4>
      <a:accent5>
        <a:srgbClr val="369ADA"/>
      </a:accent5>
      <a:accent6>
        <a:srgbClr val="21B6B2"/>
      </a:accent6>
      <a:hlink>
        <a:srgbClr val="3F78BF"/>
      </a:hlink>
      <a:folHlink>
        <a:srgbClr val="7F7F7F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esVTI" id="{6E3869FE-86F4-49DA-A8B9-3320C89167F7}" vid="{3A76BC48-4881-4AE8-821D-8B9CC9A08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925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Cambria Math</vt:lpstr>
      <vt:lpstr>Neue Haas Grotesk Text Pro</vt:lpstr>
      <vt:lpstr>Open Sans</vt:lpstr>
      <vt:lpstr>Wingdings 2</vt:lpstr>
      <vt:lpstr>LinesVTI</vt:lpstr>
      <vt:lpstr>Depreciation – finding the rule for the nth term</vt:lpstr>
      <vt:lpstr>Rules for linear growth and decay</vt:lpstr>
      <vt:lpstr>Using a rule for the flat rate of depreciation of an asset</vt:lpstr>
      <vt:lpstr>Using a rule to determine the value of an asset with unit-cost depreciation</vt:lpstr>
      <vt:lpstr>Modelling reducing-balance depreciation with recurrence relations</vt:lpstr>
      <vt:lpstr>Modelling reducing-balance depreciation with recurrence relations</vt:lpstr>
      <vt:lpstr>Modelling reducing-balance depreciation with recurrence relations</vt:lpstr>
      <vt:lpstr>Modelling reducing-balance depreciation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for linear growth and decay </dc:title>
  <dc:creator>Yongmei Zhang</dc:creator>
  <cp:lastModifiedBy>Lyn ZHANG</cp:lastModifiedBy>
  <cp:revision>24</cp:revision>
  <dcterms:created xsi:type="dcterms:W3CDTF">2020-11-25T02:40:25Z</dcterms:created>
  <dcterms:modified xsi:type="dcterms:W3CDTF">2025-01-02T20:01:04Z</dcterms:modified>
</cp:coreProperties>
</file>