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5"/>
  </p:notesMasterIdLst>
  <p:sldIdLst>
    <p:sldId id="256" r:id="rId2"/>
    <p:sldId id="265" r:id="rId3"/>
    <p:sldId id="891" r:id="rId4"/>
    <p:sldId id="261" r:id="rId5"/>
    <p:sldId id="262" r:id="rId6"/>
    <p:sldId id="263" r:id="rId7"/>
    <p:sldId id="898" r:id="rId8"/>
    <p:sldId id="899" r:id="rId9"/>
    <p:sldId id="911" r:id="rId10"/>
    <p:sldId id="905" r:id="rId11"/>
    <p:sldId id="910" r:id="rId12"/>
    <p:sldId id="26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479"/>
  </p:normalViewPr>
  <p:slideViewPr>
    <p:cSldViewPr snapToGrid="0" snapToObjects="1">
      <p:cViewPr varScale="1">
        <p:scale>
          <a:sx n="59" d="100"/>
          <a:sy n="59" d="100"/>
        </p:scale>
        <p:origin x="7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3D780-2169-4C9D-B93D-03CDA918081F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9A859-5C42-4FF0-B1EA-8915CBFB9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55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https://create.kahoot.it/details/312d4b93-6016-4c7c-a837-76ed8bd1e86a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A859-5C42-4FF0-B1EA-8915CBFB9DF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58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Key takeawa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2E17C-0AAA-CE12-6558-95301482E5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1263687"/>
            <a:ext cx="9480449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7C2F7-3116-8C53-6763-951FFE4CAE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1" y="854137"/>
            <a:ext cx="9483172" cy="364130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</p:spTree>
    <p:extLst>
      <p:ext uri="{BB962C8B-B14F-4D97-AF65-F5344CB8AC3E}">
        <p14:creationId xmlns:p14="http://schemas.microsoft.com/office/powerpoint/2010/main" val="197643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. Summary: text +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5CABC9-D1FE-EACB-8190-876CFC5A7C8D}"/>
              </a:ext>
            </a:extLst>
          </p:cNvPr>
          <p:cNvSpPr txBox="1"/>
          <p:nvPr userDrawn="1"/>
        </p:nvSpPr>
        <p:spPr>
          <a:xfrm>
            <a:off x="206385" y="143955"/>
            <a:ext cx="3504689" cy="645081"/>
          </a:xfrm>
          <a:prstGeom prst="rect">
            <a:avLst/>
          </a:prstGeom>
          <a:noFill/>
        </p:spPr>
        <p:txBody>
          <a:bodyPr wrap="square" lIns="0" tIns="95970" rIns="95970" bIns="95970" rtlCol="0">
            <a:noAutofit/>
          </a:bodyPr>
          <a:lstStyle/>
          <a:p>
            <a:r>
              <a:rPr lang="en-GB" sz="2932" b="1" i="0" dirty="0">
                <a:solidFill>
                  <a:schemeClr val="bg1"/>
                </a:solidFill>
                <a:latin typeface="Whitney SSm Semibold" pitchFamily="2" charset="0"/>
              </a:rPr>
              <a:t>Summary</a:t>
            </a:r>
            <a:endParaRPr lang="en-US" sz="2932" b="1" i="0" dirty="0">
              <a:solidFill>
                <a:schemeClr val="bg1"/>
              </a:solidFill>
              <a:latin typeface="Whitney SSm Semibold" pitchFamily="2" charset="0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6AC0E89-74EC-E692-8C37-0FF84D4176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385" y="3036906"/>
            <a:ext cx="9492792" cy="331107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0" marR="0" indent="0" algn="l" defTabSz="1218804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6" b="1" i="0">
                <a:latin typeface="Whitney SSm Semibold" pitchFamily="2" charset="0"/>
              </a:defRPr>
            </a:lvl1pPr>
          </a:lstStyle>
          <a:p>
            <a:pPr marL="0" marR="0" lvl="0" indent="0" algn="l" defTabSz="1218804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key summary sub-point heading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4005E4-2635-0971-1177-8E2B9FCF5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384" y="1591490"/>
            <a:ext cx="9490067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0" indent="0">
              <a:lnSpc>
                <a:spcPct val="110000"/>
              </a:lnSpc>
              <a:spcAft>
                <a:spcPts val="800"/>
              </a:spcAft>
              <a:buNone/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edit the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2E74FEE-7E60-7FD4-9D84-31823BD6E9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384" y="3403509"/>
            <a:ext cx="9490067" cy="72252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228526" indent="-228526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edit the text</a:t>
            </a:r>
          </a:p>
          <a:p>
            <a:pPr lvl="0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6F05BA5-1DFD-3EE7-4B87-B2C12B8DE1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385" y="1220941"/>
            <a:ext cx="9492792" cy="331107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 marL="0" marR="0" indent="0" algn="l" defTabSz="121880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6" b="1" i="0">
                <a:latin typeface="Whitney SSm Semibold" pitchFamily="2" charset="0"/>
              </a:defRPr>
            </a:lvl1pPr>
          </a:lstStyle>
          <a:p>
            <a:pPr marL="0" marR="0" lvl="0" indent="0" algn="l" defTabSz="121880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key summary point</a:t>
            </a:r>
          </a:p>
        </p:txBody>
      </p:sp>
    </p:spTree>
    <p:extLst>
      <p:ext uri="{BB962C8B-B14F-4D97-AF65-F5344CB8AC3E}">
        <p14:creationId xmlns:p14="http://schemas.microsoft.com/office/powerpoint/2010/main" val="3716574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2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8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0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5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6BA60-C90E-4CBA-80ED-C1314B587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5631" r="-1" b="1009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7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8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8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60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CCC034-ED52-D14C-B743-92BA6D5AF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>
                <a:solidFill>
                  <a:srgbClr val="FFFFFF"/>
                </a:solidFill>
              </a:rPr>
              <a:t>Annuity investments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45B04-D0D3-AD43-9738-4C03F2E57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6F</a:t>
            </a:r>
          </a:p>
        </p:txBody>
      </p:sp>
      <p:grpSp>
        <p:nvGrpSpPr>
          <p:cNvPr id="80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753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1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b="0" dirty="0"/>
              <a:t>Annuity investment – finance solver</a:t>
            </a:r>
            <a:br>
              <a:rPr lang="en-AU" b="0" dirty="0"/>
            </a:br>
            <a:endParaRPr lang="en-AU" b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A44154F-3833-5CA0-6792-D1CBC55F58FE}"/>
              </a:ext>
            </a:extLst>
          </p:cNvPr>
          <p:cNvSpPr txBox="1">
            <a:spLocks/>
          </p:cNvSpPr>
          <p:nvPr/>
        </p:nvSpPr>
        <p:spPr>
          <a:xfrm>
            <a:off x="0" y="733994"/>
            <a:ext cx="12192000" cy="2937172"/>
          </a:xfrm>
          <a:prstGeom prst="rect">
            <a:avLst/>
          </a:prstGeom>
        </p:spPr>
        <p:txBody>
          <a:bodyPr wrap="square" lIns="95970" tIns="47985" rIns="95970" bIns="47985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Whitney SSm Book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Whitney SSm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Whitney SSm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Whitney SSm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Whitney SSm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Steve is saving up for a cruise holiday by investing </a:t>
            </a:r>
            <a:r>
              <a:rPr lang="en-AU" sz="2000" dirty="0">
                <a:solidFill>
                  <a:srgbClr val="0070C0"/>
                </a:solidFill>
              </a:rPr>
              <a:t>$10 000 </a:t>
            </a:r>
            <a:r>
              <a:rPr lang="en-AU" sz="2000" dirty="0"/>
              <a:t>in an account that earns interest at a rate of </a:t>
            </a:r>
            <a:r>
              <a:rPr lang="en-AU" sz="2000" dirty="0">
                <a:solidFill>
                  <a:srgbClr val="0070C0"/>
                </a:solidFill>
              </a:rPr>
              <a:t>3.90% per annum</a:t>
            </a:r>
            <a:r>
              <a:rPr lang="en-AU" sz="2000" dirty="0"/>
              <a:t>, compounding </a:t>
            </a:r>
            <a:r>
              <a:rPr lang="en-AU" sz="2000" dirty="0">
                <a:solidFill>
                  <a:srgbClr val="0070C0"/>
                </a:solidFill>
              </a:rPr>
              <a:t>monthly</a:t>
            </a:r>
            <a:r>
              <a:rPr lang="en-AU" sz="2000" dirty="0"/>
              <a:t>. He deposits </a:t>
            </a:r>
            <a:r>
              <a:rPr lang="en-AU" sz="2000" dirty="0">
                <a:solidFill>
                  <a:srgbClr val="0070C0"/>
                </a:solidFill>
              </a:rPr>
              <a:t>$500 </a:t>
            </a:r>
            <a:r>
              <a:rPr lang="en-AU" sz="2000" dirty="0"/>
              <a:t>at the end of each month. </a:t>
            </a:r>
          </a:p>
          <a:p>
            <a:pPr marL="457200" indent="-457200">
              <a:buAutoNum type="alphaLcPeriod"/>
            </a:pPr>
            <a:r>
              <a:rPr lang="en-AU" sz="2000" dirty="0"/>
              <a:t>After </a:t>
            </a:r>
            <a:r>
              <a:rPr lang="en-AU" sz="2000" dirty="0">
                <a:solidFill>
                  <a:srgbClr val="0070C0"/>
                </a:solidFill>
              </a:rPr>
              <a:t>5 years</a:t>
            </a:r>
            <a:r>
              <a:rPr lang="en-AU" sz="2000" dirty="0"/>
              <a:t>, how much is in Steve’s account?  </a:t>
            </a:r>
            <a:r>
              <a:rPr lang="en-US" sz="2000" dirty="0"/>
              <a:t>$45,214.93</a:t>
            </a:r>
          </a:p>
          <a:p>
            <a:pPr marL="457200" indent="-457200">
              <a:buAutoNum type="alphaLcPeriod"/>
            </a:pPr>
            <a:r>
              <a:rPr lang="en-AU" sz="2000" dirty="0"/>
              <a:t>How much interest has the account earned after </a:t>
            </a:r>
            <a:r>
              <a:rPr lang="en-AU" sz="2000" dirty="0">
                <a:solidFill>
                  <a:srgbClr val="0070C0"/>
                </a:solidFill>
              </a:rPr>
              <a:t>5 years</a:t>
            </a:r>
            <a:r>
              <a:rPr lang="en-AU" sz="2000" dirty="0"/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/>
              <a:t>       growth = 45 214.93 − 10 000 = 35 214.93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/>
              <a:t>       total amount paid= 500 × 60 = 30 000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/>
              <a:t>       interest = 35 214.93 − 30 000 = 5214.93</a:t>
            </a:r>
          </a:p>
        </p:txBody>
      </p:sp>
      <p:sp>
        <p:nvSpPr>
          <p:cNvPr id="37" name="Round Single Corner of Rectangle 36">
            <a:extLst>
              <a:ext uri="{FF2B5EF4-FFF2-40B4-BE49-F238E27FC236}">
                <a16:creationId xmlns:a16="http://schemas.microsoft.com/office/drawing/2014/main" id="{C4B27236-E686-7FE6-09F1-27E16BE2697D}"/>
              </a:ext>
            </a:extLst>
          </p:cNvPr>
          <p:cNvSpPr/>
          <p:nvPr/>
        </p:nvSpPr>
        <p:spPr>
          <a:xfrm>
            <a:off x="4340913" y="5783739"/>
            <a:ext cx="3519706" cy="1085149"/>
          </a:xfrm>
          <a:prstGeom prst="round1Rect">
            <a:avLst>
              <a:gd name="adj" fmla="val 344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0" tIns="95970" rIns="95970" bIns="95970" rtlCol="0" anchor="ctr">
            <a:spAutoFit/>
          </a:bodyPr>
          <a:lstStyle/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accent3">
                    <a:lumMod val="7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Tip!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For PV, </a:t>
            </a:r>
            <a:r>
              <a:rPr lang="en-AU" sz="1333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Pmt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, FV: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receive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positive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give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negative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531EC4-EFA7-F645-F623-5D4D19668A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6004" y="5880052"/>
            <a:ext cx="191941" cy="28791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8AD775-0E3A-6D2C-0EF3-1D37C9D6C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971" y="3825719"/>
            <a:ext cx="3726209" cy="31582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7008D0-7510-4A31-A8A1-BF28BFCBE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913" y="3735167"/>
            <a:ext cx="2534004" cy="19719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CE473C-C69F-421A-9BDA-853875C17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619" y="1517357"/>
            <a:ext cx="4120137" cy="253400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E2FE8B0-C2A8-43E7-B845-56631F1EEFB8}"/>
              </a:ext>
            </a:extLst>
          </p:cNvPr>
          <p:cNvSpPr txBox="1"/>
          <p:nvPr/>
        </p:nvSpPr>
        <p:spPr>
          <a:xfrm>
            <a:off x="6874917" y="6273225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6.5 &amp; 6.8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647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B3CA60-190E-84ED-D30A-B4124F53C8E8}"/>
              </a:ext>
            </a:extLst>
          </p:cNvPr>
          <p:cNvSpPr txBox="1"/>
          <p:nvPr/>
        </p:nvSpPr>
        <p:spPr>
          <a:xfrm>
            <a:off x="4454994" y="144958"/>
            <a:ext cx="5609801" cy="150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latin typeface="Whitney SSm Book" pitchFamily="2" charset="0"/>
              </a:rPr>
              <a:t>A compound interest investment is an investment that you add regular contributions to.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latin typeface="Whitney SSm Book" pitchFamily="2" charset="0"/>
              </a:rPr>
              <a:t>Each period, the value of the investment increases with interest and then increases more with the payment you make. </a:t>
            </a:r>
            <a:endParaRPr lang="en-AU" sz="1400" dirty="0">
              <a:latin typeface="Whitney SSm Book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400" dirty="0">
                <a:latin typeface="Whitney SSm Book" pitchFamily="2" charset="0"/>
              </a:rPr>
              <a:t>There is a lot of growth because each payment causes the interest added next time to be higher.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80BADA-EFD4-464C-7856-B97E8A7EB829}"/>
                  </a:ext>
                </a:extLst>
              </p:cNvPr>
              <p:cNvSpPr txBox="1"/>
              <p:nvPr/>
            </p:nvSpPr>
            <p:spPr>
              <a:xfrm>
                <a:off x="192322" y="825256"/>
                <a:ext cx="4209719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=70 000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=1.0045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+1000</m:t>
                    </m:r>
                  </m:oMath>
                </a14:m>
                <a:endParaRPr lang="en-US" sz="2399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80BADA-EFD4-464C-7856-B97E8A7EB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2" y="825256"/>
                <a:ext cx="4209719" cy="439907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8B304C-DB4E-C9E7-4239-0D1D1D404DE4}"/>
              </a:ext>
            </a:extLst>
          </p:cNvPr>
          <p:cNvGraphicFramePr>
            <a:graphicFrameLocks noGrp="1"/>
          </p:cNvGraphicFramePr>
          <p:nvPr/>
        </p:nvGraphicFramePr>
        <p:xfrm>
          <a:off x="4576331" y="1842336"/>
          <a:ext cx="5155483" cy="30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99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00302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950269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77507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374806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28157">
                <a:tc>
                  <a:txBody>
                    <a:bodyPr/>
                    <a:lstStyle/>
                    <a:p>
                      <a:pPr algn="ctr"/>
                      <a:endParaRPr lang="en-AU" sz="1300" b="0" i="0" dirty="0">
                        <a:solidFill>
                          <a:schemeClr val="accent4"/>
                        </a:solidFill>
                        <a:latin typeface="Whitney SSm Semibold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Principal addition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25020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0445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71 315.00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26299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72 635.92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1 063 638.10</a:t>
                      </a:r>
                    </a:p>
                    <a:p>
                      <a:pPr algn="r"/>
                      <a:endParaRPr lang="en-AU" sz="1300" b="0" i="0" dirty="0">
                        <a:solidFill>
                          <a:schemeClr val="tx1"/>
                        </a:solidFill>
                        <a:latin typeface="Whitney SSm Book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99408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1 069 424.48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513449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1 075 236.89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962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525585-2AEB-6A94-667D-EC782EF5910E}"/>
                  </a:ext>
                </a:extLst>
              </p:cNvPr>
              <p:cNvSpPr txBox="1"/>
              <p:nvPr/>
            </p:nvSpPr>
            <p:spPr>
              <a:xfrm>
                <a:off x="2083419" y="5210046"/>
                <a:ext cx="6339426" cy="1306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100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AU" sz="1200" dirty="0"/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AU" sz="1200" dirty="0"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525585-2AEB-6A94-667D-EC782EF59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19" y="5210046"/>
                <a:ext cx="6339426" cy="1306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A637163-3BCC-0CB4-4BDE-81B90754B4EF}"/>
              </a:ext>
            </a:extLst>
          </p:cNvPr>
          <p:cNvSpPr txBox="1"/>
          <p:nvPr/>
        </p:nvSpPr>
        <p:spPr>
          <a:xfrm>
            <a:off x="9935565" y="1508719"/>
            <a:ext cx="2159334" cy="859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txBody>
          <a:bodyPr wrap="square" lIns="95970" tIns="95970" rIns="95970" bIns="95970" rtlCol="0">
            <a:spAutoFit/>
          </a:bodyPr>
          <a:lstStyle/>
          <a:p>
            <a:pPr marL="10581">
              <a:lnSpc>
                <a:spcPct val="110000"/>
              </a:lnSpc>
              <a:tabLst>
                <a:tab pos="1946700" algn="l"/>
              </a:tabLst>
            </a:pPr>
            <a:r>
              <a:rPr lang="en-AU" sz="1333" dirty="0">
                <a:solidFill>
                  <a:schemeClr val="accent2"/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What’s coming next</a:t>
            </a:r>
          </a:p>
          <a:p>
            <a:pPr marL="10581">
              <a:lnSpc>
                <a:spcPct val="110000"/>
              </a:lnSpc>
              <a:tabLst>
                <a:tab pos="1946700" algn="l"/>
              </a:tabLst>
            </a:pPr>
            <a:r>
              <a:rPr lang="en-AU" sz="1333" dirty="0">
                <a:latin typeface="Whitney SSm Book" pitchFamily="2" charset="0"/>
              </a:rPr>
              <a:t>Chapter 6 − </a:t>
            </a:r>
            <a:br>
              <a:rPr lang="en-AU" sz="1333" dirty="0">
                <a:latin typeface="Whitney SSm Book" pitchFamily="2" charset="0"/>
              </a:rPr>
            </a:br>
            <a:r>
              <a:rPr lang="en-AU" sz="1333" dirty="0">
                <a:latin typeface="Whitney SSm Book" pitchFamily="2" charset="0"/>
              </a:rPr>
              <a:t>Progress check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0AC854-045F-2B6F-B7F1-C80E52D695C7}"/>
              </a:ext>
            </a:extLst>
          </p:cNvPr>
          <p:cNvGrpSpPr/>
          <p:nvPr/>
        </p:nvGrpSpPr>
        <p:grpSpPr>
          <a:xfrm>
            <a:off x="192323" y="1508718"/>
            <a:ext cx="4262671" cy="3586427"/>
            <a:chOff x="353086" y="2237108"/>
            <a:chExt cx="3679671" cy="24303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8EDAC0-9DF7-EA40-79AE-CA63FF359D37}"/>
                </a:ext>
              </a:extLst>
            </p:cNvPr>
            <p:cNvGrpSpPr/>
            <p:nvPr/>
          </p:nvGrpSpPr>
          <p:grpSpPr>
            <a:xfrm>
              <a:off x="353086" y="2237108"/>
              <a:ext cx="3679671" cy="2430329"/>
              <a:chOff x="0" y="0"/>
              <a:chExt cx="3594100" cy="2698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E9C8C2B-AC9C-071D-00CF-8CD863824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94100" cy="26987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02CC20-C9A7-98EE-AF15-4628EC976580}"/>
                  </a:ext>
                </a:extLst>
              </p:cNvPr>
              <p:cNvGrpSpPr/>
              <p:nvPr/>
            </p:nvGrpSpPr>
            <p:grpSpPr>
              <a:xfrm>
                <a:off x="779929" y="355784"/>
                <a:ext cx="2411282" cy="2306323"/>
                <a:chOff x="0" y="11539"/>
                <a:chExt cx="2411282" cy="2306323"/>
              </a:xfrm>
            </p:grpSpPr>
            <p:sp>
              <p:nvSpPr>
                <p:cNvPr id="18" name="Text Box 2">
                  <a:extLst>
                    <a:ext uri="{FF2B5EF4-FFF2-40B4-BE49-F238E27FC236}">
                      <a16:creationId xmlns:a16="http://schemas.microsoft.com/office/drawing/2014/main" id="{670F8E43-BC23-27FE-734C-5CC4C9DAF4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1539"/>
                  <a:ext cx="2373630" cy="2419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9" name="Text Box 2">
                  <a:extLst>
                    <a:ext uri="{FF2B5EF4-FFF2-40B4-BE49-F238E27FC236}">
                      <a16:creationId xmlns:a16="http://schemas.microsoft.com/office/drawing/2014/main" id="{A2D6C5C6-A138-1541-4C91-ECD007C318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4244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0" name="Text Box 2">
                  <a:extLst>
                    <a:ext uri="{FF2B5EF4-FFF2-40B4-BE49-F238E27FC236}">
                      <a16:creationId xmlns:a16="http://schemas.microsoft.com/office/drawing/2014/main" id="{6D5CFB78-3566-769C-5A60-A3CBA7EFC5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688489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1" name="Text Box 2">
                  <a:extLst>
                    <a:ext uri="{FF2B5EF4-FFF2-40B4-BE49-F238E27FC236}">
                      <a16:creationId xmlns:a16="http://schemas.microsoft.com/office/drawing/2014/main" id="{B56484FC-A671-CC76-CDA3-038A4E619F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1032734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2" name="Text Box 2">
                  <a:extLst>
                    <a:ext uri="{FF2B5EF4-FFF2-40B4-BE49-F238E27FC236}">
                      <a16:creationId xmlns:a16="http://schemas.microsoft.com/office/drawing/2014/main" id="{EE94DB4A-F222-97F2-407C-53459C0D57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95" y="1382357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FAA9E79A-D87B-27F1-CAFE-3A6791C0DC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1731981"/>
                  <a:ext cx="2373630" cy="236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4" name="Text Box 2">
                  <a:extLst>
                    <a:ext uri="{FF2B5EF4-FFF2-40B4-BE49-F238E27FC236}">
                      <a16:creationId xmlns:a16="http://schemas.microsoft.com/office/drawing/2014/main" id="{85EAFEE3-FE39-A0C8-ECB9-D1BCAC4349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2070847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692224-CDA9-8AE4-3CED-19BB47B75A88}"/>
                </a:ext>
              </a:extLst>
            </p:cNvPr>
            <p:cNvSpPr txBox="1"/>
            <p:nvPr/>
          </p:nvSpPr>
          <p:spPr>
            <a:xfrm>
              <a:off x="1090623" y="2545843"/>
              <a:ext cx="2549391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Total number of periods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E73022-5D24-C079-3195-A270F8AF6AEC}"/>
                </a:ext>
              </a:extLst>
            </p:cNvPr>
            <p:cNvSpPr txBox="1"/>
            <p:nvPr/>
          </p:nvSpPr>
          <p:spPr>
            <a:xfrm>
              <a:off x="1101330" y="2851808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Annual interest rate 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4568C0-0273-21B5-6763-9968C4D8C86E}"/>
                </a:ext>
              </a:extLst>
            </p:cNvPr>
            <p:cNvSpPr txBox="1"/>
            <p:nvPr/>
          </p:nvSpPr>
          <p:spPr>
            <a:xfrm>
              <a:off x="1090624" y="3161308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Present value 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30FEA2-C3E8-D904-17B8-91C39B452C01}"/>
                </a:ext>
              </a:extLst>
            </p:cNvPr>
            <p:cNvSpPr txBox="1"/>
            <p:nvPr/>
          </p:nvSpPr>
          <p:spPr>
            <a:xfrm>
              <a:off x="1090624" y="3471167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Payment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4E0C41-95BE-FFE2-7019-DFE73E25E3B2}"/>
                </a:ext>
              </a:extLst>
            </p:cNvPr>
            <p:cNvSpPr txBox="1"/>
            <p:nvPr/>
          </p:nvSpPr>
          <p:spPr>
            <a:xfrm>
              <a:off x="1101330" y="3784573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Future value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8F781B-F7E4-9DAA-6682-F814F0E015A2}"/>
                </a:ext>
              </a:extLst>
            </p:cNvPr>
            <p:cNvSpPr txBox="1"/>
            <p:nvPr/>
          </p:nvSpPr>
          <p:spPr>
            <a:xfrm>
              <a:off x="1090624" y="4092202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Payment periods per year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911254-4785-3E4A-5322-3242D6BD9862}"/>
                </a:ext>
              </a:extLst>
            </p:cNvPr>
            <p:cNvSpPr txBox="1"/>
            <p:nvPr/>
          </p:nvSpPr>
          <p:spPr>
            <a:xfrm>
              <a:off x="1090624" y="4403330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Compounding periods per year</a:t>
              </a:r>
              <a:endParaRPr lang="en-AU" sz="1466" dirty="0">
                <a:latin typeface="Whitney SSm Boo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49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Determining the annual interest rate from a recurrence relation</a:t>
            </a:r>
            <a:endParaRPr lang="en-AU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191" y="1715433"/>
            <a:ext cx="1823153" cy="686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AF8AFC-5C4E-DEB5-C4C5-2699BF088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29" y="1537559"/>
            <a:ext cx="7424000" cy="1729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5569C-F90A-F498-A600-327C10998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929" y="2605195"/>
            <a:ext cx="4026239" cy="1323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2781A9-329B-F361-BD9D-B9C3A962B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78" y="3429000"/>
            <a:ext cx="7416251" cy="134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0B5C37-062B-84F5-77DB-69E7B9E0A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4929" y="4214532"/>
            <a:ext cx="3874264" cy="1216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6039F-FB03-4915-AE8E-94B2B93EF062}"/>
              </a:ext>
            </a:extLst>
          </p:cNvPr>
          <p:cNvSpPr txBox="1"/>
          <p:nvPr/>
        </p:nvSpPr>
        <p:spPr>
          <a:xfrm>
            <a:off x="3097574" y="5859568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39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0F99-DB1F-864E-88AE-95D4210B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2210415" cy="993995"/>
          </a:xfrm>
        </p:spPr>
        <p:txBody>
          <a:bodyPr>
            <a:normAutofit/>
          </a:bodyPr>
          <a:lstStyle/>
          <a:p>
            <a:r>
              <a:rPr lang="en-US" sz="3200" dirty="0"/>
              <a:t>Finding the value of an investment when the regular payment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430B-A591-FB4D-856C-C7A9B081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4" y="793227"/>
            <a:ext cx="12192000" cy="15518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Derek invests $</a:t>
            </a:r>
            <a:r>
              <a:rPr lang="en-US" dirty="0">
                <a:solidFill>
                  <a:srgbClr val="0070C0"/>
                </a:solidFill>
              </a:rPr>
              <a:t>50 000 </a:t>
            </a:r>
            <a:r>
              <a:rPr lang="en-US" dirty="0"/>
              <a:t>into a </a:t>
            </a:r>
            <a:r>
              <a:rPr lang="en-US" dirty="0">
                <a:solidFill>
                  <a:srgbClr val="0070C0"/>
                </a:solidFill>
              </a:rPr>
              <a:t>compound interest investment </a:t>
            </a:r>
            <a:r>
              <a:rPr lang="en-US" dirty="0"/>
              <a:t>paying </a:t>
            </a:r>
            <a:r>
              <a:rPr lang="en-US" dirty="0">
                <a:solidFill>
                  <a:srgbClr val="0070C0"/>
                </a:solidFill>
              </a:rPr>
              <a:t>6.1</a:t>
            </a:r>
            <a:r>
              <a:rPr lang="en-US" dirty="0"/>
              <a:t>% per annum, compounding </a:t>
            </a:r>
            <a:r>
              <a:rPr lang="en-US" dirty="0">
                <a:solidFill>
                  <a:srgbClr val="0070C0"/>
                </a:solidFill>
              </a:rPr>
              <a:t>annually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Derek invests an additional </a:t>
            </a:r>
            <a:r>
              <a:rPr lang="en-US" dirty="0">
                <a:solidFill>
                  <a:srgbClr val="0070C0"/>
                </a:solidFill>
              </a:rPr>
              <a:t>$8000 </a:t>
            </a:r>
            <a:r>
              <a:rPr lang="en-US" dirty="0"/>
              <a:t>per year immediately after interest is calculated.</a:t>
            </a:r>
          </a:p>
          <a:p>
            <a:r>
              <a:rPr lang="en-US" dirty="0"/>
              <a:t>After </a:t>
            </a:r>
            <a:r>
              <a:rPr lang="en-US" dirty="0">
                <a:solidFill>
                  <a:srgbClr val="0070C0"/>
                </a:solidFill>
              </a:rPr>
              <a:t>five</a:t>
            </a:r>
            <a:r>
              <a:rPr lang="en-US" dirty="0"/>
              <a:t> years, Derek increases his additional investment to </a:t>
            </a:r>
            <a:r>
              <a:rPr lang="en-US" dirty="0">
                <a:solidFill>
                  <a:srgbClr val="0070C0"/>
                </a:solidFill>
              </a:rPr>
              <a:t>$10 000 </a:t>
            </a:r>
            <a:r>
              <a:rPr lang="en-US" dirty="0"/>
              <a:t>per year.</a:t>
            </a:r>
          </a:p>
          <a:p>
            <a:r>
              <a:rPr lang="en-US" dirty="0"/>
              <a:t>Calculate the value of Derek’s investment after </a:t>
            </a:r>
            <a:r>
              <a:rPr lang="en-US" dirty="0">
                <a:solidFill>
                  <a:srgbClr val="0070C0"/>
                </a:solidFill>
              </a:rPr>
              <a:t>twelve y</a:t>
            </a:r>
            <a:r>
              <a:rPr lang="en-US" dirty="0"/>
              <a:t>ears (in total).</a:t>
            </a:r>
          </a:p>
        </p:txBody>
      </p:sp>
      <p:pic>
        <p:nvPicPr>
          <p:cNvPr id="1026" name="Picture 2" descr="Example - Brand, Marketing and PR agency">
            <a:extLst>
              <a:ext uri="{FF2B5EF4-FFF2-40B4-BE49-F238E27FC236}">
                <a16:creationId xmlns:a16="http://schemas.microsoft.com/office/drawing/2014/main" id="{64ECF81D-B794-AD45-BD3C-3EB32E9E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86" y="4250096"/>
            <a:ext cx="6211614" cy="7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C5BBAF-882B-15F6-E97E-1912EF4EE6AA}"/>
              </a:ext>
            </a:extLst>
          </p:cNvPr>
          <p:cNvSpPr txBox="1"/>
          <p:nvPr/>
        </p:nvSpPr>
        <p:spPr>
          <a:xfrm>
            <a:off x="6822275" y="6170386"/>
            <a:ext cx="6352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value of Derek’s investment is $254 343.79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C571A-DEB5-4304-ADBB-67C988534371}"/>
              </a:ext>
            </a:extLst>
          </p:cNvPr>
          <p:cNvSpPr txBox="1"/>
          <p:nvPr/>
        </p:nvSpPr>
        <p:spPr>
          <a:xfrm>
            <a:off x="2607717" y="6215515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6.5 &amp; 6.8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0FC43-2F6E-48A0-BC6F-2C9583208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6" y="2492308"/>
            <a:ext cx="5784293" cy="3575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686A84-067E-4F27-AD8B-8655E15A7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167" y="2544162"/>
            <a:ext cx="5635297" cy="34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-19 – Major Banks Respond: Home ...">
            <a:extLst>
              <a:ext uri="{FF2B5EF4-FFF2-40B4-BE49-F238E27FC236}">
                <a16:creationId xmlns:a16="http://schemas.microsoft.com/office/drawing/2014/main" id="{7A8802BE-560A-A70F-1E9B-226FCCE6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4" y="770358"/>
            <a:ext cx="1253103" cy="7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C1023-6E35-CC6E-6102-12D8FE0F764D}"/>
              </a:ext>
            </a:extLst>
          </p:cNvPr>
          <p:cNvSpPr txBox="1"/>
          <p:nvPr/>
        </p:nvSpPr>
        <p:spPr>
          <a:xfrm>
            <a:off x="2121917" y="534083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Reduced Balance Loan/ Mortgage</a:t>
            </a:r>
            <a:endParaRPr lang="en-AU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2424F-ECCA-3D37-AAB3-F74837949315}"/>
              </a:ext>
            </a:extLst>
          </p:cNvPr>
          <p:cNvSpPr/>
          <p:nvPr/>
        </p:nvSpPr>
        <p:spPr>
          <a:xfrm>
            <a:off x="381568" y="1627567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8" name="Picture 4" descr="Asian Cartoon Character Images - Free Download on Freepik">
            <a:extLst>
              <a:ext uri="{FF2B5EF4-FFF2-40B4-BE49-F238E27FC236}">
                <a16:creationId xmlns:a16="http://schemas.microsoft.com/office/drawing/2014/main" id="{41B098FF-B99F-A9AB-3E1D-70965AC8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67" y="121821"/>
            <a:ext cx="785812" cy="14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BB2B24-C3C4-5597-226A-694D40439047}"/>
              </a:ext>
            </a:extLst>
          </p:cNvPr>
          <p:cNvSpPr/>
          <p:nvPr/>
        </p:nvSpPr>
        <p:spPr>
          <a:xfrm>
            <a:off x="6707400" y="1605046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0D8DB-4D3D-32D6-982E-5D1B3D3134A1}"/>
              </a:ext>
            </a:extLst>
          </p:cNvPr>
          <p:cNvSpPr txBox="1"/>
          <p:nvPr/>
        </p:nvSpPr>
        <p:spPr>
          <a:xfrm>
            <a:off x="6755744" y="1766678"/>
            <a:ext cx="96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 Million</a:t>
            </a:r>
            <a:endParaRPr lang="en-AU" sz="14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6CDE13-6073-6B32-CD27-55D4873ECD0A}"/>
              </a:ext>
            </a:extLst>
          </p:cNvPr>
          <p:cNvCxnSpPr/>
          <p:nvPr/>
        </p:nvCxnSpPr>
        <p:spPr>
          <a:xfrm flipH="1">
            <a:off x="1687965" y="1980151"/>
            <a:ext cx="4897464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4E62D1-E145-533F-D51C-98A5DD1EA506}"/>
              </a:ext>
            </a:extLst>
          </p:cNvPr>
          <p:cNvSpPr txBox="1"/>
          <p:nvPr/>
        </p:nvSpPr>
        <p:spPr>
          <a:xfrm>
            <a:off x="2054030" y="1450278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30 years term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18958-563D-32CD-95BC-BDC4AFD26974}"/>
              </a:ext>
            </a:extLst>
          </p:cNvPr>
          <p:cNvSpPr txBox="1"/>
          <p:nvPr/>
        </p:nvSpPr>
        <p:spPr>
          <a:xfrm>
            <a:off x="1469196" y="2857553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Annuity</a:t>
            </a:r>
            <a:endParaRPr lang="en-AU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34C04-758C-C2FB-A5A6-7782FB084EAC}"/>
              </a:ext>
            </a:extLst>
          </p:cNvPr>
          <p:cNvSpPr/>
          <p:nvPr/>
        </p:nvSpPr>
        <p:spPr>
          <a:xfrm>
            <a:off x="401871" y="319396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27C58-A3DE-122F-6443-75DCB155F142}"/>
              </a:ext>
            </a:extLst>
          </p:cNvPr>
          <p:cNvSpPr txBox="1"/>
          <p:nvPr/>
        </p:nvSpPr>
        <p:spPr>
          <a:xfrm>
            <a:off x="506162" y="3288440"/>
            <a:ext cx="96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 Million</a:t>
            </a:r>
            <a:endParaRPr lang="en-AU" sz="1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CC76EF-50ED-7730-9E5D-6588F2802569}"/>
              </a:ext>
            </a:extLst>
          </p:cNvPr>
          <p:cNvSpPr/>
          <p:nvPr/>
        </p:nvSpPr>
        <p:spPr>
          <a:xfrm>
            <a:off x="6707400" y="3288440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06CB11-A579-784A-12B9-299622F26D46}"/>
              </a:ext>
            </a:extLst>
          </p:cNvPr>
          <p:cNvCxnSpPr>
            <a:cxnSpLocks/>
          </p:cNvCxnSpPr>
          <p:nvPr/>
        </p:nvCxnSpPr>
        <p:spPr>
          <a:xfrm>
            <a:off x="1631541" y="3701512"/>
            <a:ext cx="5010312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F95CCA6-CCA8-E9E2-A19B-8FB4027225A7}"/>
              </a:ext>
            </a:extLst>
          </p:cNvPr>
          <p:cNvSpPr txBox="1"/>
          <p:nvPr/>
        </p:nvSpPr>
        <p:spPr>
          <a:xfrm>
            <a:off x="2054029" y="3226885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30 years term</a:t>
            </a:r>
            <a:endParaRPr lang="en-AU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9524E630-35DC-369F-5068-A8A556F9C402}"/>
              </a:ext>
            </a:extLst>
          </p:cNvPr>
          <p:cNvSpPr/>
          <p:nvPr/>
        </p:nvSpPr>
        <p:spPr>
          <a:xfrm>
            <a:off x="7969627" y="1936914"/>
            <a:ext cx="45719" cy="1583433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20DDA2-8BD5-DF87-CA02-5B3B738D8073}"/>
              </a:ext>
            </a:extLst>
          </p:cNvPr>
          <p:cNvSpPr txBox="1"/>
          <p:nvPr/>
        </p:nvSpPr>
        <p:spPr>
          <a:xfrm>
            <a:off x="9234935" y="1563518"/>
            <a:ext cx="128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FV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↓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814CA7-217A-2820-FDAF-2253C5720A2A}"/>
                  </a:ext>
                </a:extLst>
              </p:cNvPr>
              <p:cNvSpPr txBox="1"/>
              <p:nvPr/>
            </p:nvSpPr>
            <p:spPr>
              <a:xfrm>
                <a:off x="7016153" y="2185505"/>
                <a:ext cx="60985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AU" i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U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―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814CA7-217A-2820-FDAF-2253C5720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53" y="2185505"/>
                <a:ext cx="6098582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34EB7D-605C-2A2B-A51D-14C1A1A58F02}"/>
                  </a:ext>
                </a:extLst>
              </p:cNvPr>
              <p:cNvSpPr txBox="1"/>
              <p:nvPr/>
            </p:nvSpPr>
            <p:spPr>
              <a:xfrm>
                <a:off x="6641853" y="2798178"/>
                <a:ext cx="6561220" cy="613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100∗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34EB7D-605C-2A2B-A51D-14C1A1A58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853" y="2798178"/>
                <a:ext cx="6561220" cy="613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52CC066-1BDC-F91F-8624-25935280AE87}"/>
              </a:ext>
            </a:extLst>
          </p:cNvPr>
          <p:cNvSpPr txBox="1"/>
          <p:nvPr/>
        </p:nvSpPr>
        <p:spPr>
          <a:xfrm>
            <a:off x="1631541" y="4616035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Annuity/Compound Investment</a:t>
            </a:r>
            <a:endParaRPr lang="en-AU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AB54B1-8184-387B-A010-65724D83BB79}"/>
              </a:ext>
            </a:extLst>
          </p:cNvPr>
          <p:cNvSpPr/>
          <p:nvPr/>
        </p:nvSpPr>
        <p:spPr>
          <a:xfrm>
            <a:off x="429940" y="523043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058E23-C34D-BDCC-5168-32DFF7463D7D}"/>
              </a:ext>
            </a:extLst>
          </p:cNvPr>
          <p:cNvSpPr txBox="1"/>
          <p:nvPr/>
        </p:nvSpPr>
        <p:spPr>
          <a:xfrm>
            <a:off x="518551" y="5265151"/>
            <a:ext cx="96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Nil or Principal </a:t>
            </a:r>
            <a:endParaRPr lang="en-AU" sz="1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92A9CB-9BCC-6A55-225A-876CE4DB96C4}"/>
              </a:ext>
            </a:extLst>
          </p:cNvPr>
          <p:cNvSpPr/>
          <p:nvPr/>
        </p:nvSpPr>
        <p:spPr>
          <a:xfrm>
            <a:off x="6707400" y="523043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E8F361-9616-9466-E457-175977D7419E}"/>
              </a:ext>
            </a:extLst>
          </p:cNvPr>
          <p:cNvCxnSpPr/>
          <p:nvPr/>
        </p:nvCxnSpPr>
        <p:spPr>
          <a:xfrm flipH="1">
            <a:off x="1751812" y="5650667"/>
            <a:ext cx="4897464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C0865732-B44E-F536-1885-169FD4ED2618}"/>
              </a:ext>
            </a:extLst>
          </p:cNvPr>
          <p:cNvSpPr txBox="1"/>
          <p:nvPr/>
        </p:nvSpPr>
        <p:spPr>
          <a:xfrm>
            <a:off x="2187151" y="5176039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the whole term</a:t>
            </a:r>
            <a:endParaRPr lang="en-AU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396BFA2B-BE5F-C8F1-86C6-62D4C36BD4D0}"/>
              </a:ext>
            </a:extLst>
          </p:cNvPr>
          <p:cNvSpPr txBox="1"/>
          <p:nvPr/>
        </p:nvSpPr>
        <p:spPr>
          <a:xfrm>
            <a:off x="8919357" y="4832817"/>
            <a:ext cx="128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FV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↑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7BF7EB1C-FB74-8816-C4FF-6B6B215E5FC4}"/>
                  </a:ext>
                </a:extLst>
              </p:cNvPr>
              <p:cNvSpPr txBox="1"/>
              <p:nvPr/>
            </p:nvSpPr>
            <p:spPr>
              <a:xfrm>
                <a:off x="6886278" y="5324736"/>
                <a:ext cx="60985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AU" i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7BF7EB1C-FB74-8816-C4FF-6B6B215E5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78" y="5324736"/>
                <a:ext cx="60985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92BE8748-FA83-EB87-A0EB-04F183204294}"/>
                  </a:ext>
                </a:extLst>
              </p:cNvPr>
              <p:cNvSpPr txBox="1"/>
              <p:nvPr/>
            </p:nvSpPr>
            <p:spPr>
              <a:xfrm>
                <a:off x="6281533" y="5835333"/>
                <a:ext cx="6561220" cy="613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100∗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92BE8748-FA83-EB87-A0EB-04F183204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33" y="5835333"/>
                <a:ext cx="6561220" cy="613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1029">
            <a:extLst>
              <a:ext uri="{FF2B5EF4-FFF2-40B4-BE49-F238E27FC236}">
                <a16:creationId xmlns:a16="http://schemas.microsoft.com/office/drawing/2014/main" id="{EE476534-8EFD-8096-5A5D-DB23580E2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652" y="1520519"/>
            <a:ext cx="532130" cy="538480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3D557447-E711-C182-BEEB-22192B0D7E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6164" y="4568212"/>
            <a:ext cx="67373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2" grpId="0"/>
      <p:bldP spid="13" grpId="0"/>
      <p:bldP spid="14" grpId="0" animBg="1"/>
      <p:bldP spid="15" grpId="0"/>
      <p:bldP spid="16" grpId="0" animBg="1"/>
      <p:bldP spid="19" grpId="0"/>
      <p:bldP spid="20" grpId="0" animBg="1"/>
      <p:bldP spid="22" grpId="0"/>
      <p:bldP spid="24" grpId="0"/>
      <p:bldP spid="26" grpId="0"/>
      <p:bldP spid="27" grpId="0"/>
      <p:bldP spid="28" grpId="0" animBg="1"/>
      <p:bldP spid="29" grpId="0"/>
      <p:bldP spid="30" grpId="0" animBg="1"/>
      <p:bldP spid="1024" grpId="0"/>
      <p:bldP spid="1025" grpId="0"/>
      <p:bldP spid="1027" grpId="0"/>
      <p:bldP spid="10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285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recurrence relations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82726" y="3768819"/>
                <a:ext cx="9503018" cy="2409048"/>
              </a:xfrm>
            </p:spPr>
            <p:txBody>
              <a:bodyPr/>
              <a:lstStyle/>
              <a:p>
                <a:r>
                  <a:rPr lang="en-US" sz="1866" dirty="0">
                    <a:solidFill>
                      <a:schemeClr val="accent4"/>
                    </a:solidFill>
                    <a:latin typeface="Whitney SSm Semibold" pitchFamily="2" charset="0"/>
                  </a:rPr>
                  <a:t>Key takeaway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A compound interest investment is an investment that you add regular contributions to.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Each period, the value of the investment increases with interest and then increases more with the payment you make. </a:t>
                </a:r>
                <a:r>
                  <a:rPr lang="en-AU" dirty="0"/>
                  <a:t>The value of the investment just keeps growing.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AU" dirty="0"/>
                  <a:t>There is a lot of growth because each payment causes the interest added next time </a:t>
                </a:r>
                <a:br>
                  <a:rPr lang="en-AU" dirty="0"/>
                </a:br>
                <a:r>
                  <a:rPr lang="en-AU" dirty="0"/>
                  <a:t>to be higher. 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82726" y="3768819"/>
                <a:ext cx="9503018" cy="2409048"/>
              </a:xfrm>
              <a:blipFill>
                <a:blip r:embed="rId3"/>
                <a:stretch>
                  <a:fillRect l="-770" t="-1266" b="-30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D65F-B281-6B10-718C-1B92FDD6B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0" dirty="0"/>
              <a:t>Compound interest investment (aka annuity investment)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E7FE9E-B285-C74B-995C-FAECC5E9FCBE}"/>
                  </a:ext>
                </a:extLst>
              </p:cNvPr>
              <p:cNvSpPr txBox="1"/>
              <p:nvPr/>
            </p:nvSpPr>
            <p:spPr>
              <a:xfrm>
                <a:off x="336406" y="1427737"/>
                <a:ext cx="3735107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=70 000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=1.0045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+1000</m:t>
                    </m:r>
                  </m:oMath>
                </a14:m>
                <a:endParaRPr lang="en-US" sz="1599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E7FE9E-B285-C74B-995C-FAECC5E9F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6" y="1427737"/>
                <a:ext cx="3735107" cy="43990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Pointing black background transparent falling hourglass">
            <a:extLst>
              <a:ext uri="{FF2B5EF4-FFF2-40B4-BE49-F238E27FC236}">
                <a16:creationId xmlns:a16="http://schemas.microsoft.com/office/drawing/2014/main" id="{51A816B9-D2D6-4873-874D-FD599F7A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325258"/>
            <a:ext cx="3708400" cy="26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Modelling compound interest investments with additions to the principal </a:t>
            </a:r>
            <a:endParaRPr lang="en-AU" sz="4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89DF2E-426C-FB8A-A041-5D5885809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428" y="1472972"/>
            <a:ext cx="7745872" cy="19560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191" y="1715433"/>
            <a:ext cx="1823153" cy="686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E9997E-D2BD-1DEF-E08D-1975CA13D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32" y="3544253"/>
            <a:ext cx="4735408" cy="31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Modelling compound interest investments with additions to the principal </a:t>
            </a:r>
            <a:endParaRPr lang="en-AU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820" y="1606575"/>
            <a:ext cx="1823153" cy="6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2F186-B8B0-2D7C-7A70-16E037647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5" y="1512904"/>
            <a:ext cx="8538268" cy="2031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D45F9-5733-D3B3-08C3-C2A668F32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92" y="3783364"/>
            <a:ext cx="3378728" cy="29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619930" y="160739"/>
            <a:ext cx="11530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Using a recurrence relation to </a:t>
            </a:r>
            <a:r>
              <a:rPr lang="en-US" sz="3600" b="1" dirty="0" err="1"/>
              <a:t>analyse</a:t>
            </a:r>
            <a:r>
              <a:rPr lang="en-US" sz="3600" b="1" dirty="0"/>
              <a:t> compound interest investments with additions to the principal</a:t>
            </a:r>
            <a:endParaRPr lang="en-AU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06" y="1458032"/>
            <a:ext cx="1823153" cy="686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0FBFC7-3EEB-2D24-D5DA-FB91D60F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6" y="1339168"/>
            <a:ext cx="7702657" cy="1589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46370-2601-5C59-B891-676FCEB9E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643" y="2321721"/>
            <a:ext cx="2693306" cy="589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8366C-6E16-7FB3-5F4B-F1BF40E39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86" y="2945753"/>
            <a:ext cx="7702656" cy="605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F311FD-6CB2-49A1-7C65-88BCCFEF2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757" y="2917050"/>
            <a:ext cx="2466611" cy="671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3AE0DD-A424-AB16-B5F9-C60FCC2D4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86" y="3584697"/>
            <a:ext cx="7702656" cy="621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A3F45E-138F-4B2F-168E-48BF6F9EA1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7368" y="2633551"/>
            <a:ext cx="1790950" cy="1590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DC4656-9229-1C54-0EFE-DC87604C1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0701" y="3666719"/>
            <a:ext cx="2404552" cy="494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E32456-AA64-493B-5A10-72BDBE63A8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86" y="4274041"/>
            <a:ext cx="7702656" cy="4029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501B12-71C9-4141-3B53-06D5E103EB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0701" y="4315562"/>
            <a:ext cx="2184194" cy="2168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E30AB5-E903-4790-ABAF-601246E5A6ED}"/>
              </a:ext>
            </a:extLst>
          </p:cNvPr>
          <p:cNvSpPr txBox="1"/>
          <p:nvPr/>
        </p:nvSpPr>
        <p:spPr>
          <a:xfrm>
            <a:off x="2764972" y="5518832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</a:t>
            </a:r>
            <a:endParaRPr lang="en-AU" sz="3200" dirty="0">
              <a:highlight>
                <a:srgbClr val="00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CFEB5-E82F-4A7B-B26C-A2840FF4074A}"/>
              </a:ext>
            </a:extLst>
          </p:cNvPr>
          <p:cNvSpPr txBox="1"/>
          <p:nvPr/>
        </p:nvSpPr>
        <p:spPr>
          <a:xfrm>
            <a:off x="2688772" y="6155804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6.16.8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19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296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amortisation 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D65F-B281-6B10-718C-1B92FDD6B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0" dirty="0"/>
              <a:t>Key takeaway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D18866-D790-1355-677D-46C52AA33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217" y="1263687"/>
            <a:ext cx="5699306" cy="1991242"/>
          </a:xfrm>
        </p:spPr>
        <p:txBody>
          <a:bodyPr/>
          <a:lstStyle/>
          <a:p>
            <a:r>
              <a:rPr lang="en-US" dirty="0"/>
              <a:t>An annuity investment’s </a:t>
            </a:r>
            <a:r>
              <a:rPr lang="en-AU" dirty="0"/>
              <a:t>amortisation</a:t>
            </a:r>
            <a:r>
              <a:rPr lang="en-US" dirty="0"/>
              <a:t> table has these key features:</a:t>
            </a:r>
          </a:p>
          <a:p>
            <a:pPr marL="228526" indent="-22852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balance: increases over time.</a:t>
            </a:r>
          </a:p>
          <a:p>
            <a:pPr marL="228526" indent="-22852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payment: constant.</a:t>
            </a:r>
          </a:p>
          <a:p>
            <a:pPr marL="228526" indent="-22852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interest: increases over time (as the balance gets bigger, the interest earned grows as well).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C8E75B-399B-AA99-E8A8-E0E1FB6B307D}"/>
              </a:ext>
            </a:extLst>
          </p:cNvPr>
          <p:cNvGraphicFramePr>
            <a:graphicFrameLocks noGrp="1"/>
          </p:cNvGraphicFramePr>
          <p:nvPr/>
        </p:nvGraphicFramePr>
        <p:xfrm>
          <a:off x="5907523" y="1125719"/>
          <a:ext cx="5291012" cy="30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99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85232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63889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25862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363430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28157">
                <a:tc>
                  <a:txBody>
                    <a:bodyPr/>
                    <a:lstStyle/>
                    <a:p>
                      <a:pPr algn="ctr"/>
                      <a:endParaRPr lang="en-AU" sz="1300" b="0" i="0" dirty="0">
                        <a:solidFill>
                          <a:schemeClr val="accent4"/>
                        </a:solidFill>
                        <a:latin typeface="Whitney SSm Semibold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Principal addition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25020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0445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71 315.00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26299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72 635.92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1 063 638.10</a:t>
                      </a:r>
                    </a:p>
                    <a:p>
                      <a:pPr algn="r"/>
                      <a:endParaRPr lang="en-AU" sz="1300" b="0" i="0" dirty="0">
                        <a:solidFill>
                          <a:schemeClr val="tx1"/>
                        </a:solidFill>
                        <a:latin typeface="Whitney SSm Book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99408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1 069 424.48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513449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1 075 236.89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962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B97C6-B4F6-77D8-D6BB-46F6CA4588AE}"/>
                  </a:ext>
                </a:extLst>
              </p:cNvPr>
              <p:cNvSpPr txBox="1"/>
              <p:nvPr/>
            </p:nvSpPr>
            <p:spPr>
              <a:xfrm>
                <a:off x="192322" y="4341638"/>
                <a:ext cx="11858164" cy="24191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400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100</m:t>
                      </m:r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US" sz="2400" dirty="0">
                  <a:latin typeface="Whitney SSm Book" pitchFamily="2" charset="0"/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AU" sz="2400" dirty="0">
                  <a:latin typeface="Whitney SSm Book" pitchFamily="2" charset="0"/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balance</m:t>
                      </m:r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B97C6-B4F6-77D8-D6BB-46F6CA458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2" y="4341638"/>
                <a:ext cx="11858164" cy="2419167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B729C56-30DC-4256-BF27-72181F20752A}"/>
              </a:ext>
            </a:extLst>
          </p:cNvPr>
          <p:cNvSpPr txBox="1"/>
          <p:nvPr/>
        </p:nvSpPr>
        <p:spPr>
          <a:xfrm>
            <a:off x="6803134" y="5404500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6.17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239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716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amortisation 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B7C200-4DB4-1CB0-65E3-5E7A0C158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7308" y="1147757"/>
            <a:ext cx="4278435" cy="1161486"/>
          </a:xfrm>
        </p:spPr>
        <p:txBody>
          <a:bodyPr/>
          <a:lstStyle/>
          <a:p>
            <a:r>
              <a:rPr lang="en-US" dirty="0"/>
              <a:t>This table represents the growth of a </a:t>
            </a:r>
            <a:br>
              <a:rPr lang="en-US" dirty="0"/>
            </a:br>
            <a:r>
              <a:rPr lang="en-US" dirty="0"/>
              <a:t>$70 000 compound interest investment, with interest of 5.4% p.a. and monthly payments of $1,000.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36A6EC-9150-E51B-4954-8C088C110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7307" y="2326857"/>
            <a:ext cx="2005138" cy="364130"/>
          </a:xfrm>
        </p:spPr>
        <p:txBody>
          <a:bodyPr/>
          <a:lstStyle/>
          <a:p>
            <a:r>
              <a:rPr lang="en-US" b="0" dirty="0"/>
              <a:t>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/>
              <p:nvPr/>
            </p:nvSpPr>
            <p:spPr>
              <a:xfrm>
                <a:off x="6096000" y="3183342"/>
                <a:ext cx="5013783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=70 000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=1.0045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+1000</m:t>
                    </m:r>
                  </m:oMath>
                </a14:m>
                <a:endParaRPr lang="en-US" sz="1599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83342"/>
                <a:ext cx="5013783" cy="43990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F0D207C-4486-087C-595C-F8076ECF178D}"/>
              </a:ext>
            </a:extLst>
          </p:cNvPr>
          <p:cNvGraphicFramePr>
            <a:graphicFrameLocks noGrp="1"/>
          </p:cNvGraphicFramePr>
          <p:nvPr/>
        </p:nvGraphicFramePr>
        <p:xfrm>
          <a:off x="192323" y="1117680"/>
          <a:ext cx="5149660" cy="30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99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26513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01913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25863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342772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28157">
                <a:tc>
                  <a:txBody>
                    <a:bodyPr/>
                    <a:lstStyle/>
                    <a:p>
                      <a:pPr algn="ctr"/>
                      <a:endParaRPr lang="en-AU" sz="1300" b="0" i="0" dirty="0">
                        <a:solidFill>
                          <a:schemeClr val="accent4"/>
                        </a:solidFill>
                        <a:latin typeface="Whitney SSm Semibold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Principal addition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25020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0445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71 315.00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26299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72 635.92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1 063 638.10</a:t>
                      </a:r>
                    </a:p>
                    <a:p>
                      <a:pPr algn="r"/>
                      <a:endParaRPr lang="en-AU" sz="1300" b="0" i="0" dirty="0">
                        <a:solidFill>
                          <a:schemeClr val="tx1"/>
                        </a:solidFill>
                        <a:latin typeface="Whitney SSm Book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99408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1 069 424.48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513449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1 075 236.89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9624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2DD5158-91AF-B720-63A5-92A6184FA3DB}"/>
              </a:ext>
            </a:extLst>
          </p:cNvPr>
          <p:cNvSpPr/>
          <p:nvPr/>
        </p:nvSpPr>
        <p:spPr>
          <a:xfrm>
            <a:off x="141538" y="1921767"/>
            <a:ext cx="5243198" cy="42766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3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/>
              <p:nvPr/>
            </p:nvSpPr>
            <p:spPr>
              <a:xfrm>
                <a:off x="192322" y="4897071"/>
                <a:ext cx="11858164" cy="18627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100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US" dirty="0">
                  <a:latin typeface="Whitney SSm Book" pitchFamily="2" charset="0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AU" dirty="0">
                  <a:latin typeface="Whitney SSm Book" pitchFamily="2" charset="0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balance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2" y="4897071"/>
                <a:ext cx="11858164" cy="1862797"/>
              </a:xfrm>
              <a:prstGeom prst="rect">
                <a:avLst/>
              </a:prstGeom>
              <a:blipFill>
                <a:blip r:embed="rId4"/>
                <a:stretch>
                  <a:fillRect l="-1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4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716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amortisation table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8CB7C200-4DB4-1CB0-65E3-5E7A0C158A8D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5407309" y="973037"/>
                <a:ext cx="6784692" cy="6128400"/>
              </a:xfrm>
            </p:spPr>
            <p:txBody>
              <a:bodyPr/>
              <a:lstStyle/>
              <a:p>
                <a:r>
                  <a:rPr lang="en-AU" dirty="0"/>
                  <a:t>The table shown represents an </a:t>
                </a:r>
                <a:r>
                  <a:rPr lang="en-AU" dirty="0">
                    <a:solidFill>
                      <a:srgbClr val="0070C0"/>
                    </a:solidFill>
                  </a:rPr>
                  <a:t>annuity investment </a:t>
                </a:r>
                <a:r>
                  <a:rPr lang="en-AU" dirty="0"/>
                  <a:t>with an initial deposit of </a:t>
                </a:r>
                <a:r>
                  <a:rPr lang="en-AU" dirty="0">
                    <a:solidFill>
                      <a:srgbClr val="0070C0"/>
                    </a:solidFill>
                  </a:rPr>
                  <a:t>$5000 </a:t>
                </a:r>
                <a:r>
                  <a:rPr lang="en-AU" dirty="0"/>
                  <a:t>and an interest rate of </a:t>
                </a:r>
                <a:r>
                  <a:rPr lang="en-AU" dirty="0">
                    <a:solidFill>
                      <a:srgbClr val="0070C0"/>
                    </a:solidFill>
                  </a:rPr>
                  <a:t>5.2% per annum</a:t>
                </a:r>
                <a:r>
                  <a:rPr lang="en-AU" dirty="0"/>
                  <a:t>, compounding </a:t>
                </a:r>
                <a:r>
                  <a:rPr lang="en-AU" dirty="0">
                    <a:solidFill>
                      <a:srgbClr val="0070C0"/>
                    </a:solidFill>
                  </a:rPr>
                  <a:t>quarterly</a:t>
                </a:r>
                <a:r>
                  <a:rPr lang="en-AU" dirty="0"/>
                  <a:t>. Regular deposits of </a:t>
                </a:r>
                <a:r>
                  <a:rPr lang="en-AU" dirty="0">
                    <a:solidFill>
                      <a:srgbClr val="0070C0"/>
                    </a:solidFill>
                  </a:rPr>
                  <a:t>$200 </a:t>
                </a:r>
                <a:r>
                  <a:rPr lang="en-AU" dirty="0"/>
                  <a:t>are made at the end of each quarter. </a:t>
                </a:r>
              </a:p>
              <a:p>
                <a:r>
                  <a:rPr lang="en-AU" dirty="0"/>
                  <a:t>a. Determine the missing payment for payment number 1.</a:t>
                </a:r>
              </a:p>
              <a:p>
                <a:r>
                  <a:rPr lang="en-AU" dirty="0"/>
                  <a:t>payment = 200</a:t>
                </a:r>
              </a:p>
              <a:p>
                <a:r>
                  <a:rPr lang="en-AU" dirty="0"/>
                  <a:t>b. Calculate the missing principal addition for payment number 2.</a:t>
                </a:r>
              </a:p>
              <a:p>
                <a:r>
                  <a:rPr lang="en-AU" dirty="0"/>
                  <a:t>principal addition = payment + interest = 200.00 + 68.45 = 268.45</a:t>
                </a:r>
              </a:p>
              <a:p>
                <a:r>
                  <a:rPr lang="en-AU" dirty="0"/>
                  <a:t>c. Calculate the missing investment balance after payment number 3.</a:t>
                </a:r>
              </a:p>
              <a:p>
                <a:r>
                  <a:rPr lang="en-AU" dirty="0"/>
                  <a:t>balance of investment = principal addition + previous investment balance = 5533.45 + 271.93 = 5805.38</a:t>
                </a:r>
              </a:p>
              <a:p>
                <a:r>
                  <a:rPr lang="en-AU" dirty="0"/>
                  <a:t>d. Calculate the missing interest for payment number 4.</a:t>
                </a:r>
              </a:p>
              <a:p>
                <a:r>
                  <a:rPr lang="en-AU" dirty="0"/>
                  <a:t>interest = ​</a:t>
                </a:r>
                <a:r>
                  <a:rPr lang="en-AU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600" b="0" i="0" dirty="0" smtClean="0">
                            <a:latin typeface="Whitney SSm Book" pitchFamily="2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600" b="0" i="0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dirty="0"/>
                  <a:t> × previous investment balance = ​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600" b="0" i="0" dirty="0" smtClean="0">
                            <a:latin typeface="Cambria Math" panose="02040503050406030204" pitchFamily="18" charset="0"/>
                          </a:rPr>
                          <m:t>5.2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600" b="0" i="0" dirty="0" smtClean="0">
                            <a:latin typeface="Cambria Math" panose="02040503050406030204" pitchFamily="18" charset="0"/>
                          </a:rPr>
                          <m:t>4∗</m:t>
                        </m:r>
                        <m:r>
                          <m:rPr>
                            <m:nor/>
                          </m:rPr>
                          <a:rPr lang="en-AU" sz="16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dirty="0"/>
                  <a:t> × 5805.38 = ​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600" dirty="0">
                            <a:latin typeface="Cambria Math" panose="02040503050406030204" pitchFamily="18" charset="0"/>
                          </a:rPr>
                          <m:t>5.2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600" dirty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AU" dirty="0"/>
                  <a:t> × 5805.38  = 75.469...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8CB7C200-4DB4-1CB0-65E3-5E7A0C158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5407309" y="973037"/>
                <a:ext cx="6784692" cy="6128400"/>
              </a:xfrm>
              <a:blipFill>
                <a:blip r:embed="rId3"/>
                <a:stretch>
                  <a:fillRect l="-809" t="-2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/>
              <p:nvPr/>
            </p:nvSpPr>
            <p:spPr>
              <a:xfrm>
                <a:off x="97972" y="3438187"/>
                <a:ext cx="5013783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599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</m:t>
                    </m:r>
                    <m:r>
                      <a:rPr lang="en-AU" sz="1599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13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AU" sz="1599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00</m:t>
                    </m:r>
                  </m:oMath>
                </a14:m>
                <a:endParaRPr lang="en-US" sz="1599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2" y="3438187"/>
                <a:ext cx="5013783" cy="43990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/>
              <p:nvPr/>
            </p:nvSpPr>
            <p:spPr>
              <a:xfrm>
                <a:off x="0" y="5321095"/>
                <a:ext cx="5407309" cy="1306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100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US" sz="1200" dirty="0">
                  <a:latin typeface="Whitney SSm Book" pitchFamily="2" charset="0"/>
                </a:endParaRP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AU" sz="1200" dirty="0">
                  <a:latin typeface="Whitney SSm Book" pitchFamily="2" charset="0"/>
                </a:endParaRP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1095"/>
                <a:ext cx="5407309" cy="1306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769CBE2-3919-4EF0-8A01-9F1C77D09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097923"/>
            <a:ext cx="5407308" cy="17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0F3F1"/>
      </a:lt2>
      <a:accent1>
        <a:srgbClr val="E729D3"/>
      </a:accent1>
      <a:accent2>
        <a:srgbClr val="9917D5"/>
      </a:accent2>
      <a:accent3>
        <a:srgbClr val="5C29E7"/>
      </a:accent3>
      <a:accent4>
        <a:srgbClr val="2842D8"/>
      </a:accent4>
      <a:accent5>
        <a:srgbClr val="2994E7"/>
      </a:accent5>
      <a:accent6>
        <a:srgbClr val="15BFC2"/>
      </a:accent6>
      <a:hlink>
        <a:srgbClr val="3F72BF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1084</Words>
  <Application>Microsoft Office PowerPoint</Application>
  <PresentationFormat>Widescreen</PresentationFormat>
  <Paragraphs>237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 Next LT Pro</vt:lpstr>
      <vt:lpstr>AvenirNext LT Pro Medium</vt:lpstr>
      <vt:lpstr>Calibri</vt:lpstr>
      <vt:lpstr>Cambria Math</vt:lpstr>
      <vt:lpstr>Sagona Book</vt:lpstr>
      <vt:lpstr>Segoe UI Semilight</vt:lpstr>
      <vt:lpstr>Whitney SSm Book</vt:lpstr>
      <vt:lpstr>Whitney SSm Semibold</vt:lpstr>
      <vt:lpstr>ExploreVTI</vt:lpstr>
      <vt:lpstr>Annuity investments</vt:lpstr>
      <vt:lpstr>PowerPoint Presentation</vt:lpstr>
      <vt:lpstr>Annuity investment – recurrence relations</vt:lpstr>
      <vt:lpstr>PowerPoint Presentation</vt:lpstr>
      <vt:lpstr>PowerPoint Presentation</vt:lpstr>
      <vt:lpstr>PowerPoint Presentation</vt:lpstr>
      <vt:lpstr>Annuity investment – amortisation table</vt:lpstr>
      <vt:lpstr>Annuity investment – amortisation table</vt:lpstr>
      <vt:lpstr>Annuity investment – amortisation table</vt:lpstr>
      <vt:lpstr>Annuity investment – finance solver </vt:lpstr>
      <vt:lpstr>PowerPoint Presentation</vt:lpstr>
      <vt:lpstr>PowerPoint Presentation</vt:lpstr>
      <vt:lpstr>Finding the value of an investment when the regular payment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interest investments with regular additions to the principal (annuity investment)</dc:title>
  <dc:creator>Yongmei Zhang</dc:creator>
  <cp:lastModifiedBy>Lyn ZHANG</cp:lastModifiedBy>
  <cp:revision>39</cp:revision>
  <dcterms:created xsi:type="dcterms:W3CDTF">2020-12-04T01:41:25Z</dcterms:created>
  <dcterms:modified xsi:type="dcterms:W3CDTF">2025-01-02T20:18:36Z</dcterms:modified>
</cp:coreProperties>
</file>