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2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5"/>
  </p:normalViewPr>
  <p:slideViewPr>
    <p:cSldViewPr snapToGrid="0" snapToObjects="1">
      <p:cViewPr varScale="1">
        <p:scale>
          <a:sx n="59" d="100"/>
          <a:sy n="59" d="100"/>
        </p:scale>
        <p:origin x="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65E4D-A4AE-DD4A-A51F-983E4591833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504C8-A856-ED49-884F-98DF2ED1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Designate each element as a ‘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or ‘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according to the following 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rules:the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element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if two people can communicate directly because they speak the same language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element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=0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if two people </a:t>
            </a:r>
            <a:r>
              <a:rPr lang="en-A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communicate directly because they do not have a common language.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504C8-A856-ED49-884F-98DF2ED198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AU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round-robin tournament is one in which each of the participants play each other once.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504C8-A856-ED49-884F-98DF2ED198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6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5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1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0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4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5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1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0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3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1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7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8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3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0334BF-0422-4A9A-BE46-AEB8C348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8F2823-0279-49D8-928D-754B2225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45E95-311C-41C7-A882-6E43F080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299D5D-ECC5-41EB-B830-C3A35FB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7516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C91735-5EFE-44D1-8CC6-FDF0D11B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33F926C-2613-475D-AEE4-CD7D87D3B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33D49-E0BD-6248-BDF8-D425C6417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030" y="118611"/>
            <a:ext cx="6105525" cy="148158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Communication and dominance matrices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CE0C0-6653-7544-B10D-F12FA26A4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328" y="1782392"/>
            <a:ext cx="6105525" cy="1655762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</a:rPr>
              <a:t>7F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D32A06-E9FE-4F5A-88A6-84905A72C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5675" y="0"/>
            <a:ext cx="4883277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D7415-26F6-493C-9F78-C591EA1D9B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46596"/>
          <a:stretch/>
        </p:blipFill>
        <p:spPr>
          <a:xfrm>
            <a:off x="7305675" y="-3319"/>
            <a:ext cx="488327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CE0137-0EA7-4E2B-86D6-B96440024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544" y="2277392"/>
            <a:ext cx="5654349" cy="4166362"/>
          </a:xfrm>
          <a:prstGeom prst="rect">
            <a:avLst/>
          </a:prstGeom>
        </p:spPr>
      </p:pic>
      <p:pic>
        <p:nvPicPr>
          <p:cNvPr id="1026" name="Picture 2" descr="Road to Efficiency: V2V Enabled Intelligent Transportation System">
            <a:extLst>
              <a:ext uri="{FF2B5EF4-FFF2-40B4-BE49-F238E27FC236}">
                <a16:creationId xmlns:a16="http://schemas.microsoft.com/office/drawing/2014/main" id="{BAC4DDFD-2A1A-4EFE-B625-0733AF017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07" y="2277392"/>
            <a:ext cx="5161660" cy="416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797247-87B3-4AC5-8641-0BBF4972041F}"/>
              </a:ext>
            </a:extLst>
          </p:cNvPr>
          <p:cNvSpPr txBox="1"/>
          <p:nvPr/>
        </p:nvSpPr>
        <p:spPr>
          <a:xfrm>
            <a:off x="496555" y="64964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V2V Enabled Intelligent Transportation System</a:t>
            </a:r>
          </a:p>
        </p:txBody>
      </p:sp>
    </p:spTree>
    <p:extLst>
      <p:ext uri="{BB962C8B-B14F-4D97-AF65-F5344CB8AC3E}">
        <p14:creationId xmlns:p14="http://schemas.microsoft.com/office/powerpoint/2010/main" val="3690821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9D205F-DAED-8D49-BBBF-860FC3831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006" y="671286"/>
            <a:ext cx="10939988" cy="7656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94F59D-D3FA-0E45-AE70-2F50C6B1C536}"/>
              </a:ext>
            </a:extLst>
          </p:cNvPr>
          <p:cNvSpPr/>
          <p:nvPr/>
        </p:nvSpPr>
        <p:spPr>
          <a:xfrm>
            <a:off x="626007" y="1547896"/>
            <a:ext cx="1093998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  <a:latin typeface="Open Sans"/>
              </a:rPr>
              <a:t>All of the non-zero elements in the </a:t>
            </a:r>
            <a:r>
              <a:rPr lang="en-AU" sz="2400" dirty="0">
                <a:solidFill>
                  <a:srgbClr val="0070C0"/>
                </a:solidFill>
                <a:latin typeface="Open Sans"/>
              </a:rPr>
              <a:t>leading diagonal </a:t>
            </a:r>
            <a:r>
              <a:rPr lang="en-AU" sz="2400" dirty="0">
                <a:solidFill>
                  <a:srgbClr val="FF0000"/>
                </a:solidFill>
                <a:latin typeface="Open Sans"/>
              </a:rPr>
              <a:t>of a communication matrix, or its powers, represent redundant links in the matrix.</a:t>
            </a:r>
          </a:p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However, all of the remaining non-zero elements represent meaningful two-step communication links.</a:t>
            </a:r>
          </a:p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          </a:t>
            </a:r>
            <a:endParaRPr lang="en-AU" sz="2400" dirty="0">
              <a:solidFill>
                <a:srgbClr val="000000"/>
              </a:solidFill>
              <a:latin typeface="STIXGeneral-Italic" pitchFamily="2" charset="2"/>
            </a:endParaRPr>
          </a:p>
          <a:p>
            <a:endParaRPr lang="en-AU" sz="2400" dirty="0">
              <a:solidFill>
                <a:srgbClr val="000000"/>
              </a:solidFill>
              <a:latin typeface="Open Sans"/>
            </a:endParaRPr>
          </a:p>
          <a:p>
            <a:endParaRPr lang="en-AU" sz="2400" dirty="0">
              <a:solidFill>
                <a:srgbClr val="000000"/>
              </a:solidFill>
              <a:latin typeface="Open Sans"/>
            </a:endParaRPr>
          </a:p>
          <a:p>
            <a:endParaRPr lang="en-AU" sz="2400" dirty="0">
              <a:solidFill>
                <a:srgbClr val="000000"/>
              </a:solidFill>
              <a:latin typeface="Open Sans"/>
            </a:endParaRPr>
          </a:p>
          <a:p>
            <a:endParaRPr lang="en-AU" sz="2400" dirty="0">
              <a:solidFill>
                <a:srgbClr val="000000"/>
              </a:solidFill>
              <a:latin typeface="Open Sans"/>
            </a:endParaRPr>
          </a:p>
          <a:p>
            <a:endParaRPr lang="en-AU" sz="2400" dirty="0">
              <a:solidFill>
                <a:srgbClr val="000000"/>
              </a:solidFill>
              <a:latin typeface="Open Sans"/>
            </a:endParaRPr>
          </a:p>
          <a:p>
            <a:endParaRPr lang="en-AU" sz="2400" dirty="0">
              <a:solidFill>
                <a:srgbClr val="000000"/>
              </a:solidFill>
              <a:latin typeface="Open Sans"/>
            </a:endParaRPr>
          </a:p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For example, the 1 in row Y, column K represents the two-step communication link that enables Yumi to send a message to Kim.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2C190-EAE3-2C4B-99EA-FE05F7B5E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357" y="2963138"/>
            <a:ext cx="3441700" cy="2686050"/>
          </a:xfrm>
          <a:prstGeom prst="rect">
            <a:avLst/>
          </a:prstGeom>
        </p:spPr>
      </p:pic>
      <p:sp>
        <p:nvSpPr>
          <p:cNvPr id="7" name="Doughnut 6">
            <a:extLst>
              <a:ext uri="{FF2B5EF4-FFF2-40B4-BE49-F238E27FC236}">
                <a16:creationId xmlns:a16="http://schemas.microsoft.com/office/drawing/2014/main" id="{63739C2B-6DE6-A449-B6F5-3645DA0D95F7}"/>
              </a:ext>
            </a:extLst>
          </p:cNvPr>
          <p:cNvSpPr/>
          <p:nvPr/>
        </p:nvSpPr>
        <p:spPr>
          <a:xfrm>
            <a:off x="7692571" y="4528457"/>
            <a:ext cx="464457" cy="493486"/>
          </a:xfrm>
          <a:prstGeom prst="donut">
            <a:avLst>
              <a:gd name="adj" fmla="val 11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1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C741F-44CA-2842-9E71-004F7C604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total number of one step and two-step communication links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086D09-E7B4-0C41-90D5-4CEE68B6C1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want to find the total number of one step and two-step communication links we calculate the matrix:</a:t>
                </a:r>
              </a:p>
              <a:p>
                <a:r>
                  <a:rPr lang="en-US" dirty="0"/>
                  <a:t>SUMMARY</a:t>
                </a:r>
              </a:p>
              <a:p>
                <a:r>
                  <a:rPr lang="en-US" dirty="0"/>
                  <a:t>𝑻 = 𝑪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086D09-E7B4-0C41-90D5-4CEE68B6C1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266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203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A56EB-ADD4-8147-B1FC-A7ECD18C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28449"/>
          </a:xfrm>
        </p:spPr>
        <p:txBody>
          <a:bodyPr/>
          <a:lstStyle/>
          <a:p>
            <a:r>
              <a:rPr lang="en-US" dirty="0"/>
              <a:t>Analysing communication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218C8-B9A2-7742-9F0E-D939F1287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9886" y="1681543"/>
                <a:ext cx="10515600" cy="449542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A communication matrix (𝐶) is a square binary matrix in which the 1s are used to identify the direct (</a:t>
                </a:r>
                <a:r>
                  <a:rPr lang="en-US" dirty="0">
                    <a:solidFill>
                      <a:srgbClr val="0070C0">
                        <a:alpha val="70000"/>
                      </a:srgbClr>
                    </a:solidFill>
                  </a:rPr>
                  <a:t>one-step</a:t>
                </a:r>
                <a:r>
                  <a:rPr lang="en-US" dirty="0"/>
                  <a:t>) links in the communication system.</a:t>
                </a:r>
              </a:p>
              <a:p>
                <a:r>
                  <a:rPr lang="en-US" dirty="0"/>
                  <a:t>The number of </a:t>
                </a:r>
                <a:r>
                  <a:rPr lang="en-US" dirty="0">
                    <a:solidFill>
                      <a:srgbClr val="0070C0">
                        <a:alpha val="70000"/>
                      </a:srgbClr>
                    </a:solidFill>
                  </a:rPr>
                  <a:t>two-step</a:t>
                </a:r>
                <a:r>
                  <a:rPr lang="en-US" dirty="0"/>
                  <a:t> links in a communication system can be identified by squaring its communication matrix.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0070C0">
                        <a:alpha val="70000"/>
                      </a:srgbClr>
                    </a:solidFill>
                  </a:rPr>
                  <a:t>total</a:t>
                </a:r>
                <a:r>
                  <a:rPr lang="en-US" dirty="0"/>
                  <a:t> number of one and two-step links in a communication system can be found by evaluating the matrix sum 𝑇=𝐶+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Note: In all cases, the </a:t>
                </a:r>
                <a:r>
                  <a:rPr lang="en-US" dirty="0">
                    <a:solidFill>
                      <a:srgbClr val="0070C0">
                        <a:alpha val="70000"/>
                      </a:srgbClr>
                    </a:solidFill>
                  </a:rPr>
                  <a:t>non-zero diagonal elements </a:t>
                </a:r>
                <a:r>
                  <a:rPr lang="en-US" dirty="0"/>
                  <a:t>of a communication matrix (or its power) represent </a:t>
                </a:r>
                <a:r>
                  <a:rPr lang="en-US" dirty="0">
                    <a:solidFill>
                      <a:srgbClr val="0070C0">
                        <a:alpha val="70000"/>
                      </a:srgbClr>
                    </a:solidFill>
                  </a:rPr>
                  <a:t>redundant communication links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218C8-B9A2-7742-9F0E-D939F1287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886" y="1681543"/>
                <a:ext cx="10515600" cy="4495420"/>
              </a:xfrm>
              <a:blipFill>
                <a:blip r:embed="rId2"/>
                <a:stretch>
                  <a:fillRect t="-1085" r="-2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933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887F-E4D4-884A-A7BE-AEEDFC287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Dominance matrix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545E-443E-9C48-B298-FCAB78537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5506"/>
            <a:ext cx="10515600" cy="3998306"/>
          </a:xfrm>
        </p:spPr>
        <p:txBody>
          <a:bodyPr/>
          <a:lstStyle/>
          <a:p>
            <a:r>
              <a:rPr lang="en-US" dirty="0"/>
              <a:t>Is a square binary matrix in which 1s represent one-step dominance between members of a group. The same approach as communication networks can be used to </a:t>
            </a:r>
            <a:r>
              <a:rPr lang="en-US" dirty="0" err="1"/>
              <a:t>analyse</a:t>
            </a:r>
            <a:r>
              <a:rPr lang="en-US" dirty="0"/>
              <a:t> problems.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953BE-E004-A74B-8FAB-A3C8A4D26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3979863"/>
            <a:ext cx="87376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38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80A38-CAFB-D842-BD63-D1DEFA97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802DF-1C7C-3C42-A828-EC9B815CE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56" y="1728713"/>
            <a:ext cx="10990943" cy="4599515"/>
          </a:xfrm>
        </p:spPr>
        <p:txBody>
          <a:bodyPr>
            <a:normAutofit fontScale="62500" lnSpcReduction="20000"/>
          </a:bodyPr>
          <a:lstStyle/>
          <a:p>
            <a:pPr marL="228600" indent="0">
              <a:buNone/>
            </a:pPr>
            <a:r>
              <a:rPr lang="en-US" dirty="0"/>
              <a:t>For example, five players – Anna, Birgit, Cas, Di and Emma – played in a round-robin tournament of tennis to see who was the dominant (best) player.</a:t>
            </a:r>
          </a:p>
          <a:p>
            <a:pPr marL="228600" indent="0">
              <a:buNone/>
            </a:pPr>
            <a:r>
              <a:rPr lang="en-US" dirty="0"/>
              <a:t>The results were as follows:</a:t>
            </a:r>
          </a:p>
          <a:p>
            <a:pPr marL="228600" indent="0">
              <a:buNone/>
            </a:pPr>
            <a:r>
              <a:rPr lang="en-US" dirty="0"/>
              <a:t>Anna defeated Cas and Di. 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(A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  <a:sym typeface="Wingdings" pitchFamily="2" charset="2"/>
              </a:rPr>
              <a:t>C, AD)</a:t>
            </a:r>
            <a:endParaRPr lang="en-US" dirty="0">
              <a:solidFill>
                <a:srgbClr val="0070C0">
                  <a:alpha val="70000"/>
                </a:srgbClr>
              </a:solidFill>
            </a:endParaRPr>
          </a:p>
          <a:p>
            <a:pPr marL="228600" indent="0">
              <a:buNone/>
            </a:pPr>
            <a:r>
              <a:rPr lang="en-US" dirty="0"/>
              <a:t>Birgit defeated Anna, Cas and Emma 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(B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  <a:sym typeface="Wingdings" pitchFamily="2" charset="2"/>
              </a:rPr>
              <a:t>A, BC, BE)</a:t>
            </a:r>
            <a:endParaRPr lang="en-US" dirty="0">
              <a:solidFill>
                <a:srgbClr val="0070C0">
                  <a:alpha val="70000"/>
                </a:srgbClr>
              </a:solidFill>
            </a:endParaRPr>
          </a:p>
          <a:p>
            <a:pPr marL="228600" indent="0">
              <a:buNone/>
            </a:pPr>
            <a:r>
              <a:rPr lang="en-US" dirty="0"/>
              <a:t>Cas defeated Di 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(C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  <a:sym typeface="Wingdings" pitchFamily="2" charset="2"/>
              </a:rPr>
              <a:t>D)</a:t>
            </a:r>
            <a:endParaRPr lang="en-US" dirty="0">
              <a:solidFill>
                <a:srgbClr val="0070C0">
                  <a:alpha val="70000"/>
                </a:srgbClr>
              </a:solidFill>
            </a:endParaRPr>
          </a:p>
          <a:p>
            <a:pPr marL="228600" indent="0">
              <a:buNone/>
            </a:pPr>
            <a:r>
              <a:rPr lang="en-US" dirty="0"/>
              <a:t>Di defeated Birgit (D</a:t>
            </a:r>
            <a:r>
              <a:rPr lang="en-US" dirty="0">
                <a:sym typeface="Wingdings" pitchFamily="2" charset="2"/>
              </a:rPr>
              <a:t>B)</a:t>
            </a:r>
            <a:endParaRPr lang="en-US" dirty="0"/>
          </a:p>
          <a:p>
            <a:pPr marL="228600" indent="0">
              <a:buNone/>
            </a:pPr>
            <a:r>
              <a:rPr lang="en-US" dirty="0"/>
              <a:t>Emma defeated Anna, Cas and Di 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(E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  <a:sym typeface="Wingdings" pitchFamily="2" charset="2"/>
              </a:rPr>
              <a:t>A, EC, ED)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.</a:t>
            </a:r>
          </a:p>
          <a:p>
            <a:pPr marL="228600" indent="0">
              <a:buNone/>
            </a:pPr>
            <a:r>
              <a:rPr lang="en-US" dirty="0"/>
              <a:t>We can use a network diagram to display the results graphically, as shown above. In this diagram, the arrow from 𝐵 to 𝐴 tells us that, when they played, Birgit defeated Anna.</a:t>
            </a:r>
          </a:p>
          <a:p>
            <a:pPr marL="228600" indent="0">
              <a:buNone/>
            </a:pPr>
            <a:r>
              <a:rPr lang="en-US" dirty="0"/>
              <a:t>Both Birgit and Emma had three wins each so there is a tie. How can we resolve this situation and see who is the best player? One way of doing this is to calculate a dominance score for each player. We do this by a constructing a series of dominance matrices.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80F89-01AC-EC4C-9FE8-2F021912D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771" y="2177141"/>
            <a:ext cx="2763981" cy="23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5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A31CF-56F6-1149-8107-85E273C24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19" y="475989"/>
            <a:ext cx="10515600" cy="866732"/>
          </a:xfrm>
        </p:spPr>
        <p:txBody>
          <a:bodyPr/>
          <a:lstStyle/>
          <a:p>
            <a:r>
              <a:rPr lang="en-US" dirty="0"/>
              <a:t>One-step dominances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3AE46-201B-9A48-995E-14B0AF60D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1912"/>
            <a:ext cx="10515600" cy="3998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first dominance matrix, 𝐷, records the number of one-step dominances between the players.</a:t>
            </a:r>
          </a:p>
          <a:p>
            <a:r>
              <a:rPr lang="en-US" dirty="0"/>
              <a:t>For example, 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Anna has a one-step dominance over Cas </a:t>
            </a:r>
            <a:r>
              <a:rPr lang="en-US" dirty="0"/>
              <a:t>because, when they played, Anna beat Cas.</a:t>
            </a:r>
          </a:p>
          <a:p>
            <a:r>
              <a:rPr lang="en-US" dirty="0"/>
              <a:t>This matrix can be used to calculate a one-step dominance score for each player, by summing each of the rows of the matrix. According to this analysis, 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𝐵 and 𝐸 are equally dominant with a dominance score of 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7E4268-1CF1-004E-BC23-C5EA0D30F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431" y="532678"/>
            <a:ext cx="5010150" cy="2009234"/>
          </a:xfrm>
          <a:prstGeom prst="rect">
            <a:avLst/>
          </a:prstGeom>
        </p:spPr>
      </p:pic>
      <p:sp>
        <p:nvSpPr>
          <p:cNvPr id="5" name="Doughnut 4">
            <a:extLst>
              <a:ext uri="{FF2B5EF4-FFF2-40B4-BE49-F238E27FC236}">
                <a16:creationId xmlns:a16="http://schemas.microsoft.com/office/drawing/2014/main" id="{478688E5-3B3C-6047-9ECF-32383AFCB321}"/>
              </a:ext>
            </a:extLst>
          </p:cNvPr>
          <p:cNvSpPr/>
          <p:nvPr/>
        </p:nvSpPr>
        <p:spPr>
          <a:xfrm>
            <a:off x="8830850" y="854206"/>
            <a:ext cx="488515" cy="433366"/>
          </a:xfrm>
          <a:prstGeom prst="donut">
            <a:avLst>
              <a:gd name="adj" fmla="val 7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ughnut 5">
            <a:extLst>
              <a:ext uri="{FF2B5EF4-FFF2-40B4-BE49-F238E27FC236}">
                <a16:creationId xmlns:a16="http://schemas.microsoft.com/office/drawing/2014/main" id="{8A469669-3877-0B40-8111-4C2417B2B73D}"/>
              </a:ext>
            </a:extLst>
          </p:cNvPr>
          <p:cNvSpPr/>
          <p:nvPr/>
        </p:nvSpPr>
        <p:spPr>
          <a:xfrm>
            <a:off x="10978019" y="1146031"/>
            <a:ext cx="488515" cy="433366"/>
          </a:xfrm>
          <a:prstGeom prst="donut">
            <a:avLst>
              <a:gd name="adj" fmla="val 7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ughnut 6">
            <a:extLst>
              <a:ext uri="{FF2B5EF4-FFF2-40B4-BE49-F238E27FC236}">
                <a16:creationId xmlns:a16="http://schemas.microsoft.com/office/drawing/2014/main" id="{969F238E-6579-D644-9C5E-0E3D90548B22}"/>
              </a:ext>
            </a:extLst>
          </p:cNvPr>
          <p:cNvSpPr/>
          <p:nvPr/>
        </p:nvSpPr>
        <p:spPr>
          <a:xfrm>
            <a:off x="10978019" y="2165235"/>
            <a:ext cx="488515" cy="433366"/>
          </a:xfrm>
          <a:prstGeom prst="donut">
            <a:avLst>
              <a:gd name="adj" fmla="val 7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6D87-F599-4D48-9952-600A40A8B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45" y="530724"/>
            <a:ext cx="10515600" cy="703893"/>
          </a:xfrm>
        </p:spPr>
        <p:txBody>
          <a:bodyPr>
            <a:normAutofit fontScale="90000"/>
          </a:bodyPr>
          <a:lstStyle/>
          <a:p>
            <a:r>
              <a:rPr lang="en-US" dirty="0"/>
              <a:t>Two-step dominances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E04A0-C949-E348-A04F-A9CA44BCC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968" y="4167815"/>
            <a:ext cx="11242110" cy="222306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two-step dominance occurs when a player beats another player who has beaten someone else. For example, Birgit has a 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two-step dominance over Di </a:t>
            </a:r>
            <a:r>
              <a:rPr lang="en-US" dirty="0"/>
              <a:t>because </a:t>
            </a:r>
            <a:r>
              <a:rPr lang="en-US" dirty="0">
                <a:solidFill>
                  <a:schemeClr val="tx1">
                    <a:alpha val="70000"/>
                  </a:schemeClr>
                </a:solidFill>
              </a:rPr>
              <a:t>Birgit defeated Cas who defeated Di</a:t>
            </a:r>
            <a:r>
              <a:rPr lang="en-US" dirty="0"/>
              <a:t>.</a:t>
            </a:r>
          </a:p>
          <a:p>
            <a:r>
              <a:rPr lang="en-US" dirty="0"/>
              <a:t>The first product of 1×1 corresponds to: B → A → D. </a:t>
            </a:r>
          </a:p>
          <a:p>
            <a:r>
              <a:rPr lang="en-US" dirty="0"/>
              <a:t>The third product of 1×1 corresponds to: B → C → D.</a:t>
            </a:r>
          </a:p>
          <a:p>
            <a:r>
              <a:rPr lang="en-US" dirty="0"/>
              <a:t>The fifth product of 1×1 corresponds to: B → E → 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D27279-F8F0-F843-95B5-BE8C3101F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977" y="530724"/>
            <a:ext cx="5636078" cy="2223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FB0148-89B9-1C46-A64C-4E796508D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68" y="1234617"/>
            <a:ext cx="1976170" cy="11806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960ADD-3698-DD4D-B24F-379FB6C46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654" y="1234616"/>
            <a:ext cx="1976170" cy="11806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25B242-990A-EA44-8BF5-AE005BE5CBE9}"/>
                  </a:ext>
                </a:extLst>
              </p:cNvPr>
              <p:cNvSpPr txBox="1"/>
              <p:nvPr/>
            </p:nvSpPr>
            <p:spPr>
              <a:xfrm>
                <a:off x="2581790" y="1717205"/>
                <a:ext cx="2228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25B242-990A-EA44-8BF5-AE005BE5C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790" y="1717205"/>
                <a:ext cx="222818" cy="276999"/>
              </a:xfrm>
              <a:prstGeom prst="rect">
                <a:avLst/>
              </a:prstGeom>
              <a:blipFill>
                <a:blip r:embed="rId4"/>
                <a:stretch>
                  <a:fillRect l="-16667" r="-16667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C6BE28-E4E0-6F4C-ACF1-4FDFDDFC81E6}"/>
                  </a:ext>
                </a:extLst>
              </p:cNvPr>
              <p:cNvSpPr txBox="1"/>
              <p:nvPr/>
            </p:nvSpPr>
            <p:spPr>
              <a:xfrm>
                <a:off x="5358626" y="1689524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C6BE28-E4E0-6F4C-ACF1-4FDFDDFC8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626" y="1689524"/>
                <a:ext cx="230832" cy="276999"/>
              </a:xfrm>
              <a:prstGeom prst="rect">
                <a:avLst/>
              </a:prstGeom>
              <a:blipFill>
                <a:blip r:embed="rId5"/>
                <a:stretch>
                  <a:fillRect l="-5000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ughnut 8">
            <a:extLst>
              <a:ext uri="{FF2B5EF4-FFF2-40B4-BE49-F238E27FC236}">
                <a16:creationId xmlns:a16="http://schemas.microsoft.com/office/drawing/2014/main" id="{D44B0F58-F17F-EF4D-8725-0E2CCA6050DA}"/>
              </a:ext>
            </a:extLst>
          </p:cNvPr>
          <p:cNvSpPr/>
          <p:nvPr/>
        </p:nvSpPr>
        <p:spPr>
          <a:xfrm>
            <a:off x="9227346" y="1234616"/>
            <a:ext cx="488515" cy="433366"/>
          </a:xfrm>
          <a:prstGeom prst="donut">
            <a:avLst>
              <a:gd name="adj" fmla="val 7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ughnut 9">
            <a:extLst>
              <a:ext uri="{FF2B5EF4-FFF2-40B4-BE49-F238E27FC236}">
                <a16:creationId xmlns:a16="http://schemas.microsoft.com/office/drawing/2014/main" id="{5406593F-6A35-EE4A-A6AB-091D98751907}"/>
              </a:ext>
            </a:extLst>
          </p:cNvPr>
          <p:cNvSpPr/>
          <p:nvPr/>
        </p:nvSpPr>
        <p:spPr>
          <a:xfrm>
            <a:off x="712446" y="1531951"/>
            <a:ext cx="1789321" cy="308169"/>
          </a:xfrm>
          <a:prstGeom prst="donut">
            <a:avLst>
              <a:gd name="adj" fmla="val 7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ughnut 10">
            <a:extLst>
              <a:ext uri="{FF2B5EF4-FFF2-40B4-BE49-F238E27FC236}">
                <a16:creationId xmlns:a16="http://schemas.microsoft.com/office/drawing/2014/main" id="{B03AB620-E242-6C4C-AD4C-FB20F2A3A1D9}"/>
              </a:ext>
            </a:extLst>
          </p:cNvPr>
          <p:cNvSpPr/>
          <p:nvPr/>
        </p:nvSpPr>
        <p:spPr>
          <a:xfrm rot="5400000">
            <a:off x="3746948" y="1781941"/>
            <a:ext cx="1288674" cy="308169"/>
          </a:xfrm>
          <a:prstGeom prst="donut">
            <a:avLst>
              <a:gd name="adj" fmla="val 7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8DC268-E04E-514C-95C6-D9AC18635E8B}"/>
                  </a:ext>
                </a:extLst>
              </p:cNvPr>
              <p:cNvSpPr txBox="1"/>
              <p:nvPr/>
            </p:nvSpPr>
            <p:spPr>
              <a:xfrm>
                <a:off x="801666" y="3322304"/>
                <a:ext cx="18338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AU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     0     1]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8DC268-E04E-514C-95C6-D9AC18635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66" y="3322304"/>
                <a:ext cx="1833835" cy="276999"/>
              </a:xfrm>
              <a:prstGeom prst="rect">
                <a:avLst/>
              </a:prstGeom>
              <a:blipFill>
                <a:blip r:embed="rId6"/>
                <a:stretch>
                  <a:fillRect l="-4138" t="-8696" r="-4138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9C159B-2E7A-3946-9C58-7F8C58788EF5}"/>
                  </a:ext>
                </a:extLst>
              </p:cNvPr>
              <p:cNvSpPr txBox="1"/>
              <p:nvPr/>
            </p:nvSpPr>
            <p:spPr>
              <a:xfrm flipV="1">
                <a:off x="2693199" y="3322304"/>
                <a:ext cx="3628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9C159B-2E7A-3946-9C58-7F8C58788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2693199" y="3322304"/>
                <a:ext cx="362857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E9A11D-0891-6249-99A3-49681261081F}"/>
                  </a:ext>
                </a:extLst>
              </p:cNvPr>
              <p:cNvSpPr txBox="1"/>
              <p:nvPr/>
            </p:nvSpPr>
            <p:spPr>
              <a:xfrm>
                <a:off x="3219188" y="2751614"/>
                <a:ext cx="185948" cy="12325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E9A11D-0891-6249-99A3-496812610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188" y="2751614"/>
                <a:ext cx="185948" cy="1232517"/>
              </a:xfrm>
              <a:prstGeom prst="rect">
                <a:avLst/>
              </a:prstGeom>
              <a:blipFill>
                <a:blip r:embed="rId8"/>
                <a:stretch>
                  <a:fillRect l="-25000" r="-25000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3D15CD-61E2-5845-8DF6-2466161B0728}"/>
                  </a:ext>
                </a:extLst>
              </p:cNvPr>
              <p:cNvSpPr txBox="1"/>
              <p:nvPr/>
            </p:nvSpPr>
            <p:spPr>
              <a:xfrm>
                <a:off x="3837323" y="3297409"/>
                <a:ext cx="42944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1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+0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+1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+0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+1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 =3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3D15CD-61E2-5845-8DF6-2466161B0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323" y="3297409"/>
                <a:ext cx="4294445" cy="276999"/>
              </a:xfrm>
              <a:prstGeom prst="rect">
                <a:avLst/>
              </a:prstGeom>
              <a:blipFill>
                <a:blip r:embed="rId9"/>
                <a:stretch>
                  <a:fillRect l="-882" t="-26087" r="-882" b="-4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47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1" animBg="1"/>
      <p:bldP spid="10" grpId="1" animBg="1"/>
      <p:bldP spid="11" grpId="1" animBg="1"/>
      <p:bldP spid="12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9BA12-DB2C-FD4A-968F-FA99965ED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57" y="505506"/>
            <a:ext cx="10515600" cy="1325563"/>
          </a:xfrm>
        </p:spPr>
        <p:txBody>
          <a:bodyPr/>
          <a:lstStyle/>
          <a:p>
            <a:r>
              <a:rPr lang="en-US" dirty="0"/>
              <a:t>Total dominance scores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33874F-2D5B-E14E-BF25-2C27896B1D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8171" y="3652837"/>
                <a:ext cx="11335658" cy="2699657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We can combine the information contained in both 𝐷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by calculating a new matrix 𝑇=𝐷+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Using these total dominance scores:</a:t>
                </a:r>
              </a:p>
              <a:p>
                <a:r>
                  <a:rPr lang="en-US" dirty="0"/>
                  <a:t>Birgit is the </a:t>
                </a:r>
                <a:r>
                  <a:rPr lang="en-US" dirty="0">
                    <a:solidFill>
                      <a:srgbClr val="0070C0"/>
                    </a:solidFill>
                  </a:rPr>
                  <a:t>top-ranked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player with a total dominance score of 9</a:t>
                </a:r>
              </a:p>
              <a:p>
                <a:r>
                  <a:rPr lang="en-US" dirty="0"/>
                  <a:t>Eva is </a:t>
                </a:r>
                <a:r>
                  <a:rPr lang="en-US" dirty="0">
                    <a:solidFill>
                      <a:srgbClr val="0070C0">
                        <a:alpha val="70000"/>
                      </a:srgbClr>
                    </a:solidFill>
                  </a:rPr>
                  <a:t>second </a:t>
                </a:r>
                <a:r>
                  <a:rPr lang="en-US" dirty="0"/>
                  <a:t>with a total score of 7</a:t>
                </a:r>
              </a:p>
              <a:p>
                <a:r>
                  <a:rPr lang="en-US" dirty="0"/>
                  <a:t>Anne and Di are </a:t>
                </a:r>
                <a:r>
                  <a:rPr lang="en-US" dirty="0">
                    <a:solidFill>
                      <a:srgbClr val="0070C0">
                        <a:alpha val="70000"/>
                      </a:srgbClr>
                    </a:solidFill>
                  </a:rPr>
                  <a:t>equal third </a:t>
                </a:r>
                <a:r>
                  <a:rPr lang="en-US" dirty="0"/>
                  <a:t>with a total score of 4</a:t>
                </a:r>
              </a:p>
              <a:p>
                <a:r>
                  <a:rPr lang="en-US" dirty="0"/>
                  <a:t>Cas is the </a:t>
                </a:r>
                <a:r>
                  <a:rPr lang="en-US" dirty="0">
                    <a:solidFill>
                      <a:srgbClr val="0070C0">
                        <a:alpha val="70000"/>
                      </a:srgbClr>
                    </a:solidFill>
                  </a:rPr>
                  <a:t>bottom-ranked</a:t>
                </a:r>
                <a:r>
                  <a:rPr lang="en-US" dirty="0"/>
                  <a:t> player with a total score of 2.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33874F-2D5B-E14E-BF25-2C27896B1D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171" y="3652837"/>
                <a:ext cx="11335658" cy="2699657"/>
              </a:xfrm>
              <a:blipFill>
                <a:blip r:embed="rId2"/>
                <a:stretch>
                  <a:fillRect t="-2804"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653B84C-B145-6345-87C9-B0A86356A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514" y="1393216"/>
            <a:ext cx="5715000" cy="203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75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9BDD0-DAC8-7945-8B6F-2CD19211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700936"/>
          </a:xfrm>
        </p:spPr>
        <p:txBody>
          <a:bodyPr>
            <a:normAutofit fontScale="90000"/>
          </a:bodyPr>
          <a:lstStyle/>
          <a:p>
            <a:r>
              <a:rPr lang="en-US" dirty="0"/>
              <a:t> Determining dominance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6B25-0778-CD45-A3B5-26258A0AA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7" y="1381973"/>
            <a:ext cx="11234057" cy="47949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Four people, 𝐴,𝐵,𝐶 and 𝐷, have been asked to form a committee to decide on the location of a new toxic waste dump.</a:t>
            </a:r>
          </a:p>
          <a:p>
            <a:r>
              <a:rPr lang="en-US" dirty="0"/>
              <a:t>From previous experience, it is known that:</a:t>
            </a:r>
          </a:p>
          <a:p>
            <a:r>
              <a:rPr lang="en-US" dirty="0"/>
              <a:t>𝐴 influences the decisions of 𝐵 and 𝐷</a:t>
            </a:r>
          </a:p>
          <a:p>
            <a:r>
              <a:rPr lang="en-US" dirty="0"/>
              <a:t>𝐵 influences the decisions of 𝐶</a:t>
            </a:r>
          </a:p>
          <a:p>
            <a:r>
              <a:rPr lang="en-US" dirty="0"/>
              <a:t>𝐶 influences the decisions of no one</a:t>
            </a:r>
          </a:p>
          <a:p>
            <a:r>
              <a:rPr lang="en-US" dirty="0"/>
              <a:t>𝐷 influences the decisions of 𝐶 and 𝐵.</a:t>
            </a:r>
          </a:p>
          <a:p>
            <a:endParaRPr lang="en-US" dirty="0"/>
          </a:p>
          <a:p>
            <a:pPr marL="228600" indent="0">
              <a:buNone/>
            </a:pPr>
            <a:r>
              <a:rPr lang="en-US" dirty="0"/>
              <a:t>1. Use the graph to construct a dominance matrix that takes into account both one-step and two-step dominances.</a:t>
            </a:r>
          </a:p>
          <a:p>
            <a:pPr marL="228600" indent="0">
              <a:buNone/>
            </a:pPr>
            <a:r>
              <a:rPr lang="en-US" dirty="0"/>
              <a:t>2. From this matrix, determine who is the most influential person on the committee.</a:t>
            </a:r>
          </a:p>
        </p:txBody>
      </p:sp>
      <p:pic>
        <p:nvPicPr>
          <p:cNvPr id="4" name="Picture 2" descr="The Most Beautiful Words in Any Presentation are &quot;For Example&quot;">
            <a:extLst>
              <a:ext uri="{FF2B5EF4-FFF2-40B4-BE49-F238E27FC236}">
                <a16:creationId xmlns:a16="http://schemas.microsoft.com/office/drawing/2014/main" id="{45438DCC-9625-4147-B4E1-3A1D98772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573" y="681037"/>
            <a:ext cx="1168227" cy="70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F41AB2-D39C-0D40-8F5B-C99633FD2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807" y="1828636"/>
            <a:ext cx="3908879" cy="266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8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9BDD0-DAC8-7945-8B6F-2CD19211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57" y="612149"/>
            <a:ext cx="10515600" cy="700936"/>
          </a:xfrm>
        </p:spPr>
        <p:txBody>
          <a:bodyPr>
            <a:normAutofit fontScale="90000"/>
          </a:bodyPr>
          <a:lstStyle/>
          <a:p>
            <a:r>
              <a:rPr lang="en-US" dirty="0"/>
              <a:t> Determining dominance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6B25-0778-CD45-A3B5-26258A0AA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7" y="1381973"/>
            <a:ext cx="11234057" cy="4794990"/>
          </a:xfrm>
        </p:spPr>
        <p:txBody>
          <a:bodyPr>
            <a:normAutofit/>
          </a:bodyPr>
          <a:lstStyle/>
          <a:p>
            <a:pPr marL="228600" indent="0">
              <a:buNone/>
            </a:pPr>
            <a:r>
              <a:rPr lang="en-US" sz="2400" dirty="0"/>
              <a:t>1. Use the graph to construct a dominance matrix that takes into account both one-step and two-step dominances.</a:t>
            </a:r>
          </a:p>
          <a:p>
            <a:pPr marL="228600" indent="0">
              <a:buNone/>
            </a:pPr>
            <a:r>
              <a:rPr lang="en-US" sz="2400" dirty="0"/>
              <a:t>2. From this matrix, determine who is the most influential person on the committee.</a:t>
            </a:r>
          </a:p>
        </p:txBody>
      </p:sp>
      <p:pic>
        <p:nvPicPr>
          <p:cNvPr id="4" name="Picture 2" descr="The Most Beautiful Words in Any Presentation are &quot;For Example&quot;">
            <a:extLst>
              <a:ext uri="{FF2B5EF4-FFF2-40B4-BE49-F238E27FC236}">
                <a16:creationId xmlns:a16="http://schemas.microsoft.com/office/drawing/2014/main" id="{45438DCC-9625-4147-B4E1-3A1D98772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573" y="681037"/>
            <a:ext cx="1168227" cy="70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F41AB2-D39C-0D40-8F5B-C99633FD2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018" y="2744309"/>
            <a:ext cx="2011011" cy="1369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569ECE-9FB0-9D43-AE38-5A790A1C9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810" y="3213982"/>
            <a:ext cx="3346450" cy="132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0BF51F-1582-A647-BA01-3B0AF3B3B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1793" y="3103634"/>
            <a:ext cx="3805464" cy="13516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386E69-AE0A-4945-AAFF-9C195DFD0F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669641"/>
            <a:ext cx="4753429" cy="16127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C541A0-AE8D-7C46-BE47-E96D23693AFC}"/>
              </a:ext>
            </a:extLst>
          </p:cNvPr>
          <p:cNvSpPr/>
          <p:nvPr/>
        </p:nvSpPr>
        <p:spPr>
          <a:xfrm>
            <a:off x="5722257" y="515623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Person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STIXGeneral-Italic" pitchFamily="2" charset="2"/>
              </a:rPr>
              <a:t>𝐴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is the most influential person with a total dominance score of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5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545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14C2B-4AA8-8B4A-ACD4-E7D9BBDB3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899" y="837417"/>
            <a:ext cx="5428375" cy="1578617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2"/>
                </a:solidFill>
              </a:rPr>
              <a:t>Communication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BFF6D-B990-9848-9304-D1DB6B2AE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6" y="3063227"/>
            <a:ext cx="5874643" cy="298608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A communication matrix is a square binary matrix in which the 1s represent the links in a communication system.</a:t>
            </a:r>
          </a:p>
        </p:txBody>
      </p:sp>
      <p:pic>
        <p:nvPicPr>
          <p:cNvPr id="7" name="Graphic 6" descr="Link">
            <a:extLst>
              <a:ext uri="{FF2B5EF4-FFF2-40B4-BE49-F238E27FC236}">
                <a16:creationId xmlns:a16="http://schemas.microsoft.com/office/drawing/2014/main" id="{EDBC982C-DA56-4E93-B448-CB5603C0A6D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4" y="1098017"/>
            <a:ext cx="4628521" cy="462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6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764B7-B98F-4866-888C-706863323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648"/>
            <a:ext cx="10515600" cy="1325563"/>
          </a:xfrm>
        </p:spPr>
        <p:txBody>
          <a:bodyPr/>
          <a:lstStyle/>
          <a:p>
            <a:r>
              <a:rPr lang="en-AU" dirty="0"/>
              <a:t>CAS Calculator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D2F82-744F-4507-9B79-7F483E0F4A34}"/>
              </a:ext>
            </a:extLst>
          </p:cNvPr>
          <p:cNvSpPr txBox="1"/>
          <p:nvPr/>
        </p:nvSpPr>
        <p:spPr>
          <a:xfrm>
            <a:off x="8489356" y="1051430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7.8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82FED00-BBD9-4414-AF14-B15F515297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99318" y="1714211"/>
            <a:ext cx="6861311" cy="46677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2553BF-CC4C-35D6-8389-646D5A72D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661477"/>
            <a:ext cx="4091779" cy="248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1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77A2F-D7A6-E64A-9F03-661604B9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Constructing a communication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09E0D-1842-EB44-8583-7F475071B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7927"/>
            <a:ext cx="10515600" cy="434903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Eva, Wong, Yumi and Kim are students who are staying in a backpacker’s hostel. Because they speak different languages, they can have problems communicating. The situation they must deal with is that:</a:t>
            </a:r>
          </a:p>
          <a:p>
            <a:r>
              <a:rPr lang="en-US" dirty="0"/>
              <a:t>Eva speaks English only</a:t>
            </a:r>
          </a:p>
          <a:p>
            <a:r>
              <a:rPr lang="en-US" dirty="0"/>
              <a:t>Yumi speaks Japanese only</a:t>
            </a:r>
          </a:p>
          <a:p>
            <a:r>
              <a:rPr lang="en-US" dirty="0"/>
              <a:t>Kim speaks Korean only</a:t>
            </a:r>
          </a:p>
          <a:p>
            <a:r>
              <a:rPr lang="en-US" dirty="0"/>
              <a:t>Wong speaks English, Japanese and Korean.</a:t>
            </a:r>
          </a:p>
          <a:p>
            <a:r>
              <a:rPr lang="en-US" dirty="0"/>
              <a:t>Conveniently, this information can be </a:t>
            </a:r>
            <a:r>
              <a:rPr lang="en-US" dirty="0" err="1"/>
              <a:t>summarised</a:t>
            </a:r>
            <a:r>
              <a:rPr lang="en-US" dirty="0"/>
              <a:t> in a network diagram, as shown above. In this diagram, the arrow linking Eva and Wong indicates that they can communicate directly because they both speak English.</a:t>
            </a:r>
          </a:p>
          <a:p>
            <a:r>
              <a:rPr lang="en-US" dirty="0"/>
              <a:t>The task is to construct a communication matrix.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0A38A-C297-9B43-9792-735E8B3A1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92" y="2836861"/>
            <a:ext cx="1232807" cy="1642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A1BD80-D2BE-4948-96FC-9641CBB59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336" y="2715217"/>
            <a:ext cx="3076122" cy="166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BC475-5FF1-3748-B7E7-F2B245BCF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86" y="919032"/>
            <a:ext cx="10773427" cy="684300"/>
          </a:xfrm>
        </p:spPr>
        <p:txBody>
          <a:bodyPr>
            <a:normAutofit fontScale="90000"/>
          </a:bodyPr>
          <a:lstStyle/>
          <a:p>
            <a:r>
              <a:rPr lang="en-US" dirty="0"/>
              <a:t>one-step &amp; two-step communication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C3303-8A83-ED43-B2A3-E3CC488F9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286" y="1940662"/>
            <a:ext cx="10515600" cy="3998306"/>
          </a:xfrm>
        </p:spPr>
        <p:txBody>
          <a:bodyPr>
            <a:normAutofit/>
          </a:bodyPr>
          <a:lstStyle/>
          <a:p>
            <a:r>
              <a:rPr lang="en-US" dirty="0"/>
              <a:t>For example, we can see from the network diagram that Eva, who speaks only English, cannot communicate directly with Yumi, who speaks only Japanese. We call this a </a:t>
            </a:r>
            <a:r>
              <a:rPr lang="en-US" dirty="0">
                <a:solidFill>
                  <a:srgbClr val="FF0000">
                    <a:alpha val="70000"/>
                  </a:srgbClr>
                </a:solidFill>
              </a:rPr>
              <a:t>one-step communication </a:t>
            </a:r>
            <a:r>
              <a:rPr lang="en-US" dirty="0"/>
              <a:t>link.</a:t>
            </a:r>
          </a:p>
          <a:p>
            <a:endParaRPr lang="en-US" dirty="0"/>
          </a:p>
          <a:p>
            <a:r>
              <a:rPr lang="en-US" dirty="0"/>
              <a:t>However, Eva can communicate with Yumi by sending a message via Wong, who speaks both English and Japanese. In the language of communication systems we call this a </a:t>
            </a:r>
            <a:r>
              <a:rPr lang="en-US" dirty="0">
                <a:solidFill>
                  <a:srgbClr val="FF0000">
                    <a:alpha val="70000"/>
                  </a:srgbClr>
                </a:solidFill>
              </a:rPr>
              <a:t>two-step communication</a:t>
            </a:r>
            <a:r>
              <a:rPr lang="en-US" dirty="0"/>
              <a:t> link.</a:t>
            </a:r>
          </a:p>
        </p:txBody>
      </p:sp>
    </p:spTree>
    <p:extLst>
      <p:ext uri="{BB962C8B-B14F-4D97-AF65-F5344CB8AC3E}">
        <p14:creationId xmlns:p14="http://schemas.microsoft.com/office/powerpoint/2010/main" val="282848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4AF4D-84EB-2E4C-A38A-03FEBC891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>
                    <a:alpha val="70000"/>
                  </a:srgbClr>
                </a:solidFill>
              </a:rPr>
              <a:t>one-step communication </a:t>
            </a:r>
            <a:r>
              <a:rPr lang="en-US" dirty="0"/>
              <a:t>link is when communication can occur directly between two people in the network.</a:t>
            </a:r>
          </a:p>
          <a:p>
            <a:r>
              <a:rPr lang="en-US" dirty="0"/>
              <a:t>We can see that W has a one-step communication link with each of the other 3 members of the network, and each of the other three have only a single one-step communication link (with W).</a:t>
            </a:r>
          </a:p>
          <a:p>
            <a:r>
              <a:rPr lang="en-US" dirty="0"/>
              <a:t>However, Y,K and E can still communicate with each other, by using W as an intermediary. For example:</a:t>
            </a:r>
          </a:p>
          <a:p>
            <a:r>
              <a:rPr lang="en-US" dirty="0"/>
              <a:t>K can communicate with Y using the links: 𝐾 → 𝑊 → 𝑌. This is called a two-step communication link, because there are two steps (and one intermediary).</a:t>
            </a:r>
          </a:p>
          <a:p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Question:</a:t>
            </a:r>
          </a:p>
          <a:p>
            <a:r>
              <a:rPr lang="en-US" dirty="0"/>
              <a:t>Determine all the two-step communication links in this network?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273DB1-55EB-7B42-AE63-B015CE24D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84023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one-step &amp; two-step communication link</a:t>
            </a:r>
          </a:p>
        </p:txBody>
      </p:sp>
    </p:spTree>
    <p:extLst>
      <p:ext uri="{BB962C8B-B14F-4D97-AF65-F5344CB8AC3E}">
        <p14:creationId xmlns:p14="http://schemas.microsoft.com/office/powerpoint/2010/main" val="183941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F00FE5-950A-EE42-AB5D-675A5390D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66611"/>
            <a:ext cx="10579100" cy="2870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DE0DE1-9D50-1646-997C-A17831C7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830"/>
            <a:ext cx="11235845" cy="822086"/>
          </a:xfrm>
        </p:spPr>
        <p:txBody>
          <a:bodyPr>
            <a:normAutofit/>
          </a:bodyPr>
          <a:lstStyle/>
          <a:p>
            <a:r>
              <a:rPr lang="en-US" sz="3400" dirty="0"/>
              <a:t>The power of the matrix </a:t>
            </a:r>
            <a:r>
              <a:rPr lang="en-US" sz="3400" dirty="0">
                <a:sym typeface="Wingdings" pitchFamily="2" charset="2"/>
              </a:rPr>
              <a:t></a:t>
            </a:r>
            <a:r>
              <a:rPr lang="en-US" sz="3400" dirty="0"/>
              <a:t> 2-step communication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C410F-D72E-784E-A91F-E1716DEC5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66" y="1264257"/>
            <a:ext cx="10515600" cy="3998306"/>
          </a:xfrm>
        </p:spPr>
        <p:txBody>
          <a:bodyPr/>
          <a:lstStyle/>
          <a:p>
            <a:r>
              <a:rPr lang="en-US" dirty="0"/>
              <a:t>The power of the matrix representation is that 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squaring</a:t>
            </a:r>
            <a:r>
              <a:rPr lang="en-US" dirty="0"/>
              <a:t> the communication matrix generates a matrix that identifies all possible two-step communication links in a communication network. For example, if we call the communication matrix 𝐶, we have:</a:t>
            </a:r>
          </a:p>
        </p:txBody>
      </p:sp>
    </p:spTree>
    <p:extLst>
      <p:ext uri="{BB962C8B-B14F-4D97-AF65-F5344CB8AC3E}">
        <p14:creationId xmlns:p14="http://schemas.microsoft.com/office/powerpoint/2010/main" val="270741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0DE1-9D50-1646-997C-A17831C7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830"/>
            <a:ext cx="11235845" cy="822086"/>
          </a:xfrm>
        </p:spPr>
        <p:txBody>
          <a:bodyPr>
            <a:normAutofit/>
          </a:bodyPr>
          <a:lstStyle/>
          <a:p>
            <a:r>
              <a:rPr lang="en-US" sz="3400" dirty="0"/>
              <a:t>The power of the matrix </a:t>
            </a:r>
            <a:r>
              <a:rPr lang="en-US" sz="3400" dirty="0">
                <a:sym typeface="Wingdings" pitchFamily="2" charset="2"/>
              </a:rPr>
              <a:t></a:t>
            </a:r>
            <a:r>
              <a:rPr lang="en-US" sz="3400" dirty="0"/>
              <a:t> 2-step communication link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3AFA5A-7DEB-A14B-8FCF-FD9B6C8BF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71" y="1170686"/>
            <a:ext cx="9876971" cy="3125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7056E9-9167-C241-8E65-82FD76044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96169"/>
            <a:ext cx="7830457" cy="17462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4A72B4-BC01-3E43-A0E7-1212FCAFF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2200" y="4925201"/>
            <a:ext cx="877207" cy="5245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F4847E-1EC8-4D4D-B259-5D3918718D24}"/>
              </a:ext>
            </a:extLst>
          </p:cNvPr>
          <p:cNvSpPr/>
          <p:nvPr/>
        </p:nvSpPr>
        <p:spPr>
          <a:xfrm>
            <a:off x="623220" y="5907111"/>
            <a:ext cx="11235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Calibri" panose="020F0502020204030204" pitchFamily="34" charset="0"/>
              </a:rPr>
              <a:t>Multiplying the two 1’s together in the 3</a:t>
            </a:r>
            <a:r>
              <a:rPr lang="en-AU" baseline="30000" dirty="0">
                <a:latin typeface="Calibri" panose="020F0502020204030204" pitchFamily="34" charset="0"/>
              </a:rPr>
              <a:t>rd</a:t>
            </a:r>
            <a:r>
              <a:rPr lang="en-AU" dirty="0">
                <a:latin typeface="Calibri" panose="020F0502020204030204" pitchFamily="34" charset="0"/>
              </a:rPr>
              <a:t> </a:t>
            </a:r>
            <a:r>
              <a:rPr lang="en-AU" sz="1050" dirty="0">
                <a:effectLst/>
                <a:latin typeface="Calibri" panose="020F0502020204030204" pitchFamily="34" charset="0"/>
              </a:rPr>
              <a:t> </a:t>
            </a:r>
            <a:r>
              <a:rPr lang="en-AU" dirty="0">
                <a:latin typeface="Calibri" panose="020F0502020204030204" pitchFamily="34" charset="0"/>
              </a:rPr>
              <a:t>row and 1</a:t>
            </a:r>
            <a:r>
              <a:rPr lang="en-AU" baseline="30000" dirty="0">
                <a:latin typeface="Calibri" panose="020F0502020204030204" pitchFamily="34" charset="0"/>
              </a:rPr>
              <a:t>st</a:t>
            </a:r>
            <a:r>
              <a:rPr lang="en-AU" sz="1050" dirty="0">
                <a:effectLst/>
                <a:latin typeface="Calibri" panose="020F0502020204030204" pitchFamily="34" charset="0"/>
              </a:rPr>
              <a:t> </a:t>
            </a:r>
            <a:r>
              <a:rPr lang="en-AU" dirty="0">
                <a:latin typeface="Calibri" panose="020F0502020204030204" pitchFamily="34" charset="0"/>
              </a:rPr>
              <a:t>column represents the two step link: </a:t>
            </a:r>
            <a:r>
              <a:rPr lang="en-AU" sz="2400" i="1" dirty="0">
                <a:effectLst/>
                <a:latin typeface="Calibri" panose="020F0502020204030204" pitchFamily="34" charset="0"/>
              </a:rPr>
              <a:t>Y</a:t>
            </a:r>
            <a:r>
              <a:rPr lang="en-AU" dirty="0">
                <a:latin typeface="CambriaMath"/>
              </a:rPr>
              <a:t>→ 𝑊 → 𝐸 </a:t>
            </a:r>
            <a:endParaRPr lang="en-A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396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DC0B2-23B5-8B4E-9366-93F90647D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5914937" cy="2076450"/>
          </a:xfrm>
        </p:spPr>
        <p:txBody>
          <a:bodyPr anchor="b">
            <a:normAutofit/>
          </a:bodyPr>
          <a:lstStyle/>
          <a:p>
            <a:r>
              <a:rPr lang="en-US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Redundant communication links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EDE83-BE1D-D941-A99D-7CCD3A6D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90875"/>
            <a:ext cx="5914938" cy="2986087"/>
          </a:xfrm>
        </p:spPr>
        <p:txBody>
          <a:bodyPr>
            <a:normAutofit/>
          </a:bodyPr>
          <a:lstStyle/>
          <a:p>
            <a:pPr marL="228600" indent="0">
              <a:buNone/>
            </a:pPr>
            <a:r>
              <a:rPr lang="en-US" sz="2000" dirty="0">
                <a:solidFill>
                  <a:schemeClr val="tx2">
                    <a:alpha val="60000"/>
                  </a:schemeClr>
                </a:solidFill>
              </a:rPr>
              <a:t>Two-step links that have the </a:t>
            </a:r>
            <a:r>
              <a:rPr lang="en-US" sz="2000" dirty="0">
                <a:solidFill>
                  <a:srgbClr val="FF0000">
                    <a:alpha val="60000"/>
                  </a:srgbClr>
                </a:solidFill>
              </a:rPr>
              <a:t>same sender and receiver</a:t>
            </a:r>
            <a:r>
              <a:rPr lang="en-US" sz="2000" dirty="0">
                <a:solidFill>
                  <a:srgbClr val="0070C0">
                    <a:alpha val="60000"/>
                  </a:srgbClr>
                </a:solidFill>
              </a:rPr>
              <a:t> </a:t>
            </a:r>
            <a:r>
              <a:rPr lang="en-US" sz="2000" dirty="0">
                <a:solidFill>
                  <a:schemeClr val="tx2">
                    <a:alpha val="60000"/>
                  </a:schemeClr>
                </a:solidFill>
              </a:rPr>
              <a:t>are said to be redundant communication links because they do not contribute to the communication between different people.</a:t>
            </a:r>
          </a:p>
          <a:p>
            <a:endParaRPr lang="en-US" sz="2000" dirty="0">
              <a:solidFill>
                <a:schemeClr val="tx2">
                  <a:alpha val="60000"/>
                </a:schemeClr>
              </a:solidFill>
            </a:endParaRPr>
          </a:p>
          <a:p>
            <a:endParaRPr lang="en-US" sz="20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BAEB0F68-C619-4B0A-AFD1-23EAD1F4E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92" r="28888"/>
          <a:stretch/>
        </p:blipFill>
        <p:spPr>
          <a:xfrm>
            <a:off x="7236476" y="1"/>
            <a:ext cx="495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59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9F2ED6-D805-2C4F-A557-0CF6D9708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85" y="2458660"/>
            <a:ext cx="6578600" cy="1257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D04A2D-ECF7-2F4D-96DB-18C526DEE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95"/>
            <a:ext cx="10515600" cy="610734"/>
          </a:xfrm>
        </p:spPr>
        <p:txBody>
          <a:bodyPr>
            <a:normAutofit fontScale="90000"/>
          </a:bodyPr>
          <a:lstStyle/>
          <a:p>
            <a:r>
              <a:rPr lang="en-US"/>
              <a:t>Redundant communication links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85F143-1500-5548-8837-0163D880CFA5}"/>
                  </a:ext>
                </a:extLst>
              </p:cNvPr>
              <p:cNvSpPr/>
              <p:nvPr/>
            </p:nvSpPr>
            <p:spPr>
              <a:xfrm>
                <a:off x="483719" y="1137711"/>
                <a:ext cx="36839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AU" dirty="0">
                    <a:latin typeface="Calibri" panose="020F0502020204030204" pitchFamily="34" charset="0"/>
                  </a:rPr>
                  <a:t>Consider the element 3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1100" dirty="0">
                    <a:effectLst/>
                    <a:latin typeface="CambriaMath"/>
                  </a:rPr>
                  <a:t> </a:t>
                </a:r>
                <a:r>
                  <a:rPr lang="en-AU" dirty="0">
                    <a:latin typeface="Calibri" panose="020F0502020204030204" pitchFamily="34" charset="0"/>
                  </a:rPr>
                  <a:t>circled: </a:t>
                </a:r>
                <a:endParaRPr lang="en-AU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85F143-1500-5548-8837-0163D880C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19" y="1137711"/>
                <a:ext cx="3683957" cy="369332"/>
              </a:xfrm>
              <a:prstGeom prst="rect">
                <a:avLst/>
              </a:prstGeom>
              <a:blipFill>
                <a:blip r:embed="rId3"/>
                <a:stretch>
                  <a:fillRect l="-1027" t="-6667" r="-34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567B330-0DA0-8241-96FF-39EC6D5B5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759" y="997428"/>
            <a:ext cx="6911521" cy="19157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08827C-A918-F64B-96E1-330B4A7DF587}"/>
              </a:ext>
            </a:extLst>
          </p:cNvPr>
          <p:cNvSpPr/>
          <p:nvPr/>
        </p:nvSpPr>
        <p:spPr>
          <a:xfrm>
            <a:off x="493485" y="3944835"/>
            <a:ext cx="11234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Calibri" panose="020F0502020204030204" pitchFamily="34" charset="0"/>
              </a:rPr>
              <a:t>Each time we multiply 1 by 1 we are representing a 2 step communication link with the communicator and the receiver being the same person: </a:t>
            </a:r>
            <a:endParaRPr lang="en-AU" dirty="0"/>
          </a:p>
          <a:p>
            <a:r>
              <a:rPr lang="en-AU" dirty="0">
                <a:latin typeface="Calibri" panose="020F0502020204030204" pitchFamily="34" charset="0"/>
              </a:rPr>
              <a:t>The first product of 1</a:t>
            </a:r>
            <a:r>
              <a:rPr lang="en-AU" dirty="0">
                <a:latin typeface="SymbolMT"/>
              </a:rPr>
              <a:t>×</a:t>
            </a:r>
            <a:r>
              <a:rPr lang="en-AU" dirty="0">
                <a:latin typeface="Calibri" panose="020F0502020204030204" pitchFamily="34" charset="0"/>
              </a:rPr>
              <a:t>1 corresponds to: </a:t>
            </a:r>
            <a:r>
              <a:rPr lang="en-AU" dirty="0">
                <a:latin typeface="CambriaMath"/>
              </a:rPr>
              <a:t>𝑊 → 𝐸 → 𝑊</a:t>
            </a:r>
            <a:r>
              <a:rPr lang="en-AU" dirty="0">
                <a:latin typeface="Calibri" panose="020F0502020204030204" pitchFamily="34" charset="0"/>
              </a:rPr>
              <a:t>, which is a redundant communication link. </a:t>
            </a:r>
            <a:endParaRPr lang="en-AU" dirty="0"/>
          </a:p>
          <a:p>
            <a:r>
              <a:rPr lang="en-AU" dirty="0">
                <a:latin typeface="Calibri" panose="020F0502020204030204" pitchFamily="34" charset="0"/>
              </a:rPr>
              <a:t>The product of 0</a:t>
            </a:r>
            <a:r>
              <a:rPr lang="en-AU" dirty="0">
                <a:latin typeface="SymbolMT"/>
              </a:rPr>
              <a:t>×</a:t>
            </a:r>
            <a:r>
              <a:rPr lang="en-AU" dirty="0">
                <a:latin typeface="Calibri" panose="020F0502020204030204" pitchFamily="34" charset="0"/>
              </a:rPr>
              <a:t>0 corresponds to </a:t>
            </a:r>
            <a:r>
              <a:rPr lang="en-AU" dirty="0">
                <a:latin typeface="CambriaMath"/>
              </a:rPr>
              <a:t>𝑊 → 𝑊 → 𝑊</a:t>
            </a:r>
            <a:r>
              <a:rPr lang="en-AU" dirty="0">
                <a:latin typeface="Calibri" panose="020F0502020204030204" pitchFamily="34" charset="0"/>
              </a:rPr>
              <a:t>, which is not a communication link at all. </a:t>
            </a:r>
          </a:p>
          <a:p>
            <a:r>
              <a:rPr lang="en-AU" dirty="0">
                <a:latin typeface="Calibri" panose="020F0502020204030204" pitchFamily="34" charset="0"/>
              </a:rPr>
              <a:t>The second product of 1</a:t>
            </a:r>
            <a:r>
              <a:rPr lang="en-AU" dirty="0">
                <a:latin typeface="SymbolMT"/>
              </a:rPr>
              <a:t>×</a:t>
            </a:r>
            <a:r>
              <a:rPr lang="en-AU" dirty="0">
                <a:latin typeface="Calibri" panose="020F0502020204030204" pitchFamily="34" charset="0"/>
              </a:rPr>
              <a:t>1 corresponds to: </a:t>
            </a:r>
            <a:r>
              <a:rPr lang="en-AU" dirty="0">
                <a:latin typeface="CambriaMath"/>
              </a:rPr>
              <a:t>𝑊 → 𝑌 → 𝑊</a:t>
            </a:r>
            <a:r>
              <a:rPr lang="en-AU" dirty="0">
                <a:latin typeface="Calibri" panose="020F0502020204030204" pitchFamily="34" charset="0"/>
              </a:rPr>
              <a:t>, which is a redundant </a:t>
            </a:r>
            <a:r>
              <a:rPr lang="en-AU" dirty="0"/>
              <a:t> </a:t>
            </a:r>
            <a:r>
              <a:rPr lang="en-AU" dirty="0">
                <a:latin typeface="Calibri" panose="020F0502020204030204" pitchFamily="34" charset="0"/>
              </a:rPr>
              <a:t>communication link .</a:t>
            </a:r>
            <a:endParaRPr lang="en-AU" dirty="0"/>
          </a:p>
          <a:p>
            <a:r>
              <a:rPr lang="en-AU" dirty="0">
                <a:latin typeface="Calibri" panose="020F0502020204030204" pitchFamily="34" charset="0"/>
              </a:rPr>
              <a:t>The third product of 1</a:t>
            </a:r>
            <a:r>
              <a:rPr lang="en-AU" dirty="0">
                <a:latin typeface="SymbolMT"/>
              </a:rPr>
              <a:t>×</a:t>
            </a:r>
            <a:r>
              <a:rPr lang="en-AU" dirty="0">
                <a:latin typeface="Calibri" panose="020F0502020204030204" pitchFamily="34" charset="0"/>
              </a:rPr>
              <a:t>1 corresponds to: </a:t>
            </a:r>
            <a:r>
              <a:rPr lang="en-AU" dirty="0">
                <a:latin typeface="CambriaMath"/>
              </a:rPr>
              <a:t>𝑊 → K → 𝑊</a:t>
            </a:r>
            <a:r>
              <a:rPr lang="en-AU" dirty="0">
                <a:latin typeface="Calibri" panose="020F0502020204030204" pitchFamily="34" charset="0"/>
              </a:rPr>
              <a:t>, which is a redundant communication link.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4338886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LightSeedRightStep">
      <a:dk1>
        <a:srgbClr val="000000"/>
      </a:dk1>
      <a:lt1>
        <a:srgbClr val="FFFFFF"/>
      </a:lt1>
      <a:dk2>
        <a:srgbClr val="412426"/>
      </a:dk2>
      <a:lt2>
        <a:srgbClr val="E2E8E8"/>
      </a:lt2>
      <a:accent1>
        <a:srgbClr val="EC7179"/>
      </a:accent1>
      <a:accent2>
        <a:srgbClr val="E88651"/>
      </a:accent2>
      <a:accent3>
        <a:srgbClr val="BFA13E"/>
      </a:accent3>
      <a:accent4>
        <a:srgbClr val="98AD3C"/>
      </a:accent4>
      <a:accent5>
        <a:srgbClr val="71B444"/>
      </a:accent5>
      <a:accent6>
        <a:srgbClr val="34BD36"/>
      </a:accent6>
      <a:hlink>
        <a:srgbClr val="568E8A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1525</Words>
  <Application>Microsoft Office PowerPoint</Application>
  <PresentationFormat>Widescreen</PresentationFormat>
  <Paragraphs>111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Avenir Next LT Pro</vt:lpstr>
      <vt:lpstr>Calibri</vt:lpstr>
      <vt:lpstr>Cambria Math</vt:lpstr>
      <vt:lpstr>CambriaMath</vt:lpstr>
      <vt:lpstr>Open Sans</vt:lpstr>
      <vt:lpstr>Sabon Next LT</vt:lpstr>
      <vt:lpstr>STIXGeneral-Italic</vt:lpstr>
      <vt:lpstr>SymbolMT</vt:lpstr>
      <vt:lpstr>Wingdings</vt:lpstr>
      <vt:lpstr>LuminousVTI</vt:lpstr>
      <vt:lpstr>Communication and dominance matrices</vt:lpstr>
      <vt:lpstr>Communication matrices</vt:lpstr>
      <vt:lpstr>Constructing a communication matrix</vt:lpstr>
      <vt:lpstr>one-step &amp; two-step communication link</vt:lpstr>
      <vt:lpstr>one-step &amp; two-step communication link</vt:lpstr>
      <vt:lpstr>The power of the matrix  2-step communication link</vt:lpstr>
      <vt:lpstr>The power of the matrix  2-step communication link</vt:lpstr>
      <vt:lpstr>Redundant communication links </vt:lpstr>
      <vt:lpstr>Redundant communication links </vt:lpstr>
      <vt:lpstr>PowerPoint Presentation</vt:lpstr>
      <vt:lpstr>The total number of one step and two-step communication links </vt:lpstr>
      <vt:lpstr>Analysing communication matrices</vt:lpstr>
      <vt:lpstr>Dominance matrix </vt:lpstr>
      <vt:lpstr>Dominance</vt:lpstr>
      <vt:lpstr>One-step dominances</vt:lpstr>
      <vt:lpstr>Two-step dominances</vt:lpstr>
      <vt:lpstr>Total dominance scores</vt:lpstr>
      <vt:lpstr> Determining dominance</vt:lpstr>
      <vt:lpstr> Determining dominance</vt:lpstr>
      <vt:lpstr>CAS Calculator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Binary, permutation, communication and dominance matrices </dc:title>
  <dc:creator>Yongmei Zhang</dc:creator>
  <cp:lastModifiedBy>Lyn ZHANG</cp:lastModifiedBy>
  <cp:revision>25</cp:revision>
  <dcterms:created xsi:type="dcterms:W3CDTF">2021-04-11T06:23:11Z</dcterms:created>
  <dcterms:modified xsi:type="dcterms:W3CDTF">2025-01-03T02:02:38Z</dcterms:modified>
</cp:coreProperties>
</file>