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4"/>
  </p:notesMasterIdLst>
  <p:sldIdLst>
    <p:sldId id="256" r:id="rId2"/>
    <p:sldId id="266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540"/>
  </p:normalViewPr>
  <p:slideViewPr>
    <p:cSldViewPr snapToGrid="0" snapToObjects="1">
      <p:cViewPr varScale="1">
        <p:scale>
          <a:sx n="59" d="100"/>
          <a:sy n="59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70E6C-E891-4946-97BF-EE7F6761B295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08DF-4D41-C346-B246-3A658BFDB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3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Unfortunately, the recurrence rule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𝑆𝑛+1=𝑇𝑆𝑛+𝐵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does not lead to a simple rule for the state matrix after </a:t>
            </a:r>
            <a:r>
              <a:rPr lang="en-A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𝑛n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steps, so we need to work our way through this sort of problem step-by-step.</a:t>
            </a:r>
          </a:p>
          <a:p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308DF-4D41-C346-B246-3A658BFDB0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8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06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03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9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05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61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78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8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2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!!Rectangle">
            <a:extLst>
              <a:ext uri="{FF2B5EF4-FFF2-40B4-BE49-F238E27FC236}">
                <a16:creationId xmlns:a16="http://schemas.microsoft.com/office/drawing/2014/main" id="{155D7866-985D-4D23-BF0E-72CA30F5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2BD6B-55FC-4381-A4A9-043E7D42C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m!!text rectangle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731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D8E2FB-A16E-7E49-B958-66D6F1F1C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388" y="4907629"/>
            <a:ext cx="3212386" cy="1185353"/>
          </a:xfrm>
        </p:spPr>
        <p:txBody>
          <a:bodyPr anchor="ctr">
            <a:normAutofit/>
          </a:bodyPr>
          <a:lstStyle/>
          <a:p>
            <a:r>
              <a:rPr lang="en-AU" sz="2600" dirty="0"/>
              <a:t>The equilibrium state matrix</a:t>
            </a:r>
            <a:endParaRPr lang="en-US" sz="2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C14C5-876E-8243-A3DA-181AEE27C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03912" y="4907629"/>
            <a:ext cx="2228641" cy="1185353"/>
          </a:xfrm>
        </p:spPr>
        <p:txBody>
          <a:bodyPr anchor="ctr">
            <a:normAutofit/>
          </a:bodyPr>
          <a:lstStyle/>
          <a:p>
            <a:r>
              <a:rPr lang="en-US" sz="1700" dirty="0"/>
              <a:t>7H</a:t>
            </a:r>
          </a:p>
        </p:txBody>
      </p:sp>
      <p:sp>
        <p:nvSpPr>
          <p:cNvPr id="13" name="m!!accent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7962" y="517571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22114" y="5495733"/>
            <a:ext cx="1021458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97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4C597-B266-4743-A607-D0ECF52B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710" y="589788"/>
            <a:ext cx="3548290" cy="11636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072C07-314C-054C-88BD-A7128379EBF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AU" i="1" dirty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i="1" dirty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3072C07-314C-054C-88BD-A7128379E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10168128" cy="1179576"/>
              </a:xfrm>
              <a:blipFill>
                <a:blip r:embed="rId4"/>
                <a:stretch>
                  <a:fillRect l="-1799" t="-7216" b="-1649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0A8DB-3C95-EB48-BDCC-D91B73767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32995"/>
                <a:ext cx="12192000" cy="5185519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A rental starts with 90 cars, 50 located at Bendigo and 40 located at Colac.</a:t>
                </a:r>
              </a:p>
              <a:p>
                <a:r>
                  <a:rPr lang="en-US" sz="2000" dirty="0"/>
                  <a:t>To increase the number of cars, 2 extra cars are added to the rental fleet at each location each week. The recurrence relation that can be used to model this situation is: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  <m:r>
                      <a:rPr lang="en-AU" sz="20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000" i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where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  <m:r>
                      <a:rPr lang="en-AU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and  𝐵=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AU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:r>
                  <a:rPr lang="en-US" sz="2000" dirty="0"/>
                  <a:t>Determine the number of cars at Bendigo and Colac after:</a:t>
                </a:r>
              </a:p>
              <a:p>
                <a:r>
                  <a:rPr lang="en-US" sz="2000" dirty="0"/>
                  <a:t>1 week</a:t>
                </a:r>
              </a:p>
              <a:p>
                <a:r>
                  <a:rPr lang="en-US" sz="2000" dirty="0"/>
                  <a:t>2 weeks.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C00A8DB-3C95-EB48-BDCC-D91B73767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32995"/>
                <a:ext cx="12192000" cy="5185519"/>
              </a:xfrm>
              <a:blipFill>
                <a:blip r:embed="rId5"/>
                <a:stretch>
                  <a:fillRect l="-416" t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A56589-901A-A64A-A04C-B3C2D59797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608" y="3930566"/>
            <a:ext cx="3484335" cy="17980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62DDF4-5B9B-E34F-A81F-D6DC3293CAC3}"/>
              </a:ext>
            </a:extLst>
          </p:cNvPr>
          <p:cNvSpPr/>
          <p:nvPr/>
        </p:nvSpPr>
        <p:spPr>
          <a:xfrm>
            <a:off x="0" y="58140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Thus, we predict that there will be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46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 cars in Bendigo and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48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cars in Colac.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C9FFE-126A-8B44-8EEC-5592741E37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114" y="3930566"/>
            <a:ext cx="3380014" cy="17170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8F4DE78-F4B6-294B-8E2C-B702B7A7624C}"/>
              </a:ext>
            </a:extLst>
          </p:cNvPr>
          <p:cNvSpPr/>
          <p:nvPr/>
        </p:nvSpPr>
        <p:spPr>
          <a:xfrm>
            <a:off x="6096000" y="58078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Thus, we predict that there will be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44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cars in Bendigo and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55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cars in Colac.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52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90585BF-40BF-4348-8A41-252B7CD51A9C}"/>
              </a:ext>
            </a:extLst>
          </p:cNvPr>
          <p:cNvSpPr txBox="1"/>
          <p:nvPr/>
        </p:nvSpPr>
        <p:spPr>
          <a:xfrm>
            <a:off x="9109841" y="884258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CAS Notes 7.7</a:t>
            </a:r>
            <a:endParaRPr lang="en-AU" sz="3200" dirty="0">
              <a:highlight>
                <a:srgbClr val="00FF00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33C3F-9E30-4BB4-A707-6D2BE81E9F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20515" y="0"/>
            <a:ext cx="5206683" cy="2024743"/>
          </a:xfrm>
          <a:prstGeom prst="rect">
            <a:avLst/>
          </a:prstGeom>
        </p:spPr>
      </p:pic>
      <p:pic>
        <p:nvPicPr>
          <p:cNvPr id="9" name="Picture 8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6DFF4968-B3BA-49FB-A66D-D1DAF0DF79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220515" y="2024742"/>
            <a:ext cx="7480142" cy="4746171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62B4EF7F-88E2-4E2C-A412-E57A914A3ADC}"/>
              </a:ext>
            </a:extLst>
          </p:cNvPr>
          <p:cNvSpPr/>
          <p:nvPr/>
        </p:nvSpPr>
        <p:spPr>
          <a:xfrm>
            <a:off x="1491343" y="6487885"/>
            <a:ext cx="1611086" cy="261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B6DFC37A-6874-A336-76C6-C0AC1A10864B}"/>
              </a:ext>
            </a:extLst>
          </p:cNvPr>
          <p:cNvSpPr txBox="1"/>
          <p:nvPr/>
        </p:nvSpPr>
        <p:spPr>
          <a:xfrm>
            <a:off x="520937" y="3813052"/>
            <a:ext cx="2985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highlight>
                  <a:srgbClr val="00FF00"/>
                </a:highlight>
              </a:rPr>
              <a:t>CAS Notes 7.9</a:t>
            </a:r>
            <a:endParaRPr lang="en-AU" sz="3200" dirty="0">
              <a:highlight>
                <a:srgbClr val="00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67780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0145A-43CC-CF53-A43B-F98A818AD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14" y="548640"/>
            <a:ext cx="10646882" cy="1179576"/>
          </a:xfrm>
        </p:spPr>
        <p:txBody>
          <a:bodyPr>
            <a:normAutofit/>
          </a:bodyPr>
          <a:lstStyle/>
          <a:p>
            <a:r>
              <a:rPr lang="en-US" dirty="0"/>
              <a:t>Using the inverse matrix of a transition matrix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E91BC-3296-B434-DBFB-682213A2E2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15568" y="2103119"/>
                <a:ext cx="10168128" cy="1310205"/>
              </a:xfrm>
            </p:spPr>
            <p:txBody>
              <a:bodyPr/>
              <a:lstStyle/>
              <a:p>
                <a:r>
                  <a:rPr lang="en-US" dirty="0"/>
                  <a:t>If we are looking for previous term, we use in Question 4: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24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pt-BR" i="0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dirty="0">
                    <a:solidFill>
                      <a:srgbClr val="0070C0"/>
                    </a:solidFill>
                  </a:rPr>
                  <a:t>− B)</a:t>
                </a:r>
                <a:endParaRPr lang="en-A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B8E91BC-3296-B434-DBFB-682213A2E2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568" y="2103119"/>
                <a:ext cx="10168128" cy="1310205"/>
              </a:xfrm>
              <a:blipFill>
                <a:blip r:embed="rId2"/>
                <a:stretch>
                  <a:fillRect l="-779" t="-279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93528-DDF8-343A-12B5-84B03E79573D}"/>
                  </a:ext>
                </a:extLst>
              </p:cNvPr>
              <p:cNvSpPr txBox="1"/>
              <p:nvPr/>
            </p:nvSpPr>
            <p:spPr>
              <a:xfrm>
                <a:off x="4029076" y="1518344"/>
                <a:ext cx="653551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rgbClr val="C0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AU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893528-DDF8-343A-12B5-84B03E7957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9076" y="1518344"/>
                <a:ext cx="6535510" cy="584775"/>
              </a:xfrm>
              <a:prstGeom prst="rect">
                <a:avLst/>
              </a:prstGeom>
              <a:blipFill>
                <a:blip r:embed="rId3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05C3B69C-E453-F6D1-B628-DE93CACA1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618" y="2841171"/>
            <a:ext cx="5018435" cy="38198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DFB21-71F3-9612-1A6C-169B2310BE5E}"/>
              </a:ext>
            </a:extLst>
          </p:cNvPr>
          <p:cNvSpPr txBox="1"/>
          <p:nvPr/>
        </p:nvSpPr>
        <p:spPr>
          <a:xfrm>
            <a:off x="1964390" y="4381742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CAS</a:t>
            </a:r>
          </a:p>
        </p:txBody>
      </p:sp>
    </p:spTree>
    <p:extLst>
      <p:ext uri="{BB962C8B-B14F-4D97-AF65-F5344CB8AC3E}">
        <p14:creationId xmlns:p14="http://schemas.microsoft.com/office/powerpoint/2010/main" val="3639505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C0805-99E8-6177-F17D-CD02BB12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868" y="49249"/>
            <a:ext cx="9562454" cy="6734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7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EAE4-CB9E-2343-BA82-4BAB8B865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593" y="137886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A rule for determining the state matrix of a system after 𝐧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While we can use the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initial value,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generate state matrices step-by-step, there is a more efficient method when need to determine the state matrix after a large number of steps. If we follow through the process step-by-step we have: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𝑇(𝑇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(𝑇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Continuing the process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/>
                  <a:t>or more generally,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AU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6A1BE7-A10E-4945-8578-C0E6F00D13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3771" y="1317462"/>
                <a:ext cx="11074400" cy="5402652"/>
              </a:xfrm>
              <a:blipFill>
                <a:blip r:embed="rId2"/>
                <a:stretch>
                  <a:fillRect l="-771" t="-15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EBB9A7E-EB07-AF82-E6D6-768B2B8F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28" y="4840352"/>
            <a:ext cx="6948222" cy="16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4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Determining the 𝑛</a:t>
                </a:r>
                <a:r>
                  <a:rPr lang="en-US" dirty="0" err="1"/>
                  <a:t>th</a:t>
                </a:r>
                <a:r>
                  <a:rPr lang="en-US" dirty="0"/>
                  <a:t> state of a system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2FE2AC0-2560-FD48-8334-5B2F037C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38629" y="0"/>
                <a:ext cx="11553371" cy="1179576"/>
              </a:xfrm>
              <a:blipFill>
                <a:blip r:embed="rId2"/>
                <a:stretch>
                  <a:fillRect l="-1647" t="-9574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factory has a large number of machines. The machines can be in one of two states: operating (𝑂) or broken (𝐵). Broken machines are repaired and come back into operation and vice versa.</a:t>
                </a:r>
              </a:p>
              <a:p>
                <a:r>
                  <a:rPr lang="en-US" dirty="0"/>
                  <a:t>Initially, 80 machines are operating and 20 are broken, so: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80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and </a:t>
                </a:r>
                <a:r>
                  <a:rPr lang="en-US" b="1" dirty="0"/>
                  <a:t>𝑇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.85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0.05</m:t>
                              </m:r>
                            </m:e>
                          </m:mr>
                          <m:mr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0.15</m:t>
                              </m:r>
                            </m:e>
                            <m:e>
                              <m:r>
                                <a:rPr lang="en-AU" b="0" i="1" smtClean="0"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AU" dirty="0"/>
              </a:p>
              <a:p>
                <a:r>
                  <a:rPr lang="en-US" dirty="0"/>
                  <a:t>Determine the number of operational and broken machines after 10 days.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30.9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69.1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After 10 days, 31 machines will be operational and 69 broken.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6CE7D1-348E-0343-98E5-DAB5506B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914" y="1179576"/>
                <a:ext cx="11858171" cy="5322824"/>
              </a:xfrm>
              <a:blipFill>
                <a:blip r:embed="rId3"/>
                <a:stretch>
                  <a:fillRect l="-771" t="-103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93D0811E-1432-484F-B324-A75C4F91B666}"/>
              </a:ext>
            </a:extLst>
          </p:cNvPr>
          <p:cNvSpPr txBox="1"/>
          <p:nvPr/>
        </p:nvSpPr>
        <p:spPr>
          <a:xfrm>
            <a:off x="6691086" y="4673600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Need CAS</a:t>
            </a:r>
          </a:p>
        </p:txBody>
      </p:sp>
      <p:pic>
        <p:nvPicPr>
          <p:cNvPr id="6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5DB50641-118A-FF4A-832C-D9DB7DDB7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05" y="2325692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05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4"/>
            <a:ext cx="12162971" cy="365469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A second question a manager might like answered about the car rental is as follows.</a:t>
            </a:r>
          </a:p>
          <a:p>
            <a:r>
              <a:rPr lang="en-US" dirty="0"/>
              <a:t>‘Will the number of rental cars available from each location vary from week to week or will they settle down to some fixed value?’</a:t>
            </a:r>
          </a:p>
          <a:p>
            <a:r>
              <a:rPr lang="en-US" dirty="0"/>
              <a:t>To investigate this question, we start by listing the state matrices from week 0 to week 15.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summary, even though the number of cars returned to each location varied from day to day, the numbers at each location eventually settled down to an </a:t>
            </a:r>
            <a:r>
              <a:rPr lang="en-US" dirty="0">
                <a:solidFill>
                  <a:srgbClr val="FF0000"/>
                </a:solidFill>
              </a:rPr>
              <a:t>equilibrium or steady-state</a:t>
            </a:r>
            <a:r>
              <a:rPr lang="en-US" dirty="0"/>
              <a:t> solution. In the steady state, the number of cars at each location remained the same.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BBACC-8D20-C149-9DA2-7D978CE99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1818857"/>
            <a:ext cx="10247086" cy="1180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414C1-4845-C848-B782-3A5B6CD0A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57" y="3693975"/>
            <a:ext cx="5617029" cy="315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7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30BAA-0339-BC4F-9733-737D45913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0"/>
            <a:ext cx="10168128" cy="815703"/>
          </a:xfrm>
        </p:spPr>
        <p:txBody>
          <a:bodyPr/>
          <a:lstStyle/>
          <a:p>
            <a:r>
              <a:rPr lang="en-US" dirty="0"/>
              <a:t>The steady-state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3DEE9-796F-5241-BACD-FD31B4920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8" y="815703"/>
            <a:ext cx="12162971" cy="5410925"/>
          </a:xfrm>
        </p:spPr>
        <p:txBody>
          <a:bodyPr>
            <a:normAutofit/>
          </a:bodyPr>
          <a:lstStyle/>
          <a:p>
            <a:r>
              <a:rPr lang="en-US" dirty="0"/>
              <a:t>Important</a:t>
            </a:r>
          </a:p>
          <a:p>
            <a:r>
              <a:rPr lang="en-US" dirty="0"/>
              <a:t>In the </a:t>
            </a:r>
            <a:r>
              <a:rPr lang="en-US" dirty="0">
                <a:solidFill>
                  <a:srgbClr val="FF0000"/>
                </a:solidFill>
              </a:rPr>
              <a:t>steady state</a:t>
            </a:r>
            <a:r>
              <a:rPr lang="en-US" dirty="0"/>
              <a:t>, cars are still moving between Bendigo and Colac, but the number of cars rented in Bendigo and returned to Colac is </a:t>
            </a:r>
            <a:r>
              <a:rPr lang="en-US" dirty="0">
                <a:solidFill>
                  <a:srgbClr val="FF0000"/>
                </a:solidFill>
              </a:rPr>
              <a:t>balanced by the number of cars </a:t>
            </a:r>
            <a:r>
              <a:rPr lang="en-US" dirty="0"/>
              <a:t>rented in Colac and returned to Bendigo. Because of this balance, the steady state is also called the equilibrium state.</a:t>
            </a:r>
          </a:p>
          <a:p>
            <a:r>
              <a:rPr lang="en-US" dirty="0"/>
              <a:t>For a system to have a steady state, the </a:t>
            </a:r>
            <a:r>
              <a:rPr lang="en-US" dirty="0">
                <a:solidFill>
                  <a:srgbClr val="FF0000"/>
                </a:solidFill>
              </a:rPr>
              <a:t>transition matrix must be regular </a:t>
            </a:r>
            <a:r>
              <a:rPr lang="en-US" dirty="0"/>
              <a:t>and the </a:t>
            </a:r>
            <a:r>
              <a:rPr lang="en-US" dirty="0">
                <a:solidFill>
                  <a:srgbClr val="FF0000"/>
                </a:solidFill>
              </a:rPr>
              <a:t>columns must add up to 1</a:t>
            </a:r>
            <a:r>
              <a:rPr lang="en-US" dirty="0"/>
              <a:t>. A regular matrix is one whose powers </a:t>
            </a:r>
            <a:r>
              <a:rPr lang="en-US" dirty="0">
                <a:solidFill>
                  <a:srgbClr val="FF0000"/>
                </a:solidFill>
              </a:rPr>
              <a:t>never contain any zero </a:t>
            </a:r>
            <a:r>
              <a:rPr lang="en-US" dirty="0"/>
              <a:t>elements. In practical terms, this means that every state represented in the transition matrix is </a:t>
            </a:r>
            <a:r>
              <a:rPr lang="en-US" dirty="0">
                <a:solidFill>
                  <a:srgbClr val="FF0000"/>
                </a:solidFill>
              </a:rPr>
              <a:t>accessible</a:t>
            </a:r>
            <a:r>
              <a:rPr lang="en-US" dirty="0"/>
              <a:t>, either directly or indirectly from every other state.</a:t>
            </a:r>
          </a:p>
        </p:txBody>
      </p:sp>
    </p:spTree>
    <p:extLst>
      <p:ext uri="{BB962C8B-B14F-4D97-AF65-F5344CB8AC3E}">
        <p14:creationId xmlns:p14="http://schemas.microsoft.com/office/powerpoint/2010/main" val="6041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65A85-6FD0-F44C-AE39-8FE8C9A9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steady 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is the initial state matrix, then the steady-state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is given by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 𝑛 tends to infinity (∞).</a:t>
                </a:r>
              </a:p>
              <a:p>
                <a:r>
                  <a:rPr lang="en-US" dirty="0"/>
                  <a:t>Note: While in practice we cannot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US" dirty="0"/>
                  <a:t> for 𝑛=∞, we find that, depending on the circumstances, large values of 𝑛 can often give a very close approximation to the </a:t>
                </a:r>
                <a:r>
                  <a:rPr lang="en-US" dirty="0">
                    <a:solidFill>
                      <a:srgbClr val="FF0000"/>
                    </a:solidFill>
                  </a:rPr>
                  <a:t>steady-state solution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D659C7-38B5-8642-9AED-86F395DC37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0032" y="2086138"/>
                <a:ext cx="11379200" cy="3694176"/>
              </a:xfrm>
              <a:blipFill>
                <a:blip r:embed="rId2"/>
                <a:stretch>
                  <a:fillRect l="-965" t="-9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945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ACBF4-6341-7B41-AE36-BD7A1FBA5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68" y="185783"/>
            <a:ext cx="10168128" cy="452846"/>
          </a:xfrm>
        </p:spPr>
        <p:txBody>
          <a:bodyPr>
            <a:normAutofit fontScale="90000"/>
          </a:bodyPr>
          <a:lstStyle/>
          <a:p>
            <a:r>
              <a:rPr lang="en-US" dirty="0"/>
              <a:t>Estimating the steady-state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the car rental problem: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  and  𝑇=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AU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.8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</m:mr>
                          <m:mr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0.2</m:t>
                              </m:r>
                            </m:e>
                            <m:e>
                              <m:r>
                                <a:rPr lang="en-AU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Estimate the steady-state solution by calculating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𝑛=10,15,17 and 18.</a:t>
                </a:r>
              </a:p>
              <a:p>
                <a:r>
                  <a:rPr lang="en-AU" dirty="0"/>
                  <a:t>∴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𝟏𝟎</m:t>
                        </m:r>
                      </m:sup>
                    </m:sSup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AU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30.6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59.4</m:t>
                            </m:r>
                          </m:e>
                        </m:eqArr>
                      </m:e>
                    </m:d>
                  </m:oMath>
                </a14:m>
                <a:endParaRPr lang="en-AU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59.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AU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AU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30.</m:t>
                            </m:r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AU" b="0" i="1" dirty="0" smtClean="0">
                                <a:latin typeface="Cambria Math" panose="02040503050406030204" pitchFamily="18" charset="0"/>
                              </a:rPr>
                              <m:t>60.0</m:t>
                            </m:r>
                          </m:e>
                        </m:eqArr>
                      </m:e>
                    </m:d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  <a:p>
                <a:r>
                  <a:rPr lang="en-AU" dirty="0"/>
                  <a:t>The estimated steady-state solution is 30 cars based in Bendigo and 60 cars based in Colac.</a:t>
                </a:r>
                <a:br>
                  <a:rPr lang="en-AU" dirty="0"/>
                </a:b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4CC4C9-C7E8-8E43-9019-86A02D860E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3232" y="777239"/>
                <a:ext cx="11144939" cy="5894978"/>
              </a:xfrm>
              <a:blipFill>
                <a:blip r:embed="rId2"/>
                <a:stretch>
                  <a:fillRect l="-985" t="-93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39,046 Example Stock Illustrations, Cliparts and Royalty Free Example  Vectors">
            <a:extLst>
              <a:ext uri="{FF2B5EF4-FFF2-40B4-BE49-F238E27FC236}">
                <a16:creationId xmlns:a16="http://schemas.microsoft.com/office/drawing/2014/main" id="{48740ACA-16E2-3845-B81E-87464B0A1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819" y="2828104"/>
            <a:ext cx="1453780" cy="120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D1CBE7-3E6B-2944-9328-C8828006A154}"/>
              </a:ext>
            </a:extLst>
          </p:cNvPr>
          <p:cNvSpPr txBox="1"/>
          <p:nvPr/>
        </p:nvSpPr>
        <p:spPr>
          <a:xfrm>
            <a:off x="7124163" y="3724728"/>
            <a:ext cx="328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Need CAS</a:t>
            </a:r>
          </a:p>
        </p:txBody>
      </p:sp>
    </p:spTree>
    <p:extLst>
      <p:ext uri="{BB962C8B-B14F-4D97-AF65-F5344CB8AC3E}">
        <p14:creationId xmlns:p14="http://schemas.microsoft.com/office/powerpoint/2010/main" val="65634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23236-59D1-D04F-B5D0-D90F6AC6737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17168" y="0"/>
                <a:ext cx="10168128" cy="1179576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Transition matrix modelling using the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𝑻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AU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1" i="1" dirty="0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2323236-59D1-D04F-B5D0-D90F6AC67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17168" y="0"/>
                <a:ext cx="10168128" cy="1179576"/>
              </a:xfrm>
              <a:blipFill>
                <a:blip r:embed="rId2"/>
                <a:stretch>
                  <a:fillRect l="-1859" t="-8247" b="-1494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5F9C6-77E3-F24D-90BC-2610FD43B6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476538"/>
                <a:ext cx="12192000" cy="4938775"/>
              </a:xfrm>
            </p:spPr>
            <p:txBody>
              <a:bodyPr/>
              <a:lstStyle/>
              <a:p>
                <a:r>
                  <a:rPr lang="en-US" dirty="0"/>
                  <a:t>To date, we have only considered matrix recurrence models of the form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recurrence model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cars, machines, people or birds</a:t>
                </a:r>
              </a:p>
              <a:p>
                <a:r>
                  <a:rPr lang="en-US" dirty="0"/>
                  <a:t>But what happens if management wants to </a:t>
                </a:r>
                <a:r>
                  <a:rPr lang="en-US" dirty="0">
                    <a:solidFill>
                      <a:srgbClr val="FF0000"/>
                    </a:solidFill>
                  </a:rPr>
                  <a:t>add an extra car </a:t>
                </a:r>
                <a:r>
                  <a:rPr lang="en-US" dirty="0"/>
                  <a:t>at each location each week?</a:t>
                </a:r>
              </a:p>
              <a:p>
                <a:r>
                  <a:rPr lang="en-US" dirty="0"/>
                  <a:t>To allow for this situation we need to use the matrix recurrence relation: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err="1">
                    <a:solidFill>
                      <a:srgbClr val="0070C0"/>
                    </a:solidFill>
                  </a:rPr>
                  <a:t>intial</a:t>
                </a:r>
                <a:r>
                  <a:rPr lang="en-US" dirty="0">
                    <a:solidFill>
                      <a:srgbClr val="0070C0"/>
                    </a:solidFill>
                  </a:rPr>
                  <a:t> state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AU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=𝑇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AU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AU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where 𝐵 is a column matrix.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5F9C6-77E3-F24D-90BC-2610FD43B6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76538"/>
                <a:ext cx="12192000" cy="4938775"/>
              </a:xfrm>
              <a:blipFill>
                <a:blip r:embed="rId3"/>
                <a:stretch>
                  <a:fillRect l="-937" t="-1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8E2E2"/>
      </a:lt2>
      <a:accent1>
        <a:srgbClr val="4DB0B2"/>
      </a:accent1>
      <a:accent2>
        <a:srgbClr val="59A5E0"/>
      </a:accent2>
      <a:accent3>
        <a:srgbClr val="7787E5"/>
      </a:accent3>
      <a:accent4>
        <a:srgbClr val="7D59E0"/>
      </a:accent4>
      <a:accent5>
        <a:srgbClr val="C377E5"/>
      </a:accent5>
      <a:accent6>
        <a:srgbClr val="E059D2"/>
      </a:accent6>
      <a:hlink>
        <a:srgbClr val="AE6B69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947</Words>
  <Application>Microsoft Office PowerPoint</Application>
  <PresentationFormat>Widescreen</PresentationFormat>
  <Paragraphs>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Avenir Next LT Pro</vt:lpstr>
      <vt:lpstr>Calibri</vt:lpstr>
      <vt:lpstr>Cambria Math</vt:lpstr>
      <vt:lpstr>Open Sans</vt:lpstr>
      <vt:lpstr>STIXGeneral-Regular</vt:lpstr>
      <vt:lpstr>Wingdings</vt:lpstr>
      <vt:lpstr>AccentBoxVTI</vt:lpstr>
      <vt:lpstr>The equilibrium state matrix</vt:lpstr>
      <vt:lpstr>PowerPoint Presentation</vt:lpstr>
      <vt:lpstr>A rule for determining the state matrix of a system after 𝐧 steps</vt:lpstr>
      <vt:lpstr>Determining the 𝑛th state of a system using the rule S_n=T^n S_0</vt:lpstr>
      <vt:lpstr>The steady-state solution</vt:lpstr>
      <vt:lpstr>The steady-state solution</vt:lpstr>
      <vt:lpstr>Estimating the steady state solution</vt:lpstr>
      <vt:lpstr>Estimating the steady-state solution</vt:lpstr>
      <vt:lpstr>Transition matrix modelling using the rule S_(n+1)=TS_n+B</vt:lpstr>
      <vt:lpstr>Determining the n^th state of a system using the rule S_(n+1)=TS_n+B</vt:lpstr>
      <vt:lpstr>PowerPoint Presentation</vt:lpstr>
      <vt:lpstr>Using the inverse matrix of a transition matrix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matrices and their applications</dc:title>
  <dc:creator>Yongmei Zhang</dc:creator>
  <cp:lastModifiedBy>Lyn ZHANG</cp:lastModifiedBy>
  <cp:revision>41</cp:revision>
  <dcterms:created xsi:type="dcterms:W3CDTF">2021-04-11T11:34:33Z</dcterms:created>
  <dcterms:modified xsi:type="dcterms:W3CDTF">2025-01-03T02:10:52Z</dcterms:modified>
</cp:coreProperties>
</file>