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notesMasterIdLst>
    <p:notesMasterId r:id="rId14"/>
  </p:notesMasterIdLst>
  <p:sldIdLst>
    <p:sldId id="256" r:id="rId2"/>
    <p:sldId id="1080" r:id="rId3"/>
    <p:sldId id="1068" r:id="rId4"/>
    <p:sldId id="1067" r:id="rId5"/>
    <p:sldId id="1071" r:id="rId6"/>
    <p:sldId id="1072" r:id="rId7"/>
    <p:sldId id="1074" r:id="rId8"/>
    <p:sldId id="1075" r:id="rId9"/>
    <p:sldId id="1076" r:id="rId10"/>
    <p:sldId id="299" r:id="rId11"/>
    <p:sldId id="298" r:id="rId12"/>
    <p:sldId id="107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2706" autoAdjust="0"/>
  </p:normalViewPr>
  <p:slideViewPr>
    <p:cSldViewPr snapToGrid="0" snapToObjects="1">
      <p:cViewPr varScale="1">
        <p:scale>
          <a:sx n="63" d="100"/>
          <a:sy n="63" d="100"/>
        </p:scale>
        <p:origin x="7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65E4D-A4AE-DD4A-A51F-983E45918334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504C8-A856-ED49-884F-98DF2ED19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1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https://dashboard.blooket.com/set/618966a617762f1c1c272b7d</a:t>
            </a:r>
          </a:p>
          <a:p>
            <a:r>
              <a:rPr lang="en-AU" dirty="0"/>
              <a:t>https://create.kahoot.it/details/76de5c72-45ef-4579-ba10-82e06a4bf912</a:t>
            </a:r>
            <a:endParaRPr lang="en-US" dirty="0"/>
          </a:p>
          <a:p>
            <a:r>
              <a:rPr lang="en-AU"/>
              <a:t>https://create.kahoot.it/details/86712fd5-d057-47a6-83dc-58f7a6ab5407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504C8-A856-ED49-884F-98DF2ED198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45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510DDE1F-8DCB-754E-A3A2-FCF3471058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C49D910-5292-0D4E-9ABD-4FB6D03C5AD2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C8E92E28-61DD-694D-BAE3-C5FF8A8F28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F7234586-A1B3-EA4B-808C-E74EEEFB7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919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510DDE1F-8DCB-754E-A3A2-FCF3471058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C49D910-5292-0D4E-9ABD-4FB6D03C5AD2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C8E92E28-61DD-694D-BAE3-C5FF8A8F28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F7234586-A1B3-EA4B-808C-E74EEEFB7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2898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510DDE1F-8DCB-754E-A3A2-FCF3471058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C49D910-5292-0D4E-9ABD-4FB6D03C5AD2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C8E92E28-61DD-694D-BAE3-C5FF8A8F28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F7234586-A1B3-EA4B-808C-E74EEEFB7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031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510DDE1F-8DCB-754E-A3A2-FCF3471058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C49D910-5292-0D4E-9ABD-4FB6D03C5AD2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C8E92E28-61DD-694D-BAE3-C5FF8A8F28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F7234586-A1B3-EA4B-808C-E74EEEFB7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244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87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1/3/2025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09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1/3/2025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72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1/3/2025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6961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1/3/2025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24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1/3/2025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59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1/3/2025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68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28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21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83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828800"/>
            <a:ext cx="11074400" cy="4267200"/>
          </a:xfrm>
          <a:prstGeom prst="rect">
            <a:avLst/>
          </a:prstGeom>
        </p:spPr>
        <p:txBody>
          <a:bodyPr/>
          <a:lstStyle/>
          <a:p>
            <a:pPr lvl="0"/>
            <a:endParaRPr lang="en-IN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7C8F8-BE61-3741-9209-D515E8C1CB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1200" y="6324600"/>
            <a:ext cx="2540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9EEAA-29AC-FC47-B44D-CAC91E133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4400" y="6324600"/>
            <a:ext cx="5080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927BD-3A2B-3F43-BC82-4A1C2498B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6000" y="6324600"/>
            <a:ext cx="3048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E977101-477F-C740-BC4F-B15ECF52B3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9695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20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87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1/3/2025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52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1/3/2025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53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52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83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1/3/2025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4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26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2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png"/><Relationship Id="rId4" Type="http://schemas.openxmlformats.org/officeDocument/2006/relationships/image" Target="../media/image8.emf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33D49-E0BD-6248-BDF8-D425C6417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6105525" cy="2387600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Matrices Revision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1CE0C0-6653-7544-B10D-F12FA26A49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6105525" cy="1655762"/>
          </a:xfrm>
        </p:spPr>
        <p:txBody>
          <a:bodyPr>
            <a:normAutofit/>
          </a:bodyPr>
          <a:lstStyle/>
          <a:p>
            <a:pPr algn="l"/>
            <a:r>
              <a:rPr lang="en-US" sz="2200" dirty="0">
                <a:solidFill>
                  <a:srgbClr val="FFFFFF"/>
                </a:solidFill>
              </a:rPr>
              <a:t>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ED7415-26F6-493C-9F78-C591EA1D9B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l="46596"/>
          <a:stretch/>
        </p:blipFill>
        <p:spPr>
          <a:xfrm>
            <a:off x="7305675" y="-3319"/>
            <a:ext cx="4883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21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C5B9057-2A6B-9A7D-6F4F-790FD1A175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81037"/>
            <a:ext cx="10515600" cy="74631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The Inverse of a Matrix </a:t>
            </a:r>
            <a:r>
              <a:rPr lang="en-US" altLang="en-US" dirty="0">
                <a:highlight>
                  <a:srgbClr val="FFFF00"/>
                </a:highlight>
              </a:rPr>
              <a:t>7D</a:t>
            </a:r>
            <a:r>
              <a:rPr lang="en-US" altLang="en-US" dirty="0"/>
              <a:t> </a:t>
            </a:r>
            <a:r>
              <a:rPr lang="en-US" altLang="en-US" dirty="0">
                <a:highlight>
                  <a:srgbClr val="00FF00"/>
                </a:highlight>
              </a:rPr>
              <a:t>7.11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EE3B546-827F-2B6D-0DE1-89D4ED0433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9141" y="1427356"/>
            <a:ext cx="11351942" cy="2364059"/>
          </a:xfrm>
          <a:noFill/>
        </p:spPr>
        <p:txBody>
          <a:bodyPr/>
          <a:lstStyle/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/>
              <a:t>The number </a:t>
            </a:r>
            <a:r>
              <a:rPr lang="en-US" altLang="en-US" i="1" dirty="0"/>
              <a:t>A</a:t>
            </a:r>
            <a:r>
              <a:rPr lang="en-US" altLang="en-US" baseline="30000" dirty="0"/>
              <a:t>–1</a:t>
            </a:r>
            <a:r>
              <a:rPr lang="en-US" altLang="en-US" dirty="0"/>
              <a:t> is called the </a:t>
            </a:r>
            <a:r>
              <a:rPr lang="en-US" altLang="en-US" i="1" dirty="0"/>
              <a:t>multiplicative inverse </a:t>
            </a:r>
            <a:r>
              <a:rPr lang="en-US" altLang="en-US" dirty="0"/>
              <a:t>of </a:t>
            </a:r>
            <a:r>
              <a:rPr lang="en-US" altLang="en-US" i="1" dirty="0"/>
              <a:t>a</a:t>
            </a:r>
            <a:r>
              <a:rPr lang="en-US" altLang="en-US" dirty="0"/>
              <a:t> because</a:t>
            </a:r>
          </a:p>
          <a:p>
            <a:pPr>
              <a:tabLst>
                <a:tab pos="457200" algn="l"/>
                <a:tab pos="1371600" algn="l"/>
                <a:tab pos="1547813" algn="l"/>
              </a:tabLst>
            </a:pPr>
            <a:endParaRPr lang="en-US" altLang="en-US" sz="1200" dirty="0"/>
          </a:p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/>
              <a:t>		                      </a:t>
            </a:r>
            <a:r>
              <a:rPr lang="en-US" altLang="en-US" i="1" dirty="0"/>
              <a:t>A</a:t>
            </a:r>
            <a:r>
              <a:rPr lang="en-US" altLang="en-US" baseline="30000" dirty="0"/>
              <a:t>–1</a:t>
            </a:r>
            <a:r>
              <a:rPr lang="en-US" altLang="en-US" dirty="0"/>
              <a:t> </a:t>
            </a:r>
            <a:r>
              <a:rPr lang="en-US" altLang="en-US" i="1" dirty="0"/>
              <a:t>A </a:t>
            </a:r>
            <a:r>
              <a:rPr lang="en-US" altLang="en-US" dirty="0"/>
              <a:t>= I.</a:t>
            </a:r>
            <a:br>
              <a:rPr lang="en-US" altLang="en-US" dirty="0"/>
            </a:br>
            <a:endParaRPr lang="en-US" altLang="en-US" sz="1200" dirty="0"/>
          </a:p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/>
              <a:t>The definition of the multiplicative </a:t>
            </a:r>
            <a:r>
              <a:rPr lang="en-US" altLang="en-US" b="1" dirty="0"/>
              <a:t>inverse of a matrix </a:t>
            </a:r>
            <a:r>
              <a:rPr lang="en-US" altLang="en-US" dirty="0"/>
              <a:t>is similar.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1688C7FC-27F1-FA76-8E4F-70CE2F063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1" y="4086226"/>
            <a:ext cx="80168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5F9EEA5-9F5D-0BF8-B7CA-ABDB27FD3E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81037"/>
            <a:ext cx="10515600" cy="72401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The Inverse of a Matrix </a:t>
            </a:r>
            <a:r>
              <a:rPr lang="en-US" altLang="en-US" dirty="0">
                <a:highlight>
                  <a:srgbClr val="FFFF00"/>
                </a:highlight>
              </a:rPr>
              <a:t>7D</a:t>
            </a:r>
            <a:r>
              <a:rPr lang="en-US" altLang="en-US" dirty="0"/>
              <a:t> </a:t>
            </a:r>
            <a:r>
              <a:rPr lang="en-US" altLang="en-US" dirty="0">
                <a:highlight>
                  <a:srgbClr val="00FF00"/>
                </a:highlight>
              </a:rPr>
              <a:t>7.11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5B88BD6-872E-4D7B-D250-77DA33DD68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2082" y="1405054"/>
            <a:ext cx="11026697" cy="3998306"/>
          </a:xfrm>
          <a:noFill/>
        </p:spPr>
        <p:txBody>
          <a:bodyPr>
            <a:no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section further develops the algebra of matrices. To begin, consider the real number equation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	                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AX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solve this equation for </a:t>
            </a:r>
            <a:r>
              <a:rPr lang="en-US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multiply each side of the equation by </a:t>
            </a:r>
            <a:r>
              <a:rPr lang="en-US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–1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(provided that </a:t>
            </a:r>
            <a:r>
              <a:rPr lang="en-US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≠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0).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        </a:t>
            </a:r>
            <a:r>
              <a:rPr lang="en-US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 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tabLst>
                <a:tab pos="457200" algn="l"/>
                <a:tab pos="1371600" algn="l"/>
                <a:tab pos="1547813" algn="l"/>
              </a:tabLst>
            </a:pP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          (</a:t>
            </a:r>
            <a:r>
              <a:rPr lang="en-US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–1</a:t>
            </a:r>
            <a:r>
              <a:rPr lang="en-US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–1</a:t>
            </a:r>
            <a:r>
              <a:rPr lang="en-US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tabLst>
                <a:tab pos="457200" algn="l"/>
                <a:tab pos="1371600" algn="l"/>
                <a:tab pos="1547813" algn="l"/>
              </a:tabLst>
            </a:pPr>
            <a:endParaRPr lang="en-US" altLang="en-US" sz="2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               (I)</a:t>
            </a:r>
            <a:r>
              <a:rPr lang="en-US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altLang="en-US" sz="24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–1</a:t>
            </a:r>
            <a:r>
              <a:rPr lang="en-US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tabLst>
                <a:tab pos="457200" algn="l"/>
                <a:tab pos="1371600" algn="l"/>
                <a:tab pos="1547813" algn="l"/>
              </a:tabLst>
            </a:pPr>
            <a:endParaRPr lang="en-US" altLang="en-US" sz="2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           </a:t>
            </a:r>
            <a:r>
              <a:rPr lang="en-US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altLang="en-US" sz="24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–1</a:t>
            </a:r>
            <a:r>
              <a:rPr lang="en-US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tabLst>
                <a:tab pos="457200" algn="l"/>
                <a:tab pos="1371600" algn="l"/>
                <a:tab pos="1547813" algn="l"/>
              </a:tabLst>
            </a:pPr>
            <a:endParaRPr lang="en-US" altLang="en-US" sz="2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ADF11-7B0A-1E0B-614B-E31B9EB80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701714"/>
          </a:xfrm>
        </p:spPr>
        <p:txBody>
          <a:bodyPr>
            <a:normAutofit/>
          </a:bodyPr>
          <a:lstStyle/>
          <a:p>
            <a:r>
              <a:rPr lang="en-AU" dirty="0"/>
              <a:t>Exercise 10E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D24807-34A1-8CAA-FF11-E7F8D0A110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473" y="1382752"/>
            <a:ext cx="10813053" cy="235773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86F6CF-CE99-C2AA-DC5F-375C01737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66" y="4493299"/>
            <a:ext cx="11683868" cy="208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98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A85E7C-94FC-E625-7D12-27EF9B833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93312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C2E1AF-CE1F-A7D2-95B4-FA784E281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321" y="14514"/>
            <a:ext cx="2905530" cy="47917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B57829-D1F0-2C9B-24CA-F54EE601D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4321" y="4806258"/>
            <a:ext cx="2605506" cy="203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32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>
            <a:extLst>
              <a:ext uri="{FF2B5EF4-FFF2-40B4-BE49-F238E27FC236}">
                <a16:creationId xmlns:a16="http://schemas.microsoft.com/office/drawing/2014/main" id="{0A347DB5-DE84-0745-9136-A7741DFF4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09410" y="-23651"/>
            <a:ext cx="7772400" cy="741689"/>
          </a:xfrm>
        </p:spPr>
        <p:txBody>
          <a:bodyPr>
            <a:normAutofit/>
          </a:bodyPr>
          <a:lstStyle/>
          <a:p>
            <a:r>
              <a:rPr lang="en-US" altLang="en-US" dirty="0"/>
              <a:t>TYPES OF MATRICES</a:t>
            </a:r>
          </a:p>
        </p:txBody>
      </p:sp>
      <p:graphicFrame>
        <p:nvGraphicFramePr>
          <p:cNvPr id="16432" name="Group 48">
            <a:extLst>
              <a:ext uri="{FF2B5EF4-FFF2-40B4-BE49-F238E27FC236}">
                <a16:creationId xmlns:a16="http://schemas.microsoft.com/office/drawing/2014/main" id="{FAA0B7AD-1531-124D-A96B-2E57F6FC6921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2265382"/>
              </p:ext>
            </p:extLst>
          </p:nvPr>
        </p:nvGraphicFramePr>
        <p:xfrm>
          <a:off x="282497" y="702076"/>
          <a:ext cx="11627005" cy="5923259"/>
        </p:xfrm>
        <a:graphic>
          <a:graphicData uri="http://schemas.openxmlformats.org/drawingml/2006/table">
            <a:tbl>
              <a:tblPr/>
              <a:tblGrid>
                <a:gridCol w="1627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1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7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9728">
                  <a:extLst>
                    <a:ext uri="{9D8B030D-6E8A-4147-A177-3AD203B41FA5}">
                      <a16:colId xmlns:a16="http://schemas.microsoft.com/office/drawing/2014/main" val="745644381"/>
                    </a:ext>
                  </a:extLst>
                </a:gridCol>
              </a:tblGrid>
              <a:tr h="518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NAME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DE5543"/>
                          </a:solidFill>
                          <a:effectLst/>
                          <a:latin typeface="Arial" panose="020B0604020202020204" pitchFamily="34" charset="0"/>
                        </a:rPr>
                        <a:t>EXAMPLE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DE5543"/>
                          </a:solidFill>
                          <a:effectLst/>
                          <a:latin typeface="Arial" panose="020B0604020202020204" pitchFamily="34" charset="0"/>
                        </a:rPr>
                        <a:t>Mathematica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6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Row matrix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matrix with only 1 row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7A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6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Column matrix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matrix with only I column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7A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64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Square matrix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the number of rows equals the number of columns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7A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47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Zero (Null) matrix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matrix with all zero entries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7A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3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Summing matrix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row or column matrix in which all the elements are 1.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To sum the rows of an m × n matrix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, post-multiply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the matrix by an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n × 1 summing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matrix.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To sum the columns of an m × n matrix,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pre-multiply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 the matrix by a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 × m summing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matrix.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</a:rPr>
                        <a:t>7.3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7C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4183795"/>
                  </a:ext>
                </a:extLst>
              </a:tr>
            </a:tbl>
          </a:graphicData>
        </a:graphic>
      </p:graphicFrame>
      <p:graphicFrame>
        <p:nvGraphicFramePr>
          <p:cNvPr id="3074" name="Object 38">
            <a:extLst>
              <a:ext uri="{FF2B5EF4-FFF2-40B4-BE49-F238E27FC236}">
                <a16:creationId xmlns:a16="http://schemas.microsoft.com/office/drawing/2014/main" id="{F3325A2F-CC64-6B4D-9553-5669D4BAAE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96101"/>
              </p:ext>
            </p:extLst>
          </p:nvPr>
        </p:nvGraphicFramePr>
        <p:xfrm>
          <a:off x="8836913" y="1498327"/>
          <a:ext cx="1752395" cy="45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826000" imgH="1244600" progId="Equation.3">
                  <p:embed/>
                </p:oleObj>
              </mc:Choice>
              <mc:Fallback>
                <p:oleObj name="Equation" r:id="rId3" imgW="4826000" imgH="1244600" progId="Equation.3">
                  <p:embed/>
                  <p:pic>
                    <p:nvPicPr>
                      <p:cNvPr id="3074" name="Object 38">
                        <a:extLst>
                          <a:ext uri="{FF2B5EF4-FFF2-40B4-BE49-F238E27FC236}">
                            <a16:creationId xmlns:a16="http://schemas.microsoft.com/office/drawing/2014/main" id="{F3325A2F-CC64-6B4D-9553-5669D4BAAE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6913" y="1498327"/>
                        <a:ext cx="1752395" cy="4516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9">
            <a:extLst>
              <a:ext uri="{FF2B5EF4-FFF2-40B4-BE49-F238E27FC236}">
                <a16:creationId xmlns:a16="http://schemas.microsoft.com/office/drawing/2014/main" id="{7C7A3BAE-3B58-BD4B-AE3C-E123EC44E6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054202"/>
              </p:ext>
            </p:extLst>
          </p:nvPr>
        </p:nvGraphicFramePr>
        <p:xfrm>
          <a:off x="9592102" y="2310066"/>
          <a:ext cx="242016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68400" imgH="2565400" progId="Equation.3">
                  <p:embed/>
                </p:oleObj>
              </mc:Choice>
              <mc:Fallback>
                <p:oleObj name="Equation" r:id="rId5" imgW="1168400" imgH="2565400" progId="Equation.3">
                  <p:embed/>
                  <p:pic>
                    <p:nvPicPr>
                      <p:cNvPr id="3075" name="Object 39">
                        <a:extLst>
                          <a:ext uri="{FF2B5EF4-FFF2-40B4-BE49-F238E27FC236}">
                            <a16:creationId xmlns:a16="http://schemas.microsoft.com/office/drawing/2014/main" id="{7C7A3BAE-3B58-BD4B-AE3C-E123EC44E6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92102" y="2310066"/>
                        <a:ext cx="242016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44">
            <a:extLst>
              <a:ext uri="{FF2B5EF4-FFF2-40B4-BE49-F238E27FC236}">
                <a16:creationId xmlns:a16="http://schemas.microsoft.com/office/drawing/2014/main" id="{68E469AF-0FA7-5E4F-829E-663BD6210D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035273"/>
              </p:ext>
            </p:extLst>
          </p:nvPr>
        </p:nvGraphicFramePr>
        <p:xfrm>
          <a:off x="9315443" y="4017708"/>
          <a:ext cx="795331" cy="819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89200" imgH="2565400" progId="Equation.3">
                  <p:embed/>
                </p:oleObj>
              </mc:Choice>
              <mc:Fallback>
                <p:oleObj name="Equation" r:id="rId7" imgW="2489200" imgH="2565400" progId="Equation.3">
                  <p:embed/>
                  <p:pic>
                    <p:nvPicPr>
                      <p:cNvPr id="3077" name="Object 44">
                        <a:extLst>
                          <a:ext uri="{FF2B5EF4-FFF2-40B4-BE49-F238E27FC236}">
                            <a16:creationId xmlns:a16="http://schemas.microsoft.com/office/drawing/2014/main" id="{68E469AF-0FA7-5E4F-829E-663BD6210D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5443" y="4017708"/>
                        <a:ext cx="795331" cy="8197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CD7FEA55-8671-9B41-9A04-212018714C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01163" y="3049129"/>
            <a:ext cx="623893" cy="7597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FFA380-B144-6D14-2B3F-D388CF4A51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29414" y="5435451"/>
            <a:ext cx="1752396" cy="59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62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>
            <a:extLst>
              <a:ext uri="{FF2B5EF4-FFF2-40B4-BE49-F238E27FC236}">
                <a16:creationId xmlns:a16="http://schemas.microsoft.com/office/drawing/2014/main" id="{0A347DB5-DE84-0745-9136-A7741DFF4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50898"/>
            <a:ext cx="7772400" cy="522056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TYPES OF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432" name="Group 48">
                <a:extLst>
                  <a:ext uri="{FF2B5EF4-FFF2-40B4-BE49-F238E27FC236}">
                    <a16:creationId xmlns:a16="http://schemas.microsoft.com/office/drawing/2014/main" id="{FAA0B7AD-1531-124D-A96B-2E57F6FC6921}"/>
                  </a:ext>
                </a:extLst>
              </p:cNvPr>
              <p:cNvGraphicFramePr>
                <a:graphicFrameLocks noGrp="1"/>
              </p:cNvGraphicFramePr>
              <p:nvPr>
                <p:ph type="tbl" idx="1"/>
                <p:extLst>
                  <p:ext uri="{D42A27DB-BD31-4B8C-83A1-F6EECF244321}">
                    <p14:modId xmlns:p14="http://schemas.microsoft.com/office/powerpoint/2010/main" val="1619153889"/>
                  </p:ext>
                </p:extLst>
              </p:nvPr>
            </p:nvGraphicFramePr>
            <p:xfrm>
              <a:off x="58056" y="506047"/>
              <a:ext cx="11731084" cy="6044039"/>
            </p:xfrm>
            <a:graphic>
              <a:graphicData uri="http://schemas.openxmlformats.org/drawingml/2006/table">
                <a:tbl>
                  <a:tblPr/>
                  <a:tblGrid>
                    <a:gridCol w="185110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6337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67990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36704">
                      <a:extLst>
                        <a:ext uri="{9D8B030D-6E8A-4147-A177-3AD203B41FA5}">
                          <a16:colId xmlns:a16="http://schemas.microsoft.com/office/drawing/2014/main" val="2850390379"/>
                        </a:ext>
                      </a:extLst>
                    </a:gridCol>
                  </a:tblGrid>
                  <a:tr h="38720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NAME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DESCRIPTION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DE5543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EXAMPLE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DE5543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Mathematica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88661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Transpose of a matrix</a:t>
                          </a: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a new matrix that is formed by interchanging the rows and columns.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00FF00"/>
                              </a:highlight>
                              <a:latin typeface="Arial" panose="020B0604020202020204" pitchFamily="34" charset="0"/>
                            </a:rPr>
                            <a:t>7.1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7B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48579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Symmetric matrices</a:t>
                          </a:r>
                        </a:p>
                      </a:txBody>
                      <a:tcPr marT="45726" marB="45726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lang="en-US" altLang="en-US" sz="2000" dirty="0"/>
                            <a:t>A matrix </a:t>
                          </a:r>
                          <a:r>
                            <a:rPr lang="en-US" altLang="en-US" sz="2000" b="1" dirty="0"/>
                            <a:t>A</a:t>
                          </a:r>
                          <a:r>
                            <a:rPr lang="en-US" altLang="en-US" sz="2000" dirty="0"/>
                            <a:t> is called </a:t>
                          </a:r>
                          <a:r>
                            <a:rPr lang="en-US" altLang="en-US" sz="2000" u="sng" dirty="0"/>
                            <a:t>symmetric</a:t>
                          </a:r>
                          <a:r>
                            <a:rPr lang="en-US" altLang="en-US" sz="2000" dirty="0"/>
                            <a:t> if </a:t>
                          </a:r>
                          <a:r>
                            <a:rPr lang="en-US" altLang="en-US" sz="2000" b="1" dirty="0"/>
                            <a:t>A</a:t>
                          </a:r>
                          <a:r>
                            <a:rPr lang="en-US" altLang="en-US" sz="2000" baseline="30000" dirty="0"/>
                            <a:t>T</a:t>
                          </a:r>
                          <a:r>
                            <a:rPr lang="en-US" altLang="en-US" sz="2000" dirty="0">
                              <a:latin typeface="Symbol" pitchFamily="2" charset="2"/>
                            </a:rPr>
                            <a:t>=</a:t>
                          </a:r>
                          <a:r>
                            <a:rPr lang="en-US" altLang="en-US" sz="2000" dirty="0"/>
                            <a:t> </a:t>
                          </a:r>
                          <a:r>
                            <a:rPr lang="en-US" altLang="en-US" sz="2000" b="1" dirty="0"/>
                            <a:t>A</a:t>
                          </a:r>
                          <a:r>
                            <a:rPr lang="en-US" altLang="en-US" sz="2000" dirty="0"/>
                            <a:t> 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00FF00"/>
                              </a:highlight>
                              <a:latin typeface="Arial" panose="020B0604020202020204" pitchFamily="34" charset="0"/>
                            </a:rPr>
                            <a:t>7.1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7A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013104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Diagonal matrices</a:t>
                          </a:r>
                        </a:p>
                      </a:txBody>
                      <a:tcPr marT="45726" marB="45726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lang="en-AU" sz="2000" dirty="0"/>
                            <a:t>if all of the elements off the leading diagonal are zero. </a:t>
                          </a: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7A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00361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Identity matrices</a:t>
                          </a:r>
                        </a:p>
                      </a:txBody>
                      <a:tcPr marT="45726" marB="45726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GB" altLang="en-US" sz="2000" dirty="0"/>
                            <a:t>This is denoted by the letter </a:t>
                          </a:r>
                          <a:r>
                            <a:rPr lang="en-GB" altLang="en-US" sz="2000" b="1" dirty="0">
                              <a:latin typeface="Times New Roman" panose="02020603050405020304" pitchFamily="18" charset="0"/>
                            </a:rPr>
                            <a:t>I</a:t>
                          </a:r>
                          <a:r>
                            <a:rPr lang="en-GB" altLang="en-US" sz="2000" b="1" dirty="0"/>
                            <a:t> </a:t>
                          </a:r>
                          <a:r>
                            <a:rPr lang="en-GB" altLang="en-US" sz="2000" dirty="0"/>
                            <a:t>and has zero entries except for 1’s on the diagonal.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7A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2890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Inverse </a:t>
                          </a:r>
                          <a:r>
                            <a:rPr kumimoji="0" lang="en-US" altLang="zh-CN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matrices</a:t>
                          </a:r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US" alt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 square matrix  A  has an inverse if there is a matrix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en-US" sz="20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0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en-US" sz="2000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en-US" sz="2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such that: </a:t>
                          </a:r>
                          <a:r>
                            <a:rPr lang="en-US" altLang="en-US" sz="20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en-US" sz="20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0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en-US" sz="2000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en-US" sz="2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=  </a:t>
                          </a:r>
                          <a:r>
                            <a:rPr lang="en-US" altLang="en-US" sz="20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00FF00"/>
                              </a:highlight>
                              <a:latin typeface="Arial" panose="020B0604020202020204" pitchFamily="34" charset="0"/>
                            </a:rPr>
                            <a:t>7.4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651155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432" name="Group 48">
                <a:extLst>
                  <a:ext uri="{FF2B5EF4-FFF2-40B4-BE49-F238E27FC236}">
                    <a16:creationId xmlns:a16="http://schemas.microsoft.com/office/drawing/2014/main" id="{FAA0B7AD-1531-124D-A96B-2E57F6FC6921}"/>
                  </a:ext>
                </a:extLst>
              </p:cNvPr>
              <p:cNvGraphicFramePr>
                <a:graphicFrameLocks noGrp="1"/>
              </p:cNvGraphicFramePr>
              <p:nvPr>
                <p:ph type="tbl" idx="1"/>
                <p:extLst>
                  <p:ext uri="{D42A27DB-BD31-4B8C-83A1-F6EECF244321}">
                    <p14:modId xmlns:p14="http://schemas.microsoft.com/office/powerpoint/2010/main" val="1619153889"/>
                  </p:ext>
                </p:extLst>
              </p:nvPr>
            </p:nvGraphicFramePr>
            <p:xfrm>
              <a:off x="58056" y="506047"/>
              <a:ext cx="11731084" cy="6044039"/>
            </p:xfrm>
            <a:graphic>
              <a:graphicData uri="http://schemas.openxmlformats.org/drawingml/2006/table">
                <a:tbl>
                  <a:tblPr/>
                  <a:tblGrid>
                    <a:gridCol w="185110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6337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67990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36704">
                      <a:extLst>
                        <a:ext uri="{9D8B030D-6E8A-4147-A177-3AD203B41FA5}">
                          <a16:colId xmlns:a16="http://schemas.microsoft.com/office/drawing/2014/main" val="2850390379"/>
                        </a:ext>
                      </a:extLst>
                    </a:gridCol>
                  </a:tblGrid>
                  <a:tr h="701052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NAME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DESCRIPTION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DE5543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EXAMPLE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DE5543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Mathematica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88661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Transpose of a matrix</a:t>
                          </a: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a new matrix that is formed by interchanging the rows and columns.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00FF00"/>
                              </a:highlight>
                              <a:latin typeface="Arial" panose="020B0604020202020204" pitchFamily="34" charset="0"/>
                            </a:rPr>
                            <a:t>7.1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7B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48579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Symmetric matrices</a:t>
                          </a:r>
                        </a:p>
                      </a:txBody>
                      <a:tcPr marT="45726" marB="45726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lang="en-US" altLang="en-US" sz="2000" dirty="0"/>
                            <a:t>A matrix </a:t>
                          </a:r>
                          <a:r>
                            <a:rPr lang="en-US" altLang="en-US" sz="2000" b="1" dirty="0"/>
                            <a:t>A</a:t>
                          </a:r>
                          <a:r>
                            <a:rPr lang="en-US" altLang="en-US" sz="2000" dirty="0"/>
                            <a:t> is called </a:t>
                          </a:r>
                          <a:r>
                            <a:rPr lang="en-US" altLang="en-US" sz="2000" u="sng" dirty="0"/>
                            <a:t>symmetric</a:t>
                          </a:r>
                          <a:r>
                            <a:rPr lang="en-US" altLang="en-US" sz="2000" dirty="0"/>
                            <a:t> if </a:t>
                          </a:r>
                          <a:r>
                            <a:rPr lang="en-US" altLang="en-US" sz="2000" b="1" dirty="0"/>
                            <a:t>A</a:t>
                          </a:r>
                          <a:r>
                            <a:rPr lang="en-US" altLang="en-US" sz="2000" baseline="30000" dirty="0"/>
                            <a:t>T</a:t>
                          </a:r>
                          <a:r>
                            <a:rPr lang="en-US" altLang="en-US" sz="2000" dirty="0">
                              <a:latin typeface="Symbol" pitchFamily="2" charset="2"/>
                            </a:rPr>
                            <a:t>=</a:t>
                          </a:r>
                          <a:r>
                            <a:rPr lang="en-US" altLang="en-US" sz="2000" dirty="0"/>
                            <a:t> </a:t>
                          </a:r>
                          <a:r>
                            <a:rPr lang="en-US" altLang="en-US" sz="2000" b="1" dirty="0"/>
                            <a:t>A</a:t>
                          </a:r>
                          <a:r>
                            <a:rPr lang="en-US" altLang="en-US" sz="2000" dirty="0"/>
                            <a:t> 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00FF00"/>
                              </a:highlight>
                              <a:latin typeface="Arial" panose="020B0604020202020204" pitchFamily="34" charset="0"/>
                            </a:rPr>
                            <a:t>7.1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7A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013104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Diagonal matrices</a:t>
                          </a:r>
                        </a:p>
                      </a:txBody>
                      <a:tcPr marT="45726" marB="45726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lang="en-AU" sz="2000" dirty="0"/>
                            <a:t>if all of the elements off the leading diagonal are zero. </a:t>
                          </a: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7A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00361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Identity matrices</a:t>
                          </a:r>
                        </a:p>
                      </a:txBody>
                      <a:tcPr marT="45726" marB="45726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GB" altLang="en-US" sz="2000" dirty="0"/>
                            <a:t>This is denoted by the letter </a:t>
                          </a:r>
                          <a:r>
                            <a:rPr lang="en-GB" altLang="en-US" sz="2000" b="1" dirty="0">
                              <a:latin typeface="Times New Roman" panose="02020603050405020304" pitchFamily="18" charset="0"/>
                            </a:rPr>
                            <a:t>I</a:t>
                          </a:r>
                          <a:r>
                            <a:rPr lang="en-GB" altLang="en-US" sz="2000" b="1" dirty="0"/>
                            <a:t> </a:t>
                          </a:r>
                          <a:r>
                            <a:rPr lang="en-GB" altLang="en-US" sz="2000" dirty="0"/>
                            <a:t>and has zero entries except for 1’s on the diagonal.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7A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2890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Inverse </a:t>
                          </a:r>
                          <a:r>
                            <a:rPr kumimoji="0" lang="en-US" altLang="zh-CN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matrices</a:t>
                          </a:r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36385" t="-369811" r="-88992" b="-23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00FF00"/>
                              </a:highlight>
                              <a:latin typeface="Arial" panose="020B0604020202020204" pitchFamily="34" charset="0"/>
                            </a:rPr>
                            <a:t>7.4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6511555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ADE99853-5E66-EF4F-80C6-C5FC71A90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1248" y="1278670"/>
            <a:ext cx="3520781" cy="7756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70A323-416F-B445-9616-0ED00BDC8B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6337" y="2223274"/>
            <a:ext cx="2688486" cy="9806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C070FB-E42C-A04C-9487-D53CE1FFB7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6337" y="3262660"/>
            <a:ext cx="2688486" cy="9189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D65C28-9506-0E45-9F11-3D8F5B4519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7117" y="4350576"/>
            <a:ext cx="3253198" cy="777494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252FEE-A4AC-F14B-A27C-A6F5A9EBC6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0907" y="5305953"/>
            <a:ext cx="2985618" cy="123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00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>
            <a:extLst>
              <a:ext uri="{FF2B5EF4-FFF2-40B4-BE49-F238E27FC236}">
                <a16:creationId xmlns:a16="http://schemas.microsoft.com/office/drawing/2014/main" id="{0A347DB5-DE84-0745-9136-A7741DFF4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7176" y="49852"/>
            <a:ext cx="7772400" cy="1143000"/>
          </a:xfrm>
        </p:spPr>
        <p:txBody>
          <a:bodyPr/>
          <a:lstStyle/>
          <a:p>
            <a:r>
              <a:rPr lang="en-US" altLang="en-US" dirty="0"/>
              <a:t>TYPES OF MATRICES</a:t>
            </a:r>
          </a:p>
        </p:txBody>
      </p:sp>
      <p:graphicFrame>
        <p:nvGraphicFramePr>
          <p:cNvPr id="16432" name="Group 48">
            <a:extLst>
              <a:ext uri="{FF2B5EF4-FFF2-40B4-BE49-F238E27FC236}">
                <a16:creationId xmlns:a16="http://schemas.microsoft.com/office/drawing/2014/main" id="{FAA0B7AD-1531-124D-A96B-2E57F6FC6921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775902842"/>
              </p:ext>
            </p:extLst>
          </p:nvPr>
        </p:nvGraphicFramePr>
        <p:xfrm>
          <a:off x="43542" y="810552"/>
          <a:ext cx="11650652" cy="5997596"/>
        </p:xfrm>
        <a:graphic>
          <a:graphicData uri="http://schemas.openxmlformats.org/drawingml/2006/table">
            <a:tbl>
              <a:tblPr/>
              <a:tblGrid>
                <a:gridCol w="2441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9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9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296">
                  <a:extLst>
                    <a:ext uri="{9D8B030D-6E8A-4147-A177-3AD203B41FA5}">
                      <a16:colId xmlns:a16="http://schemas.microsoft.com/office/drawing/2014/main" val="648512335"/>
                    </a:ext>
                  </a:extLst>
                </a:gridCol>
              </a:tblGrid>
              <a:tr h="4227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NAME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DE5543"/>
                          </a:solidFill>
                          <a:effectLst/>
                          <a:latin typeface="Arial" panose="020B0604020202020204" pitchFamily="34" charset="0"/>
                        </a:rPr>
                        <a:t>EXAMPLE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DE5543"/>
                          </a:solidFill>
                          <a:effectLst/>
                          <a:latin typeface="Arial" panose="020B0604020202020204" pitchFamily="34" charset="0"/>
                        </a:rPr>
                        <a:t>Mathematica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07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Triangular matrices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altLang="en-US" sz="2000" dirty="0"/>
                        <a:t>1. An upper triangular matrix: all elements below the leading diagonal are zeros.</a:t>
                      </a:r>
                    </a:p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altLang="en-US" sz="2000" dirty="0"/>
                        <a:t>2. A lower triangular matrix: all elements above the leading diagonal are zeros.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7A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5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Binary matrices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alt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special kind of matrix that has only 1s and zeros as its elements.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7E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7055662"/>
                  </a:ext>
                </a:extLst>
              </a:tr>
              <a:tr h="1542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Permutation matrices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alt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US" altLang="en-US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square</a:t>
                      </a:r>
                      <a:r>
                        <a:rPr lang="en-US" alt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binary matrix in which there is </a:t>
                      </a:r>
                      <a:r>
                        <a:rPr lang="en-US" altLang="en-US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only one ‘1’ in each row</a:t>
                      </a:r>
                      <a:r>
                        <a:rPr lang="en-US" alt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column.</a:t>
                      </a:r>
                    </a:p>
                    <a:p>
                      <a:pPr>
                        <a:lnSpc>
                          <a:spcPct val="130000"/>
                        </a:lnSpc>
                        <a:buNone/>
                      </a:pPr>
                      <a:endParaRPr lang="en-US" altLang="en-US" sz="2000" dirty="0"/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</a:rPr>
                        <a:t>7.3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7E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235502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1529549-33FB-214B-964F-4BAEC943E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760" y="1845423"/>
            <a:ext cx="3520783" cy="10626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0B79A8-8768-5562-AA06-15F84CB48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2603" y="4084534"/>
            <a:ext cx="2953162" cy="6763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6E7EA4-7F9C-25CE-7CCE-2CF99CC007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8760" y="5488542"/>
            <a:ext cx="3200847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24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6EF626-F22E-734C-88A2-969465572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34" y="1952625"/>
            <a:ext cx="2132442" cy="1157212"/>
          </a:xfrm>
          <a:prstGeom prst="rect">
            <a:avLst/>
          </a:prstGeom>
        </p:spPr>
      </p:pic>
      <p:sp>
        <p:nvSpPr>
          <p:cNvPr id="3078" name="Rectangle 2">
            <a:extLst>
              <a:ext uri="{FF2B5EF4-FFF2-40B4-BE49-F238E27FC236}">
                <a16:creationId xmlns:a16="http://schemas.microsoft.com/office/drawing/2014/main" id="{0A347DB5-DE84-0745-9136-A7741DFF4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7176" y="49852"/>
            <a:ext cx="7772400" cy="715168"/>
          </a:xfrm>
        </p:spPr>
        <p:txBody>
          <a:bodyPr/>
          <a:lstStyle/>
          <a:p>
            <a:r>
              <a:rPr lang="en-US" altLang="en-US" dirty="0"/>
              <a:t>TYPES OF MATRICES</a:t>
            </a:r>
          </a:p>
        </p:txBody>
      </p:sp>
      <p:graphicFrame>
        <p:nvGraphicFramePr>
          <p:cNvPr id="16432" name="Group 48">
            <a:extLst>
              <a:ext uri="{FF2B5EF4-FFF2-40B4-BE49-F238E27FC236}">
                <a16:creationId xmlns:a16="http://schemas.microsoft.com/office/drawing/2014/main" id="{FAA0B7AD-1531-124D-A96B-2E57F6FC6921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036092035"/>
              </p:ext>
            </p:extLst>
          </p:nvPr>
        </p:nvGraphicFramePr>
        <p:xfrm>
          <a:off x="104082" y="698114"/>
          <a:ext cx="11931804" cy="5998524"/>
        </p:xfrm>
        <a:graphic>
          <a:graphicData uri="http://schemas.openxmlformats.org/drawingml/2006/table">
            <a:tbl>
              <a:tblPr/>
              <a:tblGrid>
                <a:gridCol w="2982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0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4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4330">
                  <a:extLst>
                    <a:ext uri="{9D8B030D-6E8A-4147-A177-3AD203B41FA5}">
                      <a16:colId xmlns:a16="http://schemas.microsoft.com/office/drawing/2014/main" val="129199152"/>
                    </a:ext>
                  </a:extLst>
                </a:gridCol>
              </a:tblGrid>
              <a:tr h="9762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NAME &amp; Example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DE5543"/>
                          </a:solidFill>
                          <a:effectLst/>
                          <a:latin typeface="Arial" panose="020B0604020202020204" pitchFamily="34" charset="0"/>
                        </a:rPr>
                        <a:t>EXAMPLE &amp; key Points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DE5543"/>
                          </a:solidFill>
                          <a:effectLst/>
                          <a:latin typeface="Arial" panose="020B0604020202020204" pitchFamily="34" charset="0"/>
                        </a:rPr>
                        <a:t>Mathematica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9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Communication matrices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altLang="en-US" sz="2000" dirty="0"/>
                        <a:t>A square binary matrix in which the 1s represent the links in a communication system.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2000" dirty="0">
                          <a:solidFill>
                            <a:srgbClr val="FF0000"/>
                          </a:solidFill>
                        </a:rPr>
                        <a:t>All of the non-zero elements in the </a:t>
                      </a:r>
                      <a:r>
                        <a:rPr lang="en-US" altLang="en-US" sz="2000" dirty="0">
                          <a:solidFill>
                            <a:srgbClr val="0070C0"/>
                          </a:solidFill>
                        </a:rPr>
                        <a:t>leading diagonal </a:t>
                      </a:r>
                      <a:r>
                        <a:rPr lang="en-US" altLang="en-US" sz="2000" dirty="0">
                          <a:solidFill>
                            <a:srgbClr val="FF0000"/>
                          </a:solidFill>
                        </a:rPr>
                        <a:t>of a communication matrix, or its powers, represent redundant links in the matrix.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</a:rPr>
                        <a:t>7.2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</a:rPr>
                        <a:t>7.8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7F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2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Dominance matrices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alt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a square binary matrix in which 1s represent one-step dominance between members of a group.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</a:rPr>
                        <a:t>7.8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7F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533697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FC18DA0-2896-41A5-FC98-087CD4D51F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7189" y="4584329"/>
            <a:ext cx="3680689" cy="9810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B588E6-0B24-8435-7CBD-5487C41509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734" y="3899638"/>
            <a:ext cx="2011011" cy="13693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456489-A587-3A37-4FDE-DBECABD52F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0110" y="3571324"/>
            <a:ext cx="2174766" cy="8583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4BC5C3-695B-F2CA-A650-C2649D26C8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0110" y="4539760"/>
            <a:ext cx="2379524" cy="8451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08E0E9-FAD0-A7FD-C373-78EF907DCF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7585" y="5459387"/>
            <a:ext cx="3408556" cy="11564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EA1724-27C1-A994-CB12-42B085E401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51793" y="5616919"/>
            <a:ext cx="3680689" cy="101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69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DE717BF-DFA9-EFB8-890B-FF3E502D6DDF}"/>
              </a:ext>
            </a:extLst>
          </p:cNvPr>
          <p:cNvSpPr txBox="1">
            <a:spLocks noChangeArrowheads="1"/>
          </p:cNvSpPr>
          <p:nvPr/>
        </p:nvSpPr>
        <p:spPr>
          <a:xfrm>
            <a:off x="2597176" y="49852"/>
            <a:ext cx="7772400" cy="657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TYPES OF MATRICES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Group 48">
                <a:extLst>
                  <a:ext uri="{FF2B5EF4-FFF2-40B4-BE49-F238E27FC236}">
                    <a16:creationId xmlns:a16="http://schemas.microsoft.com/office/drawing/2014/main" id="{DFDE2462-D673-B8EF-F998-6E1E0E0D14CE}"/>
                  </a:ext>
                </a:extLst>
              </p:cNvPr>
              <p:cNvGraphicFramePr>
                <a:graphicFrameLocks noGrp="1"/>
              </p:cNvGraphicFramePr>
              <p:nvPr>
                <p:ph type="tbl" idx="1"/>
                <p:extLst>
                  <p:ext uri="{D42A27DB-BD31-4B8C-83A1-F6EECF244321}">
                    <p14:modId xmlns:p14="http://schemas.microsoft.com/office/powerpoint/2010/main" val="3305976099"/>
                  </p:ext>
                </p:extLst>
              </p:nvPr>
            </p:nvGraphicFramePr>
            <p:xfrm>
              <a:off x="115723" y="617540"/>
              <a:ext cx="11931804" cy="6177273"/>
            </p:xfrm>
            <a:graphic>
              <a:graphicData uri="http://schemas.openxmlformats.org/drawingml/2006/table">
                <a:tbl>
                  <a:tblPr/>
                  <a:tblGrid>
                    <a:gridCol w="298295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2001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2450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04330">
                      <a:extLst>
                        <a:ext uri="{9D8B030D-6E8A-4147-A177-3AD203B41FA5}">
                          <a16:colId xmlns:a16="http://schemas.microsoft.com/office/drawing/2014/main" val="129199152"/>
                        </a:ext>
                      </a:extLst>
                    </a:gridCol>
                  </a:tblGrid>
                  <a:tr h="715195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NAME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DESCRIPTION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DE5543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EXAMPLE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DE5543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Mathematica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92018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Transition matrices</a:t>
                          </a: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>
                            <a:lnSpc>
                              <a:spcPct val="130000"/>
                            </a:lnSpc>
                            <a:buNone/>
                          </a:pPr>
                          <a:r>
                            <a:rPr lang="en-US" altLang="en-US" sz="1400" dirty="0"/>
                            <a:t>Used to describe the way in which transitions are made between two states.</a:t>
                          </a:r>
                        </a:p>
                        <a:p>
                          <a:r>
                            <a:rPr lang="en-US" sz="1600" dirty="0"/>
                            <a:t>Recurrence Relation:</a:t>
                          </a:r>
                        </a:p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AU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AU" sz="16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600" dirty="0">
                              <a:solidFill>
                                <a:srgbClr val="0070C0"/>
                              </a:solidFill>
                            </a:rPr>
                            <a:t>= </a:t>
                          </a:r>
                          <a:r>
                            <a:rPr lang="en-US" sz="1600" dirty="0">
                              <a:solidFill>
                                <a:srgbClr val="0070C0"/>
                              </a:solidFill>
                              <a:highlight>
                                <a:srgbClr val="FFFF00"/>
                              </a:highlight>
                            </a:rPr>
                            <a:t>initial value</a:t>
                          </a:r>
                          <a:r>
                            <a:rPr lang="en-US" sz="1600" dirty="0">
                              <a:solidFill>
                                <a:srgbClr val="0070C0"/>
                              </a:solidFill>
                            </a:rPr>
                            <a:t>,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AU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AU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AU" sz="16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600" dirty="0">
                              <a:solidFill>
                                <a:srgbClr val="0070C0"/>
                              </a:solidFill>
                            </a:rPr>
                            <a:t>=𝑇</a:t>
                          </a:r>
                          <a14:m>
                            <m:oMath xmlns:m="http://schemas.openxmlformats.org/officeDocument/2006/math">
                              <m:r>
                                <a:rPr lang="en-AU" sz="16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AU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AU" sz="16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US" sz="1600" dirty="0"/>
                        </a:p>
                        <a:p>
                          <a:r>
                            <a:rPr lang="en-US" sz="1600" dirty="0"/>
                            <a:t>Explicit Rule: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AU" sz="16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AU" sz="1600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1600" dirty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1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AU" sz="1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6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en-AU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AU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AU" sz="16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Steady State: </a:t>
                          </a:r>
                          <a:r>
                            <a:rPr lang="en-US" sz="1100" dirty="0">
                              <a:solidFill>
                                <a:schemeClr val="tx1"/>
                              </a:solidFill>
                            </a:rPr>
                            <a:t>determine values for a long run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AU" sz="1600" dirty="0">
                              <a:solidFill>
                                <a:srgbClr val="0070C0"/>
                              </a:solidFill>
                            </a:rPr>
                            <a:t>S</a:t>
                          </a:r>
                          <a14:m>
                            <m:oMath xmlns:m="http://schemas.openxmlformats.org/officeDocument/2006/math">
                              <m:r>
                                <a:rPr lang="en-AU" sz="1600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1600" dirty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1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AU" sz="1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50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6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en-AU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AU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AU" sz="16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16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1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AU" sz="1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51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6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en-AU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AU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n-US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00FF00"/>
                              </a:highlight>
                              <a:latin typeface="Arial" panose="020B0604020202020204" pitchFamily="34" charset="0"/>
                            </a:rPr>
                            <a:t>7.5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00FF00"/>
                              </a:highlight>
                              <a:latin typeface="Arial" panose="020B0604020202020204" pitchFamily="34" charset="0"/>
                            </a:rPr>
                            <a:t>7.6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00FF00"/>
                              </a:highlight>
                              <a:latin typeface="Arial" panose="020B0604020202020204" pitchFamily="34" charset="0"/>
                            </a:rPr>
                            <a:t>7.7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00FF00"/>
                              </a:highlight>
                              <a:latin typeface="Arial" panose="020B0604020202020204" pitchFamily="34" charset="0"/>
                            </a:rPr>
                            <a:t>7.9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7G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7H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7I</a:t>
                          </a:r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highlight>
                              <a:srgbClr val="00FF00"/>
                            </a:highlight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49131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Transition matrices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With Extra</a:t>
                          </a: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Recurrence Relation:</a:t>
                          </a:r>
                        </a:p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AU" sz="20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AU" sz="20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rgbClr val="0070C0"/>
                              </a:solidFill>
                            </a:rPr>
                            <a:t>= </a:t>
                          </a:r>
                          <a:r>
                            <a:rPr lang="en-US" sz="2000" dirty="0">
                              <a:solidFill>
                                <a:srgbClr val="0070C0"/>
                              </a:solidFill>
                              <a:highlight>
                                <a:srgbClr val="FFFF00"/>
                              </a:highlight>
                            </a:rPr>
                            <a:t>initial value</a:t>
                          </a:r>
                          <a:r>
                            <a:rPr lang="en-US" sz="2000" dirty="0">
                              <a:solidFill>
                                <a:srgbClr val="0070C0"/>
                              </a:solidFill>
                            </a:rPr>
                            <a:t>,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AU" sz="20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AU" sz="20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AU" sz="20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rgbClr val="0070C0"/>
                              </a:solidFill>
                            </a:rPr>
                            <a:t>=𝑇</a:t>
                          </a:r>
                          <a14:m>
                            <m:oMath xmlns:m="http://schemas.openxmlformats.org/officeDocument/2006/math">
                              <m:r>
                                <a:rPr lang="en-AU" sz="20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AU" sz="20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AU" sz="20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rgbClr val="0070C0"/>
                              </a:solidFill>
                              <a:highlight>
                                <a:srgbClr val="FFFF00"/>
                              </a:highlight>
                            </a:rPr>
                            <a:t>+</a:t>
                          </a:r>
                          <a:r>
                            <a:rPr lang="en-US" sz="2000" dirty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2000" dirty="0">
                              <a:solidFill>
                                <a:srgbClr val="0070C0"/>
                              </a:solidFill>
                              <a:highlight>
                                <a:srgbClr val="FFFF00"/>
                              </a:highlight>
                            </a:rPr>
                            <a:t>B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Steady State: 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determine values for a long run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AU" sz="2000" dirty="0">
                              <a:solidFill>
                                <a:srgbClr val="0070C0"/>
                              </a:solidFill>
                            </a:rPr>
                            <a:t>S</a:t>
                          </a:r>
                          <a14:m>
                            <m:oMath xmlns:m="http://schemas.openxmlformats.org/officeDocument/2006/math">
                              <m:r>
                                <a:rPr lang="en-AU" sz="2000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AU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50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en-AU" sz="20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AU" sz="20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sz="2000" dirty="0" smtClean="0">
                                  <a:solidFill>
                                    <a:srgbClr val="0070C0"/>
                                  </a:solidFill>
                                </a:rPr>
                                <m:t>+ </m:t>
                              </m:r>
                              <m:r>
                                <m:rPr>
                                  <m:nor/>
                                </m:rPr>
                                <a:rPr lang="en-US" sz="2000" dirty="0" smtClean="0">
                                  <a:solidFill>
                                    <a:srgbClr val="0070C0"/>
                                  </a:solidFill>
                                </a:rPr>
                                <m:t>B</m:t>
                              </m:r>
                              <m:r>
                                <a:rPr lang="en-AU" sz="20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AU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51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en-AU" sz="20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AU" sz="20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>
                              <a:solidFill>
                                <a:srgbClr val="0070C0"/>
                              </a:solidFill>
                            </a:rPr>
                            <a:t>+ B</a:t>
                          </a:r>
                          <a:endParaRPr lang="en-US" sz="2000" dirty="0"/>
                        </a:p>
                        <a:p>
                          <a:endParaRPr lang="en-US" sz="2000" dirty="0"/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00FF00"/>
                              </a:highlight>
                              <a:latin typeface="Arial" panose="020B0604020202020204" pitchFamily="34" charset="0"/>
                            </a:rPr>
                            <a:t>7.5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00FF00"/>
                              </a:highlight>
                              <a:latin typeface="Arial" panose="020B0604020202020204" pitchFamily="34" charset="0"/>
                            </a:rPr>
                            <a:t>7.6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00FF00"/>
                              </a:highlight>
                              <a:latin typeface="Arial" panose="020B0604020202020204" pitchFamily="34" charset="0"/>
                            </a:rPr>
                            <a:t>7.7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00FF00"/>
                              </a:highlight>
                              <a:latin typeface="Arial" panose="020B0604020202020204" pitchFamily="34" charset="0"/>
                            </a:rPr>
                            <a:t>7.9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7G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7H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7I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1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8533697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Group 48">
                <a:extLst>
                  <a:ext uri="{FF2B5EF4-FFF2-40B4-BE49-F238E27FC236}">
                    <a16:creationId xmlns:a16="http://schemas.microsoft.com/office/drawing/2014/main" id="{DFDE2462-D673-B8EF-F998-6E1E0E0D14CE}"/>
                  </a:ext>
                </a:extLst>
              </p:cNvPr>
              <p:cNvGraphicFramePr>
                <a:graphicFrameLocks noGrp="1"/>
              </p:cNvGraphicFramePr>
              <p:nvPr>
                <p:ph type="tbl" idx="1"/>
                <p:extLst>
                  <p:ext uri="{D42A27DB-BD31-4B8C-83A1-F6EECF244321}">
                    <p14:modId xmlns:p14="http://schemas.microsoft.com/office/powerpoint/2010/main" val="3305976099"/>
                  </p:ext>
                </p:extLst>
              </p:nvPr>
            </p:nvGraphicFramePr>
            <p:xfrm>
              <a:off x="115723" y="617540"/>
              <a:ext cx="11931804" cy="6177273"/>
            </p:xfrm>
            <a:graphic>
              <a:graphicData uri="http://schemas.openxmlformats.org/drawingml/2006/table">
                <a:tbl>
                  <a:tblPr/>
                  <a:tblGrid>
                    <a:gridCol w="298295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2001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2450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04330">
                      <a:extLst>
                        <a:ext uri="{9D8B030D-6E8A-4147-A177-3AD203B41FA5}">
                          <a16:colId xmlns:a16="http://schemas.microsoft.com/office/drawing/2014/main" val="129199152"/>
                        </a:ext>
                      </a:extLst>
                    </a:gridCol>
                  </a:tblGrid>
                  <a:tr h="715195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NAME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DESCRIPTION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DE5543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EXAMPLE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DE5543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Mathematica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92018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Transition matrices</a:t>
                          </a: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75758" t="-26362" r="-123182" b="-96296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00FF00"/>
                              </a:highlight>
                              <a:latin typeface="Arial" panose="020B0604020202020204" pitchFamily="34" charset="0"/>
                            </a:rPr>
                            <a:t>7.5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00FF00"/>
                              </a:highlight>
                              <a:latin typeface="Arial" panose="020B0604020202020204" pitchFamily="34" charset="0"/>
                            </a:rPr>
                            <a:t>7.6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00FF00"/>
                              </a:highlight>
                              <a:latin typeface="Arial" panose="020B0604020202020204" pitchFamily="34" charset="0"/>
                            </a:rPr>
                            <a:t>7.7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00FF00"/>
                              </a:highlight>
                              <a:latin typeface="Arial" panose="020B0604020202020204" pitchFamily="34" charset="0"/>
                            </a:rPr>
                            <a:t>7.9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7G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7H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7I</a:t>
                          </a:r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highlight>
                              <a:srgbClr val="00FF00"/>
                            </a:highlight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6700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Transition matrices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With Extra</a:t>
                          </a: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75758" t="-132420" r="-123182" b="-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00FF00"/>
                              </a:highlight>
                              <a:latin typeface="Arial" panose="020B0604020202020204" pitchFamily="34" charset="0"/>
                            </a:rPr>
                            <a:t>7.5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00FF00"/>
                              </a:highlight>
                              <a:latin typeface="Arial" panose="020B0604020202020204" pitchFamily="34" charset="0"/>
                            </a:rPr>
                            <a:t>7.6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00FF00"/>
                              </a:highlight>
                              <a:latin typeface="Arial" panose="020B0604020202020204" pitchFamily="34" charset="0"/>
                            </a:rPr>
                            <a:t>7.7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00FF00"/>
                              </a:highlight>
                              <a:latin typeface="Arial" panose="020B0604020202020204" pitchFamily="34" charset="0"/>
                            </a:rPr>
                            <a:t>7.9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7G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7H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7I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1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8533697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2BDE2E5-F1DD-3FCC-2F93-735891AA6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156" y="1601056"/>
            <a:ext cx="2936420" cy="9630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DB518A-A631-DCA7-7E7D-AC13D8FC31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1504" y="2666057"/>
            <a:ext cx="1494078" cy="8354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18B3BB-2BBB-8860-A307-6E4DF67FF4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1933" y="3039715"/>
            <a:ext cx="591094" cy="4179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DE8BBB-3B64-A740-513F-383DF8191B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5859" y="3162344"/>
            <a:ext cx="877621" cy="20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71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B55EEF3-CEC5-9D1C-B1F0-20D0BAB74E67}"/>
              </a:ext>
            </a:extLst>
          </p:cNvPr>
          <p:cNvSpPr txBox="1">
            <a:spLocks noChangeArrowheads="1"/>
          </p:cNvSpPr>
          <p:nvPr/>
        </p:nvSpPr>
        <p:spPr>
          <a:xfrm>
            <a:off x="2597176" y="49852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TYPES OF MATRICES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Group 48">
                <a:extLst>
                  <a:ext uri="{FF2B5EF4-FFF2-40B4-BE49-F238E27FC236}">
                    <a16:creationId xmlns:a16="http://schemas.microsoft.com/office/drawing/2014/main" id="{E76C6DC0-EB30-10B6-EC4C-50EB3A03F1FE}"/>
                  </a:ext>
                </a:extLst>
              </p:cNvPr>
              <p:cNvGraphicFramePr>
                <a:graphicFrameLocks noGrp="1"/>
              </p:cNvGraphicFramePr>
              <p:nvPr>
                <p:ph type="tbl" idx="1"/>
                <p:extLst>
                  <p:ext uri="{D42A27DB-BD31-4B8C-83A1-F6EECF244321}">
                    <p14:modId xmlns:p14="http://schemas.microsoft.com/office/powerpoint/2010/main" val="3526640181"/>
                  </p:ext>
                </p:extLst>
              </p:nvPr>
            </p:nvGraphicFramePr>
            <p:xfrm>
              <a:off x="44603" y="809625"/>
              <a:ext cx="11931804" cy="5908676"/>
            </p:xfrm>
            <a:graphic>
              <a:graphicData uri="http://schemas.openxmlformats.org/drawingml/2006/table">
                <a:tbl>
                  <a:tblPr/>
                  <a:tblGrid>
                    <a:gridCol w="298295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2001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2450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04330">
                      <a:extLst>
                        <a:ext uri="{9D8B030D-6E8A-4147-A177-3AD203B41FA5}">
                          <a16:colId xmlns:a16="http://schemas.microsoft.com/office/drawing/2014/main" val="129199152"/>
                        </a:ext>
                      </a:extLst>
                    </a:gridCol>
                  </a:tblGrid>
                  <a:tr h="640034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NAME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DESCRIPTION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DE5543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EXAMPLE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DE5543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Mathematica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07624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Leslie matrices</a:t>
                          </a: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>
                            <a:lnSpc>
                              <a:spcPct val="130000"/>
                            </a:lnSpc>
                            <a:buNone/>
                          </a:pPr>
                          <a:r>
                            <a:rPr lang="en-US" altLang="en-US" sz="1400" dirty="0"/>
                            <a:t>Model of population growth that is very popular in population ecology.</a:t>
                          </a:r>
                        </a:p>
                        <a:p>
                          <a:pPr>
                            <a:lnSpc>
                              <a:spcPct val="130000"/>
                            </a:lnSpc>
                            <a:buNone/>
                          </a:pPr>
                          <a:endParaRPr lang="en-US" altLang="en-US" sz="1400" dirty="0"/>
                        </a:p>
                        <a:p>
                          <a:r>
                            <a:rPr lang="en-US" sz="1600" dirty="0"/>
                            <a:t>Recurrence Relation:</a:t>
                          </a:r>
                        </a:p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AU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AU" sz="16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600" dirty="0">
                              <a:solidFill>
                                <a:srgbClr val="0070C0"/>
                              </a:solidFill>
                            </a:rPr>
                            <a:t>= initial value,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AU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AU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AU" sz="16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600" dirty="0">
                              <a:solidFill>
                                <a:srgbClr val="0070C0"/>
                              </a:solidFill>
                            </a:rPr>
                            <a:t>=L</a:t>
                          </a:r>
                          <a14:m>
                            <m:oMath xmlns:m="http://schemas.openxmlformats.org/officeDocument/2006/math">
                              <m:r>
                                <a:rPr lang="en-AU" sz="16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AU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AU" sz="16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US" sz="1600" dirty="0"/>
                        </a:p>
                        <a:p>
                          <a:r>
                            <a:rPr lang="en-US" sz="1600" dirty="0"/>
                            <a:t>Explicit Rule: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AU" sz="16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AU" sz="1600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1600" dirty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1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AU" sz="1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6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en-AU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AU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AU" sz="16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Long term (Limiting) Behaviour: </a:t>
                          </a:r>
                          <a:r>
                            <a:rPr lang="en-US" sz="1100" dirty="0">
                              <a:solidFill>
                                <a:schemeClr val="tx1"/>
                              </a:solidFill>
                            </a:rPr>
                            <a:t>The proportion of the population in each age group does not change from one time period to the next. This happens if we can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>
                              <a:solidFill>
                                <a:schemeClr val="tx1"/>
                              </a:solidFill>
                            </a:rPr>
                            <a:t>find a real number </a:t>
                          </a:r>
                          <a:r>
                            <a:rPr lang="en-US" sz="1100" dirty="0">
                              <a:solidFill>
                                <a:srgbClr val="C00000"/>
                              </a:solidFill>
                            </a:rPr>
                            <a:t>k</a:t>
                          </a:r>
                          <a:r>
                            <a:rPr lang="en-US" sz="1100" dirty="0">
                              <a:solidFill>
                                <a:schemeClr val="tx1"/>
                              </a:solidFill>
                            </a:rPr>
                            <a:t> such that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1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AU" sz="11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en-AU" sz="11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AU" sz="11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AU" sz="11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100" dirty="0">
                              <a:solidFill>
                                <a:schemeClr val="tx1"/>
                              </a:solidFill>
                            </a:rPr>
                            <a:t> = </a:t>
                          </a:r>
                          <a:r>
                            <a:rPr lang="en-US" sz="1100" dirty="0">
                              <a:solidFill>
                                <a:srgbClr val="C00000"/>
                              </a:solidFill>
                            </a:rPr>
                            <a:t>k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1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en-AU" sz="11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AU" sz="11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100" dirty="0">
                              <a:solidFill>
                                <a:schemeClr val="tx1"/>
                              </a:solidFill>
                            </a:rPr>
                            <a:t> for some sufficiently large </a:t>
                          </a:r>
                          <a:r>
                            <a:rPr lang="en-US" sz="1100" dirty="0">
                              <a:solidFill>
                                <a:srgbClr val="C00000"/>
                              </a:solidFill>
                            </a:rPr>
                            <a:t>n</a:t>
                          </a:r>
                          <a:r>
                            <a:rPr lang="en-US" sz="1100" dirty="0">
                              <a:solidFill>
                                <a:schemeClr val="tx1"/>
                              </a:solidFill>
                            </a:rPr>
                            <a:t>.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1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AU" sz="16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sSub>
                                  <m:sSubPr>
                                    <m:ctrlPr>
                                      <a:rPr lang="en-US" sz="16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1600" b="0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AU" sz="16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AU" sz="1600" b="0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51</m:t>
                                    </m:r>
                                  </m:sub>
                                </m:sSub>
                                <m:r>
                                  <a:rPr lang="en-AU" sz="1600" b="0" i="0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AU" sz="16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sSub>
                                  <m:sSubPr>
                                    <m:ctrlPr>
                                      <a:rPr lang="en-US" sz="16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1600" b="0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AU" sz="16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AU" sz="1600" b="0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AU" sz="16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en-US" sz="1600" dirty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>
                            <a:lnSpc>
                              <a:spcPct val="130000"/>
                            </a:lnSpc>
                            <a:buNone/>
                          </a:pPr>
                          <a:endParaRPr lang="en-US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00FF00"/>
                              </a:highlight>
                              <a:latin typeface="Arial" panose="020B0604020202020204" pitchFamily="34" charset="0"/>
                            </a:rPr>
                            <a:t>7.5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00FF00"/>
                              </a:highlight>
                              <a:latin typeface="Arial" panose="020B0604020202020204" pitchFamily="34" charset="0"/>
                            </a:rPr>
                            <a:t>7.6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00FF00"/>
                              </a:highlight>
                              <a:latin typeface="Arial" panose="020B0604020202020204" pitchFamily="34" charset="0"/>
                            </a:rPr>
                            <a:t>7.7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00FF00"/>
                              </a:highlight>
                              <a:latin typeface="Arial" panose="020B0604020202020204" pitchFamily="34" charset="0"/>
                            </a:rPr>
                            <a:t>7.9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Group 48">
                <a:extLst>
                  <a:ext uri="{FF2B5EF4-FFF2-40B4-BE49-F238E27FC236}">
                    <a16:creationId xmlns:a16="http://schemas.microsoft.com/office/drawing/2014/main" id="{E76C6DC0-EB30-10B6-EC4C-50EB3A03F1FE}"/>
                  </a:ext>
                </a:extLst>
              </p:cNvPr>
              <p:cNvGraphicFramePr>
                <a:graphicFrameLocks noGrp="1"/>
              </p:cNvGraphicFramePr>
              <p:nvPr>
                <p:ph type="tbl" idx="1"/>
                <p:extLst>
                  <p:ext uri="{D42A27DB-BD31-4B8C-83A1-F6EECF244321}">
                    <p14:modId xmlns:p14="http://schemas.microsoft.com/office/powerpoint/2010/main" val="3526640181"/>
                  </p:ext>
                </p:extLst>
              </p:nvPr>
            </p:nvGraphicFramePr>
            <p:xfrm>
              <a:off x="44603" y="809625"/>
              <a:ext cx="11931804" cy="5908676"/>
            </p:xfrm>
            <a:graphic>
              <a:graphicData uri="http://schemas.openxmlformats.org/drawingml/2006/table">
                <a:tbl>
                  <a:tblPr/>
                  <a:tblGrid>
                    <a:gridCol w="298295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2001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2450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04330">
                      <a:extLst>
                        <a:ext uri="{9D8B030D-6E8A-4147-A177-3AD203B41FA5}">
                          <a16:colId xmlns:a16="http://schemas.microsoft.com/office/drawing/2014/main" val="129199152"/>
                        </a:ext>
                      </a:extLst>
                    </a:gridCol>
                  </a:tblGrid>
                  <a:tr h="701052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NAME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DESCRIPTION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DE5543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EXAMPLE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DE5543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Mathematica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07624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Leslie matrices</a:t>
                          </a: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75873" t="-13902" r="-123520" b="-35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00FF00"/>
                              </a:highlight>
                              <a:latin typeface="Arial" panose="020B0604020202020204" pitchFamily="34" charset="0"/>
                            </a:rPr>
                            <a:t>7.5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00FF00"/>
                              </a:highlight>
                              <a:latin typeface="Arial" panose="020B0604020202020204" pitchFamily="34" charset="0"/>
                            </a:rPr>
                            <a:t>7.6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00FF00"/>
                              </a:highlight>
                              <a:latin typeface="Arial" panose="020B0604020202020204" pitchFamily="34" charset="0"/>
                            </a:rPr>
                            <a:t>7.7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00FF00"/>
                              </a:highlight>
                              <a:latin typeface="Arial" panose="020B0604020202020204" pitchFamily="34" charset="0"/>
                            </a:rPr>
                            <a:t>7.9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A00695FD-6A07-D23D-50C6-DFA96E22F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557" y="1634173"/>
            <a:ext cx="2989019" cy="976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BC960E-C1C6-39C7-CAAD-868C5659E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5325" y="2726362"/>
            <a:ext cx="3499481" cy="12878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0C913D-DC52-AF2A-6A84-A848D03417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6877" y="4103131"/>
            <a:ext cx="4401979" cy="255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8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B55EEF3-CEC5-9D1C-B1F0-20D0BAB74E67}"/>
              </a:ext>
            </a:extLst>
          </p:cNvPr>
          <p:cNvSpPr txBox="1">
            <a:spLocks noChangeArrowheads="1"/>
          </p:cNvSpPr>
          <p:nvPr/>
        </p:nvSpPr>
        <p:spPr>
          <a:xfrm>
            <a:off x="2597176" y="49852"/>
            <a:ext cx="7772400" cy="976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MATRICES Operations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AC824394-088E-508D-74E0-55A6C38A07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930738"/>
              </p:ext>
            </p:extLst>
          </p:nvPr>
        </p:nvGraphicFramePr>
        <p:xfrm>
          <a:off x="87085" y="719664"/>
          <a:ext cx="11916228" cy="5412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9057">
                  <a:extLst>
                    <a:ext uri="{9D8B030D-6E8A-4147-A177-3AD203B41FA5}">
                      <a16:colId xmlns:a16="http://schemas.microsoft.com/office/drawing/2014/main" val="727614045"/>
                    </a:ext>
                  </a:extLst>
                </a:gridCol>
                <a:gridCol w="2979057">
                  <a:extLst>
                    <a:ext uri="{9D8B030D-6E8A-4147-A177-3AD203B41FA5}">
                      <a16:colId xmlns:a16="http://schemas.microsoft.com/office/drawing/2014/main" val="3080932709"/>
                    </a:ext>
                  </a:extLst>
                </a:gridCol>
                <a:gridCol w="2979057">
                  <a:extLst>
                    <a:ext uri="{9D8B030D-6E8A-4147-A177-3AD203B41FA5}">
                      <a16:colId xmlns:a16="http://schemas.microsoft.com/office/drawing/2014/main" val="3837234769"/>
                    </a:ext>
                  </a:extLst>
                </a:gridCol>
                <a:gridCol w="2979057">
                  <a:extLst>
                    <a:ext uri="{9D8B030D-6E8A-4147-A177-3AD203B41FA5}">
                      <a16:colId xmlns:a16="http://schemas.microsoft.com/office/drawing/2014/main" val="2799074885"/>
                    </a:ext>
                  </a:extLst>
                </a:gridCol>
              </a:tblGrid>
              <a:tr h="625396">
                <a:tc>
                  <a:txBody>
                    <a:bodyPr/>
                    <a:lstStyle/>
                    <a:p>
                      <a:r>
                        <a:rPr lang="en-AU" sz="2000" dirty="0"/>
                        <a:t>Matrices Operations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CAS &amp; Textbook Notes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Matrices Operations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CAS &amp; Textbook Notes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7714206"/>
                  </a:ext>
                </a:extLst>
              </a:tr>
              <a:tr h="672426">
                <a:tc>
                  <a:txBody>
                    <a:bodyPr/>
                    <a:lstStyle/>
                    <a:p>
                      <a:r>
                        <a:rPr lang="en-AU" sz="2800" dirty="0"/>
                        <a:t>Insert matrix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</a:rPr>
                        <a:t>7.1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7A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dirty="0"/>
                        <a:t>Power of a Matrix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</a:rPr>
                        <a:t>7.2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7B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8587536"/>
                  </a:ext>
                </a:extLst>
              </a:tr>
              <a:tr h="1365772">
                <a:tc>
                  <a:txBody>
                    <a:bodyPr/>
                    <a:lstStyle/>
                    <a:p>
                      <a:r>
                        <a:rPr lang="en-AU" sz="2800" dirty="0"/>
                        <a:t>Define a matrix (given a letter name)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</a:rPr>
                        <a:t>7.1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7A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dirty="0"/>
                        <a:t>Simultaneous Equations/ Matrices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highlight>
                            <a:srgbClr val="00FF00"/>
                          </a:highlight>
                        </a:rPr>
                        <a:t>7.11</a:t>
                      </a:r>
                      <a:endParaRPr lang="en-AU" sz="2200" b="1" dirty="0">
                        <a:highlight>
                          <a:srgbClr val="00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9595027"/>
                  </a:ext>
                </a:extLst>
              </a:tr>
              <a:tr h="1365772">
                <a:tc>
                  <a:txBody>
                    <a:bodyPr/>
                    <a:lstStyle/>
                    <a:p>
                      <a:r>
                        <a:rPr lang="en-AU" sz="2800" dirty="0"/>
                        <a:t>Adding, subtracting, scalar multiplication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</a:rPr>
                        <a:t>7.2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2800" b="1" dirty="0">
                          <a:highlight>
                            <a:srgbClr val="FFFF00"/>
                          </a:highlight>
                        </a:rPr>
                        <a:t>7B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dirty="0"/>
                        <a:t>Solving unknow Matrix by given matrix equation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highlight>
                            <a:srgbClr val="00FF00"/>
                          </a:highlight>
                        </a:rPr>
                        <a:t>Solve</a:t>
                      </a:r>
                    </a:p>
                    <a:p>
                      <a:r>
                        <a:rPr lang="en-AU" sz="2800" b="1" dirty="0">
                          <a:highlight>
                            <a:srgbClr val="00FF00"/>
                          </a:highlight>
                        </a:rPr>
                        <a:t>7.12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4838190"/>
                  </a:ext>
                </a:extLst>
              </a:tr>
              <a:tr h="1365772">
                <a:tc>
                  <a:txBody>
                    <a:bodyPr/>
                    <a:lstStyle/>
                    <a:p>
                      <a:r>
                        <a:rPr lang="en-AU" sz="2800" dirty="0"/>
                        <a:t>Two matrices multiplication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</a:rPr>
                        <a:t>7.3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2800" b="1" dirty="0">
                          <a:highlight>
                            <a:srgbClr val="FFFF00"/>
                          </a:highlight>
                        </a:rPr>
                        <a:t>7C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dirty="0"/>
                        <a:t>Constructing a Matrix by given </a:t>
                      </a:r>
                      <a:r>
                        <a:rPr lang="en-AU" sz="2800" b="1" dirty="0" err="1">
                          <a:solidFill>
                            <a:srgbClr val="C00000"/>
                          </a:solidFill>
                          <a:latin typeface="Bradley Hand ITC" panose="03070402050302030203" pitchFamily="66" charset="0"/>
                        </a:rPr>
                        <a:t>i</a:t>
                      </a:r>
                      <a:r>
                        <a:rPr lang="en-AU" sz="2800" b="1" dirty="0">
                          <a:solidFill>
                            <a:srgbClr val="C00000"/>
                          </a:solidFill>
                          <a:latin typeface="Bradley Hand ITC" panose="03070402050302030203" pitchFamily="66" charset="0"/>
                        </a:rPr>
                        <a:t>, j </a:t>
                      </a:r>
                      <a:r>
                        <a:rPr lang="en-AU" sz="2800" dirty="0"/>
                        <a:t>rule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highlight>
                            <a:srgbClr val="FFFF00"/>
                          </a:highlight>
                        </a:rPr>
                        <a:t>7A</a:t>
                      </a:r>
                    </a:p>
                    <a:p>
                      <a:r>
                        <a:rPr lang="en-AU" sz="2800" b="1" dirty="0">
                          <a:highlight>
                            <a:srgbClr val="00FF00"/>
                          </a:highlight>
                        </a:rPr>
                        <a:t>7.10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3426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660135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574</TotalTime>
  <Words>832</Words>
  <Application>Microsoft Office PowerPoint</Application>
  <PresentationFormat>Widescreen</PresentationFormat>
  <Paragraphs>183</Paragraphs>
  <Slides>12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Bradley Hand ITC</vt:lpstr>
      <vt:lpstr>Calibri</vt:lpstr>
      <vt:lpstr>Cambria Math</vt:lpstr>
      <vt:lpstr>Symbol</vt:lpstr>
      <vt:lpstr>Times New Roman</vt:lpstr>
      <vt:lpstr>Tw Cen MT</vt:lpstr>
      <vt:lpstr>Wingdings</vt:lpstr>
      <vt:lpstr>Droplet</vt:lpstr>
      <vt:lpstr>Equation</vt:lpstr>
      <vt:lpstr>Matrices Revision</vt:lpstr>
      <vt:lpstr>PowerPoint Presentation</vt:lpstr>
      <vt:lpstr>TYPES OF MATRICES</vt:lpstr>
      <vt:lpstr>TYPES OF MATRICES</vt:lpstr>
      <vt:lpstr>TYPES OF MATRICES</vt:lpstr>
      <vt:lpstr>TYPES OF MATRICES</vt:lpstr>
      <vt:lpstr>PowerPoint Presentation</vt:lpstr>
      <vt:lpstr>PowerPoint Presentation</vt:lpstr>
      <vt:lpstr>PowerPoint Presentation</vt:lpstr>
      <vt:lpstr>The Inverse of a Matrix 7D 7.11</vt:lpstr>
      <vt:lpstr>The Inverse of a Matrix 7D 7.11</vt:lpstr>
      <vt:lpstr>Exercise 10E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Binary, permutation, communication and dominance matrices</dc:title>
  <dc:creator>Yongmei Zhang</dc:creator>
  <cp:lastModifiedBy>Lyn ZHANG</cp:lastModifiedBy>
  <cp:revision>62</cp:revision>
  <dcterms:created xsi:type="dcterms:W3CDTF">2021-04-11T06:23:11Z</dcterms:created>
  <dcterms:modified xsi:type="dcterms:W3CDTF">2025-01-03T06:36:39Z</dcterms:modified>
</cp:coreProperties>
</file>