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4"/>
  </p:notesMasterIdLst>
  <p:sldIdLst>
    <p:sldId id="256" r:id="rId2"/>
    <p:sldId id="1073" r:id="rId3"/>
    <p:sldId id="1068" r:id="rId4"/>
    <p:sldId id="1067" r:id="rId5"/>
    <p:sldId id="1071" r:id="rId6"/>
    <p:sldId id="1072" r:id="rId7"/>
    <p:sldId id="257" r:id="rId8"/>
    <p:sldId id="258" r:id="rId9"/>
    <p:sldId id="259" r:id="rId10"/>
    <p:sldId id="1074" r:id="rId11"/>
    <p:sldId id="1075" r:id="rId12"/>
    <p:sldId id="10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8081" autoAdjust="0"/>
  </p:normalViewPr>
  <p:slideViewPr>
    <p:cSldViewPr snapToGrid="0" snapToObjects="1">
      <p:cViewPr varScale="1">
        <p:scale>
          <a:sx n="55" d="100"/>
          <a:sy n="55" d="100"/>
        </p:scale>
        <p:origin x="2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65E4D-A4AE-DD4A-A51F-983E4591833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504C8-A856-ED49-884F-98DF2ED1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https://dashboard.blooket.com/set/618966a617762f1c1c272b7d</a:t>
            </a:r>
          </a:p>
          <a:p>
            <a:r>
              <a:rPr lang="en-AU" dirty="0"/>
              <a:t>https://create.kahoot.it/details/76de5c72-45ef-4579-ba10-82e06a4bf912</a:t>
            </a:r>
            <a:endParaRPr lang="en-US" dirty="0"/>
          </a:p>
          <a:p>
            <a:r>
              <a:rPr lang="en-AU"/>
              <a:t>https://create.kahoot.it/details/86712fd5-d057-47a6-83dc-58f7a6ab5407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504C8-A856-ED49-884F-98DF2ED198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4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91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289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031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24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504C8-A856-ED49-884F-98DF2ED198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2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5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1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83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828800"/>
            <a:ext cx="11074400" cy="4267200"/>
          </a:xfrm>
          <a:prstGeom prst="rect">
            <a:avLst/>
          </a:prstGeo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7C8F8-BE61-3741-9209-D515E8C1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200" y="63246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9EEAA-29AC-FC47-B44D-CAC91E13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0" y="6324600"/>
            <a:ext cx="508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27BD-3A2B-3F43-BC82-4A1C2498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6000" y="6324600"/>
            <a:ext cx="3048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E977101-477F-C740-BC4F-B15ECF52B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94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0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4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5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1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0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3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1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7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8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7" r:id="rId1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png"/><Relationship Id="rId4" Type="http://schemas.openxmlformats.org/officeDocument/2006/relationships/image" Target="../media/image3.emf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0334BF-0422-4A9A-BE46-AEB8C348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8F2823-0279-49D8-928D-754B2225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45E95-311C-41C7-A882-6E43F080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299D5D-ECC5-41EB-B830-C3A35FB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C91735-5EFE-44D1-8CC6-FDF0D11B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33F926C-2613-475D-AEE4-CD7D87D3B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33D49-E0BD-6248-BDF8-D425C6417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6105525" cy="2387600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solidFill>
                  <a:srgbClr val="FFFFFF"/>
                </a:solidFill>
              </a:rPr>
              <a:t>7E Binary and permutation matrices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CE0C0-6653-7544-B10D-F12FA26A4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6105525" cy="1655762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7E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D32A06-E9FE-4F5A-88A6-84905A72C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5675" y="0"/>
            <a:ext cx="4883277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D7415-26F6-493C-9F78-C591EA1D9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46596"/>
          <a:stretch/>
        </p:blipFill>
        <p:spPr>
          <a:xfrm>
            <a:off x="7305675" y="-3319"/>
            <a:ext cx="488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2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9BE6CC-21B6-0E23-FD0F-0DA457D70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108" y="538038"/>
            <a:ext cx="9971499" cy="57819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29A9CC-8F76-6E19-6EE9-2220CBA519D3}"/>
              </a:ext>
            </a:extLst>
          </p:cNvPr>
          <p:cNvSpPr txBox="1"/>
          <p:nvPr/>
        </p:nvSpPr>
        <p:spPr>
          <a:xfrm>
            <a:off x="661128" y="5699614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7.13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A8B026C0-D15B-F8E4-AA19-550F9623B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076" y="3009418"/>
            <a:ext cx="5085924" cy="38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1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7BF98A-5D93-ABB2-E9A3-0CF514A7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87" y="537952"/>
            <a:ext cx="11153825" cy="5291348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88A7EB7-0D09-8DA3-501E-88D94AAE0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076" y="3009418"/>
            <a:ext cx="5085924" cy="38485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223C02-DDA7-AD36-E932-C29090319032}"/>
              </a:ext>
            </a:extLst>
          </p:cNvPr>
          <p:cNvSpPr txBox="1"/>
          <p:nvPr/>
        </p:nvSpPr>
        <p:spPr>
          <a:xfrm>
            <a:off x="661128" y="5699614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7.13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25916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360E7D-E70E-4C25-A9E2-94F165E2F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016" y="671234"/>
            <a:ext cx="8701967" cy="5558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F68EA3-5E88-8D5F-7C88-BDBCCA2BE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093" y="3308206"/>
            <a:ext cx="4729185" cy="35497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A1557A-699D-91A0-93E9-CE5BA719CE0B}"/>
              </a:ext>
            </a:extLst>
          </p:cNvPr>
          <p:cNvSpPr txBox="1"/>
          <p:nvPr/>
        </p:nvSpPr>
        <p:spPr>
          <a:xfrm>
            <a:off x="661128" y="5699614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7.13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8738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735330-55F9-6DAA-1608-CC4D2CF45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83" y="1357201"/>
            <a:ext cx="11039011" cy="403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6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9410" y="-23651"/>
            <a:ext cx="7772400" cy="74168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02508933"/>
              </p:ext>
            </p:extLst>
          </p:nvPr>
        </p:nvGraphicFramePr>
        <p:xfrm>
          <a:off x="490654" y="585981"/>
          <a:ext cx="11151219" cy="6220443"/>
        </p:xfrm>
        <a:graphic>
          <a:graphicData uri="http://schemas.openxmlformats.org/drawingml/2006/table">
            <a:tbl>
              <a:tblPr/>
              <a:tblGrid>
                <a:gridCol w="2297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6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7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0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Row matrix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only 1 row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Column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only I column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2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Square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number of rows equals the number of columns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34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Zero (Null)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all zero entries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3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Summing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row or column matrix in which all the elements are 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To sum the rows of an m × n matrix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, post-multiply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the matrix by 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n × 1 summing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matrix.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To sum the columns of an m × n matrix,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pre-multiply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 the matrix by a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 × m summing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matrix.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183795"/>
                  </a:ext>
                </a:extLst>
              </a:tr>
            </a:tbl>
          </a:graphicData>
        </a:graphic>
      </p:graphicFrame>
      <p:graphicFrame>
        <p:nvGraphicFramePr>
          <p:cNvPr id="3074" name="Object 38">
            <a:extLst>
              <a:ext uri="{FF2B5EF4-FFF2-40B4-BE49-F238E27FC236}">
                <a16:creationId xmlns:a16="http://schemas.microsoft.com/office/drawing/2014/main" id="{F3325A2F-CC64-6B4D-9553-5669D4BAAE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062650"/>
              </p:ext>
            </p:extLst>
          </p:nvPr>
        </p:nvGraphicFramePr>
        <p:xfrm>
          <a:off x="9497550" y="1101860"/>
          <a:ext cx="1752395" cy="45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6000" imgH="1244600" progId="Equation.3">
                  <p:embed/>
                </p:oleObj>
              </mc:Choice>
              <mc:Fallback>
                <p:oleObj name="Equation" r:id="rId3" imgW="4826000" imgH="1244600" progId="Equation.3">
                  <p:embed/>
                  <p:pic>
                    <p:nvPicPr>
                      <p:cNvPr id="3074" name="Object 38">
                        <a:extLst>
                          <a:ext uri="{FF2B5EF4-FFF2-40B4-BE49-F238E27FC236}">
                            <a16:creationId xmlns:a16="http://schemas.microsoft.com/office/drawing/2014/main" id="{F3325A2F-CC64-6B4D-9553-5669D4BAAE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7550" y="1101860"/>
                        <a:ext cx="1752395" cy="451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9">
            <a:extLst>
              <a:ext uri="{FF2B5EF4-FFF2-40B4-BE49-F238E27FC236}">
                <a16:creationId xmlns:a16="http://schemas.microsoft.com/office/drawing/2014/main" id="{7C7A3BAE-3B58-BD4B-AE3C-E123EC44E6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899509"/>
              </p:ext>
            </p:extLst>
          </p:nvPr>
        </p:nvGraphicFramePr>
        <p:xfrm>
          <a:off x="9957513" y="1995257"/>
          <a:ext cx="242016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400" imgH="2565400" progId="Equation.3">
                  <p:embed/>
                </p:oleObj>
              </mc:Choice>
              <mc:Fallback>
                <p:oleObj name="Equation" r:id="rId5" imgW="1168400" imgH="2565400" progId="Equation.3">
                  <p:embed/>
                  <p:pic>
                    <p:nvPicPr>
                      <p:cNvPr id="3075" name="Object 39">
                        <a:extLst>
                          <a:ext uri="{FF2B5EF4-FFF2-40B4-BE49-F238E27FC236}">
                            <a16:creationId xmlns:a16="http://schemas.microsoft.com/office/drawing/2014/main" id="{7C7A3BAE-3B58-BD4B-AE3C-E123EC44E6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7513" y="1995257"/>
                        <a:ext cx="242016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44">
            <a:extLst>
              <a:ext uri="{FF2B5EF4-FFF2-40B4-BE49-F238E27FC236}">
                <a16:creationId xmlns:a16="http://schemas.microsoft.com/office/drawing/2014/main" id="{68E469AF-0FA7-5E4F-829E-663BD6210D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583150"/>
              </p:ext>
            </p:extLst>
          </p:nvPr>
        </p:nvGraphicFramePr>
        <p:xfrm>
          <a:off x="9644525" y="3978564"/>
          <a:ext cx="10350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89200" imgH="2565400" progId="Equation.3">
                  <p:embed/>
                </p:oleObj>
              </mc:Choice>
              <mc:Fallback>
                <p:oleObj name="Equation" r:id="rId7" imgW="2489200" imgH="2565400" progId="Equation.3">
                  <p:embed/>
                  <p:pic>
                    <p:nvPicPr>
                      <p:cNvPr id="3077" name="Object 44">
                        <a:extLst>
                          <a:ext uri="{FF2B5EF4-FFF2-40B4-BE49-F238E27FC236}">
                            <a16:creationId xmlns:a16="http://schemas.microsoft.com/office/drawing/2014/main" id="{68E469AF-0FA7-5E4F-829E-663BD6210D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4525" y="3978564"/>
                        <a:ext cx="10350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D7FEA55-8671-9B41-9A04-212018714C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3806" y="2691561"/>
            <a:ext cx="876048" cy="106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FFA380-B144-6D14-2B3F-D388CF4A51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0157" y="5225161"/>
            <a:ext cx="2240181" cy="75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6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0898"/>
            <a:ext cx="7772400" cy="522056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TYPES OF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432" name="Group 48">
                <a:extLst>
                  <a:ext uri="{FF2B5EF4-FFF2-40B4-BE49-F238E27FC236}">
                    <a16:creationId xmlns:a16="http://schemas.microsoft.com/office/drawing/2014/main" id="{FAA0B7AD-1531-124D-A96B-2E57F6FC6921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1400786890"/>
                  </p:ext>
                </p:extLst>
              </p:nvPr>
            </p:nvGraphicFramePr>
            <p:xfrm>
              <a:off x="497442" y="506047"/>
              <a:ext cx="11233643" cy="6335390"/>
            </p:xfrm>
            <a:graphic>
              <a:graphicData uri="http://schemas.openxmlformats.org/drawingml/2006/table">
                <a:tbl>
                  <a:tblPr/>
                  <a:tblGrid>
                    <a:gridCol w="36159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159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017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72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88661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Transpose of a matrix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 new matrix that is formed by interchanging the rows and columns.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48579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Symmetric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US" altLang="en-US" sz="2000" dirty="0"/>
                            <a:t>A matrix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is called </a:t>
                          </a:r>
                          <a:r>
                            <a:rPr lang="en-US" altLang="en-US" sz="2000" u="sng" dirty="0"/>
                            <a:t>symmetric</a:t>
                          </a:r>
                          <a:r>
                            <a:rPr lang="en-US" altLang="en-US" sz="2000" dirty="0"/>
                            <a:t> if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baseline="30000" dirty="0"/>
                            <a:t>T</a:t>
                          </a:r>
                          <a:r>
                            <a:rPr lang="en-US" altLang="en-US" sz="2000" dirty="0">
                              <a:latin typeface="Symbol" pitchFamily="2" charset="2"/>
                            </a:rPr>
                            <a:t>=</a:t>
                          </a:r>
                          <a:r>
                            <a:rPr lang="en-US" altLang="en-US" sz="2000" dirty="0"/>
                            <a:t>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8840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Diagonal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AU" sz="2000" dirty="0"/>
                            <a:t>if all of the elements off the leading diagonal are zero. 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28903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Identity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GB" altLang="en-US" sz="2000" dirty="0"/>
                            <a:t>This is denoted by the letter </a:t>
                          </a:r>
                          <a:r>
                            <a:rPr lang="en-GB" altLang="en-US" sz="2000" b="1" dirty="0">
                              <a:latin typeface="Times New Roman" panose="02020603050405020304" pitchFamily="18" charset="0"/>
                            </a:rPr>
                            <a:t>I</a:t>
                          </a:r>
                          <a:r>
                            <a:rPr lang="en-GB" altLang="en-US" sz="2000" b="1" dirty="0"/>
                            <a:t> </a:t>
                          </a:r>
                          <a:r>
                            <a:rPr lang="en-GB" altLang="en-US" sz="2000" dirty="0"/>
                            <a:t>and has zero entries except for 1’s on the diagonal.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2890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Inverse </a:t>
                          </a:r>
                          <a:r>
                            <a:rPr kumimoji="0" lang="en-US" altLang="zh-CN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matrices</a:t>
                          </a:r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square matrix  A  has an inverse if there is a matrix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en-US" sz="20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en-US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such that: </a:t>
                          </a:r>
                          <a:r>
                            <a:rPr lang="en-US" altLang="en-US" sz="20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en-US" sz="20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en-US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=  </a:t>
                          </a:r>
                          <a:r>
                            <a:rPr lang="en-US" altLang="en-US" sz="20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51155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432" name="Group 48">
                <a:extLst>
                  <a:ext uri="{FF2B5EF4-FFF2-40B4-BE49-F238E27FC236}">
                    <a16:creationId xmlns:a16="http://schemas.microsoft.com/office/drawing/2014/main" id="{FAA0B7AD-1531-124D-A96B-2E57F6FC6921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1400786890"/>
                  </p:ext>
                </p:extLst>
              </p:nvPr>
            </p:nvGraphicFramePr>
            <p:xfrm>
              <a:off x="497442" y="506047"/>
              <a:ext cx="11233643" cy="6335390"/>
            </p:xfrm>
            <a:graphic>
              <a:graphicData uri="http://schemas.openxmlformats.org/drawingml/2006/table">
                <a:tbl>
                  <a:tblPr/>
                  <a:tblGrid>
                    <a:gridCol w="36159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159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017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52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05852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Transpose of a matrix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 new matrix that is formed by interchanging the rows and columns.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66812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Symmetric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US" altLang="en-US" sz="2000" dirty="0"/>
                            <a:t>A matrix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is called </a:t>
                          </a:r>
                          <a:r>
                            <a:rPr lang="en-US" altLang="en-US" sz="2000" u="sng" dirty="0"/>
                            <a:t>symmetric</a:t>
                          </a:r>
                          <a:r>
                            <a:rPr lang="en-US" altLang="en-US" sz="2000" dirty="0"/>
                            <a:t> if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baseline="30000" dirty="0"/>
                            <a:t>T</a:t>
                          </a:r>
                          <a:r>
                            <a:rPr lang="en-US" altLang="en-US" sz="2000" dirty="0">
                              <a:latin typeface="Symbol" pitchFamily="2" charset="2"/>
                            </a:rPr>
                            <a:t>=</a:t>
                          </a:r>
                          <a:r>
                            <a:rPr lang="en-US" altLang="en-US" sz="2000" dirty="0"/>
                            <a:t>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8840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Diagonal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AU" sz="2000" dirty="0"/>
                            <a:t>if all of the elements off the leading diagonal are zero. 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28903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Identity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GB" altLang="en-US" sz="2000" dirty="0"/>
                            <a:t>This is denoted by the letter </a:t>
                          </a:r>
                          <a:r>
                            <a:rPr lang="en-GB" altLang="en-US" sz="2000" b="1" dirty="0">
                              <a:latin typeface="Times New Roman" panose="02020603050405020304" pitchFamily="18" charset="0"/>
                            </a:rPr>
                            <a:t>I</a:t>
                          </a:r>
                          <a:r>
                            <a:rPr lang="en-GB" altLang="en-US" sz="2000" b="1" dirty="0"/>
                            <a:t> </a:t>
                          </a:r>
                          <a:r>
                            <a:rPr lang="en-GB" altLang="en-US" sz="2000" dirty="0"/>
                            <a:t>and has zero entries except for 1’s on the diagonal.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2890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Inverse </a:t>
                          </a:r>
                          <a:r>
                            <a:rPr kumimoji="0" lang="en-US" altLang="zh-CN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matrices</a:t>
                          </a:r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1855" t="-392453" r="-111636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511555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DE99853-5E66-EF4F-80C6-C5FC71A90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438" y="1073894"/>
            <a:ext cx="3520781" cy="775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70A323-416F-B445-9616-0ED00BDC8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2585" y="2048258"/>
            <a:ext cx="2688486" cy="980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C070FB-E42C-A04C-9487-D53CE1FFB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127" y="3148070"/>
            <a:ext cx="2869021" cy="980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65C28-9506-0E45-9F11-3D8F5B451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6754" y="4472754"/>
            <a:ext cx="3520782" cy="84144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252FEE-A4AC-F14B-A27C-A6F5A9EBC6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7127" y="5582483"/>
            <a:ext cx="2985618" cy="123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0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7176" y="49852"/>
            <a:ext cx="7772400" cy="1143000"/>
          </a:xfrm>
        </p:spPr>
        <p:txBody>
          <a:bodyPr/>
          <a:lstStyle/>
          <a:p>
            <a:r>
              <a:rPr lang="en-US" altLang="en-US" dirty="0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38407850"/>
              </p:ext>
            </p:extLst>
          </p:nvPr>
        </p:nvGraphicFramePr>
        <p:xfrm>
          <a:off x="585952" y="1040799"/>
          <a:ext cx="11020095" cy="5794747"/>
        </p:xfrm>
        <a:graphic>
          <a:graphicData uri="http://schemas.openxmlformats.org/drawingml/2006/table">
            <a:tbl>
              <a:tblPr/>
              <a:tblGrid>
                <a:gridCol w="367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Triangular matrices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1. An upper triangular matrix: all elements below the leading diagonal are zeros.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2. A lower triangular matrix: all elements above the leading diagonal are zeros.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Binary matrices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special kind of matrix that has only 1s and zeros as its elements.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055662"/>
                  </a:ext>
                </a:extLst>
              </a:tr>
              <a:tr h="154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Permutation matrices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</a:t>
                      </a: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binary matrix in which there is 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one ‘1’ in each row</a:t>
                      </a: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column.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endParaRPr lang="en-US" altLang="en-US" sz="2000" dirty="0"/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35502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1529549-33FB-214B-964F-4BAEC943E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754" y="1960404"/>
            <a:ext cx="3520783" cy="1062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0B79A8-8768-5562-AA06-15F84CB48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564" y="4084534"/>
            <a:ext cx="2953162" cy="676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6E7EA4-7F9C-25CE-7CCE-2CF99CC00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721" y="5488542"/>
            <a:ext cx="3200847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2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7176" y="49852"/>
            <a:ext cx="7772400" cy="1143000"/>
          </a:xfrm>
        </p:spPr>
        <p:txBody>
          <a:bodyPr/>
          <a:lstStyle/>
          <a:p>
            <a:r>
              <a:rPr lang="en-US" altLang="en-US" dirty="0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09993550"/>
              </p:ext>
            </p:extLst>
          </p:nvPr>
        </p:nvGraphicFramePr>
        <p:xfrm>
          <a:off x="585952" y="1040799"/>
          <a:ext cx="11020095" cy="5471513"/>
        </p:xfrm>
        <a:graphic>
          <a:graphicData uri="http://schemas.openxmlformats.org/drawingml/2006/table">
            <a:tbl>
              <a:tblPr/>
              <a:tblGrid>
                <a:gridCol w="367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Communication matrices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A square binary matrix in which the 1s represent the links in a communication system.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1600" dirty="0">
                          <a:solidFill>
                            <a:srgbClr val="FF0000"/>
                          </a:solidFill>
                        </a:rPr>
                        <a:t>All of the non-zero elements in the </a:t>
                      </a:r>
                      <a:r>
                        <a:rPr lang="en-US" altLang="en-US" sz="1600" dirty="0">
                          <a:solidFill>
                            <a:srgbClr val="0070C0"/>
                          </a:solidFill>
                        </a:rPr>
                        <a:t>leading diagonal </a:t>
                      </a:r>
                      <a:r>
                        <a:rPr lang="en-US" altLang="en-US" sz="1600" dirty="0">
                          <a:solidFill>
                            <a:srgbClr val="FF0000"/>
                          </a:solidFill>
                        </a:rPr>
                        <a:t>of a communication matrix, or its powers, represent redundant links in the matrix.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Dominance matrices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a square binary matrix in which 1s represent one-step dominance between members of a group.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33697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56EF626-F22E-734C-88A2-969465572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195" y="1520979"/>
            <a:ext cx="3076122" cy="16693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1AAD16-78B5-7C10-FD3E-FAD1F0505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564" y="4673731"/>
            <a:ext cx="3433384" cy="13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6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A058B-B9EB-9342-BC78-27323A1A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0829E-62C8-EA48-95A4-B98AF8FBE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binary matrix is a special kind of matrix that has only 1s and zeros as its elements. It is used to investigate communication systems and the ranking of players in sporting competition.</a:t>
            </a:r>
          </a:p>
          <a:p>
            <a:r>
              <a:rPr lang="en-US" dirty="0"/>
              <a:t>The following matrices are examples of binary matrices.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54AF9-AD67-AC48-A695-D87A8D3A8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43" y="4389541"/>
            <a:ext cx="10072914" cy="1463917"/>
          </a:xfrm>
          <a:prstGeom prst="rect">
            <a:avLst/>
          </a:prstGeom>
        </p:spPr>
      </p:pic>
      <p:pic>
        <p:nvPicPr>
          <p:cNvPr id="1028" name="Picture 4" descr="ATP Tour Press Release: Five New Names In Year-End Top 10 ATP Rankings |  ATP Tour | Tennis">
            <a:extLst>
              <a:ext uri="{FF2B5EF4-FFF2-40B4-BE49-F238E27FC236}">
                <a16:creationId xmlns:a16="http://schemas.microsoft.com/office/drawing/2014/main" id="{D3A83600-7112-2142-9065-A26302C7B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71" y="576375"/>
            <a:ext cx="2728686" cy="15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2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2420-D57A-A747-BF3F-1D79CA56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B3E99-F359-D947-8734-6BC1681DA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685171"/>
            <a:ext cx="11117942" cy="43022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>
                    <a:alpha val="70000"/>
                  </a:srgbClr>
                </a:solidFill>
              </a:rPr>
              <a:t>square</a:t>
            </a:r>
            <a:r>
              <a:rPr lang="en-US" dirty="0"/>
              <a:t> binary matrix in which there is only one ‘1’ in each row and column.</a:t>
            </a:r>
          </a:p>
          <a:p>
            <a:r>
              <a:rPr lang="en-US" dirty="0"/>
              <a:t>The following matrices are examples of permutation matrices.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identity matrix is a special permutation matrix. A permutation matrix can be used to rearrange the elements in another matrix.</a:t>
            </a:r>
          </a:p>
          <a:p>
            <a:r>
              <a:rPr lang="en-US" dirty="0"/>
              <a:t>The word ‘permutation’ means a rearrangement a group of objects, in this case the elements of a matrix, into a different order.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846EA-4A27-2C4D-B731-30C4D6127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15" y="2845398"/>
            <a:ext cx="10078556" cy="143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8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62C3C-039F-F14C-8BE8-BB3F3B2F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permutation matrix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4D4A6D-AFE3-A240-98A9-034723804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2883" y="1832429"/>
            <a:ext cx="6128173" cy="2449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70693D-0566-484C-A5C5-80083EF87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521" y="1631765"/>
            <a:ext cx="4054021" cy="1267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3CEE4-1050-EE49-B442-914381D17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374" y="3057072"/>
            <a:ext cx="4818743" cy="1453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F85E8D-4D3C-4346-89C7-569615F0A4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731" y="4511003"/>
            <a:ext cx="7073900" cy="1854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672FFAD-9E73-224A-BD53-E74CC66480B6}"/>
                  </a:ext>
                </a:extLst>
              </p:cNvPr>
              <p:cNvSpPr/>
              <p:nvPr/>
            </p:nvSpPr>
            <p:spPr>
              <a:xfrm>
                <a:off x="568369" y="4805691"/>
                <a:ext cx="6870103" cy="403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To leave the matrix </a:t>
                </a:r>
                <a:r>
                  <a:rPr lang="en-AU" dirty="0">
                    <a:solidFill>
                      <a:srgbClr val="000000"/>
                    </a:solidFill>
                    <a:latin typeface="STIXGeneral-Italic" pitchFamily="2" charset="2"/>
                  </a:rPr>
                  <a:t>𝑋</a:t>
                </a:r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 unchanged,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must be an identity matrix.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672FFAD-9E73-224A-BD53-E74CC66480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69" y="4805691"/>
                <a:ext cx="6870103" cy="403124"/>
              </a:xfrm>
              <a:prstGeom prst="rect">
                <a:avLst/>
              </a:prstGeom>
              <a:blipFill>
                <a:blip r:embed="rId7"/>
                <a:stretch>
                  <a:fillRect l="-738"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The Most Beautiful Words in Any Presentation are &quot;For Example&quot;">
            <a:extLst>
              <a:ext uri="{FF2B5EF4-FFF2-40B4-BE49-F238E27FC236}">
                <a16:creationId xmlns:a16="http://schemas.microsoft.com/office/drawing/2014/main" id="{6BDA5123-4DD9-464D-A080-88C49D83E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573" y="681037"/>
            <a:ext cx="1168227" cy="7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21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LuminousVTI">
  <a:themeElements>
    <a:clrScheme name="AnalogousFromLightSeedRightStep">
      <a:dk1>
        <a:srgbClr val="000000"/>
      </a:dk1>
      <a:lt1>
        <a:srgbClr val="FFFFFF"/>
      </a:lt1>
      <a:dk2>
        <a:srgbClr val="412426"/>
      </a:dk2>
      <a:lt2>
        <a:srgbClr val="E2E8E8"/>
      </a:lt2>
      <a:accent1>
        <a:srgbClr val="EC7179"/>
      </a:accent1>
      <a:accent2>
        <a:srgbClr val="E88651"/>
      </a:accent2>
      <a:accent3>
        <a:srgbClr val="BFA13E"/>
      </a:accent3>
      <a:accent4>
        <a:srgbClr val="98AD3C"/>
      </a:accent4>
      <a:accent5>
        <a:srgbClr val="71B444"/>
      </a:accent5>
      <a:accent6>
        <a:srgbClr val="34BD36"/>
      </a:accent6>
      <a:hlink>
        <a:srgbClr val="568E8A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538</Words>
  <Application>Microsoft Office PowerPoint</Application>
  <PresentationFormat>Widescreen</PresentationFormat>
  <Paragraphs>77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Avenir Next LT Pro</vt:lpstr>
      <vt:lpstr>Calibri</vt:lpstr>
      <vt:lpstr>Cambria Math</vt:lpstr>
      <vt:lpstr>Open Sans</vt:lpstr>
      <vt:lpstr>Sabon Next LT</vt:lpstr>
      <vt:lpstr>STIXGeneral-Italic</vt:lpstr>
      <vt:lpstr>Symbol</vt:lpstr>
      <vt:lpstr>Times New Roman</vt:lpstr>
      <vt:lpstr>Wingdings</vt:lpstr>
      <vt:lpstr>LuminousVTI</vt:lpstr>
      <vt:lpstr>Equation</vt:lpstr>
      <vt:lpstr>7E Binary and permutation matrices</vt:lpstr>
      <vt:lpstr>PowerPoint Presentation</vt:lpstr>
      <vt:lpstr>TYPES OF MATRICES</vt:lpstr>
      <vt:lpstr>TYPES OF MATRICES</vt:lpstr>
      <vt:lpstr>TYPES OF MATRICES</vt:lpstr>
      <vt:lpstr>TYPES OF MATRICES</vt:lpstr>
      <vt:lpstr>Binary matrices</vt:lpstr>
      <vt:lpstr>Permutation matrices</vt:lpstr>
      <vt:lpstr>Applying a permutation matrix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Binary, permutation, communication and dominance matrices </dc:title>
  <dc:creator>Yongmei Zhang</dc:creator>
  <cp:lastModifiedBy>Lyn ZHANG</cp:lastModifiedBy>
  <cp:revision>34</cp:revision>
  <dcterms:created xsi:type="dcterms:W3CDTF">2021-04-11T06:23:11Z</dcterms:created>
  <dcterms:modified xsi:type="dcterms:W3CDTF">2025-01-03T12:32:55Z</dcterms:modified>
</cp:coreProperties>
</file>