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2" r:id="rId1"/>
  </p:sldMasterIdLst>
  <p:notesMasterIdLst>
    <p:notesMasterId r:id="rId16"/>
  </p:notesMasterIdLst>
  <p:sldIdLst>
    <p:sldId id="256" r:id="rId2"/>
    <p:sldId id="298" r:id="rId3"/>
    <p:sldId id="1425" r:id="rId4"/>
    <p:sldId id="1426" r:id="rId5"/>
    <p:sldId id="257" r:id="rId6"/>
    <p:sldId id="258" r:id="rId7"/>
    <p:sldId id="259" r:id="rId8"/>
    <p:sldId id="260" r:id="rId9"/>
    <p:sldId id="261" r:id="rId10"/>
    <p:sldId id="1427" r:id="rId11"/>
    <p:sldId id="262" r:id="rId12"/>
    <p:sldId id="263" r:id="rId13"/>
    <p:sldId id="1424" r:id="rId14"/>
    <p:sldId id="35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35"/>
    <p:restoredTop sz="94650"/>
  </p:normalViewPr>
  <p:slideViewPr>
    <p:cSldViewPr snapToGrid="0" snapToObjects="1">
      <p:cViewPr varScale="1">
        <p:scale>
          <a:sx n="57" d="100"/>
          <a:sy n="57" d="100"/>
        </p:scale>
        <p:origin x="28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8FDA408-EBE3-4FFF-B181-52121CC44C86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22505801-6524-4B50-AD6D-CE222BF09B96}">
      <dgm:prSet/>
      <dgm:spPr/>
      <dgm:t>
        <a:bodyPr/>
        <a:lstStyle/>
        <a:p>
          <a:r>
            <a:rPr lang="en-US" dirty="0">
              <a:latin typeface="Comic Sans MS" panose="030F0902030302020204" pitchFamily="66" charset="0"/>
            </a:rPr>
            <a:t>1. Ex </a:t>
          </a:r>
          <a:r>
            <a:rPr lang="en-AU">
              <a:latin typeface="Comic Sans MS" panose="030F0902030302020204" pitchFamily="66" charset="0"/>
            </a:rPr>
            <a:t>page 1E</a:t>
          </a:r>
          <a:endParaRPr lang="en-US" dirty="0">
            <a:latin typeface="Comic Sans MS" panose="030F0902030302020204" pitchFamily="66" charset="0"/>
          </a:endParaRPr>
        </a:p>
      </dgm:t>
    </dgm:pt>
    <dgm:pt modelId="{F664BA33-F85F-48D7-A564-D8394F92F3FB}" type="parTrans" cxnId="{68933B17-4191-497B-8B48-CCB54489E637}">
      <dgm:prSet/>
      <dgm:spPr/>
      <dgm:t>
        <a:bodyPr/>
        <a:lstStyle/>
        <a:p>
          <a:endParaRPr lang="en-US"/>
        </a:p>
      </dgm:t>
    </dgm:pt>
    <dgm:pt modelId="{A5CD2530-2B66-466F-AF32-B7FC543B0E93}" type="sibTrans" cxnId="{68933B17-4191-497B-8B48-CCB54489E637}">
      <dgm:prSet/>
      <dgm:spPr/>
      <dgm:t>
        <a:bodyPr/>
        <a:lstStyle/>
        <a:p>
          <a:endParaRPr lang="en-US"/>
        </a:p>
      </dgm:t>
    </dgm:pt>
    <dgm:pt modelId="{7B63A322-A32D-7440-95CC-4C227BD04D22}">
      <dgm:prSet/>
      <dgm:spPr/>
      <dgm:t>
        <a:bodyPr/>
        <a:lstStyle/>
        <a:p>
          <a:r>
            <a:rPr lang="en-US" dirty="0">
              <a:latin typeface="Comic Sans MS" panose="030F0902030302020204" pitchFamily="66" charset="0"/>
            </a:rPr>
            <a:t>2. Summary notes</a:t>
          </a:r>
        </a:p>
      </dgm:t>
    </dgm:pt>
    <dgm:pt modelId="{7164EDF1-821B-9F48-8E34-24AA228D5842}" type="parTrans" cxnId="{E489B857-F90D-154D-83E9-BE784D0DE1BC}">
      <dgm:prSet/>
      <dgm:spPr/>
      <dgm:t>
        <a:bodyPr/>
        <a:lstStyle/>
        <a:p>
          <a:endParaRPr lang="en-GB"/>
        </a:p>
      </dgm:t>
    </dgm:pt>
    <dgm:pt modelId="{E3499D71-138A-3D4F-9E73-CB03BBB5C5F4}" type="sibTrans" cxnId="{E489B857-F90D-154D-83E9-BE784D0DE1BC}">
      <dgm:prSet/>
      <dgm:spPr/>
      <dgm:t>
        <a:bodyPr/>
        <a:lstStyle/>
        <a:p>
          <a:endParaRPr lang="en-GB"/>
        </a:p>
      </dgm:t>
    </dgm:pt>
    <dgm:pt modelId="{3E7C0EF7-1BCA-7345-AF56-59CF2AB0A702}" type="pres">
      <dgm:prSet presAssocID="{E8FDA408-EBE3-4FFF-B181-52121CC44C86}" presName="diagram" presStyleCnt="0">
        <dgm:presLayoutVars>
          <dgm:dir/>
          <dgm:resizeHandles val="exact"/>
        </dgm:presLayoutVars>
      </dgm:prSet>
      <dgm:spPr/>
    </dgm:pt>
    <dgm:pt modelId="{8C1331E2-1D41-1F47-B3C8-C1FEFA483753}" type="pres">
      <dgm:prSet presAssocID="{22505801-6524-4B50-AD6D-CE222BF09B96}" presName="node" presStyleLbl="node1" presStyleIdx="0" presStyleCnt="2">
        <dgm:presLayoutVars>
          <dgm:bulletEnabled val="1"/>
        </dgm:presLayoutVars>
      </dgm:prSet>
      <dgm:spPr/>
    </dgm:pt>
    <dgm:pt modelId="{A1143C20-0D1A-4C4C-9520-05581FFC266B}" type="pres">
      <dgm:prSet presAssocID="{A5CD2530-2B66-466F-AF32-B7FC543B0E93}" presName="sibTrans" presStyleCnt="0"/>
      <dgm:spPr/>
    </dgm:pt>
    <dgm:pt modelId="{ECD8FAAA-EC6A-0347-B354-12D2A4126205}" type="pres">
      <dgm:prSet presAssocID="{7B63A322-A32D-7440-95CC-4C227BD04D22}" presName="node" presStyleLbl="node1" presStyleIdx="1" presStyleCnt="2">
        <dgm:presLayoutVars>
          <dgm:bulletEnabled val="1"/>
        </dgm:presLayoutVars>
      </dgm:prSet>
      <dgm:spPr/>
    </dgm:pt>
  </dgm:ptLst>
  <dgm:cxnLst>
    <dgm:cxn modelId="{68933B17-4191-497B-8B48-CCB54489E637}" srcId="{E8FDA408-EBE3-4FFF-B181-52121CC44C86}" destId="{22505801-6524-4B50-AD6D-CE222BF09B96}" srcOrd="0" destOrd="0" parTransId="{F664BA33-F85F-48D7-A564-D8394F92F3FB}" sibTransId="{A5CD2530-2B66-466F-AF32-B7FC543B0E93}"/>
    <dgm:cxn modelId="{E489B857-F90D-154D-83E9-BE784D0DE1BC}" srcId="{E8FDA408-EBE3-4FFF-B181-52121CC44C86}" destId="{7B63A322-A32D-7440-95CC-4C227BD04D22}" srcOrd="1" destOrd="0" parTransId="{7164EDF1-821B-9F48-8E34-24AA228D5842}" sibTransId="{E3499D71-138A-3D4F-9E73-CB03BBB5C5F4}"/>
    <dgm:cxn modelId="{A42FB09C-671F-004B-B6C5-BC66AE73FB1E}" type="presOf" srcId="{E8FDA408-EBE3-4FFF-B181-52121CC44C86}" destId="{3E7C0EF7-1BCA-7345-AF56-59CF2AB0A702}" srcOrd="0" destOrd="0" presId="urn:microsoft.com/office/officeart/2005/8/layout/default"/>
    <dgm:cxn modelId="{1DC144A5-7D96-0645-A6FF-8E79D6C36C75}" type="presOf" srcId="{22505801-6524-4B50-AD6D-CE222BF09B96}" destId="{8C1331E2-1D41-1F47-B3C8-C1FEFA483753}" srcOrd="0" destOrd="0" presId="urn:microsoft.com/office/officeart/2005/8/layout/default"/>
    <dgm:cxn modelId="{945FC9D6-2D58-F84F-BE22-B9953AE227A3}" type="presOf" srcId="{7B63A322-A32D-7440-95CC-4C227BD04D22}" destId="{ECD8FAAA-EC6A-0347-B354-12D2A4126205}" srcOrd="0" destOrd="0" presId="urn:microsoft.com/office/officeart/2005/8/layout/default"/>
    <dgm:cxn modelId="{F48D7E5B-6503-1F4D-B6EF-E48AB23355E6}" type="presParOf" srcId="{3E7C0EF7-1BCA-7345-AF56-59CF2AB0A702}" destId="{8C1331E2-1D41-1F47-B3C8-C1FEFA483753}" srcOrd="0" destOrd="0" presId="urn:microsoft.com/office/officeart/2005/8/layout/default"/>
    <dgm:cxn modelId="{C4D8E544-5F25-5341-B1B2-1B578D9C18C2}" type="presParOf" srcId="{3E7C0EF7-1BCA-7345-AF56-59CF2AB0A702}" destId="{A1143C20-0D1A-4C4C-9520-05581FFC266B}" srcOrd="1" destOrd="0" presId="urn:microsoft.com/office/officeart/2005/8/layout/default"/>
    <dgm:cxn modelId="{34074CAE-155B-C149-9BD5-77C29EFED0E3}" type="presParOf" srcId="{3E7C0EF7-1BCA-7345-AF56-59CF2AB0A702}" destId="{ECD8FAAA-EC6A-0347-B354-12D2A4126205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1331E2-1D41-1F47-B3C8-C1FEFA483753}">
      <dsp:nvSpPr>
        <dsp:cNvPr id="0" name=""/>
        <dsp:cNvSpPr/>
      </dsp:nvSpPr>
      <dsp:spPr>
        <a:xfrm>
          <a:off x="1698308" y="4325"/>
          <a:ext cx="3615753" cy="216945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700" kern="1200" dirty="0">
              <a:latin typeface="Comic Sans MS" panose="030F0902030302020204" pitchFamily="66" charset="0"/>
            </a:rPr>
            <a:t>1. Ex </a:t>
          </a:r>
          <a:r>
            <a:rPr lang="en-AU" sz="4700" kern="1200">
              <a:latin typeface="Comic Sans MS" panose="030F0902030302020204" pitchFamily="66" charset="0"/>
            </a:rPr>
            <a:t>page 1E</a:t>
          </a:r>
          <a:endParaRPr lang="en-US" sz="4700" kern="1200" dirty="0">
            <a:latin typeface="Comic Sans MS" panose="030F0902030302020204" pitchFamily="66" charset="0"/>
          </a:endParaRPr>
        </a:p>
      </dsp:txBody>
      <dsp:txXfrm>
        <a:off x="1698308" y="4325"/>
        <a:ext cx="3615753" cy="2169451"/>
      </dsp:txXfrm>
    </dsp:sp>
    <dsp:sp modelId="{ECD8FAAA-EC6A-0347-B354-12D2A4126205}">
      <dsp:nvSpPr>
        <dsp:cNvPr id="0" name=""/>
        <dsp:cNvSpPr/>
      </dsp:nvSpPr>
      <dsp:spPr>
        <a:xfrm>
          <a:off x="1698308" y="2535353"/>
          <a:ext cx="3615753" cy="2169451"/>
        </a:xfrm>
        <a:prstGeom prst="rect">
          <a:avLst/>
        </a:prstGeom>
        <a:solidFill>
          <a:schemeClr val="accent5">
            <a:hueOff val="-1486386"/>
            <a:satOff val="-4621"/>
            <a:lumOff val="-4706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700" kern="1200" dirty="0">
              <a:latin typeface="Comic Sans MS" panose="030F0902030302020204" pitchFamily="66" charset="0"/>
            </a:rPr>
            <a:t>2. Summary notes</a:t>
          </a:r>
        </a:p>
      </dsp:txBody>
      <dsp:txXfrm>
        <a:off x="1698308" y="2535353"/>
        <a:ext cx="3615753" cy="21694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C2D719-51D3-8B41-8312-546AF4FB613F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D973BB-CD93-8045-A7CD-74FEF82FDD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9106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lide Image Placeholder 1">
            <a:extLst>
              <a:ext uri="{FF2B5EF4-FFF2-40B4-BE49-F238E27FC236}">
                <a16:creationId xmlns:a16="http://schemas.microsoft.com/office/drawing/2014/main" id="{804EF98F-B712-8248-9E7E-D9B564143A2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2" name="Notes Placeholder 2">
            <a:extLst>
              <a:ext uri="{FF2B5EF4-FFF2-40B4-BE49-F238E27FC236}">
                <a16:creationId xmlns:a16="http://schemas.microsoft.com/office/drawing/2014/main" id="{7C6D221C-DC71-1B40-9597-674A604E8A5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6083" name="Slide Number Placeholder 3">
            <a:extLst>
              <a:ext uri="{FF2B5EF4-FFF2-40B4-BE49-F238E27FC236}">
                <a16:creationId xmlns:a16="http://schemas.microsoft.com/office/drawing/2014/main" id="{121CDE5D-C119-CE4A-BC98-934BCB58639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5AE10C5-5E39-F745-8437-407B011E82D6}" type="slidenum">
              <a:rPr lang="en-US" altLang="en-US"/>
              <a:pPr>
                <a:spcBef>
                  <a:spcPct val="0"/>
                </a:spcBef>
              </a:pPr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48566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77348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38747-4367-4BD2-8D51-C97E202738E2}" type="datetime1">
              <a:rPr lang="en-US" smtClean="0"/>
              <a:t>1/2/2025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17279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>
            <a:extLst>
              <a:ext uri="{FF2B5EF4-FFF2-40B4-BE49-F238E27FC236}">
                <a16:creationId xmlns:a16="http://schemas.microsoft.com/office/drawing/2014/main" id="{CE39118B-B3AD-4BD4-BA22-DEFF4E76CE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247728"/>
            <a:ext cx="10353762" cy="543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1B079-7EF0-44EE-B798-BCC497C9F3B2}" type="datetime1">
              <a:rPr lang="en-US" smtClean="0"/>
              <a:t>1/2/2025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5082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F70A8-1D13-4657-95F0-A9EA54967B8D}" type="datetime1">
              <a:rPr lang="en-US" smtClean="0"/>
              <a:t>1/2/2025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81575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B90AC-71BD-4C7F-8ACA-7B3F18292E63}" type="datetime1">
              <a:rPr lang="en-US" smtClean="0"/>
              <a:t>1/2/2025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3F0D53-0705-41B7-8554-09D21E7807F9}"/>
              </a:ext>
            </a:extLst>
          </p:cNvPr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F647CD-0F1A-4BB3-89E0-A74F1E1B098D}"/>
              </a:ext>
            </a:extLst>
          </p:cNvPr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498443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EFC2C-8905-46F0-B443-CE905B76BA01}" type="datetime1">
              <a:rPr lang="en-US" smtClean="0"/>
              <a:t>1/2/2025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67768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49"/>
            <a:ext cx="3300984" cy="764783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768110"/>
            <a:ext cx="3300984" cy="302308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79DC3-C9B5-499E-9140-0DC28B7074E2}" type="datetime1">
              <a:rPr lang="en-US" smtClean="0"/>
              <a:t>1/2/2025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31300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>
            <a:extLst>
              <a:ext uri="{FF2B5EF4-FFF2-40B4-BE49-F238E27FC236}">
                <a16:creationId xmlns:a16="http://schemas.microsoft.com/office/drawing/2014/main" id="{7E87C569-D426-4615-ADA7-B370EA9834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>
            <a:extLst>
              <a:ext uri="{FF2B5EF4-FFF2-40B4-BE49-F238E27FC236}">
                <a16:creationId xmlns:a16="http://schemas.microsoft.com/office/drawing/2014/main" id="{7B353ED4-7AD0-46C9-88ED-1A16B1433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>
            <a:extLst>
              <a:ext uri="{FF2B5EF4-FFF2-40B4-BE49-F238E27FC236}">
                <a16:creationId xmlns:a16="http://schemas.microsoft.com/office/drawing/2014/main" id="{F561D985-AD57-459A-B3A6-EBF296039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572443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33EA-E472-4D22-9C03-A9C14AA21CED}" type="datetime1">
              <a:rPr lang="en-US" smtClean="0"/>
              <a:t>1/2/2025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43394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E833E-1B6D-415F-AD29-75AE8C43BD0D}" type="datetime1">
              <a:rPr lang="en-US" smtClean="0"/>
              <a:t>1/2/2025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17970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2596F-08A7-4B70-989A-F2B1CF31E66B}" type="datetime1">
              <a:rPr lang="en-US" smtClean="0"/>
              <a:t>1/2/2025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5688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55A3C-5767-4844-A0A3-83778C2E5409}" type="datetime1">
              <a:rPr lang="en-US" smtClean="0"/>
              <a:t>1/2/2025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137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763439"/>
            <a:ext cx="9590550" cy="133349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507A8-A5CF-4D38-AB86-7EDDA87A85D4}" type="datetime1">
              <a:rPr lang="en-US" smtClean="0"/>
              <a:t>1/2/2025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37401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618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76450"/>
            <a:ext cx="4856841" cy="362267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0716" y="2076451"/>
            <a:ext cx="4856841" cy="3622672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CD27C-8599-43EF-BA1D-14DDC1946E06}" type="datetime1">
              <a:rPr lang="en-US" smtClean="0"/>
              <a:t>1/2/2025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88325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>
            <a:extLst>
              <a:ext uri="{FF2B5EF4-FFF2-40B4-BE49-F238E27FC236}">
                <a16:creationId xmlns:a16="http://schemas.microsoft.com/office/drawing/2014/main" id="{37B721FF-D609-4D98-9D19-CF75AA8A5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29200" cy="4099959"/>
          </a:xfrm>
          <a:prstGeom prst="rect">
            <a:avLst/>
          </a:prstGeom>
        </p:spPr>
      </p:pic>
      <p:pic>
        <p:nvPicPr>
          <p:cNvPr id="21" name="Picture 20" descr="Slate-V2-HD-compPhotoInset.png">
            <a:extLst>
              <a:ext uri="{FF2B5EF4-FFF2-40B4-BE49-F238E27FC236}">
                <a16:creationId xmlns:a16="http://schemas.microsoft.com/office/drawing/2014/main" id="{073936BD-C868-433F-8E84-D6DD8E640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357" y="1734506"/>
            <a:ext cx="5029200" cy="40999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6013" y="1855153"/>
            <a:ext cx="4764764" cy="6924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6013" y="2702103"/>
            <a:ext cx="4764764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3166" y="1855152"/>
            <a:ext cx="4779582" cy="6924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3167" y="2702103"/>
            <a:ext cx="4779581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3D99-809A-49C0-96E5-4250D0B498EE}" type="datetime1">
              <a:rPr lang="en-US" smtClean="0"/>
              <a:t>1/2/2025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758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DE9B-B678-4EFB-BB7D-A4370204A0B0}" type="datetime1">
              <a:rPr lang="en-US" smtClean="0"/>
              <a:t>1/2/2025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3684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812DA-F765-4142-A6A3-A8ED7235E082}" type="datetime1">
              <a:rPr lang="en-US" smtClean="0"/>
              <a:t>1/2/2025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9086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0800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673351"/>
            <a:ext cx="3706889" cy="301625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277FD-7DE6-41D4-930D-AC99F5AFE54E}" type="datetime1">
              <a:rPr lang="en-US" smtClean="0"/>
              <a:t>1/2/2025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00981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>
            <a:extLst>
              <a:ext uri="{FF2B5EF4-FFF2-40B4-BE49-F238E27FC236}">
                <a16:creationId xmlns:a16="http://schemas.microsoft.com/office/drawing/2014/main" id="{4D06E496-ACBA-4063-B4A1-C5C484EE5A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763701"/>
            <a:ext cx="5707899" cy="1675559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3698" y="2679699"/>
            <a:ext cx="4588094" cy="3135695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15526-7079-4B7B-987C-1B5FAE11A0FF}" type="datetime1">
              <a:rPr lang="en-US" smtClean="0"/>
              <a:t>1/2/2025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1731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76450"/>
            <a:ext cx="10353762" cy="371474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073ED0CC-082F-4160-86E5-0D6041F12778}" type="datetime1">
              <a:rPr lang="en-US" smtClean="0"/>
              <a:t>1/2/2025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35503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hf sldNum="0" hdr="0" ftr="0" dt="0"/>
  <p:txStyles>
    <p:titleStyle>
      <a:lvl1pPr algn="ctr" defTabSz="457200" rtl="0" eaLnBrk="1" latinLnBrk="0" hangingPunct="1">
        <a:lnSpc>
          <a:spcPct val="90000"/>
        </a:lnSpc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1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9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7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5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5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35719EE-3E2A-4CDC-B79B-444D1CA36B9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279" b="4766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Freeform 5">
            <a:extLst>
              <a:ext uri="{FF2B5EF4-FFF2-40B4-BE49-F238E27FC236}">
                <a16:creationId xmlns:a16="http://schemas.microsoft.com/office/drawing/2014/main" id="{608EAA06-5488-416B-B2B2-E552130110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6200000" flipH="1">
            <a:off x="7426885" y="445383"/>
            <a:ext cx="1995577" cy="7534653"/>
          </a:xfrm>
          <a:prstGeom prst="round2SameRect">
            <a:avLst>
              <a:gd name="adj1" fmla="val 9679"/>
              <a:gd name="adj2" fmla="val 400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>
            <a:outerShdw blurRad="50800" dist="38100" dir="5400000" algn="tl" rotWithShape="0">
              <a:srgbClr val="000000">
                <a:alpha val="43000"/>
              </a:srgbClr>
            </a:outerShdw>
          </a:effectLst>
          <a:extLst>
            <a:ext uri="{91240B29-F687-4f45-9708-019B960494DF}">
              <a14:hiddenLine xmlns="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DFCD8E-A64B-064A-BCE6-A5B6A7D129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46400" y="3496574"/>
            <a:ext cx="8437405" cy="1052422"/>
          </a:xfrm>
        </p:spPr>
        <p:txBody>
          <a:bodyPr>
            <a:normAutofit/>
          </a:bodyPr>
          <a:lstStyle/>
          <a:p>
            <a:pPr algn="l"/>
            <a:r>
              <a:rPr lang="en-US" sz="3400" dirty="0"/>
              <a:t>The five-number summary and the box plot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C15B08-6B28-9145-982F-DDBA72867D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47701" y="4548996"/>
            <a:ext cx="6436104" cy="534838"/>
          </a:xfrm>
        </p:spPr>
        <p:txBody>
          <a:bodyPr>
            <a:normAutofit/>
          </a:bodyPr>
          <a:lstStyle/>
          <a:p>
            <a:pPr algn="l"/>
            <a:r>
              <a:rPr lang="en-US" sz="1800" dirty="0">
                <a:solidFill>
                  <a:srgbClr val="C98447"/>
                </a:solidFill>
              </a:rPr>
              <a:t>1E</a:t>
            </a:r>
          </a:p>
        </p:txBody>
      </p:sp>
    </p:spTree>
    <p:extLst>
      <p:ext uri="{BB962C8B-B14F-4D97-AF65-F5344CB8AC3E}">
        <p14:creationId xmlns:p14="http://schemas.microsoft.com/office/powerpoint/2010/main" val="40512281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BFC186A-5A9F-4A9A-A72D-DFBBE99344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8EE1E2B-262B-4EE5-9AB3-125FAB1A8A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ln w="15875" cap="sq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4474B0-EF0E-7942-861A-8F57460337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387" y="149838"/>
            <a:ext cx="11180470" cy="899160"/>
          </a:xfrm>
          <a:effectLst/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r"/>
            <a:r>
              <a:rPr lang="en-US" sz="3600" b="1" dirty="0"/>
              <a:t>Using “UNI Lower Upper Fences Normal Distribution” template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62CADB7-E9BE-4376-8036-0D21CBDC96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36109" y="2057399"/>
            <a:ext cx="0" cy="27432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7C0E6C5D-6771-41F7-93CF-3EB47C6E12E9}"/>
              </a:ext>
            </a:extLst>
          </p:cNvPr>
          <p:cNvSpPr txBox="1"/>
          <p:nvPr/>
        </p:nvSpPr>
        <p:spPr>
          <a:xfrm>
            <a:off x="9149277" y="3284974"/>
            <a:ext cx="29858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highlight>
                  <a:srgbClr val="00FF00"/>
                </a:highlight>
              </a:rPr>
              <a:t>CAS Notes 1.6</a:t>
            </a:r>
            <a:endParaRPr lang="en-AU" sz="3200" dirty="0">
              <a:highlight>
                <a:srgbClr val="00FF00"/>
              </a:highlight>
            </a:endParaRPr>
          </a:p>
        </p:txBody>
      </p:sp>
      <p:pic>
        <p:nvPicPr>
          <p:cNvPr id="14" name="Picture 13" descr="A screenshot of a computer&#10;&#10;Description automatically generated">
            <a:extLst>
              <a:ext uri="{FF2B5EF4-FFF2-40B4-BE49-F238E27FC236}">
                <a16:creationId xmlns:a16="http://schemas.microsoft.com/office/drawing/2014/main" id="{8DBE7E18-D262-4A12-8840-3B311FBEBED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415561" y="1363350"/>
            <a:ext cx="3721540" cy="2214012"/>
          </a:xfrm>
          <a:prstGeom prst="rect">
            <a:avLst/>
          </a:prstGeom>
        </p:spPr>
      </p:pic>
      <p:pic>
        <p:nvPicPr>
          <p:cNvPr id="1028" name="Picture 15" descr="A screenshot of a computer&#10;&#10;Description automatically generated">
            <a:extLst>
              <a:ext uri="{FF2B5EF4-FFF2-40B4-BE49-F238E27FC236}">
                <a16:creationId xmlns:a16="http://schemas.microsoft.com/office/drawing/2014/main" id="{F55A885C-787D-4C54-B2E1-B58EB0A449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077" y="3725673"/>
            <a:ext cx="3914745" cy="2663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Picture 19" descr="A screenshot of a computer&#10;&#10;Description automatically generated">
            <a:extLst>
              <a:ext uri="{FF2B5EF4-FFF2-40B4-BE49-F238E27FC236}">
                <a16:creationId xmlns:a16="http://schemas.microsoft.com/office/drawing/2014/main" id="{0D9F0C29-C364-44B7-B705-E8BA73FBAA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3667" y="3416114"/>
            <a:ext cx="4096476" cy="3109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5">
            <a:extLst>
              <a:ext uri="{FF2B5EF4-FFF2-40B4-BE49-F238E27FC236}">
                <a16:creationId xmlns:a16="http://schemas.microsoft.com/office/drawing/2014/main" id="{58187C15-4722-49C9-87E8-BA833A8532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03667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U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CCE0F71-8038-4F79-865C-60920E9D6E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03667" y="44323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U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234581C-6D17-4218-98AB-EB8C543F42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55724" y="1278161"/>
            <a:ext cx="4196490" cy="1977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0716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9CF7650-7342-48D6-999E-174C77B5F5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984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B2D286E-2458-46AD-B49E-911912F708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1D9F5BF-ED40-6549-B374-25232A0694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77011" y="480060"/>
            <a:ext cx="11237975" cy="325901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D0DF40B0-0C1C-1341-BA5A-1587785D2D6E}"/>
                  </a:ext>
                </a:extLst>
              </p:cNvPr>
              <p:cNvSpPr/>
              <p:nvPr/>
            </p:nvSpPr>
            <p:spPr>
              <a:xfrm>
                <a:off x="477009" y="3700284"/>
                <a:ext cx="11237974" cy="26776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bg2"/>
                    </a:solidFill>
                  </a:rPr>
                  <a:t>𝑀=36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4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AU" sz="24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bg2"/>
                    </a:solidFill>
                  </a:rPr>
                  <a:t>=30, 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4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AU" sz="24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AU" sz="24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solidFill>
                      <a:schemeClr val="bg2"/>
                    </a:solidFill>
                  </a:rPr>
                  <a:t>=44</a:t>
                </a:r>
              </a:p>
              <a:p>
                <a:r>
                  <a:rPr lang="en-US" sz="2400" dirty="0">
                    <a:solidFill>
                      <a:schemeClr val="bg2"/>
                    </a:solidFill>
                  </a:rPr>
                  <a:t>𝐼𝑄𝑅=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4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AU" sz="24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AU" sz="24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solidFill>
                      <a:schemeClr val="bg2"/>
                    </a:solidFill>
                  </a:rPr>
                  <a:t>−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4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AU" sz="24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AU" sz="24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solidFill>
                      <a:schemeClr val="bg2"/>
                    </a:solidFill>
                  </a:rPr>
                  <a:t>=44−30=14</a:t>
                </a:r>
              </a:p>
              <a:p>
                <a:r>
                  <a:rPr lang="en-US" sz="2400" dirty="0">
                    <a:solidFill>
                      <a:schemeClr val="bg2"/>
                    </a:solidFill>
                  </a:rPr>
                  <a:t>Min =4, Max =92</a:t>
                </a:r>
              </a:p>
              <a:p>
                <a:r>
                  <a:rPr lang="en-US" sz="2400" dirty="0">
                    <a:solidFill>
                      <a:schemeClr val="bg2"/>
                    </a:solidFill>
                  </a:rPr>
                  <a:t>4, 70, 84 and 92 are possible outliers</a:t>
                </a:r>
              </a:p>
              <a:p>
                <a:r>
                  <a:rPr lang="en-US" sz="2400" dirty="0">
                    <a:solidFill>
                      <a:schemeClr val="bg2"/>
                    </a:solidFill>
                  </a:rPr>
                  <a:t>Upper fence=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4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AU" sz="24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AU" sz="24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solidFill>
                      <a:schemeClr val="bg2"/>
                    </a:solidFill>
                  </a:rPr>
                  <a:t>+1.5×IQR=44+1.5×14=65, Any value above 65 is an outlier.</a:t>
                </a:r>
              </a:p>
              <a:p>
                <a:r>
                  <a:rPr lang="en-US" sz="2400" dirty="0">
                    <a:solidFill>
                      <a:schemeClr val="bg2"/>
                    </a:solidFill>
                  </a:rPr>
                  <a:t>Lower fence=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4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AU" sz="24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AU" sz="24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solidFill>
                      <a:schemeClr val="bg2"/>
                    </a:solidFill>
                  </a:rPr>
                  <a:t>−1.5×IQR=30−1.5×14=9, Any value below 9 is an outlier.</a:t>
                </a: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D0DF40B0-0C1C-1341-BA5A-1587785D2D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009" y="3700284"/>
                <a:ext cx="11237974" cy="2677656"/>
              </a:xfrm>
              <a:prstGeom prst="rect">
                <a:avLst/>
              </a:prstGeom>
              <a:blipFill>
                <a:blip r:embed="rId4"/>
                <a:stretch>
                  <a:fillRect l="-791" t="-1887" b="-37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0587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9CF7650-7342-48D6-999E-174C77B5F5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984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B2D286E-2458-46AD-B49E-911912F708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C3BA591-1C35-0242-8BC5-C013563F91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77012" y="480059"/>
            <a:ext cx="11237976" cy="289377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C0D95D5D-BA23-E449-BE6E-F8F2F074E739}"/>
                  </a:ext>
                </a:extLst>
              </p:cNvPr>
              <p:cNvSpPr/>
              <p:nvPr/>
            </p:nvSpPr>
            <p:spPr>
              <a:xfrm>
                <a:off x="593127" y="3752503"/>
                <a:ext cx="11237976" cy="22467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0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AU" sz="20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AU" sz="2000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>
                    <a:solidFill>
                      <a:schemeClr val="bg2"/>
                    </a:solidFill>
                  </a:rPr>
                  <a:t>= 54; 25% of values are less than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0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AU" sz="20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AU" sz="20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AU" sz="20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𝑜𝑛𝑒</m:t>
                        </m:r>
                        <m:r>
                          <a:rPr lang="en-AU" sz="20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AU" sz="20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𝑤h𝑖𝑠𝑘𝑒𝑟</m:t>
                        </m:r>
                      </m:e>
                    </m:d>
                    <m:r>
                      <a:rPr lang="en-AU" sz="20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        </m:t>
                    </m:r>
                  </m:oMath>
                </a14:m>
                <a:r>
                  <a:rPr lang="en-US" sz="2000" dirty="0">
                    <a:solidFill>
                      <a:schemeClr val="bg2"/>
                    </a:solidFill>
                  </a:rPr>
                  <a:t>                              a. </a:t>
                </a:r>
                <a:r>
                  <a:rPr lang="en-US" sz="2000" dirty="0">
                    <a:solidFill>
                      <a:srgbClr val="0070C0"/>
                    </a:solidFill>
                  </a:rPr>
                  <a:t>25%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0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AU" sz="20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AU" sz="2000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>
                    <a:solidFill>
                      <a:schemeClr val="bg2"/>
                    </a:solidFill>
                  </a:rPr>
                  <a:t>= M=55; 50% of values are less than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0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AU" sz="20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AU" sz="2000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AU" sz="20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AU" sz="20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h𝑎𝑙𝑓</m:t>
                    </m:r>
                    <m:r>
                      <a:rPr lang="en-AU" sz="20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AU" sz="20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𝑏𝑜𝑥</m:t>
                    </m:r>
                    <m:r>
                      <a:rPr lang="en-AU" sz="20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AU" sz="20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𝑎𝑛𝑑</m:t>
                    </m:r>
                    <m:r>
                      <a:rPr lang="en-AU" sz="20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AU" sz="20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𝑜𝑛𝑒</m:t>
                    </m:r>
                    <m:r>
                      <a:rPr lang="en-AU" sz="20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AU" sz="20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𝑤h𝑖𝑠𝑘𝑒𝑟</m:t>
                    </m:r>
                    <m:r>
                      <a:rPr lang="en-AU" sz="20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>
                    <a:solidFill>
                      <a:schemeClr val="bg2"/>
                    </a:solidFill>
                  </a:rPr>
                  <a:t>.            b. </a:t>
                </a:r>
                <a:r>
                  <a:rPr lang="en-US" sz="2000" dirty="0">
                    <a:solidFill>
                      <a:srgbClr val="0070C0"/>
                    </a:solidFill>
                  </a:rPr>
                  <a:t>50%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0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AU" sz="20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AU" sz="2000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>
                    <a:solidFill>
                      <a:schemeClr val="bg2"/>
                    </a:solidFill>
                  </a:rPr>
                  <a:t>= 59; 75% of values are less than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0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AU" sz="20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AU" sz="20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AU" sz="20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𝑤h𝑜𝑙𝑒</m:t>
                    </m:r>
                    <m:r>
                      <a:rPr lang="en-AU" sz="20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AU" sz="20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𝑏𝑜𝑥</m:t>
                    </m:r>
                    <m:r>
                      <a:rPr lang="en-AU" sz="20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AU" sz="20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𝑎𝑛𝑑</m:t>
                    </m:r>
                    <m:r>
                      <a:rPr lang="en-AU" sz="20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AU" sz="20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𝑜𝑛𝑒</m:t>
                    </m:r>
                    <m:r>
                      <a:rPr lang="en-AU" sz="20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AU" sz="20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𝑤h𝑖𝑠𝑘𝑒𝑟</m:t>
                    </m:r>
                    <m:r>
                      <a:rPr lang="en-AU" sz="20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sz="2000" dirty="0">
                    <a:solidFill>
                      <a:schemeClr val="bg2"/>
                    </a:solidFill>
                  </a:rPr>
                  <a:t>.              c. </a:t>
                </a:r>
                <a:r>
                  <a:rPr lang="en-US" sz="2000" dirty="0">
                    <a:solidFill>
                      <a:srgbClr val="0070C0"/>
                    </a:solidFill>
                  </a:rPr>
                  <a:t>75%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0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AU" sz="20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AU" sz="2000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>
                    <a:solidFill>
                      <a:schemeClr val="bg2"/>
                    </a:solidFill>
                  </a:rPr>
                  <a:t>= 59; 25% of values are greater than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0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AU" sz="20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AU" sz="20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AU" sz="20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𝑜𝑛𝑒</m:t>
                    </m:r>
                    <m:r>
                      <a:rPr lang="en-AU" sz="20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AU" sz="20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𝑤h𝑖𝑠𝑘𝑒𝑟</m:t>
                    </m:r>
                    <m:r>
                      <a:rPr lang="en-AU" sz="20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>
                    <a:solidFill>
                      <a:schemeClr val="bg2"/>
                    </a:solidFill>
                  </a:rPr>
                  <a:t>.                               d. </a:t>
                </a:r>
                <a:r>
                  <a:rPr lang="en-US" sz="2000" dirty="0">
                    <a:solidFill>
                      <a:srgbClr val="0070C0"/>
                    </a:solidFill>
                  </a:rPr>
                  <a:t>25%</a:t>
                </a:r>
              </a:p>
              <a:p>
                <a:r>
                  <a:rPr lang="en-US" sz="2000" dirty="0">
                    <a:solidFill>
                      <a:schemeClr val="bg2"/>
                    </a:solidFill>
                  </a:rPr>
                  <a:t>50% of values between 54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0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AU" sz="20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AU" sz="2000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>
                    <a:solidFill>
                      <a:schemeClr val="bg2"/>
                    </a:solidFill>
                  </a:rPr>
                  <a:t>and 59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0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AU" sz="20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AU" sz="20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AU" sz="20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𝑤h𝑜𝑙𝑒</m:t>
                    </m:r>
                    <m:r>
                      <a:rPr lang="en-AU" sz="20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AU" sz="20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𝑏𝑜𝑥</m:t>
                    </m:r>
                    <m:r>
                      <a:rPr lang="en-AU" sz="20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>
                    <a:solidFill>
                      <a:schemeClr val="bg2"/>
                    </a:solidFill>
                  </a:rPr>
                  <a:t>.                                     e. </a:t>
                </a:r>
                <a:r>
                  <a:rPr lang="en-US" sz="2000" dirty="0">
                    <a:solidFill>
                      <a:srgbClr val="0070C0"/>
                    </a:solidFill>
                  </a:rPr>
                  <a:t>50%</a:t>
                </a:r>
              </a:p>
              <a:p>
                <a:r>
                  <a:rPr lang="en-US" sz="2000" dirty="0">
                    <a:solidFill>
                      <a:schemeClr val="bg2"/>
                    </a:solidFill>
                  </a:rPr>
                  <a:t>75% of values are between 54 and 86. </a:t>
                </a:r>
                <a14:m>
                  <m:oMath xmlns:m="http://schemas.openxmlformats.org/officeDocument/2006/math">
                    <m:r>
                      <a:rPr lang="en-AU" sz="20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AU" sz="20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𝑤h𝑜𝑙𝑒</m:t>
                    </m:r>
                    <m:r>
                      <a:rPr lang="en-AU" sz="20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AU" sz="20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𝑏𝑜𝑥</m:t>
                    </m:r>
                    <m:r>
                      <a:rPr lang="en-AU" sz="20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AU" sz="20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𝑎𝑛𝑑</m:t>
                    </m:r>
                    <m:r>
                      <a:rPr lang="en-AU" sz="20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AU" sz="20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𝑜𝑛𝑒</m:t>
                    </m:r>
                    <m:r>
                      <a:rPr lang="en-AU" sz="20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AU" sz="20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𝑤h𝑖𝑠𝑘𝑒𝑟</m:t>
                    </m:r>
                    <m:r>
                      <a:rPr lang="en-AU" sz="20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>
                    <a:solidFill>
                      <a:schemeClr val="bg2"/>
                    </a:solidFill>
                  </a:rPr>
                  <a:t>                f. </a:t>
                </a:r>
                <a:r>
                  <a:rPr lang="en-US" sz="2000" dirty="0">
                    <a:solidFill>
                      <a:srgbClr val="0070C0"/>
                    </a:solidFill>
                  </a:rPr>
                  <a:t>75%</a:t>
                </a:r>
              </a:p>
              <a:p>
                <a:r>
                  <a:rPr lang="en-US" sz="2000" dirty="0">
                    <a:solidFill>
                      <a:schemeClr val="bg2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C0D95D5D-BA23-E449-BE6E-F8F2F074E7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127" y="3752503"/>
                <a:ext cx="11237976" cy="2246769"/>
              </a:xfrm>
              <a:prstGeom prst="rect">
                <a:avLst/>
              </a:prstGeom>
              <a:blipFill>
                <a:blip r:embed="rId4"/>
                <a:stretch>
                  <a:fillRect l="-564" t="-11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48555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346960" y="286605"/>
            <a:ext cx="7543800" cy="1450757"/>
          </a:xfrm>
        </p:spPr>
        <p:txBody>
          <a:bodyPr/>
          <a:lstStyle/>
          <a:p>
            <a:r>
              <a:rPr lang="en-GB" dirty="0"/>
              <a:t>Mode, Median, Mean &amp; Range</a:t>
            </a:r>
          </a:p>
        </p:txBody>
      </p:sp>
      <p:sp>
        <p:nvSpPr>
          <p:cNvPr id="4" name="Rectangle 3"/>
          <p:cNvSpPr/>
          <p:nvPr/>
        </p:nvSpPr>
        <p:spPr>
          <a:xfrm>
            <a:off x="5786241" y="3531020"/>
            <a:ext cx="560097" cy="7699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GB" sz="4400" b="1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  <a:cs typeface="Arial" charset="0"/>
              </a:rPr>
              <a:t>5</a:t>
            </a:r>
            <a:endParaRPr lang="en-GB" sz="4400" b="1" dirty="0">
              <a:solidFill>
                <a:schemeClr val="accent6">
                  <a:lumMod val="75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14577" y="3502444"/>
            <a:ext cx="558421" cy="7683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GB" sz="4400" b="1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  <a:cs typeface="Arial" charset="0"/>
              </a:rPr>
              <a:t>3</a:t>
            </a:r>
            <a:endParaRPr lang="en-GB" sz="4400" b="1" dirty="0">
              <a:solidFill>
                <a:schemeClr val="accent6">
                  <a:lumMod val="75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801990" y="3529431"/>
            <a:ext cx="558420" cy="769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GB" sz="4400" b="1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  <a:cs typeface="Arial" charset="0"/>
              </a:rPr>
              <a:t>3</a:t>
            </a:r>
            <a:endParaRPr lang="en-GB" sz="4400" b="1" dirty="0">
              <a:solidFill>
                <a:schemeClr val="accent6">
                  <a:lumMod val="75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376915" y="3532606"/>
            <a:ext cx="922316" cy="769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GB" sz="4400" b="1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  <a:cs typeface="Arial" charset="0"/>
              </a:rPr>
              <a:t>10</a:t>
            </a:r>
            <a:endParaRPr lang="en-GB" sz="4400" b="1" dirty="0">
              <a:solidFill>
                <a:schemeClr val="accent6">
                  <a:lumMod val="75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594278" y="3532606"/>
            <a:ext cx="560097" cy="769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GB" sz="4400" b="1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  <a:cs typeface="Arial" charset="0"/>
              </a:rPr>
              <a:t>9</a:t>
            </a:r>
            <a:endParaRPr lang="en-GB" sz="4400" b="1" dirty="0">
              <a:solidFill>
                <a:schemeClr val="accent6">
                  <a:lumMod val="75000"/>
                </a:schemeClr>
              </a:solidFill>
              <a:latin typeface="Arial" charset="0"/>
              <a:cs typeface="Arial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1976241" y="4651796"/>
            <a:ext cx="1963737" cy="396875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1" name="Rectangle 16"/>
          <p:cNvSpPr>
            <a:spLocks noChangeArrowheads="1"/>
          </p:cNvSpPr>
          <p:nvPr/>
        </p:nvSpPr>
        <p:spPr bwMode="auto">
          <a:xfrm>
            <a:off x="1847528" y="2853157"/>
            <a:ext cx="8424936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GB" altLang="en-US" sz="2400" dirty="0">
                <a:latin typeface="Comic Sans MS" panose="030F0702030302020204" pitchFamily="66" charset="0"/>
              </a:rPr>
              <a:t>Use the information given to work out the set of data: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GB" altLang="en-US" sz="2400" dirty="0">
              <a:latin typeface="Comic Sans MS" panose="030F0702030302020204" pitchFamily="66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en-GB" altLang="en-US" sz="2400" dirty="0">
              <a:latin typeface="Comic Sans MS" panose="030F0702030302020204" pitchFamily="66" charset="0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en-GB" altLang="en-US" sz="2400" dirty="0">
                <a:latin typeface="Comic Sans MS" panose="030F0702030302020204" pitchFamily="66" charset="0"/>
              </a:rPr>
              <a:t>___    ___    ___    ___    ___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endParaRPr lang="en-GB" altLang="en-US" sz="2400" dirty="0">
              <a:latin typeface="Comic Sans MS" panose="030F0702030302020204" pitchFamily="66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GB" altLang="en-US" sz="2400" u="sng" dirty="0">
                <a:latin typeface="Comic Sans MS" panose="030F0702030302020204" pitchFamily="66" charset="0"/>
              </a:rPr>
              <a:t>Mode</a:t>
            </a:r>
            <a:r>
              <a:rPr lang="en-GB" altLang="en-US" sz="2400" dirty="0">
                <a:latin typeface="Comic Sans MS" panose="030F0702030302020204" pitchFamily="66" charset="0"/>
              </a:rPr>
              <a:t> = 3			</a:t>
            </a:r>
            <a:r>
              <a:rPr lang="en-GB" altLang="en-US" sz="2400" u="sng" dirty="0">
                <a:latin typeface="Comic Sans MS" panose="030F0702030302020204" pitchFamily="66" charset="0"/>
              </a:rPr>
              <a:t>Range</a:t>
            </a:r>
            <a:r>
              <a:rPr lang="en-GB" altLang="en-US" sz="2400" dirty="0">
                <a:latin typeface="Comic Sans MS" panose="030F0702030302020204" pitchFamily="66" charset="0"/>
              </a:rPr>
              <a:t> = 7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GB" altLang="en-US" sz="2400" u="sng" dirty="0">
                <a:latin typeface="Comic Sans MS" panose="030F0702030302020204" pitchFamily="66" charset="0"/>
              </a:rPr>
              <a:t>Median</a:t>
            </a:r>
            <a:r>
              <a:rPr lang="en-GB" altLang="en-US" sz="2400" dirty="0">
                <a:latin typeface="Comic Sans MS" panose="030F0702030302020204" pitchFamily="66" charset="0"/>
              </a:rPr>
              <a:t> = 5			</a:t>
            </a:r>
            <a:r>
              <a:rPr lang="en-GB" altLang="en-US" sz="2400" u="sng" dirty="0">
                <a:latin typeface="Comic Sans MS" panose="030F0702030302020204" pitchFamily="66" charset="0"/>
              </a:rPr>
              <a:t>Mean</a:t>
            </a:r>
            <a:r>
              <a:rPr lang="en-GB" altLang="en-US" sz="2400" dirty="0">
                <a:latin typeface="Comic Sans MS" panose="030F0702030302020204" pitchFamily="66" charset="0"/>
              </a:rPr>
              <a:t> = 6</a:t>
            </a: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1977827" y="5074071"/>
            <a:ext cx="1962150" cy="396875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4472997" y="5108996"/>
            <a:ext cx="1962150" cy="395287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4151784" y="4653384"/>
            <a:ext cx="1962150" cy="395287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 rot="19850898">
            <a:off x="7923361" y="1506530"/>
            <a:ext cx="3934798" cy="46166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2400" dirty="0"/>
              <a:t>Hint: Start with the median!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714730" y="4013117"/>
            <a:ext cx="2009692" cy="2677656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r>
              <a:rPr lang="en-GB" sz="2400" u="sng" dirty="0"/>
              <a:t>Keywords</a:t>
            </a:r>
          </a:p>
          <a:p>
            <a:r>
              <a:rPr lang="en-GB" sz="2400" dirty="0"/>
              <a:t>Average, mean, median, mode, range, data, frequency</a:t>
            </a:r>
          </a:p>
        </p:txBody>
      </p:sp>
      <p:sp>
        <p:nvSpPr>
          <p:cNvPr id="2" name="Rectangle 1"/>
          <p:cNvSpPr/>
          <p:nvPr/>
        </p:nvSpPr>
        <p:spPr>
          <a:xfrm>
            <a:off x="1579504" y="1739326"/>
            <a:ext cx="23519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Finisher</a:t>
            </a:r>
          </a:p>
        </p:txBody>
      </p:sp>
    </p:spTree>
    <p:extLst>
      <p:ext uri="{BB962C8B-B14F-4D97-AF65-F5344CB8AC3E}">
        <p14:creationId xmlns:p14="http://schemas.microsoft.com/office/powerpoint/2010/main" val="1892161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3">
            <a:extLst>
              <a:ext uri="{FF2B5EF4-FFF2-40B4-BE49-F238E27FC236}">
                <a16:creationId xmlns:a16="http://schemas.microsoft.com/office/drawing/2014/main" id="{2055705F-6470-DB4D-BE37-E9F6441872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228" y="1037967"/>
            <a:ext cx="4319258" cy="47091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lvl="2" defTabSz="457200"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2800" b="0" i="1" kern="1200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exercises &amp; Summary Book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F2C4DA58-F559-144D-9EC8-248EF35C1C1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0234124"/>
              </p:ext>
            </p:extLst>
          </p:nvPr>
        </p:nvGraphicFramePr>
        <p:xfrm>
          <a:off x="4598438" y="1207783"/>
          <a:ext cx="7012370" cy="47091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86925155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3576" y="274210"/>
            <a:ext cx="9949223" cy="2330677"/>
          </a:xfrm>
        </p:spPr>
        <p:txBody>
          <a:bodyPr>
            <a:normAutofit lnSpcReduction="10000"/>
          </a:bodyPr>
          <a:lstStyle/>
          <a:p>
            <a:r>
              <a:rPr lang="en-GB" sz="4800" u="sng" dirty="0"/>
              <a:t>Starter </a:t>
            </a:r>
          </a:p>
          <a:p>
            <a:r>
              <a:rPr lang="en-GB" sz="3600" dirty="0"/>
              <a:t>Unscramble these key words for today’s lesson</a:t>
            </a:r>
          </a:p>
          <a:p>
            <a:r>
              <a:rPr lang="en-GB" sz="3600" dirty="0"/>
              <a:t>Can you work out the title?</a:t>
            </a:r>
          </a:p>
        </p:txBody>
      </p:sp>
      <p:sp>
        <p:nvSpPr>
          <p:cNvPr id="5" name="Rectangle 4"/>
          <p:cNvSpPr/>
          <p:nvPr/>
        </p:nvSpPr>
        <p:spPr>
          <a:xfrm>
            <a:off x="1751373" y="2675341"/>
            <a:ext cx="1819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d</a:t>
            </a:r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ome</a:t>
            </a:r>
          </a:p>
        </p:txBody>
      </p:sp>
      <p:sp>
        <p:nvSpPr>
          <p:cNvPr id="6" name="Rectangle 5"/>
          <p:cNvSpPr/>
          <p:nvPr/>
        </p:nvSpPr>
        <p:spPr>
          <a:xfrm>
            <a:off x="4778330" y="3888137"/>
            <a:ext cx="18336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grean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894876" y="2784847"/>
            <a:ext cx="23599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nademi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47367" y="3426472"/>
            <a:ext cx="18389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  <a:t>Mode</a:t>
            </a:r>
          </a:p>
        </p:txBody>
      </p:sp>
      <p:sp>
        <p:nvSpPr>
          <p:cNvPr id="9" name="Rectangle 8"/>
          <p:cNvSpPr/>
          <p:nvPr/>
        </p:nvSpPr>
        <p:spPr>
          <a:xfrm>
            <a:off x="4698469" y="4811467"/>
            <a:ext cx="19794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  <a:t>Range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005730" y="3534050"/>
            <a:ext cx="23487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  <a:t>Median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80394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BED5208-4FCB-6049-BE4E-1DD27CFC5E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45796E9-F39E-254B-8955-9E8EB70CEC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8050" y="3359150"/>
            <a:ext cx="215900" cy="1397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274FC4C-DF26-C643-87DD-F5845A5EE2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1490" y="5927834"/>
            <a:ext cx="898635" cy="28377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835734E-35E1-8346-BE33-082C91720D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00649" y="4733925"/>
            <a:ext cx="1625819" cy="889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C76D828-205C-2344-8C09-0AB739BA36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7861" y="4452055"/>
            <a:ext cx="1625818" cy="117087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085AA38-6622-514F-9292-260E0B602C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67682" y="4379737"/>
            <a:ext cx="1526361" cy="135247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6BB8121-FC57-E442-B152-AEEC5883F3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3698" y="5483334"/>
            <a:ext cx="6557324" cy="88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569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7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2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FD78271-3D6A-F24A-B76D-ED2C4EC8A2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6AACC7A-C0E9-9A4F-9B7B-F6A099BCAB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0649" y="4350102"/>
            <a:ext cx="1625819" cy="889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18E81BA-2EE8-D844-AD4F-6E73365825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4972" y="4209167"/>
            <a:ext cx="1625818" cy="117087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F38FBDA-0921-2847-94D0-46F41106E5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0872" y="4209167"/>
            <a:ext cx="1526361" cy="135247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55E2AAC-DF81-AF43-A2ED-634C322BBE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83738" y="5937956"/>
            <a:ext cx="711905" cy="26339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27F6DD4-F81B-DE43-855E-3682356317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1105" y="5561639"/>
            <a:ext cx="6557324" cy="88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440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7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2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7">
            <a:extLst>
              <a:ext uri="{FF2B5EF4-FFF2-40B4-BE49-F238E27FC236}">
                <a16:creationId xmlns:a16="http://schemas.microsoft.com/office/drawing/2014/main" id="{2BFC186A-5A9F-4A9A-A72D-DFBBE99344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Rectangle 9">
            <a:extLst>
              <a:ext uri="{FF2B5EF4-FFF2-40B4-BE49-F238E27FC236}">
                <a16:creationId xmlns:a16="http://schemas.microsoft.com/office/drawing/2014/main" id="{E8EE1E2B-262B-4EE5-9AB3-125FAB1A8A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ln w="15875" cap="sq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B4C2D2-9B17-F84C-8FC3-C58C78A959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36109" y="326013"/>
            <a:ext cx="3734327" cy="1137939"/>
          </a:xfrm>
          <a:effectLst/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2800" dirty="0"/>
              <a:t>Five-number</a:t>
            </a:r>
            <a:r>
              <a:rPr lang="en-US" sz="3200" dirty="0"/>
              <a:t> summary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62CADB7-E9BE-4376-8036-0D21CBDC96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36109" y="2057399"/>
            <a:ext cx="0" cy="27432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itle 1">
                <a:extLst>
                  <a:ext uri="{FF2B5EF4-FFF2-40B4-BE49-F238E27FC236}">
                    <a16:creationId xmlns:a16="http://schemas.microsoft.com/office/drawing/2014/main" id="{8A7FD4C2-1197-2F4C-974D-876497F6460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93816" y="511974"/>
                <a:ext cx="7670041" cy="1137939"/>
              </a:xfrm>
              <a:prstGeom prst="rect">
                <a:avLst/>
              </a:prstGeom>
              <a:effectLst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4572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000" kern="1200">
                    <a:ln>
                      <a:solidFill>
                        <a:schemeClr val="bg1">
                          <a:lumMod val="75000"/>
                          <a:lumOff val="25000"/>
                          <a:alpha val="10000"/>
                        </a:schemeClr>
                      </a:solidFill>
                    </a:ln>
                    <a:solidFill>
                      <a:schemeClr val="tx2"/>
                    </a:solidFill>
                    <a:effectLst>
                      <a:outerShdw blurRad="9525" dist="25400" dir="14640000" algn="tl" rotWithShape="0">
                        <a:schemeClr val="bg1">
                          <a:alpha val="30000"/>
                        </a:schemeClr>
                      </a:outerShdw>
                    </a:effectLst>
                    <a:latin typeface="+mj-lt"/>
                    <a:ea typeface="+mj-ea"/>
                    <a:cs typeface="Trebuchet MS"/>
                  </a:defRPr>
                </a:lvl1pPr>
                <a:lvl2pPr eaLnBrk="1" hangingPunct="1">
                  <a:defRPr>
                    <a:solidFill>
                      <a:schemeClr val="tx2"/>
                    </a:solidFill>
                  </a:defRPr>
                </a:lvl2pPr>
                <a:lvl3pPr eaLnBrk="1" hangingPunct="1">
                  <a:defRPr>
                    <a:solidFill>
                      <a:schemeClr val="tx2"/>
                    </a:solidFill>
                  </a:defRPr>
                </a:lvl3pPr>
                <a:lvl4pPr eaLnBrk="1" hangingPunct="1">
                  <a:defRPr>
                    <a:solidFill>
                      <a:schemeClr val="tx2"/>
                    </a:solidFill>
                  </a:defRPr>
                </a:lvl4pPr>
                <a:lvl5pPr eaLnBrk="1" hangingPunct="1">
                  <a:defRPr>
                    <a:solidFill>
                      <a:schemeClr val="tx2"/>
                    </a:solidFill>
                  </a:defRPr>
                </a:lvl5pPr>
                <a:lvl6pPr eaLnBrk="1" hangingPunct="1">
                  <a:defRPr>
                    <a:solidFill>
                      <a:schemeClr val="tx2"/>
                    </a:solidFill>
                  </a:defRPr>
                </a:lvl6pPr>
                <a:lvl7pPr eaLnBrk="1" hangingPunct="1">
                  <a:defRPr>
                    <a:solidFill>
                      <a:schemeClr val="tx2"/>
                    </a:solidFill>
                  </a:defRPr>
                </a:lvl7pPr>
                <a:lvl8pPr eaLnBrk="1" hangingPunct="1">
                  <a:defRPr>
                    <a:solidFill>
                      <a:schemeClr val="tx2"/>
                    </a:solidFill>
                  </a:defRPr>
                </a:lvl8pPr>
                <a:lvl9pPr eaLnBrk="1" hangingPunct="1">
                  <a:defRPr>
                    <a:solidFill>
                      <a:schemeClr val="tx2"/>
                    </a:solidFill>
                  </a:defRPr>
                </a:lvl9pPr>
              </a:lstStyle>
              <a:p>
                <a:r>
                  <a:rPr lang="en-AU" dirty="0">
                    <a:effectLst/>
                  </a:rPr>
                  <a:t>minimum, 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i="1" dirty="0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b="0" i="1" dirty="0" smtClean="0">
                            <a:effectLst/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AU" b="0" i="1" dirty="0" smtClean="0">
                            <a:effectLst/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AU" dirty="0">
                    <a:effectLst/>
                  </a:rPr>
                  <a:t>, 𝑀,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i="1" dirty="0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effectLst/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AU" b="0" i="1" dirty="0" smtClean="0">
                            <a:effectLst/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AU" dirty="0">
                    <a:effectLst/>
                  </a:rPr>
                  <a:t>, maximum</a:t>
                </a:r>
              </a:p>
              <a:p>
                <a:r>
                  <a:rPr lang="en-AU" dirty="0">
                    <a:effectLst/>
                  </a:rPr>
                  <a:t>is known as a </a:t>
                </a:r>
                <a:r>
                  <a:rPr lang="en-AU" i="1" dirty="0">
                    <a:effectLst/>
                  </a:rPr>
                  <a:t>five-number summary</a:t>
                </a:r>
                <a:r>
                  <a:rPr lang="en-AU" dirty="0">
                    <a:effectLst/>
                  </a:rPr>
                  <a:t>.</a:t>
                </a:r>
              </a:p>
            </p:txBody>
          </p:sp>
        </mc:Choice>
        <mc:Fallback xmlns="">
          <p:sp>
            <p:nvSpPr>
              <p:cNvPr id="11" name="Title 1">
                <a:extLst>
                  <a:ext uri="{FF2B5EF4-FFF2-40B4-BE49-F238E27FC236}">
                    <a16:creationId xmlns:a16="http://schemas.microsoft.com/office/drawing/2014/main" id="{8A7FD4C2-1197-2F4C-974D-876497F646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816" y="511974"/>
                <a:ext cx="7670041" cy="113793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itle 1">
            <a:extLst>
              <a:ext uri="{FF2B5EF4-FFF2-40B4-BE49-F238E27FC236}">
                <a16:creationId xmlns:a16="http://schemas.microsoft.com/office/drawing/2014/main" id="{E3B2234B-F520-FF4B-9668-B93A7FDEE7A0}"/>
              </a:ext>
            </a:extLst>
          </p:cNvPr>
          <p:cNvSpPr txBox="1">
            <a:spLocks/>
          </p:cNvSpPr>
          <p:nvPr/>
        </p:nvSpPr>
        <p:spPr>
          <a:xfrm>
            <a:off x="7963654" y="1800316"/>
            <a:ext cx="3906782" cy="113793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 sz="2800" dirty="0"/>
              <a:t>The box plot</a:t>
            </a:r>
          </a:p>
          <a:p>
            <a:pPr algn="r"/>
            <a:r>
              <a:rPr lang="en-US" sz="2800" dirty="0"/>
              <a:t>The box-and-whisker plot</a:t>
            </a:r>
          </a:p>
          <a:p>
            <a:pPr algn="r"/>
            <a:endParaRPr lang="en-US" sz="3200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7D3A8792-1949-C849-AE70-6526F3CA6A0D}"/>
              </a:ext>
            </a:extLst>
          </p:cNvPr>
          <p:cNvSpPr txBox="1">
            <a:spLocks/>
          </p:cNvSpPr>
          <p:nvPr/>
        </p:nvSpPr>
        <p:spPr>
          <a:xfrm>
            <a:off x="401500" y="2548511"/>
            <a:ext cx="7670041" cy="113793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AU" dirty="0">
                <a:effectLst/>
              </a:rPr>
              <a:t>The box plot is a graphical display of a five-number summary of a data set showing outliers if present.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A1C942A-AD9C-9349-AA43-FDCFAB090D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564" y="4716704"/>
            <a:ext cx="5848537" cy="181256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4A0D9EA-00C1-7943-BA99-2F411AFA81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1788" y="4192374"/>
            <a:ext cx="5468648" cy="2336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1497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C3D9BD5-A493-4B97-963D-60135D5338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F759AF4-E342-4E60-8A32-C44A328F2F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ln w="15875" cap="sq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49B2805-6469-407A-A68A-BB85AC8A85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68371" y="2057399"/>
            <a:ext cx="0" cy="27432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88560D30-3A6E-AD44-A75A-A962223BA7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8071" y="336549"/>
            <a:ext cx="10134600" cy="34417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D807852-5ADA-CF46-B52D-4103DEB737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2407" y="5059680"/>
            <a:ext cx="4660900" cy="10922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itle 1">
                <a:extLst>
                  <a:ext uri="{FF2B5EF4-FFF2-40B4-BE49-F238E27FC236}">
                    <a16:creationId xmlns:a16="http://schemas.microsoft.com/office/drawing/2014/main" id="{D005E35D-6D3C-E94E-B167-844B372A435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83035" y="4333748"/>
                <a:ext cx="7670041" cy="1137939"/>
              </a:xfrm>
              <a:prstGeom prst="rect">
                <a:avLst/>
              </a:prstGeom>
              <a:effectLst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4572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000" kern="1200">
                    <a:ln>
                      <a:solidFill>
                        <a:schemeClr val="bg1">
                          <a:lumMod val="75000"/>
                          <a:lumOff val="25000"/>
                          <a:alpha val="10000"/>
                        </a:schemeClr>
                      </a:solidFill>
                    </a:ln>
                    <a:solidFill>
                      <a:schemeClr val="tx2"/>
                    </a:solidFill>
                    <a:effectLst>
                      <a:outerShdw blurRad="9525" dist="25400" dir="14640000" algn="tl" rotWithShape="0">
                        <a:schemeClr val="bg1">
                          <a:alpha val="30000"/>
                        </a:schemeClr>
                      </a:outerShdw>
                    </a:effectLst>
                    <a:latin typeface="+mj-lt"/>
                    <a:ea typeface="+mj-ea"/>
                    <a:cs typeface="Trebuchet MS"/>
                  </a:defRPr>
                </a:lvl1pPr>
                <a:lvl2pPr eaLnBrk="1" hangingPunct="1">
                  <a:defRPr>
                    <a:solidFill>
                      <a:schemeClr val="tx2"/>
                    </a:solidFill>
                  </a:defRPr>
                </a:lvl2pPr>
                <a:lvl3pPr eaLnBrk="1" hangingPunct="1">
                  <a:defRPr>
                    <a:solidFill>
                      <a:schemeClr val="tx2"/>
                    </a:solidFill>
                  </a:defRPr>
                </a:lvl3pPr>
                <a:lvl4pPr eaLnBrk="1" hangingPunct="1">
                  <a:defRPr>
                    <a:solidFill>
                      <a:schemeClr val="tx2"/>
                    </a:solidFill>
                  </a:defRPr>
                </a:lvl4pPr>
                <a:lvl5pPr eaLnBrk="1" hangingPunct="1">
                  <a:defRPr>
                    <a:solidFill>
                      <a:schemeClr val="tx2"/>
                    </a:solidFill>
                  </a:defRPr>
                </a:lvl5pPr>
                <a:lvl6pPr eaLnBrk="1" hangingPunct="1">
                  <a:defRPr>
                    <a:solidFill>
                      <a:schemeClr val="tx2"/>
                    </a:solidFill>
                  </a:defRPr>
                </a:lvl6pPr>
                <a:lvl7pPr eaLnBrk="1" hangingPunct="1">
                  <a:defRPr>
                    <a:solidFill>
                      <a:schemeClr val="tx2"/>
                    </a:solidFill>
                  </a:defRPr>
                </a:lvl7pPr>
                <a:lvl8pPr eaLnBrk="1" hangingPunct="1">
                  <a:defRPr>
                    <a:solidFill>
                      <a:schemeClr val="tx2"/>
                    </a:solidFill>
                  </a:defRPr>
                </a:lvl8pPr>
                <a:lvl9pPr eaLnBrk="1" hangingPunct="1">
                  <a:defRPr>
                    <a:solidFill>
                      <a:schemeClr val="tx2"/>
                    </a:solidFill>
                  </a:defRPr>
                </a:lvl9pPr>
              </a:lstStyle>
              <a:p>
                <a:pPr algn="l"/>
                <a:r>
                  <a:rPr lang="en-AU" sz="2400" dirty="0">
                    <a:effectLst/>
                  </a:rPr>
                  <a:t>Minimum=52, maximum=77</a:t>
                </a:r>
              </a:p>
              <a:p>
                <a:pPr algn="l"/>
                <a14:m>
                  <m:oMath xmlns:m="http://schemas.openxmlformats.org/officeDocument/2006/math">
                    <m:sSub>
                      <m:sSubPr>
                        <m:ctrlPr>
                          <a:rPr lang="en-AU" sz="2400" i="1" dirty="0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400" i="1" dirty="0">
                            <a:effectLst/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AU" sz="2400" i="1" dirty="0">
                            <a:effectLst/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AU" sz="2400" dirty="0">
                    <a:effectLst/>
                  </a:rPr>
                  <a:t>=66, 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sz="2400" i="1" dirty="0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400" i="1" dirty="0">
                            <a:effectLst/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AU" sz="2400" i="1" dirty="0">
                            <a:effectLst/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AU" sz="2400" dirty="0">
                    <a:effectLst/>
                  </a:rPr>
                  <a:t>=75,</a:t>
                </a:r>
              </a:p>
              <a:p>
                <a:pPr algn="l"/>
                <a:r>
                  <a:rPr lang="en-AU" sz="2400" dirty="0">
                    <a:effectLst/>
                  </a:rPr>
                  <a:t>𝑀=73, </a:t>
                </a:r>
              </a:p>
              <a:p>
                <a:pPr algn="l"/>
                <a:r>
                  <a:rPr lang="en-AU" sz="2400" dirty="0">
                    <a:effectLst/>
                  </a:rPr>
                  <a:t>Minimum=52, maximum=77</a:t>
                </a:r>
              </a:p>
            </p:txBody>
          </p:sp>
        </mc:Choice>
        <mc:Fallback xmlns="">
          <p:sp>
            <p:nvSpPr>
              <p:cNvPr id="9" name="Title 1">
                <a:extLst>
                  <a:ext uri="{FF2B5EF4-FFF2-40B4-BE49-F238E27FC236}">
                    <a16:creationId xmlns:a16="http://schemas.microsoft.com/office/drawing/2014/main" id="{D005E35D-6D3C-E94E-B167-844B372A43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035" y="4333748"/>
                <a:ext cx="7670041" cy="1137939"/>
              </a:xfrm>
              <a:prstGeom prst="rect">
                <a:avLst/>
              </a:prstGeom>
              <a:blipFill>
                <a:blip r:embed="rId4"/>
                <a:stretch>
                  <a:fillRect t="-4396" b="-5495"/>
                </a:stretch>
              </a:blipFill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Frame 12">
            <a:extLst>
              <a:ext uri="{FF2B5EF4-FFF2-40B4-BE49-F238E27FC236}">
                <a16:creationId xmlns:a16="http://schemas.microsoft.com/office/drawing/2014/main" id="{F9123112-9A67-BC44-A760-8A65260CABFE}"/>
              </a:ext>
            </a:extLst>
          </p:cNvPr>
          <p:cNvSpPr/>
          <p:nvPr/>
        </p:nvSpPr>
        <p:spPr>
          <a:xfrm>
            <a:off x="6696529" y="5724395"/>
            <a:ext cx="2572731" cy="427485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DD7B3FF-4A30-C444-B7E8-BC5A0966AD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13556" y="4754738"/>
            <a:ext cx="4648200" cy="1701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4DA8816-ABC2-F44F-998C-766F83F2FF1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13556" y="4679502"/>
            <a:ext cx="4836745" cy="177703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DCF8663-130A-3D44-BB31-79E78B033CB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95129" y="4763860"/>
            <a:ext cx="4660900" cy="1660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8435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C3D9BD5-A493-4B97-963D-60135D5338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F759AF4-E342-4E60-8A32-C44A328F2F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ln w="15875" cap="sq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49B2805-6469-407A-A68A-BB85AC8A85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68371" y="2057399"/>
            <a:ext cx="0" cy="27432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4BE7AEA1-B0B1-ED46-96C9-BB66AD23EF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7321" y="375012"/>
            <a:ext cx="8001000" cy="1498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CA8205F-8A45-374E-8432-342D8139E0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193" y="2204173"/>
            <a:ext cx="11548863" cy="432326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E444582-088B-A94E-B875-004C7D595D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564" y="184106"/>
            <a:ext cx="4788099" cy="1542413"/>
          </a:xfrm>
          <a:effectLst/>
        </p:spPr>
        <p:txBody>
          <a:bodyPr>
            <a:normAutofit/>
          </a:bodyPr>
          <a:lstStyle/>
          <a:p>
            <a:pPr algn="l"/>
            <a:r>
              <a:rPr lang="en-AU" sz="3600" b="1" dirty="0">
                <a:effectLst/>
              </a:rPr>
              <a:t>Box plots with outliers</a:t>
            </a:r>
            <a:br>
              <a:rPr lang="en-AU" sz="3600" b="1" dirty="0">
                <a:effectLst/>
              </a:rPr>
            </a:b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9969062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9CF7650-7342-48D6-999E-174C77B5F5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984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B2D286E-2458-46AD-B49E-911912F708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DC391C3-E9CC-7148-CE21-0FE9F5D772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381" y="480060"/>
            <a:ext cx="10144956" cy="5897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3195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BFC186A-5A9F-4A9A-A72D-DFBBE99344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8EE1E2B-262B-4EE5-9AB3-125FAB1A8A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ln w="15875" cap="sq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4474B0-EF0E-7942-861A-8F57460337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281727" y="144150"/>
            <a:ext cx="11180470" cy="899160"/>
          </a:xfr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3600" b="1" dirty="0"/>
              <a:t>How to construct a box plot with outliers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62CADB7-E9BE-4376-8036-0D21CBDC96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36109" y="2057399"/>
            <a:ext cx="0" cy="27432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7C0E6C5D-6771-41F7-93CF-3EB47C6E12E9}"/>
              </a:ext>
            </a:extLst>
          </p:cNvPr>
          <p:cNvSpPr txBox="1"/>
          <p:nvPr/>
        </p:nvSpPr>
        <p:spPr>
          <a:xfrm>
            <a:off x="4768744" y="778575"/>
            <a:ext cx="29858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highlight>
                  <a:srgbClr val="00FF00"/>
                </a:highlight>
              </a:rPr>
              <a:t>CAS Notes 1.5</a:t>
            </a:r>
            <a:endParaRPr lang="en-AU" sz="3200" dirty="0">
              <a:highlight>
                <a:srgbClr val="00FF00"/>
              </a:highlight>
            </a:endParaRPr>
          </a:p>
        </p:txBody>
      </p:sp>
      <p:pic>
        <p:nvPicPr>
          <p:cNvPr id="11" name="Picture 10" descr="A screenshot of a computer&#10;&#10;Description automatically generated">
            <a:extLst>
              <a:ext uri="{FF2B5EF4-FFF2-40B4-BE49-F238E27FC236}">
                <a16:creationId xmlns:a16="http://schemas.microsoft.com/office/drawing/2014/main" id="{7960D2F0-6C14-4B08-861D-A1028395618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3266" y="1595917"/>
            <a:ext cx="6248399" cy="3757291"/>
          </a:xfrm>
          <a:prstGeom prst="rect">
            <a:avLst/>
          </a:prstGeom>
        </p:spPr>
      </p:pic>
      <p:pic>
        <p:nvPicPr>
          <p:cNvPr id="13" name="Picture 12" descr="A screenshot of a computer&#10;&#10;Description automatically generated">
            <a:extLst>
              <a:ext uri="{FF2B5EF4-FFF2-40B4-BE49-F238E27FC236}">
                <a16:creationId xmlns:a16="http://schemas.microsoft.com/office/drawing/2014/main" id="{369FBC2B-074E-403B-92CA-D2C69E9212E1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6261665" y="1595917"/>
            <a:ext cx="5917069" cy="4013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3303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VTI">
  <a:themeElements>
    <a:clrScheme name="AnalogousFromDarkSeedLeftStep">
      <a:dk1>
        <a:srgbClr val="000000"/>
      </a:dk1>
      <a:lt1>
        <a:srgbClr val="FFFFFF"/>
      </a:lt1>
      <a:dk2>
        <a:srgbClr val="412425"/>
      </a:dk2>
      <a:lt2>
        <a:srgbClr val="E2E5E8"/>
      </a:lt2>
      <a:accent1>
        <a:srgbClr val="C98447"/>
      </a:accent1>
      <a:accent2>
        <a:srgbClr val="B73C35"/>
      </a:accent2>
      <a:accent3>
        <a:srgbClr val="C94776"/>
      </a:accent3>
      <a:accent4>
        <a:srgbClr val="B7359B"/>
      </a:accent4>
      <a:accent5>
        <a:srgbClr val="AF47C9"/>
      </a:accent5>
      <a:accent6>
        <a:srgbClr val="6E3EBA"/>
      </a:accent6>
      <a:hlink>
        <a:srgbClr val="BB3FBF"/>
      </a:hlink>
      <a:folHlink>
        <a:srgbClr val="7F7F7F"/>
      </a:folHlink>
    </a:clrScheme>
    <a:fontScheme name="Slate">
      <a:majorFont>
        <a:latin typeface="Georgia Pro Cond Ligh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Speak Pro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VTI" id="{35C4A07C-0176-4A32-9BCB-B016516853F0}" vid="{9B70D35C-BCA8-4715-BB49-8BE54A7FC07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431</Words>
  <Application>Microsoft Office PowerPoint</Application>
  <PresentationFormat>Widescreen</PresentationFormat>
  <Paragraphs>61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Calibri</vt:lpstr>
      <vt:lpstr>Cambria Math</vt:lpstr>
      <vt:lpstr>Comic Sans MS</vt:lpstr>
      <vt:lpstr>Georgia Pro Cond Light</vt:lpstr>
      <vt:lpstr>Speak Pro</vt:lpstr>
      <vt:lpstr>Wingdings 2</vt:lpstr>
      <vt:lpstr>SlateVTI</vt:lpstr>
      <vt:lpstr>The five-number summary and the box plot</vt:lpstr>
      <vt:lpstr>PowerPoint Presentation</vt:lpstr>
      <vt:lpstr>PowerPoint Presentation</vt:lpstr>
      <vt:lpstr>PowerPoint Presentation</vt:lpstr>
      <vt:lpstr>Five-number summary</vt:lpstr>
      <vt:lpstr>PowerPoint Presentation</vt:lpstr>
      <vt:lpstr>Box plots with outliers </vt:lpstr>
      <vt:lpstr>PowerPoint Presentation</vt:lpstr>
      <vt:lpstr>How to construct a box plot with outliers</vt:lpstr>
      <vt:lpstr>Using “UNI Lower Upper Fences Normal Distribution” template</vt:lpstr>
      <vt:lpstr>PowerPoint Presentation</vt:lpstr>
      <vt:lpstr>PowerPoint Presentation</vt:lpstr>
      <vt:lpstr>Mode, Median, Mean &amp; Range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five-number summary and the box plot</dc:title>
  <dc:creator>Yongmei Zhang</dc:creator>
  <cp:lastModifiedBy>Lyn ZHANG</cp:lastModifiedBy>
  <cp:revision>19</cp:revision>
  <dcterms:created xsi:type="dcterms:W3CDTF">2020-07-09T11:17:19Z</dcterms:created>
  <dcterms:modified xsi:type="dcterms:W3CDTF">2025-01-01T22:53:32Z</dcterms:modified>
</cp:coreProperties>
</file>