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4.xml" ContentType="application/vnd.openxmlformats-officedocument.presentationml.notesSlide+xml"/>
  <Override PartName="/ppt/ink/ink5.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0"/>
  </p:notesMasterIdLst>
  <p:sldIdLst>
    <p:sldId id="256" r:id="rId2"/>
    <p:sldId id="274" r:id="rId3"/>
    <p:sldId id="257" r:id="rId4"/>
    <p:sldId id="259" r:id="rId5"/>
    <p:sldId id="282" r:id="rId6"/>
    <p:sldId id="263" r:id="rId7"/>
    <p:sldId id="273" r:id="rId8"/>
    <p:sldId id="264" r:id="rId9"/>
    <p:sldId id="286" r:id="rId10"/>
    <p:sldId id="287" r:id="rId11"/>
    <p:sldId id="288" r:id="rId12"/>
    <p:sldId id="289" r:id="rId13"/>
    <p:sldId id="260" r:id="rId14"/>
    <p:sldId id="284" r:id="rId15"/>
    <p:sldId id="290" r:id="rId16"/>
    <p:sldId id="291" r:id="rId17"/>
    <p:sldId id="292" r:id="rId18"/>
    <p:sldId id="258" r:id="rId19"/>
    <p:sldId id="293" r:id="rId20"/>
    <p:sldId id="294" r:id="rId21"/>
    <p:sldId id="295" r:id="rId22"/>
    <p:sldId id="262" r:id="rId23"/>
    <p:sldId id="421" r:id="rId24"/>
    <p:sldId id="422" r:id="rId25"/>
    <p:sldId id="423" r:id="rId26"/>
    <p:sldId id="261" r:id="rId27"/>
    <p:sldId id="297" r:id="rId28"/>
    <p:sldId id="298" r:id="rId29"/>
    <p:sldId id="299" r:id="rId30"/>
    <p:sldId id="300" r:id="rId31"/>
    <p:sldId id="417" r:id="rId32"/>
    <p:sldId id="418" r:id="rId33"/>
    <p:sldId id="374" r:id="rId34"/>
    <p:sldId id="419" r:id="rId35"/>
    <p:sldId id="420" r:id="rId36"/>
    <p:sldId id="424" r:id="rId37"/>
    <p:sldId id="425" r:id="rId38"/>
    <p:sldId id="426"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21"/>
    <p:restoredTop sz="94753"/>
  </p:normalViewPr>
  <p:slideViewPr>
    <p:cSldViewPr snapToGrid="0" snapToObjects="1">
      <p:cViewPr varScale="1">
        <p:scale>
          <a:sx n="59" d="100"/>
          <a:sy n="59" d="100"/>
        </p:scale>
        <p:origin x="78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B9474B-76C3-4738-A218-9FB3D0E9208C}"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6A832F5D-8E35-45E5-A941-B0782E4C4493}">
      <dgm:prSet/>
      <dgm:spPr/>
      <dgm:t>
        <a:bodyPr/>
        <a:lstStyle/>
        <a:p>
          <a:r>
            <a:rPr lang="en-US" i="1" dirty="0"/>
            <a:t>The elements of graph: Vertices</a:t>
          </a:r>
          <a:r>
            <a:rPr lang="en-US" dirty="0"/>
            <a:t>, </a:t>
          </a:r>
          <a:r>
            <a:rPr lang="en-US" i="1" dirty="0"/>
            <a:t>Edges</a:t>
          </a:r>
          <a:r>
            <a:rPr lang="en-US" dirty="0"/>
            <a:t>, </a:t>
          </a:r>
          <a:r>
            <a:rPr lang="en-US" i="1" dirty="0"/>
            <a:t>Degree of a Vertex</a:t>
          </a:r>
          <a:endParaRPr lang="en-US" dirty="0"/>
        </a:p>
      </dgm:t>
    </dgm:pt>
    <dgm:pt modelId="{E635E203-83B3-4518-8101-6195351C3D03}" type="parTrans" cxnId="{200DA544-7947-4338-AFF6-17744A48F813}">
      <dgm:prSet/>
      <dgm:spPr/>
      <dgm:t>
        <a:bodyPr/>
        <a:lstStyle/>
        <a:p>
          <a:endParaRPr lang="en-US"/>
        </a:p>
      </dgm:t>
    </dgm:pt>
    <dgm:pt modelId="{4ED596C4-56E7-4574-AAEA-DB75B2553AC1}" type="sibTrans" cxnId="{200DA544-7947-4338-AFF6-17744A48F813}">
      <dgm:prSet/>
      <dgm:spPr/>
      <dgm:t>
        <a:bodyPr/>
        <a:lstStyle/>
        <a:p>
          <a:endParaRPr lang="en-US"/>
        </a:p>
      </dgm:t>
    </dgm:pt>
    <dgm:pt modelId="{B92B8350-948F-4212-A052-9FB26A3A701A}">
      <dgm:prSet/>
      <dgm:spPr/>
      <dgm:t>
        <a:bodyPr/>
        <a:lstStyle/>
        <a:p>
          <a:r>
            <a:rPr lang="en-AU" i="1" dirty="0"/>
            <a:t>Euler's rule</a:t>
          </a:r>
          <a:endParaRPr lang="en-US" dirty="0"/>
        </a:p>
      </dgm:t>
    </dgm:pt>
    <dgm:pt modelId="{5D87625B-13A1-471A-9044-6B8B569C878E}" type="parTrans" cxnId="{345825DC-73B9-4201-AE2A-832FEE8F26B6}">
      <dgm:prSet/>
      <dgm:spPr/>
      <dgm:t>
        <a:bodyPr/>
        <a:lstStyle/>
        <a:p>
          <a:endParaRPr lang="en-US"/>
        </a:p>
      </dgm:t>
    </dgm:pt>
    <dgm:pt modelId="{12E8FFF7-7D3D-4A5F-9B46-95AE5360584E}" type="sibTrans" cxnId="{345825DC-73B9-4201-AE2A-832FEE8F26B6}">
      <dgm:prSet/>
      <dgm:spPr/>
      <dgm:t>
        <a:bodyPr/>
        <a:lstStyle/>
        <a:p>
          <a:endParaRPr lang="en-US"/>
        </a:p>
      </dgm:t>
    </dgm:pt>
    <dgm:pt modelId="{73D730E1-F490-48BB-A7F7-A8869431345B}">
      <dgm:prSet/>
      <dgm:spPr/>
      <dgm:t>
        <a:bodyPr/>
        <a:lstStyle/>
        <a:p>
          <a:r>
            <a:rPr lang="en-AU" i="1" dirty="0"/>
            <a:t>Describing graphs: Simple graphs, Isolated vertex, Degenerate graphs, Connected graphs and bridges</a:t>
          </a:r>
          <a:endParaRPr lang="en-US" dirty="0"/>
        </a:p>
      </dgm:t>
    </dgm:pt>
    <dgm:pt modelId="{BE58AA76-3D8B-4AAC-B3B4-9B4FE7D571AE}" type="parTrans" cxnId="{55240753-318F-43FC-BB81-A2023CF3C26C}">
      <dgm:prSet/>
      <dgm:spPr/>
      <dgm:t>
        <a:bodyPr/>
        <a:lstStyle/>
        <a:p>
          <a:endParaRPr lang="en-AU"/>
        </a:p>
      </dgm:t>
    </dgm:pt>
    <dgm:pt modelId="{AAC2D324-BE4C-4113-B3BB-01E703B996BA}" type="sibTrans" cxnId="{55240753-318F-43FC-BB81-A2023CF3C26C}">
      <dgm:prSet/>
      <dgm:spPr/>
      <dgm:t>
        <a:bodyPr/>
        <a:lstStyle/>
        <a:p>
          <a:endParaRPr lang="en-AU"/>
        </a:p>
      </dgm:t>
    </dgm:pt>
    <dgm:pt modelId="{4A5D92FC-E5E8-4135-B097-2089BA8681F8}">
      <dgm:prSet/>
      <dgm:spPr/>
      <dgm:t>
        <a:bodyPr/>
        <a:lstStyle/>
        <a:p>
          <a:r>
            <a:rPr lang="en-AU" i="1" dirty="0"/>
            <a:t>Describing graphs: Complete graphs, Subgraphs, Equivalent (Isomorphic) graphs, Planar graphs</a:t>
          </a:r>
          <a:endParaRPr lang="en-US" dirty="0"/>
        </a:p>
      </dgm:t>
    </dgm:pt>
    <dgm:pt modelId="{E40509BE-8E5C-49CC-91AF-0BE2A227D943}" type="parTrans" cxnId="{AC0996B9-2BBF-4EB2-BCDD-71A9AE19E360}">
      <dgm:prSet/>
      <dgm:spPr/>
      <dgm:t>
        <a:bodyPr/>
        <a:lstStyle/>
        <a:p>
          <a:endParaRPr lang="en-AU"/>
        </a:p>
      </dgm:t>
    </dgm:pt>
    <dgm:pt modelId="{1C054832-0BC7-403E-BADD-10E16BDF906D}" type="sibTrans" cxnId="{AC0996B9-2BBF-4EB2-BCDD-71A9AE19E360}">
      <dgm:prSet/>
      <dgm:spPr/>
      <dgm:t>
        <a:bodyPr/>
        <a:lstStyle/>
        <a:p>
          <a:endParaRPr lang="en-AU"/>
        </a:p>
      </dgm:t>
    </dgm:pt>
    <dgm:pt modelId="{786DF6FD-C7FA-4941-BE25-D22FBD40E090}" type="pres">
      <dgm:prSet presAssocID="{E0B9474B-76C3-4738-A218-9FB3D0E9208C}" presName="outerComposite" presStyleCnt="0">
        <dgm:presLayoutVars>
          <dgm:chMax val="5"/>
          <dgm:dir/>
          <dgm:resizeHandles val="exact"/>
        </dgm:presLayoutVars>
      </dgm:prSet>
      <dgm:spPr/>
    </dgm:pt>
    <dgm:pt modelId="{FAD3B4AE-961A-6B43-B92E-1A04801C397B}" type="pres">
      <dgm:prSet presAssocID="{E0B9474B-76C3-4738-A218-9FB3D0E9208C}" presName="dummyMaxCanvas" presStyleCnt="0">
        <dgm:presLayoutVars/>
      </dgm:prSet>
      <dgm:spPr/>
    </dgm:pt>
    <dgm:pt modelId="{41A1F7AC-5C4A-459B-A2BD-E3990B7D0F93}" type="pres">
      <dgm:prSet presAssocID="{E0B9474B-76C3-4738-A218-9FB3D0E9208C}" presName="FourNodes_1" presStyleLbl="node1" presStyleIdx="0" presStyleCnt="4">
        <dgm:presLayoutVars>
          <dgm:bulletEnabled val="1"/>
        </dgm:presLayoutVars>
      </dgm:prSet>
      <dgm:spPr/>
    </dgm:pt>
    <dgm:pt modelId="{1EE42446-C02A-4483-B344-CBD9F552111B}" type="pres">
      <dgm:prSet presAssocID="{E0B9474B-76C3-4738-A218-9FB3D0E9208C}" presName="FourNodes_2" presStyleLbl="node1" presStyleIdx="1" presStyleCnt="4" custLinFactNeighborX="-2331" custLinFactNeighborY="-7300">
        <dgm:presLayoutVars>
          <dgm:bulletEnabled val="1"/>
        </dgm:presLayoutVars>
      </dgm:prSet>
      <dgm:spPr/>
    </dgm:pt>
    <dgm:pt modelId="{97F028B0-4581-4DB1-B44B-28C79DB4FA41}" type="pres">
      <dgm:prSet presAssocID="{E0B9474B-76C3-4738-A218-9FB3D0E9208C}" presName="FourNodes_3" presStyleLbl="node1" presStyleIdx="2" presStyleCnt="4" custLinFactY="51791" custLinFactNeighborX="10676" custLinFactNeighborY="100000">
        <dgm:presLayoutVars>
          <dgm:bulletEnabled val="1"/>
        </dgm:presLayoutVars>
      </dgm:prSet>
      <dgm:spPr/>
    </dgm:pt>
    <dgm:pt modelId="{69F1A956-AC5E-4A7A-80C5-30392F34C4AE}" type="pres">
      <dgm:prSet presAssocID="{E0B9474B-76C3-4738-A218-9FB3D0E9208C}" presName="FourNodes_4" presStyleLbl="node1" presStyleIdx="3" presStyleCnt="4" custLinFactY="-26998" custLinFactNeighborX="-5179" custLinFactNeighborY="-100000">
        <dgm:presLayoutVars>
          <dgm:bulletEnabled val="1"/>
        </dgm:presLayoutVars>
      </dgm:prSet>
      <dgm:spPr/>
    </dgm:pt>
    <dgm:pt modelId="{64E49FAC-EF7A-44EF-80B4-460702131511}" type="pres">
      <dgm:prSet presAssocID="{E0B9474B-76C3-4738-A218-9FB3D0E9208C}" presName="FourConn_1-2" presStyleLbl="fgAccFollowNode1" presStyleIdx="0" presStyleCnt="3">
        <dgm:presLayoutVars>
          <dgm:bulletEnabled val="1"/>
        </dgm:presLayoutVars>
      </dgm:prSet>
      <dgm:spPr/>
    </dgm:pt>
    <dgm:pt modelId="{B3F10C78-80C9-4449-96C5-1C8CE1D8C3D3}" type="pres">
      <dgm:prSet presAssocID="{E0B9474B-76C3-4738-A218-9FB3D0E9208C}" presName="FourConn_2-3" presStyleLbl="fgAccFollowNode1" presStyleIdx="1" presStyleCnt="3">
        <dgm:presLayoutVars>
          <dgm:bulletEnabled val="1"/>
        </dgm:presLayoutVars>
      </dgm:prSet>
      <dgm:spPr/>
    </dgm:pt>
    <dgm:pt modelId="{1141A851-4535-4B02-AC51-CACCF45A20C5}" type="pres">
      <dgm:prSet presAssocID="{E0B9474B-76C3-4738-A218-9FB3D0E9208C}" presName="FourConn_3-4" presStyleLbl="fgAccFollowNode1" presStyleIdx="2" presStyleCnt="3">
        <dgm:presLayoutVars>
          <dgm:bulletEnabled val="1"/>
        </dgm:presLayoutVars>
      </dgm:prSet>
      <dgm:spPr/>
    </dgm:pt>
    <dgm:pt modelId="{D846BBFC-5631-481B-8B4D-559A232DDA48}" type="pres">
      <dgm:prSet presAssocID="{E0B9474B-76C3-4738-A218-9FB3D0E9208C}" presName="FourNodes_1_text" presStyleLbl="node1" presStyleIdx="3" presStyleCnt="4">
        <dgm:presLayoutVars>
          <dgm:bulletEnabled val="1"/>
        </dgm:presLayoutVars>
      </dgm:prSet>
      <dgm:spPr/>
    </dgm:pt>
    <dgm:pt modelId="{FFEF02A3-EC43-442F-9147-04439852577B}" type="pres">
      <dgm:prSet presAssocID="{E0B9474B-76C3-4738-A218-9FB3D0E9208C}" presName="FourNodes_2_text" presStyleLbl="node1" presStyleIdx="3" presStyleCnt="4">
        <dgm:presLayoutVars>
          <dgm:bulletEnabled val="1"/>
        </dgm:presLayoutVars>
      </dgm:prSet>
      <dgm:spPr/>
    </dgm:pt>
    <dgm:pt modelId="{20B4ACA9-7B58-44EB-BC18-A843F6E3EB91}" type="pres">
      <dgm:prSet presAssocID="{E0B9474B-76C3-4738-A218-9FB3D0E9208C}" presName="FourNodes_3_text" presStyleLbl="node1" presStyleIdx="3" presStyleCnt="4">
        <dgm:presLayoutVars>
          <dgm:bulletEnabled val="1"/>
        </dgm:presLayoutVars>
      </dgm:prSet>
      <dgm:spPr/>
    </dgm:pt>
    <dgm:pt modelId="{4195AFD1-9DC3-4E0E-8753-11E060C53C9B}" type="pres">
      <dgm:prSet presAssocID="{E0B9474B-76C3-4738-A218-9FB3D0E9208C}" presName="FourNodes_4_text" presStyleLbl="node1" presStyleIdx="3" presStyleCnt="4">
        <dgm:presLayoutVars>
          <dgm:bulletEnabled val="1"/>
        </dgm:presLayoutVars>
      </dgm:prSet>
      <dgm:spPr/>
    </dgm:pt>
  </dgm:ptLst>
  <dgm:cxnLst>
    <dgm:cxn modelId="{D62DE02B-5B17-4595-8C54-5F2AD73BFBDA}" type="presOf" srcId="{4A5D92FC-E5E8-4135-B097-2089BA8681F8}" destId="{69F1A956-AC5E-4A7A-80C5-30392F34C4AE}" srcOrd="0" destOrd="0" presId="urn:microsoft.com/office/officeart/2005/8/layout/vProcess5"/>
    <dgm:cxn modelId="{57FADF2E-C50D-476B-8B51-0A4C428C46C6}" type="presOf" srcId="{73D730E1-F490-48BB-A7F7-A8869431345B}" destId="{1EE42446-C02A-4483-B344-CBD9F552111B}" srcOrd="0" destOrd="0" presId="urn:microsoft.com/office/officeart/2005/8/layout/vProcess5"/>
    <dgm:cxn modelId="{1DA6053C-2B93-4808-91DA-CD24D2CDD5A2}" type="presOf" srcId="{4ED596C4-56E7-4574-AAEA-DB75B2553AC1}" destId="{64E49FAC-EF7A-44EF-80B4-460702131511}" srcOrd="0" destOrd="0" presId="urn:microsoft.com/office/officeart/2005/8/layout/vProcess5"/>
    <dgm:cxn modelId="{200DA544-7947-4338-AFF6-17744A48F813}" srcId="{E0B9474B-76C3-4738-A218-9FB3D0E9208C}" destId="{6A832F5D-8E35-45E5-A941-B0782E4C4493}" srcOrd="0" destOrd="0" parTransId="{E635E203-83B3-4518-8101-6195351C3D03}" sibTransId="{4ED596C4-56E7-4574-AAEA-DB75B2553AC1}"/>
    <dgm:cxn modelId="{8A42924C-683C-4DE8-9CAC-B18BB14736FF}" type="presOf" srcId="{B92B8350-948F-4212-A052-9FB26A3A701A}" destId="{20B4ACA9-7B58-44EB-BC18-A843F6E3EB91}" srcOrd="1" destOrd="0" presId="urn:microsoft.com/office/officeart/2005/8/layout/vProcess5"/>
    <dgm:cxn modelId="{55240753-318F-43FC-BB81-A2023CF3C26C}" srcId="{E0B9474B-76C3-4738-A218-9FB3D0E9208C}" destId="{73D730E1-F490-48BB-A7F7-A8869431345B}" srcOrd="1" destOrd="0" parTransId="{BE58AA76-3D8B-4AAC-B3B4-9B4FE7D571AE}" sibTransId="{AAC2D324-BE4C-4113-B3BB-01E703B996BA}"/>
    <dgm:cxn modelId="{81FEB057-08FF-4C82-A657-6C2E6B1FF167}" type="presOf" srcId="{12E8FFF7-7D3D-4A5F-9B46-95AE5360584E}" destId="{1141A851-4535-4B02-AC51-CACCF45A20C5}" srcOrd="0" destOrd="0" presId="urn:microsoft.com/office/officeart/2005/8/layout/vProcess5"/>
    <dgm:cxn modelId="{EC875A7D-4A7D-CB42-B78F-B98F54F34FE0}" type="presOf" srcId="{E0B9474B-76C3-4738-A218-9FB3D0E9208C}" destId="{786DF6FD-C7FA-4941-BE25-D22FBD40E090}" srcOrd="0" destOrd="0" presId="urn:microsoft.com/office/officeart/2005/8/layout/vProcess5"/>
    <dgm:cxn modelId="{AC0996B9-2BBF-4EB2-BCDD-71A9AE19E360}" srcId="{E0B9474B-76C3-4738-A218-9FB3D0E9208C}" destId="{4A5D92FC-E5E8-4135-B097-2089BA8681F8}" srcOrd="3" destOrd="0" parTransId="{E40509BE-8E5C-49CC-91AF-0BE2A227D943}" sibTransId="{1C054832-0BC7-403E-BADD-10E16BDF906D}"/>
    <dgm:cxn modelId="{6958B1C3-AFE6-415B-B5D9-2955A17BF9E7}" type="presOf" srcId="{B92B8350-948F-4212-A052-9FB26A3A701A}" destId="{97F028B0-4581-4DB1-B44B-28C79DB4FA41}" srcOrd="0" destOrd="0" presId="urn:microsoft.com/office/officeart/2005/8/layout/vProcess5"/>
    <dgm:cxn modelId="{9F3331C4-FA0B-4DFA-A5A7-9C6EBDC4CFB8}" type="presOf" srcId="{6A832F5D-8E35-45E5-A941-B0782E4C4493}" destId="{41A1F7AC-5C4A-459B-A2BD-E3990B7D0F93}" srcOrd="0" destOrd="0" presId="urn:microsoft.com/office/officeart/2005/8/layout/vProcess5"/>
    <dgm:cxn modelId="{96EA96D0-DD0D-4F2D-8BD9-3D6BEE3EB82D}" type="presOf" srcId="{6A832F5D-8E35-45E5-A941-B0782E4C4493}" destId="{D846BBFC-5631-481B-8B4D-559A232DDA48}" srcOrd="1" destOrd="0" presId="urn:microsoft.com/office/officeart/2005/8/layout/vProcess5"/>
    <dgm:cxn modelId="{81E5C3D2-A4F6-4A58-AB6D-6D7F90C5590C}" type="presOf" srcId="{73D730E1-F490-48BB-A7F7-A8869431345B}" destId="{FFEF02A3-EC43-442F-9147-04439852577B}" srcOrd="1" destOrd="0" presId="urn:microsoft.com/office/officeart/2005/8/layout/vProcess5"/>
    <dgm:cxn modelId="{345825DC-73B9-4201-AE2A-832FEE8F26B6}" srcId="{E0B9474B-76C3-4738-A218-9FB3D0E9208C}" destId="{B92B8350-948F-4212-A052-9FB26A3A701A}" srcOrd="2" destOrd="0" parTransId="{5D87625B-13A1-471A-9044-6B8B569C878E}" sibTransId="{12E8FFF7-7D3D-4A5F-9B46-95AE5360584E}"/>
    <dgm:cxn modelId="{B31140E0-E4EC-4B43-A00A-959EAC203AD3}" type="presOf" srcId="{4A5D92FC-E5E8-4135-B097-2089BA8681F8}" destId="{4195AFD1-9DC3-4E0E-8753-11E060C53C9B}" srcOrd="1" destOrd="0" presId="urn:microsoft.com/office/officeart/2005/8/layout/vProcess5"/>
    <dgm:cxn modelId="{C44AC2FD-BEF3-41F3-9384-754F85D571D4}" type="presOf" srcId="{AAC2D324-BE4C-4113-B3BB-01E703B996BA}" destId="{B3F10C78-80C9-4449-96C5-1C8CE1D8C3D3}" srcOrd="0" destOrd="0" presId="urn:microsoft.com/office/officeart/2005/8/layout/vProcess5"/>
    <dgm:cxn modelId="{BE8BEE34-3A3A-D740-842D-73C11DE932AD}" type="presParOf" srcId="{786DF6FD-C7FA-4941-BE25-D22FBD40E090}" destId="{FAD3B4AE-961A-6B43-B92E-1A04801C397B}" srcOrd="0" destOrd="0" presId="urn:microsoft.com/office/officeart/2005/8/layout/vProcess5"/>
    <dgm:cxn modelId="{72E79BF4-FFB1-4AF3-8571-E65F52FED781}" type="presParOf" srcId="{786DF6FD-C7FA-4941-BE25-D22FBD40E090}" destId="{41A1F7AC-5C4A-459B-A2BD-E3990B7D0F93}" srcOrd="1" destOrd="0" presId="urn:microsoft.com/office/officeart/2005/8/layout/vProcess5"/>
    <dgm:cxn modelId="{ACDECBF6-B91F-437B-9B18-DF739CA9556A}" type="presParOf" srcId="{786DF6FD-C7FA-4941-BE25-D22FBD40E090}" destId="{1EE42446-C02A-4483-B344-CBD9F552111B}" srcOrd="2" destOrd="0" presId="urn:microsoft.com/office/officeart/2005/8/layout/vProcess5"/>
    <dgm:cxn modelId="{C1136D41-F57A-4FE9-A760-ABC774154F08}" type="presParOf" srcId="{786DF6FD-C7FA-4941-BE25-D22FBD40E090}" destId="{97F028B0-4581-4DB1-B44B-28C79DB4FA41}" srcOrd="3" destOrd="0" presId="urn:microsoft.com/office/officeart/2005/8/layout/vProcess5"/>
    <dgm:cxn modelId="{101DA07C-3574-4BA8-B040-A29C6781E8C6}" type="presParOf" srcId="{786DF6FD-C7FA-4941-BE25-D22FBD40E090}" destId="{69F1A956-AC5E-4A7A-80C5-30392F34C4AE}" srcOrd="4" destOrd="0" presId="urn:microsoft.com/office/officeart/2005/8/layout/vProcess5"/>
    <dgm:cxn modelId="{F14FDA51-FCCD-49EB-A269-EB4AEF23C645}" type="presParOf" srcId="{786DF6FD-C7FA-4941-BE25-D22FBD40E090}" destId="{64E49FAC-EF7A-44EF-80B4-460702131511}" srcOrd="5" destOrd="0" presId="urn:microsoft.com/office/officeart/2005/8/layout/vProcess5"/>
    <dgm:cxn modelId="{7CE521EB-1549-4C00-8567-1C3C0283EA7D}" type="presParOf" srcId="{786DF6FD-C7FA-4941-BE25-D22FBD40E090}" destId="{B3F10C78-80C9-4449-96C5-1C8CE1D8C3D3}" srcOrd="6" destOrd="0" presId="urn:microsoft.com/office/officeart/2005/8/layout/vProcess5"/>
    <dgm:cxn modelId="{722EDAC5-50E3-4084-ADCC-2E12EA3B71B1}" type="presParOf" srcId="{786DF6FD-C7FA-4941-BE25-D22FBD40E090}" destId="{1141A851-4535-4B02-AC51-CACCF45A20C5}" srcOrd="7" destOrd="0" presId="urn:microsoft.com/office/officeart/2005/8/layout/vProcess5"/>
    <dgm:cxn modelId="{06BDA7C0-86C5-4C2F-BD9B-45D4ABA4A30A}" type="presParOf" srcId="{786DF6FD-C7FA-4941-BE25-D22FBD40E090}" destId="{D846BBFC-5631-481B-8B4D-559A232DDA48}" srcOrd="8" destOrd="0" presId="urn:microsoft.com/office/officeart/2005/8/layout/vProcess5"/>
    <dgm:cxn modelId="{7A40274F-3386-43C0-8A40-28327B74A59D}" type="presParOf" srcId="{786DF6FD-C7FA-4941-BE25-D22FBD40E090}" destId="{FFEF02A3-EC43-442F-9147-04439852577B}" srcOrd="9" destOrd="0" presId="urn:microsoft.com/office/officeart/2005/8/layout/vProcess5"/>
    <dgm:cxn modelId="{4BA49F8B-CB0D-4B69-A0FE-276D9C5AD40C}" type="presParOf" srcId="{786DF6FD-C7FA-4941-BE25-D22FBD40E090}" destId="{20B4ACA9-7B58-44EB-BC18-A843F6E3EB91}" srcOrd="10" destOrd="0" presId="urn:microsoft.com/office/officeart/2005/8/layout/vProcess5"/>
    <dgm:cxn modelId="{D27B1D73-B045-41AE-A458-8B8A71FB466B}" type="presParOf" srcId="{786DF6FD-C7FA-4941-BE25-D22FBD40E090}" destId="{4195AFD1-9DC3-4E0E-8753-11E060C53C9B}"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A1F7AC-5C4A-459B-A2BD-E3990B7D0F93}">
      <dsp:nvSpPr>
        <dsp:cNvPr id="0" name=""/>
        <dsp:cNvSpPr/>
      </dsp:nvSpPr>
      <dsp:spPr>
        <a:xfrm>
          <a:off x="0" y="0"/>
          <a:ext cx="5998464" cy="1115019"/>
        </a:xfrm>
        <a:prstGeom prst="roundRect">
          <a:avLst>
            <a:gd name="adj" fmla="val 10000"/>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i="1" kern="1200" dirty="0"/>
            <a:t>The elements of graph: Vertices</a:t>
          </a:r>
          <a:r>
            <a:rPr lang="en-US" sz="2200" kern="1200" dirty="0"/>
            <a:t>, </a:t>
          </a:r>
          <a:r>
            <a:rPr lang="en-US" sz="2200" i="1" kern="1200" dirty="0"/>
            <a:t>Edges</a:t>
          </a:r>
          <a:r>
            <a:rPr lang="en-US" sz="2200" kern="1200" dirty="0"/>
            <a:t>, </a:t>
          </a:r>
          <a:r>
            <a:rPr lang="en-US" sz="2200" i="1" kern="1200" dirty="0"/>
            <a:t>Degree of a Vertex</a:t>
          </a:r>
          <a:endParaRPr lang="en-US" sz="2200" kern="1200" dirty="0"/>
        </a:p>
      </dsp:txBody>
      <dsp:txXfrm>
        <a:off x="32658" y="32658"/>
        <a:ext cx="4701051" cy="1049703"/>
      </dsp:txXfrm>
    </dsp:sp>
    <dsp:sp modelId="{1EE42446-C02A-4483-B344-CBD9F552111B}">
      <dsp:nvSpPr>
        <dsp:cNvPr id="0" name=""/>
        <dsp:cNvSpPr/>
      </dsp:nvSpPr>
      <dsp:spPr>
        <a:xfrm>
          <a:off x="362547" y="1236353"/>
          <a:ext cx="5998464" cy="1115019"/>
        </a:xfrm>
        <a:prstGeom prst="roundRect">
          <a:avLst>
            <a:gd name="adj" fmla="val 10000"/>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AU" sz="2200" i="1" kern="1200" dirty="0"/>
            <a:t>Describing graphs: Simple graphs, Isolated vertex, Degenerate graphs, Connected graphs and bridges</a:t>
          </a:r>
          <a:endParaRPr lang="en-US" sz="2200" kern="1200" dirty="0"/>
        </a:p>
      </dsp:txBody>
      <dsp:txXfrm>
        <a:off x="395205" y="1269011"/>
        <a:ext cx="4706014" cy="1049703"/>
      </dsp:txXfrm>
    </dsp:sp>
    <dsp:sp modelId="{97F028B0-4581-4DB1-B44B-28C79DB4FA41}">
      <dsp:nvSpPr>
        <dsp:cNvPr id="0" name=""/>
        <dsp:cNvSpPr/>
      </dsp:nvSpPr>
      <dsp:spPr>
        <a:xfrm>
          <a:off x="1499615" y="3953249"/>
          <a:ext cx="5998464" cy="1115019"/>
        </a:xfrm>
        <a:prstGeom prst="roundRect">
          <a:avLst>
            <a:gd name="adj" fmla="val 10000"/>
          </a:avLst>
        </a:prstGeom>
        <a:solidFill>
          <a:schemeClr val="accent4">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AU" sz="2200" i="1" kern="1200" dirty="0"/>
            <a:t>Euler's rule</a:t>
          </a:r>
          <a:endParaRPr lang="en-US" sz="2200" kern="1200" dirty="0"/>
        </a:p>
      </dsp:txBody>
      <dsp:txXfrm>
        <a:off x="1532273" y="3985907"/>
        <a:ext cx="4713512" cy="1049703"/>
      </dsp:txXfrm>
    </dsp:sp>
    <dsp:sp modelId="{69F1A956-AC5E-4A7A-80C5-30392F34C4AE}">
      <dsp:nvSpPr>
        <dsp:cNvPr id="0" name=""/>
        <dsp:cNvSpPr/>
      </dsp:nvSpPr>
      <dsp:spPr>
        <a:xfrm>
          <a:off x="1188955" y="2537197"/>
          <a:ext cx="5998464" cy="1115019"/>
        </a:xfrm>
        <a:prstGeom prst="roundRect">
          <a:avLst>
            <a:gd name="adj" fmla="val 10000"/>
          </a:avLst>
        </a:prstGeom>
        <a:solidFill>
          <a:schemeClr val="accent5">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AU" sz="2200" i="1" kern="1200" dirty="0"/>
            <a:t>Describing graphs: Complete graphs, Subgraphs, Equivalent (Isomorphic) graphs, Planar graphs</a:t>
          </a:r>
          <a:endParaRPr lang="en-US" sz="2200" kern="1200" dirty="0"/>
        </a:p>
      </dsp:txBody>
      <dsp:txXfrm>
        <a:off x="1221613" y="2569855"/>
        <a:ext cx="4706014" cy="1049703"/>
      </dsp:txXfrm>
    </dsp:sp>
    <dsp:sp modelId="{64E49FAC-EF7A-44EF-80B4-460702131511}">
      <dsp:nvSpPr>
        <dsp:cNvPr id="0" name=""/>
        <dsp:cNvSpPr/>
      </dsp:nvSpPr>
      <dsp:spPr>
        <a:xfrm>
          <a:off x="5273701" y="854003"/>
          <a:ext cx="724762" cy="724762"/>
        </a:xfrm>
        <a:prstGeom prst="downArrow">
          <a:avLst>
            <a:gd name="adj1" fmla="val 55000"/>
            <a:gd name="adj2" fmla="val 45000"/>
          </a:avLst>
        </a:prstGeom>
        <a:solidFill>
          <a:schemeClr val="accent2">
            <a:tint val="40000"/>
            <a:alpha val="90000"/>
            <a:hueOff val="0"/>
            <a:satOff val="0"/>
            <a:lumOff val="0"/>
            <a:alphaOff val="0"/>
          </a:schemeClr>
        </a:solidFill>
        <a:ln w="2222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5436772" y="854003"/>
        <a:ext cx="398620" cy="545383"/>
      </dsp:txXfrm>
    </dsp:sp>
    <dsp:sp modelId="{B3F10C78-80C9-4449-96C5-1C8CE1D8C3D3}">
      <dsp:nvSpPr>
        <dsp:cNvPr id="0" name=""/>
        <dsp:cNvSpPr/>
      </dsp:nvSpPr>
      <dsp:spPr>
        <a:xfrm>
          <a:off x="5776072" y="2171753"/>
          <a:ext cx="724762" cy="724762"/>
        </a:xfrm>
        <a:prstGeom prst="downArrow">
          <a:avLst>
            <a:gd name="adj1" fmla="val 55000"/>
            <a:gd name="adj2" fmla="val 45000"/>
          </a:avLst>
        </a:prstGeom>
        <a:solidFill>
          <a:schemeClr val="accent3">
            <a:tint val="40000"/>
            <a:alpha val="90000"/>
            <a:hueOff val="0"/>
            <a:satOff val="0"/>
            <a:lumOff val="0"/>
            <a:alphaOff val="0"/>
          </a:schemeClr>
        </a:solidFill>
        <a:ln w="22225"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AU" sz="3500" kern="1200"/>
        </a:p>
      </dsp:txBody>
      <dsp:txXfrm>
        <a:off x="5939143" y="2171753"/>
        <a:ext cx="398620" cy="545383"/>
      </dsp:txXfrm>
    </dsp:sp>
    <dsp:sp modelId="{1141A851-4535-4B02-AC51-CACCF45A20C5}">
      <dsp:nvSpPr>
        <dsp:cNvPr id="0" name=""/>
        <dsp:cNvSpPr/>
      </dsp:nvSpPr>
      <dsp:spPr>
        <a:xfrm>
          <a:off x="6270946" y="3489503"/>
          <a:ext cx="724762" cy="724762"/>
        </a:xfrm>
        <a:prstGeom prst="downArrow">
          <a:avLst>
            <a:gd name="adj1" fmla="val 55000"/>
            <a:gd name="adj2" fmla="val 45000"/>
          </a:avLst>
        </a:prstGeom>
        <a:solidFill>
          <a:schemeClr val="accent4">
            <a:tint val="40000"/>
            <a:alpha val="90000"/>
            <a:hueOff val="0"/>
            <a:satOff val="0"/>
            <a:lumOff val="0"/>
            <a:alphaOff val="0"/>
          </a:schemeClr>
        </a:solidFill>
        <a:ln w="22225"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6434017" y="3489503"/>
        <a:ext cx="398620" cy="545383"/>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29T22:37:51.219"/>
    </inkml:context>
    <inkml:brush xml:id="br0">
      <inkml:brushProperty name="width" value="0.05" units="cm"/>
      <inkml:brushProperty name="height" value="0.05" units="cm"/>
      <inkml:brushProperty name="color" value="#E71224"/>
    </inkml:brush>
  </inkml:definitions>
  <inkml:trace contextRef="#ctx0" brushRef="#br0">1272 1 24575,'10'6'0,"1"3"0,-6-3 0,0 4 0,0-4 0,-4 3 0,8-3 0,-8 4 0,8-4 0,-7 3 0,7-3 0,-8 4 0,8 1 0,-8-1 0,9 1 0,-5-1 0,1 0 0,3 1 0,-3-1 0,5 0 0,-6 1 0,5-1 0,-4 6 0,4-4 0,-3 4 0,-3-6 0,1 1 0,-4-1 0,8 1 0,-8-1 0,9 0 0,-9 1 0,3-1 0,1 1 0,-4-1 0,4 0 0,-5 1 0,4-1 0,-2 1 0,2-1 0,1 0 0,-4 1 0,4-1 0,-5 1 0,4-1 0,-3 6 0,4-4 0,-5 9 0,5-3 0,-4-1 0,4 5 0,1-5 0,0 23 0,0-13 0,5 19 0,-10-14 0,11 5 0,-5 1 0,0 0 0,4 0 0,-10 7 0,10-12 0,-10 11 0,10-13 0,-10 21 0,10-17 0,-10 3 0,4-17 0,-5-9 0,0 4 0,0-6 0,0 1 0,0-1 0,0 1 0,0-1 0,-10 1 0,8-1 0,-9 1 0,11 0 0,0-1 0,0 0 0,0 1 0,0-1 0,0 1 0,0-1 0,0 0 0,0 1 0,0-1 0,0 1 0,0-1 0,0 0 0,0 1 0,0-1 0,0 1 0,0-1 0,0 0 0,0 1 0,0-1 0,0 1 0,0-1 0,0 0 0,0 1 0,5-1 0,-4 0 0,4 1 0,-5-1 0,0 1 0,0-1 0,0 0 0,0 1 0,0-1 0,0 1 0,0-1 0,0 0 0,4 1 0,-3-1 0,4 1 0,-5-1 0,0 0 0,0 1 0,0-1 0,0 1 0,0-1 0,0 0 0,0 1 0,0-1 0,0 1 0,0-1 0,0 0 0,0 1 0,0-1 0,0 1 0,0-1 0,0 0 0,0 1 0,0-1 0,5 0 0,-4 1 0,4-1 0,-5 1 0,0-1 0,0 0 0,0 1 0,0-1 0,0 1 0,0-1 0,0 0 0,0 1 0,0-1 0,0 1 0,0-1 0,0 0 0,0 1 0,0-1 0,0 1 0,0-1 0,0 0 0,0 1 0,0-1 0,0 1 0,0-1 0,0 0 0,0 1 0,0-1 0,0 1 0,0-1 0,0 0 0,0 1 0,0-1 0,0 1 0,0-1 0,0 0 0,0 1 0,0-1 0,0 0 0,0 1 0,0-1 0,0 1 0,0-1 0,0 0 0,0 1 0,0-1 0,0 1 0,0-1 0,0 0 0,0 1 0,0-1 0,0 1 0,0-1 0,0 0 0,0 1 0,0-1 0,0 1 0,0-1 0,0 0 0,0 1 0,0-1 0,0 1 0,0-1 0,0 0 0,-5-4 0,4 3 0,-4-3 0,5 5 0,0-1 0,-5-4 0,4 3 0,-4-3 0,5 4 0,0 0 0,0 1 0,0-1 0,-4-4 0,3 3 0,-4-3 0,5 4 0,-5 1 0,4-1 0,-4 1 0,5-1 0,0 0 0,-4-4 0,2 3 0,-2-3 0,-1 5 0,4-1 0,-8-4 0,7 3 0,-2-3 0,4 4 0,-5-4 0,4 3 0,-4-3 0,0 4 0,4 1 0,-3-1 0,-1-4 0,4 3 0,-4-3 0,0 0 0,4 3 0,-4-3 0,1 4 0,3 1 0,-9-1 0,9 0 0,-4 1 0,1-6 0,2 5 0,-2-5 0,-1 6 0,4-1 0,-4 1 0,1-6 0,2 5 0,-2-5 0,-1 6 0,4-1 0,-4 1 0,0-1 0,4 0 0,-3 1 0,-1-1 0,4 1 0,-4-1 0,0-4 0,4 3 0,-4-3 0,1 4 0,3 1 0,-4-1 0,0 0 0,4 1 0,-4-1 0,1-4 0,3 3 0,-4-3 0,0 4 0,-1 1 0,0-1 0,2 1 0,4-1 0,-5 0 0,4 1 0,-9-6 0,9 5 0,-8-4 0,8 4 0,-9 0 0,9 1 0,-8-1 0,8 0 0,-9-4 0,9 3 0,-4-3 0,1 5 0,3-1 0,-9 0 0,9 1 0,-4-1 0,1-4 0,2 3 0,-7-3 0,8 4 0,-8-4 0,7 3 0,-2-3 0,-1 0 0,4 3 0,-4-3 0,5 4 0,-5-4 0,4 3 0,-3-3 0,-1 0 0,4 3 0,-4-3 0,0 4 0,4 1 0,-4-1 0,1 1 0,3-1 0,-9-4 0,9 3 0,-4-3 0,1 4 0,2 1 0,-7-1 0,8 0 0,-4 1 0,1-1 0,2 0 0,-7 1 0,8-1 0,-9 1 0,9-1 0,-8 0 0,8 1 0,-9-1 0,9 1 0,-8-1 0,8 0 0,-4 1 0,0-5 0,4 3 0,-4-3 0,5 4 0,-4-4 0,2 3 0,-7-3 0,8 4 0,-4 1 0,1-1 0,2 0 0,-7 1 0,8-1 0,-4 1 0,0-1 0,4 0 0,-3 1 0,-1-5 0,4 3 0,-4-3 0,0 4 0,4 0 0,-8-4 0,8 3 0,-9-8 0,9 9 0,-8-4 0,8 4 0,-9-4 0,9 3 0,-8-8 0,7 8 0,-2-3 0,-1 0 0,4 3 0,-9-3 0,5 4 0,-6 1 0,5-1 0,-3-4 0,8 3 0,-4-3 0,0 4 0,-1 1 0,1-1 0,-5-4 0,9 3 0,-8-3 0,7 4 0,-7-4 0,8 3 0,-8-8 0,7 9 0,-2-5 0,-1 1 0,4 3 0,-9-3 0,9 5 0,-8-6 0,8 5 0,-9-9 0,4 8 0,1-3 0,-5 4 0,4 1 0,0-1 0,-3-4 0,3 3 0,0-3 0,-3 4 0,3-4 0,0 3 0,-3-8 0,8 9 0,-9-5 0,4 6 0,-4-1 0,-1 0 0,1 1 0,4-1 0,-3-4 0,3 3 0,-5-3 0,1 4 0,-7 1 0,6 0 0,-1 0 0,3-5 0,3 3 0,0-3 0,-3 4 0,3-4 0,0 3 0,-4-8 0,9 8 0,-8-7 0,8 7 0,-9-8 0,9 8 0,-8-8 0,8 9 0,-9-9 0,9 8 0,-8-3 0,3-1 0,0 5 0,-3-5 0,3 6 0,-5-1 0,1 1 0,-1-6 0,5 5 0,-3-5 0,3 6 0,-10 0 0,4-1 0,-4 1 0,5 0 0,1-1 0,-1 0 0,1 1 0,-1-1 0,0-4 0,1 3 0,-1-3 0,1 4 0,-1 1 0,1-6 0,-1 5 0,1-5 0,-1 1 0,0 3 0,6-3 0,-5 0 0,4-1 0,0-1 0,-3-3 0,3 9 0,-4-9 0,-1 3 0,5 1 0,-3-4 0,3 4 0,-5-1 0,1-2 0,4 7 0,-3-8 0,3 4 0,-5-5 0,5 4 0,-3-3 0,3 4 0,-4-5 0,-1 5 0,1-4 0,-1 3 0,0-4 0,6 33 0,0-29 0,5 28 0,0-37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29T22:38:00.885"/>
    </inkml:context>
    <inkml:brush xml:id="br0">
      <inkml:brushProperty name="width" value="0.05" units="cm"/>
      <inkml:brushProperty name="height" value="0.05" units="cm"/>
      <inkml:brushProperty name="color" value="#E71224"/>
    </inkml:brush>
  </inkml:definitions>
  <inkml:trace contextRef="#ctx0" brushRef="#br0">1900 0 24575,'-17'0'0,"1"0"0,5 0 0,1 0 0,-1 0 0,1 0 0,-1 0 0,0 0 0,1 0 0,-1 5 0,1-4 0,4 8 0,-3-7 0,3 2 0,-5 1 0,1-4 0,-1 4 0,0-1 0,-5-3 0,4 4 0,-4 0 0,6-4 0,-1 8 0,1-8 0,-1 8 0,0-7 0,-5 2 0,4 1 0,-9 1 0,9 0 0,-5 4 0,7-9 0,-1 3 0,6 1 0,-5-4 0,4 8 0,-4-7 0,-1 7 0,1-8 0,-1 4 0,5-1 0,-3-3 0,3 9 0,-5-9 0,1 8 0,-1-3 0,1 4 0,-1 1 0,1-1 0,-1 0 0,1-4 0,-1 3 0,0-3 0,1 5 0,-1-1 0,1-4 0,-1 3 0,1-3 0,-1 4 0,1-4 0,4 3 0,-4-3 0,4 0 0,-4 3 0,-1-3 0,1 0 0,4 3 0,-3-8 0,3 8 0,-5-3 0,1 0 0,-1 3 0,1-3 0,-1 4 0,0-4 0,1 3 0,-1-3 0,1 4 0,-1-4 0,1 3 0,4-3 0,-4 4 0,5-4 0,-6 3 0,0-3 0,1 5 0,-1-6 0,1 5 0,4-5 0,-3 1 0,3 3 0,0-3 0,-4 0 0,5 3 0,-1-3 0,-4 4 0,4-4 0,-4 3 0,4-3 0,-3 5 0,3-1 0,-5 0 0,5 1 0,-3-1 0,3 1 0,-4-6 0,4 5 0,-4-5 0,5 6 0,-6-5 0,5 3 0,-3-8 0,3 8 0,-5-3 0,1 4 0,-1 1 0,1-1 0,-1 1 0,1-1 0,-1 0 0,5 1 0,-3-6 0,3 5 0,0-5 0,-3 1 0,7 4 0,-2-5 0,-1 1 0,4 3 0,-8-3 0,3 4 0,-5 1 0,5-1 0,-3-4 0,8 3 0,-9-8 0,9 9 0,-8-9 0,8 8 0,-9-8 0,9 8 0,-8-7 0,8 7 0,-9-8 0,9 8 0,-8-8 0,7 9 0,-7-5 0,3 6 0,0-1 0,-3-4 0,8 3 0,-4-3 0,0 0 0,4 3 0,-8-8 0,8 8 0,-9-3 0,9 5 0,-8-6 0,8 5 0,-9-9 0,9 8 0,-8-8 0,7 8 0,-2-3 0,-1 5 0,-1-1 0,0 0 0,-3 1 0,8-1 0,-9 1 0,9-1 0,-8 0 0,8 1 0,-9-1 0,9 0 0,-4 1 0,1-5 0,3 3 0,-4-3 0,5 4 0,-5 0 0,4 1 0,-4-1 0,5 1 0,-4-1 0,2 0 0,-2 1 0,4-1 0,0 1 0,0-1 0,-5 0 0,4 1 0,-4-1 0,5 1 0,0-1 0,0 0 0,0 1 0,-4-1 0,2 1 0,-2-1 0,-1 0 0,4 1 0,-4-1 0,5 1 0,-5-1 0,4 0 0,-3 1 0,4-1 0,0 0 0,-5-4 0,4 4 0,-4-5 0,5 6 0,0-1 0,-5-4 0,4 3 0,-4-3 0,5 4 0,-4 1 0,3-1 0,-4 0 0,0 1 0,4-1 0,-4 1 0,1-1 0,3 0 0,-4 1 0,5-1 0,-5 1 0,4-1 0,-4 0 0,5 1 0,0-1 0,-4 1 0,2-1 0,-2 0 0,4 1 0,0-1 0,-5 1 0,4-1 0,-4 0 0,5 1 0,0-1 0,-5 1 0,4-1 0,-3 0 0,4 1 0,0-1 0,0 0 0,0 1 0,0-1 0,0 1 0,0-1 0,0 0 0,0 1 0,0-1 0,0 1 0,0-1 0,0 0 0,0 1 0,-5-5 0,4 3 0,-4-3 0,5 4 0,0-9 0,-10 3 0,7-5 0,-7 7 0,10 5 0,0-1 0,0 0 0,0 1 0,0-1 0,0 1 0,-5-1 0,4 0 0,-4 1 0,5-1 0,-4 1 0,2-1 0,-7 0 0,8 1 0,-4-1 0,1-4 0,2 3 0,-2-3 0,4 4 0,-5-4 0,4 3 0,-4-3 0,0 5 0,4-1 0,-8 0 0,8 1 0,-4-1 0,0 0 0,4 1 0,-4-1 0,5 1 0,0-1 0,0 0 0,-4-4 0,3 3 0,-4-3 0,5 5 0,0-1 0,0 0 0,-5-4 0,4 3 0,-4-3 0,5 5 0,0-1 0,0 0 0,0 1 0,-4-1 0,3 1 0,-4-1 0,5 0 0,-5 1 0,4-1 0,-4 1 0,5-1 0,-4 0 0,2 1 0,-2-1 0,4 1 0,-5-1 0,4 0 0,-4 1 0,5-1 0,-5 1 0,4-1 0,-3 0 0,4 1 0,0-1 0,-5 0 0,4 1 0,-4-1 0,5 1 0,0-1 0,-5 0 0,4 1 0,-3-1 0,4 1 0,0-1 0,0 0 0,0 1 0,0-1 0,0 1 0,0-1 0,0 0 0,0 1 0,0-1 0,-5 1 0,4-1 0,-4 0 0,5 1 0,0-1 0,0 1 0,0-1 0,0 0 0,0 1 0,0-1 0,0 1 0,0-1 0,0 0 0,0 1 0,0-1 0,0 0 0,0 1 0,0-1 0,0 1 0,0-1 0,0 0 0,0 1 0,0-1 0,0 1 0,0-1 0,0 0 0,0 1 0,0-1 0,0 1 0,0-1 0,0 0 0,0 1 0,0-1 0,0 1 0,0-1 0,0 0 0,0 1 0,0-1 0,0 1 0,0-1 0,0 0 0,0 6 0,0-4 0,0 10 0,0-10 0,0 4 0,0-6 0,0 0 0,0 1 0,0-1 0,0 6 0,0-4 0,0 4 0,0-6 0,0 1 0,0-1 0,0 0 0,0 1 0,0-1 0,0 1 0,0-1 0,0 0 0,0 1 0,0-1 0,0 1 0,0-1 0,0 0 0,0 1 0,0-1 0,0 1 0,0-1 0,0 0 0,0 1 0,0-1 0,0 1 0,0-1 0,0 0 0,0 1 0,0-1 0,0 1 0,0-1 0,0 0 0,0 1 0,0-1 0,0 0 0,0 1 0,0-1 0,0 1 0,0-1 0,0 0 0,0 1 0,0-1 0,0 1 0,0-1 0,0 0 0,0 6 0,0-4 0,0 10 0,0-5 0,0 1 0,0 3 0,0-9 0,-5 10 0,3-11 0,-3 5 0,5-5 0,0-1 0,0 1 0,0-1 0,0 0 0,0 1 0,0-1 0,0 1 0,0-1 0,0 0 0,0 1 0,0-1 0,0 1 0,0-1 0,0 0 0,0 1 0,0-1 0,0 0 0,0 1 0,0-1 0,0 1 0,0-1 0,0 0 0,0 1 0,0-1 0,0 1 0,0-1 0,0 0 0,0 1 0,0-1 0,0 1 0,0-1 0,0 0 0,5 1 0,-4-1 0,4 1 0,-5-1 0,4 0 0,-3 1 0,4-1 0,-5 1 0,5-6 0,-4 5 0,4-5 0,-1 1 0,-3 3 0,4-3 0,0 5 0,-4-1 0,3 0 0,1-4 0,-4 3 0,4-3 0,-1 4 0,-3 1 0,9-1 0,-9 1 0,8-1 0,-8 0 0,8 1 0,-7-1 0,7 1 0,-8-1 0,8-4 0,-8 3 0,4-3 0,0 0 0,-4 3 0,8-8 0,-8 8 0,4-3 0,-1 0 0,-2 3 0,7-8 0,-8 8 0,8-3 0,-8 5 0,9-6 0,-9 5 0,3-5 0,1 1 0,-4 3 0,8-3 0,-7 5 0,7-6 0,-8 5 0,8-9 0,-8 8 0,9-3 0,-9 4 0,8-4 0,-8 3 0,8-3 0,-7 4 0,7-4 0,-3 3 0,-1-3 0,5 5 0,-9-1 0,8-4 0,-8 3 0,8-8 0,-7 8 0,2-3 0,1 0 0,-4 3 0,8-8 0,-3 8 0,0-3 0,-2 5 0,-4-1 0,0 0 0,0 1 0,0-1 0,0 1 0,0-1 0,0 0 0,5-4 0,-4 3 0,8-7 0,-7 2 0,2-4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29T22:44:16.313"/>
    </inkml:context>
    <inkml:brush xml:id="br0">
      <inkml:brushProperty name="width" value="0.05" units="cm"/>
      <inkml:brushProperty name="height" value="0.05" units="cm"/>
      <inkml:brushProperty name="color" value="#E71224"/>
    </inkml:brush>
  </inkml:definitions>
  <inkml:trace contextRef="#ctx0" brushRef="#br0">1 298 24575,'4'-6'0,"2"-9"0,5 12 0,0-12 0,-1 9 0,1-4 0,-1 4 0,0-3 0,1 7 0,-1-7 0,1 8 0,-1-9 0,0 9 0,-4-8 0,3 8 0,-3-4 0,5 0 0,-1 4 0,0-8 0,1 8 0,-1-4 0,1 5 0,-6-5 0,5 4 0,-5-4 0,1 1 0,3 3 0,-3-4 0,0 0 0,3 4 0,-8-8 0,9 7 0,-5-7 0,6 8 0,-5-8 0,3 7 0,-3-7 0,4 8 0,-4-9 0,3 9 0,-3-3 0,4-1 0,1-1 0,-1 0 0,-4-3 0,3 8 0,-3-9 0,4 9 0,0-4 0,-4 1 0,4 2 0,-5-2 0,6 4 0,-1 0 0,-4-5 0,3 4 0,-3-4 0,4 5 0,-4-4 0,3 2 0,-3-2 0,4 4 0,1 0 0,-5-5 0,3 4 0,-3-4 0,4 5 0,0 0 0,1 0 0,-1 0 0,1 0 0,-1 0 0,0 0 0,1 0 0,-1 0 0,1 0 0,-1 0 0,0 0 0,1 0 0,-1 0 0,1 0 0,-1 0 0,0 0 0,1 0 0,-1 0 0,0 0 0,1 0 0,-1 0 0,1 0 0,-1 0 0,0 0 0,1 0 0,-1 0 0,1 5 0,-1-4 0,0 8 0,1-8 0,-1 4 0,1 0 0,-1-4 0,0 3 0,1-4 0,-5 5 0,3-4 0,-3 8 0,4-8 0,-4 9 0,3-9 0,-3 4 0,4-1 0,1 2 0,-1 0 0,-4 3 0,3-8 0,-8 8 0,4-8 0,-5 4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29T22:44:19.500"/>
    </inkml:context>
    <inkml:brush xml:id="br0">
      <inkml:brushProperty name="width" value="0.05" units="cm"/>
      <inkml:brushProperty name="height" value="0.05" units="cm"/>
      <inkml:brushProperty name="color" value="#E71224"/>
    </inkml:brush>
  </inkml:definitions>
  <inkml:trace contextRef="#ctx0" brushRef="#br0">214 1 24575,'0'10'0,"0"1"0,-10 0 0,7-1 0,-12 1 0,14-1 0,-9 1 0,5-1 0,-6 1 0,5-1 0,-3 0 0,3 1 0,0-1 0,-3 0 0,8 1 0,-9-1 0,4 1 0,-4-1 0,4 0 0,-4-4 0,9 3 0,-8-3 0,8 5 0,-9-1 0,9 0 0,-8-4 0,8 3 0,-4-3 0,0 0 0,4 3 0,-4-3 0,1 0 0,3 3 0,-4-3 0,0 4 0,4 1 0,-4-1 0,5 0 0,-4-4 0,2 3 0,-2-3 0,4 5 0,0-1 0,0 0 0,0 1 0,0-1 0,0 1 0,0-1 0,0 0 0,0 1 0,0-1 0,0 0 0,0 1 0,0-1 0,0 1 0,0-1 0,0 0 0,0 1 0,0-1 0,0 1 0,0-1 0,0 0 0,0 1 0,0-1 0,0 1 0,0-1 0,0 0 0,0 1 0,0-1 0,0 1 0,0-1 0,4 0 0,-2 1 0,7-1 0,-8 1 0,8-1 0,-8 0 0,9 1 0,-5-5 0,1 3 0,3-3 0,-7 4 0,7-4 0,-8 3 0,8-3 0,-8 4 0,9-4 0,-9 3 0,3-3 0,1 0 0,-4 3 0,8-8 0,-8 8 0,4-3 0,0 0 0,-4-2 0,4-4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01T22:20:13.60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0 275,'47'20,"1"-3,0-2,1-2,1-2,55 5,4 2,50 6,1-7,263-5,-248-9,295 42,171 77,-499-90,-1 7,-2 5,-2 7,154 80,-261-115,135 64,-142-72,0 0,0-1,1-1,0-1,35 2,32 2,-64-5,1-1,-1-1,1-1,31-4,-57 3,0 0,0-1,0 1,0 0,0-1,-1 1,1-1,0 1,0-1,-1 0,1 0,0 0,-1 0,1 0,-1 0,0 0,1-1,-1 1,0 0,1-1,-1 1,0-1,0 1,0-1,0 0,-1 1,1-1,0 0,-1 0,1 1,-1-1,0 0,1 0,-1 0,0 0,0 0,0 1,-1-1,1 0,0 0,-1-3,-3-8,-1 0,0 0,0 0,-14-21,4 6,-2-10,-42-69,49 92,-2 0,1 1,-2 0,1 1,-2 1,0 0,-18-12,-109-61,-186-81,122 65,172 83,-2 2,1 0,-2 3,0 1,0 1,-1 3,-38-5,-540 8,367 12,69 2,1 8,-326 74,148-8,301-72,20-6,1 2,0 2,1 1,-1 2,-52 26,44-17,-1-2,-52 16,-1 0,95-34,0-1,-1 0,1 0,0 1,0-1,0 0,0 1,0-1,0 1,0-1,0 1,1 0,-1-1,0 1,0 0,0 0,1 0,-1-1,-1 3,30-3,210-49,-143 26,-8 4,0-5,-2-3,156-73,-81 26,30-16,-167 78,1 2,0 0,1 2,0 1,0 0,0 2,39-3,185 6,-168 4,-44-1,54 1,1-3,115-18,-71-1,77-15,-148 22,0 2,0 4,1 2,126 8,-188-3,1 1,-1 0,0-1,0 1,0 0,0 1,1-1,-2 1,1 0,7 4,-10-5,0 1,0-1,0 0,0 1,0-1,0 0,-1 1,1-1,0 1,-1-1,1 1,-1 0,0-1,1 1,-1-1,0 1,0 0,0-1,0 1,0 0,0-1,-1 1,1-1,-1 1,1 0,-1-1,1 1,-1-1,0 0,0 1,-1 1,-7 13,-1-1,0-1,-1 0,-1 0,-25 23,-78 56,97-80,-18 14,-1-2,-2-2,0-1,-1-3,-1-1,-1-1,0-3,-1-2,-1-1,0-2,0-3,-1-1,-73-1,-153-7,-156-4,256-8,-244-54,342 57,0 3,-1 3,0 3,0 3,-113 16,121-4,51-5,15-7,0 0,0 0,0 0,0 0,0 1,0-1,0 0,0 0,0 0,0 0,0 1,0-1,0 0,0 0,0 0,0 1,0-1,0 0,0 0,0 0,1 0,-1 0,0 1,0-1,0 0,0 0,0 0,0 0,0 0,1 1,-1-1,0 0,0 0,0 0,0 0,0 0,1 0,-1 0,0 0,0 0,0 0,0 0,1 0,-1 0,0 0,0 0,0 0,1 0,-1 0,21 5,0-2,0 0,0-1,1-2,-1 0,33-5,-14 3,477-41,-200 14,-7-9,-191 20,43 4,227 8,-282 7,-76-2,1 2,54 10,-58 0,-31-5,-19 0,-55 4,-1-3,-109-4,76-2,-942 1,638-4,396 2,0 1,0 1,-24 5,3 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D6EF3C-18FB-0946-A8FB-247F6942C324}" type="datetimeFigureOut">
              <a:rPr lang="en-US" smtClean="0"/>
              <a:t>1/30/2025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017A12-327D-9F4F-8AA4-62A27AA1F9E0}" type="slidenum">
              <a:rPr lang="en-US" smtClean="0"/>
              <a:t>‹#›</a:t>
            </a:fld>
            <a:endParaRPr lang="en-US"/>
          </a:p>
        </p:txBody>
      </p:sp>
    </p:spTree>
    <p:extLst>
      <p:ext uri="{BB962C8B-B14F-4D97-AF65-F5344CB8AC3E}">
        <p14:creationId xmlns:p14="http://schemas.microsoft.com/office/powerpoint/2010/main" val="337759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32:notes"/>
          <p:cNvSpPr txBox="1">
            <a:spLocks noGrp="1"/>
          </p:cNvSpPr>
          <p:nvPr>
            <p:ph type="body" idx="1"/>
          </p:nvPr>
        </p:nvSpPr>
        <p:spPr>
          <a:xfrm>
            <a:off x="685800" y="4415775"/>
            <a:ext cx="5486400" cy="418337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32: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28454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31:notes"/>
          <p:cNvSpPr txBox="1">
            <a:spLocks noGrp="1"/>
          </p:cNvSpPr>
          <p:nvPr>
            <p:ph type="body" idx="1"/>
          </p:nvPr>
        </p:nvSpPr>
        <p:spPr>
          <a:xfrm>
            <a:off x="685800" y="4415775"/>
            <a:ext cx="5486400" cy="418337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31: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4561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dirty="0" err="1"/>
              <a:t>königsberg</a:t>
            </a:r>
            <a:r>
              <a:rPr lang="en-US" dirty="0"/>
              <a:t> bridge problem</a:t>
            </a:r>
          </a:p>
        </p:txBody>
      </p:sp>
      <p:sp>
        <p:nvSpPr>
          <p:cNvPr id="4" name="Slide Number Placeholder 3"/>
          <p:cNvSpPr>
            <a:spLocks noGrp="1"/>
          </p:cNvSpPr>
          <p:nvPr>
            <p:ph type="sldNum" sz="quarter" idx="5"/>
          </p:nvPr>
        </p:nvSpPr>
        <p:spPr/>
        <p:txBody>
          <a:bodyPr/>
          <a:lstStyle/>
          <a:p>
            <a:fld id="{43017A12-327D-9F4F-8AA4-62A27AA1F9E0}" type="slidenum">
              <a:rPr lang="en-US" smtClean="0"/>
              <a:t>8</a:t>
            </a:fld>
            <a:endParaRPr lang="en-US"/>
          </a:p>
        </p:txBody>
      </p:sp>
    </p:spTree>
    <p:extLst>
      <p:ext uri="{BB962C8B-B14F-4D97-AF65-F5344CB8AC3E}">
        <p14:creationId xmlns:p14="http://schemas.microsoft.com/office/powerpoint/2010/main" val="3656395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AEC93B60-FA02-4349-A738-C89A696F11D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Rounded MT Bold" panose="020F0704030504030204" pitchFamily="34" charset="77"/>
              </a:defRPr>
            </a:lvl1pPr>
            <a:lvl2pPr marL="742950" indent="-285750" eaLnBrk="0" hangingPunct="0">
              <a:defRPr sz="2800">
                <a:solidFill>
                  <a:schemeClr val="tx1"/>
                </a:solidFill>
                <a:latin typeface="Arial Rounded MT Bold" panose="020F0704030504030204" pitchFamily="34" charset="77"/>
              </a:defRPr>
            </a:lvl2pPr>
            <a:lvl3pPr marL="1143000" indent="-228600" eaLnBrk="0" hangingPunct="0">
              <a:defRPr sz="2800">
                <a:solidFill>
                  <a:schemeClr val="tx1"/>
                </a:solidFill>
                <a:latin typeface="Arial Rounded MT Bold" panose="020F0704030504030204" pitchFamily="34" charset="77"/>
              </a:defRPr>
            </a:lvl3pPr>
            <a:lvl4pPr marL="1600200" indent="-228600" eaLnBrk="0" hangingPunct="0">
              <a:defRPr sz="2800">
                <a:solidFill>
                  <a:schemeClr val="tx1"/>
                </a:solidFill>
                <a:latin typeface="Arial Rounded MT Bold" panose="020F0704030504030204" pitchFamily="34" charset="77"/>
              </a:defRPr>
            </a:lvl4pPr>
            <a:lvl5pPr marL="2057400" indent="-228600" eaLnBrk="0" hangingPunct="0">
              <a:defRPr sz="2800">
                <a:solidFill>
                  <a:schemeClr val="tx1"/>
                </a:solidFill>
                <a:latin typeface="Arial Rounded MT Bold" panose="020F0704030504030204" pitchFamily="34" charset="77"/>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77"/>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77"/>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77"/>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77"/>
              </a:defRPr>
            </a:lvl9pPr>
          </a:lstStyle>
          <a:p>
            <a:pPr eaLnBrk="1" hangingPunct="1"/>
            <a:fld id="{857318CA-88F4-404B-AA41-111A1BCEFD8B}" type="slidenum">
              <a:rPr lang="en-US" altLang="en-US" sz="1200"/>
              <a:pPr eaLnBrk="1" hangingPunct="1"/>
              <a:t>33</a:t>
            </a:fld>
            <a:endParaRPr lang="en-US" altLang="en-US" sz="1200"/>
          </a:p>
        </p:txBody>
      </p:sp>
      <p:sp>
        <p:nvSpPr>
          <p:cNvPr id="68611" name="Rectangle 2">
            <a:extLst>
              <a:ext uri="{FF2B5EF4-FFF2-40B4-BE49-F238E27FC236}">
                <a16:creationId xmlns:a16="http://schemas.microsoft.com/office/drawing/2014/main" id="{6F2325D6-090B-1146-91C1-BA3E0D0FE140}"/>
              </a:ext>
            </a:extLst>
          </p:cNvPr>
          <p:cNvSpPr>
            <a:spLocks noGrp="1" noRot="1" noChangeAspect="1" noChangeArrowheads="1" noTextEdit="1"/>
          </p:cNvSpPr>
          <p:nvPr>
            <p:ph type="sldImg"/>
          </p:nvPr>
        </p:nvSpPr>
        <p:spPr>
          <a:ln/>
        </p:spPr>
      </p:sp>
      <p:sp>
        <p:nvSpPr>
          <p:cNvPr id="68612" name="Rectangle 3">
            <a:extLst>
              <a:ext uri="{FF2B5EF4-FFF2-40B4-BE49-F238E27FC236}">
                <a16:creationId xmlns:a16="http://schemas.microsoft.com/office/drawing/2014/main" id="{600F5595-F8E5-8744-8E89-79AE1EAD88B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Rounded MT Bold" panose="020F0704030504030204" pitchFamily="34" charset="77"/>
            </a:endParaRPr>
          </a:p>
        </p:txBody>
      </p:sp>
    </p:spTree>
    <p:extLst>
      <p:ext uri="{BB962C8B-B14F-4D97-AF65-F5344CB8AC3E}">
        <p14:creationId xmlns:p14="http://schemas.microsoft.com/office/powerpoint/2010/main" val="19932797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1/30/2025</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59747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1/30/2025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84644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1/30/2025</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95295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1/30/2025</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07787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1/30/2025</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33373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1/30/2025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06015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1/30/2025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771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1/30/2025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28494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1/30/2025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220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1/30/2025</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018982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1/30/2025</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07299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1/30/2025</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4422837"/>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sldNum="0" hdr="0" ftr="0" dt="0"/>
  <p:txStyles>
    <p:titleStyle>
      <a:lvl1pPr algn="l" defTabSz="457200" rtl="0" eaLnBrk="1" latinLnBrk="0" hangingPunct="1">
        <a:lnSpc>
          <a:spcPct val="100000"/>
        </a:lnSpc>
        <a:spcBef>
          <a:spcPct val="0"/>
        </a:spcBef>
        <a:buNone/>
        <a:defRPr sz="26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NULL"/><Relationship Id="rId5" Type="http://schemas.openxmlformats.org/officeDocument/2006/relationships/customXml" Target="../ink/ink2.xml"/><Relationship Id="rId4" Type="http://schemas.openxmlformats.org/officeDocument/2006/relationships/image" Target="NULL"/></Relationships>
</file>

<file path=ppt/slides/_rels/slide18.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12" Type="http://schemas.openxmlformats.org/officeDocument/2006/relationships/customXml" Target="../ink/ink4.xml"/><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NULL"/><Relationship Id="rId11" Type="http://schemas.openxmlformats.org/officeDocument/2006/relationships/image" Target="NULL"/><Relationship Id="rId5" Type="http://schemas.openxmlformats.org/officeDocument/2006/relationships/image" Target="NULL"/><Relationship Id="rId10" Type="http://schemas.openxmlformats.org/officeDocument/2006/relationships/customXml" Target="../ink/ink3.xml"/><Relationship Id="rId4" Type="http://schemas.openxmlformats.org/officeDocument/2006/relationships/image" Target="NULL"/><Relationship Id="rId9" Type="http://schemas.openxmlformats.org/officeDocument/2006/relationships/image" Target="../media/image19.png"/></Relationships>
</file>

<file path=ppt/slides/_rels/slide19.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NULL"/><Relationship Id="rId18" Type="http://schemas.openxmlformats.org/officeDocument/2006/relationships/image" Target="NULL"/><Relationship Id="rId7" Type="http://schemas.openxmlformats.org/officeDocument/2006/relationships/image" Target="NULL"/><Relationship Id="rId12" Type="http://schemas.openxmlformats.org/officeDocument/2006/relationships/image" Target="NULL"/><Relationship Id="rId17" Type="http://schemas.openxmlformats.org/officeDocument/2006/relationships/image" Target="NULL"/><Relationship Id="rId2" Type="http://schemas.openxmlformats.org/officeDocument/2006/relationships/image" Target="../media/image20.png"/><Relationship Id="rId16" Type="http://schemas.openxmlformats.org/officeDocument/2006/relationships/image" Target="NULL"/><Relationship Id="rId1" Type="http://schemas.openxmlformats.org/officeDocument/2006/relationships/slideLayout" Target="../slideLayouts/slideLayout2.xml"/><Relationship Id="rId6" Type="http://schemas.openxmlformats.org/officeDocument/2006/relationships/image" Target="NULL"/><Relationship Id="rId11" Type="http://schemas.openxmlformats.org/officeDocument/2006/relationships/image" Target="NULL"/><Relationship Id="rId5" Type="http://schemas.openxmlformats.org/officeDocument/2006/relationships/image" Target="NULL"/><Relationship Id="rId15" Type="http://schemas.openxmlformats.org/officeDocument/2006/relationships/image" Target="NULL"/><Relationship Id="rId10" Type="http://schemas.openxmlformats.org/officeDocument/2006/relationships/image" Target="NULL"/><Relationship Id="rId4" Type="http://schemas.openxmlformats.org/officeDocument/2006/relationships/image" Target="NULL"/><Relationship Id="rId9" Type="http://schemas.openxmlformats.org/officeDocument/2006/relationships/image" Target="NULL"/><Relationship Id="rId14" Type="http://schemas.openxmlformats.org/officeDocument/2006/relationships/image" Target="NUL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9.png"/></Relationships>
</file>

<file path=ppt/slides/_rels/slide3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43.tif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3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nZwSo4vfw6c"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6B4480E-B7FF-4481-890E-043A69AE6F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970453C-C7E1-463D-B181-32E333946DC5}"/>
              </a:ext>
            </a:extLst>
          </p:cNvPr>
          <p:cNvPicPr>
            <a:picLocks noChangeAspect="1"/>
          </p:cNvPicPr>
          <p:nvPr/>
        </p:nvPicPr>
        <p:blipFill rotWithShape="1">
          <a:blip r:embed="rId2"/>
          <a:srcRect t="12191" b="3540"/>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64C13BAB-7C00-4D21-A857-E3D41C0A2A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4797" y="1661699"/>
            <a:ext cx="3703320" cy="949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12">
            <a:extLst>
              <a:ext uri="{FF2B5EF4-FFF2-40B4-BE49-F238E27FC236}">
                <a16:creationId xmlns:a16="http://schemas.microsoft.com/office/drawing/2014/main" id="{1F1FF39A-AC3C-4066-9D4C-519AA22812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5983" y="1812471"/>
            <a:ext cx="3702134" cy="3383831"/>
          </a:xfrm>
          <a:prstGeom prst="rect">
            <a:avLst/>
          </a:prstGeom>
          <a:solidFill>
            <a:schemeClr val="bg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 name="Title 1">
            <a:extLst>
              <a:ext uri="{FF2B5EF4-FFF2-40B4-BE49-F238E27FC236}">
                <a16:creationId xmlns:a16="http://schemas.microsoft.com/office/drawing/2014/main" id="{4632B4D5-0B21-9745-9102-893EB58A9C75}"/>
              </a:ext>
            </a:extLst>
          </p:cNvPr>
          <p:cNvSpPr>
            <a:spLocks noGrp="1"/>
          </p:cNvSpPr>
          <p:nvPr>
            <p:ph type="ctrTitle"/>
          </p:nvPr>
        </p:nvSpPr>
        <p:spPr>
          <a:xfrm>
            <a:off x="7889065" y="2324906"/>
            <a:ext cx="3702134" cy="1588698"/>
          </a:xfrm>
        </p:spPr>
        <p:txBody>
          <a:bodyPr>
            <a:normAutofit fontScale="90000"/>
          </a:bodyPr>
          <a:lstStyle/>
          <a:p>
            <a:r>
              <a:rPr lang="en-AU" dirty="0">
                <a:solidFill>
                  <a:schemeClr val="tx1"/>
                </a:solidFill>
              </a:rPr>
              <a:t>Introduction to graphs and networks</a:t>
            </a:r>
            <a:endParaRPr lang="en-US" dirty="0">
              <a:solidFill>
                <a:schemeClr val="tx1"/>
              </a:solidFill>
            </a:endParaRPr>
          </a:p>
        </p:txBody>
      </p:sp>
      <p:sp>
        <p:nvSpPr>
          <p:cNvPr id="3" name="Subtitle 2">
            <a:extLst>
              <a:ext uri="{FF2B5EF4-FFF2-40B4-BE49-F238E27FC236}">
                <a16:creationId xmlns:a16="http://schemas.microsoft.com/office/drawing/2014/main" id="{C91D1E3C-219D-8E45-8755-3C53AE5D0E60}"/>
              </a:ext>
            </a:extLst>
          </p:cNvPr>
          <p:cNvSpPr>
            <a:spLocks noGrp="1"/>
          </p:cNvSpPr>
          <p:nvPr>
            <p:ph type="subTitle" idx="1"/>
          </p:nvPr>
        </p:nvSpPr>
        <p:spPr>
          <a:xfrm>
            <a:off x="7889065" y="3945249"/>
            <a:ext cx="3403426" cy="738820"/>
          </a:xfrm>
        </p:spPr>
        <p:txBody>
          <a:bodyPr>
            <a:normAutofit/>
          </a:bodyPr>
          <a:lstStyle/>
          <a:p>
            <a:r>
              <a:rPr lang="en-US" dirty="0"/>
              <a:t>Lesson 8A</a:t>
            </a:r>
          </a:p>
        </p:txBody>
      </p:sp>
    </p:spTree>
    <p:extLst>
      <p:ext uri="{BB962C8B-B14F-4D97-AF65-F5344CB8AC3E}">
        <p14:creationId xmlns:p14="http://schemas.microsoft.com/office/powerpoint/2010/main" val="703655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6CC4A-416A-D640-AA98-ABC4173CF658}"/>
              </a:ext>
            </a:extLst>
          </p:cNvPr>
          <p:cNvSpPr>
            <a:spLocks noGrp="1"/>
          </p:cNvSpPr>
          <p:nvPr>
            <p:ph type="title"/>
          </p:nvPr>
        </p:nvSpPr>
        <p:spPr/>
        <p:txBody>
          <a:bodyPr/>
          <a:lstStyle/>
          <a:p>
            <a:r>
              <a:rPr lang="en-US" dirty="0"/>
              <a:t>Can a continuous walk be planned so that all bridges are crossed only once?</a:t>
            </a:r>
          </a:p>
        </p:txBody>
      </p:sp>
      <p:sp>
        <p:nvSpPr>
          <p:cNvPr id="3" name="Content Placeholder 2">
            <a:extLst>
              <a:ext uri="{FF2B5EF4-FFF2-40B4-BE49-F238E27FC236}">
                <a16:creationId xmlns:a16="http://schemas.microsoft.com/office/drawing/2014/main" id="{027DB944-5753-124E-9545-CED91310EBDB}"/>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5D5CCE6C-31F3-6A44-B4B3-A25D26684BF1}"/>
              </a:ext>
            </a:extLst>
          </p:cNvPr>
          <p:cNvPicPr>
            <a:picLocks noChangeAspect="1"/>
          </p:cNvPicPr>
          <p:nvPr/>
        </p:nvPicPr>
        <p:blipFill>
          <a:blip r:embed="rId2"/>
          <a:stretch>
            <a:fillRect/>
          </a:stretch>
        </p:blipFill>
        <p:spPr>
          <a:xfrm>
            <a:off x="205922" y="2133600"/>
            <a:ext cx="11518900" cy="4419600"/>
          </a:xfrm>
          <a:prstGeom prst="rect">
            <a:avLst/>
          </a:prstGeom>
        </p:spPr>
      </p:pic>
    </p:spTree>
    <p:extLst>
      <p:ext uri="{BB962C8B-B14F-4D97-AF65-F5344CB8AC3E}">
        <p14:creationId xmlns:p14="http://schemas.microsoft.com/office/powerpoint/2010/main" val="2257983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EEDD7-FEA5-C442-A2C6-D1DE33A9A2C2}"/>
              </a:ext>
            </a:extLst>
          </p:cNvPr>
          <p:cNvSpPr>
            <a:spLocks noGrp="1"/>
          </p:cNvSpPr>
          <p:nvPr>
            <p:ph type="title"/>
          </p:nvPr>
        </p:nvSpPr>
        <p:spPr>
          <a:xfrm>
            <a:off x="0" y="0"/>
            <a:ext cx="12099235" cy="1188720"/>
          </a:xfrm>
        </p:spPr>
        <p:txBody>
          <a:bodyPr>
            <a:normAutofit/>
          </a:bodyPr>
          <a:lstStyle/>
          <a:p>
            <a:r>
              <a:rPr lang="en-US" dirty="0"/>
              <a:t>a simplified diagram to represent the situation---a graph.</a:t>
            </a:r>
          </a:p>
        </p:txBody>
      </p:sp>
      <p:pic>
        <p:nvPicPr>
          <p:cNvPr id="4" name="Picture 3">
            <a:extLst>
              <a:ext uri="{FF2B5EF4-FFF2-40B4-BE49-F238E27FC236}">
                <a16:creationId xmlns:a16="http://schemas.microsoft.com/office/drawing/2014/main" id="{FFF72967-84FA-EC44-B2F6-1B95A1324794}"/>
              </a:ext>
            </a:extLst>
          </p:cNvPr>
          <p:cNvPicPr>
            <a:picLocks noChangeAspect="1"/>
          </p:cNvPicPr>
          <p:nvPr/>
        </p:nvPicPr>
        <p:blipFill>
          <a:blip r:embed="rId2"/>
          <a:stretch>
            <a:fillRect/>
          </a:stretch>
        </p:blipFill>
        <p:spPr>
          <a:xfrm>
            <a:off x="177248" y="1597715"/>
            <a:ext cx="5715000" cy="4457700"/>
          </a:xfrm>
          <a:prstGeom prst="rect">
            <a:avLst/>
          </a:prstGeom>
        </p:spPr>
      </p:pic>
      <p:pic>
        <p:nvPicPr>
          <p:cNvPr id="5" name="Picture 4">
            <a:extLst>
              <a:ext uri="{FF2B5EF4-FFF2-40B4-BE49-F238E27FC236}">
                <a16:creationId xmlns:a16="http://schemas.microsoft.com/office/drawing/2014/main" id="{4D242390-3D2A-B141-9ABA-592334079F0F}"/>
              </a:ext>
            </a:extLst>
          </p:cNvPr>
          <p:cNvPicPr>
            <a:picLocks noChangeAspect="1"/>
          </p:cNvPicPr>
          <p:nvPr/>
        </p:nvPicPr>
        <p:blipFill>
          <a:blip r:embed="rId3"/>
          <a:stretch>
            <a:fillRect/>
          </a:stretch>
        </p:blipFill>
        <p:spPr>
          <a:xfrm>
            <a:off x="6096000" y="1597715"/>
            <a:ext cx="4978400" cy="4432300"/>
          </a:xfrm>
          <a:prstGeom prst="rect">
            <a:avLst/>
          </a:prstGeom>
        </p:spPr>
      </p:pic>
    </p:spTree>
    <p:extLst>
      <p:ext uri="{BB962C8B-B14F-4D97-AF65-F5344CB8AC3E}">
        <p14:creationId xmlns:p14="http://schemas.microsoft.com/office/powerpoint/2010/main" val="705918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7D6C2-1B87-5249-B2A1-7F08BEE4978D}"/>
              </a:ext>
            </a:extLst>
          </p:cNvPr>
          <p:cNvSpPr>
            <a:spLocks noGrp="1"/>
          </p:cNvSpPr>
          <p:nvPr>
            <p:ph type="title"/>
          </p:nvPr>
        </p:nvSpPr>
        <p:spPr>
          <a:xfrm>
            <a:off x="450248" y="358597"/>
            <a:ext cx="11029616" cy="988332"/>
          </a:xfrm>
        </p:spPr>
        <p:txBody>
          <a:bodyPr>
            <a:normAutofit/>
          </a:bodyPr>
          <a:lstStyle/>
          <a:p>
            <a:r>
              <a:rPr lang="en-US" sz="4000" dirty="0"/>
              <a:t>What is a graph?</a:t>
            </a:r>
          </a:p>
        </p:txBody>
      </p:sp>
      <p:sp>
        <p:nvSpPr>
          <p:cNvPr id="4" name="Content Placeholder 2">
            <a:extLst>
              <a:ext uri="{FF2B5EF4-FFF2-40B4-BE49-F238E27FC236}">
                <a16:creationId xmlns:a16="http://schemas.microsoft.com/office/drawing/2014/main" id="{5FB063D2-3394-6E4D-B3E6-55C12A7DB194}"/>
              </a:ext>
            </a:extLst>
          </p:cNvPr>
          <p:cNvSpPr txBox="1">
            <a:spLocks/>
          </p:cNvSpPr>
          <p:nvPr/>
        </p:nvSpPr>
        <p:spPr>
          <a:xfrm>
            <a:off x="302896" y="1239575"/>
            <a:ext cx="6442462" cy="5259828"/>
          </a:xfrm>
          <a:prstGeom prst="rect">
            <a:avLst/>
          </a:prstGeom>
        </p:spPr>
        <p:txBody>
          <a:bodyPr>
            <a:norm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sz="2800" dirty="0"/>
              <a:t>A graph is made up of dots and lines joining these dots.</a:t>
            </a:r>
          </a:p>
          <a:p>
            <a:r>
              <a:rPr lang="en-US" sz="2800" dirty="0"/>
              <a:t>The dots in a graph are called </a:t>
            </a:r>
            <a:r>
              <a:rPr lang="en-US" sz="2800" dirty="0">
                <a:solidFill>
                  <a:srgbClr val="FF0000"/>
                </a:solidFill>
              </a:rPr>
              <a:t>vertices</a:t>
            </a:r>
            <a:r>
              <a:rPr lang="en-US" sz="2800" dirty="0"/>
              <a:t> (plural of vertex). These vertices represent the riverbanks and the islands.</a:t>
            </a:r>
          </a:p>
          <a:p>
            <a:r>
              <a:rPr lang="en-US" sz="2800" dirty="0"/>
              <a:t>The lines in a graph are called </a:t>
            </a:r>
            <a:r>
              <a:rPr lang="en-US" sz="2800" dirty="0">
                <a:solidFill>
                  <a:srgbClr val="FF0000"/>
                </a:solidFill>
              </a:rPr>
              <a:t>edges</a:t>
            </a:r>
            <a:r>
              <a:rPr lang="en-US" sz="2800" dirty="0"/>
              <a:t>. These edges represent the bridges.</a:t>
            </a:r>
          </a:p>
          <a:p>
            <a:pPr marL="68580" indent="0">
              <a:buFont typeface="Wingdings 2" panose="05020102010507070707" pitchFamily="18" charset="2"/>
              <a:buNone/>
            </a:pPr>
            <a:endParaRPr lang="en-US" sz="2800" dirty="0"/>
          </a:p>
        </p:txBody>
      </p:sp>
      <p:pic>
        <p:nvPicPr>
          <p:cNvPr id="5" name="Picture 4">
            <a:extLst>
              <a:ext uri="{FF2B5EF4-FFF2-40B4-BE49-F238E27FC236}">
                <a16:creationId xmlns:a16="http://schemas.microsoft.com/office/drawing/2014/main" id="{21A4E61A-872D-2447-9516-E31487195AAF}"/>
              </a:ext>
            </a:extLst>
          </p:cNvPr>
          <p:cNvPicPr>
            <a:picLocks noChangeAspect="1"/>
          </p:cNvPicPr>
          <p:nvPr/>
        </p:nvPicPr>
        <p:blipFill>
          <a:blip r:embed="rId2"/>
          <a:stretch>
            <a:fillRect/>
          </a:stretch>
        </p:blipFill>
        <p:spPr>
          <a:xfrm>
            <a:off x="6639708" y="1026886"/>
            <a:ext cx="5552292" cy="4804228"/>
          </a:xfrm>
          <a:prstGeom prst="rect">
            <a:avLst/>
          </a:prstGeom>
        </p:spPr>
      </p:pic>
    </p:spTree>
    <p:extLst>
      <p:ext uri="{BB962C8B-B14F-4D97-AF65-F5344CB8AC3E}">
        <p14:creationId xmlns:p14="http://schemas.microsoft.com/office/powerpoint/2010/main" val="21662082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7490" y="228600"/>
            <a:ext cx="7024744" cy="1143000"/>
          </a:xfrm>
        </p:spPr>
        <p:txBody>
          <a:bodyPr>
            <a:normAutofit/>
          </a:bodyPr>
          <a:lstStyle/>
          <a:p>
            <a:r>
              <a:rPr lang="en-US" sz="4000" dirty="0"/>
              <a:t>In the Real-World</a:t>
            </a:r>
          </a:p>
        </p:txBody>
      </p:sp>
      <p:sp>
        <p:nvSpPr>
          <p:cNvPr id="3" name="Content Placeholder 2"/>
          <p:cNvSpPr>
            <a:spLocks noGrp="1"/>
          </p:cNvSpPr>
          <p:nvPr>
            <p:ph idx="1"/>
          </p:nvPr>
        </p:nvSpPr>
        <p:spPr>
          <a:xfrm>
            <a:off x="0" y="228600"/>
            <a:ext cx="12030030" cy="3508977"/>
          </a:xfrm>
        </p:spPr>
        <p:txBody>
          <a:bodyPr>
            <a:normAutofit/>
          </a:bodyPr>
          <a:lstStyle/>
          <a:p>
            <a:r>
              <a:rPr lang="en-US" sz="2800" b="1" dirty="0"/>
              <a:t>Vertices</a:t>
            </a:r>
            <a:r>
              <a:rPr lang="en-US" sz="2800" dirty="0"/>
              <a:t> may represent things such as people, places or region.</a:t>
            </a:r>
          </a:p>
          <a:p>
            <a:r>
              <a:rPr lang="en-US" sz="2800" b="1" dirty="0"/>
              <a:t>Edges</a:t>
            </a:r>
            <a:r>
              <a:rPr lang="en-US" sz="2800" dirty="0"/>
              <a:t> may represent connections such as roads, bridges or relationships.</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70" y="2554357"/>
            <a:ext cx="6673622" cy="4075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162800" y="3201412"/>
            <a:ext cx="2819400" cy="2677656"/>
          </a:xfrm>
          <a:prstGeom prst="rect">
            <a:avLst/>
          </a:prstGeom>
          <a:noFill/>
        </p:spPr>
        <p:txBody>
          <a:bodyPr wrap="square" rtlCol="0">
            <a:spAutoFit/>
          </a:bodyPr>
          <a:lstStyle/>
          <a:p>
            <a:pPr algn="ctr"/>
            <a:r>
              <a:rPr lang="en-US" sz="2400" dirty="0"/>
              <a:t>What are the edges, and what do they represent? </a:t>
            </a:r>
          </a:p>
          <a:p>
            <a:pPr algn="ctr"/>
            <a:endParaRPr lang="en-US" sz="2400" dirty="0"/>
          </a:p>
          <a:p>
            <a:pPr algn="ctr"/>
            <a:endParaRPr lang="en-US" sz="2400" dirty="0"/>
          </a:p>
          <a:p>
            <a:pPr algn="ctr"/>
            <a:r>
              <a:rPr lang="en-US" sz="2400" dirty="0"/>
              <a:t>What about the vertices?</a:t>
            </a:r>
          </a:p>
        </p:txBody>
      </p:sp>
    </p:spTree>
    <p:extLst>
      <p:ext uri="{BB962C8B-B14F-4D97-AF65-F5344CB8AC3E}">
        <p14:creationId xmlns:p14="http://schemas.microsoft.com/office/powerpoint/2010/main" val="1110398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ox(out)">
                                      <p:cBhvr>
                                        <p:cTn id="7" dur="20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circle(out)">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circle(out)">
                                      <p:cBhvr>
                                        <p:cTn id="17" dur="2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EF775231-7643-A343-A206-4C2D6F4D3F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6336" y="2292528"/>
            <a:ext cx="4620811" cy="4565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81192" y="0"/>
            <a:ext cx="11029616" cy="1188720"/>
          </a:xfrm>
        </p:spPr>
        <p:txBody>
          <a:bodyPr>
            <a:normAutofit/>
          </a:bodyPr>
          <a:lstStyle/>
          <a:p>
            <a:r>
              <a:rPr lang="en-US" sz="4000" dirty="0"/>
              <a:t>Degree of the Vertex</a:t>
            </a:r>
          </a:p>
        </p:txBody>
      </p:sp>
      <p:sp>
        <p:nvSpPr>
          <p:cNvPr id="3" name="Content Placeholder 2"/>
          <p:cNvSpPr>
            <a:spLocks noGrp="1"/>
          </p:cNvSpPr>
          <p:nvPr>
            <p:ph idx="1"/>
          </p:nvPr>
        </p:nvSpPr>
        <p:spPr>
          <a:xfrm>
            <a:off x="0" y="733126"/>
            <a:ext cx="12192000" cy="3634486"/>
          </a:xfrm>
        </p:spPr>
        <p:txBody>
          <a:bodyPr>
            <a:normAutofit/>
          </a:bodyPr>
          <a:lstStyle/>
          <a:p>
            <a:r>
              <a:rPr lang="en-US" sz="2400" dirty="0"/>
              <a:t>The number of edges attached to the vertex.</a:t>
            </a:r>
          </a:p>
          <a:p>
            <a:r>
              <a:rPr lang="en-US" sz="2400" dirty="0"/>
              <a:t>Euler found that the solution of the </a:t>
            </a:r>
            <a:r>
              <a:rPr lang="en-US" sz="2400" dirty="0" err="1"/>
              <a:t>Königsberg</a:t>
            </a:r>
            <a:r>
              <a:rPr lang="en-US" sz="2400" dirty="0"/>
              <a:t> bridge problem was connected to the degree of each vertex.</a:t>
            </a:r>
          </a:p>
          <a:p>
            <a:endParaRPr lang="en-US" sz="2400" dirty="0"/>
          </a:p>
          <a:p>
            <a:endParaRPr lang="en-US" sz="2400" dirty="0"/>
          </a:p>
        </p:txBody>
      </p:sp>
      <p:sp>
        <p:nvSpPr>
          <p:cNvPr id="4" name="TextBox 3"/>
          <p:cNvSpPr txBox="1"/>
          <p:nvPr/>
        </p:nvSpPr>
        <p:spPr>
          <a:xfrm>
            <a:off x="6410418" y="2499874"/>
            <a:ext cx="3505201" cy="2677656"/>
          </a:xfrm>
          <a:prstGeom prst="rect">
            <a:avLst/>
          </a:prstGeom>
          <a:noFill/>
        </p:spPr>
        <p:txBody>
          <a:bodyPr wrap="square" rtlCol="0">
            <a:spAutoFit/>
          </a:bodyPr>
          <a:lstStyle/>
          <a:p>
            <a:pPr algn="ctr"/>
            <a:r>
              <a:rPr lang="en-US" sz="2800" dirty="0"/>
              <a:t>What is the degree of vertex A?</a:t>
            </a:r>
          </a:p>
          <a:p>
            <a:pPr algn="ctr"/>
            <a:endParaRPr lang="en-US" sz="2800" dirty="0"/>
          </a:p>
          <a:p>
            <a:pPr algn="ctr"/>
            <a:endParaRPr lang="en-US" sz="2800" dirty="0"/>
          </a:p>
          <a:p>
            <a:pPr algn="ctr"/>
            <a:r>
              <a:rPr lang="en-US" sz="2800" dirty="0"/>
              <a:t>What is the degree of vertex C?</a:t>
            </a:r>
          </a:p>
        </p:txBody>
      </p:sp>
      <p:sp>
        <p:nvSpPr>
          <p:cNvPr id="5" name="Rectangle 4"/>
          <p:cNvSpPr/>
          <p:nvPr/>
        </p:nvSpPr>
        <p:spPr>
          <a:xfrm>
            <a:off x="7795202" y="3429000"/>
            <a:ext cx="591829" cy="923330"/>
          </a:xfrm>
          <a:prstGeom prst="rect">
            <a:avLst/>
          </a:prstGeom>
          <a:noFill/>
        </p:spPr>
        <p:txBody>
          <a:bodyPr wrap="none" lIns="91440" tIns="45720" rIns="91440" bIns="45720">
            <a:spAutoFit/>
          </a:bodyPr>
          <a:lstStyle/>
          <a:p>
            <a:pPr algn="ctr"/>
            <a:r>
              <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2</a:t>
            </a:r>
          </a:p>
        </p:txBody>
      </p:sp>
      <p:sp>
        <p:nvSpPr>
          <p:cNvPr id="7" name="Rectangle 6"/>
          <p:cNvSpPr/>
          <p:nvPr/>
        </p:nvSpPr>
        <p:spPr>
          <a:xfrm>
            <a:off x="7571189" y="5201544"/>
            <a:ext cx="591829" cy="923330"/>
          </a:xfrm>
          <a:prstGeom prst="rect">
            <a:avLst/>
          </a:prstGeom>
          <a:noFill/>
        </p:spPr>
        <p:txBody>
          <a:bodyPr wrap="none" lIns="91440" tIns="45720" rIns="91440" bIns="45720">
            <a:spAutoFit/>
          </a:bodyPr>
          <a:lstStyle/>
          <a:p>
            <a:pPr algn="ctr"/>
            <a:r>
              <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4</a:t>
            </a:r>
          </a:p>
        </p:txBody>
      </p:sp>
    </p:spTree>
    <p:extLst>
      <p:ext uri="{BB962C8B-B14F-4D97-AF65-F5344CB8AC3E}">
        <p14:creationId xmlns:p14="http://schemas.microsoft.com/office/powerpoint/2010/main" val="1550203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 calcmode="lin" valueType="num">
                                      <p:cBhvr>
                                        <p:cTn id="35"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6"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3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79509"/>
            <a:ext cx="11029616" cy="1188720"/>
          </a:xfrm>
        </p:spPr>
        <p:txBody>
          <a:bodyPr>
            <a:normAutofit/>
          </a:bodyPr>
          <a:lstStyle/>
          <a:p>
            <a:r>
              <a:rPr lang="en-US" sz="4000" dirty="0"/>
              <a:t>Degree of the Vertex</a:t>
            </a:r>
          </a:p>
        </p:txBody>
      </p:sp>
      <p:sp>
        <p:nvSpPr>
          <p:cNvPr id="3" name="Content Placeholder 2"/>
          <p:cNvSpPr>
            <a:spLocks noGrp="1"/>
          </p:cNvSpPr>
          <p:nvPr>
            <p:ph idx="1"/>
          </p:nvPr>
        </p:nvSpPr>
        <p:spPr>
          <a:xfrm>
            <a:off x="0" y="1188719"/>
            <a:ext cx="5711687" cy="5265089"/>
          </a:xfrm>
        </p:spPr>
        <p:txBody>
          <a:bodyPr>
            <a:normAutofit fontScale="92500" lnSpcReduction="20000"/>
          </a:bodyPr>
          <a:lstStyle/>
          <a:p>
            <a:r>
              <a:rPr lang="en-US" sz="2400" dirty="0"/>
              <a:t>For the </a:t>
            </a:r>
            <a:r>
              <a:rPr lang="en-US" sz="2400" dirty="0" err="1"/>
              <a:t>Königsberg</a:t>
            </a:r>
            <a:r>
              <a:rPr lang="en-US" sz="2400" dirty="0"/>
              <a:t> bridge graph:</a:t>
            </a:r>
          </a:p>
          <a:p>
            <a:r>
              <a:rPr lang="en-US" sz="2400" dirty="0"/>
              <a:t>the degree of vertex 𝐴 is 5 (because five edges are attached to vertex 𝐴): write this as </a:t>
            </a:r>
            <a:r>
              <a:rPr lang="en-US" sz="2400" dirty="0">
                <a:solidFill>
                  <a:srgbClr val="FF0000"/>
                </a:solidFill>
              </a:rPr>
              <a:t>deg(𝐴)=5</a:t>
            </a:r>
          </a:p>
          <a:p>
            <a:r>
              <a:rPr lang="en-US" sz="2400" dirty="0"/>
              <a:t>vertices 𝐵,𝐶 and 𝐷 are all of degree 3 (three edges touch each of these vertices): write this as </a:t>
            </a:r>
            <a:r>
              <a:rPr lang="en-US" sz="2400" dirty="0">
                <a:solidFill>
                  <a:srgbClr val="FF0000"/>
                </a:solidFill>
              </a:rPr>
              <a:t>deg(𝐵)=3</a:t>
            </a:r>
            <a:r>
              <a:rPr lang="en-US" sz="2400" dirty="0"/>
              <a:t>, etc.</a:t>
            </a:r>
          </a:p>
          <a:p>
            <a:r>
              <a:rPr lang="en-US" sz="2400" dirty="0"/>
              <a:t>The degree ----</a:t>
            </a:r>
            <a:r>
              <a:rPr lang="en-US" sz="2400" dirty="0">
                <a:solidFill>
                  <a:srgbClr val="FF0000"/>
                </a:solidFill>
              </a:rPr>
              <a:t>even or odd</a:t>
            </a:r>
            <a:r>
              <a:rPr lang="en-US" sz="2400" dirty="0"/>
              <a:t>.</a:t>
            </a:r>
          </a:p>
          <a:p>
            <a:r>
              <a:rPr lang="en-US" sz="2400" dirty="0"/>
              <a:t>Even: even number of edges (2, 4, 6,…) attached to the vertex.</a:t>
            </a:r>
          </a:p>
          <a:p>
            <a:r>
              <a:rPr lang="en-US" sz="2400" dirty="0"/>
              <a:t>Odd: odd number of edges (1, 3, 5,…) to the vertex.</a:t>
            </a:r>
          </a:p>
          <a:p>
            <a:r>
              <a:rPr lang="en-US" sz="2400" dirty="0"/>
              <a:t>All four vertices in the </a:t>
            </a:r>
            <a:r>
              <a:rPr lang="en-US" sz="2400" dirty="0" err="1"/>
              <a:t>Königsberg</a:t>
            </a:r>
            <a:r>
              <a:rPr lang="en-US" sz="2400" dirty="0"/>
              <a:t> bridge graph have an </a:t>
            </a:r>
            <a:r>
              <a:rPr lang="en-US" sz="2400" dirty="0">
                <a:solidFill>
                  <a:srgbClr val="FF0000"/>
                </a:solidFill>
              </a:rPr>
              <a:t>odd degree</a:t>
            </a:r>
            <a:r>
              <a:rPr lang="en-US" sz="2400" dirty="0"/>
              <a:t>.</a:t>
            </a:r>
          </a:p>
          <a:p>
            <a:endParaRPr lang="en-US" sz="2400" dirty="0"/>
          </a:p>
        </p:txBody>
      </p:sp>
      <p:pic>
        <p:nvPicPr>
          <p:cNvPr id="6" name="Picture 5">
            <a:extLst>
              <a:ext uri="{FF2B5EF4-FFF2-40B4-BE49-F238E27FC236}">
                <a16:creationId xmlns:a16="http://schemas.microsoft.com/office/drawing/2014/main" id="{7B9853BB-F5C0-A147-BE0F-C75AD2CFF907}"/>
              </a:ext>
            </a:extLst>
          </p:cNvPr>
          <p:cNvPicPr>
            <a:picLocks noChangeAspect="1"/>
          </p:cNvPicPr>
          <p:nvPr/>
        </p:nvPicPr>
        <p:blipFill>
          <a:blip r:embed="rId2"/>
          <a:stretch>
            <a:fillRect/>
          </a:stretch>
        </p:blipFill>
        <p:spPr>
          <a:xfrm>
            <a:off x="5839042" y="1188720"/>
            <a:ext cx="6117148" cy="5031570"/>
          </a:xfrm>
          <a:prstGeom prst="rect">
            <a:avLst/>
          </a:prstGeom>
        </p:spPr>
      </p:pic>
    </p:spTree>
    <p:extLst>
      <p:ext uri="{BB962C8B-B14F-4D97-AF65-F5344CB8AC3E}">
        <p14:creationId xmlns:p14="http://schemas.microsoft.com/office/powerpoint/2010/main" val="6660865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592A8-985B-D943-8B80-CB96B2F5439A}"/>
              </a:ext>
            </a:extLst>
          </p:cNvPr>
          <p:cNvSpPr>
            <a:spLocks noGrp="1"/>
          </p:cNvSpPr>
          <p:nvPr>
            <p:ph type="title"/>
          </p:nvPr>
        </p:nvSpPr>
        <p:spPr>
          <a:xfrm>
            <a:off x="581191" y="288290"/>
            <a:ext cx="11029616" cy="1188720"/>
          </a:xfrm>
        </p:spPr>
        <p:txBody>
          <a:bodyPr>
            <a:normAutofit/>
          </a:bodyPr>
          <a:lstStyle/>
          <a:p>
            <a:r>
              <a:rPr lang="en-US" sz="4000" dirty="0"/>
              <a:t>Euler’s discovery</a:t>
            </a:r>
          </a:p>
        </p:txBody>
      </p:sp>
      <p:sp>
        <p:nvSpPr>
          <p:cNvPr id="3" name="Content Placeholder 2">
            <a:extLst>
              <a:ext uri="{FF2B5EF4-FFF2-40B4-BE49-F238E27FC236}">
                <a16:creationId xmlns:a16="http://schemas.microsoft.com/office/drawing/2014/main" id="{EC1B280E-8084-5E4D-AE08-8561CEE78D2D}"/>
              </a:ext>
            </a:extLst>
          </p:cNvPr>
          <p:cNvSpPr>
            <a:spLocks noGrp="1"/>
          </p:cNvSpPr>
          <p:nvPr>
            <p:ph idx="1"/>
          </p:nvPr>
        </p:nvSpPr>
        <p:spPr>
          <a:xfrm>
            <a:off x="581191" y="915173"/>
            <a:ext cx="11029615" cy="2821940"/>
          </a:xfrm>
        </p:spPr>
        <p:txBody>
          <a:bodyPr>
            <a:noAutofit/>
          </a:bodyPr>
          <a:lstStyle/>
          <a:p>
            <a:r>
              <a:rPr lang="en-US" sz="2800" dirty="0"/>
              <a:t>A graph with all </a:t>
            </a:r>
            <a:r>
              <a:rPr lang="en-US" sz="2800" dirty="0">
                <a:solidFill>
                  <a:srgbClr val="FF0000"/>
                </a:solidFill>
              </a:rPr>
              <a:t>odd</a:t>
            </a:r>
            <a:r>
              <a:rPr lang="en-US" sz="2800" dirty="0"/>
              <a:t> vertices cannot be traced or drawn without lifting the pencil or going over the same edge more than once. </a:t>
            </a:r>
          </a:p>
          <a:p>
            <a:r>
              <a:rPr lang="en-US" sz="2800" dirty="0">
                <a:solidFill>
                  <a:schemeClr val="tx1"/>
                </a:solidFill>
              </a:rPr>
              <a:t>Can</a:t>
            </a:r>
            <a:r>
              <a:rPr lang="en-US" sz="2800" dirty="0">
                <a:solidFill>
                  <a:srgbClr val="FF0000"/>
                </a:solidFill>
              </a:rPr>
              <a:t> all even</a:t>
            </a:r>
            <a:r>
              <a:rPr lang="en-US" sz="2800" dirty="0"/>
              <a:t> vertices or only </a:t>
            </a:r>
            <a:r>
              <a:rPr lang="en-US" sz="2800" dirty="0">
                <a:solidFill>
                  <a:srgbClr val="FF0000"/>
                </a:solidFill>
              </a:rPr>
              <a:t>two odd </a:t>
            </a:r>
            <a:r>
              <a:rPr lang="en-US" sz="2800" dirty="0"/>
              <a:t>vertices do that? </a:t>
            </a:r>
            <a:r>
              <a:rPr lang="en-US" sz="2800"/>
              <a:t>Yes.</a:t>
            </a:r>
            <a:endParaRPr lang="en-US" sz="2800" dirty="0"/>
          </a:p>
        </p:txBody>
      </p:sp>
      <p:pic>
        <p:nvPicPr>
          <p:cNvPr id="4" name="Picture 3">
            <a:extLst>
              <a:ext uri="{FF2B5EF4-FFF2-40B4-BE49-F238E27FC236}">
                <a16:creationId xmlns:a16="http://schemas.microsoft.com/office/drawing/2014/main" id="{BA5E497B-AE29-F44F-BCEA-4D2DF4436767}"/>
              </a:ext>
            </a:extLst>
          </p:cNvPr>
          <p:cNvPicPr>
            <a:picLocks noChangeAspect="1"/>
          </p:cNvPicPr>
          <p:nvPr/>
        </p:nvPicPr>
        <p:blipFill rotWithShape="1">
          <a:blip r:embed="rId2"/>
          <a:srcRect l="8091" r="10595"/>
          <a:stretch/>
        </p:blipFill>
        <p:spPr>
          <a:xfrm>
            <a:off x="581190" y="3300748"/>
            <a:ext cx="3696528" cy="3557252"/>
          </a:xfrm>
          <a:prstGeom prst="rect">
            <a:avLst/>
          </a:prstGeom>
        </p:spPr>
      </p:pic>
      <p:pic>
        <p:nvPicPr>
          <p:cNvPr id="5" name="Picture 4">
            <a:extLst>
              <a:ext uri="{FF2B5EF4-FFF2-40B4-BE49-F238E27FC236}">
                <a16:creationId xmlns:a16="http://schemas.microsoft.com/office/drawing/2014/main" id="{70CE89BD-6619-1A40-98E8-B89A6924F2FF}"/>
              </a:ext>
            </a:extLst>
          </p:cNvPr>
          <p:cNvPicPr>
            <a:picLocks noChangeAspect="1"/>
          </p:cNvPicPr>
          <p:nvPr/>
        </p:nvPicPr>
        <p:blipFill>
          <a:blip r:embed="rId3"/>
          <a:stretch>
            <a:fillRect/>
          </a:stretch>
        </p:blipFill>
        <p:spPr>
          <a:xfrm>
            <a:off x="7300686" y="3110626"/>
            <a:ext cx="4578783" cy="3747373"/>
          </a:xfrm>
          <a:prstGeom prst="rect">
            <a:avLst/>
          </a:prstGeom>
        </p:spPr>
      </p:pic>
    </p:spTree>
    <p:extLst>
      <p:ext uri="{BB962C8B-B14F-4D97-AF65-F5344CB8AC3E}">
        <p14:creationId xmlns:p14="http://schemas.microsoft.com/office/powerpoint/2010/main" val="41089024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E2D7E-E316-7F4F-BD16-E556391C5560}"/>
              </a:ext>
            </a:extLst>
          </p:cNvPr>
          <p:cNvSpPr>
            <a:spLocks noGrp="1"/>
          </p:cNvSpPr>
          <p:nvPr>
            <p:ph type="title"/>
          </p:nvPr>
        </p:nvSpPr>
        <p:spPr>
          <a:xfrm>
            <a:off x="5526156" y="365125"/>
            <a:ext cx="5827643" cy="1433433"/>
          </a:xfrm>
        </p:spPr>
        <p:txBody>
          <a:bodyPr anchor="b">
            <a:normAutofit/>
          </a:bodyPr>
          <a:lstStyle/>
          <a:p>
            <a:r>
              <a:rPr lang="en-US" dirty="0"/>
              <a:t>Graph elements: definitions</a:t>
            </a:r>
          </a:p>
        </p:txBody>
      </p:sp>
      <p:pic>
        <p:nvPicPr>
          <p:cNvPr id="4" name="Picture 3">
            <a:extLst>
              <a:ext uri="{FF2B5EF4-FFF2-40B4-BE49-F238E27FC236}">
                <a16:creationId xmlns:a16="http://schemas.microsoft.com/office/drawing/2014/main" id="{AB83251B-4C4F-F74A-BEED-26D81D629B10}"/>
              </a:ext>
            </a:extLst>
          </p:cNvPr>
          <p:cNvPicPr>
            <a:picLocks noChangeAspect="1"/>
          </p:cNvPicPr>
          <p:nvPr/>
        </p:nvPicPr>
        <p:blipFill>
          <a:blip r:embed="rId2"/>
          <a:stretch>
            <a:fillRect/>
          </a:stretch>
        </p:blipFill>
        <p:spPr>
          <a:xfrm>
            <a:off x="0" y="3269347"/>
            <a:ext cx="5682846" cy="3580192"/>
          </a:xfrm>
          <a:prstGeom prst="rect">
            <a:avLst/>
          </a:prstGeom>
        </p:spPr>
      </p:pic>
      <p:sp>
        <p:nvSpPr>
          <p:cNvPr id="3" name="Content Placeholder 2">
            <a:extLst>
              <a:ext uri="{FF2B5EF4-FFF2-40B4-BE49-F238E27FC236}">
                <a16:creationId xmlns:a16="http://schemas.microsoft.com/office/drawing/2014/main" id="{0B97BF12-D12E-CD42-BFBE-0732631588F4}"/>
              </a:ext>
            </a:extLst>
          </p:cNvPr>
          <p:cNvSpPr>
            <a:spLocks noGrp="1"/>
          </p:cNvSpPr>
          <p:nvPr>
            <p:ph idx="1"/>
          </p:nvPr>
        </p:nvSpPr>
        <p:spPr>
          <a:xfrm>
            <a:off x="5526156" y="2055813"/>
            <a:ext cx="5827644" cy="4121149"/>
          </a:xfrm>
        </p:spPr>
        <p:txBody>
          <a:bodyPr anchor="t">
            <a:normAutofit/>
          </a:bodyPr>
          <a:lstStyle/>
          <a:p>
            <a:r>
              <a:rPr lang="en-US" sz="2400" dirty="0"/>
              <a:t>A </a:t>
            </a:r>
            <a:r>
              <a:rPr lang="en-US" sz="2400" dirty="0">
                <a:solidFill>
                  <a:srgbClr val="FF0000"/>
                </a:solidFill>
              </a:rPr>
              <a:t>graph</a:t>
            </a:r>
            <a:r>
              <a:rPr lang="en-US" sz="2400" dirty="0"/>
              <a:t> is a diagram that consists of a set of points called vertices that are joined by a set of lines called </a:t>
            </a:r>
            <a:r>
              <a:rPr lang="en-US" sz="2400" dirty="0">
                <a:solidFill>
                  <a:srgbClr val="FF0000"/>
                </a:solidFill>
              </a:rPr>
              <a:t>edges</a:t>
            </a:r>
            <a:r>
              <a:rPr lang="en-US" sz="2400" dirty="0"/>
              <a:t>. Each edge joins two vertices.</a:t>
            </a:r>
          </a:p>
          <a:p>
            <a:r>
              <a:rPr lang="en-US" sz="2400" dirty="0"/>
              <a:t>A </a:t>
            </a:r>
            <a:r>
              <a:rPr lang="en-US" sz="2400" dirty="0">
                <a:solidFill>
                  <a:srgbClr val="FF0000"/>
                </a:solidFill>
              </a:rPr>
              <a:t>loop</a:t>
            </a:r>
            <a:r>
              <a:rPr lang="en-US" sz="2400" dirty="0"/>
              <a:t> is an edge in a graph that joins a </a:t>
            </a:r>
            <a:r>
              <a:rPr lang="en-US" sz="2400" dirty="0">
                <a:solidFill>
                  <a:srgbClr val="FF0000"/>
                </a:solidFill>
              </a:rPr>
              <a:t>vertex</a:t>
            </a:r>
            <a:r>
              <a:rPr lang="en-US" sz="2400" dirty="0"/>
              <a:t> in a graph to itself.</a:t>
            </a:r>
          </a:p>
          <a:p>
            <a:r>
              <a:rPr lang="en-US" sz="2400" dirty="0"/>
              <a:t>Two or more edges that connect the same vertices are called </a:t>
            </a:r>
            <a:r>
              <a:rPr lang="en-US" sz="2400" dirty="0">
                <a:solidFill>
                  <a:srgbClr val="FF0000"/>
                </a:solidFill>
              </a:rPr>
              <a:t>multiple edges</a:t>
            </a:r>
            <a:r>
              <a:rPr lang="en-US" sz="2400" dirty="0"/>
              <a:t>.</a:t>
            </a:r>
          </a:p>
        </p:txBody>
      </p:sp>
      <p:sp>
        <p:nvSpPr>
          <p:cNvPr id="6" name="TextBox 5">
            <a:extLst>
              <a:ext uri="{FF2B5EF4-FFF2-40B4-BE49-F238E27FC236}">
                <a16:creationId xmlns:a16="http://schemas.microsoft.com/office/drawing/2014/main" id="{256A3DBE-163D-084E-81E7-EF78EC858AF2}"/>
              </a:ext>
            </a:extLst>
          </p:cNvPr>
          <p:cNvSpPr txBox="1"/>
          <p:nvPr/>
        </p:nvSpPr>
        <p:spPr>
          <a:xfrm>
            <a:off x="838200" y="3429000"/>
            <a:ext cx="522515" cy="369332"/>
          </a:xfrm>
          <a:prstGeom prst="rect">
            <a:avLst/>
          </a:prstGeom>
          <a:noFill/>
        </p:spPr>
        <p:txBody>
          <a:bodyPr wrap="square" rtlCol="0">
            <a:spAutoFit/>
          </a:bodyPr>
          <a:lstStyle/>
          <a:p>
            <a:r>
              <a:rPr lang="en-US" b="1" dirty="0"/>
              <a:t>A</a:t>
            </a:r>
          </a:p>
        </p:txBody>
      </p:sp>
      <p:sp>
        <p:nvSpPr>
          <p:cNvPr id="12" name="TextBox 11">
            <a:extLst>
              <a:ext uri="{FF2B5EF4-FFF2-40B4-BE49-F238E27FC236}">
                <a16:creationId xmlns:a16="http://schemas.microsoft.com/office/drawing/2014/main" id="{E6CC6715-09F2-564F-8EDD-A6525FB552F2}"/>
              </a:ext>
            </a:extLst>
          </p:cNvPr>
          <p:cNvSpPr txBox="1"/>
          <p:nvPr/>
        </p:nvSpPr>
        <p:spPr>
          <a:xfrm>
            <a:off x="315685" y="5992296"/>
            <a:ext cx="522515" cy="369332"/>
          </a:xfrm>
          <a:prstGeom prst="rect">
            <a:avLst/>
          </a:prstGeom>
          <a:noFill/>
        </p:spPr>
        <p:txBody>
          <a:bodyPr wrap="square" rtlCol="0">
            <a:spAutoFit/>
          </a:bodyPr>
          <a:lstStyle/>
          <a:p>
            <a:r>
              <a:rPr lang="en-US" b="1" dirty="0"/>
              <a:t>B</a:t>
            </a:r>
          </a:p>
        </p:txBody>
      </p:sp>
      <p:sp>
        <p:nvSpPr>
          <p:cNvPr id="13" name="TextBox 12">
            <a:extLst>
              <a:ext uri="{FF2B5EF4-FFF2-40B4-BE49-F238E27FC236}">
                <a16:creationId xmlns:a16="http://schemas.microsoft.com/office/drawing/2014/main" id="{F1BD5E15-DC51-B24E-9C8F-93B878D4CACD}"/>
              </a:ext>
            </a:extLst>
          </p:cNvPr>
          <p:cNvSpPr txBox="1"/>
          <p:nvPr/>
        </p:nvSpPr>
        <p:spPr>
          <a:xfrm>
            <a:off x="3367729" y="6064476"/>
            <a:ext cx="522515" cy="369332"/>
          </a:xfrm>
          <a:prstGeom prst="rect">
            <a:avLst/>
          </a:prstGeom>
          <a:noFill/>
        </p:spPr>
        <p:txBody>
          <a:bodyPr wrap="square" rtlCol="0">
            <a:spAutoFit/>
          </a:bodyPr>
          <a:lstStyle/>
          <a:p>
            <a:r>
              <a:rPr lang="en-US" b="1" dirty="0"/>
              <a:t>C</a:t>
            </a:r>
          </a:p>
        </p:txBody>
      </p:sp>
      <p:sp>
        <p:nvSpPr>
          <p:cNvPr id="14" name="TextBox 13">
            <a:extLst>
              <a:ext uri="{FF2B5EF4-FFF2-40B4-BE49-F238E27FC236}">
                <a16:creationId xmlns:a16="http://schemas.microsoft.com/office/drawing/2014/main" id="{8953F590-823D-A14D-935A-6C667E9A4552}"/>
              </a:ext>
            </a:extLst>
          </p:cNvPr>
          <p:cNvSpPr txBox="1"/>
          <p:nvPr/>
        </p:nvSpPr>
        <p:spPr>
          <a:xfrm>
            <a:off x="4818743" y="3931721"/>
            <a:ext cx="394776" cy="369332"/>
          </a:xfrm>
          <a:prstGeom prst="rect">
            <a:avLst/>
          </a:prstGeom>
          <a:noFill/>
        </p:spPr>
        <p:txBody>
          <a:bodyPr wrap="square" rtlCol="0">
            <a:spAutoFit/>
          </a:bodyPr>
          <a:lstStyle/>
          <a:p>
            <a:r>
              <a:rPr lang="en-US" b="1" dirty="0"/>
              <a:t>D</a:t>
            </a:r>
          </a:p>
        </p:txBody>
      </p:sp>
      <p:sp>
        <p:nvSpPr>
          <p:cNvPr id="5" name="Doughnut 4">
            <a:extLst>
              <a:ext uri="{FF2B5EF4-FFF2-40B4-BE49-F238E27FC236}">
                <a16:creationId xmlns:a16="http://schemas.microsoft.com/office/drawing/2014/main" id="{C6BB9B18-2EB9-3243-945A-2BEC7091D299}"/>
              </a:ext>
            </a:extLst>
          </p:cNvPr>
          <p:cNvSpPr/>
          <p:nvPr/>
        </p:nvSpPr>
        <p:spPr>
          <a:xfrm>
            <a:off x="3796688" y="5969096"/>
            <a:ext cx="812385" cy="785063"/>
          </a:xfrm>
          <a:prstGeom prst="donut">
            <a:avLst>
              <a:gd name="adj" fmla="val 46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xmlns:p14="http://schemas.microsoft.com/office/powerpoint/2010/main">
        <mc:Choice Requires="p14">
          <p:contentPart p14:bwMode="auto" r:id="rId3">
            <p14:nvContentPartPr>
              <p14:cNvPr id="15" name="Ink 14">
                <a:extLst>
                  <a:ext uri="{FF2B5EF4-FFF2-40B4-BE49-F238E27FC236}">
                    <a16:creationId xmlns:a16="http://schemas.microsoft.com/office/drawing/2014/main" id="{16C7713E-8230-FD47-B626-B88CE490D9F2}"/>
                  </a:ext>
                </a:extLst>
              </p14:cNvPr>
              <p14:cNvContentPartPr/>
              <p14:nvPr/>
            </p14:nvContentPartPr>
            <p14:xfrm>
              <a:off x="583091" y="4027777"/>
              <a:ext cx="590760" cy="1814760"/>
            </p14:xfrm>
          </p:contentPart>
        </mc:Choice>
        <mc:Fallback xmlns="">
          <p:pic>
            <p:nvPicPr>
              <p:cNvPr id="15" name="Ink 14">
                <a:extLst>
                  <a:ext uri="{FF2B5EF4-FFF2-40B4-BE49-F238E27FC236}">
                    <a16:creationId xmlns:a16="http://schemas.microsoft.com/office/drawing/2014/main" id="{16C7713E-8230-FD47-B626-B88CE490D9F2}"/>
                  </a:ext>
                </a:extLst>
              </p:cNvPr>
              <p:cNvPicPr/>
              <p:nvPr/>
            </p:nvPicPr>
            <p:blipFill>
              <a:blip r:embed="rId4"/>
              <a:stretch>
                <a:fillRect/>
              </a:stretch>
            </p:blipFill>
            <p:spPr>
              <a:xfrm>
                <a:off x="574451" y="4019137"/>
                <a:ext cx="608400" cy="18324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7" name="Ink 16">
                <a:extLst>
                  <a:ext uri="{FF2B5EF4-FFF2-40B4-BE49-F238E27FC236}">
                    <a16:creationId xmlns:a16="http://schemas.microsoft.com/office/drawing/2014/main" id="{DF94A98E-06C2-B14A-A613-3DCDF4563495}"/>
                  </a:ext>
                </a:extLst>
              </p14:cNvPr>
              <p14:cNvContentPartPr/>
              <p14:nvPr/>
            </p14:nvContentPartPr>
            <p14:xfrm>
              <a:off x="277811" y="3973417"/>
              <a:ext cx="684360" cy="1859400"/>
            </p14:xfrm>
          </p:contentPart>
        </mc:Choice>
        <mc:Fallback xmlns="">
          <p:pic>
            <p:nvPicPr>
              <p:cNvPr id="17" name="Ink 16">
                <a:extLst>
                  <a:ext uri="{FF2B5EF4-FFF2-40B4-BE49-F238E27FC236}">
                    <a16:creationId xmlns:a16="http://schemas.microsoft.com/office/drawing/2014/main" id="{DF94A98E-06C2-B14A-A613-3DCDF4563495}"/>
                  </a:ext>
                </a:extLst>
              </p:cNvPr>
              <p:cNvPicPr/>
              <p:nvPr/>
            </p:nvPicPr>
            <p:blipFill>
              <a:blip r:embed="rId6"/>
              <a:stretch>
                <a:fillRect/>
              </a:stretch>
            </p:blipFill>
            <p:spPr>
              <a:xfrm>
                <a:off x="268811" y="3964417"/>
                <a:ext cx="702000" cy="1877040"/>
              </a:xfrm>
              <a:prstGeom prst="rect">
                <a:avLst/>
              </a:prstGeom>
            </p:spPr>
          </p:pic>
        </mc:Fallback>
      </mc:AlternateContent>
    </p:spTree>
    <p:extLst>
      <p:ext uri="{BB962C8B-B14F-4D97-AF65-F5344CB8AC3E}">
        <p14:creationId xmlns:p14="http://schemas.microsoft.com/office/powerpoint/2010/main" val="2807718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0" end="0"/>
                                            </p:txEl>
                                          </p:spTgt>
                                        </p:tgtEl>
                                        <p:attrNameLst>
                                          <p:attrName>style.visibility</p:attrName>
                                        </p:attrNameLst>
                                      </p:cBhvr>
                                      <p:to>
                                        <p:strVal val="visible"/>
                                      </p:to>
                                    </p:set>
                                    <p:anim calcmode="lin" valueType="num">
                                      <p:cBhvr additive="base">
                                        <p:cTn id="3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1" end="1"/>
                                            </p:txEl>
                                          </p:spTgt>
                                        </p:tgtEl>
                                        <p:attrNameLst>
                                          <p:attrName>style.visibility</p:attrName>
                                        </p:attrNameLst>
                                      </p:cBhvr>
                                      <p:to>
                                        <p:strVal val="visible"/>
                                      </p:to>
                                    </p:set>
                                    <p:anim calcmode="lin" valueType="num">
                                      <p:cBhvr additive="base">
                                        <p:cTn id="4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500" fill="hold"/>
                                        <p:tgtEl>
                                          <p:spTgt spid="5"/>
                                        </p:tgtEl>
                                        <p:attrNameLst>
                                          <p:attrName>ppt_x</p:attrName>
                                        </p:attrNameLst>
                                      </p:cBhvr>
                                      <p:tavLst>
                                        <p:tav tm="0">
                                          <p:val>
                                            <p:strVal val="#ppt_x"/>
                                          </p:val>
                                        </p:tav>
                                        <p:tav tm="100000">
                                          <p:val>
                                            <p:strVal val="#ppt_x"/>
                                          </p:val>
                                        </p:tav>
                                      </p:tavLst>
                                    </p:anim>
                                    <p:anim calcmode="lin" valueType="num">
                                      <p:cBhvr additive="base">
                                        <p:cTn id="5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2" end="2"/>
                                            </p:txEl>
                                          </p:spTgt>
                                        </p:tgtEl>
                                        <p:attrNameLst>
                                          <p:attrName>style.visibility</p:attrName>
                                        </p:attrNameLst>
                                      </p:cBhvr>
                                      <p:to>
                                        <p:strVal val="visible"/>
                                      </p:to>
                                    </p:set>
                                    <p:anim calcmode="lin" valueType="num">
                                      <p:cBhvr additive="base">
                                        <p:cTn id="5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nodeType="click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dissolve">
                                      <p:cBhvr>
                                        <p:cTn id="61" dur="500"/>
                                        <p:tgtEl>
                                          <p:spTgt spid="15"/>
                                        </p:tgtEl>
                                      </p:cBhvr>
                                    </p:animEffect>
                                  </p:childTnLst>
                                </p:cTn>
                              </p:par>
                            </p:childTnLst>
                          </p:cTn>
                        </p:par>
                      </p:childTnLst>
                    </p:cTn>
                  </p:par>
                  <p:par>
                    <p:cTn id="62" fill="hold">
                      <p:stCondLst>
                        <p:cond delay="indefinite"/>
                      </p:stCondLst>
                      <p:childTnLst>
                        <p:par>
                          <p:cTn id="63" fill="hold">
                            <p:stCondLst>
                              <p:cond delay="0"/>
                            </p:stCondLst>
                            <p:childTnLst>
                              <p:par>
                                <p:cTn id="64" presetID="9" presetClass="entr" presetSubtype="0" fill="hold" nodeType="click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dissolve">
                                      <p:cBhvr>
                                        <p:cTn id="6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3" grpId="0"/>
      <p:bldP spid="14" grpId="0"/>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1AF63-2F69-1347-A215-50609C8E5DD1}"/>
              </a:ext>
            </a:extLst>
          </p:cNvPr>
          <p:cNvSpPr>
            <a:spLocks noGrp="1"/>
          </p:cNvSpPr>
          <p:nvPr>
            <p:ph type="title"/>
          </p:nvPr>
        </p:nvSpPr>
        <p:spPr>
          <a:xfrm>
            <a:off x="5526156" y="365125"/>
            <a:ext cx="5827643" cy="1433433"/>
          </a:xfrm>
        </p:spPr>
        <p:txBody>
          <a:bodyPr anchor="b">
            <a:normAutofit/>
          </a:bodyPr>
          <a:lstStyle/>
          <a:p>
            <a:r>
              <a:rPr lang="en-US" dirty="0"/>
              <a:t>The degree of a vertex </a:t>
            </a:r>
          </a:p>
        </p:txBody>
      </p:sp>
      <p:pic>
        <p:nvPicPr>
          <p:cNvPr id="4" name="Picture 3">
            <a:extLst>
              <a:ext uri="{FF2B5EF4-FFF2-40B4-BE49-F238E27FC236}">
                <a16:creationId xmlns:a16="http://schemas.microsoft.com/office/drawing/2014/main" id="{03C39FFA-BAF1-9749-8DD4-982BEA40F051}"/>
              </a:ext>
            </a:extLst>
          </p:cNvPr>
          <p:cNvPicPr>
            <a:picLocks noChangeAspect="1"/>
          </p:cNvPicPr>
          <p:nvPr/>
        </p:nvPicPr>
        <p:blipFill>
          <a:blip r:embed="rId2"/>
          <a:stretch>
            <a:fillRect/>
          </a:stretch>
        </p:blipFill>
        <p:spPr>
          <a:xfrm>
            <a:off x="483809" y="2163961"/>
            <a:ext cx="4309533" cy="3167506"/>
          </a:xfrm>
          <a:prstGeom prst="rect">
            <a:avLst/>
          </a:prstGeom>
        </p:spPr>
      </p:pic>
      <p:sp>
        <p:nvSpPr>
          <p:cNvPr id="3" name="Content Placeholder 2">
            <a:extLst>
              <a:ext uri="{FF2B5EF4-FFF2-40B4-BE49-F238E27FC236}">
                <a16:creationId xmlns:a16="http://schemas.microsoft.com/office/drawing/2014/main" id="{06A20994-F6DC-D843-986E-22F6015DB9AD}"/>
              </a:ext>
            </a:extLst>
          </p:cNvPr>
          <p:cNvSpPr>
            <a:spLocks noGrp="1"/>
          </p:cNvSpPr>
          <p:nvPr>
            <p:ph idx="1"/>
          </p:nvPr>
        </p:nvSpPr>
        <p:spPr>
          <a:xfrm>
            <a:off x="5526156" y="2055813"/>
            <a:ext cx="5827644" cy="4121149"/>
          </a:xfrm>
        </p:spPr>
        <p:txBody>
          <a:bodyPr anchor="t">
            <a:normAutofit/>
          </a:bodyPr>
          <a:lstStyle/>
          <a:p>
            <a:pPr>
              <a:lnSpc>
                <a:spcPct val="90000"/>
              </a:lnSpc>
            </a:pPr>
            <a:r>
              <a:rPr lang="en-US" sz="2000" dirty="0"/>
              <a:t>The degree of a vertex is the number of edges attached to the vertex. The degree of a vertex is denoted </a:t>
            </a:r>
            <a:r>
              <a:rPr lang="en-US" sz="2000" dirty="0">
                <a:solidFill>
                  <a:srgbClr val="FF0000"/>
                </a:solidFill>
              </a:rPr>
              <a:t>deg(𝑉). </a:t>
            </a:r>
          </a:p>
          <a:p>
            <a:pPr>
              <a:lnSpc>
                <a:spcPct val="90000"/>
              </a:lnSpc>
            </a:pPr>
            <a:r>
              <a:rPr lang="en-US" sz="2000" dirty="0"/>
              <a:t>A loop contributes </a:t>
            </a:r>
            <a:r>
              <a:rPr lang="en-US" sz="2000" dirty="0">
                <a:solidFill>
                  <a:srgbClr val="FF0000"/>
                </a:solidFill>
              </a:rPr>
              <a:t>two degrees </a:t>
            </a:r>
            <a:r>
              <a:rPr lang="en-US" sz="2000" dirty="0"/>
              <a:t>to </a:t>
            </a:r>
            <a:r>
              <a:rPr lang="en-US" sz="2000" dirty="0">
                <a:solidFill>
                  <a:srgbClr val="FF0000"/>
                </a:solidFill>
              </a:rPr>
              <a:t>a vertex </a:t>
            </a:r>
            <a:r>
              <a:rPr lang="en-US" sz="2000" dirty="0"/>
              <a:t>because a loop is attached to its vertex at both ends.</a:t>
            </a:r>
          </a:p>
          <a:p>
            <a:pPr>
              <a:lnSpc>
                <a:spcPct val="90000"/>
              </a:lnSpc>
            </a:pPr>
            <a:r>
              <a:rPr lang="en-US" sz="2000" dirty="0"/>
              <a:t>In any graph, the sum of degrees of the vertices is equal to </a:t>
            </a:r>
            <a:r>
              <a:rPr lang="en-US" sz="2000" dirty="0">
                <a:solidFill>
                  <a:srgbClr val="7030A0"/>
                </a:solidFill>
              </a:rPr>
              <a:t>twice</a:t>
            </a:r>
            <a:r>
              <a:rPr lang="en-US" sz="2000" dirty="0"/>
              <a:t> the number of </a:t>
            </a:r>
            <a:r>
              <a:rPr lang="en-US" sz="2000" dirty="0">
                <a:solidFill>
                  <a:srgbClr val="00B050"/>
                </a:solidFill>
              </a:rPr>
              <a:t>edges</a:t>
            </a:r>
            <a:r>
              <a:rPr lang="en-US" sz="2000" dirty="0"/>
              <a:t>.</a:t>
            </a:r>
          </a:p>
          <a:p>
            <a:pPr>
              <a:lnSpc>
                <a:spcPct val="90000"/>
              </a:lnSpc>
            </a:pPr>
            <a:r>
              <a:rPr lang="en-US" sz="2000" dirty="0"/>
              <a:t>A loop contributes </a:t>
            </a:r>
            <a:r>
              <a:rPr lang="en-US" sz="2000" dirty="0">
                <a:solidFill>
                  <a:srgbClr val="00B050"/>
                </a:solidFill>
              </a:rPr>
              <a:t>one edge </a:t>
            </a:r>
            <a:r>
              <a:rPr lang="en-US" sz="2000" dirty="0"/>
              <a:t>to the graph.</a:t>
            </a:r>
          </a:p>
        </p:txBody>
      </p:sp>
      <p:sp>
        <p:nvSpPr>
          <p:cNvPr id="5" name="Rectangle 4">
            <a:extLst>
              <a:ext uri="{FF2B5EF4-FFF2-40B4-BE49-F238E27FC236}">
                <a16:creationId xmlns:a16="http://schemas.microsoft.com/office/drawing/2014/main" id="{42997C23-E42D-3847-8DA5-7C72AD5D901A}"/>
              </a:ext>
            </a:extLst>
          </p:cNvPr>
          <p:cNvSpPr/>
          <p:nvPr/>
        </p:nvSpPr>
        <p:spPr>
          <a:xfrm>
            <a:off x="480761" y="1871147"/>
            <a:ext cx="1233030" cy="369332"/>
          </a:xfrm>
          <a:prstGeom prst="rect">
            <a:avLst/>
          </a:prstGeom>
        </p:spPr>
        <p:txBody>
          <a:bodyPr wrap="none">
            <a:spAutoFit/>
          </a:bodyPr>
          <a:lstStyle/>
          <a:p>
            <a:r>
              <a:rPr lang="en-US" b="1" dirty="0">
                <a:solidFill>
                  <a:srgbClr val="FF0000"/>
                </a:solidFill>
              </a:rPr>
              <a:t>deg(𝐴)=4</a:t>
            </a:r>
          </a:p>
        </p:txBody>
      </p:sp>
      <p:sp>
        <p:nvSpPr>
          <p:cNvPr id="6" name="Rectangle 5">
            <a:extLst>
              <a:ext uri="{FF2B5EF4-FFF2-40B4-BE49-F238E27FC236}">
                <a16:creationId xmlns:a16="http://schemas.microsoft.com/office/drawing/2014/main" id="{7E274A72-A892-8E42-B015-9CEA56844F85}"/>
              </a:ext>
            </a:extLst>
          </p:cNvPr>
          <p:cNvSpPr/>
          <p:nvPr/>
        </p:nvSpPr>
        <p:spPr>
          <a:xfrm>
            <a:off x="3027407" y="2240479"/>
            <a:ext cx="1239442" cy="369332"/>
          </a:xfrm>
          <a:prstGeom prst="rect">
            <a:avLst/>
          </a:prstGeom>
        </p:spPr>
        <p:txBody>
          <a:bodyPr wrap="none">
            <a:spAutoFit/>
          </a:bodyPr>
          <a:lstStyle/>
          <a:p>
            <a:r>
              <a:rPr lang="en-US" b="1" dirty="0">
                <a:solidFill>
                  <a:srgbClr val="FF0000"/>
                </a:solidFill>
              </a:rPr>
              <a:t>deg(𝐵)=2</a:t>
            </a:r>
          </a:p>
        </p:txBody>
      </p:sp>
      <p:sp>
        <p:nvSpPr>
          <p:cNvPr id="7" name="Rectangle 6">
            <a:extLst>
              <a:ext uri="{FF2B5EF4-FFF2-40B4-BE49-F238E27FC236}">
                <a16:creationId xmlns:a16="http://schemas.microsoft.com/office/drawing/2014/main" id="{A02C2480-F794-C644-AC4B-8181C2935263}"/>
              </a:ext>
            </a:extLst>
          </p:cNvPr>
          <p:cNvSpPr/>
          <p:nvPr/>
        </p:nvSpPr>
        <p:spPr>
          <a:xfrm>
            <a:off x="2382839" y="4404440"/>
            <a:ext cx="1289135" cy="369332"/>
          </a:xfrm>
          <a:prstGeom prst="rect">
            <a:avLst/>
          </a:prstGeom>
        </p:spPr>
        <p:txBody>
          <a:bodyPr wrap="none">
            <a:spAutoFit/>
          </a:bodyPr>
          <a:lstStyle/>
          <a:p>
            <a:r>
              <a:rPr lang="en-US" b="1" dirty="0">
                <a:solidFill>
                  <a:srgbClr val="FF0000"/>
                </a:solidFill>
              </a:rPr>
              <a:t>deg(𝐶)=4 </a:t>
            </a:r>
          </a:p>
        </p:txBody>
      </p:sp>
      <p:sp>
        <p:nvSpPr>
          <p:cNvPr id="8" name="Rectangle 7">
            <a:extLst>
              <a:ext uri="{FF2B5EF4-FFF2-40B4-BE49-F238E27FC236}">
                <a16:creationId xmlns:a16="http://schemas.microsoft.com/office/drawing/2014/main" id="{68A931EC-97EA-DA42-BE45-3D18BF116E54}"/>
              </a:ext>
            </a:extLst>
          </p:cNvPr>
          <p:cNvSpPr/>
          <p:nvPr/>
        </p:nvSpPr>
        <p:spPr>
          <a:xfrm>
            <a:off x="1026296" y="4777470"/>
            <a:ext cx="1247457" cy="369332"/>
          </a:xfrm>
          <a:prstGeom prst="rect">
            <a:avLst/>
          </a:prstGeom>
        </p:spPr>
        <p:txBody>
          <a:bodyPr wrap="none">
            <a:spAutoFit/>
          </a:bodyPr>
          <a:lstStyle/>
          <a:p>
            <a:r>
              <a:rPr lang="en-US" b="1" dirty="0">
                <a:solidFill>
                  <a:srgbClr val="FF0000"/>
                </a:solidFill>
              </a:rPr>
              <a:t>deg(𝐷)=2</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9D1738C8-6B64-E84F-A4B0-FB0C1732EF32}"/>
                  </a:ext>
                </a:extLst>
              </p:cNvPr>
              <p:cNvSpPr txBox="1"/>
              <p:nvPr/>
            </p:nvSpPr>
            <p:spPr>
              <a:xfrm>
                <a:off x="297094" y="3324307"/>
                <a:ext cx="586956"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1" i="1" dirty="0" smtClean="0">
                              <a:solidFill>
                                <a:srgbClr val="00B050"/>
                              </a:solidFill>
                              <a:latin typeface="Cambria Math" panose="02040503050406030204" pitchFamily="18" charset="0"/>
                            </a:rPr>
                          </m:ctrlPr>
                        </m:sSubPr>
                        <m:e>
                          <m:r>
                            <a:rPr lang="en-AU" sz="2400" b="1" i="1" dirty="0" smtClean="0">
                              <a:solidFill>
                                <a:srgbClr val="00B050"/>
                              </a:solidFill>
                              <a:latin typeface="Cambria Math" panose="02040503050406030204" pitchFamily="18" charset="0"/>
                            </a:rPr>
                            <m:t>𝒆</m:t>
                          </m:r>
                        </m:e>
                        <m:sub>
                          <m:r>
                            <a:rPr lang="en-AU" sz="2400" b="1" i="1" dirty="0" smtClean="0">
                              <a:solidFill>
                                <a:srgbClr val="00B050"/>
                              </a:solidFill>
                              <a:latin typeface="Cambria Math" panose="02040503050406030204" pitchFamily="18" charset="0"/>
                            </a:rPr>
                            <m:t>𝟏</m:t>
                          </m:r>
                        </m:sub>
                      </m:sSub>
                    </m:oMath>
                  </m:oMathPara>
                </a14:m>
                <a:endParaRPr lang="en-US" sz="2400" b="1" dirty="0">
                  <a:solidFill>
                    <a:srgbClr val="00B050"/>
                  </a:solidFill>
                </a:endParaRPr>
              </a:p>
            </p:txBody>
          </p:sp>
        </mc:Choice>
        <mc:Fallback xmlns="">
          <p:sp>
            <p:nvSpPr>
              <p:cNvPr id="10" name="TextBox 9">
                <a:extLst>
                  <a:ext uri="{FF2B5EF4-FFF2-40B4-BE49-F238E27FC236}">
                    <a16:creationId xmlns:a16="http://schemas.microsoft.com/office/drawing/2014/main" id="{9D1738C8-6B64-E84F-A4B0-FB0C1732EF32}"/>
                  </a:ext>
                </a:extLst>
              </p:cNvPr>
              <p:cNvSpPr txBox="1">
                <a:spLocks noRot="1" noChangeAspect="1" noMove="1" noResize="1" noEditPoints="1" noAdjustHandles="1" noChangeArrowheads="1" noChangeShapeType="1" noTextEdit="1"/>
              </p:cNvSpPr>
              <p:nvPr/>
            </p:nvSpPr>
            <p:spPr>
              <a:xfrm>
                <a:off x="297094" y="3324307"/>
                <a:ext cx="586956" cy="461665"/>
              </a:xfrm>
              <a:prstGeom prst="rect">
                <a:avLst/>
              </a:prstGeom>
              <a:blipFill>
                <a:blip r:embed="rId3"/>
                <a:stretch>
                  <a:fillRect b="-27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EE310C69-B651-644D-9A38-031613D60327}"/>
                  </a:ext>
                </a:extLst>
              </p:cNvPr>
              <p:cNvSpPr txBox="1"/>
              <p:nvPr/>
            </p:nvSpPr>
            <p:spPr>
              <a:xfrm>
                <a:off x="1460661" y="3608791"/>
                <a:ext cx="586956"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1" i="1" dirty="0" smtClean="0">
                              <a:solidFill>
                                <a:srgbClr val="00B050"/>
                              </a:solidFill>
                              <a:latin typeface="Cambria Math" panose="02040503050406030204" pitchFamily="18" charset="0"/>
                            </a:rPr>
                          </m:ctrlPr>
                        </m:sSubPr>
                        <m:e>
                          <m:r>
                            <a:rPr lang="en-AU" sz="2400" b="1" i="1" dirty="0" smtClean="0">
                              <a:solidFill>
                                <a:srgbClr val="00B050"/>
                              </a:solidFill>
                              <a:latin typeface="Cambria Math" panose="02040503050406030204" pitchFamily="18" charset="0"/>
                            </a:rPr>
                            <m:t>𝒆</m:t>
                          </m:r>
                        </m:e>
                        <m:sub>
                          <m:r>
                            <a:rPr lang="en-AU" sz="2400" b="1" i="1" dirty="0" smtClean="0">
                              <a:solidFill>
                                <a:srgbClr val="00B050"/>
                              </a:solidFill>
                              <a:latin typeface="Cambria Math" panose="02040503050406030204" pitchFamily="18" charset="0"/>
                            </a:rPr>
                            <m:t>𝟐</m:t>
                          </m:r>
                        </m:sub>
                      </m:sSub>
                    </m:oMath>
                  </m:oMathPara>
                </a14:m>
                <a:endParaRPr lang="en-US" sz="2400" b="1" dirty="0">
                  <a:solidFill>
                    <a:srgbClr val="00B050"/>
                  </a:solidFill>
                </a:endParaRPr>
              </a:p>
            </p:txBody>
          </p:sp>
        </mc:Choice>
        <mc:Fallback xmlns="">
          <p:sp>
            <p:nvSpPr>
              <p:cNvPr id="12" name="TextBox 11">
                <a:extLst>
                  <a:ext uri="{FF2B5EF4-FFF2-40B4-BE49-F238E27FC236}">
                    <a16:creationId xmlns:a16="http://schemas.microsoft.com/office/drawing/2014/main" id="{EE310C69-B651-644D-9A38-031613D60327}"/>
                  </a:ext>
                </a:extLst>
              </p:cNvPr>
              <p:cNvSpPr txBox="1">
                <a:spLocks noRot="1" noChangeAspect="1" noMove="1" noResize="1" noEditPoints="1" noAdjustHandles="1" noChangeArrowheads="1" noChangeShapeType="1" noTextEdit="1"/>
              </p:cNvSpPr>
              <p:nvPr/>
            </p:nvSpPr>
            <p:spPr>
              <a:xfrm>
                <a:off x="1460661" y="3608791"/>
                <a:ext cx="586956" cy="461665"/>
              </a:xfrm>
              <a:prstGeom prst="rect">
                <a:avLst/>
              </a:prstGeom>
              <a:blipFill>
                <a:blip r:embed="rId4"/>
                <a:stretch>
                  <a:fillRect b="-26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523CD6DE-A2E4-4342-AA46-F6E87B9E487B}"/>
                  </a:ext>
                </a:extLst>
              </p:cNvPr>
              <p:cNvSpPr txBox="1"/>
              <p:nvPr/>
            </p:nvSpPr>
            <p:spPr>
              <a:xfrm>
                <a:off x="2234332" y="3198167"/>
                <a:ext cx="586956"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1" i="1" dirty="0" smtClean="0">
                              <a:solidFill>
                                <a:srgbClr val="00B050"/>
                              </a:solidFill>
                              <a:latin typeface="Cambria Math" panose="02040503050406030204" pitchFamily="18" charset="0"/>
                            </a:rPr>
                          </m:ctrlPr>
                        </m:sSubPr>
                        <m:e>
                          <m:r>
                            <a:rPr lang="en-AU" sz="2400" b="1" i="1" dirty="0" smtClean="0">
                              <a:solidFill>
                                <a:srgbClr val="00B050"/>
                              </a:solidFill>
                              <a:latin typeface="Cambria Math" panose="02040503050406030204" pitchFamily="18" charset="0"/>
                            </a:rPr>
                            <m:t>𝒆</m:t>
                          </m:r>
                        </m:e>
                        <m:sub>
                          <m:r>
                            <a:rPr lang="en-AU" sz="2400" b="1" i="1" dirty="0" smtClean="0">
                              <a:solidFill>
                                <a:srgbClr val="00B050"/>
                              </a:solidFill>
                              <a:latin typeface="Cambria Math" panose="02040503050406030204" pitchFamily="18" charset="0"/>
                            </a:rPr>
                            <m:t>𝟑</m:t>
                          </m:r>
                        </m:sub>
                      </m:sSub>
                    </m:oMath>
                  </m:oMathPara>
                </a14:m>
                <a:endParaRPr lang="en-US" sz="2400" b="1" dirty="0">
                  <a:solidFill>
                    <a:srgbClr val="00B050"/>
                  </a:solidFill>
                </a:endParaRPr>
              </a:p>
            </p:txBody>
          </p:sp>
        </mc:Choice>
        <mc:Fallback xmlns="">
          <p:sp>
            <p:nvSpPr>
              <p:cNvPr id="13" name="TextBox 12">
                <a:extLst>
                  <a:ext uri="{FF2B5EF4-FFF2-40B4-BE49-F238E27FC236}">
                    <a16:creationId xmlns:a16="http://schemas.microsoft.com/office/drawing/2014/main" id="{523CD6DE-A2E4-4342-AA46-F6E87B9E487B}"/>
                  </a:ext>
                </a:extLst>
              </p:cNvPr>
              <p:cNvSpPr txBox="1">
                <a:spLocks noRot="1" noChangeAspect="1" noMove="1" noResize="1" noEditPoints="1" noAdjustHandles="1" noChangeArrowheads="1" noChangeShapeType="1" noTextEdit="1"/>
              </p:cNvSpPr>
              <p:nvPr/>
            </p:nvSpPr>
            <p:spPr>
              <a:xfrm>
                <a:off x="2234332" y="3198167"/>
                <a:ext cx="586956" cy="461665"/>
              </a:xfrm>
              <a:prstGeom prst="rect">
                <a:avLst/>
              </a:prstGeom>
              <a:blipFill>
                <a:blip r:embed="rId5"/>
                <a:stretch>
                  <a:fillRect b="-27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A0AD2687-6861-A547-8406-F393D222ABDD}"/>
                  </a:ext>
                </a:extLst>
              </p:cNvPr>
              <p:cNvSpPr txBox="1"/>
              <p:nvPr/>
            </p:nvSpPr>
            <p:spPr>
              <a:xfrm>
                <a:off x="2256867" y="2359263"/>
                <a:ext cx="586956"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1" i="1" dirty="0" smtClean="0">
                              <a:solidFill>
                                <a:srgbClr val="00B050"/>
                              </a:solidFill>
                              <a:latin typeface="Cambria Math" panose="02040503050406030204" pitchFamily="18" charset="0"/>
                            </a:rPr>
                          </m:ctrlPr>
                        </m:sSubPr>
                        <m:e>
                          <m:r>
                            <a:rPr lang="en-AU" sz="2400" b="1" i="1" dirty="0" smtClean="0">
                              <a:solidFill>
                                <a:srgbClr val="00B050"/>
                              </a:solidFill>
                              <a:latin typeface="Cambria Math" panose="02040503050406030204" pitchFamily="18" charset="0"/>
                            </a:rPr>
                            <m:t>𝒆</m:t>
                          </m:r>
                        </m:e>
                        <m:sub>
                          <m:r>
                            <a:rPr lang="en-AU" sz="2400" b="1" i="1" dirty="0" smtClean="0">
                              <a:solidFill>
                                <a:srgbClr val="00B050"/>
                              </a:solidFill>
                              <a:latin typeface="Cambria Math" panose="02040503050406030204" pitchFamily="18" charset="0"/>
                            </a:rPr>
                            <m:t>𝟒</m:t>
                          </m:r>
                        </m:sub>
                      </m:sSub>
                    </m:oMath>
                  </m:oMathPara>
                </a14:m>
                <a:endParaRPr lang="en-US" sz="2400" b="1" dirty="0">
                  <a:solidFill>
                    <a:srgbClr val="00B050"/>
                  </a:solidFill>
                </a:endParaRPr>
              </a:p>
            </p:txBody>
          </p:sp>
        </mc:Choice>
        <mc:Fallback xmlns="">
          <p:sp>
            <p:nvSpPr>
              <p:cNvPr id="14" name="TextBox 13">
                <a:extLst>
                  <a:ext uri="{FF2B5EF4-FFF2-40B4-BE49-F238E27FC236}">
                    <a16:creationId xmlns:a16="http://schemas.microsoft.com/office/drawing/2014/main" id="{A0AD2687-6861-A547-8406-F393D222ABDD}"/>
                  </a:ext>
                </a:extLst>
              </p:cNvPr>
              <p:cNvSpPr txBox="1">
                <a:spLocks noRot="1" noChangeAspect="1" noMove="1" noResize="1" noEditPoints="1" noAdjustHandles="1" noChangeArrowheads="1" noChangeShapeType="1" noTextEdit="1"/>
              </p:cNvSpPr>
              <p:nvPr/>
            </p:nvSpPr>
            <p:spPr>
              <a:xfrm>
                <a:off x="2256867" y="2359263"/>
                <a:ext cx="586956" cy="461665"/>
              </a:xfrm>
              <a:prstGeom prst="rect">
                <a:avLst/>
              </a:prstGeom>
              <a:blipFill>
                <a:blip r:embed="rId6"/>
                <a:stretch>
                  <a:fillRect b="-27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039579F5-ABF1-DF4F-84F7-01D0E9DD150D}"/>
                  </a:ext>
                </a:extLst>
              </p:cNvPr>
              <p:cNvSpPr txBox="1"/>
              <p:nvPr/>
            </p:nvSpPr>
            <p:spPr>
              <a:xfrm>
                <a:off x="4055150" y="3508973"/>
                <a:ext cx="586956"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1" i="1" dirty="0" smtClean="0">
                              <a:solidFill>
                                <a:srgbClr val="00B050"/>
                              </a:solidFill>
                              <a:latin typeface="Cambria Math" panose="02040503050406030204" pitchFamily="18" charset="0"/>
                            </a:rPr>
                          </m:ctrlPr>
                        </m:sSubPr>
                        <m:e>
                          <m:r>
                            <a:rPr lang="en-AU" sz="2400" b="1" i="1" dirty="0" smtClean="0">
                              <a:solidFill>
                                <a:srgbClr val="00B050"/>
                              </a:solidFill>
                              <a:latin typeface="Cambria Math" panose="02040503050406030204" pitchFamily="18" charset="0"/>
                            </a:rPr>
                            <m:t>𝒆</m:t>
                          </m:r>
                        </m:e>
                        <m:sub>
                          <m:r>
                            <a:rPr lang="en-AU" sz="2400" b="1" i="1" dirty="0" smtClean="0">
                              <a:solidFill>
                                <a:srgbClr val="00B050"/>
                              </a:solidFill>
                              <a:latin typeface="Cambria Math" panose="02040503050406030204" pitchFamily="18" charset="0"/>
                            </a:rPr>
                            <m:t>𝟓</m:t>
                          </m:r>
                        </m:sub>
                      </m:sSub>
                    </m:oMath>
                  </m:oMathPara>
                </a14:m>
                <a:endParaRPr lang="en-US" sz="2400" b="1" dirty="0">
                  <a:solidFill>
                    <a:srgbClr val="00B050"/>
                  </a:solidFill>
                </a:endParaRPr>
              </a:p>
            </p:txBody>
          </p:sp>
        </mc:Choice>
        <mc:Fallback xmlns="">
          <p:sp>
            <p:nvSpPr>
              <p:cNvPr id="15" name="TextBox 14">
                <a:extLst>
                  <a:ext uri="{FF2B5EF4-FFF2-40B4-BE49-F238E27FC236}">
                    <a16:creationId xmlns:a16="http://schemas.microsoft.com/office/drawing/2014/main" id="{039579F5-ABF1-DF4F-84F7-01D0E9DD150D}"/>
                  </a:ext>
                </a:extLst>
              </p:cNvPr>
              <p:cNvSpPr txBox="1">
                <a:spLocks noRot="1" noChangeAspect="1" noMove="1" noResize="1" noEditPoints="1" noAdjustHandles="1" noChangeArrowheads="1" noChangeShapeType="1" noTextEdit="1"/>
              </p:cNvSpPr>
              <p:nvPr/>
            </p:nvSpPr>
            <p:spPr>
              <a:xfrm>
                <a:off x="4055150" y="3508973"/>
                <a:ext cx="586956" cy="461665"/>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8563D4E2-F838-D842-8CB1-F51FF613D492}"/>
                  </a:ext>
                </a:extLst>
              </p:cNvPr>
              <p:cNvSpPr txBox="1"/>
              <p:nvPr/>
            </p:nvSpPr>
            <p:spPr>
              <a:xfrm>
                <a:off x="4211718" y="4853985"/>
                <a:ext cx="586956"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1" i="1" dirty="0" smtClean="0">
                              <a:solidFill>
                                <a:srgbClr val="00B050"/>
                              </a:solidFill>
                              <a:latin typeface="Cambria Math" panose="02040503050406030204" pitchFamily="18" charset="0"/>
                            </a:rPr>
                          </m:ctrlPr>
                        </m:sSubPr>
                        <m:e>
                          <m:r>
                            <a:rPr lang="en-AU" sz="2400" b="1" i="1" dirty="0" smtClean="0">
                              <a:solidFill>
                                <a:srgbClr val="00B050"/>
                              </a:solidFill>
                              <a:latin typeface="Cambria Math" panose="02040503050406030204" pitchFamily="18" charset="0"/>
                            </a:rPr>
                            <m:t>𝒆</m:t>
                          </m:r>
                        </m:e>
                        <m:sub>
                          <m:r>
                            <a:rPr lang="en-AU" sz="2400" b="1" i="1" dirty="0" smtClean="0">
                              <a:solidFill>
                                <a:srgbClr val="00B050"/>
                              </a:solidFill>
                              <a:latin typeface="Cambria Math" panose="02040503050406030204" pitchFamily="18" charset="0"/>
                            </a:rPr>
                            <m:t>𝟔</m:t>
                          </m:r>
                        </m:sub>
                      </m:sSub>
                    </m:oMath>
                  </m:oMathPara>
                </a14:m>
                <a:endParaRPr lang="en-US" sz="2400" b="1" dirty="0">
                  <a:solidFill>
                    <a:srgbClr val="00B050"/>
                  </a:solidFill>
                </a:endParaRPr>
              </a:p>
            </p:txBody>
          </p:sp>
        </mc:Choice>
        <mc:Fallback xmlns="">
          <p:sp>
            <p:nvSpPr>
              <p:cNvPr id="16" name="TextBox 15">
                <a:extLst>
                  <a:ext uri="{FF2B5EF4-FFF2-40B4-BE49-F238E27FC236}">
                    <a16:creationId xmlns:a16="http://schemas.microsoft.com/office/drawing/2014/main" id="{8563D4E2-F838-D842-8CB1-F51FF613D492}"/>
                  </a:ext>
                </a:extLst>
              </p:cNvPr>
              <p:cNvSpPr txBox="1">
                <a:spLocks noRot="1" noChangeAspect="1" noMove="1" noResize="1" noEditPoints="1" noAdjustHandles="1" noChangeArrowheads="1" noChangeShapeType="1" noTextEdit="1"/>
              </p:cNvSpPr>
              <p:nvPr/>
            </p:nvSpPr>
            <p:spPr>
              <a:xfrm>
                <a:off x="4211718" y="4853985"/>
                <a:ext cx="586956" cy="461665"/>
              </a:xfrm>
              <a:prstGeom prst="rect">
                <a:avLst/>
              </a:prstGeom>
              <a:blipFill>
                <a:blip r:embed="rId8"/>
                <a:stretch>
                  <a:fillRect b="-263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7" name="Rectangle 16">
                <a:extLst>
                  <a:ext uri="{FF2B5EF4-FFF2-40B4-BE49-F238E27FC236}">
                    <a16:creationId xmlns:a16="http://schemas.microsoft.com/office/drawing/2014/main" id="{02F9FE72-3E19-7B49-86B4-7D7685A18151}"/>
                  </a:ext>
                </a:extLst>
              </p:cNvPr>
              <p:cNvSpPr/>
              <p:nvPr/>
            </p:nvSpPr>
            <p:spPr>
              <a:xfrm>
                <a:off x="297094" y="6030981"/>
                <a:ext cx="9290380" cy="523220"/>
              </a:xfrm>
              <a:prstGeom prst="rect">
                <a:avLst/>
              </a:prstGeom>
            </p:spPr>
            <p:txBody>
              <a:bodyPr wrap="square">
                <a:spAutoFit/>
              </a:bodyPr>
              <a:lstStyle/>
              <a:p>
                <a:r>
                  <a:rPr lang="en-AU" sz="2800" dirty="0">
                    <a:solidFill>
                      <a:srgbClr val="000000"/>
                    </a:solidFill>
                    <a:latin typeface="Aldhabi"/>
                  </a:rPr>
                  <a:t> </a:t>
                </a:r>
                <a:r>
                  <a:rPr lang="en-AU" sz="2800" dirty="0">
                    <a:solidFill>
                      <a:srgbClr val="FF0000"/>
                    </a:solidFill>
                    <a:latin typeface="Aldhabi"/>
                  </a:rPr>
                  <a:t>deg(𝐴) + deg(𝐵) + deg(𝐶) + deg(𝐷) </a:t>
                </a:r>
                <a:r>
                  <a:rPr lang="en-AU" sz="2800" dirty="0">
                    <a:solidFill>
                      <a:srgbClr val="000000"/>
                    </a:solidFill>
                    <a:latin typeface="Aldhabi"/>
                  </a:rPr>
                  <a:t>= </a:t>
                </a:r>
                <a:r>
                  <a:rPr lang="en-AU" sz="2800" dirty="0">
                    <a:solidFill>
                      <a:srgbClr val="FF0000"/>
                    </a:solidFill>
                    <a:latin typeface="Aldhabi"/>
                  </a:rPr>
                  <a:t>4+2+4+2</a:t>
                </a:r>
                <a:r>
                  <a:rPr lang="en-AU" sz="2800" dirty="0">
                    <a:solidFill>
                      <a:srgbClr val="000000"/>
                    </a:solidFill>
                    <a:latin typeface="Aldhabi"/>
                  </a:rPr>
                  <a:t>=</a:t>
                </a:r>
                <a:r>
                  <a:rPr lang="en-AU" sz="2800" dirty="0">
                    <a:solidFill>
                      <a:srgbClr val="FF0000"/>
                    </a:solidFill>
                    <a:latin typeface="Aldhabi"/>
                  </a:rPr>
                  <a:t>12</a:t>
                </a:r>
                <a:r>
                  <a:rPr lang="en-AU" sz="2800" dirty="0">
                    <a:solidFill>
                      <a:srgbClr val="000000"/>
                    </a:solidFill>
                    <a:latin typeface="Aldhabi"/>
                  </a:rPr>
                  <a:t> =</a:t>
                </a:r>
                <a:r>
                  <a:rPr lang="en-AU" sz="2800" dirty="0">
                    <a:solidFill>
                      <a:srgbClr val="00B050"/>
                    </a:solidFill>
                    <a:latin typeface="Aldhabi"/>
                  </a:rPr>
                  <a:t>6</a:t>
                </a:r>
                <a:r>
                  <a:rPr lang="en-AU" sz="2800" dirty="0">
                    <a:solidFill>
                      <a:srgbClr val="000000"/>
                    </a:solidFill>
                    <a:latin typeface="Aldhabi"/>
                  </a:rPr>
                  <a:t> </a:t>
                </a:r>
                <a14:m>
                  <m:oMath xmlns:m="http://schemas.openxmlformats.org/officeDocument/2006/math">
                    <m:r>
                      <a:rPr lang="en-AU" sz="2800" i="1" smtClean="0">
                        <a:solidFill>
                          <a:srgbClr val="000000"/>
                        </a:solidFill>
                        <a:latin typeface="Aldhabi"/>
                        <a:ea typeface="Cambria Math" panose="02040503050406030204" pitchFamily="18" charset="0"/>
                      </a:rPr>
                      <m:t>×</m:t>
                    </m:r>
                    <m:r>
                      <a:rPr lang="en-AU" sz="2800" b="0" i="1" smtClean="0">
                        <a:solidFill>
                          <a:srgbClr val="000000"/>
                        </a:solidFill>
                        <a:latin typeface="Aldhabi"/>
                        <a:ea typeface="Cambria Math" panose="02040503050406030204" pitchFamily="18" charset="0"/>
                      </a:rPr>
                      <m:t> </m:t>
                    </m:r>
                    <m:r>
                      <a:rPr lang="en-AU" sz="2800" b="0" i="1" smtClean="0">
                        <a:solidFill>
                          <a:srgbClr val="7030A0"/>
                        </a:solidFill>
                        <a:latin typeface="Aldhabi"/>
                        <a:ea typeface="Cambria Math" panose="02040503050406030204" pitchFamily="18" charset="0"/>
                      </a:rPr>
                      <m:t>2</m:t>
                    </m:r>
                  </m:oMath>
                </a14:m>
                <a:endParaRPr lang="en-US" sz="2800" dirty="0">
                  <a:latin typeface="Aldhabi"/>
                </a:endParaRPr>
              </a:p>
            </p:txBody>
          </p:sp>
        </mc:Choice>
        <mc:Fallback>
          <p:sp>
            <p:nvSpPr>
              <p:cNvPr id="17" name="Rectangle 16">
                <a:extLst>
                  <a:ext uri="{FF2B5EF4-FFF2-40B4-BE49-F238E27FC236}">
                    <a16:creationId xmlns:a16="http://schemas.microsoft.com/office/drawing/2014/main" id="{02F9FE72-3E19-7B49-86B4-7D7685A18151}"/>
                  </a:ext>
                </a:extLst>
              </p:cNvPr>
              <p:cNvSpPr>
                <a:spLocks noRot="1" noChangeAspect="1" noMove="1" noResize="1" noEditPoints="1" noAdjustHandles="1" noChangeArrowheads="1" noChangeShapeType="1" noTextEdit="1"/>
              </p:cNvSpPr>
              <p:nvPr/>
            </p:nvSpPr>
            <p:spPr>
              <a:xfrm>
                <a:off x="297094" y="6030981"/>
                <a:ext cx="9290380" cy="523220"/>
              </a:xfrm>
              <a:prstGeom prst="rect">
                <a:avLst/>
              </a:prstGeom>
              <a:blipFill>
                <a:blip r:embed="rId9"/>
                <a:stretch>
                  <a:fillRect l="-525" t="-13953" b="-32558"/>
                </a:stretch>
              </a:blipFill>
            </p:spPr>
            <p:txBody>
              <a:bodyPr/>
              <a:lstStyle/>
              <a:p>
                <a:r>
                  <a:rPr lang="en-AU">
                    <a:noFill/>
                  </a:rPr>
                  <a:t> </a:t>
                </a:r>
              </a:p>
            </p:txBody>
          </p:sp>
        </mc:Fallback>
      </mc:AlternateContent>
      <mc:AlternateContent xmlns:mc="http://schemas.openxmlformats.org/markup-compatibility/2006" xmlns:p14="http://schemas.microsoft.com/office/powerpoint/2010/main">
        <mc:Choice Requires="p14">
          <p:contentPart p14:bwMode="auto" r:id="rId10">
            <p14:nvContentPartPr>
              <p14:cNvPr id="18" name="Ink 17">
                <a:extLst>
                  <a:ext uri="{FF2B5EF4-FFF2-40B4-BE49-F238E27FC236}">
                    <a16:creationId xmlns:a16="http://schemas.microsoft.com/office/drawing/2014/main" id="{2257CF93-2507-FD46-8BE0-DCE5781ED822}"/>
                  </a:ext>
                </a:extLst>
              </p14:cNvPr>
              <p14:cNvContentPartPr/>
              <p14:nvPr/>
            </p14:nvContentPartPr>
            <p14:xfrm>
              <a:off x="3887171" y="4566337"/>
              <a:ext cx="371160" cy="107640"/>
            </p14:xfrm>
          </p:contentPart>
        </mc:Choice>
        <mc:Fallback xmlns="">
          <p:pic>
            <p:nvPicPr>
              <p:cNvPr id="18" name="Ink 17">
                <a:extLst>
                  <a:ext uri="{FF2B5EF4-FFF2-40B4-BE49-F238E27FC236}">
                    <a16:creationId xmlns:a16="http://schemas.microsoft.com/office/drawing/2014/main" id="{2257CF93-2507-FD46-8BE0-DCE5781ED822}"/>
                  </a:ext>
                </a:extLst>
              </p:cNvPr>
              <p:cNvPicPr/>
              <p:nvPr/>
            </p:nvPicPr>
            <p:blipFill>
              <a:blip r:embed="rId11"/>
              <a:stretch>
                <a:fillRect/>
              </a:stretch>
            </p:blipFill>
            <p:spPr>
              <a:xfrm>
                <a:off x="3878531" y="4557337"/>
                <a:ext cx="38880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9" name="Ink 18">
                <a:extLst>
                  <a:ext uri="{FF2B5EF4-FFF2-40B4-BE49-F238E27FC236}">
                    <a16:creationId xmlns:a16="http://schemas.microsoft.com/office/drawing/2014/main" id="{6598E556-F993-8C4D-ABC0-35222DB12A2C}"/>
                  </a:ext>
                </a:extLst>
              </p14:cNvPr>
              <p14:cNvContentPartPr/>
              <p14:nvPr/>
            </p14:nvContentPartPr>
            <p14:xfrm>
              <a:off x="3731651" y="4723297"/>
              <a:ext cx="77040" cy="318960"/>
            </p14:xfrm>
          </p:contentPart>
        </mc:Choice>
        <mc:Fallback xmlns="">
          <p:pic>
            <p:nvPicPr>
              <p:cNvPr id="19" name="Ink 18">
                <a:extLst>
                  <a:ext uri="{FF2B5EF4-FFF2-40B4-BE49-F238E27FC236}">
                    <a16:creationId xmlns:a16="http://schemas.microsoft.com/office/drawing/2014/main" id="{6598E556-F993-8C4D-ABC0-35222DB12A2C}"/>
                  </a:ext>
                </a:extLst>
              </p:cNvPr>
              <p:cNvPicPr/>
              <p:nvPr/>
            </p:nvPicPr>
            <p:blipFill>
              <a:blip r:embed="rId13"/>
              <a:stretch>
                <a:fillRect/>
              </a:stretch>
            </p:blipFill>
            <p:spPr>
              <a:xfrm>
                <a:off x="3723011" y="4714657"/>
                <a:ext cx="94680" cy="336600"/>
              </a:xfrm>
              <a:prstGeom prst="rect">
                <a:avLst/>
              </a:prstGeom>
            </p:spPr>
          </p:pic>
        </mc:Fallback>
      </mc:AlternateContent>
      <p:sp>
        <p:nvSpPr>
          <p:cNvPr id="21" name="Doughnut 20">
            <a:extLst>
              <a:ext uri="{FF2B5EF4-FFF2-40B4-BE49-F238E27FC236}">
                <a16:creationId xmlns:a16="http://schemas.microsoft.com/office/drawing/2014/main" id="{A4620838-C30E-1D4E-8217-D0891A2A36C6}"/>
              </a:ext>
            </a:extLst>
          </p:cNvPr>
          <p:cNvSpPr/>
          <p:nvPr/>
        </p:nvSpPr>
        <p:spPr>
          <a:xfrm>
            <a:off x="3781060" y="4548214"/>
            <a:ext cx="605087" cy="643172"/>
          </a:xfrm>
          <a:prstGeom prst="donut">
            <a:avLst>
              <a:gd name="adj" fmla="val 46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745578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1" end="1"/>
                                            </p:txEl>
                                          </p:spTgt>
                                        </p:tgtEl>
                                        <p:attrNameLst>
                                          <p:attrName>style.visibility</p:attrName>
                                        </p:attrNameLst>
                                      </p:cBhvr>
                                      <p:to>
                                        <p:strVal val="visible"/>
                                      </p:to>
                                    </p:set>
                                    <p:anim calcmode="lin" valueType="num">
                                      <p:cBhvr additive="base">
                                        <p:cTn id="4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nodeType="click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dissolve">
                                      <p:cBhvr>
                                        <p:cTn id="55" dur="500"/>
                                        <p:tgtEl>
                                          <p:spTgt spid="19"/>
                                        </p:tgtEl>
                                      </p:cBhvr>
                                    </p:animEffect>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nodeType="click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dissolve">
                                      <p:cBhvr>
                                        <p:cTn id="60" dur="500"/>
                                        <p:tgtEl>
                                          <p:spTgt spid="18"/>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1" nodeType="clickEffect">
                                  <p:stCondLst>
                                    <p:cond delay="0"/>
                                  </p:stCondLst>
                                  <p:childTnLst>
                                    <p:set>
                                      <p:cBhvr>
                                        <p:cTn id="64" dur="1" fill="hold">
                                          <p:stCondLst>
                                            <p:cond delay="0"/>
                                          </p:stCondLst>
                                        </p:cTn>
                                        <p:tgtEl>
                                          <p:spTgt spid="7"/>
                                        </p:tgtEl>
                                        <p:attrNameLst>
                                          <p:attrName>style.visibility</p:attrName>
                                        </p:attrNameLst>
                                      </p:cBhvr>
                                      <p:to>
                                        <p:strVal val="visible"/>
                                      </p:to>
                                    </p:set>
                                    <p:anim calcmode="lin" valueType="num">
                                      <p:cBhvr additive="base">
                                        <p:cTn id="65" dur="500" fill="hold"/>
                                        <p:tgtEl>
                                          <p:spTgt spid="7"/>
                                        </p:tgtEl>
                                        <p:attrNameLst>
                                          <p:attrName>ppt_x</p:attrName>
                                        </p:attrNameLst>
                                      </p:cBhvr>
                                      <p:tavLst>
                                        <p:tav tm="0">
                                          <p:val>
                                            <p:strVal val="#ppt_x"/>
                                          </p:val>
                                        </p:tav>
                                        <p:tav tm="100000">
                                          <p:val>
                                            <p:strVal val="#ppt_x"/>
                                          </p:val>
                                        </p:tav>
                                      </p:tavLst>
                                    </p:anim>
                                    <p:anim calcmode="lin" valueType="num">
                                      <p:cBhvr additive="base">
                                        <p:cTn id="6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3">
                                            <p:txEl>
                                              <p:pRg st="2" end="2"/>
                                            </p:txEl>
                                          </p:spTgt>
                                        </p:tgtEl>
                                        <p:attrNameLst>
                                          <p:attrName>style.visibility</p:attrName>
                                        </p:attrNameLst>
                                      </p:cBhvr>
                                      <p:to>
                                        <p:strVal val="visible"/>
                                      </p:to>
                                    </p:set>
                                    <p:anim calcmode="lin" valueType="num">
                                      <p:cBhvr additive="base">
                                        <p:cTn id="7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10"/>
                                        </p:tgtEl>
                                        <p:attrNameLst>
                                          <p:attrName>style.visibility</p:attrName>
                                        </p:attrNameLst>
                                      </p:cBhvr>
                                      <p:to>
                                        <p:strVal val="visible"/>
                                      </p:to>
                                    </p:set>
                                    <p:anim calcmode="lin" valueType="num">
                                      <p:cBhvr additive="base">
                                        <p:cTn id="77" dur="500" fill="hold"/>
                                        <p:tgtEl>
                                          <p:spTgt spid="10"/>
                                        </p:tgtEl>
                                        <p:attrNameLst>
                                          <p:attrName>ppt_x</p:attrName>
                                        </p:attrNameLst>
                                      </p:cBhvr>
                                      <p:tavLst>
                                        <p:tav tm="0">
                                          <p:val>
                                            <p:strVal val="#ppt_x"/>
                                          </p:val>
                                        </p:tav>
                                        <p:tav tm="100000">
                                          <p:val>
                                            <p:strVal val="#ppt_x"/>
                                          </p:val>
                                        </p:tav>
                                      </p:tavLst>
                                    </p:anim>
                                    <p:anim calcmode="lin" valueType="num">
                                      <p:cBhvr additive="base">
                                        <p:cTn id="7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12"/>
                                        </p:tgtEl>
                                        <p:attrNameLst>
                                          <p:attrName>style.visibility</p:attrName>
                                        </p:attrNameLst>
                                      </p:cBhvr>
                                      <p:to>
                                        <p:strVal val="visible"/>
                                      </p:to>
                                    </p:set>
                                    <p:anim calcmode="lin" valueType="num">
                                      <p:cBhvr additive="base">
                                        <p:cTn id="83" dur="500" fill="hold"/>
                                        <p:tgtEl>
                                          <p:spTgt spid="12"/>
                                        </p:tgtEl>
                                        <p:attrNameLst>
                                          <p:attrName>ppt_x</p:attrName>
                                        </p:attrNameLst>
                                      </p:cBhvr>
                                      <p:tavLst>
                                        <p:tav tm="0">
                                          <p:val>
                                            <p:strVal val="#ppt_x"/>
                                          </p:val>
                                        </p:tav>
                                        <p:tav tm="100000">
                                          <p:val>
                                            <p:strVal val="#ppt_x"/>
                                          </p:val>
                                        </p:tav>
                                      </p:tavLst>
                                    </p:anim>
                                    <p:anim calcmode="lin" valueType="num">
                                      <p:cBhvr additive="base">
                                        <p:cTn id="8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13"/>
                                        </p:tgtEl>
                                        <p:attrNameLst>
                                          <p:attrName>style.visibility</p:attrName>
                                        </p:attrNameLst>
                                      </p:cBhvr>
                                      <p:to>
                                        <p:strVal val="visible"/>
                                      </p:to>
                                    </p:set>
                                    <p:anim calcmode="lin" valueType="num">
                                      <p:cBhvr additive="base">
                                        <p:cTn id="89" dur="500" fill="hold"/>
                                        <p:tgtEl>
                                          <p:spTgt spid="13"/>
                                        </p:tgtEl>
                                        <p:attrNameLst>
                                          <p:attrName>ppt_x</p:attrName>
                                        </p:attrNameLst>
                                      </p:cBhvr>
                                      <p:tavLst>
                                        <p:tav tm="0">
                                          <p:val>
                                            <p:strVal val="#ppt_x"/>
                                          </p:val>
                                        </p:tav>
                                        <p:tav tm="100000">
                                          <p:val>
                                            <p:strVal val="#ppt_x"/>
                                          </p:val>
                                        </p:tav>
                                      </p:tavLst>
                                    </p:anim>
                                    <p:anim calcmode="lin" valueType="num">
                                      <p:cBhvr additive="base">
                                        <p:cTn id="9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ppt_x"/>
                                          </p:val>
                                        </p:tav>
                                        <p:tav tm="100000">
                                          <p:val>
                                            <p:strVal val="#ppt_x"/>
                                          </p:val>
                                        </p:tav>
                                      </p:tavLst>
                                    </p:anim>
                                    <p:anim calcmode="lin" valueType="num">
                                      <p:cBhvr additive="base">
                                        <p:cTn id="9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15"/>
                                        </p:tgtEl>
                                        <p:attrNameLst>
                                          <p:attrName>style.visibility</p:attrName>
                                        </p:attrNameLst>
                                      </p:cBhvr>
                                      <p:to>
                                        <p:strVal val="visible"/>
                                      </p:to>
                                    </p:set>
                                    <p:anim calcmode="lin" valueType="num">
                                      <p:cBhvr additive="base">
                                        <p:cTn id="101" dur="500" fill="hold"/>
                                        <p:tgtEl>
                                          <p:spTgt spid="15"/>
                                        </p:tgtEl>
                                        <p:attrNameLst>
                                          <p:attrName>ppt_x</p:attrName>
                                        </p:attrNameLst>
                                      </p:cBhvr>
                                      <p:tavLst>
                                        <p:tav tm="0">
                                          <p:val>
                                            <p:strVal val="#ppt_x"/>
                                          </p:val>
                                        </p:tav>
                                        <p:tav tm="100000">
                                          <p:val>
                                            <p:strVal val="#ppt_x"/>
                                          </p:val>
                                        </p:tav>
                                      </p:tavLst>
                                    </p:anim>
                                    <p:anim calcmode="lin" valueType="num">
                                      <p:cBhvr additive="base">
                                        <p:cTn id="10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grpId="0" nodeType="clickEffect">
                                  <p:stCondLst>
                                    <p:cond delay="0"/>
                                  </p:stCondLst>
                                  <p:childTnLst>
                                    <p:set>
                                      <p:cBhvr>
                                        <p:cTn id="106" dur="1" fill="hold">
                                          <p:stCondLst>
                                            <p:cond delay="0"/>
                                          </p:stCondLst>
                                        </p:cTn>
                                        <p:tgtEl>
                                          <p:spTgt spid="16"/>
                                        </p:tgtEl>
                                        <p:attrNameLst>
                                          <p:attrName>style.visibility</p:attrName>
                                        </p:attrNameLst>
                                      </p:cBhvr>
                                      <p:to>
                                        <p:strVal val="visible"/>
                                      </p:to>
                                    </p:set>
                                    <p:anim calcmode="lin" valueType="num">
                                      <p:cBhvr additive="base">
                                        <p:cTn id="107" dur="500" fill="hold"/>
                                        <p:tgtEl>
                                          <p:spTgt spid="16"/>
                                        </p:tgtEl>
                                        <p:attrNameLst>
                                          <p:attrName>ppt_x</p:attrName>
                                        </p:attrNameLst>
                                      </p:cBhvr>
                                      <p:tavLst>
                                        <p:tav tm="0">
                                          <p:val>
                                            <p:strVal val="#ppt_x"/>
                                          </p:val>
                                        </p:tav>
                                        <p:tav tm="100000">
                                          <p:val>
                                            <p:strVal val="#ppt_x"/>
                                          </p:val>
                                        </p:tav>
                                      </p:tavLst>
                                    </p:anim>
                                    <p:anim calcmode="lin" valueType="num">
                                      <p:cBhvr additive="base">
                                        <p:cTn id="10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grpId="0" nodeType="click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ppt_x"/>
                                          </p:val>
                                        </p:tav>
                                        <p:tav tm="100000">
                                          <p:val>
                                            <p:strVal val="#ppt_x"/>
                                          </p:val>
                                        </p:tav>
                                      </p:tavLst>
                                    </p:anim>
                                    <p:anim calcmode="lin" valueType="num">
                                      <p:cBhvr additive="base">
                                        <p:cTn id="1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4" fill="hold" nodeType="clickEffect">
                                  <p:stCondLst>
                                    <p:cond delay="0"/>
                                  </p:stCondLst>
                                  <p:childTnLst>
                                    <p:set>
                                      <p:cBhvr>
                                        <p:cTn id="118" dur="1" fill="hold">
                                          <p:stCondLst>
                                            <p:cond delay="0"/>
                                          </p:stCondLst>
                                        </p:cTn>
                                        <p:tgtEl>
                                          <p:spTgt spid="3">
                                            <p:txEl>
                                              <p:pRg st="3" end="3"/>
                                            </p:txEl>
                                          </p:spTgt>
                                        </p:tgtEl>
                                        <p:attrNameLst>
                                          <p:attrName>style.visibility</p:attrName>
                                        </p:attrNameLst>
                                      </p:cBhvr>
                                      <p:to>
                                        <p:strVal val="visible"/>
                                      </p:to>
                                    </p:set>
                                    <p:anim calcmode="lin" valueType="num">
                                      <p:cBhvr additive="base">
                                        <p:cTn id="1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 presetClass="entr" presetSubtype="4" fill="hold" grpId="0" nodeType="clickEffect">
                                  <p:stCondLst>
                                    <p:cond delay="0"/>
                                  </p:stCondLst>
                                  <p:childTnLst>
                                    <p:set>
                                      <p:cBhvr>
                                        <p:cTn id="124" dur="1" fill="hold">
                                          <p:stCondLst>
                                            <p:cond delay="0"/>
                                          </p:stCondLst>
                                        </p:cTn>
                                        <p:tgtEl>
                                          <p:spTgt spid="21"/>
                                        </p:tgtEl>
                                        <p:attrNameLst>
                                          <p:attrName>style.visibility</p:attrName>
                                        </p:attrNameLst>
                                      </p:cBhvr>
                                      <p:to>
                                        <p:strVal val="visible"/>
                                      </p:to>
                                    </p:set>
                                    <p:anim calcmode="lin" valueType="num">
                                      <p:cBhvr additive="base">
                                        <p:cTn id="125" dur="500" fill="hold"/>
                                        <p:tgtEl>
                                          <p:spTgt spid="21"/>
                                        </p:tgtEl>
                                        <p:attrNameLst>
                                          <p:attrName>ppt_x</p:attrName>
                                        </p:attrNameLst>
                                      </p:cBhvr>
                                      <p:tavLst>
                                        <p:tav tm="0">
                                          <p:val>
                                            <p:strVal val="#ppt_x"/>
                                          </p:val>
                                        </p:tav>
                                        <p:tav tm="100000">
                                          <p:val>
                                            <p:strVal val="#ppt_x"/>
                                          </p:val>
                                        </p:tav>
                                      </p:tavLst>
                                    </p:anim>
                                    <p:anim calcmode="lin" valueType="num">
                                      <p:cBhvr additive="base">
                                        <p:cTn id="12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2" presetClass="entr" presetSubtype="4" fill="hold" grpId="1" nodeType="clickEffect">
                                  <p:stCondLst>
                                    <p:cond delay="0"/>
                                  </p:stCondLst>
                                  <p:childTnLst>
                                    <p:set>
                                      <p:cBhvr>
                                        <p:cTn id="130" dur="1" fill="hold">
                                          <p:stCondLst>
                                            <p:cond delay="0"/>
                                          </p:stCondLst>
                                        </p:cTn>
                                        <p:tgtEl>
                                          <p:spTgt spid="16"/>
                                        </p:tgtEl>
                                        <p:attrNameLst>
                                          <p:attrName>style.visibility</p:attrName>
                                        </p:attrNameLst>
                                      </p:cBhvr>
                                      <p:to>
                                        <p:strVal val="visible"/>
                                      </p:to>
                                    </p:set>
                                    <p:anim calcmode="lin" valueType="num">
                                      <p:cBhvr additive="base">
                                        <p:cTn id="131" dur="500" fill="hold"/>
                                        <p:tgtEl>
                                          <p:spTgt spid="16"/>
                                        </p:tgtEl>
                                        <p:attrNameLst>
                                          <p:attrName>ppt_x</p:attrName>
                                        </p:attrNameLst>
                                      </p:cBhvr>
                                      <p:tavLst>
                                        <p:tav tm="0">
                                          <p:val>
                                            <p:strVal val="#ppt_x"/>
                                          </p:val>
                                        </p:tav>
                                        <p:tav tm="100000">
                                          <p:val>
                                            <p:strVal val="#ppt_x"/>
                                          </p:val>
                                        </p:tav>
                                      </p:tavLst>
                                    </p:anim>
                                    <p:anim calcmode="lin" valueType="num">
                                      <p:cBhvr additive="base">
                                        <p:cTn id="1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7" grpId="1"/>
      <p:bldP spid="8" grpId="0"/>
      <p:bldP spid="10" grpId="0"/>
      <p:bldP spid="12" grpId="0"/>
      <p:bldP spid="13" grpId="0"/>
      <p:bldP spid="14" grpId="0"/>
      <p:bldP spid="15" grpId="0"/>
      <p:bldP spid="16" grpId="0"/>
      <p:bldP spid="16" grpId="1"/>
      <p:bldP spid="17" grpId="0"/>
      <p:bldP spid="2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AD625-3806-A840-8DFA-51762F394114}"/>
              </a:ext>
            </a:extLst>
          </p:cNvPr>
          <p:cNvSpPr>
            <a:spLocks noGrp="1"/>
          </p:cNvSpPr>
          <p:nvPr>
            <p:ph type="title"/>
          </p:nvPr>
        </p:nvSpPr>
        <p:spPr>
          <a:xfrm>
            <a:off x="1115568" y="0"/>
            <a:ext cx="10168128" cy="1179576"/>
          </a:xfrm>
        </p:spPr>
        <p:txBody>
          <a:bodyPr/>
          <a:lstStyle/>
          <a:p>
            <a:r>
              <a:rPr lang="en-US" dirty="0"/>
              <a:t>Equivalent (Isomorphic) graphs</a:t>
            </a:r>
          </a:p>
        </p:txBody>
      </p:sp>
      <p:sp>
        <p:nvSpPr>
          <p:cNvPr id="3" name="Content Placeholder 2">
            <a:extLst>
              <a:ext uri="{FF2B5EF4-FFF2-40B4-BE49-F238E27FC236}">
                <a16:creationId xmlns:a16="http://schemas.microsoft.com/office/drawing/2014/main" id="{685A1F7D-5718-5041-BDB9-52FDC9F05175}"/>
              </a:ext>
            </a:extLst>
          </p:cNvPr>
          <p:cNvSpPr>
            <a:spLocks noGrp="1"/>
          </p:cNvSpPr>
          <p:nvPr>
            <p:ph idx="1"/>
          </p:nvPr>
        </p:nvSpPr>
        <p:spPr>
          <a:xfrm>
            <a:off x="594803" y="-103556"/>
            <a:ext cx="10168128" cy="3694176"/>
          </a:xfrm>
        </p:spPr>
        <p:txBody>
          <a:bodyPr/>
          <a:lstStyle/>
          <a:p>
            <a:r>
              <a:rPr lang="en-US" dirty="0"/>
              <a:t>Different looking graphs can contain the same information. When this happens, we say that these graphs are equivalent or </a:t>
            </a:r>
            <a:r>
              <a:rPr lang="en-US" dirty="0">
                <a:solidFill>
                  <a:srgbClr val="FF0000"/>
                </a:solidFill>
              </a:rPr>
              <a:t>isomorphic</a:t>
            </a:r>
            <a:r>
              <a:rPr lang="en-US" dirty="0"/>
              <a:t>.</a:t>
            </a:r>
          </a:p>
        </p:txBody>
      </p:sp>
      <p:pic>
        <p:nvPicPr>
          <p:cNvPr id="6" name="Picture 5">
            <a:extLst>
              <a:ext uri="{FF2B5EF4-FFF2-40B4-BE49-F238E27FC236}">
                <a16:creationId xmlns:a16="http://schemas.microsoft.com/office/drawing/2014/main" id="{5259F101-4530-4D4A-AD61-B6FEC968E491}"/>
              </a:ext>
            </a:extLst>
          </p:cNvPr>
          <p:cNvPicPr>
            <a:picLocks noChangeAspect="1"/>
          </p:cNvPicPr>
          <p:nvPr/>
        </p:nvPicPr>
        <p:blipFill>
          <a:blip r:embed="rId2"/>
          <a:stretch>
            <a:fillRect/>
          </a:stretch>
        </p:blipFill>
        <p:spPr>
          <a:xfrm>
            <a:off x="147349" y="2434917"/>
            <a:ext cx="7680904" cy="2770902"/>
          </a:xfrm>
          <a:prstGeom prst="rect">
            <a:avLst/>
          </a:prstGeom>
        </p:spPr>
      </p:pic>
      <p:sp>
        <p:nvSpPr>
          <p:cNvPr id="7" name="Rectangle 6">
            <a:extLst>
              <a:ext uri="{FF2B5EF4-FFF2-40B4-BE49-F238E27FC236}">
                <a16:creationId xmlns:a16="http://schemas.microsoft.com/office/drawing/2014/main" id="{D3593975-1934-0F45-9B3E-E20BC78ECF89}"/>
              </a:ext>
            </a:extLst>
          </p:cNvPr>
          <p:cNvSpPr/>
          <p:nvPr/>
        </p:nvSpPr>
        <p:spPr>
          <a:xfrm>
            <a:off x="1127999" y="5361509"/>
            <a:ext cx="7680904" cy="1323439"/>
          </a:xfrm>
          <a:prstGeom prst="rect">
            <a:avLst/>
          </a:prstGeom>
        </p:spPr>
        <p:txBody>
          <a:bodyPr wrap="square">
            <a:spAutoFit/>
          </a:bodyPr>
          <a:lstStyle/>
          <a:p>
            <a:r>
              <a:rPr lang="en-AU" sz="2000" dirty="0">
                <a:solidFill>
                  <a:srgbClr val="000000"/>
                </a:solidFill>
                <a:latin typeface="Open Sans"/>
              </a:rPr>
              <a:t>Two graphs are said to be isomorphic (equivalent) if:</a:t>
            </a:r>
          </a:p>
          <a:p>
            <a:pPr marL="457200" indent="-457200">
              <a:buAutoNum type="arabicPeriod"/>
            </a:pPr>
            <a:r>
              <a:rPr lang="en-AU" sz="2000" dirty="0">
                <a:solidFill>
                  <a:srgbClr val="000000"/>
                </a:solidFill>
                <a:latin typeface="Open Sans"/>
              </a:rPr>
              <a:t>they have the same numbers of </a:t>
            </a:r>
            <a:r>
              <a:rPr lang="en-AU" sz="2000" dirty="0">
                <a:solidFill>
                  <a:srgbClr val="FF0000"/>
                </a:solidFill>
                <a:latin typeface="Open Sans"/>
              </a:rPr>
              <a:t>edges</a:t>
            </a:r>
            <a:r>
              <a:rPr lang="en-AU" sz="2000" dirty="0">
                <a:solidFill>
                  <a:srgbClr val="000000"/>
                </a:solidFill>
                <a:latin typeface="Open Sans"/>
              </a:rPr>
              <a:t> and </a:t>
            </a:r>
            <a:r>
              <a:rPr lang="en-AU" sz="2000" dirty="0">
                <a:solidFill>
                  <a:srgbClr val="FF0000"/>
                </a:solidFill>
                <a:latin typeface="Open Sans"/>
              </a:rPr>
              <a:t>vertices</a:t>
            </a:r>
          </a:p>
          <a:p>
            <a:pPr marL="457200" indent="-457200">
              <a:buAutoNum type="arabicPeriod"/>
            </a:pPr>
            <a:r>
              <a:rPr lang="en-AU" sz="2000" dirty="0">
                <a:solidFill>
                  <a:srgbClr val="000000"/>
                </a:solidFill>
                <a:latin typeface="Open Sans"/>
              </a:rPr>
              <a:t>corresponding vertices have the </a:t>
            </a:r>
            <a:r>
              <a:rPr lang="en-AU" sz="2000" dirty="0">
                <a:solidFill>
                  <a:srgbClr val="FF0000"/>
                </a:solidFill>
                <a:latin typeface="Open Sans"/>
              </a:rPr>
              <a:t>same degree </a:t>
            </a:r>
            <a:r>
              <a:rPr lang="en-AU" sz="2000" dirty="0">
                <a:solidFill>
                  <a:srgbClr val="000000"/>
                </a:solidFill>
                <a:latin typeface="Open Sans"/>
              </a:rPr>
              <a:t>and the edges </a:t>
            </a:r>
            <a:r>
              <a:rPr lang="en-AU" sz="2000" dirty="0">
                <a:solidFill>
                  <a:srgbClr val="FF0000"/>
                </a:solidFill>
                <a:latin typeface="Open Sans"/>
              </a:rPr>
              <a:t>connect</a:t>
            </a:r>
            <a:r>
              <a:rPr lang="en-AU" sz="2000" dirty="0">
                <a:solidFill>
                  <a:srgbClr val="000000"/>
                </a:solidFill>
                <a:latin typeface="Open Sans"/>
              </a:rPr>
              <a:t> the same vertices.</a:t>
            </a:r>
            <a:endParaRPr lang="en-US" sz="2000" dirty="0"/>
          </a:p>
        </p:txBody>
      </p:sp>
      <p:sp>
        <p:nvSpPr>
          <p:cNvPr id="8" name="TextBox 7">
            <a:extLst>
              <a:ext uri="{FF2B5EF4-FFF2-40B4-BE49-F238E27FC236}">
                <a16:creationId xmlns:a16="http://schemas.microsoft.com/office/drawing/2014/main" id="{C1D8F48C-12B5-F546-ABD4-2C82086610EA}"/>
              </a:ext>
            </a:extLst>
          </p:cNvPr>
          <p:cNvSpPr txBox="1"/>
          <p:nvPr/>
        </p:nvSpPr>
        <p:spPr>
          <a:xfrm>
            <a:off x="19304" y="5715927"/>
            <a:ext cx="1212596" cy="461665"/>
          </a:xfrm>
          <a:prstGeom prst="rect">
            <a:avLst/>
          </a:prstGeom>
          <a:noFill/>
        </p:spPr>
        <p:txBody>
          <a:bodyPr wrap="square" rtlCol="0">
            <a:spAutoFit/>
          </a:bodyPr>
          <a:lstStyle/>
          <a:p>
            <a:r>
              <a:rPr lang="en-US" sz="2400" b="1" dirty="0">
                <a:solidFill>
                  <a:srgbClr val="FF0000"/>
                </a:solidFill>
              </a:rPr>
              <a:t>Rules</a:t>
            </a:r>
          </a:p>
        </p:txBody>
      </p:sp>
      <p:sp>
        <p:nvSpPr>
          <p:cNvPr id="14" name="Rectangle 13">
            <a:extLst>
              <a:ext uri="{FF2B5EF4-FFF2-40B4-BE49-F238E27FC236}">
                <a16:creationId xmlns:a16="http://schemas.microsoft.com/office/drawing/2014/main" id="{C0FAB343-5031-664F-B72A-860672FE28AF}"/>
              </a:ext>
            </a:extLst>
          </p:cNvPr>
          <p:cNvSpPr/>
          <p:nvPr/>
        </p:nvSpPr>
        <p:spPr>
          <a:xfrm>
            <a:off x="19304" y="2578246"/>
            <a:ext cx="962123" cy="307777"/>
          </a:xfrm>
          <a:prstGeom prst="rect">
            <a:avLst/>
          </a:prstGeom>
        </p:spPr>
        <p:txBody>
          <a:bodyPr wrap="none">
            <a:spAutoFit/>
          </a:bodyPr>
          <a:lstStyle/>
          <a:p>
            <a:r>
              <a:rPr lang="en-US" sz="1400" dirty="0">
                <a:solidFill>
                  <a:srgbClr val="FF0000"/>
                </a:solidFill>
              </a:rPr>
              <a:t>deg(𝐴)=2</a:t>
            </a:r>
          </a:p>
        </p:txBody>
      </p:sp>
      <p:sp>
        <p:nvSpPr>
          <p:cNvPr id="16" name="Rectangle 15">
            <a:extLst>
              <a:ext uri="{FF2B5EF4-FFF2-40B4-BE49-F238E27FC236}">
                <a16:creationId xmlns:a16="http://schemas.microsoft.com/office/drawing/2014/main" id="{655F9A02-64FE-E243-BA82-A948D7B6FBBE}"/>
              </a:ext>
            </a:extLst>
          </p:cNvPr>
          <p:cNvSpPr/>
          <p:nvPr/>
        </p:nvSpPr>
        <p:spPr>
          <a:xfrm>
            <a:off x="1127999" y="2578246"/>
            <a:ext cx="962123" cy="307777"/>
          </a:xfrm>
          <a:prstGeom prst="rect">
            <a:avLst/>
          </a:prstGeom>
        </p:spPr>
        <p:txBody>
          <a:bodyPr wrap="none">
            <a:spAutoFit/>
          </a:bodyPr>
          <a:lstStyle/>
          <a:p>
            <a:r>
              <a:rPr lang="en-US" sz="1400" dirty="0">
                <a:solidFill>
                  <a:srgbClr val="FF0000"/>
                </a:solidFill>
              </a:rPr>
              <a:t>deg(B)=2</a:t>
            </a:r>
          </a:p>
        </p:txBody>
      </p:sp>
      <p:sp>
        <p:nvSpPr>
          <p:cNvPr id="18" name="Rectangle 17">
            <a:extLst>
              <a:ext uri="{FF2B5EF4-FFF2-40B4-BE49-F238E27FC236}">
                <a16:creationId xmlns:a16="http://schemas.microsoft.com/office/drawing/2014/main" id="{0BC40772-EA1A-F441-B0BB-C8CD3E9880ED}"/>
              </a:ext>
            </a:extLst>
          </p:cNvPr>
          <p:cNvSpPr/>
          <p:nvPr/>
        </p:nvSpPr>
        <p:spPr>
          <a:xfrm>
            <a:off x="1384539" y="4466917"/>
            <a:ext cx="978153" cy="307777"/>
          </a:xfrm>
          <a:prstGeom prst="rect">
            <a:avLst/>
          </a:prstGeom>
        </p:spPr>
        <p:txBody>
          <a:bodyPr wrap="none">
            <a:spAutoFit/>
          </a:bodyPr>
          <a:lstStyle/>
          <a:p>
            <a:r>
              <a:rPr lang="en-US" sz="1400" dirty="0">
                <a:solidFill>
                  <a:srgbClr val="FF0000"/>
                </a:solidFill>
              </a:rPr>
              <a:t>deg(C)=3</a:t>
            </a:r>
          </a:p>
        </p:txBody>
      </p:sp>
      <p:sp>
        <p:nvSpPr>
          <p:cNvPr id="20" name="Rectangle 19">
            <a:extLst>
              <a:ext uri="{FF2B5EF4-FFF2-40B4-BE49-F238E27FC236}">
                <a16:creationId xmlns:a16="http://schemas.microsoft.com/office/drawing/2014/main" id="{E9A561F6-4D10-2845-B9EA-472258E2BC25}"/>
              </a:ext>
            </a:extLst>
          </p:cNvPr>
          <p:cNvSpPr/>
          <p:nvPr/>
        </p:nvSpPr>
        <p:spPr>
          <a:xfrm>
            <a:off x="0" y="4774694"/>
            <a:ext cx="978153" cy="307777"/>
          </a:xfrm>
          <a:prstGeom prst="rect">
            <a:avLst/>
          </a:prstGeom>
        </p:spPr>
        <p:txBody>
          <a:bodyPr wrap="none">
            <a:spAutoFit/>
          </a:bodyPr>
          <a:lstStyle/>
          <a:p>
            <a:r>
              <a:rPr lang="en-US" sz="1400" dirty="0">
                <a:solidFill>
                  <a:srgbClr val="FF0000"/>
                </a:solidFill>
              </a:rPr>
              <a:t>deg(D)=3</a:t>
            </a:r>
          </a:p>
        </p:txBody>
      </p:sp>
      <p:sp>
        <p:nvSpPr>
          <p:cNvPr id="21" name="Rectangle 20">
            <a:extLst>
              <a:ext uri="{FF2B5EF4-FFF2-40B4-BE49-F238E27FC236}">
                <a16:creationId xmlns:a16="http://schemas.microsoft.com/office/drawing/2014/main" id="{B29597E0-8795-3142-A023-5396B99F3DC8}"/>
              </a:ext>
            </a:extLst>
          </p:cNvPr>
          <p:cNvSpPr/>
          <p:nvPr/>
        </p:nvSpPr>
        <p:spPr>
          <a:xfrm>
            <a:off x="2616439" y="3820514"/>
            <a:ext cx="978153" cy="307777"/>
          </a:xfrm>
          <a:prstGeom prst="rect">
            <a:avLst/>
          </a:prstGeom>
        </p:spPr>
        <p:txBody>
          <a:bodyPr wrap="none">
            <a:spAutoFit/>
          </a:bodyPr>
          <a:lstStyle/>
          <a:p>
            <a:r>
              <a:rPr lang="en-US" sz="1400" dirty="0">
                <a:solidFill>
                  <a:srgbClr val="FF0000"/>
                </a:solidFill>
              </a:rPr>
              <a:t>deg(C)=3</a:t>
            </a:r>
          </a:p>
        </p:txBody>
      </p:sp>
      <p:sp>
        <p:nvSpPr>
          <p:cNvPr id="22" name="Rectangle 21">
            <a:extLst>
              <a:ext uri="{FF2B5EF4-FFF2-40B4-BE49-F238E27FC236}">
                <a16:creationId xmlns:a16="http://schemas.microsoft.com/office/drawing/2014/main" id="{12311E46-AC22-6F45-95BD-15E90ABE386D}"/>
              </a:ext>
            </a:extLst>
          </p:cNvPr>
          <p:cNvSpPr/>
          <p:nvPr/>
        </p:nvSpPr>
        <p:spPr>
          <a:xfrm>
            <a:off x="7038073" y="3006417"/>
            <a:ext cx="978153" cy="307777"/>
          </a:xfrm>
          <a:prstGeom prst="rect">
            <a:avLst/>
          </a:prstGeom>
        </p:spPr>
        <p:txBody>
          <a:bodyPr wrap="none">
            <a:spAutoFit/>
          </a:bodyPr>
          <a:lstStyle/>
          <a:p>
            <a:r>
              <a:rPr lang="en-US" sz="1400" dirty="0">
                <a:solidFill>
                  <a:srgbClr val="FF0000"/>
                </a:solidFill>
              </a:rPr>
              <a:t>deg(C)=3</a:t>
            </a:r>
          </a:p>
        </p:txBody>
      </p:sp>
      <p:sp>
        <p:nvSpPr>
          <p:cNvPr id="23" name="Rectangle 22">
            <a:extLst>
              <a:ext uri="{FF2B5EF4-FFF2-40B4-BE49-F238E27FC236}">
                <a16:creationId xmlns:a16="http://schemas.microsoft.com/office/drawing/2014/main" id="{DCFF95E8-A908-4249-B9AF-86CFBD9668E2}"/>
              </a:ext>
            </a:extLst>
          </p:cNvPr>
          <p:cNvSpPr/>
          <p:nvPr/>
        </p:nvSpPr>
        <p:spPr>
          <a:xfrm>
            <a:off x="3707384" y="3820514"/>
            <a:ext cx="978153" cy="307777"/>
          </a:xfrm>
          <a:prstGeom prst="rect">
            <a:avLst/>
          </a:prstGeom>
        </p:spPr>
        <p:txBody>
          <a:bodyPr wrap="none">
            <a:spAutoFit/>
          </a:bodyPr>
          <a:lstStyle/>
          <a:p>
            <a:r>
              <a:rPr lang="en-US" sz="1400" dirty="0">
                <a:solidFill>
                  <a:srgbClr val="FF0000"/>
                </a:solidFill>
              </a:rPr>
              <a:t>deg(D)=3</a:t>
            </a:r>
          </a:p>
        </p:txBody>
      </p:sp>
      <p:sp>
        <p:nvSpPr>
          <p:cNvPr id="24" name="Rectangle 23">
            <a:extLst>
              <a:ext uri="{FF2B5EF4-FFF2-40B4-BE49-F238E27FC236}">
                <a16:creationId xmlns:a16="http://schemas.microsoft.com/office/drawing/2014/main" id="{8A6403C1-C9B3-7D49-9B9D-B6CD5D954327}"/>
              </a:ext>
            </a:extLst>
          </p:cNvPr>
          <p:cNvSpPr/>
          <p:nvPr/>
        </p:nvSpPr>
        <p:spPr>
          <a:xfrm>
            <a:off x="5221479" y="3974402"/>
            <a:ext cx="978153" cy="307777"/>
          </a:xfrm>
          <a:prstGeom prst="rect">
            <a:avLst/>
          </a:prstGeom>
        </p:spPr>
        <p:txBody>
          <a:bodyPr wrap="none">
            <a:spAutoFit/>
          </a:bodyPr>
          <a:lstStyle/>
          <a:p>
            <a:r>
              <a:rPr lang="en-US" sz="1400" dirty="0">
                <a:solidFill>
                  <a:srgbClr val="FF0000"/>
                </a:solidFill>
              </a:rPr>
              <a:t>deg(D)=3</a:t>
            </a:r>
          </a:p>
        </p:txBody>
      </p:sp>
      <p:sp>
        <p:nvSpPr>
          <p:cNvPr id="25" name="Rectangle 24">
            <a:extLst>
              <a:ext uri="{FF2B5EF4-FFF2-40B4-BE49-F238E27FC236}">
                <a16:creationId xmlns:a16="http://schemas.microsoft.com/office/drawing/2014/main" id="{6613917F-65EE-734F-A9EB-53DB7A648B9F}"/>
              </a:ext>
            </a:extLst>
          </p:cNvPr>
          <p:cNvSpPr/>
          <p:nvPr/>
        </p:nvSpPr>
        <p:spPr>
          <a:xfrm>
            <a:off x="1685485" y="3081612"/>
            <a:ext cx="962123" cy="307777"/>
          </a:xfrm>
          <a:prstGeom prst="rect">
            <a:avLst/>
          </a:prstGeom>
        </p:spPr>
        <p:txBody>
          <a:bodyPr wrap="none">
            <a:spAutoFit/>
          </a:bodyPr>
          <a:lstStyle/>
          <a:p>
            <a:r>
              <a:rPr lang="en-US" sz="1400" dirty="0">
                <a:solidFill>
                  <a:srgbClr val="FF0000"/>
                </a:solidFill>
              </a:rPr>
              <a:t>deg(𝐴)=2</a:t>
            </a:r>
          </a:p>
        </p:txBody>
      </p:sp>
      <p:sp>
        <p:nvSpPr>
          <p:cNvPr id="26" name="Rectangle 25">
            <a:extLst>
              <a:ext uri="{FF2B5EF4-FFF2-40B4-BE49-F238E27FC236}">
                <a16:creationId xmlns:a16="http://schemas.microsoft.com/office/drawing/2014/main" id="{F6F68E03-17F8-D847-A58E-A65FBB39C16C}"/>
              </a:ext>
            </a:extLst>
          </p:cNvPr>
          <p:cNvSpPr/>
          <p:nvPr/>
        </p:nvSpPr>
        <p:spPr>
          <a:xfrm>
            <a:off x="6096000" y="2329189"/>
            <a:ext cx="962123" cy="307777"/>
          </a:xfrm>
          <a:prstGeom prst="rect">
            <a:avLst/>
          </a:prstGeom>
        </p:spPr>
        <p:txBody>
          <a:bodyPr wrap="none">
            <a:spAutoFit/>
          </a:bodyPr>
          <a:lstStyle/>
          <a:p>
            <a:r>
              <a:rPr lang="en-US" sz="1400" dirty="0">
                <a:solidFill>
                  <a:srgbClr val="FF0000"/>
                </a:solidFill>
              </a:rPr>
              <a:t>deg(𝐴)=2</a:t>
            </a:r>
          </a:p>
        </p:txBody>
      </p:sp>
      <p:sp>
        <p:nvSpPr>
          <p:cNvPr id="27" name="Rectangle 26">
            <a:extLst>
              <a:ext uri="{FF2B5EF4-FFF2-40B4-BE49-F238E27FC236}">
                <a16:creationId xmlns:a16="http://schemas.microsoft.com/office/drawing/2014/main" id="{6EF9DF7F-AE4A-2D41-8678-EE2DC0080792}"/>
              </a:ext>
            </a:extLst>
          </p:cNvPr>
          <p:cNvSpPr/>
          <p:nvPr/>
        </p:nvSpPr>
        <p:spPr>
          <a:xfrm>
            <a:off x="4569699" y="3163047"/>
            <a:ext cx="962123" cy="307777"/>
          </a:xfrm>
          <a:prstGeom prst="rect">
            <a:avLst/>
          </a:prstGeom>
        </p:spPr>
        <p:txBody>
          <a:bodyPr wrap="none">
            <a:spAutoFit/>
          </a:bodyPr>
          <a:lstStyle/>
          <a:p>
            <a:r>
              <a:rPr lang="en-US" sz="1400" dirty="0">
                <a:solidFill>
                  <a:srgbClr val="FF0000"/>
                </a:solidFill>
              </a:rPr>
              <a:t>deg(B)=2</a:t>
            </a:r>
          </a:p>
        </p:txBody>
      </p:sp>
      <p:sp>
        <p:nvSpPr>
          <p:cNvPr id="28" name="Rectangle 27">
            <a:extLst>
              <a:ext uri="{FF2B5EF4-FFF2-40B4-BE49-F238E27FC236}">
                <a16:creationId xmlns:a16="http://schemas.microsoft.com/office/drawing/2014/main" id="{61EE83CA-14E5-134C-A2A9-2AFD20045ED2}"/>
              </a:ext>
            </a:extLst>
          </p:cNvPr>
          <p:cNvSpPr/>
          <p:nvPr/>
        </p:nvSpPr>
        <p:spPr>
          <a:xfrm>
            <a:off x="7007295" y="4735501"/>
            <a:ext cx="962123" cy="307777"/>
          </a:xfrm>
          <a:prstGeom prst="rect">
            <a:avLst/>
          </a:prstGeom>
        </p:spPr>
        <p:txBody>
          <a:bodyPr wrap="none">
            <a:spAutoFit/>
          </a:bodyPr>
          <a:lstStyle/>
          <a:p>
            <a:r>
              <a:rPr lang="en-US" sz="1400" dirty="0">
                <a:solidFill>
                  <a:srgbClr val="FF0000"/>
                </a:solidFill>
              </a:rPr>
              <a:t>deg(B)=2</a:t>
            </a:r>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BC654C93-5994-314F-8C58-DC4DCBB64987}"/>
                  </a:ext>
                </a:extLst>
              </p:cNvPr>
              <p:cNvSpPr txBox="1"/>
              <p:nvPr/>
            </p:nvSpPr>
            <p:spPr>
              <a:xfrm>
                <a:off x="603995" y="3193800"/>
                <a:ext cx="47955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1" i="1" dirty="0" smtClean="0">
                              <a:solidFill>
                                <a:srgbClr val="00B050"/>
                              </a:solidFill>
                              <a:latin typeface="Cambria Math" panose="02040503050406030204" pitchFamily="18" charset="0"/>
                            </a:rPr>
                          </m:ctrlPr>
                        </m:sSubPr>
                        <m:e>
                          <m:r>
                            <a:rPr lang="en-AU" b="1" i="1" dirty="0" smtClean="0">
                              <a:solidFill>
                                <a:srgbClr val="00B050"/>
                              </a:solidFill>
                              <a:latin typeface="Cambria Math" panose="02040503050406030204" pitchFamily="18" charset="0"/>
                            </a:rPr>
                            <m:t>𝒆</m:t>
                          </m:r>
                        </m:e>
                        <m:sub>
                          <m:r>
                            <a:rPr lang="en-AU" b="1" i="1" dirty="0" smtClean="0">
                              <a:solidFill>
                                <a:srgbClr val="00B050"/>
                              </a:solidFill>
                              <a:latin typeface="Cambria Math" panose="02040503050406030204" pitchFamily="18" charset="0"/>
                            </a:rPr>
                            <m:t>𝟏</m:t>
                          </m:r>
                        </m:sub>
                      </m:sSub>
                    </m:oMath>
                  </m:oMathPara>
                </a14:m>
                <a:endParaRPr lang="en-US" b="1" dirty="0">
                  <a:solidFill>
                    <a:srgbClr val="00B050"/>
                  </a:solidFill>
                </a:endParaRPr>
              </a:p>
            </p:txBody>
          </p:sp>
        </mc:Choice>
        <mc:Fallback xmlns="">
          <p:sp>
            <p:nvSpPr>
              <p:cNvPr id="29" name="TextBox 28">
                <a:extLst>
                  <a:ext uri="{FF2B5EF4-FFF2-40B4-BE49-F238E27FC236}">
                    <a16:creationId xmlns:a16="http://schemas.microsoft.com/office/drawing/2014/main" id="{BC654C93-5994-314F-8C58-DC4DCBB64987}"/>
                  </a:ext>
                </a:extLst>
              </p:cNvPr>
              <p:cNvSpPr txBox="1">
                <a:spLocks noRot="1" noChangeAspect="1" noMove="1" noResize="1" noEditPoints="1" noAdjustHandles="1" noChangeArrowheads="1" noChangeShapeType="1" noTextEdit="1"/>
              </p:cNvSpPr>
              <p:nvPr/>
            </p:nvSpPr>
            <p:spPr>
              <a:xfrm>
                <a:off x="603995" y="3193800"/>
                <a:ext cx="479554"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A24C7441-24AF-284C-A071-E7D95EB7EC48}"/>
                  </a:ext>
                </a:extLst>
              </p:cNvPr>
              <p:cNvSpPr txBox="1"/>
              <p:nvPr/>
            </p:nvSpPr>
            <p:spPr>
              <a:xfrm>
                <a:off x="2407831" y="3310406"/>
                <a:ext cx="47955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1" i="1" dirty="0" smtClean="0">
                              <a:solidFill>
                                <a:srgbClr val="00B050"/>
                              </a:solidFill>
                              <a:latin typeface="Cambria Math" panose="02040503050406030204" pitchFamily="18" charset="0"/>
                            </a:rPr>
                          </m:ctrlPr>
                        </m:sSubPr>
                        <m:e>
                          <m:r>
                            <a:rPr lang="en-AU" b="1" i="1" dirty="0" smtClean="0">
                              <a:solidFill>
                                <a:srgbClr val="00B050"/>
                              </a:solidFill>
                              <a:latin typeface="Cambria Math" panose="02040503050406030204" pitchFamily="18" charset="0"/>
                            </a:rPr>
                            <m:t>𝒆</m:t>
                          </m:r>
                        </m:e>
                        <m:sub>
                          <m:r>
                            <a:rPr lang="en-AU" b="1" i="1" dirty="0" smtClean="0">
                              <a:solidFill>
                                <a:srgbClr val="00B050"/>
                              </a:solidFill>
                              <a:latin typeface="Cambria Math" panose="02040503050406030204" pitchFamily="18" charset="0"/>
                            </a:rPr>
                            <m:t>𝟏</m:t>
                          </m:r>
                        </m:sub>
                      </m:sSub>
                    </m:oMath>
                  </m:oMathPara>
                </a14:m>
                <a:endParaRPr lang="en-US" b="1" dirty="0">
                  <a:solidFill>
                    <a:srgbClr val="00B050"/>
                  </a:solidFill>
                </a:endParaRPr>
              </a:p>
            </p:txBody>
          </p:sp>
        </mc:Choice>
        <mc:Fallback xmlns="">
          <p:sp>
            <p:nvSpPr>
              <p:cNvPr id="30" name="TextBox 29">
                <a:extLst>
                  <a:ext uri="{FF2B5EF4-FFF2-40B4-BE49-F238E27FC236}">
                    <a16:creationId xmlns:a16="http://schemas.microsoft.com/office/drawing/2014/main" id="{A24C7441-24AF-284C-A071-E7D95EB7EC48}"/>
                  </a:ext>
                </a:extLst>
              </p:cNvPr>
              <p:cNvSpPr txBox="1">
                <a:spLocks noRot="1" noChangeAspect="1" noMove="1" noResize="1" noEditPoints="1" noAdjustHandles="1" noChangeArrowheads="1" noChangeShapeType="1" noTextEdit="1"/>
              </p:cNvSpPr>
              <p:nvPr/>
            </p:nvSpPr>
            <p:spPr>
              <a:xfrm>
                <a:off x="2407831" y="3310406"/>
                <a:ext cx="479554"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BFA3CCB3-6F0B-8549-9B11-6D26D5DCA8C4}"/>
                  </a:ext>
                </a:extLst>
              </p:cNvPr>
              <p:cNvSpPr txBox="1"/>
              <p:nvPr/>
            </p:nvSpPr>
            <p:spPr>
              <a:xfrm>
                <a:off x="6569187" y="2799507"/>
                <a:ext cx="47955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1" i="1" dirty="0" smtClean="0">
                              <a:solidFill>
                                <a:srgbClr val="00B050"/>
                              </a:solidFill>
                              <a:latin typeface="Cambria Math" panose="02040503050406030204" pitchFamily="18" charset="0"/>
                            </a:rPr>
                          </m:ctrlPr>
                        </m:sSubPr>
                        <m:e>
                          <m:r>
                            <a:rPr lang="en-AU" b="1" i="1" dirty="0" smtClean="0">
                              <a:solidFill>
                                <a:srgbClr val="00B050"/>
                              </a:solidFill>
                              <a:latin typeface="Cambria Math" panose="02040503050406030204" pitchFamily="18" charset="0"/>
                            </a:rPr>
                            <m:t>𝒆</m:t>
                          </m:r>
                        </m:e>
                        <m:sub>
                          <m:r>
                            <a:rPr lang="en-AU" b="1" i="1" dirty="0" smtClean="0">
                              <a:solidFill>
                                <a:srgbClr val="00B050"/>
                              </a:solidFill>
                              <a:latin typeface="Cambria Math" panose="02040503050406030204" pitchFamily="18" charset="0"/>
                            </a:rPr>
                            <m:t>𝟏</m:t>
                          </m:r>
                        </m:sub>
                      </m:sSub>
                    </m:oMath>
                  </m:oMathPara>
                </a14:m>
                <a:endParaRPr lang="en-US" b="1" dirty="0">
                  <a:solidFill>
                    <a:srgbClr val="00B050"/>
                  </a:solidFill>
                </a:endParaRPr>
              </a:p>
            </p:txBody>
          </p:sp>
        </mc:Choice>
        <mc:Fallback xmlns="">
          <p:sp>
            <p:nvSpPr>
              <p:cNvPr id="31" name="TextBox 30">
                <a:extLst>
                  <a:ext uri="{FF2B5EF4-FFF2-40B4-BE49-F238E27FC236}">
                    <a16:creationId xmlns:a16="http://schemas.microsoft.com/office/drawing/2014/main" id="{BFA3CCB3-6F0B-8549-9B11-6D26D5DCA8C4}"/>
                  </a:ext>
                </a:extLst>
              </p:cNvPr>
              <p:cNvSpPr txBox="1">
                <a:spLocks noRot="1" noChangeAspect="1" noMove="1" noResize="1" noEditPoints="1" noAdjustHandles="1" noChangeArrowheads="1" noChangeShapeType="1" noTextEdit="1"/>
              </p:cNvSpPr>
              <p:nvPr/>
            </p:nvSpPr>
            <p:spPr>
              <a:xfrm>
                <a:off x="6569187" y="2799507"/>
                <a:ext cx="479554"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A426D3D3-3076-8943-9FBA-4DF1FD5059B8}"/>
                  </a:ext>
                </a:extLst>
              </p:cNvPr>
              <p:cNvSpPr txBox="1"/>
              <p:nvPr/>
            </p:nvSpPr>
            <p:spPr>
              <a:xfrm>
                <a:off x="595344" y="3793964"/>
                <a:ext cx="47955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1" i="1" dirty="0" smtClean="0">
                              <a:solidFill>
                                <a:srgbClr val="00B050"/>
                              </a:solidFill>
                              <a:latin typeface="Cambria Math" panose="02040503050406030204" pitchFamily="18" charset="0"/>
                            </a:rPr>
                          </m:ctrlPr>
                        </m:sSubPr>
                        <m:e>
                          <m:r>
                            <a:rPr lang="en-AU" b="1" i="1" dirty="0" smtClean="0">
                              <a:solidFill>
                                <a:srgbClr val="00B050"/>
                              </a:solidFill>
                              <a:latin typeface="Cambria Math" panose="02040503050406030204" pitchFamily="18" charset="0"/>
                            </a:rPr>
                            <m:t>𝒆</m:t>
                          </m:r>
                        </m:e>
                        <m:sub>
                          <m:r>
                            <a:rPr lang="en-AU" b="1" i="1" dirty="0" smtClean="0">
                              <a:solidFill>
                                <a:srgbClr val="00B050"/>
                              </a:solidFill>
                              <a:latin typeface="Cambria Math" panose="02040503050406030204" pitchFamily="18" charset="0"/>
                            </a:rPr>
                            <m:t>𝟐</m:t>
                          </m:r>
                        </m:sub>
                      </m:sSub>
                    </m:oMath>
                  </m:oMathPara>
                </a14:m>
                <a:endParaRPr lang="en-US" b="1" dirty="0">
                  <a:solidFill>
                    <a:srgbClr val="00B050"/>
                  </a:solidFill>
                </a:endParaRPr>
              </a:p>
            </p:txBody>
          </p:sp>
        </mc:Choice>
        <mc:Fallback xmlns="">
          <p:sp>
            <p:nvSpPr>
              <p:cNvPr id="32" name="TextBox 31">
                <a:extLst>
                  <a:ext uri="{FF2B5EF4-FFF2-40B4-BE49-F238E27FC236}">
                    <a16:creationId xmlns:a16="http://schemas.microsoft.com/office/drawing/2014/main" id="{A426D3D3-3076-8943-9FBA-4DF1FD5059B8}"/>
                  </a:ext>
                </a:extLst>
              </p:cNvPr>
              <p:cNvSpPr txBox="1">
                <a:spLocks noRot="1" noChangeAspect="1" noMove="1" noResize="1" noEditPoints="1" noAdjustHandles="1" noChangeArrowheads="1" noChangeShapeType="1" noTextEdit="1"/>
              </p:cNvSpPr>
              <p:nvPr/>
            </p:nvSpPr>
            <p:spPr>
              <a:xfrm>
                <a:off x="595344" y="3793964"/>
                <a:ext cx="479554"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5F77398F-7FD4-AA48-B311-A8A49B6DA184}"/>
                  </a:ext>
                </a:extLst>
              </p:cNvPr>
              <p:cNvSpPr txBox="1"/>
              <p:nvPr/>
            </p:nvSpPr>
            <p:spPr>
              <a:xfrm>
                <a:off x="4276566" y="3532617"/>
                <a:ext cx="47955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1" i="1" dirty="0" smtClean="0">
                              <a:solidFill>
                                <a:srgbClr val="00B050"/>
                              </a:solidFill>
                              <a:latin typeface="Cambria Math" panose="02040503050406030204" pitchFamily="18" charset="0"/>
                            </a:rPr>
                          </m:ctrlPr>
                        </m:sSubPr>
                        <m:e>
                          <m:r>
                            <a:rPr lang="en-AU" b="1" i="1" dirty="0" smtClean="0">
                              <a:solidFill>
                                <a:srgbClr val="00B050"/>
                              </a:solidFill>
                              <a:latin typeface="Cambria Math" panose="02040503050406030204" pitchFamily="18" charset="0"/>
                            </a:rPr>
                            <m:t>𝒆</m:t>
                          </m:r>
                        </m:e>
                        <m:sub>
                          <m:r>
                            <a:rPr lang="en-AU" b="1" i="1" dirty="0" smtClean="0">
                              <a:solidFill>
                                <a:srgbClr val="00B050"/>
                              </a:solidFill>
                              <a:latin typeface="Cambria Math" panose="02040503050406030204" pitchFamily="18" charset="0"/>
                            </a:rPr>
                            <m:t>𝟐</m:t>
                          </m:r>
                        </m:sub>
                      </m:sSub>
                    </m:oMath>
                  </m:oMathPara>
                </a14:m>
                <a:endParaRPr lang="en-US" b="1" dirty="0">
                  <a:solidFill>
                    <a:srgbClr val="00B050"/>
                  </a:solidFill>
                </a:endParaRPr>
              </a:p>
            </p:txBody>
          </p:sp>
        </mc:Choice>
        <mc:Fallback xmlns="">
          <p:sp>
            <p:nvSpPr>
              <p:cNvPr id="33" name="TextBox 32">
                <a:extLst>
                  <a:ext uri="{FF2B5EF4-FFF2-40B4-BE49-F238E27FC236}">
                    <a16:creationId xmlns:a16="http://schemas.microsoft.com/office/drawing/2014/main" id="{5F77398F-7FD4-AA48-B311-A8A49B6DA184}"/>
                  </a:ext>
                </a:extLst>
              </p:cNvPr>
              <p:cNvSpPr txBox="1">
                <a:spLocks noRot="1" noChangeAspect="1" noMove="1" noResize="1" noEditPoints="1" noAdjustHandles="1" noChangeArrowheads="1" noChangeShapeType="1" noTextEdit="1"/>
              </p:cNvSpPr>
              <p:nvPr/>
            </p:nvSpPr>
            <p:spPr>
              <a:xfrm>
                <a:off x="4276566" y="3532617"/>
                <a:ext cx="479554"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638C7857-A312-4D4E-A1CC-A13DA2E44E69}"/>
                  </a:ext>
                </a:extLst>
              </p:cNvPr>
              <p:cNvSpPr txBox="1"/>
              <p:nvPr/>
            </p:nvSpPr>
            <p:spPr>
              <a:xfrm>
                <a:off x="6199632" y="3943624"/>
                <a:ext cx="47955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1" i="1" dirty="0" smtClean="0">
                              <a:solidFill>
                                <a:srgbClr val="00B050"/>
                              </a:solidFill>
                              <a:latin typeface="Cambria Math" panose="02040503050406030204" pitchFamily="18" charset="0"/>
                            </a:rPr>
                          </m:ctrlPr>
                        </m:sSubPr>
                        <m:e>
                          <m:r>
                            <a:rPr lang="en-AU" b="1" i="1" dirty="0" smtClean="0">
                              <a:solidFill>
                                <a:srgbClr val="00B050"/>
                              </a:solidFill>
                              <a:latin typeface="Cambria Math" panose="02040503050406030204" pitchFamily="18" charset="0"/>
                            </a:rPr>
                            <m:t>𝒆</m:t>
                          </m:r>
                        </m:e>
                        <m:sub>
                          <m:r>
                            <a:rPr lang="en-AU" b="1" i="1" dirty="0" smtClean="0">
                              <a:solidFill>
                                <a:srgbClr val="00B050"/>
                              </a:solidFill>
                              <a:latin typeface="Cambria Math" panose="02040503050406030204" pitchFamily="18" charset="0"/>
                            </a:rPr>
                            <m:t>𝟐</m:t>
                          </m:r>
                        </m:sub>
                      </m:sSub>
                    </m:oMath>
                  </m:oMathPara>
                </a14:m>
                <a:endParaRPr lang="en-US" b="1" dirty="0">
                  <a:solidFill>
                    <a:srgbClr val="00B050"/>
                  </a:solidFill>
                </a:endParaRPr>
              </a:p>
            </p:txBody>
          </p:sp>
        </mc:Choice>
        <mc:Fallback xmlns="">
          <p:sp>
            <p:nvSpPr>
              <p:cNvPr id="34" name="TextBox 33">
                <a:extLst>
                  <a:ext uri="{FF2B5EF4-FFF2-40B4-BE49-F238E27FC236}">
                    <a16:creationId xmlns:a16="http://schemas.microsoft.com/office/drawing/2014/main" id="{638C7857-A312-4D4E-A1CC-A13DA2E44E69}"/>
                  </a:ext>
                </a:extLst>
              </p:cNvPr>
              <p:cNvSpPr txBox="1">
                <a:spLocks noRot="1" noChangeAspect="1" noMove="1" noResize="1" noEditPoints="1" noAdjustHandles="1" noChangeArrowheads="1" noChangeShapeType="1" noTextEdit="1"/>
              </p:cNvSpPr>
              <p:nvPr/>
            </p:nvSpPr>
            <p:spPr>
              <a:xfrm>
                <a:off x="6199632" y="3943624"/>
                <a:ext cx="479554" cy="36933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1D42BE5F-7915-D342-972C-6D533C328FC1}"/>
                  </a:ext>
                </a:extLst>
              </p:cNvPr>
              <p:cNvSpPr txBox="1"/>
              <p:nvPr/>
            </p:nvSpPr>
            <p:spPr>
              <a:xfrm>
                <a:off x="1412954" y="3551930"/>
                <a:ext cx="47955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1" i="1" dirty="0" smtClean="0">
                              <a:solidFill>
                                <a:srgbClr val="00B050"/>
                              </a:solidFill>
                              <a:latin typeface="Cambria Math" panose="02040503050406030204" pitchFamily="18" charset="0"/>
                            </a:rPr>
                          </m:ctrlPr>
                        </m:sSubPr>
                        <m:e>
                          <m:r>
                            <a:rPr lang="en-AU" b="1" i="1" dirty="0" smtClean="0">
                              <a:solidFill>
                                <a:srgbClr val="00B050"/>
                              </a:solidFill>
                              <a:latin typeface="Cambria Math" panose="02040503050406030204" pitchFamily="18" charset="0"/>
                            </a:rPr>
                            <m:t>𝒆</m:t>
                          </m:r>
                        </m:e>
                        <m:sub>
                          <m:r>
                            <a:rPr lang="en-AU" b="1" i="1" dirty="0" smtClean="0">
                              <a:solidFill>
                                <a:srgbClr val="00B050"/>
                              </a:solidFill>
                              <a:latin typeface="Cambria Math" panose="02040503050406030204" pitchFamily="18" charset="0"/>
                            </a:rPr>
                            <m:t>𝟑</m:t>
                          </m:r>
                        </m:sub>
                      </m:sSub>
                    </m:oMath>
                  </m:oMathPara>
                </a14:m>
                <a:endParaRPr lang="en-US" b="1" dirty="0">
                  <a:solidFill>
                    <a:srgbClr val="00B050"/>
                  </a:solidFill>
                </a:endParaRPr>
              </a:p>
            </p:txBody>
          </p:sp>
        </mc:Choice>
        <mc:Fallback xmlns="">
          <p:sp>
            <p:nvSpPr>
              <p:cNvPr id="35" name="TextBox 34">
                <a:extLst>
                  <a:ext uri="{FF2B5EF4-FFF2-40B4-BE49-F238E27FC236}">
                    <a16:creationId xmlns:a16="http://schemas.microsoft.com/office/drawing/2014/main" id="{1D42BE5F-7915-D342-972C-6D533C328FC1}"/>
                  </a:ext>
                </a:extLst>
              </p:cNvPr>
              <p:cNvSpPr txBox="1">
                <a:spLocks noRot="1" noChangeAspect="1" noMove="1" noResize="1" noEditPoints="1" noAdjustHandles="1" noChangeArrowheads="1" noChangeShapeType="1" noTextEdit="1"/>
              </p:cNvSpPr>
              <p:nvPr/>
            </p:nvSpPr>
            <p:spPr>
              <a:xfrm>
                <a:off x="1412954" y="3551930"/>
                <a:ext cx="479554" cy="369332"/>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C04FE54C-7E34-E546-ADE9-2F5F06FDA16F}"/>
                  </a:ext>
                </a:extLst>
              </p:cNvPr>
              <p:cNvSpPr txBox="1"/>
              <p:nvPr/>
            </p:nvSpPr>
            <p:spPr>
              <a:xfrm>
                <a:off x="4004111" y="2677592"/>
                <a:ext cx="47955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1" i="1" dirty="0" smtClean="0">
                              <a:solidFill>
                                <a:srgbClr val="00B050"/>
                              </a:solidFill>
                              <a:latin typeface="Cambria Math" panose="02040503050406030204" pitchFamily="18" charset="0"/>
                            </a:rPr>
                          </m:ctrlPr>
                        </m:sSubPr>
                        <m:e>
                          <m:r>
                            <a:rPr lang="en-AU" b="1" i="1" dirty="0" smtClean="0">
                              <a:solidFill>
                                <a:srgbClr val="00B050"/>
                              </a:solidFill>
                              <a:latin typeface="Cambria Math" panose="02040503050406030204" pitchFamily="18" charset="0"/>
                            </a:rPr>
                            <m:t>𝒆</m:t>
                          </m:r>
                        </m:e>
                        <m:sub>
                          <m:r>
                            <a:rPr lang="en-AU" b="1" i="1" dirty="0" smtClean="0">
                              <a:solidFill>
                                <a:srgbClr val="00B050"/>
                              </a:solidFill>
                              <a:latin typeface="Cambria Math" panose="02040503050406030204" pitchFamily="18" charset="0"/>
                            </a:rPr>
                            <m:t>𝟑</m:t>
                          </m:r>
                        </m:sub>
                      </m:sSub>
                    </m:oMath>
                  </m:oMathPara>
                </a14:m>
                <a:endParaRPr lang="en-US" b="1" dirty="0">
                  <a:solidFill>
                    <a:srgbClr val="00B050"/>
                  </a:solidFill>
                </a:endParaRPr>
              </a:p>
            </p:txBody>
          </p:sp>
        </mc:Choice>
        <mc:Fallback xmlns="">
          <p:sp>
            <p:nvSpPr>
              <p:cNvPr id="36" name="TextBox 35">
                <a:extLst>
                  <a:ext uri="{FF2B5EF4-FFF2-40B4-BE49-F238E27FC236}">
                    <a16:creationId xmlns:a16="http://schemas.microsoft.com/office/drawing/2014/main" id="{C04FE54C-7E34-E546-ADE9-2F5F06FDA16F}"/>
                  </a:ext>
                </a:extLst>
              </p:cNvPr>
              <p:cNvSpPr txBox="1">
                <a:spLocks noRot="1" noChangeAspect="1" noMove="1" noResize="1" noEditPoints="1" noAdjustHandles="1" noChangeArrowheads="1" noChangeShapeType="1" noTextEdit="1"/>
              </p:cNvSpPr>
              <p:nvPr/>
            </p:nvSpPr>
            <p:spPr>
              <a:xfrm>
                <a:off x="4004111" y="2677592"/>
                <a:ext cx="479554" cy="369332"/>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EA330AD2-C98E-A841-8881-05813DA42BE9}"/>
                  </a:ext>
                </a:extLst>
              </p:cNvPr>
              <p:cNvSpPr txBox="1"/>
              <p:nvPr/>
            </p:nvSpPr>
            <p:spPr>
              <a:xfrm>
                <a:off x="7435882" y="3911387"/>
                <a:ext cx="47955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1" i="1" dirty="0" smtClean="0">
                              <a:solidFill>
                                <a:srgbClr val="00B050"/>
                              </a:solidFill>
                              <a:latin typeface="Cambria Math" panose="02040503050406030204" pitchFamily="18" charset="0"/>
                            </a:rPr>
                          </m:ctrlPr>
                        </m:sSubPr>
                        <m:e>
                          <m:r>
                            <a:rPr lang="en-AU" b="1" i="1" dirty="0" smtClean="0">
                              <a:solidFill>
                                <a:srgbClr val="00B050"/>
                              </a:solidFill>
                              <a:latin typeface="Cambria Math" panose="02040503050406030204" pitchFamily="18" charset="0"/>
                            </a:rPr>
                            <m:t>𝒆</m:t>
                          </m:r>
                        </m:e>
                        <m:sub>
                          <m:r>
                            <a:rPr lang="en-AU" b="1" i="1" dirty="0" smtClean="0">
                              <a:solidFill>
                                <a:srgbClr val="00B050"/>
                              </a:solidFill>
                              <a:latin typeface="Cambria Math" panose="02040503050406030204" pitchFamily="18" charset="0"/>
                            </a:rPr>
                            <m:t>𝟑</m:t>
                          </m:r>
                        </m:sub>
                      </m:sSub>
                    </m:oMath>
                  </m:oMathPara>
                </a14:m>
                <a:endParaRPr lang="en-US" b="1" dirty="0">
                  <a:solidFill>
                    <a:srgbClr val="00B050"/>
                  </a:solidFill>
                </a:endParaRPr>
              </a:p>
            </p:txBody>
          </p:sp>
        </mc:Choice>
        <mc:Fallback xmlns="">
          <p:sp>
            <p:nvSpPr>
              <p:cNvPr id="37" name="TextBox 36">
                <a:extLst>
                  <a:ext uri="{FF2B5EF4-FFF2-40B4-BE49-F238E27FC236}">
                    <a16:creationId xmlns:a16="http://schemas.microsoft.com/office/drawing/2014/main" id="{EA330AD2-C98E-A841-8881-05813DA42BE9}"/>
                  </a:ext>
                </a:extLst>
              </p:cNvPr>
              <p:cNvSpPr txBox="1">
                <a:spLocks noRot="1" noChangeAspect="1" noMove="1" noResize="1" noEditPoints="1" noAdjustHandles="1" noChangeArrowheads="1" noChangeShapeType="1" noTextEdit="1"/>
              </p:cNvSpPr>
              <p:nvPr/>
            </p:nvSpPr>
            <p:spPr>
              <a:xfrm>
                <a:off x="7435882" y="3911387"/>
                <a:ext cx="479554" cy="369332"/>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07EB74F8-97B9-2A48-B2F9-964E945995BE}"/>
                  </a:ext>
                </a:extLst>
              </p:cNvPr>
              <p:cNvSpPr txBox="1"/>
              <p:nvPr/>
            </p:nvSpPr>
            <p:spPr>
              <a:xfrm>
                <a:off x="2998" y="3528362"/>
                <a:ext cx="47955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1" i="1" dirty="0" smtClean="0">
                              <a:solidFill>
                                <a:srgbClr val="00B050"/>
                              </a:solidFill>
                              <a:latin typeface="Cambria Math" panose="02040503050406030204" pitchFamily="18" charset="0"/>
                            </a:rPr>
                          </m:ctrlPr>
                        </m:sSubPr>
                        <m:e>
                          <m:r>
                            <a:rPr lang="en-AU" b="1" i="1" dirty="0" smtClean="0">
                              <a:solidFill>
                                <a:srgbClr val="00B050"/>
                              </a:solidFill>
                              <a:latin typeface="Cambria Math" panose="02040503050406030204" pitchFamily="18" charset="0"/>
                            </a:rPr>
                            <m:t>𝒆</m:t>
                          </m:r>
                        </m:e>
                        <m:sub>
                          <m:r>
                            <a:rPr lang="en-AU" b="1" i="1" dirty="0" smtClean="0">
                              <a:solidFill>
                                <a:srgbClr val="00B050"/>
                              </a:solidFill>
                              <a:latin typeface="Cambria Math" panose="02040503050406030204" pitchFamily="18" charset="0"/>
                            </a:rPr>
                            <m:t>𝟒</m:t>
                          </m:r>
                        </m:sub>
                      </m:sSub>
                    </m:oMath>
                  </m:oMathPara>
                </a14:m>
                <a:endParaRPr lang="en-US" b="1" dirty="0">
                  <a:solidFill>
                    <a:srgbClr val="00B050"/>
                  </a:solidFill>
                </a:endParaRPr>
              </a:p>
            </p:txBody>
          </p:sp>
        </mc:Choice>
        <mc:Fallback xmlns="">
          <p:sp>
            <p:nvSpPr>
              <p:cNvPr id="38" name="TextBox 37">
                <a:extLst>
                  <a:ext uri="{FF2B5EF4-FFF2-40B4-BE49-F238E27FC236}">
                    <a16:creationId xmlns:a16="http://schemas.microsoft.com/office/drawing/2014/main" id="{07EB74F8-97B9-2A48-B2F9-964E945995BE}"/>
                  </a:ext>
                </a:extLst>
              </p:cNvPr>
              <p:cNvSpPr txBox="1">
                <a:spLocks noRot="1" noChangeAspect="1" noMove="1" noResize="1" noEditPoints="1" noAdjustHandles="1" noChangeArrowheads="1" noChangeShapeType="1" noTextEdit="1"/>
              </p:cNvSpPr>
              <p:nvPr/>
            </p:nvSpPr>
            <p:spPr>
              <a:xfrm>
                <a:off x="2998" y="3528362"/>
                <a:ext cx="479554" cy="369332"/>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3CCA41D0-397E-124C-99C1-5E924C7BCE46}"/>
                  </a:ext>
                </a:extLst>
              </p:cNvPr>
              <p:cNvSpPr txBox="1"/>
              <p:nvPr/>
            </p:nvSpPr>
            <p:spPr>
              <a:xfrm>
                <a:off x="2738639" y="4110863"/>
                <a:ext cx="47955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1" i="1" dirty="0" smtClean="0">
                              <a:solidFill>
                                <a:srgbClr val="00B050"/>
                              </a:solidFill>
                              <a:latin typeface="Cambria Math" panose="02040503050406030204" pitchFamily="18" charset="0"/>
                            </a:rPr>
                          </m:ctrlPr>
                        </m:sSubPr>
                        <m:e>
                          <m:r>
                            <a:rPr lang="en-AU" b="1" i="1" dirty="0" smtClean="0">
                              <a:solidFill>
                                <a:srgbClr val="00B050"/>
                              </a:solidFill>
                              <a:latin typeface="Cambria Math" panose="02040503050406030204" pitchFamily="18" charset="0"/>
                            </a:rPr>
                            <m:t>𝒆</m:t>
                          </m:r>
                        </m:e>
                        <m:sub>
                          <m:r>
                            <a:rPr lang="en-AU" b="1" i="1" dirty="0" smtClean="0">
                              <a:solidFill>
                                <a:srgbClr val="00B050"/>
                              </a:solidFill>
                              <a:latin typeface="Cambria Math" panose="02040503050406030204" pitchFamily="18" charset="0"/>
                            </a:rPr>
                            <m:t>𝟒</m:t>
                          </m:r>
                        </m:sub>
                      </m:sSub>
                    </m:oMath>
                  </m:oMathPara>
                </a14:m>
                <a:endParaRPr lang="en-US" b="1" dirty="0">
                  <a:solidFill>
                    <a:srgbClr val="00B050"/>
                  </a:solidFill>
                </a:endParaRPr>
              </a:p>
            </p:txBody>
          </p:sp>
        </mc:Choice>
        <mc:Fallback xmlns="">
          <p:sp>
            <p:nvSpPr>
              <p:cNvPr id="39" name="TextBox 38">
                <a:extLst>
                  <a:ext uri="{FF2B5EF4-FFF2-40B4-BE49-F238E27FC236}">
                    <a16:creationId xmlns:a16="http://schemas.microsoft.com/office/drawing/2014/main" id="{3CCA41D0-397E-124C-99C1-5E924C7BCE46}"/>
                  </a:ext>
                </a:extLst>
              </p:cNvPr>
              <p:cNvSpPr txBox="1">
                <a:spLocks noRot="1" noChangeAspect="1" noMove="1" noResize="1" noEditPoints="1" noAdjustHandles="1" noChangeArrowheads="1" noChangeShapeType="1" noTextEdit="1"/>
              </p:cNvSpPr>
              <p:nvPr/>
            </p:nvSpPr>
            <p:spPr>
              <a:xfrm>
                <a:off x="2738639" y="4110863"/>
                <a:ext cx="479554" cy="369332"/>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752CB718-32B7-2240-9D6C-50D6ADF50777}"/>
                  </a:ext>
                </a:extLst>
              </p:cNvPr>
              <p:cNvSpPr txBox="1"/>
              <p:nvPr/>
            </p:nvSpPr>
            <p:spPr>
              <a:xfrm>
                <a:off x="5480019" y="2932215"/>
                <a:ext cx="47955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1" i="1" dirty="0" smtClean="0">
                              <a:solidFill>
                                <a:srgbClr val="00B050"/>
                              </a:solidFill>
                              <a:latin typeface="Cambria Math" panose="02040503050406030204" pitchFamily="18" charset="0"/>
                            </a:rPr>
                          </m:ctrlPr>
                        </m:sSubPr>
                        <m:e>
                          <m:r>
                            <a:rPr lang="en-AU" b="1" i="1" dirty="0" smtClean="0">
                              <a:solidFill>
                                <a:srgbClr val="00B050"/>
                              </a:solidFill>
                              <a:latin typeface="Cambria Math" panose="02040503050406030204" pitchFamily="18" charset="0"/>
                            </a:rPr>
                            <m:t>𝒆</m:t>
                          </m:r>
                        </m:e>
                        <m:sub>
                          <m:r>
                            <a:rPr lang="en-AU" b="1" i="1" dirty="0" smtClean="0">
                              <a:solidFill>
                                <a:srgbClr val="00B050"/>
                              </a:solidFill>
                              <a:latin typeface="Cambria Math" panose="02040503050406030204" pitchFamily="18" charset="0"/>
                            </a:rPr>
                            <m:t>𝟒</m:t>
                          </m:r>
                        </m:sub>
                      </m:sSub>
                    </m:oMath>
                  </m:oMathPara>
                </a14:m>
                <a:endParaRPr lang="en-US" b="1" dirty="0">
                  <a:solidFill>
                    <a:srgbClr val="00B050"/>
                  </a:solidFill>
                </a:endParaRPr>
              </a:p>
            </p:txBody>
          </p:sp>
        </mc:Choice>
        <mc:Fallback xmlns="">
          <p:sp>
            <p:nvSpPr>
              <p:cNvPr id="40" name="TextBox 39">
                <a:extLst>
                  <a:ext uri="{FF2B5EF4-FFF2-40B4-BE49-F238E27FC236}">
                    <a16:creationId xmlns:a16="http://schemas.microsoft.com/office/drawing/2014/main" id="{752CB718-32B7-2240-9D6C-50D6ADF50777}"/>
                  </a:ext>
                </a:extLst>
              </p:cNvPr>
              <p:cNvSpPr txBox="1">
                <a:spLocks noRot="1" noChangeAspect="1" noMove="1" noResize="1" noEditPoints="1" noAdjustHandles="1" noChangeArrowheads="1" noChangeShapeType="1" noTextEdit="1"/>
              </p:cNvSpPr>
              <p:nvPr/>
            </p:nvSpPr>
            <p:spPr>
              <a:xfrm>
                <a:off x="5480019" y="2932215"/>
                <a:ext cx="479554" cy="369332"/>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F6B105A8-26DB-2343-861C-48FB85DAB608}"/>
                  </a:ext>
                </a:extLst>
              </p:cNvPr>
              <p:cNvSpPr txBox="1"/>
              <p:nvPr/>
            </p:nvSpPr>
            <p:spPr>
              <a:xfrm>
                <a:off x="717012" y="4177427"/>
                <a:ext cx="47955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1" i="1" dirty="0" smtClean="0">
                              <a:solidFill>
                                <a:srgbClr val="00B050"/>
                              </a:solidFill>
                              <a:latin typeface="Cambria Math" panose="02040503050406030204" pitchFamily="18" charset="0"/>
                            </a:rPr>
                          </m:ctrlPr>
                        </m:sSubPr>
                        <m:e>
                          <m:r>
                            <a:rPr lang="en-AU" b="1" i="1" dirty="0" smtClean="0">
                              <a:solidFill>
                                <a:srgbClr val="00B050"/>
                              </a:solidFill>
                              <a:latin typeface="Cambria Math" panose="02040503050406030204" pitchFamily="18" charset="0"/>
                            </a:rPr>
                            <m:t>𝒆</m:t>
                          </m:r>
                        </m:e>
                        <m:sub>
                          <m:r>
                            <a:rPr lang="en-AU" b="1" i="1" dirty="0" smtClean="0">
                              <a:solidFill>
                                <a:srgbClr val="00B050"/>
                              </a:solidFill>
                              <a:latin typeface="Cambria Math" panose="02040503050406030204" pitchFamily="18" charset="0"/>
                            </a:rPr>
                            <m:t>𝟓</m:t>
                          </m:r>
                        </m:sub>
                      </m:sSub>
                    </m:oMath>
                  </m:oMathPara>
                </a14:m>
                <a:endParaRPr lang="en-US" b="1" dirty="0">
                  <a:solidFill>
                    <a:srgbClr val="00B050"/>
                  </a:solidFill>
                </a:endParaRPr>
              </a:p>
            </p:txBody>
          </p:sp>
        </mc:Choice>
        <mc:Fallback xmlns="">
          <p:sp>
            <p:nvSpPr>
              <p:cNvPr id="41" name="TextBox 40">
                <a:extLst>
                  <a:ext uri="{FF2B5EF4-FFF2-40B4-BE49-F238E27FC236}">
                    <a16:creationId xmlns:a16="http://schemas.microsoft.com/office/drawing/2014/main" id="{F6B105A8-26DB-2343-861C-48FB85DAB608}"/>
                  </a:ext>
                </a:extLst>
              </p:cNvPr>
              <p:cNvSpPr txBox="1">
                <a:spLocks noRot="1" noChangeAspect="1" noMove="1" noResize="1" noEditPoints="1" noAdjustHandles="1" noChangeArrowheads="1" noChangeShapeType="1" noTextEdit="1"/>
              </p:cNvSpPr>
              <p:nvPr/>
            </p:nvSpPr>
            <p:spPr>
              <a:xfrm>
                <a:off x="717012" y="4177427"/>
                <a:ext cx="479554" cy="369332"/>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17F02B0B-18CA-9549-8961-37C73E0DABFB}"/>
                  </a:ext>
                </a:extLst>
              </p:cNvPr>
              <p:cNvSpPr txBox="1"/>
              <p:nvPr/>
            </p:nvSpPr>
            <p:spPr>
              <a:xfrm>
                <a:off x="3397024" y="3481888"/>
                <a:ext cx="47955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1" i="1" dirty="0" smtClean="0">
                              <a:solidFill>
                                <a:srgbClr val="00B050"/>
                              </a:solidFill>
                              <a:latin typeface="Cambria Math" panose="02040503050406030204" pitchFamily="18" charset="0"/>
                            </a:rPr>
                          </m:ctrlPr>
                        </m:sSubPr>
                        <m:e>
                          <m:r>
                            <a:rPr lang="en-AU" b="1" i="1" dirty="0" smtClean="0">
                              <a:solidFill>
                                <a:srgbClr val="00B050"/>
                              </a:solidFill>
                              <a:latin typeface="Cambria Math" panose="02040503050406030204" pitchFamily="18" charset="0"/>
                            </a:rPr>
                            <m:t>𝒆</m:t>
                          </m:r>
                        </m:e>
                        <m:sub>
                          <m:r>
                            <a:rPr lang="en-AU" b="1" i="1" dirty="0" smtClean="0">
                              <a:solidFill>
                                <a:srgbClr val="00B050"/>
                              </a:solidFill>
                              <a:latin typeface="Cambria Math" panose="02040503050406030204" pitchFamily="18" charset="0"/>
                            </a:rPr>
                            <m:t>𝟓</m:t>
                          </m:r>
                        </m:sub>
                      </m:sSub>
                    </m:oMath>
                  </m:oMathPara>
                </a14:m>
                <a:endParaRPr lang="en-US" b="1" dirty="0">
                  <a:solidFill>
                    <a:srgbClr val="00B050"/>
                  </a:solidFill>
                </a:endParaRPr>
              </a:p>
            </p:txBody>
          </p:sp>
        </mc:Choice>
        <mc:Fallback xmlns="">
          <p:sp>
            <p:nvSpPr>
              <p:cNvPr id="42" name="TextBox 41">
                <a:extLst>
                  <a:ext uri="{FF2B5EF4-FFF2-40B4-BE49-F238E27FC236}">
                    <a16:creationId xmlns:a16="http://schemas.microsoft.com/office/drawing/2014/main" id="{17F02B0B-18CA-9549-8961-37C73E0DABFB}"/>
                  </a:ext>
                </a:extLst>
              </p:cNvPr>
              <p:cNvSpPr txBox="1">
                <a:spLocks noRot="1" noChangeAspect="1" noMove="1" noResize="1" noEditPoints="1" noAdjustHandles="1" noChangeArrowheads="1" noChangeShapeType="1" noTextEdit="1"/>
              </p:cNvSpPr>
              <p:nvPr/>
            </p:nvSpPr>
            <p:spPr>
              <a:xfrm>
                <a:off x="3397024" y="3481888"/>
                <a:ext cx="479554" cy="369332"/>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0163938C-F020-F443-BC6F-D8913ACA0FF5}"/>
                  </a:ext>
                </a:extLst>
              </p:cNvPr>
              <p:cNvSpPr txBox="1"/>
              <p:nvPr/>
            </p:nvSpPr>
            <p:spPr>
              <a:xfrm>
                <a:off x="6380405" y="3274567"/>
                <a:ext cx="47955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1" i="1" dirty="0" smtClean="0">
                              <a:solidFill>
                                <a:srgbClr val="00B050"/>
                              </a:solidFill>
                              <a:latin typeface="Cambria Math" panose="02040503050406030204" pitchFamily="18" charset="0"/>
                            </a:rPr>
                          </m:ctrlPr>
                        </m:sSubPr>
                        <m:e>
                          <m:r>
                            <a:rPr lang="en-AU" b="1" i="1" dirty="0" smtClean="0">
                              <a:solidFill>
                                <a:srgbClr val="00B050"/>
                              </a:solidFill>
                              <a:latin typeface="Cambria Math" panose="02040503050406030204" pitchFamily="18" charset="0"/>
                            </a:rPr>
                            <m:t>𝒆</m:t>
                          </m:r>
                        </m:e>
                        <m:sub>
                          <m:r>
                            <a:rPr lang="en-AU" b="1" i="1" dirty="0" smtClean="0">
                              <a:solidFill>
                                <a:srgbClr val="00B050"/>
                              </a:solidFill>
                              <a:latin typeface="Cambria Math" panose="02040503050406030204" pitchFamily="18" charset="0"/>
                            </a:rPr>
                            <m:t>𝟓</m:t>
                          </m:r>
                        </m:sub>
                      </m:sSub>
                    </m:oMath>
                  </m:oMathPara>
                </a14:m>
                <a:endParaRPr lang="en-US" b="1" dirty="0">
                  <a:solidFill>
                    <a:srgbClr val="00B050"/>
                  </a:solidFill>
                </a:endParaRPr>
              </a:p>
            </p:txBody>
          </p:sp>
        </mc:Choice>
        <mc:Fallback xmlns="">
          <p:sp>
            <p:nvSpPr>
              <p:cNvPr id="43" name="TextBox 42">
                <a:extLst>
                  <a:ext uri="{FF2B5EF4-FFF2-40B4-BE49-F238E27FC236}">
                    <a16:creationId xmlns:a16="http://schemas.microsoft.com/office/drawing/2014/main" id="{0163938C-F020-F443-BC6F-D8913ACA0FF5}"/>
                  </a:ext>
                </a:extLst>
              </p:cNvPr>
              <p:cNvSpPr txBox="1">
                <a:spLocks noRot="1" noChangeAspect="1" noMove="1" noResize="1" noEditPoints="1" noAdjustHandles="1" noChangeArrowheads="1" noChangeShapeType="1" noTextEdit="1"/>
              </p:cNvSpPr>
              <p:nvPr/>
            </p:nvSpPr>
            <p:spPr>
              <a:xfrm>
                <a:off x="6380405" y="3274567"/>
                <a:ext cx="479554" cy="369332"/>
              </a:xfrm>
              <a:prstGeom prst="rect">
                <a:avLst/>
              </a:prstGeom>
              <a:blipFill>
                <a:blip r:embed="rId1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653193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 calcmode="lin" valueType="num">
                                      <p:cBhvr additive="base">
                                        <p:cTn id="3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0" end="0"/>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7">
                                            <p:txEl>
                                              <p:pRg st="1" end="1"/>
                                            </p:txEl>
                                          </p:spTgt>
                                        </p:tgtEl>
                                        <p:attrNameLst>
                                          <p:attrName>style.visibility</p:attrName>
                                        </p:attrNameLst>
                                      </p:cBhvr>
                                      <p:to>
                                        <p:strVal val="visible"/>
                                      </p:to>
                                    </p:set>
                                    <p:anim calcmode="lin" valueType="num">
                                      <p:cBhvr additive="base">
                                        <p:cTn id="35"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500" fill="hold"/>
                                        <p:tgtEl>
                                          <p:spTgt spid="29"/>
                                        </p:tgtEl>
                                        <p:attrNameLst>
                                          <p:attrName>ppt_x</p:attrName>
                                        </p:attrNameLst>
                                      </p:cBhvr>
                                      <p:tavLst>
                                        <p:tav tm="0">
                                          <p:val>
                                            <p:strVal val="#ppt_x"/>
                                          </p:val>
                                        </p:tav>
                                        <p:tav tm="100000">
                                          <p:val>
                                            <p:strVal val="#ppt_x"/>
                                          </p:val>
                                        </p:tav>
                                      </p:tavLst>
                                    </p:anim>
                                    <p:anim calcmode="lin" valueType="num">
                                      <p:cBhvr additive="base">
                                        <p:cTn id="4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500" fill="hold"/>
                                        <p:tgtEl>
                                          <p:spTgt spid="30"/>
                                        </p:tgtEl>
                                        <p:attrNameLst>
                                          <p:attrName>ppt_x</p:attrName>
                                        </p:attrNameLst>
                                      </p:cBhvr>
                                      <p:tavLst>
                                        <p:tav tm="0">
                                          <p:val>
                                            <p:strVal val="#ppt_x"/>
                                          </p:val>
                                        </p:tav>
                                        <p:tav tm="100000">
                                          <p:val>
                                            <p:strVal val="#ppt_x"/>
                                          </p:val>
                                        </p:tav>
                                      </p:tavLst>
                                    </p:anim>
                                    <p:anim calcmode="lin" valueType="num">
                                      <p:cBhvr additive="base">
                                        <p:cTn id="4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31"/>
                                        </p:tgtEl>
                                        <p:attrNameLst>
                                          <p:attrName>style.visibility</p:attrName>
                                        </p:attrNameLst>
                                      </p:cBhvr>
                                      <p:to>
                                        <p:strVal val="visible"/>
                                      </p:to>
                                    </p:set>
                                    <p:anim calcmode="lin" valueType="num">
                                      <p:cBhvr additive="base">
                                        <p:cTn id="53" dur="500" fill="hold"/>
                                        <p:tgtEl>
                                          <p:spTgt spid="31"/>
                                        </p:tgtEl>
                                        <p:attrNameLst>
                                          <p:attrName>ppt_x</p:attrName>
                                        </p:attrNameLst>
                                      </p:cBhvr>
                                      <p:tavLst>
                                        <p:tav tm="0">
                                          <p:val>
                                            <p:strVal val="#ppt_x"/>
                                          </p:val>
                                        </p:tav>
                                        <p:tav tm="100000">
                                          <p:val>
                                            <p:strVal val="#ppt_x"/>
                                          </p:val>
                                        </p:tav>
                                      </p:tavLst>
                                    </p:anim>
                                    <p:anim calcmode="lin" valueType="num">
                                      <p:cBhvr additive="base">
                                        <p:cTn id="5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additive="base">
                                        <p:cTn id="59" dur="500" fill="hold"/>
                                        <p:tgtEl>
                                          <p:spTgt spid="32"/>
                                        </p:tgtEl>
                                        <p:attrNameLst>
                                          <p:attrName>ppt_x</p:attrName>
                                        </p:attrNameLst>
                                      </p:cBhvr>
                                      <p:tavLst>
                                        <p:tav tm="0">
                                          <p:val>
                                            <p:strVal val="#ppt_x"/>
                                          </p:val>
                                        </p:tav>
                                        <p:tav tm="100000">
                                          <p:val>
                                            <p:strVal val="#ppt_x"/>
                                          </p:val>
                                        </p:tav>
                                      </p:tavLst>
                                    </p:anim>
                                    <p:anim calcmode="lin" valueType="num">
                                      <p:cBhvr additive="base">
                                        <p:cTn id="6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ppt_x"/>
                                          </p:val>
                                        </p:tav>
                                        <p:tav tm="100000">
                                          <p:val>
                                            <p:strVal val="#ppt_x"/>
                                          </p:val>
                                        </p:tav>
                                      </p:tavLst>
                                    </p:anim>
                                    <p:anim calcmode="lin" valueType="num">
                                      <p:cBhvr additive="base">
                                        <p:cTn id="66"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34"/>
                                        </p:tgtEl>
                                        <p:attrNameLst>
                                          <p:attrName>style.visibility</p:attrName>
                                        </p:attrNameLst>
                                      </p:cBhvr>
                                      <p:to>
                                        <p:strVal val="visible"/>
                                      </p:to>
                                    </p:set>
                                    <p:anim calcmode="lin" valueType="num">
                                      <p:cBhvr additive="base">
                                        <p:cTn id="71" dur="500" fill="hold"/>
                                        <p:tgtEl>
                                          <p:spTgt spid="34"/>
                                        </p:tgtEl>
                                        <p:attrNameLst>
                                          <p:attrName>ppt_x</p:attrName>
                                        </p:attrNameLst>
                                      </p:cBhvr>
                                      <p:tavLst>
                                        <p:tav tm="0">
                                          <p:val>
                                            <p:strVal val="#ppt_x"/>
                                          </p:val>
                                        </p:tav>
                                        <p:tav tm="100000">
                                          <p:val>
                                            <p:strVal val="#ppt_x"/>
                                          </p:val>
                                        </p:tav>
                                      </p:tavLst>
                                    </p:anim>
                                    <p:anim calcmode="lin" valueType="num">
                                      <p:cBhvr additive="base">
                                        <p:cTn id="72"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additive="base">
                                        <p:cTn id="77" dur="500" fill="hold"/>
                                        <p:tgtEl>
                                          <p:spTgt spid="35"/>
                                        </p:tgtEl>
                                        <p:attrNameLst>
                                          <p:attrName>ppt_x</p:attrName>
                                        </p:attrNameLst>
                                      </p:cBhvr>
                                      <p:tavLst>
                                        <p:tav tm="0">
                                          <p:val>
                                            <p:strVal val="#ppt_x"/>
                                          </p:val>
                                        </p:tav>
                                        <p:tav tm="100000">
                                          <p:val>
                                            <p:strVal val="#ppt_x"/>
                                          </p:val>
                                        </p:tav>
                                      </p:tavLst>
                                    </p:anim>
                                    <p:anim calcmode="lin" valueType="num">
                                      <p:cBhvr additive="base">
                                        <p:cTn id="7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500" fill="hold"/>
                                        <p:tgtEl>
                                          <p:spTgt spid="37"/>
                                        </p:tgtEl>
                                        <p:attrNameLst>
                                          <p:attrName>ppt_x</p:attrName>
                                        </p:attrNameLst>
                                      </p:cBhvr>
                                      <p:tavLst>
                                        <p:tav tm="0">
                                          <p:val>
                                            <p:strVal val="#ppt_x"/>
                                          </p:val>
                                        </p:tav>
                                        <p:tav tm="100000">
                                          <p:val>
                                            <p:strVal val="#ppt_x"/>
                                          </p:val>
                                        </p:tav>
                                      </p:tavLst>
                                    </p:anim>
                                    <p:anim calcmode="lin" valueType="num">
                                      <p:cBhvr additive="base">
                                        <p:cTn id="90"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additive="base">
                                        <p:cTn id="95" dur="500" fill="hold"/>
                                        <p:tgtEl>
                                          <p:spTgt spid="38"/>
                                        </p:tgtEl>
                                        <p:attrNameLst>
                                          <p:attrName>ppt_x</p:attrName>
                                        </p:attrNameLst>
                                      </p:cBhvr>
                                      <p:tavLst>
                                        <p:tav tm="0">
                                          <p:val>
                                            <p:strVal val="#ppt_x"/>
                                          </p:val>
                                        </p:tav>
                                        <p:tav tm="100000">
                                          <p:val>
                                            <p:strVal val="#ppt_x"/>
                                          </p:val>
                                        </p:tav>
                                      </p:tavLst>
                                    </p:anim>
                                    <p:anim calcmode="lin" valueType="num">
                                      <p:cBhvr additive="base">
                                        <p:cTn id="96"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ppt_x"/>
                                          </p:val>
                                        </p:tav>
                                        <p:tav tm="100000">
                                          <p:val>
                                            <p:strVal val="#ppt_x"/>
                                          </p:val>
                                        </p:tav>
                                      </p:tavLst>
                                    </p:anim>
                                    <p:anim calcmode="lin" valueType="num">
                                      <p:cBhvr additive="base">
                                        <p:cTn id="102"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grpId="0" nodeType="clickEffect">
                                  <p:stCondLst>
                                    <p:cond delay="0"/>
                                  </p:stCondLst>
                                  <p:childTnLst>
                                    <p:set>
                                      <p:cBhvr>
                                        <p:cTn id="106" dur="1" fill="hold">
                                          <p:stCondLst>
                                            <p:cond delay="0"/>
                                          </p:stCondLst>
                                        </p:cTn>
                                        <p:tgtEl>
                                          <p:spTgt spid="40"/>
                                        </p:tgtEl>
                                        <p:attrNameLst>
                                          <p:attrName>style.visibility</p:attrName>
                                        </p:attrNameLst>
                                      </p:cBhvr>
                                      <p:to>
                                        <p:strVal val="visible"/>
                                      </p:to>
                                    </p:set>
                                    <p:anim calcmode="lin" valueType="num">
                                      <p:cBhvr additive="base">
                                        <p:cTn id="107" dur="500" fill="hold"/>
                                        <p:tgtEl>
                                          <p:spTgt spid="40"/>
                                        </p:tgtEl>
                                        <p:attrNameLst>
                                          <p:attrName>ppt_x</p:attrName>
                                        </p:attrNameLst>
                                      </p:cBhvr>
                                      <p:tavLst>
                                        <p:tav tm="0">
                                          <p:val>
                                            <p:strVal val="#ppt_x"/>
                                          </p:val>
                                        </p:tav>
                                        <p:tav tm="100000">
                                          <p:val>
                                            <p:strVal val="#ppt_x"/>
                                          </p:val>
                                        </p:tav>
                                      </p:tavLst>
                                    </p:anim>
                                    <p:anim calcmode="lin" valueType="num">
                                      <p:cBhvr additive="base">
                                        <p:cTn id="108"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grpId="0" nodeType="clickEffect">
                                  <p:stCondLst>
                                    <p:cond delay="0"/>
                                  </p:stCondLst>
                                  <p:childTnLst>
                                    <p:set>
                                      <p:cBhvr>
                                        <p:cTn id="112" dur="1" fill="hold">
                                          <p:stCondLst>
                                            <p:cond delay="0"/>
                                          </p:stCondLst>
                                        </p:cTn>
                                        <p:tgtEl>
                                          <p:spTgt spid="41"/>
                                        </p:tgtEl>
                                        <p:attrNameLst>
                                          <p:attrName>style.visibility</p:attrName>
                                        </p:attrNameLst>
                                      </p:cBhvr>
                                      <p:to>
                                        <p:strVal val="visible"/>
                                      </p:to>
                                    </p:set>
                                    <p:anim calcmode="lin" valueType="num">
                                      <p:cBhvr additive="base">
                                        <p:cTn id="113" dur="500" fill="hold"/>
                                        <p:tgtEl>
                                          <p:spTgt spid="41"/>
                                        </p:tgtEl>
                                        <p:attrNameLst>
                                          <p:attrName>ppt_x</p:attrName>
                                        </p:attrNameLst>
                                      </p:cBhvr>
                                      <p:tavLst>
                                        <p:tav tm="0">
                                          <p:val>
                                            <p:strVal val="#ppt_x"/>
                                          </p:val>
                                        </p:tav>
                                        <p:tav tm="100000">
                                          <p:val>
                                            <p:strVal val="#ppt_x"/>
                                          </p:val>
                                        </p:tav>
                                      </p:tavLst>
                                    </p:anim>
                                    <p:anim calcmode="lin" valueType="num">
                                      <p:cBhvr additive="base">
                                        <p:cTn id="114"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4" fill="hold" grpId="0" nodeType="click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500" fill="hold"/>
                                        <p:tgtEl>
                                          <p:spTgt spid="42"/>
                                        </p:tgtEl>
                                        <p:attrNameLst>
                                          <p:attrName>ppt_x</p:attrName>
                                        </p:attrNameLst>
                                      </p:cBhvr>
                                      <p:tavLst>
                                        <p:tav tm="0">
                                          <p:val>
                                            <p:strVal val="#ppt_x"/>
                                          </p:val>
                                        </p:tav>
                                        <p:tav tm="100000">
                                          <p:val>
                                            <p:strVal val="#ppt_x"/>
                                          </p:val>
                                        </p:tav>
                                      </p:tavLst>
                                    </p:anim>
                                    <p:anim calcmode="lin" valueType="num">
                                      <p:cBhvr additive="base">
                                        <p:cTn id="120"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 presetClass="entr" presetSubtype="4" fill="hold" grpId="0" nodeType="clickEffect">
                                  <p:stCondLst>
                                    <p:cond delay="0"/>
                                  </p:stCondLst>
                                  <p:childTnLst>
                                    <p:set>
                                      <p:cBhvr>
                                        <p:cTn id="124" dur="1" fill="hold">
                                          <p:stCondLst>
                                            <p:cond delay="0"/>
                                          </p:stCondLst>
                                        </p:cTn>
                                        <p:tgtEl>
                                          <p:spTgt spid="43"/>
                                        </p:tgtEl>
                                        <p:attrNameLst>
                                          <p:attrName>style.visibility</p:attrName>
                                        </p:attrNameLst>
                                      </p:cBhvr>
                                      <p:to>
                                        <p:strVal val="visible"/>
                                      </p:to>
                                    </p:set>
                                    <p:anim calcmode="lin" valueType="num">
                                      <p:cBhvr additive="base">
                                        <p:cTn id="125" dur="500" fill="hold"/>
                                        <p:tgtEl>
                                          <p:spTgt spid="43"/>
                                        </p:tgtEl>
                                        <p:attrNameLst>
                                          <p:attrName>ppt_x</p:attrName>
                                        </p:attrNameLst>
                                      </p:cBhvr>
                                      <p:tavLst>
                                        <p:tav tm="0">
                                          <p:val>
                                            <p:strVal val="#ppt_x"/>
                                          </p:val>
                                        </p:tav>
                                        <p:tav tm="100000">
                                          <p:val>
                                            <p:strVal val="#ppt_x"/>
                                          </p:val>
                                        </p:tav>
                                      </p:tavLst>
                                    </p:anim>
                                    <p:anim calcmode="lin" valueType="num">
                                      <p:cBhvr additive="base">
                                        <p:cTn id="126"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2" presetClass="entr" presetSubtype="4" fill="hold" nodeType="clickEffect">
                                  <p:stCondLst>
                                    <p:cond delay="0"/>
                                  </p:stCondLst>
                                  <p:childTnLst>
                                    <p:set>
                                      <p:cBhvr>
                                        <p:cTn id="130" dur="1" fill="hold">
                                          <p:stCondLst>
                                            <p:cond delay="0"/>
                                          </p:stCondLst>
                                        </p:cTn>
                                        <p:tgtEl>
                                          <p:spTgt spid="7">
                                            <p:txEl>
                                              <p:pRg st="2" end="2"/>
                                            </p:txEl>
                                          </p:spTgt>
                                        </p:tgtEl>
                                        <p:attrNameLst>
                                          <p:attrName>style.visibility</p:attrName>
                                        </p:attrNameLst>
                                      </p:cBhvr>
                                      <p:to>
                                        <p:strVal val="visible"/>
                                      </p:to>
                                    </p:set>
                                    <p:anim calcmode="lin" valueType="num">
                                      <p:cBhvr additive="base">
                                        <p:cTn id="131"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32"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2" presetClass="entr" presetSubtype="4" fill="hold" grpId="0" nodeType="clickEffect">
                                  <p:stCondLst>
                                    <p:cond delay="0"/>
                                  </p:stCondLst>
                                  <p:childTnLst>
                                    <p:set>
                                      <p:cBhvr>
                                        <p:cTn id="136" dur="1" fill="hold">
                                          <p:stCondLst>
                                            <p:cond delay="0"/>
                                          </p:stCondLst>
                                        </p:cTn>
                                        <p:tgtEl>
                                          <p:spTgt spid="14"/>
                                        </p:tgtEl>
                                        <p:attrNameLst>
                                          <p:attrName>style.visibility</p:attrName>
                                        </p:attrNameLst>
                                      </p:cBhvr>
                                      <p:to>
                                        <p:strVal val="visible"/>
                                      </p:to>
                                    </p:set>
                                    <p:anim calcmode="lin" valueType="num">
                                      <p:cBhvr additive="base">
                                        <p:cTn id="137" dur="500" fill="hold"/>
                                        <p:tgtEl>
                                          <p:spTgt spid="14"/>
                                        </p:tgtEl>
                                        <p:attrNameLst>
                                          <p:attrName>ppt_x</p:attrName>
                                        </p:attrNameLst>
                                      </p:cBhvr>
                                      <p:tavLst>
                                        <p:tav tm="0">
                                          <p:val>
                                            <p:strVal val="#ppt_x"/>
                                          </p:val>
                                        </p:tav>
                                        <p:tav tm="100000">
                                          <p:val>
                                            <p:strVal val="#ppt_x"/>
                                          </p:val>
                                        </p:tav>
                                      </p:tavLst>
                                    </p:anim>
                                    <p:anim calcmode="lin" valueType="num">
                                      <p:cBhvr additive="base">
                                        <p:cTn id="1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presetID="2" presetClass="entr" presetSubtype="4" fill="hold" grpId="0" nodeType="clickEffect">
                                  <p:stCondLst>
                                    <p:cond delay="0"/>
                                  </p:stCondLst>
                                  <p:childTnLst>
                                    <p:set>
                                      <p:cBhvr>
                                        <p:cTn id="142" dur="1" fill="hold">
                                          <p:stCondLst>
                                            <p:cond delay="0"/>
                                          </p:stCondLst>
                                        </p:cTn>
                                        <p:tgtEl>
                                          <p:spTgt spid="25"/>
                                        </p:tgtEl>
                                        <p:attrNameLst>
                                          <p:attrName>style.visibility</p:attrName>
                                        </p:attrNameLst>
                                      </p:cBhvr>
                                      <p:to>
                                        <p:strVal val="visible"/>
                                      </p:to>
                                    </p:set>
                                    <p:anim calcmode="lin" valueType="num">
                                      <p:cBhvr additive="base">
                                        <p:cTn id="143" dur="500" fill="hold"/>
                                        <p:tgtEl>
                                          <p:spTgt spid="25"/>
                                        </p:tgtEl>
                                        <p:attrNameLst>
                                          <p:attrName>ppt_x</p:attrName>
                                        </p:attrNameLst>
                                      </p:cBhvr>
                                      <p:tavLst>
                                        <p:tav tm="0">
                                          <p:val>
                                            <p:strVal val="#ppt_x"/>
                                          </p:val>
                                        </p:tav>
                                        <p:tav tm="100000">
                                          <p:val>
                                            <p:strVal val="#ppt_x"/>
                                          </p:val>
                                        </p:tav>
                                      </p:tavLst>
                                    </p:anim>
                                    <p:anim calcmode="lin" valueType="num">
                                      <p:cBhvr additive="base">
                                        <p:cTn id="14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45" fill="hold">
                      <p:stCondLst>
                        <p:cond delay="indefinite"/>
                      </p:stCondLst>
                      <p:childTnLst>
                        <p:par>
                          <p:cTn id="146" fill="hold">
                            <p:stCondLst>
                              <p:cond delay="0"/>
                            </p:stCondLst>
                            <p:childTnLst>
                              <p:par>
                                <p:cTn id="147" presetID="2" presetClass="entr" presetSubtype="4" fill="hold" grpId="0" nodeType="click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additive="base">
                                        <p:cTn id="149" dur="500" fill="hold"/>
                                        <p:tgtEl>
                                          <p:spTgt spid="26"/>
                                        </p:tgtEl>
                                        <p:attrNameLst>
                                          <p:attrName>ppt_x</p:attrName>
                                        </p:attrNameLst>
                                      </p:cBhvr>
                                      <p:tavLst>
                                        <p:tav tm="0">
                                          <p:val>
                                            <p:strVal val="#ppt_x"/>
                                          </p:val>
                                        </p:tav>
                                        <p:tav tm="100000">
                                          <p:val>
                                            <p:strVal val="#ppt_x"/>
                                          </p:val>
                                        </p:tav>
                                      </p:tavLst>
                                    </p:anim>
                                    <p:anim calcmode="lin" valueType="num">
                                      <p:cBhvr additive="base">
                                        <p:cTn id="15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51" fill="hold">
                      <p:stCondLst>
                        <p:cond delay="indefinite"/>
                      </p:stCondLst>
                      <p:childTnLst>
                        <p:par>
                          <p:cTn id="152" fill="hold">
                            <p:stCondLst>
                              <p:cond delay="0"/>
                            </p:stCondLst>
                            <p:childTnLst>
                              <p:par>
                                <p:cTn id="153" presetID="2" presetClass="entr" presetSubtype="4" fill="hold" grpId="0" nodeType="clickEffect">
                                  <p:stCondLst>
                                    <p:cond delay="0"/>
                                  </p:stCondLst>
                                  <p:childTnLst>
                                    <p:set>
                                      <p:cBhvr>
                                        <p:cTn id="154" dur="1" fill="hold">
                                          <p:stCondLst>
                                            <p:cond delay="0"/>
                                          </p:stCondLst>
                                        </p:cTn>
                                        <p:tgtEl>
                                          <p:spTgt spid="16"/>
                                        </p:tgtEl>
                                        <p:attrNameLst>
                                          <p:attrName>style.visibility</p:attrName>
                                        </p:attrNameLst>
                                      </p:cBhvr>
                                      <p:to>
                                        <p:strVal val="visible"/>
                                      </p:to>
                                    </p:set>
                                    <p:anim calcmode="lin" valueType="num">
                                      <p:cBhvr additive="base">
                                        <p:cTn id="155" dur="500" fill="hold"/>
                                        <p:tgtEl>
                                          <p:spTgt spid="16"/>
                                        </p:tgtEl>
                                        <p:attrNameLst>
                                          <p:attrName>ppt_x</p:attrName>
                                        </p:attrNameLst>
                                      </p:cBhvr>
                                      <p:tavLst>
                                        <p:tav tm="0">
                                          <p:val>
                                            <p:strVal val="#ppt_x"/>
                                          </p:val>
                                        </p:tav>
                                        <p:tav tm="100000">
                                          <p:val>
                                            <p:strVal val="#ppt_x"/>
                                          </p:val>
                                        </p:tav>
                                      </p:tavLst>
                                    </p:anim>
                                    <p:anim calcmode="lin" valueType="num">
                                      <p:cBhvr additive="base">
                                        <p:cTn id="15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7" fill="hold">
                      <p:stCondLst>
                        <p:cond delay="indefinite"/>
                      </p:stCondLst>
                      <p:childTnLst>
                        <p:par>
                          <p:cTn id="158" fill="hold">
                            <p:stCondLst>
                              <p:cond delay="0"/>
                            </p:stCondLst>
                            <p:childTnLst>
                              <p:par>
                                <p:cTn id="159" presetID="2" presetClass="entr" presetSubtype="4" fill="hold" grpId="0" nodeType="clickEffect">
                                  <p:stCondLst>
                                    <p:cond delay="0"/>
                                  </p:stCondLst>
                                  <p:childTnLst>
                                    <p:set>
                                      <p:cBhvr>
                                        <p:cTn id="160" dur="1" fill="hold">
                                          <p:stCondLst>
                                            <p:cond delay="0"/>
                                          </p:stCondLst>
                                        </p:cTn>
                                        <p:tgtEl>
                                          <p:spTgt spid="27"/>
                                        </p:tgtEl>
                                        <p:attrNameLst>
                                          <p:attrName>style.visibility</p:attrName>
                                        </p:attrNameLst>
                                      </p:cBhvr>
                                      <p:to>
                                        <p:strVal val="visible"/>
                                      </p:to>
                                    </p:set>
                                    <p:anim calcmode="lin" valueType="num">
                                      <p:cBhvr additive="base">
                                        <p:cTn id="161" dur="500" fill="hold"/>
                                        <p:tgtEl>
                                          <p:spTgt spid="27"/>
                                        </p:tgtEl>
                                        <p:attrNameLst>
                                          <p:attrName>ppt_x</p:attrName>
                                        </p:attrNameLst>
                                      </p:cBhvr>
                                      <p:tavLst>
                                        <p:tav tm="0">
                                          <p:val>
                                            <p:strVal val="#ppt_x"/>
                                          </p:val>
                                        </p:tav>
                                        <p:tav tm="100000">
                                          <p:val>
                                            <p:strVal val="#ppt_x"/>
                                          </p:val>
                                        </p:tav>
                                      </p:tavLst>
                                    </p:anim>
                                    <p:anim calcmode="lin" valueType="num">
                                      <p:cBhvr additive="base">
                                        <p:cTn id="16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63" fill="hold">
                      <p:stCondLst>
                        <p:cond delay="indefinite"/>
                      </p:stCondLst>
                      <p:childTnLst>
                        <p:par>
                          <p:cTn id="164" fill="hold">
                            <p:stCondLst>
                              <p:cond delay="0"/>
                            </p:stCondLst>
                            <p:childTnLst>
                              <p:par>
                                <p:cTn id="165" presetID="2" presetClass="entr" presetSubtype="4" fill="hold" grpId="0" nodeType="clickEffect">
                                  <p:stCondLst>
                                    <p:cond delay="0"/>
                                  </p:stCondLst>
                                  <p:childTnLst>
                                    <p:set>
                                      <p:cBhvr>
                                        <p:cTn id="166" dur="1" fill="hold">
                                          <p:stCondLst>
                                            <p:cond delay="0"/>
                                          </p:stCondLst>
                                        </p:cTn>
                                        <p:tgtEl>
                                          <p:spTgt spid="28"/>
                                        </p:tgtEl>
                                        <p:attrNameLst>
                                          <p:attrName>style.visibility</p:attrName>
                                        </p:attrNameLst>
                                      </p:cBhvr>
                                      <p:to>
                                        <p:strVal val="visible"/>
                                      </p:to>
                                    </p:set>
                                    <p:anim calcmode="lin" valueType="num">
                                      <p:cBhvr additive="base">
                                        <p:cTn id="167" dur="500" fill="hold"/>
                                        <p:tgtEl>
                                          <p:spTgt spid="28"/>
                                        </p:tgtEl>
                                        <p:attrNameLst>
                                          <p:attrName>ppt_x</p:attrName>
                                        </p:attrNameLst>
                                      </p:cBhvr>
                                      <p:tavLst>
                                        <p:tav tm="0">
                                          <p:val>
                                            <p:strVal val="#ppt_x"/>
                                          </p:val>
                                        </p:tav>
                                        <p:tav tm="100000">
                                          <p:val>
                                            <p:strVal val="#ppt_x"/>
                                          </p:val>
                                        </p:tav>
                                      </p:tavLst>
                                    </p:anim>
                                    <p:anim calcmode="lin" valueType="num">
                                      <p:cBhvr additive="base">
                                        <p:cTn id="16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69" fill="hold">
                      <p:stCondLst>
                        <p:cond delay="indefinite"/>
                      </p:stCondLst>
                      <p:childTnLst>
                        <p:par>
                          <p:cTn id="170" fill="hold">
                            <p:stCondLst>
                              <p:cond delay="0"/>
                            </p:stCondLst>
                            <p:childTnLst>
                              <p:par>
                                <p:cTn id="171" presetID="2" presetClass="entr" presetSubtype="4" fill="hold" grpId="0" nodeType="clickEffect">
                                  <p:stCondLst>
                                    <p:cond delay="0"/>
                                  </p:stCondLst>
                                  <p:childTnLst>
                                    <p:set>
                                      <p:cBhvr>
                                        <p:cTn id="172" dur="1" fill="hold">
                                          <p:stCondLst>
                                            <p:cond delay="0"/>
                                          </p:stCondLst>
                                        </p:cTn>
                                        <p:tgtEl>
                                          <p:spTgt spid="18"/>
                                        </p:tgtEl>
                                        <p:attrNameLst>
                                          <p:attrName>style.visibility</p:attrName>
                                        </p:attrNameLst>
                                      </p:cBhvr>
                                      <p:to>
                                        <p:strVal val="visible"/>
                                      </p:to>
                                    </p:set>
                                    <p:anim calcmode="lin" valueType="num">
                                      <p:cBhvr additive="base">
                                        <p:cTn id="173" dur="500" fill="hold"/>
                                        <p:tgtEl>
                                          <p:spTgt spid="18"/>
                                        </p:tgtEl>
                                        <p:attrNameLst>
                                          <p:attrName>ppt_x</p:attrName>
                                        </p:attrNameLst>
                                      </p:cBhvr>
                                      <p:tavLst>
                                        <p:tav tm="0">
                                          <p:val>
                                            <p:strVal val="#ppt_x"/>
                                          </p:val>
                                        </p:tav>
                                        <p:tav tm="100000">
                                          <p:val>
                                            <p:strVal val="#ppt_x"/>
                                          </p:val>
                                        </p:tav>
                                      </p:tavLst>
                                    </p:anim>
                                    <p:anim calcmode="lin" valueType="num">
                                      <p:cBhvr additive="base">
                                        <p:cTn id="17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75" fill="hold">
                      <p:stCondLst>
                        <p:cond delay="indefinite"/>
                      </p:stCondLst>
                      <p:childTnLst>
                        <p:par>
                          <p:cTn id="176" fill="hold">
                            <p:stCondLst>
                              <p:cond delay="0"/>
                            </p:stCondLst>
                            <p:childTnLst>
                              <p:par>
                                <p:cTn id="177" presetID="2" presetClass="entr" presetSubtype="4" fill="hold" grpId="0" nodeType="clickEffect">
                                  <p:stCondLst>
                                    <p:cond delay="0"/>
                                  </p:stCondLst>
                                  <p:childTnLst>
                                    <p:set>
                                      <p:cBhvr>
                                        <p:cTn id="178" dur="1" fill="hold">
                                          <p:stCondLst>
                                            <p:cond delay="0"/>
                                          </p:stCondLst>
                                        </p:cTn>
                                        <p:tgtEl>
                                          <p:spTgt spid="21"/>
                                        </p:tgtEl>
                                        <p:attrNameLst>
                                          <p:attrName>style.visibility</p:attrName>
                                        </p:attrNameLst>
                                      </p:cBhvr>
                                      <p:to>
                                        <p:strVal val="visible"/>
                                      </p:to>
                                    </p:set>
                                    <p:anim calcmode="lin" valueType="num">
                                      <p:cBhvr additive="base">
                                        <p:cTn id="179" dur="500" fill="hold"/>
                                        <p:tgtEl>
                                          <p:spTgt spid="21"/>
                                        </p:tgtEl>
                                        <p:attrNameLst>
                                          <p:attrName>ppt_x</p:attrName>
                                        </p:attrNameLst>
                                      </p:cBhvr>
                                      <p:tavLst>
                                        <p:tav tm="0">
                                          <p:val>
                                            <p:strVal val="#ppt_x"/>
                                          </p:val>
                                        </p:tav>
                                        <p:tav tm="100000">
                                          <p:val>
                                            <p:strVal val="#ppt_x"/>
                                          </p:val>
                                        </p:tav>
                                      </p:tavLst>
                                    </p:anim>
                                    <p:anim calcmode="lin" valueType="num">
                                      <p:cBhvr additive="base">
                                        <p:cTn id="18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81" fill="hold">
                      <p:stCondLst>
                        <p:cond delay="indefinite"/>
                      </p:stCondLst>
                      <p:childTnLst>
                        <p:par>
                          <p:cTn id="182" fill="hold">
                            <p:stCondLst>
                              <p:cond delay="0"/>
                            </p:stCondLst>
                            <p:childTnLst>
                              <p:par>
                                <p:cTn id="183" presetID="2" presetClass="entr" presetSubtype="4" fill="hold" grpId="0" nodeType="clickEffect">
                                  <p:stCondLst>
                                    <p:cond delay="0"/>
                                  </p:stCondLst>
                                  <p:childTnLst>
                                    <p:set>
                                      <p:cBhvr>
                                        <p:cTn id="184" dur="1" fill="hold">
                                          <p:stCondLst>
                                            <p:cond delay="0"/>
                                          </p:stCondLst>
                                        </p:cTn>
                                        <p:tgtEl>
                                          <p:spTgt spid="22"/>
                                        </p:tgtEl>
                                        <p:attrNameLst>
                                          <p:attrName>style.visibility</p:attrName>
                                        </p:attrNameLst>
                                      </p:cBhvr>
                                      <p:to>
                                        <p:strVal val="visible"/>
                                      </p:to>
                                    </p:set>
                                    <p:anim calcmode="lin" valueType="num">
                                      <p:cBhvr additive="base">
                                        <p:cTn id="185" dur="500" fill="hold"/>
                                        <p:tgtEl>
                                          <p:spTgt spid="22"/>
                                        </p:tgtEl>
                                        <p:attrNameLst>
                                          <p:attrName>ppt_x</p:attrName>
                                        </p:attrNameLst>
                                      </p:cBhvr>
                                      <p:tavLst>
                                        <p:tav tm="0">
                                          <p:val>
                                            <p:strVal val="#ppt_x"/>
                                          </p:val>
                                        </p:tav>
                                        <p:tav tm="100000">
                                          <p:val>
                                            <p:strVal val="#ppt_x"/>
                                          </p:val>
                                        </p:tav>
                                      </p:tavLst>
                                    </p:anim>
                                    <p:anim calcmode="lin" valueType="num">
                                      <p:cBhvr additive="base">
                                        <p:cTn id="18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87" fill="hold">
                      <p:stCondLst>
                        <p:cond delay="indefinite"/>
                      </p:stCondLst>
                      <p:childTnLst>
                        <p:par>
                          <p:cTn id="188" fill="hold">
                            <p:stCondLst>
                              <p:cond delay="0"/>
                            </p:stCondLst>
                            <p:childTnLst>
                              <p:par>
                                <p:cTn id="189" presetID="2" presetClass="entr" presetSubtype="4" fill="hold" grpId="0" nodeType="clickEffect">
                                  <p:stCondLst>
                                    <p:cond delay="0"/>
                                  </p:stCondLst>
                                  <p:childTnLst>
                                    <p:set>
                                      <p:cBhvr>
                                        <p:cTn id="190" dur="1" fill="hold">
                                          <p:stCondLst>
                                            <p:cond delay="0"/>
                                          </p:stCondLst>
                                        </p:cTn>
                                        <p:tgtEl>
                                          <p:spTgt spid="20"/>
                                        </p:tgtEl>
                                        <p:attrNameLst>
                                          <p:attrName>style.visibility</p:attrName>
                                        </p:attrNameLst>
                                      </p:cBhvr>
                                      <p:to>
                                        <p:strVal val="visible"/>
                                      </p:to>
                                    </p:set>
                                    <p:anim calcmode="lin" valueType="num">
                                      <p:cBhvr additive="base">
                                        <p:cTn id="191" dur="500" fill="hold"/>
                                        <p:tgtEl>
                                          <p:spTgt spid="20"/>
                                        </p:tgtEl>
                                        <p:attrNameLst>
                                          <p:attrName>ppt_x</p:attrName>
                                        </p:attrNameLst>
                                      </p:cBhvr>
                                      <p:tavLst>
                                        <p:tav tm="0">
                                          <p:val>
                                            <p:strVal val="#ppt_x"/>
                                          </p:val>
                                        </p:tav>
                                        <p:tav tm="100000">
                                          <p:val>
                                            <p:strVal val="#ppt_x"/>
                                          </p:val>
                                        </p:tav>
                                      </p:tavLst>
                                    </p:anim>
                                    <p:anim calcmode="lin" valueType="num">
                                      <p:cBhvr additive="base">
                                        <p:cTn id="19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93" fill="hold">
                      <p:stCondLst>
                        <p:cond delay="indefinite"/>
                      </p:stCondLst>
                      <p:childTnLst>
                        <p:par>
                          <p:cTn id="194" fill="hold">
                            <p:stCondLst>
                              <p:cond delay="0"/>
                            </p:stCondLst>
                            <p:childTnLst>
                              <p:par>
                                <p:cTn id="195" presetID="2" presetClass="entr" presetSubtype="4" fill="hold" grpId="0" nodeType="clickEffect">
                                  <p:stCondLst>
                                    <p:cond delay="0"/>
                                  </p:stCondLst>
                                  <p:childTnLst>
                                    <p:set>
                                      <p:cBhvr>
                                        <p:cTn id="196" dur="1" fill="hold">
                                          <p:stCondLst>
                                            <p:cond delay="0"/>
                                          </p:stCondLst>
                                        </p:cTn>
                                        <p:tgtEl>
                                          <p:spTgt spid="23"/>
                                        </p:tgtEl>
                                        <p:attrNameLst>
                                          <p:attrName>style.visibility</p:attrName>
                                        </p:attrNameLst>
                                      </p:cBhvr>
                                      <p:to>
                                        <p:strVal val="visible"/>
                                      </p:to>
                                    </p:set>
                                    <p:anim calcmode="lin" valueType="num">
                                      <p:cBhvr additive="base">
                                        <p:cTn id="197" dur="500" fill="hold"/>
                                        <p:tgtEl>
                                          <p:spTgt spid="23"/>
                                        </p:tgtEl>
                                        <p:attrNameLst>
                                          <p:attrName>ppt_x</p:attrName>
                                        </p:attrNameLst>
                                      </p:cBhvr>
                                      <p:tavLst>
                                        <p:tav tm="0">
                                          <p:val>
                                            <p:strVal val="#ppt_x"/>
                                          </p:val>
                                        </p:tav>
                                        <p:tav tm="100000">
                                          <p:val>
                                            <p:strVal val="#ppt_x"/>
                                          </p:val>
                                        </p:tav>
                                      </p:tavLst>
                                    </p:anim>
                                    <p:anim calcmode="lin" valueType="num">
                                      <p:cBhvr additive="base">
                                        <p:cTn id="19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99" fill="hold">
                      <p:stCondLst>
                        <p:cond delay="indefinite"/>
                      </p:stCondLst>
                      <p:childTnLst>
                        <p:par>
                          <p:cTn id="200" fill="hold">
                            <p:stCondLst>
                              <p:cond delay="0"/>
                            </p:stCondLst>
                            <p:childTnLst>
                              <p:par>
                                <p:cTn id="201" presetID="2" presetClass="entr" presetSubtype="4" fill="hold" grpId="0" nodeType="clickEffect">
                                  <p:stCondLst>
                                    <p:cond delay="0"/>
                                  </p:stCondLst>
                                  <p:childTnLst>
                                    <p:set>
                                      <p:cBhvr>
                                        <p:cTn id="202" dur="1" fill="hold">
                                          <p:stCondLst>
                                            <p:cond delay="0"/>
                                          </p:stCondLst>
                                        </p:cTn>
                                        <p:tgtEl>
                                          <p:spTgt spid="24"/>
                                        </p:tgtEl>
                                        <p:attrNameLst>
                                          <p:attrName>style.visibility</p:attrName>
                                        </p:attrNameLst>
                                      </p:cBhvr>
                                      <p:to>
                                        <p:strVal val="visible"/>
                                      </p:to>
                                    </p:set>
                                    <p:anim calcmode="lin" valueType="num">
                                      <p:cBhvr additive="base">
                                        <p:cTn id="203" dur="500" fill="hold"/>
                                        <p:tgtEl>
                                          <p:spTgt spid="24"/>
                                        </p:tgtEl>
                                        <p:attrNameLst>
                                          <p:attrName>ppt_x</p:attrName>
                                        </p:attrNameLst>
                                      </p:cBhvr>
                                      <p:tavLst>
                                        <p:tav tm="0">
                                          <p:val>
                                            <p:strVal val="#ppt_x"/>
                                          </p:val>
                                        </p:tav>
                                        <p:tav tm="100000">
                                          <p:val>
                                            <p:strVal val="#ppt_x"/>
                                          </p:val>
                                        </p:tav>
                                      </p:tavLst>
                                    </p:anim>
                                    <p:anim calcmode="lin" valueType="num">
                                      <p:cBhvr additive="base">
                                        <p:cTn id="20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4" grpId="0"/>
      <p:bldP spid="16" grpId="0"/>
      <p:bldP spid="18"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60"/>
        <p:cNvGrpSpPr/>
        <p:nvPr/>
      </p:nvGrpSpPr>
      <p:grpSpPr>
        <a:xfrm>
          <a:off x="0" y="0"/>
          <a:ext cx="0" cy="0"/>
          <a:chOff x="0" y="0"/>
          <a:chExt cx="0" cy="0"/>
        </a:xfrm>
      </p:grpSpPr>
      <p:sp useBgFill="1">
        <p:nvSpPr>
          <p:cNvPr id="166" name="Rectangle 104">
            <a:extLst>
              <a:ext uri="{FF2B5EF4-FFF2-40B4-BE49-F238E27FC236}">
                <a16:creationId xmlns:a16="http://schemas.microsoft.com/office/drawing/2014/main" id="{F92989FB-1024-49B7-BDF1-B3CE27D486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Google Shape;161;p32"/>
          <p:cNvSpPr txBox="1">
            <a:spLocks noGrp="1"/>
          </p:cNvSpPr>
          <p:nvPr>
            <p:ph type="title"/>
          </p:nvPr>
        </p:nvSpPr>
        <p:spPr>
          <a:xfrm>
            <a:off x="0" y="1037967"/>
            <a:ext cx="4449548" cy="4709131"/>
          </a:xfrm>
          <a:prstGeom prst="rect">
            <a:avLst/>
          </a:prstGeom>
        </p:spPr>
        <p:txBody>
          <a:bodyPr spcFirstLastPara="1" vert="horz" lIns="91425" tIns="45700" rIns="91425" bIns="45700" rtlCol="0" anchor="ctr" anchorCtr="0">
            <a:normAutofit/>
          </a:bodyPr>
          <a:lstStyle/>
          <a:p>
            <a:pPr>
              <a:spcBef>
                <a:spcPts val="0"/>
              </a:spcBef>
              <a:buClr>
                <a:schemeClr val="dk2"/>
              </a:buClr>
            </a:pPr>
            <a:r>
              <a:rPr lang="en-US" sz="4000" cap="none" dirty="0">
                <a:latin typeface="Times New Roman"/>
                <a:ea typeface="Times New Roman"/>
                <a:cs typeface="Times New Roman"/>
                <a:sym typeface="Times New Roman"/>
              </a:rPr>
              <a:t>Learning Intention: The graph theory</a:t>
            </a:r>
          </a:p>
        </p:txBody>
      </p:sp>
      <p:sp>
        <p:nvSpPr>
          <p:cNvPr id="167" name="Rectangle 106">
            <a:extLst>
              <a:ext uri="{FF2B5EF4-FFF2-40B4-BE49-F238E27FC236}">
                <a16:creationId xmlns:a16="http://schemas.microsoft.com/office/drawing/2014/main" id="{2987D6F4-EC95-4EF1-A8AD-4B70386CEE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8" name="Rectangle 108">
            <a:extLst>
              <a:ext uri="{FF2B5EF4-FFF2-40B4-BE49-F238E27FC236}">
                <a16:creationId xmlns:a16="http://schemas.microsoft.com/office/drawing/2014/main" id="{F5F792DF-9D0A-4DB6-9A9E-7312F5A7E8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749808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aphicFrame>
        <p:nvGraphicFramePr>
          <p:cNvPr id="169" name="Google Shape;162;p32">
            <a:extLst>
              <a:ext uri="{FF2B5EF4-FFF2-40B4-BE49-F238E27FC236}">
                <a16:creationId xmlns:a16="http://schemas.microsoft.com/office/drawing/2014/main" id="{D731D797-7CFE-43E8-A8F0-42879633E660}"/>
              </a:ext>
            </a:extLst>
          </p:cNvPr>
          <p:cNvGraphicFramePr/>
          <p:nvPr>
            <p:extLst>
              <p:ext uri="{D42A27DB-BD31-4B8C-83A1-F6EECF244321}">
                <p14:modId xmlns:p14="http://schemas.microsoft.com/office/powerpoint/2010/main" val="3284839667"/>
              </p:ext>
            </p:extLst>
          </p:nvPr>
        </p:nvGraphicFramePr>
        <p:xfrm>
          <a:off x="4449548" y="889109"/>
          <a:ext cx="7498080" cy="50682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473256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A255B9-F3A9-B24E-B5D9-348D3C122641}"/>
              </a:ext>
            </a:extLst>
          </p:cNvPr>
          <p:cNvSpPr>
            <a:spLocks noGrp="1"/>
          </p:cNvSpPr>
          <p:nvPr>
            <p:ph idx="1"/>
          </p:nvPr>
        </p:nvSpPr>
        <p:spPr>
          <a:xfrm>
            <a:off x="290287" y="129541"/>
            <a:ext cx="11853963" cy="3694176"/>
          </a:xfrm>
        </p:spPr>
        <p:txBody>
          <a:bodyPr/>
          <a:lstStyle/>
          <a:p>
            <a:r>
              <a:rPr lang="en-US" dirty="0"/>
              <a:t>Example: The same numbers of </a:t>
            </a:r>
            <a:r>
              <a:rPr lang="en-US" dirty="0">
                <a:solidFill>
                  <a:srgbClr val="FF0000"/>
                </a:solidFill>
              </a:rPr>
              <a:t>edges and vertices.</a:t>
            </a:r>
            <a:endParaRPr lang="en-US" dirty="0"/>
          </a:p>
          <a:p>
            <a:r>
              <a:rPr lang="en-US" dirty="0"/>
              <a:t>Not the same </a:t>
            </a:r>
            <a:r>
              <a:rPr lang="en-US" dirty="0">
                <a:solidFill>
                  <a:srgbClr val="FF0000"/>
                </a:solidFill>
              </a:rPr>
              <a:t>degree</a:t>
            </a:r>
            <a:r>
              <a:rPr lang="en-US" dirty="0"/>
              <a:t> and the edges do not c</a:t>
            </a:r>
            <a:r>
              <a:rPr lang="en-US" dirty="0">
                <a:solidFill>
                  <a:srgbClr val="FF0000"/>
                </a:solidFill>
              </a:rPr>
              <a:t>onnect</a:t>
            </a:r>
            <a:r>
              <a:rPr lang="en-US" dirty="0"/>
              <a:t> the same vertices.</a:t>
            </a:r>
          </a:p>
        </p:txBody>
      </p:sp>
      <p:sp>
        <p:nvSpPr>
          <p:cNvPr id="4" name="Title 1">
            <a:extLst>
              <a:ext uri="{FF2B5EF4-FFF2-40B4-BE49-F238E27FC236}">
                <a16:creationId xmlns:a16="http://schemas.microsoft.com/office/drawing/2014/main" id="{22FC02C9-5C7D-C140-8B2A-EE018990B6B5}"/>
              </a:ext>
            </a:extLst>
          </p:cNvPr>
          <p:cNvSpPr txBox="1">
            <a:spLocks/>
          </p:cNvSpPr>
          <p:nvPr/>
        </p:nvSpPr>
        <p:spPr>
          <a:xfrm>
            <a:off x="1180953" y="230178"/>
            <a:ext cx="10168128" cy="11795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r>
              <a:rPr lang="en-US" dirty="0"/>
              <a:t>Equivalent (Isomorphic) graphs</a:t>
            </a:r>
          </a:p>
        </p:txBody>
      </p:sp>
      <p:pic>
        <p:nvPicPr>
          <p:cNvPr id="7" name="Picture 6">
            <a:extLst>
              <a:ext uri="{FF2B5EF4-FFF2-40B4-BE49-F238E27FC236}">
                <a16:creationId xmlns:a16="http://schemas.microsoft.com/office/drawing/2014/main" id="{0D0744E5-B8AE-3940-9A94-27D8ADC70489}"/>
              </a:ext>
            </a:extLst>
          </p:cNvPr>
          <p:cNvPicPr>
            <a:picLocks noChangeAspect="1"/>
          </p:cNvPicPr>
          <p:nvPr/>
        </p:nvPicPr>
        <p:blipFill>
          <a:blip r:embed="rId2"/>
          <a:stretch>
            <a:fillRect/>
          </a:stretch>
        </p:blipFill>
        <p:spPr>
          <a:xfrm>
            <a:off x="127688" y="2869836"/>
            <a:ext cx="7247281" cy="2815917"/>
          </a:xfrm>
          <a:prstGeom prst="rect">
            <a:avLst/>
          </a:prstGeom>
        </p:spPr>
      </p:pic>
      <p:sp>
        <p:nvSpPr>
          <p:cNvPr id="8" name="Rectangle 7">
            <a:extLst>
              <a:ext uri="{FF2B5EF4-FFF2-40B4-BE49-F238E27FC236}">
                <a16:creationId xmlns:a16="http://schemas.microsoft.com/office/drawing/2014/main" id="{26DF83C1-4A10-3A41-A469-C9FCFFE9E70A}"/>
              </a:ext>
            </a:extLst>
          </p:cNvPr>
          <p:cNvSpPr/>
          <p:nvPr/>
        </p:nvSpPr>
        <p:spPr>
          <a:xfrm>
            <a:off x="47750" y="2984646"/>
            <a:ext cx="962123" cy="307777"/>
          </a:xfrm>
          <a:prstGeom prst="rect">
            <a:avLst/>
          </a:prstGeom>
        </p:spPr>
        <p:txBody>
          <a:bodyPr wrap="none">
            <a:spAutoFit/>
          </a:bodyPr>
          <a:lstStyle/>
          <a:p>
            <a:r>
              <a:rPr lang="en-US" sz="1400" dirty="0">
                <a:solidFill>
                  <a:srgbClr val="FF0000"/>
                </a:solidFill>
              </a:rPr>
              <a:t>deg(𝐴)=2</a:t>
            </a:r>
          </a:p>
        </p:txBody>
      </p:sp>
      <p:sp>
        <p:nvSpPr>
          <p:cNvPr id="9" name="Rectangle 8">
            <a:extLst>
              <a:ext uri="{FF2B5EF4-FFF2-40B4-BE49-F238E27FC236}">
                <a16:creationId xmlns:a16="http://schemas.microsoft.com/office/drawing/2014/main" id="{6D3B7B4E-634D-A047-9AAD-B7146BAF4816}"/>
              </a:ext>
            </a:extLst>
          </p:cNvPr>
          <p:cNvSpPr/>
          <p:nvPr/>
        </p:nvSpPr>
        <p:spPr>
          <a:xfrm>
            <a:off x="1717475" y="3515940"/>
            <a:ext cx="962123" cy="307777"/>
          </a:xfrm>
          <a:prstGeom prst="rect">
            <a:avLst/>
          </a:prstGeom>
        </p:spPr>
        <p:txBody>
          <a:bodyPr wrap="none">
            <a:spAutoFit/>
          </a:bodyPr>
          <a:lstStyle/>
          <a:p>
            <a:r>
              <a:rPr lang="en-US" sz="1400" dirty="0">
                <a:solidFill>
                  <a:srgbClr val="FF0000"/>
                </a:solidFill>
              </a:rPr>
              <a:t>deg(𝐴)=3</a:t>
            </a:r>
          </a:p>
        </p:txBody>
      </p:sp>
      <p:sp>
        <p:nvSpPr>
          <p:cNvPr id="10" name="Rectangle 9">
            <a:extLst>
              <a:ext uri="{FF2B5EF4-FFF2-40B4-BE49-F238E27FC236}">
                <a16:creationId xmlns:a16="http://schemas.microsoft.com/office/drawing/2014/main" id="{C229203D-468D-7045-8E4B-67C0B77F2057}"/>
              </a:ext>
            </a:extLst>
          </p:cNvPr>
          <p:cNvSpPr/>
          <p:nvPr/>
        </p:nvSpPr>
        <p:spPr>
          <a:xfrm>
            <a:off x="5133877" y="2676869"/>
            <a:ext cx="962123" cy="307777"/>
          </a:xfrm>
          <a:prstGeom prst="rect">
            <a:avLst/>
          </a:prstGeom>
        </p:spPr>
        <p:txBody>
          <a:bodyPr wrap="none">
            <a:spAutoFit/>
          </a:bodyPr>
          <a:lstStyle/>
          <a:p>
            <a:r>
              <a:rPr lang="en-US" sz="1400" dirty="0">
                <a:solidFill>
                  <a:srgbClr val="FF0000"/>
                </a:solidFill>
              </a:rPr>
              <a:t>deg(𝐴)=3</a:t>
            </a:r>
          </a:p>
        </p:txBody>
      </p:sp>
      <p:sp>
        <p:nvSpPr>
          <p:cNvPr id="11" name="Rectangle 10">
            <a:extLst>
              <a:ext uri="{FF2B5EF4-FFF2-40B4-BE49-F238E27FC236}">
                <a16:creationId xmlns:a16="http://schemas.microsoft.com/office/drawing/2014/main" id="{E345F046-56E8-0E49-A1A8-D5D7BE0DDAA9}"/>
              </a:ext>
            </a:extLst>
          </p:cNvPr>
          <p:cNvSpPr/>
          <p:nvPr/>
        </p:nvSpPr>
        <p:spPr>
          <a:xfrm>
            <a:off x="4171754" y="4367129"/>
            <a:ext cx="962123" cy="307777"/>
          </a:xfrm>
          <a:prstGeom prst="rect">
            <a:avLst/>
          </a:prstGeom>
        </p:spPr>
        <p:txBody>
          <a:bodyPr wrap="none">
            <a:spAutoFit/>
          </a:bodyPr>
          <a:lstStyle/>
          <a:p>
            <a:r>
              <a:rPr lang="en-US" sz="1400" dirty="0">
                <a:solidFill>
                  <a:srgbClr val="FF0000"/>
                </a:solidFill>
              </a:rPr>
              <a:t>deg(B)=2</a:t>
            </a:r>
          </a:p>
        </p:txBody>
      </p:sp>
      <p:sp>
        <p:nvSpPr>
          <p:cNvPr id="12" name="Rectangle 11">
            <a:extLst>
              <a:ext uri="{FF2B5EF4-FFF2-40B4-BE49-F238E27FC236}">
                <a16:creationId xmlns:a16="http://schemas.microsoft.com/office/drawing/2014/main" id="{1718BC9F-A128-BF4B-B1CE-BEDD05394130}"/>
              </a:ext>
            </a:extLst>
          </p:cNvPr>
          <p:cNvSpPr/>
          <p:nvPr/>
        </p:nvSpPr>
        <p:spPr>
          <a:xfrm>
            <a:off x="6543475" y="5531864"/>
            <a:ext cx="962123" cy="307777"/>
          </a:xfrm>
          <a:prstGeom prst="rect">
            <a:avLst/>
          </a:prstGeom>
        </p:spPr>
        <p:txBody>
          <a:bodyPr wrap="none">
            <a:spAutoFit/>
          </a:bodyPr>
          <a:lstStyle/>
          <a:p>
            <a:r>
              <a:rPr lang="en-US" sz="1400" dirty="0">
                <a:solidFill>
                  <a:srgbClr val="FF0000"/>
                </a:solidFill>
              </a:rPr>
              <a:t>deg(B)=3</a:t>
            </a:r>
          </a:p>
        </p:txBody>
      </p:sp>
      <p:sp>
        <p:nvSpPr>
          <p:cNvPr id="13" name="TextBox 12">
            <a:extLst>
              <a:ext uri="{FF2B5EF4-FFF2-40B4-BE49-F238E27FC236}">
                <a16:creationId xmlns:a16="http://schemas.microsoft.com/office/drawing/2014/main" id="{C1B56626-DA29-A34D-BE2B-4B9E7D85711C}"/>
              </a:ext>
            </a:extLst>
          </p:cNvPr>
          <p:cNvSpPr txBox="1"/>
          <p:nvPr/>
        </p:nvSpPr>
        <p:spPr>
          <a:xfrm>
            <a:off x="1009873" y="2461426"/>
            <a:ext cx="3161881" cy="523220"/>
          </a:xfrm>
          <a:prstGeom prst="rect">
            <a:avLst/>
          </a:prstGeom>
          <a:noFill/>
        </p:spPr>
        <p:txBody>
          <a:bodyPr wrap="square" rtlCol="0">
            <a:spAutoFit/>
          </a:bodyPr>
          <a:lstStyle/>
          <a:p>
            <a:r>
              <a:rPr lang="en-US" sz="2800" dirty="0">
                <a:solidFill>
                  <a:srgbClr val="FF0000"/>
                </a:solidFill>
              </a:rPr>
              <a:t>Not Isomorphic</a:t>
            </a:r>
          </a:p>
        </p:txBody>
      </p:sp>
    </p:spTree>
    <p:extLst>
      <p:ext uri="{BB962C8B-B14F-4D97-AF65-F5344CB8AC3E}">
        <p14:creationId xmlns:p14="http://schemas.microsoft.com/office/powerpoint/2010/main" val="2465286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1" end="1"/>
                                            </p:txEl>
                                          </p:spTgt>
                                        </p:tgtEl>
                                        <p:attrNameLst>
                                          <p:attrName>style.visibility</p:attrName>
                                        </p:attrNameLst>
                                      </p:cBhvr>
                                      <p:to>
                                        <p:strVal val="visible"/>
                                      </p:to>
                                    </p:set>
                                    <p:anim calcmode="lin" valueType="num">
                                      <p:cBhvr additive="base">
                                        <p:cTn id="5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0" grpId="0"/>
      <p:bldP spid="11" grpId="0"/>
      <p:bldP spid="12"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DE52A-5FA1-7C40-99D1-BA392168A711}"/>
              </a:ext>
            </a:extLst>
          </p:cNvPr>
          <p:cNvSpPr>
            <a:spLocks noGrp="1"/>
          </p:cNvSpPr>
          <p:nvPr>
            <p:ph type="title"/>
          </p:nvPr>
        </p:nvSpPr>
        <p:spPr>
          <a:xfrm>
            <a:off x="1147864" y="235723"/>
            <a:ext cx="4326243" cy="3204134"/>
          </a:xfrm>
        </p:spPr>
        <p:txBody>
          <a:bodyPr vert="horz" lIns="91440" tIns="45720" rIns="91440" bIns="45720" rtlCol="0" anchor="b">
            <a:normAutofit/>
          </a:bodyPr>
          <a:lstStyle/>
          <a:p>
            <a:r>
              <a:rPr lang="en-US" sz="4800" dirty="0"/>
              <a:t>Simple graphs</a:t>
            </a:r>
          </a:p>
        </p:txBody>
      </p:sp>
      <p:sp>
        <p:nvSpPr>
          <p:cNvPr id="3" name="Content Placeholder 2">
            <a:extLst>
              <a:ext uri="{FF2B5EF4-FFF2-40B4-BE49-F238E27FC236}">
                <a16:creationId xmlns:a16="http://schemas.microsoft.com/office/drawing/2014/main" id="{9864DC1C-5A32-B44E-9C82-864E174F2317}"/>
              </a:ext>
            </a:extLst>
          </p:cNvPr>
          <p:cNvSpPr>
            <a:spLocks noGrp="1"/>
          </p:cNvSpPr>
          <p:nvPr>
            <p:ph idx="1"/>
          </p:nvPr>
        </p:nvSpPr>
        <p:spPr>
          <a:xfrm>
            <a:off x="1147864" y="3986412"/>
            <a:ext cx="3933306" cy="1740959"/>
          </a:xfrm>
        </p:spPr>
        <p:txBody>
          <a:bodyPr vert="horz" lIns="91440" tIns="45720" rIns="91440" bIns="45720" rtlCol="0">
            <a:normAutofit/>
          </a:bodyPr>
          <a:lstStyle/>
          <a:p>
            <a:pPr marL="0" indent="0">
              <a:buNone/>
            </a:pPr>
            <a:r>
              <a:rPr lang="en-US" sz="2000" b="1" i="0" dirty="0">
                <a:solidFill>
                  <a:srgbClr val="C41130"/>
                </a:solidFill>
                <a:effectLst/>
                <a:latin typeface="Open Sans" panose="020B0606030504020204" pitchFamily="34" charset="0"/>
              </a:rPr>
              <a:t>Simple graphs</a:t>
            </a:r>
            <a:r>
              <a:rPr lang="en-US" sz="2000" b="0" i="0" dirty="0">
                <a:solidFill>
                  <a:srgbClr val="000000"/>
                </a:solidFill>
                <a:effectLst/>
                <a:latin typeface="Open Sans" panose="020B0606030504020204" pitchFamily="34" charset="0"/>
              </a:rPr>
              <a:t> do not have any loops. There are no duplicate or </a:t>
            </a:r>
            <a:r>
              <a:rPr lang="en-US" sz="2000" b="1" i="0" dirty="0">
                <a:solidFill>
                  <a:srgbClr val="C41130"/>
                </a:solidFill>
                <a:effectLst/>
                <a:latin typeface="Open Sans" panose="020B0606030504020204" pitchFamily="34" charset="0"/>
              </a:rPr>
              <a:t>multiple edges</a:t>
            </a:r>
            <a:r>
              <a:rPr lang="en-US" sz="2000" b="0" i="0" dirty="0">
                <a:solidFill>
                  <a:srgbClr val="000000"/>
                </a:solidFill>
                <a:effectLst/>
                <a:latin typeface="Open Sans" panose="020B0606030504020204" pitchFamily="34" charset="0"/>
              </a:rPr>
              <a:t> either.</a:t>
            </a:r>
            <a:endParaRPr lang="en-US" sz="2000" dirty="0"/>
          </a:p>
        </p:txBody>
      </p:sp>
      <p:pic>
        <p:nvPicPr>
          <p:cNvPr id="6" name="Picture 5">
            <a:extLst>
              <a:ext uri="{FF2B5EF4-FFF2-40B4-BE49-F238E27FC236}">
                <a16:creationId xmlns:a16="http://schemas.microsoft.com/office/drawing/2014/main" id="{DBC94833-45A6-42F9-ABFB-747B3469FA62}"/>
              </a:ext>
            </a:extLst>
          </p:cNvPr>
          <p:cNvPicPr>
            <a:picLocks noChangeAspect="1"/>
          </p:cNvPicPr>
          <p:nvPr/>
        </p:nvPicPr>
        <p:blipFill>
          <a:blip r:embed="rId2"/>
          <a:stretch>
            <a:fillRect/>
          </a:stretch>
        </p:blipFill>
        <p:spPr>
          <a:xfrm>
            <a:off x="5734952" y="2786513"/>
            <a:ext cx="4496427" cy="2257740"/>
          </a:xfrm>
          <a:prstGeom prst="rect">
            <a:avLst/>
          </a:prstGeom>
        </p:spPr>
      </p:pic>
    </p:spTree>
    <p:extLst>
      <p:ext uri="{BB962C8B-B14F-4D97-AF65-F5344CB8AC3E}">
        <p14:creationId xmlns:p14="http://schemas.microsoft.com/office/powerpoint/2010/main" val="37192420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9449967-9B68-4D1A-A41E-A1129B412073}"/>
              </a:ext>
            </a:extLst>
          </p:cNvPr>
          <p:cNvPicPr>
            <a:picLocks noChangeAspect="1"/>
          </p:cNvPicPr>
          <p:nvPr/>
        </p:nvPicPr>
        <p:blipFill>
          <a:blip r:embed="rId2"/>
          <a:stretch>
            <a:fillRect/>
          </a:stretch>
        </p:blipFill>
        <p:spPr>
          <a:xfrm>
            <a:off x="6096001" y="1306556"/>
            <a:ext cx="5590774" cy="2477906"/>
          </a:xfrm>
          <a:prstGeom prst="rect">
            <a:avLst/>
          </a:prstGeom>
        </p:spPr>
      </p:pic>
      <p:sp>
        <p:nvSpPr>
          <p:cNvPr id="2" name="Title 1">
            <a:extLst>
              <a:ext uri="{FF2B5EF4-FFF2-40B4-BE49-F238E27FC236}">
                <a16:creationId xmlns:a16="http://schemas.microsoft.com/office/drawing/2014/main" id="{0E7DE52A-5FA1-7C40-99D1-BA392168A711}"/>
              </a:ext>
            </a:extLst>
          </p:cNvPr>
          <p:cNvSpPr>
            <a:spLocks noGrp="1"/>
          </p:cNvSpPr>
          <p:nvPr>
            <p:ph type="title"/>
          </p:nvPr>
        </p:nvSpPr>
        <p:spPr>
          <a:xfrm>
            <a:off x="477981" y="224866"/>
            <a:ext cx="4023360" cy="3204134"/>
          </a:xfrm>
        </p:spPr>
        <p:txBody>
          <a:bodyPr vert="horz" lIns="91440" tIns="45720" rIns="91440" bIns="45720" rtlCol="0" anchor="b">
            <a:normAutofit/>
          </a:bodyPr>
          <a:lstStyle/>
          <a:p>
            <a:r>
              <a:rPr lang="en-US" sz="4800" dirty="0"/>
              <a:t>Isolated vertex</a:t>
            </a:r>
          </a:p>
        </p:txBody>
      </p:sp>
      <p:sp>
        <p:nvSpPr>
          <p:cNvPr id="25" name="Doughnut 24">
            <a:extLst>
              <a:ext uri="{FF2B5EF4-FFF2-40B4-BE49-F238E27FC236}">
                <a16:creationId xmlns:a16="http://schemas.microsoft.com/office/drawing/2014/main" id="{BB6CC9F1-6907-934D-85A6-1C3EFFF5DE6E}"/>
              </a:ext>
            </a:extLst>
          </p:cNvPr>
          <p:cNvSpPr/>
          <p:nvPr/>
        </p:nvSpPr>
        <p:spPr>
          <a:xfrm>
            <a:off x="9877444" y="3149833"/>
            <a:ext cx="914212" cy="827816"/>
          </a:xfrm>
          <a:prstGeom prst="donut">
            <a:avLst>
              <a:gd name="adj" fmla="val 59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ectangle 3">
            <a:extLst>
              <a:ext uri="{FF2B5EF4-FFF2-40B4-BE49-F238E27FC236}">
                <a16:creationId xmlns:a16="http://schemas.microsoft.com/office/drawing/2014/main" id="{31D8D55A-8F40-44FA-B26E-F2D0D144A6B4}"/>
              </a:ext>
            </a:extLst>
          </p:cNvPr>
          <p:cNvSpPr>
            <a:spLocks noChangeArrowheads="1"/>
          </p:cNvSpPr>
          <p:nvPr/>
        </p:nvSpPr>
        <p:spPr bwMode="auto">
          <a:xfrm>
            <a:off x="477981" y="3835645"/>
            <a:ext cx="600064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A graph has an </a:t>
            </a:r>
            <a:r>
              <a:rPr kumimoji="0" lang="en-US" altLang="en-US" sz="2400" b="1" i="0" u="none" strike="noStrike" cap="none" normalizeH="0" baseline="0">
                <a:ln>
                  <a:noFill/>
                </a:ln>
                <a:solidFill>
                  <a:srgbClr val="C41130"/>
                </a:solidFill>
                <a:effectLst/>
                <a:latin typeface="Open Sans" panose="020B0606030504020204" pitchFamily="34" charset="0"/>
                <a:cs typeface="Open Sans" panose="020B0606030504020204" pitchFamily="34" charset="0"/>
              </a:rPr>
              <a:t>isolated vertex</a:t>
            </a:r>
            <a:r>
              <a:rPr kumimoji="0" lang="en-US" altLang="en-US" sz="24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if there is a vertex that is not connected to another vertex by an edge.</a:t>
            </a:r>
            <a:endParaRPr kumimoji="0" lang="en-US" altLang="en-US" sz="24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The isolated vertex in this graph is </a:t>
            </a:r>
            <a:r>
              <a:rPr kumimoji="0" lang="en-US" altLang="en-US" sz="2400" b="0" i="0" u="none" strike="noStrike" cap="none" normalizeH="0" baseline="0">
                <a:ln>
                  <a:noFill/>
                </a:ln>
                <a:solidFill>
                  <a:srgbClr val="000000"/>
                </a:solidFill>
                <a:effectLst/>
                <a:latin typeface="Open Sans" panose="020B0606030504020204" pitchFamily="34" charset="0"/>
                <a:ea typeface="MathJax_Math-italic"/>
                <a:cs typeface="Open Sans" panose="020B0606030504020204" pitchFamily="34" charset="0"/>
              </a:rPr>
              <a:t>E</a:t>
            </a:r>
            <a:r>
              <a:rPr kumimoji="0" lang="en-US" altLang="en-US" sz="24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E, because it is not connected to any other vertex by an edge.</a:t>
            </a:r>
            <a:endParaRPr kumimoji="0" lang="en-US" altLang="en-US" sz="2400" b="0" i="0" u="none" strike="noStrike" cap="none" normalizeH="0" baseline="0">
              <a:ln>
                <a:noFill/>
              </a:ln>
              <a:solidFill>
                <a:schemeClr val="tx1"/>
              </a:solidFill>
              <a:effectLst/>
            </a:endParaRPr>
          </a:p>
        </p:txBody>
      </p:sp>
    </p:spTree>
    <p:extLst>
      <p:ext uri="{BB962C8B-B14F-4D97-AF65-F5344CB8AC3E}">
        <p14:creationId xmlns:p14="http://schemas.microsoft.com/office/powerpoint/2010/main" val="1599926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DE52A-5FA1-7C40-99D1-BA392168A711}"/>
              </a:ext>
            </a:extLst>
          </p:cNvPr>
          <p:cNvSpPr>
            <a:spLocks noGrp="1"/>
          </p:cNvSpPr>
          <p:nvPr>
            <p:ph type="title"/>
          </p:nvPr>
        </p:nvSpPr>
        <p:spPr>
          <a:xfrm>
            <a:off x="564204" y="235723"/>
            <a:ext cx="4909903" cy="3204134"/>
          </a:xfrm>
        </p:spPr>
        <p:txBody>
          <a:bodyPr vert="horz" lIns="91440" tIns="45720" rIns="91440" bIns="45720" rtlCol="0" anchor="b">
            <a:normAutofit/>
          </a:bodyPr>
          <a:lstStyle/>
          <a:p>
            <a:r>
              <a:rPr lang="en-US" sz="4800" dirty="0"/>
              <a:t>Degenerate graphs</a:t>
            </a:r>
          </a:p>
        </p:txBody>
      </p:sp>
      <p:sp>
        <p:nvSpPr>
          <p:cNvPr id="3" name="Content Placeholder 2">
            <a:extLst>
              <a:ext uri="{FF2B5EF4-FFF2-40B4-BE49-F238E27FC236}">
                <a16:creationId xmlns:a16="http://schemas.microsoft.com/office/drawing/2014/main" id="{9864DC1C-5A32-B44E-9C82-864E174F2317}"/>
              </a:ext>
            </a:extLst>
          </p:cNvPr>
          <p:cNvSpPr>
            <a:spLocks noGrp="1"/>
          </p:cNvSpPr>
          <p:nvPr>
            <p:ph idx="1"/>
          </p:nvPr>
        </p:nvSpPr>
        <p:spPr>
          <a:xfrm>
            <a:off x="1147864" y="3986412"/>
            <a:ext cx="3933306" cy="1740959"/>
          </a:xfrm>
        </p:spPr>
        <p:txBody>
          <a:bodyPr vert="horz" lIns="91440" tIns="45720" rIns="91440" bIns="45720" rtlCol="0">
            <a:normAutofit/>
          </a:bodyPr>
          <a:lstStyle/>
          <a:p>
            <a:pPr marL="0" indent="0">
              <a:buNone/>
            </a:pPr>
            <a:r>
              <a:rPr lang="en-US" sz="2000" b="1" i="0" dirty="0">
                <a:solidFill>
                  <a:srgbClr val="C41130"/>
                </a:solidFill>
                <a:effectLst/>
                <a:latin typeface="Open Sans" panose="020B0606030504020204" pitchFamily="34" charset="0"/>
              </a:rPr>
              <a:t>Degenerate graphs</a:t>
            </a:r>
            <a:r>
              <a:rPr lang="en-US" sz="2000" b="0" i="0" dirty="0">
                <a:solidFill>
                  <a:srgbClr val="000000"/>
                </a:solidFill>
                <a:effectLst/>
                <a:latin typeface="Open Sans" panose="020B0606030504020204" pitchFamily="34" charset="0"/>
              </a:rPr>
              <a:t> have all vertices isolated. This means that there are no edges in the graph at all.</a:t>
            </a:r>
            <a:endParaRPr lang="en-US" sz="2000" dirty="0"/>
          </a:p>
        </p:txBody>
      </p:sp>
      <p:pic>
        <p:nvPicPr>
          <p:cNvPr id="5" name="Picture 4">
            <a:extLst>
              <a:ext uri="{FF2B5EF4-FFF2-40B4-BE49-F238E27FC236}">
                <a16:creationId xmlns:a16="http://schemas.microsoft.com/office/drawing/2014/main" id="{DB933EC8-7881-463D-9B59-093EFD628F1F}"/>
              </a:ext>
            </a:extLst>
          </p:cNvPr>
          <p:cNvPicPr>
            <a:picLocks noChangeAspect="1"/>
          </p:cNvPicPr>
          <p:nvPr/>
        </p:nvPicPr>
        <p:blipFill>
          <a:blip r:embed="rId2"/>
          <a:stretch>
            <a:fillRect/>
          </a:stretch>
        </p:blipFill>
        <p:spPr>
          <a:xfrm>
            <a:off x="5726026" y="1326887"/>
            <a:ext cx="5872436" cy="3400755"/>
          </a:xfrm>
          <a:prstGeom prst="rect">
            <a:avLst/>
          </a:prstGeom>
        </p:spPr>
      </p:pic>
    </p:spTree>
    <p:extLst>
      <p:ext uri="{BB962C8B-B14F-4D97-AF65-F5344CB8AC3E}">
        <p14:creationId xmlns:p14="http://schemas.microsoft.com/office/powerpoint/2010/main" val="24800460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DE52A-5FA1-7C40-99D1-BA392168A711}"/>
              </a:ext>
            </a:extLst>
          </p:cNvPr>
          <p:cNvSpPr>
            <a:spLocks noGrp="1"/>
          </p:cNvSpPr>
          <p:nvPr>
            <p:ph type="title"/>
          </p:nvPr>
        </p:nvSpPr>
        <p:spPr>
          <a:xfrm>
            <a:off x="477981" y="224866"/>
            <a:ext cx="4463670" cy="3204134"/>
          </a:xfrm>
        </p:spPr>
        <p:txBody>
          <a:bodyPr vert="horz" lIns="91440" tIns="45720" rIns="91440" bIns="45720" rtlCol="0" anchor="b">
            <a:normAutofit/>
          </a:bodyPr>
          <a:lstStyle/>
          <a:p>
            <a:r>
              <a:rPr lang="en-US" sz="4800" dirty="0"/>
              <a:t>Connected graphs</a:t>
            </a:r>
          </a:p>
        </p:txBody>
      </p:sp>
      <p:sp>
        <p:nvSpPr>
          <p:cNvPr id="3" name="Content Placeholder 2">
            <a:extLst>
              <a:ext uri="{FF2B5EF4-FFF2-40B4-BE49-F238E27FC236}">
                <a16:creationId xmlns:a16="http://schemas.microsoft.com/office/drawing/2014/main" id="{9864DC1C-5A32-B44E-9C82-864E174F2317}"/>
              </a:ext>
            </a:extLst>
          </p:cNvPr>
          <p:cNvSpPr>
            <a:spLocks noGrp="1"/>
          </p:cNvSpPr>
          <p:nvPr>
            <p:ph idx="1"/>
          </p:nvPr>
        </p:nvSpPr>
        <p:spPr>
          <a:xfrm>
            <a:off x="470869" y="4565208"/>
            <a:ext cx="3933306" cy="1740959"/>
          </a:xfrm>
        </p:spPr>
        <p:txBody>
          <a:bodyPr vert="horz" lIns="91440" tIns="45720" rIns="91440" bIns="45720" rtlCol="0">
            <a:normAutofit lnSpcReduction="10000"/>
          </a:bodyPr>
          <a:lstStyle/>
          <a:p>
            <a:pPr marL="0" indent="0">
              <a:buNone/>
            </a:pPr>
            <a:r>
              <a:rPr lang="en-US" sz="2000" dirty="0"/>
              <a:t>A graph is connected if every vertex in the graph is accessible from every other vertex in the graph along a path formed by the edges of the graph.</a:t>
            </a:r>
          </a:p>
        </p:txBody>
      </p:sp>
      <p:pic>
        <p:nvPicPr>
          <p:cNvPr id="4" name="Picture 3">
            <a:extLst>
              <a:ext uri="{FF2B5EF4-FFF2-40B4-BE49-F238E27FC236}">
                <a16:creationId xmlns:a16="http://schemas.microsoft.com/office/drawing/2014/main" id="{2359E7A4-E7FD-4E49-9D45-9AAD6F681B0A}"/>
              </a:ext>
            </a:extLst>
          </p:cNvPr>
          <p:cNvPicPr>
            <a:picLocks noChangeAspect="1"/>
          </p:cNvPicPr>
          <p:nvPr/>
        </p:nvPicPr>
        <p:blipFill>
          <a:blip r:embed="rId2"/>
          <a:stretch>
            <a:fillRect/>
          </a:stretch>
        </p:blipFill>
        <p:spPr>
          <a:xfrm>
            <a:off x="5414356" y="2416082"/>
            <a:ext cx="6408836" cy="1874584"/>
          </a:xfrm>
          <a:prstGeom prst="rect">
            <a:avLst/>
          </a:prstGeom>
        </p:spPr>
      </p:pic>
    </p:spTree>
    <p:extLst>
      <p:ext uri="{BB962C8B-B14F-4D97-AF65-F5344CB8AC3E}">
        <p14:creationId xmlns:p14="http://schemas.microsoft.com/office/powerpoint/2010/main" val="41829719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DE52A-5FA1-7C40-99D1-BA392168A711}"/>
              </a:ext>
            </a:extLst>
          </p:cNvPr>
          <p:cNvSpPr>
            <a:spLocks noGrp="1"/>
          </p:cNvSpPr>
          <p:nvPr>
            <p:ph type="title"/>
          </p:nvPr>
        </p:nvSpPr>
        <p:spPr>
          <a:xfrm>
            <a:off x="477981" y="224866"/>
            <a:ext cx="4481066" cy="3204134"/>
          </a:xfrm>
        </p:spPr>
        <p:txBody>
          <a:bodyPr vert="horz" lIns="91440" tIns="45720" rIns="91440" bIns="45720" rtlCol="0" anchor="b">
            <a:normAutofit/>
          </a:bodyPr>
          <a:lstStyle/>
          <a:p>
            <a:r>
              <a:rPr lang="en-US" sz="4800" dirty="0"/>
              <a:t>Connected graphs</a:t>
            </a:r>
          </a:p>
        </p:txBody>
      </p:sp>
      <p:sp>
        <p:nvSpPr>
          <p:cNvPr id="3" name="Content Placeholder 2">
            <a:extLst>
              <a:ext uri="{FF2B5EF4-FFF2-40B4-BE49-F238E27FC236}">
                <a16:creationId xmlns:a16="http://schemas.microsoft.com/office/drawing/2014/main" id="{9864DC1C-5A32-B44E-9C82-864E174F2317}"/>
              </a:ext>
            </a:extLst>
          </p:cNvPr>
          <p:cNvSpPr>
            <a:spLocks noGrp="1"/>
          </p:cNvSpPr>
          <p:nvPr>
            <p:ph idx="1"/>
          </p:nvPr>
        </p:nvSpPr>
        <p:spPr>
          <a:xfrm>
            <a:off x="470869" y="4501201"/>
            <a:ext cx="3933306" cy="2338511"/>
          </a:xfrm>
        </p:spPr>
        <p:txBody>
          <a:bodyPr vert="horz" lIns="91440" tIns="45720" rIns="91440" bIns="45720" rtlCol="0">
            <a:normAutofit/>
          </a:bodyPr>
          <a:lstStyle/>
          <a:p>
            <a:pPr marL="0" indent="0">
              <a:buNone/>
            </a:pPr>
            <a:r>
              <a:rPr lang="en-US" sz="2000" dirty="0"/>
              <a:t>The three graphs below are not connected, because there is not a path along the edges that connects vertex 𝐴 (for example) to every other vertex in the graph.</a:t>
            </a:r>
          </a:p>
        </p:txBody>
      </p:sp>
      <p:pic>
        <p:nvPicPr>
          <p:cNvPr id="5" name="Picture 4">
            <a:extLst>
              <a:ext uri="{FF2B5EF4-FFF2-40B4-BE49-F238E27FC236}">
                <a16:creationId xmlns:a16="http://schemas.microsoft.com/office/drawing/2014/main" id="{47194C48-5CB9-C045-897C-9607CCF583A4}"/>
              </a:ext>
            </a:extLst>
          </p:cNvPr>
          <p:cNvPicPr>
            <a:picLocks noChangeAspect="1"/>
          </p:cNvPicPr>
          <p:nvPr/>
        </p:nvPicPr>
        <p:blipFill>
          <a:blip r:embed="rId2"/>
          <a:stretch>
            <a:fillRect/>
          </a:stretch>
        </p:blipFill>
        <p:spPr>
          <a:xfrm>
            <a:off x="5129437" y="161468"/>
            <a:ext cx="2857500" cy="2832100"/>
          </a:xfrm>
          <a:prstGeom prst="rect">
            <a:avLst/>
          </a:prstGeom>
        </p:spPr>
      </p:pic>
      <p:pic>
        <p:nvPicPr>
          <p:cNvPr id="6" name="Picture 5">
            <a:extLst>
              <a:ext uri="{FF2B5EF4-FFF2-40B4-BE49-F238E27FC236}">
                <a16:creationId xmlns:a16="http://schemas.microsoft.com/office/drawing/2014/main" id="{CD87CED3-4767-9944-9AD5-7F8603AEEB38}"/>
              </a:ext>
            </a:extLst>
          </p:cNvPr>
          <p:cNvPicPr>
            <a:picLocks noChangeAspect="1"/>
          </p:cNvPicPr>
          <p:nvPr/>
        </p:nvPicPr>
        <p:blipFill>
          <a:blip r:embed="rId3"/>
          <a:stretch>
            <a:fillRect/>
          </a:stretch>
        </p:blipFill>
        <p:spPr>
          <a:xfrm>
            <a:off x="8642577" y="1707386"/>
            <a:ext cx="3035768" cy="3019790"/>
          </a:xfrm>
          <a:prstGeom prst="rect">
            <a:avLst/>
          </a:prstGeom>
        </p:spPr>
      </p:pic>
      <p:pic>
        <p:nvPicPr>
          <p:cNvPr id="7" name="Picture 6">
            <a:extLst>
              <a:ext uri="{FF2B5EF4-FFF2-40B4-BE49-F238E27FC236}">
                <a16:creationId xmlns:a16="http://schemas.microsoft.com/office/drawing/2014/main" id="{AE80D35E-5317-9741-A41B-33256D0F4FD9}"/>
              </a:ext>
            </a:extLst>
          </p:cNvPr>
          <p:cNvPicPr>
            <a:picLocks noChangeAspect="1"/>
          </p:cNvPicPr>
          <p:nvPr/>
        </p:nvPicPr>
        <p:blipFill>
          <a:blip r:embed="rId4"/>
          <a:stretch>
            <a:fillRect/>
          </a:stretch>
        </p:blipFill>
        <p:spPr>
          <a:xfrm>
            <a:off x="5244065" y="3864433"/>
            <a:ext cx="2273300" cy="2844800"/>
          </a:xfrm>
          <a:prstGeom prst="rect">
            <a:avLst/>
          </a:prstGeom>
        </p:spPr>
      </p:pic>
      <p:sp>
        <p:nvSpPr>
          <p:cNvPr id="15" name="TextBox 14">
            <a:extLst>
              <a:ext uri="{FF2B5EF4-FFF2-40B4-BE49-F238E27FC236}">
                <a16:creationId xmlns:a16="http://schemas.microsoft.com/office/drawing/2014/main" id="{208CB90D-5477-A345-A866-76B22506B1D9}"/>
              </a:ext>
            </a:extLst>
          </p:cNvPr>
          <p:cNvSpPr txBox="1"/>
          <p:nvPr/>
        </p:nvSpPr>
        <p:spPr>
          <a:xfrm>
            <a:off x="722056" y="996854"/>
            <a:ext cx="3161881" cy="523220"/>
          </a:xfrm>
          <a:prstGeom prst="rect">
            <a:avLst/>
          </a:prstGeom>
          <a:noFill/>
        </p:spPr>
        <p:txBody>
          <a:bodyPr wrap="square" rtlCol="0">
            <a:spAutoFit/>
          </a:bodyPr>
          <a:lstStyle/>
          <a:p>
            <a:r>
              <a:rPr lang="en-US" sz="2800" dirty="0">
                <a:solidFill>
                  <a:srgbClr val="FF0000"/>
                </a:solidFill>
              </a:rPr>
              <a:t>Not Connected</a:t>
            </a:r>
          </a:p>
        </p:txBody>
      </p:sp>
      <p:sp>
        <p:nvSpPr>
          <p:cNvPr id="8" name="Doughnut 7">
            <a:extLst>
              <a:ext uri="{FF2B5EF4-FFF2-40B4-BE49-F238E27FC236}">
                <a16:creationId xmlns:a16="http://schemas.microsoft.com/office/drawing/2014/main" id="{4E08B9E0-49A4-AC4A-A885-912383A6BA10}"/>
              </a:ext>
            </a:extLst>
          </p:cNvPr>
          <p:cNvSpPr/>
          <p:nvPr/>
        </p:nvSpPr>
        <p:spPr>
          <a:xfrm>
            <a:off x="7243115" y="224866"/>
            <a:ext cx="914212" cy="1033598"/>
          </a:xfrm>
          <a:prstGeom prst="donut">
            <a:avLst>
              <a:gd name="adj" fmla="val 59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Doughnut 23">
            <a:extLst>
              <a:ext uri="{FF2B5EF4-FFF2-40B4-BE49-F238E27FC236}">
                <a16:creationId xmlns:a16="http://schemas.microsoft.com/office/drawing/2014/main" id="{E02EFC5B-3756-7C4B-A6A1-AA4A6F7B8B3B}"/>
              </a:ext>
            </a:extLst>
          </p:cNvPr>
          <p:cNvSpPr/>
          <p:nvPr/>
        </p:nvSpPr>
        <p:spPr>
          <a:xfrm>
            <a:off x="10764133" y="3190495"/>
            <a:ext cx="914212" cy="1033598"/>
          </a:xfrm>
          <a:prstGeom prst="donut">
            <a:avLst>
              <a:gd name="adj" fmla="val 59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Doughnut 24">
            <a:extLst>
              <a:ext uri="{FF2B5EF4-FFF2-40B4-BE49-F238E27FC236}">
                <a16:creationId xmlns:a16="http://schemas.microsoft.com/office/drawing/2014/main" id="{BB6CC9F1-6907-934D-85A6-1C3EFFF5DE6E}"/>
              </a:ext>
            </a:extLst>
          </p:cNvPr>
          <p:cNvSpPr/>
          <p:nvPr/>
        </p:nvSpPr>
        <p:spPr>
          <a:xfrm>
            <a:off x="6859981" y="4580763"/>
            <a:ext cx="914212" cy="1917862"/>
          </a:xfrm>
          <a:prstGeom prst="donut">
            <a:avLst>
              <a:gd name="adj" fmla="val 59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338625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ppt_x"/>
                                          </p:val>
                                        </p:tav>
                                        <p:tav tm="100000">
                                          <p:val>
                                            <p:strVal val="#ppt_x"/>
                                          </p:val>
                                        </p:tav>
                                      </p:tavLst>
                                    </p:anim>
                                    <p:anim calcmode="lin" valueType="num">
                                      <p:cBhvr additive="base">
                                        <p:cTn id="2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8" grpId="0" animBg="1"/>
      <p:bldP spid="24" grpId="0" animBg="1"/>
      <p:bldP spid="2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52675-3C2B-C448-9329-68D2AD59955C}"/>
              </a:ext>
            </a:extLst>
          </p:cNvPr>
          <p:cNvSpPr>
            <a:spLocks noGrp="1"/>
          </p:cNvSpPr>
          <p:nvPr>
            <p:ph type="title"/>
          </p:nvPr>
        </p:nvSpPr>
        <p:spPr>
          <a:xfrm>
            <a:off x="1011936" y="0"/>
            <a:ext cx="10168128" cy="1179576"/>
          </a:xfrm>
        </p:spPr>
        <p:txBody>
          <a:bodyPr/>
          <a:lstStyle/>
          <a:p>
            <a:r>
              <a:rPr lang="en-US" dirty="0"/>
              <a:t>Bridges</a:t>
            </a:r>
          </a:p>
        </p:txBody>
      </p:sp>
      <p:sp>
        <p:nvSpPr>
          <p:cNvPr id="3" name="Content Placeholder 2">
            <a:extLst>
              <a:ext uri="{FF2B5EF4-FFF2-40B4-BE49-F238E27FC236}">
                <a16:creationId xmlns:a16="http://schemas.microsoft.com/office/drawing/2014/main" id="{242EC002-4EA4-B64C-B922-2C733532CBA6}"/>
              </a:ext>
            </a:extLst>
          </p:cNvPr>
          <p:cNvSpPr>
            <a:spLocks noGrp="1"/>
          </p:cNvSpPr>
          <p:nvPr>
            <p:ph idx="1"/>
          </p:nvPr>
        </p:nvSpPr>
        <p:spPr>
          <a:xfrm>
            <a:off x="767225" y="983053"/>
            <a:ext cx="10168128" cy="1179576"/>
          </a:xfrm>
        </p:spPr>
        <p:txBody>
          <a:bodyPr/>
          <a:lstStyle/>
          <a:p>
            <a:r>
              <a:rPr lang="en-US" dirty="0"/>
              <a:t>A </a:t>
            </a:r>
            <a:r>
              <a:rPr lang="en-US" dirty="0">
                <a:solidFill>
                  <a:srgbClr val="FF0000"/>
                </a:solidFill>
              </a:rPr>
              <a:t>bridge</a:t>
            </a:r>
            <a:r>
              <a:rPr lang="en-US" dirty="0"/>
              <a:t> is an edge in a connected graph that, if removed, leaves the graph disconnected.</a:t>
            </a:r>
          </a:p>
        </p:txBody>
      </p:sp>
      <p:pic>
        <p:nvPicPr>
          <p:cNvPr id="4" name="Picture 3">
            <a:extLst>
              <a:ext uri="{FF2B5EF4-FFF2-40B4-BE49-F238E27FC236}">
                <a16:creationId xmlns:a16="http://schemas.microsoft.com/office/drawing/2014/main" id="{30D61B71-9983-E042-970C-E547D8BB13AB}"/>
              </a:ext>
            </a:extLst>
          </p:cNvPr>
          <p:cNvPicPr>
            <a:picLocks noChangeAspect="1"/>
          </p:cNvPicPr>
          <p:nvPr/>
        </p:nvPicPr>
        <p:blipFill>
          <a:blip r:embed="rId2"/>
          <a:stretch>
            <a:fillRect/>
          </a:stretch>
        </p:blipFill>
        <p:spPr>
          <a:xfrm>
            <a:off x="239485" y="2587171"/>
            <a:ext cx="6179433" cy="3287775"/>
          </a:xfrm>
          <a:prstGeom prst="rect">
            <a:avLst/>
          </a:prstGeom>
        </p:spPr>
      </p:pic>
      <p:cxnSp>
        <p:nvCxnSpPr>
          <p:cNvPr id="11" name="Straight Connector 10">
            <a:extLst>
              <a:ext uri="{FF2B5EF4-FFF2-40B4-BE49-F238E27FC236}">
                <a16:creationId xmlns:a16="http://schemas.microsoft.com/office/drawing/2014/main" id="{E85214BC-AF47-9340-B533-84D1C20CD979}"/>
              </a:ext>
            </a:extLst>
          </p:cNvPr>
          <p:cNvCxnSpPr/>
          <p:nvPr/>
        </p:nvCxnSpPr>
        <p:spPr>
          <a:xfrm flipV="1">
            <a:off x="2569029" y="4231058"/>
            <a:ext cx="1480457" cy="442542"/>
          </a:xfrm>
          <a:prstGeom prst="line">
            <a:avLst/>
          </a:prstGeom>
          <a:ln w="98425">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2F231509-C525-7843-AF5A-0216D5B15410}"/>
              </a:ext>
            </a:extLst>
          </p:cNvPr>
          <p:cNvSpPr/>
          <p:nvPr/>
        </p:nvSpPr>
        <p:spPr>
          <a:xfrm>
            <a:off x="2830286" y="3923281"/>
            <a:ext cx="737702" cy="307777"/>
          </a:xfrm>
          <a:prstGeom prst="rect">
            <a:avLst/>
          </a:prstGeom>
        </p:spPr>
        <p:txBody>
          <a:bodyPr wrap="none">
            <a:spAutoFit/>
          </a:bodyPr>
          <a:lstStyle/>
          <a:p>
            <a:r>
              <a:rPr lang="en-US" sz="1400" dirty="0">
                <a:solidFill>
                  <a:srgbClr val="FF0000"/>
                </a:solidFill>
              </a:rPr>
              <a:t>bridge</a:t>
            </a:r>
          </a:p>
        </p:txBody>
      </p:sp>
      <p:pic>
        <p:nvPicPr>
          <p:cNvPr id="13" name="Picture 12">
            <a:extLst>
              <a:ext uri="{FF2B5EF4-FFF2-40B4-BE49-F238E27FC236}">
                <a16:creationId xmlns:a16="http://schemas.microsoft.com/office/drawing/2014/main" id="{304CF94A-4BFE-9E44-BCBE-A306B62FE142}"/>
              </a:ext>
            </a:extLst>
          </p:cNvPr>
          <p:cNvPicPr>
            <a:picLocks noChangeAspect="1"/>
          </p:cNvPicPr>
          <p:nvPr/>
        </p:nvPicPr>
        <p:blipFill>
          <a:blip r:embed="rId3"/>
          <a:stretch>
            <a:fillRect/>
          </a:stretch>
        </p:blipFill>
        <p:spPr>
          <a:xfrm>
            <a:off x="6617354" y="2587171"/>
            <a:ext cx="5295813" cy="2854237"/>
          </a:xfrm>
          <a:prstGeom prst="rect">
            <a:avLst/>
          </a:prstGeom>
        </p:spPr>
      </p:pic>
      <p:sp>
        <p:nvSpPr>
          <p:cNvPr id="14" name="Rectangle 13">
            <a:extLst>
              <a:ext uri="{FF2B5EF4-FFF2-40B4-BE49-F238E27FC236}">
                <a16:creationId xmlns:a16="http://schemas.microsoft.com/office/drawing/2014/main" id="{D5947C13-8C87-804D-97F6-E9411C93E8E4}"/>
              </a:ext>
            </a:extLst>
          </p:cNvPr>
          <p:cNvSpPr/>
          <p:nvPr/>
        </p:nvSpPr>
        <p:spPr>
          <a:xfrm>
            <a:off x="239485" y="5976322"/>
            <a:ext cx="11850915" cy="830997"/>
          </a:xfrm>
          <a:prstGeom prst="rect">
            <a:avLst/>
          </a:prstGeom>
        </p:spPr>
        <p:txBody>
          <a:bodyPr wrap="square">
            <a:spAutoFit/>
          </a:bodyPr>
          <a:lstStyle/>
          <a:p>
            <a:r>
              <a:rPr lang="en-AU" sz="2400" dirty="0">
                <a:solidFill>
                  <a:srgbClr val="000000"/>
                </a:solidFill>
                <a:latin typeface="Open Sans"/>
              </a:rPr>
              <a:t>A </a:t>
            </a:r>
            <a:r>
              <a:rPr lang="en-AU" sz="2400" i="1" dirty="0">
                <a:solidFill>
                  <a:srgbClr val="000000"/>
                </a:solidFill>
                <a:latin typeface="Open Sans"/>
              </a:rPr>
              <a:t>bridge</a:t>
            </a:r>
            <a:r>
              <a:rPr lang="en-AU" sz="2400" dirty="0">
                <a:solidFill>
                  <a:srgbClr val="000000"/>
                </a:solidFill>
                <a:latin typeface="Open Sans"/>
              </a:rPr>
              <a:t> is </a:t>
            </a:r>
            <a:r>
              <a:rPr lang="en-AU" sz="2400" dirty="0">
                <a:solidFill>
                  <a:srgbClr val="FF0000"/>
                </a:solidFill>
                <a:latin typeface="Open Sans"/>
              </a:rPr>
              <a:t>a single edge </a:t>
            </a:r>
            <a:r>
              <a:rPr lang="en-AU" sz="2400" dirty="0">
                <a:solidFill>
                  <a:srgbClr val="000000"/>
                </a:solidFill>
                <a:latin typeface="Open Sans"/>
              </a:rPr>
              <a:t>in a connected graph that if removed leaves the graph disconnected. A graph can have more than one bridge.</a:t>
            </a:r>
            <a:endParaRPr lang="en-US" sz="2400" dirty="0"/>
          </a:p>
        </p:txBody>
      </p:sp>
    </p:spTree>
    <p:extLst>
      <p:ext uri="{BB962C8B-B14F-4D97-AF65-F5344CB8AC3E}">
        <p14:creationId xmlns:p14="http://schemas.microsoft.com/office/powerpoint/2010/main" val="2854837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32661-90E0-8240-AB2C-CF5386BBD011}"/>
              </a:ext>
            </a:extLst>
          </p:cNvPr>
          <p:cNvSpPr>
            <a:spLocks noGrp="1"/>
          </p:cNvSpPr>
          <p:nvPr>
            <p:ph type="title"/>
          </p:nvPr>
        </p:nvSpPr>
        <p:spPr>
          <a:xfrm>
            <a:off x="0" y="329802"/>
            <a:ext cx="10515600" cy="1325563"/>
          </a:xfrm>
        </p:spPr>
        <p:txBody>
          <a:bodyPr/>
          <a:lstStyle/>
          <a:p>
            <a:r>
              <a:rPr lang="en-US" dirty="0"/>
              <a:t>Planar graphs</a:t>
            </a:r>
          </a:p>
        </p:txBody>
      </p:sp>
      <p:sp>
        <p:nvSpPr>
          <p:cNvPr id="6" name="Rectangle 5">
            <a:extLst>
              <a:ext uri="{FF2B5EF4-FFF2-40B4-BE49-F238E27FC236}">
                <a16:creationId xmlns:a16="http://schemas.microsoft.com/office/drawing/2014/main" id="{DE5F7404-D6E0-F343-835D-1584AD215996}"/>
              </a:ext>
            </a:extLst>
          </p:cNvPr>
          <p:cNvSpPr/>
          <p:nvPr/>
        </p:nvSpPr>
        <p:spPr>
          <a:xfrm>
            <a:off x="130627" y="1655365"/>
            <a:ext cx="7141028" cy="1200329"/>
          </a:xfrm>
          <a:prstGeom prst="rect">
            <a:avLst/>
          </a:prstGeom>
        </p:spPr>
        <p:txBody>
          <a:bodyPr wrap="square">
            <a:spAutoFit/>
          </a:bodyPr>
          <a:lstStyle/>
          <a:p>
            <a:r>
              <a:rPr lang="en-AU" sz="2400" b="0" i="0" dirty="0">
                <a:solidFill>
                  <a:srgbClr val="000000"/>
                </a:solidFill>
                <a:effectLst/>
                <a:latin typeface="Comic Sans MS" panose="030F0902030302020204" pitchFamily="66" charset="0"/>
              </a:rPr>
              <a:t>A </a:t>
            </a:r>
            <a:r>
              <a:rPr lang="en-AU" sz="2400" b="1" i="0" dirty="0">
                <a:solidFill>
                  <a:srgbClr val="C41130"/>
                </a:solidFill>
                <a:effectLst/>
                <a:latin typeface="Comic Sans MS" panose="030F0902030302020204" pitchFamily="66" charset="0"/>
              </a:rPr>
              <a:t>planar graph</a:t>
            </a:r>
            <a:r>
              <a:rPr lang="en-AU" sz="2400" b="0" i="0" dirty="0">
                <a:solidFill>
                  <a:srgbClr val="000000"/>
                </a:solidFill>
                <a:effectLst/>
                <a:latin typeface="Comic Sans MS" panose="030F0902030302020204" pitchFamily="66" charset="0"/>
              </a:rPr>
              <a:t> can be drawn on a plane (page surface) so that no edges intersect (cross), except at the vertices.</a:t>
            </a:r>
            <a:endParaRPr lang="en-US" sz="2400" dirty="0">
              <a:latin typeface="Comic Sans MS" panose="030F0902030302020204" pitchFamily="66" charset="0"/>
            </a:endParaRPr>
          </a:p>
        </p:txBody>
      </p:sp>
      <p:pic>
        <p:nvPicPr>
          <p:cNvPr id="7" name="Picture 6">
            <a:extLst>
              <a:ext uri="{FF2B5EF4-FFF2-40B4-BE49-F238E27FC236}">
                <a16:creationId xmlns:a16="http://schemas.microsoft.com/office/drawing/2014/main" id="{8B9B65C8-7349-2148-B6B1-2AD4CD47159B}"/>
              </a:ext>
            </a:extLst>
          </p:cNvPr>
          <p:cNvPicPr>
            <a:picLocks noChangeAspect="1"/>
          </p:cNvPicPr>
          <p:nvPr/>
        </p:nvPicPr>
        <p:blipFill>
          <a:blip r:embed="rId2"/>
          <a:stretch>
            <a:fillRect/>
          </a:stretch>
        </p:blipFill>
        <p:spPr>
          <a:xfrm>
            <a:off x="130627" y="3076014"/>
            <a:ext cx="6749143" cy="2782957"/>
          </a:xfrm>
          <a:prstGeom prst="rect">
            <a:avLst/>
          </a:prstGeom>
        </p:spPr>
      </p:pic>
      <p:pic>
        <p:nvPicPr>
          <p:cNvPr id="8" name="Picture 7">
            <a:extLst>
              <a:ext uri="{FF2B5EF4-FFF2-40B4-BE49-F238E27FC236}">
                <a16:creationId xmlns:a16="http://schemas.microsoft.com/office/drawing/2014/main" id="{DE27CD8B-D733-544B-8B54-792268331B5C}"/>
              </a:ext>
            </a:extLst>
          </p:cNvPr>
          <p:cNvPicPr>
            <a:picLocks noChangeAspect="1"/>
          </p:cNvPicPr>
          <p:nvPr/>
        </p:nvPicPr>
        <p:blipFill>
          <a:blip r:embed="rId3"/>
          <a:stretch>
            <a:fillRect/>
          </a:stretch>
        </p:blipFill>
        <p:spPr>
          <a:xfrm>
            <a:off x="8232887" y="3429000"/>
            <a:ext cx="3070454" cy="2448065"/>
          </a:xfrm>
          <a:prstGeom prst="rect">
            <a:avLst/>
          </a:prstGeom>
        </p:spPr>
      </p:pic>
    </p:spTree>
    <p:extLst>
      <p:ext uri="{BB962C8B-B14F-4D97-AF65-F5344CB8AC3E}">
        <p14:creationId xmlns:p14="http://schemas.microsoft.com/office/powerpoint/2010/main" val="1534202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9C2A1-0F3E-564A-9D8D-F57E6A82C1F8}"/>
              </a:ext>
            </a:extLst>
          </p:cNvPr>
          <p:cNvSpPr>
            <a:spLocks noGrp="1"/>
          </p:cNvSpPr>
          <p:nvPr>
            <p:ph type="title"/>
          </p:nvPr>
        </p:nvSpPr>
        <p:spPr/>
        <p:txBody>
          <a:bodyPr/>
          <a:lstStyle/>
          <a:p>
            <a:r>
              <a:rPr lang="en-US" dirty="0"/>
              <a:t>Planar graphs</a:t>
            </a:r>
          </a:p>
        </p:txBody>
      </p:sp>
      <p:pic>
        <p:nvPicPr>
          <p:cNvPr id="4" name="Picture 3">
            <a:extLst>
              <a:ext uri="{FF2B5EF4-FFF2-40B4-BE49-F238E27FC236}">
                <a16:creationId xmlns:a16="http://schemas.microsoft.com/office/drawing/2014/main" id="{327EDF7A-F324-A24F-9715-6CA6D5B88B71}"/>
              </a:ext>
            </a:extLst>
          </p:cNvPr>
          <p:cNvPicPr>
            <a:picLocks noChangeAspect="1"/>
          </p:cNvPicPr>
          <p:nvPr/>
        </p:nvPicPr>
        <p:blipFill>
          <a:blip r:embed="rId2"/>
          <a:stretch>
            <a:fillRect/>
          </a:stretch>
        </p:blipFill>
        <p:spPr>
          <a:xfrm>
            <a:off x="838200" y="3047999"/>
            <a:ext cx="6958488" cy="2790371"/>
          </a:xfrm>
          <a:prstGeom prst="rect">
            <a:avLst/>
          </a:prstGeom>
        </p:spPr>
      </p:pic>
      <p:pic>
        <p:nvPicPr>
          <p:cNvPr id="5" name="Picture 4">
            <a:extLst>
              <a:ext uri="{FF2B5EF4-FFF2-40B4-BE49-F238E27FC236}">
                <a16:creationId xmlns:a16="http://schemas.microsoft.com/office/drawing/2014/main" id="{DFA1E8A0-7271-9E45-A155-B60E0604D38F}"/>
              </a:ext>
            </a:extLst>
          </p:cNvPr>
          <p:cNvPicPr>
            <a:picLocks noChangeAspect="1"/>
          </p:cNvPicPr>
          <p:nvPr/>
        </p:nvPicPr>
        <p:blipFill>
          <a:blip r:embed="rId3"/>
          <a:stretch>
            <a:fillRect/>
          </a:stretch>
        </p:blipFill>
        <p:spPr>
          <a:xfrm>
            <a:off x="4317444" y="0"/>
            <a:ext cx="7394372" cy="2476500"/>
          </a:xfrm>
          <a:prstGeom prst="rect">
            <a:avLst/>
          </a:prstGeom>
        </p:spPr>
      </p:pic>
      <p:pic>
        <p:nvPicPr>
          <p:cNvPr id="6" name="Picture 5">
            <a:extLst>
              <a:ext uri="{FF2B5EF4-FFF2-40B4-BE49-F238E27FC236}">
                <a16:creationId xmlns:a16="http://schemas.microsoft.com/office/drawing/2014/main" id="{14E913B7-8AA4-F841-A113-B09699813FD6}"/>
              </a:ext>
            </a:extLst>
          </p:cNvPr>
          <p:cNvPicPr>
            <a:picLocks noChangeAspect="1"/>
          </p:cNvPicPr>
          <p:nvPr/>
        </p:nvPicPr>
        <p:blipFill>
          <a:blip r:embed="rId2"/>
          <a:stretch>
            <a:fillRect/>
          </a:stretch>
        </p:blipFill>
        <p:spPr>
          <a:xfrm>
            <a:off x="990600" y="3200399"/>
            <a:ext cx="6958488" cy="2790371"/>
          </a:xfrm>
          <a:prstGeom prst="rect">
            <a:avLst/>
          </a:prstGeom>
        </p:spPr>
      </p:pic>
      <p:pic>
        <p:nvPicPr>
          <p:cNvPr id="7" name="Picture 6">
            <a:extLst>
              <a:ext uri="{FF2B5EF4-FFF2-40B4-BE49-F238E27FC236}">
                <a16:creationId xmlns:a16="http://schemas.microsoft.com/office/drawing/2014/main" id="{959FA042-8787-694B-B269-63119A565547}"/>
              </a:ext>
            </a:extLst>
          </p:cNvPr>
          <p:cNvPicPr>
            <a:picLocks noChangeAspect="1"/>
          </p:cNvPicPr>
          <p:nvPr/>
        </p:nvPicPr>
        <p:blipFill>
          <a:blip r:embed="rId4"/>
          <a:stretch>
            <a:fillRect/>
          </a:stretch>
        </p:blipFill>
        <p:spPr>
          <a:xfrm>
            <a:off x="6258379" y="1004888"/>
            <a:ext cx="749300" cy="508000"/>
          </a:xfrm>
          <a:prstGeom prst="rect">
            <a:avLst/>
          </a:prstGeom>
        </p:spPr>
      </p:pic>
    </p:spTree>
    <p:extLst>
      <p:ext uri="{BB962C8B-B14F-4D97-AF65-F5344CB8AC3E}">
        <p14:creationId xmlns:p14="http://schemas.microsoft.com/office/powerpoint/2010/main" val="10610774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99015-11EE-C54E-B820-B13A6A5FF672}"/>
              </a:ext>
            </a:extLst>
          </p:cNvPr>
          <p:cNvSpPr>
            <a:spLocks noGrp="1"/>
          </p:cNvSpPr>
          <p:nvPr>
            <p:ph type="title"/>
          </p:nvPr>
        </p:nvSpPr>
        <p:spPr>
          <a:xfrm>
            <a:off x="838201" y="643467"/>
            <a:ext cx="3888526" cy="1800526"/>
          </a:xfrm>
        </p:spPr>
        <p:txBody>
          <a:bodyPr>
            <a:normAutofit/>
          </a:bodyPr>
          <a:lstStyle/>
          <a:p>
            <a:r>
              <a:rPr lang="en-US" dirty="0"/>
              <a:t>Planar Graphs</a:t>
            </a:r>
          </a:p>
        </p:txBody>
      </p:sp>
      <p:sp>
        <p:nvSpPr>
          <p:cNvPr id="3" name="Content Placeholder 2">
            <a:extLst>
              <a:ext uri="{FF2B5EF4-FFF2-40B4-BE49-F238E27FC236}">
                <a16:creationId xmlns:a16="http://schemas.microsoft.com/office/drawing/2014/main" id="{E2835F00-1796-1744-9A72-A6E90732CE48}"/>
              </a:ext>
            </a:extLst>
          </p:cNvPr>
          <p:cNvSpPr>
            <a:spLocks noGrp="1"/>
          </p:cNvSpPr>
          <p:nvPr>
            <p:ph idx="1"/>
          </p:nvPr>
        </p:nvSpPr>
        <p:spPr>
          <a:xfrm>
            <a:off x="838201" y="2623381"/>
            <a:ext cx="3888528" cy="3553581"/>
          </a:xfrm>
        </p:spPr>
        <p:txBody>
          <a:bodyPr>
            <a:normAutofit/>
          </a:bodyPr>
          <a:lstStyle/>
          <a:p>
            <a:r>
              <a:rPr lang="en-US" sz="2000"/>
              <a:t>Not all graphs are planar.</a:t>
            </a:r>
          </a:p>
          <a:p>
            <a:endParaRPr lang="en-US" sz="2000"/>
          </a:p>
          <a:p>
            <a:r>
              <a:rPr lang="en-US" sz="2000"/>
              <a:t>For example, the graph opposite cannot be redrawn in an equivalent planar form, no matter how hard you try.</a:t>
            </a:r>
          </a:p>
        </p:txBody>
      </p:sp>
      <p:pic>
        <p:nvPicPr>
          <p:cNvPr id="4" name="Picture 3">
            <a:extLst>
              <a:ext uri="{FF2B5EF4-FFF2-40B4-BE49-F238E27FC236}">
                <a16:creationId xmlns:a16="http://schemas.microsoft.com/office/drawing/2014/main" id="{F16B19D3-8BCF-2647-B6E6-8BE1C3B117DD}"/>
              </a:ext>
            </a:extLst>
          </p:cNvPr>
          <p:cNvPicPr>
            <a:picLocks noChangeAspect="1"/>
          </p:cNvPicPr>
          <p:nvPr/>
        </p:nvPicPr>
        <p:blipFill>
          <a:blip r:embed="rId2"/>
          <a:stretch>
            <a:fillRect/>
          </a:stretch>
        </p:blipFill>
        <p:spPr>
          <a:xfrm>
            <a:off x="6812597" y="643234"/>
            <a:ext cx="4724325" cy="5599876"/>
          </a:xfrm>
          <a:prstGeom prst="rect">
            <a:avLst/>
          </a:prstGeom>
        </p:spPr>
      </p:pic>
    </p:spTree>
    <p:extLst>
      <p:ext uri="{BB962C8B-B14F-4D97-AF65-F5344CB8AC3E}">
        <p14:creationId xmlns:p14="http://schemas.microsoft.com/office/powerpoint/2010/main" val="4065195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E6C8E6EB-4C59-429B-97E4-72A058CFC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B5B90362-AFCC-46A9-B41C-A257A8C5B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F71EF7F1-38BA-471D-8CD4-2A9AE8E35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Rectangle 31">
            <a:extLst>
              <a:ext uri="{FF2B5EF4-FFF2-40B4-BE49-F238E27FC236}">
                <a16:creationId xmlns:a16="http://schemas.microsoft.com/office/drawing/2014/main" id="{C0524398-BFB4-4C4A-8317-83B8729F9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useBgFill="1">
        <p:nvSpPr>
          <p:cNvPr id="34" name="Rectangle 33">
            <a:extLst>
              <a:ext uri="{FF2B5EF4-FFF2-40B4-BE49-F238E27FC236}">
                <a16:creationId xmlns:a16="http://schemas.microsoft.com/office/drawing/2014/main" id="{526E0BFB-CDF1-4990-8C11-AC849311E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36E31EE-C726-AF4B-875F-9185CDF5C908}"/>
              </a:ext>
            </a:extLst>
          </p:cNvPr>
          <p:cNvPicPr>
            <a:picLocks noChangeAspect="1"/>
          </p:cNvPicPr>
          <p:nvPr/>
        </p:nvPicPr>
        <p:blipFill rotWithShape="1">
          <a:blip r:embed="rId2"/>
          <a:srcRect t="12954" b="12046"/>
          <a:stretch/>
        </p:blipFill>
        <p:spPr>
          <a:xfrm>
            <a:off x="20" y="10"/>
            <a:ext cx="12191980" cy="6857990"/>
          </a:xfrm>
          <a:prstGeom prst="rect">
            <a:avLst/>
          </a:prstGeom>
        </p:spPr>
      </p:pic>
      <p:sp>
        <p:nvSpPr>
          <p:cNvPr id="36" name="Rectangle 35">
            <a:extLst>
              <a:ext uri="{FF2B5EF4-FFF2-40B4-BE49-F238E27FC236}">
                <a16:creationId xmlns:a16="http://schemas.microsoft.com/office/drawing/2014/main" id="{6069A1F8-9BEB-4786-9694-FC48B2D75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788244" y="0"/>
            <a:ext cx="9403756" cy="6858000"/>
          </a:xfrm>
          <a:prstGeom prst="rect">
            <a:avLst/>
          </a:prstGeom>
          <a:gradFill>
            <a:gsLst>
              <a:gs pos="58000">
                <a:schemeClr val="tx1">
                  <a:alpha val="30000"/>
                </a:schemeClr>
              </a:gs>
              <a:gs pos="30000">
                <a:schemeClr val="tx1">
                  <a:alpha val="20000"/>
                </a:schemeClr>
              </a:gs>
              <a:gs pos="0">
                <a:schemeClr val="tx1">
                  <a:alpha val="0"/>
                </a:schemeClr>
              </a:gs>
              <a:gs pos="100000">
                <a:schemeClr val="tx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71DA674-C426-044B-83A5-7EED33015C89}"/>
              </a:ext>
            </a:extLst>
          </p:cNvPr>
          <p:cNvSpPr>
            <a:spLocks noGrp="1"/>
          </p:cNvSpPr>
          <p:nvPr>
            <p:ph type="title"/>
          </p:nvPr>
        </p:nvSpPr>
        <p:spPr>
          <a:xfrm>
            <a:off x="7848600" y="1122363"/>
            <a:ext cx="4023360" cy="2807208"/>
          </a:xfrm>
        </p:spPr>
        <p:txBody>
          <a:bodyPr vert="horz" lIns="91440" tIns="45720" rIns="91440" bIns="45720" rtlCol="0" anchor="b">
            <a:normAutofit/>
          </a:bodyPr>
          <a:lstStyle/>
          <a:p>
            <a:r>
              <a:rPr lang="en-US" sz="3200">
                <a:solidFill>
                  <a:schemeClr val="bg1"/>
                </a:solidFill>
              </a:rPr>
              <a:t>Friendship network</a:t>
            </a:r>
          </a:p>
        </p:txBody>
      </p:sp>
    </p:spTree>
    <p:extLst>
      <p:ext uri="{BB962C8B-B14F-4D97-AF65-F5344CB8AC3E}">
        <p14:creationId xmlns:p14="http://schemas.microsoft.com/office/powerpoint/2010/main" val="3435399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0E3B4-64D0-0B46-8A3C-2484AD45BC06}"/>
              </a:ext>
            </a:extLst>
          </p:cNvPr>
          <p:cNvSpPr>
            <a:spLocks noGrp="1"/>
          </p:cNvSpPr>
          <p:nvPr>
            <p:ph type="title"/>
          </p:nvPr>
        </p:nvSpPr>
        <p:spPr/>
        <p:txBody>
          <a:bodyPr/>
          <a:lstStyle/>
          <a:p>
            <a:r>
              <a:rPr lang="en-US" dirty="0"/>
              <a:t>Redrawing a graph in planar form</a:t>
            </a:r>
          </a:p>
        </p:txBody>
      </p:sp>
      <p:pic>
        <p:nvPicPr>
          <p:cNvPr id="4" name="Picture 3">
            <a:extLst>
              <a:ext uri="{FF2B5EF4-FFF2-40B4-BE49-F238E27FC236}">
                <a16:creationId xmlns:a16="http://schemas.microsoft.com/office/drawing/2014/main" id="{09287F30-B620-ED4F-87A9-A39CCFF31C2F}"/>
              </a:ext>
            </a:extLst>
          </p:cNvPr>
          <p:cNvPicPr>
            <a:picLocks noChangeAspect="1"/>
          </p:cNvPicPr>
          <p:nvPr/>
        </p:nvPicPr>
        <p:blipFill>
          <a:blip r:embed="rId2"/>
          <a:stretch>
            <a:fillRect/>
          </a:stretch>
        </p:blipFill>
        <p:spPr>
          <a:xfrm>
            <a:off x="182336" y="2444750"/>
            <a:ext cx="2654300" cy="1968500"/>
          </a:xfrm>
          <a:prstGeom prst="rect">
            <a:avLst/>
          </a:prstGeom>
        </p:spPr>
      </p:pic>
      <p:pic>
        <p:nvPicPr>
          <p:cNvPr id="5" name="Picture 4">
            <a:extLst>
              <a:ext uri="{FF2B5EF4-FFF2-40B4-BE49-F238E27FC236}">
                <a16:creationId xmlns:a16="http://schemas.microsoft.com/office/drawing/2014/main" id="{1A8087A2-14E8-FB4D-A77C-3B6AA20415C1}"/>
              </a:ext>
            </a:extLst>
          </p:cNvPr>
          <p:cNvPicPr>
            <a:picLocks noChangeAspect="1"/>
          </p:cNvPicPr>
          <p:nvPr/>
        </p:nvPicPr>
        <p:blipFill>
          <a:blip r:embed="rId3"/>
          <a:stretch>
            <a:fillRect/>
          </a:stretch>
        </p:blipFill>
        <p:spPr>
          <a:xfrm>
            <a:off x="4114801" y="2349500"/>
            <a:ext cx="2908300" cy="2159000"/>
          </a:xfrm>
          <a:prstGeom prst="rect">
            <a:avLst/>
          </a:prstGeom>
        </p:spPr>
      </p:pic>
      <p:pic>
        <p:nvPicPr>
          <p:cNvPr id="6" name="Picture 5">
            <a:extLst>
              <a:ext uri="{FF2B5EF4-FFF2-40B4-BE49-F238E27FC236}">
                <a16:creationId xmlns:a16="http://schemas.microsoft.com/office/drawing/2014/main" id="{72BD067C-642C-5942-9B48-449B2AEA6E9F}"/>
              </a:ext>
            </a:extLst>
          </p:cNvPr>
          <p:cNvPicPr>
            <a:picLocks noChangeAspect="1"/>
          </p:cNvPicPr>
          <p:nvPr/>
        </p:nvPicPr>
        <p:blipFill>
          <a:blip r:embed="rId4"/>
          <a:stretch>
            <a:fillRect/>
          </a:stretch>
        </p:blipFill>
        <p:spPr>
          <a:xfrm>
            <a:off x="8077200" y="2197100"/>
            <a:ext cx="3276600" cy="2463800"/>
          </a:xfrm>
          <a:prstGeom prst="rect">
            <a:avLst/>
          </a:prstGeom>
        </p:spPr>
      </p:pic>
      <p:pic>
        <p:nvPicPr>
          <p:cNvPr id="7" name="Picture 6">
            <a:extLst>
              <a:ext uri="{FF2B5EF4-FFF2-40B4-BE49-F238E27FC236}">
                <a16:creationId xmlns:a16="http://schemas.microsoft.com/office/drawing/2014/main" id="{BB8F08D5-CFC0-364A-815E-9C6A248DE502}"/>
              </a:ext>
            </a:extLst>
          </p:cNvPr>
          <p:cNvPicPr>
            <a:picLocks noChangeAspect="1"/>
          </p:cNvPicPr>
          <p:nvPr/>
        </p:nvPicPr>
        <p:blipFill>
          <a:blip r:embed="rId5"/>
          <a:stretch>
            <a:fillRect/>
          </a:stretch>
        </p:blipFill>
        <p:spPr>
          <a:xfrm>
            <a:off x="3141435" y="3175000"/>
            <a:ext cx="749300" cy="508000"/>
          </a:xfrm>
          <a:prstGeom prst="rect">
            <a:avLst/>
          </a:prstGeom>
        </p:spPr>
      </p:pic>
      <p:pic>
        <p:nvPicPr>
          <p:cNvPr id="8" name="Picture 7">
            <a:extLst>
              <a:ext uri="{FF2B5EF4-FFF2-40B4-BE49-F238E27FC236}">
                <a16:creationId xmlns:a16="http://schemas.microsoft.com/office/drawing/2014/main" id="{B6AD5C0B-1282-2242-AA1F-4B442A4F5771}"/>
              </a:ext>
            </a:extLst>
          </p:cNvPr>
          <p:cNvPicPr>
            <a:picLocks noChangeAspect="1"/>
          </p:cNvPicPr>
          <p:nvPr/>
        </p:nvPicPr>
        <p:blipFill>
          <a:blip r:embed="rId5"/>
          <a:stretch>
            <a:fillRect/>
          </a:stretch>
        </p:blipFill>
        <p:spPr>
          <a:xfrm>
            <a:off x="7175500" y="2976449"/>
            <a:ext cx="749300" cy="508000"/>
          </a:xfrm>
          <a:prstGeom prst="rect">
            <a:avLst/>
          </a:prstGeom>
        </p:spPr>
      </p:pic>
    </p:spTree>
    <p:extLst>
      <p:ext uri="{BB962C8B-B14F-4D97-AF65-F5344CB8AC3E}">
        <p14:creationId xmlns:p14="http://schemas.microsoft.com/office/powerpoint/2010/main" val="1846478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454C1-A60A-7542-9D78-844F13CE9E27}"/>
              </a:ext>
            </a:extLst>
          </p:cNvPr>
          <p:cNvSpPr>
            <a:spLocks noGrp="1"/>
          </p:cNvSpPr>
          <p:nvPr>
            <p:ph type="title"/>
          </p:nvPr>
        </p:nvSpPr>
        <p:spPr>
          <a:xfrm>
            <a:off x="5526156" y="365125"/>
            <a:ext cx="5827643" cy="1433433"/>
          </a:xfrm>
        </p:spPr>
        <p:txBody>
          <a:bodyPr anchor="b">
            <a:normAutofit/>
          </a:bodyPr>
          <a:lstStyle/>
          <a:p>
            <a:r>
              <a:rPr lang="en-US" dirty="0"/>
              <a:t>Faces of a graph</a:t>
            </a:r>
          </a:p>
        </p:txBody>
      </p:sp>
      <p:pic>
        <p:nvPicPr>
          <p:cNvPr id="4" name="Picture 3" descr="A close up of a sign&#10;&#10;Description automatically generated">
            <a:extLst>
              <a:ext uri="{FF2B5EF4-FFF2-40B4-BE49-F238E27FC236}">
                <a16:creationId xmlns:a16="http://schemas.microsoft.com/office/drawing/2014/main" id="{16FB2A1C-ED1E-D94F-9C21-97F4156BAC95}"/>
              </a:ext>
            </a:extLst>
          </p:cNvPr>
          <p:cNvPicPr>
            <a:picLocks noChangeAspect="1"/>
          </p:cNvPicPr>
          <p:nvPr/>
        </p:nvPicPr>
        <p:blipFill>
          <a:blip r:embed="rId2"/>
          <a:stretch>
            <a:fillRect/>
          </a:stretch>
        </p:blipFill>
        <p:spPr>
          <a:xfrm>
            <a:off x="643466" y="3053004"/>
            <a:ext cx="4309533" cy="2908934"/>
          </a:xfrm>
          <a:prstGeom prst="rect">
            <a:avLst/>
          </a:prstGeom>
        </p:spPr>
      </p:pic>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913FCE3-13C0-B943-BFDA-6FA2BCABA9D7}"/>
                  </a:ext>
                </a:extLst>
              </p:cNvPr>
              <p:cNvSpPr>
                <a:spLocks noGrp="1"/>
              </p:cNvSpPr>
              <p:nvPr>
                <p:ph idx="1"/>
              </p:nvPr>
            </p:nvSpPr>
            <p:spPr>
              <a:xfrm>
                <a:off x="5526156" y="2055813"/>
                <a:ext cx="5827644" cy="4121149"/>
              </a:xfrm>
            </p:spPr>
            <p:txBody>
              <a:bodyPr anchor="t">
                <a:normAutofit/>
              </a:bodyPr>
              <a:lstStyle/>
              <a:p>
                <a:pPr>
                  <a:lnSpc>
                    <a:spcPct val="90000"/>
                  </a:lnSpc>
                </a:pPr>
                <a:r>
                  <a:rPr lang="en-US" sz="2400" dirty="0"/>
                  <a:t>The graph opposite can be regarded as dividing the paper it is drawn on into two regions.</a:t>
                </a:r>
              </a:p>
              <a:p>
                <a:pPr>
                  <a:lnSpc>
                    <a:spcPct val="90000"/>
                  </a:lnSpc>
                </a:pPr>
                <a:r>
                  <a:rPr lang="en-US" sz="2400" dirty="0"/>
                  <a:t>In the language of graphs, these regions are called the </a:t>
                </a:r>
                <a:r>
                  <a:rPr lang="en-US" sz="2400" dirty="0">
                    <a:solidFill>
                      <a:srgbClr val="FF0000"/>
                    </a:solidFill>
                  </a:rPr>
                  <a:t>faces</a:t>
                </a:r>
                <a:r>
                  <a:rPr lang="en-US" sz="2400" dirty="0"/>
                  <a:t> of the graph.</a:t>
                </a:r>
              </a:p>
              <a:p>
                <a:pPr>
                  <a:lnSpc>
                    <a:spcPct val="90000"/>
                  </a:lnSpc>
                </a:pPr>
                <a:r>
                  <a:rPr lang="en-US" sz="2400" dirty="0"/>
                  <a:t>One face, </a:t>
                </a:r>
                <a14:m>
                  <m:oMath xmlns:m="http://schemas.openxmlformats.org/officeDocument/2006/math">
                    <m:sSub>
                      <m:sSubPr>
                        <m:ctrlPr>
                          <a:rPr lang="en-US" sz="2400" i="1" smtClean="0">
                            <a:solidFill>
                              <a:srgbClr val="FF0000"/>
                            </a:solidFill>
                            <a:latin typeface="Cambria Math" panose="02040503050406030204" pitchFamily="18" charset="0"/>
                          </a:rPr>
                        </m:ctrlPr>
                      </m:sSubPr>
                      <m:e>
                        <m:r>
                          <a:rPr lang="en-AU" sz="2400" b="0" i="1">
                            <a:solidFill>
                              <a:srgbClr val="FF0000"/>
                            </a:solidFill>
                            <a:latin typeface="Cambria Math" panose="02040503050406030204" pitchFamily="18" charset="0"/>
                          </a:rPr>
                          <m:t>𝑓</m:t>
                        </m:r>
                      </m:e>
                      <m:sub>
                        <m:r>
                          <a:rPr lang="en-AU" sz="2400" b="0" i="1">
                            <a:solidFill>
                              <a:srgbClr val="FF0000"/>
                            </a:solidFill>
                            <a:latin typeface="Cambria Math" panose="02040503050406030204" pitchFamily="18" charset="0"/>
                          </a:rPr>
                          <m:t>1</m:t>
                        </m:r>
                      </m:sub>
                    </m:sSub>
                  </m:oMath>
                </a14:m>
                <a:r>
                  <a:rPr lang="en-US" sz="2400" dirty="0"/>
                  <a:t>, is bounded by the graph.</a:t>
                </a:r>
              </a:p>
              <a:p>
                <a:pPr>
                  <a:lnSpc>
                    <a:spcPct val="90000"/>
                  </a:lnSpc>
                </a:pPr>
                <a:r>
                  <a:rPr lang="en-US" sz="2400" dirty="0"/>
                  <a:t>The other face, </a:t>
                </a:r>
                <a14:m>
                  <m:oMath xmlns:m="http://schemas.openxmlformats.org/officeDocument/2006/math">
                    <m:sSub>
                      <m:sSubPr>
                        <m:ctrlPr>
                          <a:rPr lang="en-US" sz="2400" i="1" smtClean="0">
                            <a:solidFill>
                              <a:srgbClr val="FF0000"/>
                            </a:solidFill>
                            <a:latin typeface="Cambria Math" panose="02040503050406030204" pitchFamily="18" charset="0"/>
                          </a:rPr>
                        </m:ctrlPr>
                      </m:sSubPr>
                      <m:e>
                        <m:r>
                          <a:rPr lang="en-AU" sz="2400" i="1">
                            <a:solidFill>
                              <a:srgbClr val="FF0000"/>
                            </a:solidFill>
                            <a:latin typeface="Cambria Math" panose="02040503050406030204" pitchFamily="18" charset="0"/>
                          </a:rPr>
                          <m:t>𝑓</m:t>
                        </m:r>
                      </m:e>
                      <m:sub>
                        <m:r>
                          <a:rPr lang="en-AU" sz="2400" b="0" i="1">
                            <a:solidFill>
                              <a:srgbClr val="FF0000"/>
                            </a:solidFill>
                            <a:latin typeface="Cambria Math" panose="02040503050406030204" pitchFamily="18" charset="0"/>
                          </a:rPr>
                          <m:t>2</m:t>
                        </m:r>
                      </m:sub>
                    </m:sSub>
                  </m:oMath>
                </a14:m>
                <a:r>
                  <a:rPr lang="en-US" sz="2400" dirty="0"/>
                  <a:t>, is the region surrounding the graph. This ‘outside’ face is infinite.</a:t>
                </a:r>
              </a:p>
            </p:txBody>
          </p:sp>
        </mc:Choice>
        <mc:Fallback xmlns="">
          <p:sp>
            <p:nvSpPr>
              <p:cNvPr id="3" name="Content Placeholder 2">
                <a:extLst>
                  <a:ext uri="{FF2B5EF4-FFF2-40B4-BE49-F238E27FC236}">
                    <a16:creationId xmlns:a16="http://schemas.microsoft.com/office/drawing/2014/main" id="{A913FCE3-13C0-B943-BFDA-6FA2BCABA9D7}"/>
                  </a:ext>
                </a:extLst>
              </p:cNvPr>
              <p:cNvSpPr>
                <a:spLocks noGrp="1" noRot="1" noChangeAspect="1" noMove="1" noResize="1" noEditPoints="1" noAdjustHandles="1" noChangeArrowheads="1" noChangeShapeType="1" noTextEdit="1"/>
              </p:cNvSpPr>
              <p:nvPr>
                <p:ph idx="1"/>
              </p:nvPr>
            </p:nvSpPr>
            <p:spPr>
              <a:xfrm>
                <a:off x="5526156" y="2055813"/>
                <a:ext cx="5827644" cy="4121149"/>
              </a:xfrm>
              <a:blipFill>
                <a:blip r:embed="rId3"/>
                <a:stretch>
                  <a:fillRect l="-1304" t="-1538" r="-1304" b="-2769"/>
                </a:stretch>
              </a:blipFill>
            </p:spPr>
            <p:txBody>
              <a:bodyPr/>
              <a:lstStyle/>
              <a:p>
                <a:r>
                  <a:rPr lang="en-US">
                    <a:noFill/>
                  </a:rPr>
                  <a:t> </a:t>
                </a:r>
              </a:p>
            </p:txBody>
          </p:sp>
        </mc:Fallback>
      </mc:AlternateContent>
    </p:spTree>
    <p:extLst>
      <p:ext uri="{BB962C8B-B14F-4D97-AF65-F5344CB8AC3E}">
        <p14:creationId xmlns:p14="http://schemas.microsoft.com/office/powerpoint/2010/main" val="33120488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F3A88-820A-7E40-AB46-024A0391B82F}"/>
              </a:ext>
            </a:extLst>
          </p:cNvPr>
          <p:cNvSpPr>
            <a:spLocks noGrp="1"/>
          </p:cNvSpPr>
          <p:nvPr>
            <p:ph type="title"/>
          </p:nvPr>
        </p:nvSpPr>
        <p:spPr>
          <a:xfrm>
            <a:off x="5526156" y="365125"/>
            <a:ext cx="5827643" cy="1433433"/>
          </a:xfrm>
        </p:spPr>
        <p:txBody>
          <a:bodyPr anchor="b">
            <a:normAutofit/>
          </a:bodyPr>
          <a:lstStyle/>
          <a:p>
            <a:r>
              <a:rPr lang="en-US" dirty="0"/>
              <a:t>Faces of a graph</a:t>
            </a:r>
          </a:p>
        </p:txBody>
      </p:sp>
      <p:pic>
        <p:nvPicPr>
          <p:cNvPr id="4" name="Picture 3" descr="A close up of a sign&#10;&#10;Description automatically generated">
            <a:extLst>
              <a:ext uri="{FF2B5EF4-FFF2-40B4-BE49-F238E27FC236}">
                <a16:creationId xmlns:a16="http://schemas.microsoft.com/office/drawing/2014/main" id="{663A1BAB-5D9C-FE45-B26E-38BD85413D63}"/>
              </a:ext>
            </a:extLst>
          </p:cNvPr>
          <p:cNvPicPr>
            <a:picLocks noChangeAspect="1"/>
          </p:cNvPicPr>
          <p:nvPr/>
        </p:nvPicPr>
        <p:blipFill>
          <a:blip r:embed="rId2"/>
          <a:stretch>
            <a:fillRect/>
          </a:stretch>
        </p:blipFill>
        <p:spPr>
          <a:xfrm>
            <a:off x="643466" y="3069164"/>
            <a:ext cx="4309533" cy="2876613"/>
          </a:xfrm>
          <a:prstGeom prst="rect">
            <a:avLst/>
          </a:prstGeom>
        </p:spPr>
      </p:pic>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A54517B-DC51-8449-BD9B-81ED6E27BA02}"/>
                  </a:ext>
                </a:extLst>
              </p:cNvPr>
              <p:cNvSpPr>
                <a:spLocks noGrp="1"/>
              </p:cNvSpPr>
              <p:nvPr>
                <p:ph idx="1"/>
              </p:nvPr>
            </p:nvSpPr>
            <p:spPr>
              <a:xfrm>
                <a:off x="5526156" y="2055813"/>
                <a:ext cx="5827644" cy="4121149"/>
              </a:xfrm>
            </p:spPr>
            <p:txBody>
              <a:bodyPr anchor="t">
                <a:normAutofit/>
              </a:bodyPr>
              <a:lstStyle/>
              <a:p>
                <a:r>
                  <a:rPr lang="en-US" sz="2400" dirty="0"/>
                  <a:t>The graph opposite divides the paper into four regions, so we say that it has four faces</a:t>
                </a:r>
                <a:r>
                  <a:rPr lang="en-US" sz="2400" dirty="0">
                    <a:solidFill>
                      <a:srgbClr val="FF0000"/>
                    </a:solidFill>
                  </a:rPr>
                  <a:t>: </a:t>
                </a:r>
                <a14:m>
                  <m:oMath xmlns:m="http://schemas.openxmlformats.org/officeDocument/2006/math">
                    <m:sSub>
                      <m:sSubPr>
                        <m:ctrlPr>
                          <a:rPr lang="en-US" sz="2400" i="1">
                            <a:solidFill>
                              <a:srgbClr val="FF0000"/>
                            </a:solidFill>
                            <a:latin typeface="Cambria Math" panose="02040503050406030204" pitchFamily="18" charset="0"/>
                          </a:rPr>
                        </m:ctrlPr>
                      </m:sSubPr>
                      <m:e>
                        <m:r>
                          <a:rPr lang="en-AU" sz="2400" i="1">
                            <a:solidFill>
                              <a:srgbClr val="FF0000"/>
                            </a:solidFill>
                            <a:latin typeface="Cambria Math" panose="02040503050406030204" pitchFamily="18" charset="0"/>
                          </a:rPr>
                          <m:t>𝑓</m:t>
                        </m:r>
                      </m:e>
                      <m:sub>
                        <m:r>
                          <a:rPr lang="en-AU" sz="2400" i="1">
                            <a:solidFill>
                              <a:srgbClr val="FF0000"/>
                            </a:solidFill>
                            <a:latin typeface="Cambria Math" panose="02040503050406030204" pitchFamily="18" charset="0"/>
                          </a:rPr>
                          <m:t>1</m:t>
                        </m:r>
                      </m:sub>
                    </m:sSub>
                  </m:oMath>
                </a14:m>
                <a:r>
                  <a:rPr lang="en-US" sz="2400" dirty="0">
                    <a:solidFill>
                      <a:srgbClr val="FF0000"/>
                    </a:solidFill>
                  </a:rPr>
                  <a:t>, </a:t>
                </a:r>
                <a14:m>
                  <m:oMath xmlns:m="http://schemas.openxmlformats.org/officeDocument/2006/math">
                    <m:sSub>
                      <m:sSubPr>
                        <m:ctrlPr>
                          <a:rPr lang="en-US" sz="2400" i="1">
                            <a:solidFill>
                              <a:srgbClr val="FF0000"/>
                            </a:solidFill>
                            <a:latin typeface="Cambria Math" panose="02040503050406030204" pitchFamily="18" charset="0"/>
                          </a:rPr>
                        </m:ctrlPr>
                      </m:sSubPr>
                      <m:e>
                        <m:r>
                          <a:rPr lang="en-AU" sz="2400" i="1">
                            <a:solidFill>
                              <a:srgbClr val="FF0000"/>
                            </a:solidFill>
                            <a:latin typeface="Cambria Math" panose="02040503050406030204" pitchFamily="18" charset="0"/>
                          </a:rPr>
                          <m:t>𝑓</m:t>
                        </m:r>
                      </m:e>
                      <m:sub>
                        <m:r>
                          <a:rPr lang="en-AU" sz="2400" b="0" i="1">
                            <a:solidFill>
                              <a:srgbClr val="FF0000"/>
                            </a:solidFill>
                            <a:latin typeface="Cambria Math" panose="02040503050406030204" pitchFamily="18" charset="0"/>
                          </a:rPr>
                          <m:t>2</m:t>
                        </m:r>
                      </m:sub>
                    </m:sSub>
                  </m:oMath>
                </a14:m>
                <a:r>
                  <a:rPr lang="en-US" sz="2400" dirty="0">
                    <a:solidFill>
                      <a:srgbClr val="FF0000"/>
                    </a:solidFill>
                  </a:rPr>
                  <a:t>, </a:t>
                </a:r>
                <a14:m>
                  <m:oMath xmlns:m="http://schemas.openxmlformats.org/officeDocument/2006/math">
                    <m:sSub>
                      <m:sSubPr>
                        <m:ctrlPr>
                          <a:rPr lang="en-US" sz="2400" i="1">
                            <a:solidFill>
                              <a:srgbClr val="FF0000"/>
                            </a:solidFill>
                            <a:latin typeface="Cambria Math" panose="02040503050406030204" pitchFamily="18" charset="0"/>
                          </a:rPr>
                        </m:ctrlPr>
                      </m:sSubPr>
                      <m:e>
                        <m:r>
                          <a:rPr lang="en-AU" sz="2400" i="1">
                            <a:solidFill>
                              <a:srgbClr val="FF0000"/>
                            </a:solidFill>
                            <a:latin typeface="Cambria Math" panose="02040503050406030204" pitchFamily="18" charset="0"/>
                          </a:rPr>
                          <m:t>𝑓</m:t>
                        </m:r>
                      </m:e>
                      <m:sub>
                        <m:r>
                          <a:rPr lang="en-AU" sz="2400" b="0" i="1">
                            <a:solidFill>
                              <a:srgbClr val="FF0000"/>
                            </a:solidFill>
                            <a:latin typeface="Cambria Math" panose="02040503050406030204" pitchFamily="18" charset="0"/>
                          </a:rPr>
                          <m:t>3</m:t>
                        </m:r>
                      </m:sub>
                    </m:sSub>
                  </m:oMath>
                </a14:m>
                <a:r>
                  <a:rPr lang="en-US" sz="2400" dirty="0">
                    <a:solidFill>
                      <a:srgbClr val="FF0000"/>
                    </a:solidFill>
                  </a:rPr>
                  <a:t> </a:t>
                </a:r>
                <a:r>
                  <a:rPr lang="en-US" sz="2400" dirty="0"/>
                  <a:t>and </a:t>
                </a:r>
                <a14:m>
                  <m:oMath xmlns:m="http://schemas.openxmlformats.org/officeDocument/2006/math">
                    <m:sSub>
                      <m:sSubPr>
                        <m:ctrlPr>
                          <a:rPr lang="en-US" sz="2400" i="1" smtClean="0">
                            <a:solidFill>
                              <a:srgbClr val="FF0000"/>
                            </a:solidFill>
                            <a:latin typeface="Cambria Math" panose="02040503050406030204" pitchFamily="18" charset="0"/>
                          </a:rPr>
                        </m:ctrlPr>
                      </m:sSubPr>
                      <m:e>
                        <m:r>
                          <a:rPr lang="en-AU" sz="2400" i="1">
                            <a:solidFill>
                              <a:srgbClr val="FF0000"/>
                            </a:solidFill>
                            <a:latin typeface="Cambria Math" panose="02040503050406030204" pitchFamily="18" charset="0"/>
                          </a:rPr>
                          <m:t>𝑓</m:t>
                        </m:r>
                      </m:e>
                      <m:sub>
                        <m:r>
                          <a:rPr lang="en-AU" sz="2400" b="0" i="1">
                            <a:solidFill>
                              <a:srgbClr val="FF0000"/>
                            </a:solidFill>
                            <a:latin typeface="Cambria Math" panose="02040503050406030204" pitchFamily="18" charset="0"/>
                          </a:rPr>
                          <m:t>4</m:t>
                        </m:r>
                      </m:sub>
                    </m:sSub>
                  </m:oMath>
                </a14:m>
                <a:r>
                  <a:rPr lang="en-US" sz="2400" dirty="0"/>
                  <a:t>. Here </a:t>
                </a:r>
                <a14:m>
                  <m:oMath xmlns:m="http://schemas.openxmlformats.org/officeDocument/2006/math">
                    <m:sSub>
                      <m:sSubPr>
                        <m:ctrlPr>
                          <a:rPr lang="en-US" sz="2400" i="1" smtClean="0">
                            <a:solidFill>
                              <a:srgbClr val="FF0000"/>
                            </a:solidFill>
                            <a:latin typeface="Cambria Math" panose="02040503050406030204" pitchFamily="18" charset="0"/>
                          </a:rPr>
                        </m:ctrlPr>
                      </m:sSubPr>
                      <m:e>
                        <m:r>
                          <a:rPr lang="en-AU" sz="2400" i="1">
                            <a:solidFill>
                              <a:srgbClr val="FF0000"/>
                            </a:solidFill>
                            <a:latin typeface="Cambria Math" panose="02040503050406030204" pitchFamily="18" charset="0"/>
                          </a:rPr>
                          <m:t>𝑓</m:t>
                        </m:r>
                      </m:e>
                      <m:sub>
                        <m:r>
                          <a:rPr lang="en-AU" sz="2400" b="0" i="1">
                            <a:solidFill>
                              <a:srgbClr val="FF0000"/>
                            </a:solidFill>
                            <a:latin typeface="Cambria Math" panose="02040503050406030204" pitchFamily="18" charset="0"/>
                          </a:rPr>
                          <m:t>4</m:t>
                        </m:r>
                      </m:sub>
                    </m:sSub>
                  </m:oMath>
                </a14:m>
                <a:r>
                  <a:rPr lang="en-US" sz="2400" dirty="0">
                    <a:solidFill>
                      <a:srgbClr val="FF0000"/>
                    </a:solidFill>
                  </a:rPr>
                  <a:t> </a:t>
                </a:r>
                <a:r>
                  <a:rPr lang="en-US" sz="2400" dirty="0"/>
                  <a:t>is an infinite face.</a:t>
                </a:r>
              </a:p>
            </p:txBody>
          </p:sp>
        </mc:Choice>
        <mc:Fallback xmlns="">
          <p:sp>
            <p:nvSpPr>
              <p:cNvPr id="3" name="Content Placeholder 2">
                <a:extLst>
                  <a:ext uri="{FF2B5EF4-FFF2-40B4-BE49-F238E27FC236}">
                    <a16:creationId xmlns:a16="http://schemas.microsoft.com/office/drawing/2014/main" id="{4A54517B-DC51-8449-BD9B-81ED6E27BA02}"/>
                  </a:ext>
                </a:extLst>
              </p:cNvPr>
              <p:cNvSpPr>
                <a:spLocks noGrp="1" noRot="1" noChangeAspect="1" noMove="1" noResize="1" noEditPoints="1" noAdjustHandles="1" noChangeArrowheads="1" noChangeShapeType="1" noTextEdit="1"/>
              </p:cNvSpPr>
              <p:nvPr>
                <p:ph idx="1"/>
              </p:nvPr>
            </p:nvSpPr>
            <p:spPr>
              <a:xfrm>
                <a:off x="5526156" y="2055813"/>
                <a:ext cx="5827644" cy="4121149"/>
              </a:xfrm>
              <a:blipFill>
                <a:blip r:embed="rId3"/>
                <a:stretch>
                  <a:fillRect l="-1304" t="-1231" r="-2609"/>
                </a:stretch>
              </a:blipFill>
            </p:spPr>
            <p:txBody>
              <a:bodyPr/>
              <a:lstStyle/>
              <a:p>
                <a:r>
                  <a:rPr lang="en-US">
                    <a:noFill/>
                  </a:rPr>
                  <a:t> </a:t>
                </a:r>
              </a:p>
            </p:txBody>
          </p:sp>
        </mc:Fallback>
      </mc:AlternateContent>
    </p:spTree>
    <p:extLst>
      <p:ext uri="{BB962C8B-B14F-4D97-AF65-F5344CB8AC3E}">
        <p14:creationId xmlns:p14="http://schemas.microsoft.com/office/powerpoint/2010/main" val="30174723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1579A27F-826B-D545-A1E7-62A52FCD4F1F}"/>
              </a:ext>
            </a:extLst>
          </p:cNvPr>
          <p:cNvSpPr>
            <a:spLocks noChangeArrowheads="1"/>
          </p:cNvSpPr>
          <p:nvPr/>
        </p:nvSpPr>
        <p:spPr bwMode="auto">
          <a:xfrm>
            <a:off x="178675" y="303979"/>
            <a:ext cx="48641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77"/>
              </a:defRPr>
            </a:lvl1pPr>
            <a:lvl2pPr marL="742950" indent="-285750" eaLnBrk="0" hangingPunct="0">
              <a:defRPr sz="2800">
                <a:solidFill>
                  <a:schemeClr val="tx1"/>
                </a:solidFill>
                <a:latin typeface="Arial Rounded MT Bold" panose="020F0704030504030204" pitchFamily="34" charset="77"/>
              </a:defRPr>
            </a:lvl2pPr>
            <a:lvl3pPr marL="1143000" indent="-228600" eaLnBrk="0" hangingPunct="0">
              <a:defRPr sz="2800">
                <a:solidFill>
                  <a:schemeClr val="tx1"/>
                </a:solidFill>
                <a:latin typeface="Arial Rounded MT Bold" panose="020F0704030504030204" pitchFamily="34" charset="77"/>
              </a:defRPr>
            </a:lvl3pPr>
            <a:lvl4pPr marL="1600200" indent="-228600" eaLnBrk="0" hangingPunct="0">
              <a:defRPr sz="2800">
                <a:solidFill>
                  <a:schemeClr val="tx1"/>
                </a:solidFill>
                <a:latin typeface="Arial Rounded MT Bold" panose="020F0704030504030204" pitchFamily="34" charset="77"/>
              </a:defRPr>
            </a:lvl4pPr>
            <a:lvl5pPr marL="2057400" indent="-228600" eaLnBrk="0" hangingPunct="0">
              <a:defRPr sz="2800">
                <a:solidFill>
                  <a:schemeClr val="tx1"/>
                </a:solidFill>
                <a:latin typeface="Arial Rounded MT Bold" panose="020F0704030504030204" pitchFamily="34" charset="77"/>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77"/>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77"/>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77"/>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77"/>
              </a:defRPr>
            </a:lvl9pPr>
          </a:lstStyle>
          <a:p>
            <a:pPr eaLnBrk="1" hangingPunct="1"/>
            <a:r>
              <a:rPr lang="en-US" altLang="en-US" sz="4800" dirty="0"/>
              <a:t>Euler’s Formula</a:t>
            </a:r>
          </a:p>
        </p:txBody>
      </p:sp>
      <p:sp>
        <p:nvSpPr>
          <p:cNvPr id="31747" name="Rectangle 3">
            <a:extLst>
              <a:ext uri="{FF2B5EF4-FFF2-40B4-BE49-F238E27FC236}">
                <a16:creationId xmlns:a16="http://schemas.microsoft.com/office/drawing/2014/main" id="{D8FD5B07-2AE2-C64B-8E14-CECE28D217C3}"/>
              </a:ext>
            </a:extLst>
          </p:cNvPr>
          <p:cNvSpPr>
            <a:spLocks noChangeArrowheads="1"/>
          </p:cNvSpPr>
          <p:nvPr/>
        </p:nvSpPr>
        <p:spPr bwMode="auto">
          <a:xfrm>
            <a:off x="5387045" y="486709"/>
            <a:ext cx="5948363"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Rounded MT Bold" panose="020F0704030504030204" pitchFamily="34" charset="77"/>
              </a:defRPr>
            </a:lvl1pPr>
            <a:lvl2pPr marL="742950" indent="-285750" eaLnBrk="0" hangingPunct="0">
              <a:defRPr sz="2800">
                <a:solidFill>
                  <a:schemeClr val="tx1"/>
                </a:solidFill>
                <a:latin typeface="Arial Rounded MT Bold" panose="020F0704030504030204" pitchFamily="34" charset="77"/>
              </a:defRPr>
            </a:lvl2pPr>
            <a:lvl3pPr marL="1143000" indent="-228600" eaLnBrk="0" hangingPunct="0">
              <a:defRPr sz="2800">
                <a:solidFill>
                  <a:schemeClr val="tx1"/>
                </a:solidFill>
                <a:latin typeface="Arial Rounded MT Bold" panose="020F0704030504030204" pitchFamily="34" charset="77"/>
              </a:defRPr>
            </a:lvl3pPr>
            <a:lvl4pPr marL="1600200" indent="-228600" eaLnBrk="0" hangingPunct="0">
              <a:defRPr sz="2800">
                <a:solidFill>
                  <a:schemeClr val="tx1"/>
                </a:solidFill>
                <a:latin typeface="Arial Rounded MT Bold" panose="020F0704030504030204" pitchFamily="34" charset="77"/>
              </a:defRPr>
            </a:lvl4pPr>
            <a:lvl5pPr marL="2057400" indent="-228600" eaLnBrk="0" hangingPunct="0">
              <a:defRPr sz="2800">
                <a:solidFill>
                  <a:schemeClr val="tx1"/>
                </a:solidFill>
                <a:latin typeface="Arial Rounded MT Bold" panose="020F0704030504030204" pitchFamily="34" charset="77"/>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77"/>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77"/>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77"/>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77"/>
              </a:defRPr>
            </a:lvl9pPr>
          </a:lstStyle>
          <a:p>
            <a:pPr algn="ctr" eaLnBrk="1" hangingPunct="1"/>
            <a:r>
              <a:rPr lang="en-US" altLang="en-US" dirty="0"/>
              <a:t>If G is a connected planar graph with v vertices, e edges and f faces, then  </a:t>
            </a:r>
            <a:r>
              <a:rPr lang="en-US" altLang="en-US" dirty="0">
                <a:solidFill>
                  <a:schemeClr val="tx2"/>
                </a:solidFill>
              </a:rPr>
              <a:t>v – e + f = 2</a:t>
            </a:r>
          </a:p>
        </p:txBody>
      </p:sp>
      <p:pic>
        <p:nvPicPr>
          <p:cNvPr id="31748" name="Picture 6" descr="The image “http://members.tripod.com/jeff560/euler3.jpg” cannot be displayed, because it contains errors.">
            <a:extLst>
              <a:ext uri="{FF2B5EF4-FFF2-40B4-BE49-F238E27FC236}">
                <a16:creationId xmlns:a16="http://schemas.microsoft.com/office/drawing/2014/main" id="{83906081-B51E-B940-93CD-455E0CC63B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1979612"/>
            <a:ext cx="4724400" cy="289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04723CD2-FAB4-3349-B916-F7BF4D6BFD9C}"/>
              </a:ext>
            </a:extLst>
          </p:cNvPr>
          <p:cNvSpPr/>
          <p:nvPr/>
        </p:nvSpPr>
        <p:spPr>
          <a:xfrm>
            <a:off x="362607" y="5018392"/>
            <a:ext cx="12192000" cy="954107"/>
          </a:xfrm>
          <a:prstGeom prst="rect">
            <a:avLst/>
          </a:prstGeom>
        </p:spPr>
        <p:txBody>
          <a:bodyPr wrap="square">
            <a:spAutoFit/>
          </a:bodyPr>
          <a:lstStyle/>
          <a:p>
            <a:r>
              <a:rPr lang="en-AU" sz="2800" dirty="0">
                <a:solidFill>
                  <a:srgbClr val="000000"/>
                </a:solidFill>
                <a:latin typeface="Arial Rounded MT Bold" panose="020F0704030504030204" pitchFamily="34" charset="77"/>
              </a:rPr>
              <a:t>For a connected planar graph:</a:t>
            </a:r>
          </a:p>
          <a:p>
            <a:r>
              <a:rPr lang="en-AU" sz="2800" dirty="0">
                <a:solidFill>
                  <a:srgbClr val="000000"/>
                </a:solidFill>
                <a:latin typeface="Arial Rounded MT Bold" panose="020F0704030504030204" pitchFamily="34" charset="77"/>
              </a:rPr>
              <a:t>number of vertices − number of edges + number of faces=2</a:t>
            </a:r>
          </a:p>
        </p:txBody>
      </p:sp>
    </p:spTree>
    <p:extLst>
      <p:ext uri="{BB962C8B-B14F-4D97-AF65-F5344CB8AC3E}">
        <p14:creationId xmlns:p14="http://schemas.microsoft.com/office/powerpoint/2010/main" val="11568161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AFB720E-9431-7F46-A56E-EF43D6466248}"/>
              </a:ext>
            </a:extLst>
          </p:cNvPr>
          <p:cNvPicPr>
            <a:picLocks noGrp="1" noChangeAspect="1"/>
          </p:cNvPicPr>
          <p:nvPr>
            <p:ph idx="1"/>
          </p:nvPr>
        </p:nvPicPr>
        <p:blipFill>
          <a:blip r:embed="rId2"/>
          <a:stretch>
            <a:fillRect/>
          </a:stretch>
        </p:blipFill>
        <p:spPr>
          <a:xfrm>
            <a:off x="0" y="0"/>
            <a:ext cx="11841321" cy="6858000"/>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E6FF311-F222-AE41-868C-1438B49C7234}"/>
                  </a:ext>
                </a:extLst>
              </p:cNvPr>
              <p:cNvSpPr txBox="1"/>
              <p:nvPr/>
            </p:nvSpPr>
            <p:spPr>
              <a:xfrm>
                <a:off x="850900" y="2400300"/>
                <a:ext cx="10604500" cy="461665"/>
              </a:xfrm>
              <a:prstGeom prst="rect">
                <a:avLst/>
              </a:prstGeom>
              <a:noFill/>
            </p:spPr>
            <p:txBody>
              <a:bodyPr wrap="square" rtlCol="0">
                <a:spAutoFit/>
              </a:bodyPr>
              <a:lstStyle/>
              <a:p>
                <a:r>
                  <a:rPr lang="en-US" sz="2400" dirty="0">
                    <a:solidFill>
                      <a:srgbClr val="FF0000"/>
                    </a:solidFill>
                    <a:latin typeface="Comic Sans MS" panose="030F0902030302020204" pitchFamily="66" charset="0"/>
                  </a:rPr>
                  <a:t>7                      </a:t>
                </a:r>
                <a14:m>
                  <m:oMath xmlns:m="http://schemas.openxmlformats.org/officeDocument/2006/math">
                    <m:r>
                      <a:rPr lang="en-US" sz="2400" i="1" smtClean="0">
                        <a:solidFill>
                          <a:srgbClr val="FF0000"/>
                        </a:solidFill>
                        <a:latin typeface="Cambria Math" panose="02040503050406030204" pitchFamily="18" charset="0"/>
                        <a:ea typeface="Cambria Math" panose="02040503050406030204" pitchFamily="18" charset="0"/>
                      </a:rPr>
                      <m:t>−</m:t>
                    </m:r>
                    <m:r>
                      <a:rPr lang="en-AU" sz="2400" b="0" i="1" smtClean="0">
                        <a:solidFill>
                          <a:srgbClr val="FF0000"/>
                        </a:solidFill>
                        <a:latin typeface="Cambria Math" panose="02040503050406030204" pitchFamily="18" charset="0"/>
                        <a:ea typeface="Cambria Math" panose="02040503050406030204" pitchFamily="18" charset="0"/>
                      </a:rPr>
                      <m:t> </m:t>
                    </m:r>
                  </m:oMath>
                </a14:m>
                <a:r>
                  <a:rPr lang="en-US" sz="2400" dirty="0">
                    <a:solidFill>
                      <a:srgbClr val="FF0000"/>
                    </a:solidFill>
                    <a:latin typeface="Comic Sans MS" panose="030F0902030302020204" pitchFamily="66" charset="0"/>
                  </a:rPr>
                  <a:t>                  9              +                        4                     =2</a:t>
                </a:r>
              </a:p>
            </p:txBody>
          </p:sp>
        </mc:Choice>
        <mc:Fallback xmlns="">
          <p:sp>
            <p:nvSpPr>
              <p:cNvPr id="5" name="TextBox 4">
                <a:extLst>
                  <a:ext uri="{FF2B5EF4-FFF2-40B4-BE49-F238E27FC236}">
                    <a16:creationId xmlns:a16="http://schemas.microsoft.com/office/drawing/2014/main" id="{6E6FF311-F222-AE41-868C-1438B49C7234}"/>
                  </a:ext>
                </a:extLst>
              </p:cNvPr>
              <p:cNvSpPr txBox="1">
                <a:spLocks noRot="1" noChangeAspect="1" noMove="1" noResize="1" noEditPoints="1" noAdjustHandles="1" noChangeArrowheads="1" noChangeShapeType="1" noTextEdit="1"/>
              </p:cNvSpPr>
              <p:nvPr/>
            </p:nvSpPr>
            <p:spPr>
              <a:xfrm>
                <a:off x="850900" y="2400300"/>
                <a:ext cx="10604500" cy="461665"/>
              </a:xfrm>
              <a:prstGeom prst="rect">
                <a:avLst/>
              </a:prstGeom>
              <a:blipFill>
                <a:blip r:embed="rId3"/>
                <a:stretch>
                  <a:fillRect l="-837" t="-8108" b="-29730"/>
                </a:stretch>
              </a:blipFill>
            </p:spPr>
            <p:txBody>
              <a:bodyPr/>
              <a:lstStyle/>
              <a:p>
                <a:r>
                  <a:rPr lang="en-US">
                    <a:noFill/>
                  </a:rPr>
                  <a:t> </a:t>
                </a:r>
              </a:p>
            </p:txBody>
          </p:sp>
        </mc:Fallback>
      </mc:AlternateContent>
    </p:spTree>
    <p:extLst>
      <p:ext uri="{BB962C8B-B14F-4D97-AF65-F5344CB8AC3E}">
        <p14:creationId xmlns:p14="http://schemas.microsoft.com/office/powerpoint/2010/main" val="2780788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0C9D8-6738-404C-8B8D-C7CEEDE4BDA4}"/>
              </a:ext>
            </a:extLst>
          </p:cNvPr>
          <p:cNvSpPr>
            <a:spLocks noGrp="1"/>
          </p:cNvSpPr>
          <p:nvPr>
            <p:ph type="title"/>
          </p:nvPr>
        </p:nvSpPr>
        <p:spPr>
          <a:xfrm>
            <a:off x="526607" y="420223"/>
            <a:ext cx="11751013" cy="1325563"/>
          </a:xfrm>
        </p:spPr>
        <p:txBody>
          <a:bodyPr>
            <a:normAutofit/>
          </a:bodyPr>
          <a:lstStyle/>
          <a:p>
            <a:r>
              <a:rPr lang="en-US" sz="3800" dirty="0"/>
              <a:t> Using Euler’s formula to find the number of faces of a graph</a:t>
            </a:r>
          </a:p>
        </p:txBody>
      </p:sp>
      <p:sp>
        <p:nvSpPr>
          <p:cNvPr id="3" name="Content Placeholder 2">
            <a:extLst>
              <a:ext uri="{FF2B5EF4-FFF2-40B4-BE49-F238E27FC236}">
                <a16:creationId xmlns:a16="http://schemas.microsoft.com/office/drawing/2014/main" id="{6F028FB9-8897-1E4D-9B7A-C2D12D368B10}"/>
              </a:ext>
            </a:extLst>
          </p:cNvPr>
          <p:cNvSpPr>
            <a:spLocks noGrp="1"/>
          </p:cNvSpPr>
          <p:nvPr>
            <p:ph idx="1"/>
          </p:nvPr>
        </p:nvSpPr>
        <p:spPr>
          <a:xfrm>
            <a:off x="0" y="1083004"/>
            <a:ext cx="12192000" cy="5528664"/>
          </a:xfrm>
        </p:spPr>
        <p:txBody>
          <a:bodyPr>
            <a:normAutofit/>
          </a:bodyPr>
          <a:lstStyle/>
          <a:p>
            <a:r>
              <a:rPr lang="en-US" sz="2000" dirty="0"/>
              <a:t>A </a:t>
            </a:r>
            <a:r>
              <a:rPr lang="en-US" sz="2000" dirty="0">
                <a:solidFill>
                  <a:srgbClr val="FF0000"/>
                </a:solidFill>
              </a:rPr>
              <a:t>connected planar </a:t>
            </a:r>
            <a:r>
              <a:rPr lang="en-US" sz="2000" dirty="0"/>
              <a:t>graph has four vertices and five edges. Find the number of faces.</a:t>
            </a:r>
          </a:p>
          <a:p>
            <a:r>
              <a:rPr lang="en-US" sz="2000" dirty="0"/>
              <a:t>Solution	 </a:t>
            </a:r>
          </a:p>
          <a:p>
            <a:r>
              <a:rPr lang="en-US" sz="2000" dirty="0"/>
              <a:t>Write down 𝑣 and 𝑒.	𝑣=4, 𝑒=5</a:t>
            </a:r>
          </a:p>
          <a:p>
            <a:r>
              <a:rPr lang="en-US" sz="2000" dirty="0"/>
              <a:t>Euler's formula: </a:t>
            </a:r>
            <a:r>
              <a:rPr lang="en-US" sz="2000" dirty="0" err="1"/>
              <a:t>v−e+f</a:t>
            </a:r>
            <a:r>
              <a:rPr lang="en-US" sz="2000" dirty="0"/>
              <a:t>=2</a:t>
            </a:r>
          </a:p>
          <a:p>
            <a:r>
              <a:rPr lang="en-US" sz="2000" dirty="0"/>
              <a:t>Substitute the values of 𝑣 and 𝑒.</a:t>
            </a:r>
          </a:p>
          <a:p>
            <a:r>
              <a:rPr lang="en-US" sz="2000" dirty="0"/>
              <a:t>4−5+f=2</a:t>
            </a:r>
          </a:p>
          <a:p>
            <a:r>
              <a:rPr lang="en-US" sz="2000" dirty="0"/>
              <a:t>− 1+f=2</a:t>
            </a:r>
          </a:p>
          <a:p>
            <a:r>
              <a:rPr lang="en-US" sz="2000" dirty="0"/>
              <a:t>f − 1=2</a:t>
            </a:r>
          </a:p>
          <a:p>
            <a:r>
              <a:rPr lang="en-US" sz="2000" dirty="0"/>
              <a:t>f=3      The graph has three faces.</a:t>
            </a:r>
          </a:p>
        </p:txBody>
      </p:sp>
    </p:spTree>
    <p:extLst>
      <p:ext uri="{BB962C8B-B14F-4D97-AF65-F5344CB8AC3E}">
        <p14:creationId xmlns:p14="http://schemas.microsoft.com/office/powerpoint/2010/main" val="2418049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559EDBF-3AF5-4B82-B8AD-F18220B80A0D}"/>
              </a:ext>
            </a:extLst>
          </p:cNvPr>
          <p:cNvPicPr>
            <a:picLocks noGrp="1"/>
          </p:cNvPicPr>
          <p:nvPr>
            <p:ph idx="1"/>
          </p:nvPr>
        </p:nvPicPr>
        <p:blipFill>
          <a:blip r:embed="rId2"/>
          <a:stretch>
            <a:fillRect/>
          </a:stretch>
        </p:blipFill>
        <p:spPr>
          <a:xfrm>
            <a:off x="116733" y="0"/>
            <a:ext cx="11977992" cy="6186791"/>
          </a:xfrm>
          <a:prstGeom prst="rect">
            <a:avLst/>
          </a:prstGeom>
        </p:spPr>
      </p:pic>
    </p:spTree>
    <p:extLst>
      <p:ext uri="{BB962C8B-B14F-4D97-AF65-F5344CB8AC3E}">
        <p14:creationId xmlns:p14="http://schemas.microsoft.com/office/powerpoint/2010/main" val="32354102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A04132-5FC1-4E4F-9323-9D5050B16D61}"/>
              </a:ext>
            </a:extLst>
          </p:cNvPr>
          <p:cNvPicPr/>
          <p:nvPr/>
        </p:nvPicPr>
        <p:blipFill>
          <a:blip r:embed="rId2"/>
          <a:stretch>
            <a:fillRect/>
          </a:stretch>
        </p:blipFill>
        <p:spPr>
          <a:xfrm>
            <a:off x="2017259" y="0"/>
            <a:ext cx="7438026" cy="6858000"/>
          </a:xfrm>
          <a:prstGeom prst="rect">
            <a:avLst/>
          </a:prstGeom>
        </p:spPr>
      </p:pic>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D4C4212-B435-4EE2-B031-20B1295F3F64}"/>
                  </a:ext>
                </a:extLst>
              </p14:cNvPr>
              <p14:cNvContentPartPr/>
              <p14:nvPr/>
            </p14:nvContentPartPr>
            <p14:xfrm>
              <a:off x="5389353" y="5406733"/>
              <a:ext cx="1443600" cy="381960"/>
            </p14:xfrm>
          </p:contentPart>
        </mc:Choice>
        <mc:Fallback xmlns="">
          <p:pic>
            <p:nvPicPr>
              <p:cNvPr id="5" name="Ink 4">
                <a:extLst>
                  <a:ext uri="{FF2B5EF4-FFF2-40B4-BE49-F238E27FC236}">
                    <a16:creationId xmlns:a16="http://schemas.microsoft.com/office/drawing/2014/main" id="{7D4C4212-B435-4EE2-B031-20B1295F3F64}"/>
                  </a:ext>
                </a:extLst>
              </p:cNvPr>
              <p:cNvPicPr/>
              <p:nvPr/>
            </p:nvPicPr>
            <p:blipFill>
              <a:blip r:embed="rId4"/>
              <a:stretch>
                <a:fillRect/>
              </a:stretch>
            </p:blipFill>
            <p:spPr>
              <a:xfrm>
                <a:off x="5335353" y="5298733"/>
                <a:ext cx="1551240" cy="597600"/>
              </a:xfrm>
              <a:prstGeom prst="rect">
                <a:avLst/>
              </a:prstGeom>
            </p:spPr>
          </p:pic>
        </mc:Fallback>
      </mc:AlternateContent>
    </p:spTree>
    <p:extLst>
      <p:ext uri="{BB962C8B-B14F-4D97-AF65-F5344CB8AC3E}">
        <p14:creationId xmlns:p14="http://schemas.microsoft.com/office/powerpoint/2010/main" val="32105608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112D37B-7E48-4942-BF0E-E671807037FD}"/>
              </a:ext>
            </a:extLst>
          </p:cNvPr>
          <p:cNvPicPr/>
          <p:nvPr/>
        </p:nvPicPr>
        <p:blipFill>
          <a:blip r:embed="rId2"/>
          <a:stretch>
            <a:fillRect/>
          </a:stretch>
        </p:blipFill>
        <p:spPr>
          <a:xfrm>
            <a:off x="0" y="0"/>
            <a:ext cx="8091819" cy="6342434"/>
          </a:xfrm>
          <a:prstGeom prst="rect">
            <a:avLst/>
          </a:prstGeom>
        </p:spPr>
      </p:pic>
      <p:pic>
        <p:nvPicPr>
          <p:cNvPr id="9" name="Picture 8">
            <a:extLst>
              <a:ext uri="{FF2B5EF4-FFF2-40B4-BE49-F238E27FC236}">
                <a16:creationId xmlns:a16="http://schemas.microsoft.com/office/drawing/2014/main" id="{7692FE5C-A16E-4943-9F32-8C1D0CFC58D8}"/>
              </a:ext>
            </a:extLst>
          </p:cNvPr>
          <p:cNvPicPr/>
          <p:nvPr/>
        </p:nvPicPr>
        <p:blipFill>
          <a:blip r:embed="rId3"/>
          <a:stretch>
            <a:fillRect/>
          </a:stretch>
        </p:blipFill>
        <p:spPr>
          <a:xfrm>
            <a:off x="8091819" y="4460030"/>
            <a:ext cx="5811723" cy="1362075"/>
          </a:xfrm>
          <a:prstGeom prst="rect">
            <a:avLst/>
          </a:prstGeom>
        </p:spPr>
      </p:pic>
    </p:spTree>
    <p:extLst>
      <p:ext uri="{BB962C8B-B14F-4D97-AF65-F5344CB8AC3E}">
        <p14:creationId xmlns:p14="http://schemas.microsoft.com/office/powerpoint/2010/main" val="1519042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DDC3EF6-2EA5-44B3-94C7-9DDA67A12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1" name="Rectangle 10">
            <a:extLst>
              <a:ext uri="{FF2B5EF4-FFF2-40B4-BE49-F238E27FC236}">
                <a16:creationId xmlns:a16="http://schemas.microsoft.com/office/drawing/2014/main" id="{87925A9A-E9FA-496E-9C09-7C2845E006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12">
            <a:extLst>
              <a:ext uri="{FF2B5EF4-FFF2-40B4-BE49-F238E27FC236}">
                <a16:creationId xmlns:a16="http://schemas.microsoft.com/office/drawing/2014/main" id="{2073ABB4-E164-4CBF-ADFF-25552BB7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14">
            <a:extLst>
              <a:ext uri="{FF2B5EF4-FFF2-40B4-BE49-F238E27FC236}">
                <a16:creationId xmlns:a16="http://schemas.microsoft.com/office/drawing/2014/main" id="{0F161291-765C-4033-9E84-52C51C6A5A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7F69638-8A6F-45AB-B9EC-9D8C8FC37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A93B681-0ED2-F549-A620-E878D67777F5}"/>
              </a:ext>
            </a:extLst>
          </p:cNvPr>
          <p:cNvPicPr>
            <a:picLocks noChangeAspect="1"/>
          </p:cNvPicPr>
          <p:nvPr/>
        </p:nvPicPr>
        <p:blipFill>
          <a:blip r:embed="rId2"/>
          <a:stretch>
            <a:fillRect/>
          </a:stretch>
        </p:blipFill>
        <p:spPr>
          <a:xfrm>
            <a:off x="2381956" y="643467"/>
            <a:ext cx="7428088" cy="5571066"/>
          </a:xfrm>
          <a:prstGeom prst="rect">
            <a:avLst/>
          </a:prstGeom>
        </p:spPr>
      </p:pic>
      <p:pic>
        <p:nvPicPr>
          <p:cNvPr id="7" name="Picture 6">
            <a:extLst>
              <a:ext uri="{FF2B5EF4-FFF2-40B4-BE49-F238E27FC236}">
                <a16:creationId xmlns:a16="http://schemas.microsoft.com/office/drawing/2014/main" id="{FCA0E007-22F2-794C-834E-AE9453B9F015}"/>
              </a:ext>
            </a:extLst>
          </p:cNvPr>
          <p:cNvPicPr>
            <a:picLocks noChangeAspect="1"/>
          </p:cNvPicPr>
          <p:nvPr/>
        </p:nvPicPr>
        <p:blipFill>
          <a:blip r:embed="rId3"/>
          <a:stretch>
            <a:fillRect/>
          </a:stretch>
        </p:blipFill>
        <p:spPr>
          <a:xfrm>
            <a:off x="477012" y="5082964"/>
            <a:ext cx="2275525" cy="1274294"/>
          </a:xfrm>
          <a:prstGeom prst="rect">
            <a:avLst/>
          </a:prstGeom>
        </p:spPr>
      </p:pic>
    </p:spTree>
    <p:extLst>
      <p:ext uri="{BB962C8B-B14F-4D97-AF65-F5344CB8AC3E}">
        <p14:creationId xmlns:p14="http://schemas.microsoft.com/office/powerpoint/2010/main" val="1138879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6705D-D8E1-5948-91BE-12D80ACC579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0876C21-DF1C-9940-B90E-A194E1A10ACE}"/>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F93998D1-BA12-414F-946A-4D409CD936B3}"/>
              </a:ext>
            </a:extLst>
          </p:cNvPr>
          <p:cNvPicPr>
            <a:picLocks noChangeAspect="1"/>
          </p:cNvPicPr>
          <p:nvPr/>
        </p:nvPicPr>
        <p:blipFill>
          <a:blip r:embed="rId2"/>
          <a:stretch>
            <a:fillRect/>
          </a:stretch>
        </p:blipFill>
        <p:spPr>
          <a:xfrm>
            <a:off x="284135" y="0"/>
            <a:ext cx="11623729" cy="6858000"/>
          </a:xfrm>
          <a:prstGeom prst="rect">
            <a:avLst/>
          </a:prstGeom>
        </p:spPr>
      </p:pic>
    </p:spTree>
    <p:extLst>
      <p:ext uri="{BB962C8B-B14F-4D97-AF65-F5344CB8AC3E}">
        <p14:creationId xmlns:p14="http://schemas.microsoft.com/office/powerpoint/2010/main" val="2423961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D476A94-9E06-DA4D-B880-D2F62C7AF7A4}"/>
              </a:ext>
            </a:extLst>
          </p:cNvPr>
          <p:cNvPicPr>
            <a:picLocks noChangeAspect="1"/>
          </p:cNvPicPr>
          <p:nvPr/>
        </p:nvPicPr>
        <p:blipFill>
          <a:blip r:embed="rId2"/>
          <a:stretch>
            <a:fillRect/>
          </a:stretch>
        </p:blipFill>
        <p:spPr>
          <a:xfrm>
            <a:off x="1524000" y="0"/>
            <a:ext cx="9144000" cy="6858000"/>
          </a:xfrm>
          <a:prstGeom prst="rect">
            <a:avLst/>
          </a:prstGeom>
        </p:spPr>
      </p:pic>
      <p:sp>
        <p:nvSpPr>
          <p:cNvPr id="2" name="Title 1">
            <a:extLst>
              <a:ext uri="{FF2B5EF4-FFF2-40B4-BE49-F238E27FC236}">
                <a16:creationId xmlns:a16="http://schemas.microsoft.com/office/drawing/2014/main" id="{B70AAF9A-27F7-E34F-9DCE-878B05B24A82}"/>
              </a:ext>
            </a:extLst>
          </p:cNvPr>
          <p:cNvSpPr>
            <a:spLocks noGrp="1"/>
          </p:cNvSpPr>
          <p:nvPr>
            <p:ph type="title"/>
          </p:nvPr>
        </p:nvSpPr>
        <p:spPr>
          <a:xfrm>
            <a:off x="160278" y="0"/>
            <a:ext cx="11029616" cy="1188720"/>
          </a:xfrm>
        </p:spPr>
        <p:txBody>
          <a:bodyPr/>
          <a:lstStyle/>
          <a:p>
            <a:r>
              <a:rPr lang="en-US" dirty="0"/>
              <a:t>internet</a:t>
            </a:r>
          </a:p>
        </p:txBody>
      </p:sp>
    </p:spTree>
    <p:extLst>
      <p:ext uri="{BB962C8B-B14F-4D97-AF65-F5344CB8AC3E}">
        <p14:creationId xmlns:p14="http://schemas.microsoft.com/office/powerpoint/2010/main" val="3562653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31"/>
          <p:cNvSpPr txBox="1">
            <a:spLocks noGrp="1"/>
          </p:cNvSpPr>
          <p:nvPr>
            <p:ph type="title"/>
          </p:nvPr>
        </p:nvSpPr>
        <p:spPr>
          <a:xfrm>
            <a:off x="2057400" y="609600"/>
            <a:ext cx="7924800" cy="5410200"/>
          </a:xfrm>
          <a:prstGeom prst="rect">
            <a:avLst/>
          </a:prstGeom>
          <a:noFill/>
          <a:ln>
            <a:noFill/>
          </a:ln>
        </p:spPr>
        <p:txBody>
          <a:bodyPr spcFirstLastPara="1" vert="horz" wrap="square" lIns="91425" tIns="45700" rIns="91425" bIns="45700" rtlCol="0" anchor="ctr" anchorCtr="0">
            <a:noAutofit/>
          </a:bodyPr>
          <a:lstStyle/>
          <a:p>
            <a:pPr algn="ctr">
              <a:spcBef>
                <a:spcPts val="0"/>
              </a:spcBef>
              <a:buClr>
                <a:schemeClr val="dk2"/>
              </a:buClr>
            </a:pPr>
            <a:r>
              <a:rPr lang="en-US" sz="4000" i="1" cap="none" dirty="0">
                <a:solidFill>
                  <a:schemeClr val="dk2"/>
                </a:solidFill>
                <a:latin typeface="Times New Roman"/>
                <a:ea typeface="Times New Roman"/>
                <a:cs typeface="Times New Roman"/>
                <a:sym typeface="Times New Roman"/>
              </a:rPr>
              <a:t>In New York City, garbage collection, curb sweeping, snow removal, and other municipal services have been scheduled and organized using graph theory since the 1970s and the improved efficiency has yielded savings estimated in the </a:t>
            </a:r>
            <a:r>
              <a:rPr lang="en-US" sz="4000" i="1" cap="none" dirty="0">
                <a:solidFill>
                  <a:srgbClr val="C00000"/>
                </a:solidFill>
                <a:latin typeface="Times New Roman"/>
                <a:ea typeface="Times New Roman"/>
                <a:cs typeface="Times New Roman"/>
                <a:sym typeface="Times New Roman"/>
              </a:rPr>
              <a:t>tens of millions of dollars</a:t>
            </a:r>
            <a:r>
              <a:rPr lang="en-US" sz="4000" i="1" cap="none" dirty="0">
                <a:solidFill>
                  <a:schemeClr val="dk2"/>
                </a:solidFill>
                <a:latin typeface="Times New Roman"/>
                <a:ea typeface="Times New Roman"/>
                <a:cs typeface="Times New Roman"/>
                <a:sym typeface="Times New Roman"/>
              </a:rPr>
              <a:t> annually.</a:t>
            </a:r>
            <a:endParaRPr sz="4400" cap="none" dirty="0">
              <a:solidFill>
                <a:schemeClr val="dk2"/>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767937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DDC3EF6-2EA5-44B3-94C7-9DDA67A12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1" name="Rectangle 10">
            <a:extLst>
              <a:ext uri="{FF2B5EF4-FFF2-40B4-BE49-F238E27FC236}">
                <a16:creationId xmlns:a16="http://schemas.microsoft.com/office/drawing/2014/main" id="{87925A9A-E9FA-496E-9C09-7C2845E006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12">
            <a:extLst>
              <a:ext uri="{FF2B5EF4-FFF2-40B4-BE49-F238E27FC236}">
                <a16:creationId xmlns:a16="http://schemas.microsoft.com/office/drawing/2014/main" id="{2073ABB4-E164-4CBF-ADFF-25552BB7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14">
            <a:extLst>
              <a:ext uri="{FF2B5EF4-FFF2-40B4-BE49-F238E27FC236}">
                <a16:creationId xmlns:a16="http://schemas.microsoft.com/office/drawing/2014/main" id="{1259A422-0023-4292-8200-E080556F3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BAA5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2413CA5-4739-4BC9-8BB3-B0A4928D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9ACA919-0542-914E-9C4C-FA7E909D0D3A}"/>
              </a:ext>
            </a:extLst>
          </p:cNvPr>
          <p:cNvSpPr>
            <a:spLocks noGrp="1"/>
          </p:cNvSpPr>
          <p:nvPr>
            <p:ph idx="1"/>
          </p:nvPr>
        </p:nvSpPr>
        <p:spPr/>
        <p:txBody>
          <a:bodyPr/>
          <a:lstStyle/>
          <a:p>
            <a:r>
              <a:rPr lang="en-AU" dirty="0">
                <a:hlinkClick r:id="rId3"/>
              </a:rPr>
              <a:t>https://www.youtube.com/watch?v=nZwSo4vfw6c</a:t>
            </a:r>
            <a:endParaRPr lang="en-US" dirty="0"/>
          </a:p>
        </p:txBody>
      </p:sp>
    </p:spTree>
    <p:extLst>
      <p:ext uri="{BB962C8B-B14F-4D97-AF65-F5344CB8AC3E}">
        <p14:creationId xmlns:p14="http://schemas.microsoft.com/office/powerpoint/2010/main" val="3421018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7F2BB43-1E8B-40A7-9733-9AEE76BFE2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2" name="Rectangle 11">
            <a:extLst>
              <a:ext uri="{FF2B5EF4-FFF2-40B4-BE49-F238E27FC236}">
                <a16:creationId xmlns:a16="http://schemas.microsoft.com/office/drawing/2014/main" id="{2F2499BD-C67D-4CD4-9747-4DCC7EF1F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Rectangle 13">
            <a:extLst>
              <a:ext uri="{FF2B5EF4-FFF2-40B4-BE49-F238E27FC236}">
                <a16:creationId xmlns:a16="http://schemas.microsoft.com/office/drawing/2014/main" id="{80D02CAC-A533-4E24-84A6-B3171E16A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15">
            <a:extLst>
              <a:ext uri="{FF2B5EF4-FFF2-40B4-BE49-F238E27FC236}">
                <a16:creationId xmlns:a16="http://schemas.microsoft.com/office/drawing/2014/main" id="{44DBAF48-B17B-4AA7-9E99-4EC0C99058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useBgFill="1">
        <p:nvSpPr>
          <p:cNvPr id="18" name="Rectangle 17">
            <a:extLst>
              <a:ext uri="{FF2B5EF4-FFF2-40B4-BE49-F238E27FC236}">
                <a16:creationId xmlns:a16="http://schemas.microsoft.com/office/drawing/2014/main" id="{38733D19-FF76-4DF6-985F-DB050AF87F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D084C2-AED4-3143-8CD8-DBD79D8132FB}"/>
              </a:ext>
            </a:extLst>
          </p:cNvPr>
          <p:cNvSpPr>
            <a:spLocks noGrp="1"/>
          </p:cNvSpPr>
          <p:nvPr>
            <p:ph type="title"/>
          </p:nvPr>
        </p:nvSpPr>
        <p:spPr>
          <a:xfrm>
            <a:off x="581191" y="4322102"/>
            <a:ext cx="10993549" cy="1153609"/>
          </a:xfrm>
        </p:spPr>
        <p:txBody>
          <a:bodyPr vert="horz" lIns="91440" tIns="45720" rIns="91440" bIns="45720" rtlCol="0" anchor="b">
            <a:normAutofit/>
          </a:bodyPr>
          <a:lstStyle/>
          <a:p>
            <a:r>
              <a:rPr lang="en-US" sz="3600"/>
              <a:t>The problem simplified</a:t>
            </a:r>
          </a:p>
        </p:txBody>
      </p:sp>
      <p:sp>
        <p:nvSpPr>
          <p:cNvPr id="20" name="Rectangle 19">
            <a:extLst>
              <a:ext uri="{FF2B5EF4-FFF2-40B4-BE49-F238E27FC236}">
                <a16:creationId xmlns:a16="http://schemas.microsoft.com/office/drawing/2014/main" id="{B8931767-514A-4E70-9129-DB6B46BFA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2" name="Rectangle 21">
            <a:extLst>
              <a:ext uri="{FF2B5EF4-FFF2-40B4-BE49-F238E27FC236}">
                <a16:creationId xmlns:a16="http://schemas.microsoft.com/office/drawing/2014/main" id="{092556C3-D615-4E70-B4AD-7791DE6BBD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4" name="Rectangle 23">
            <a:extLst>
              <a:ext uri="{FF2B5EF4-FFF2-40B4-BE49-F238E27FC236}">
                <a16:creationId xmlns:a16="http://schemas.microsoft.com/office/drawing/2014/main" id="{5D468424-DF72-426E-8DB3-F91B8857CB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pic>
        <p:nvPicPr>
          <p:cNvPr id="4" name="Picture 3">
            <a:extLst>
              <a:ext uri="{FF2B5EF4-FFF2-40B4-BE49-F238E27FC236}">
                <a16:creationId xmlns:a16="http://schemas.microsoft.com/office/drawing/2014/main" id="{7F72DE9E-345A-404D-8CC2-C0E9ECF324CF}"/>
              </a:ext>
            </a:extLst>
          </p:cNvPr>
          <p:cNvPicPr>
            <a:picLocks noChangeAspect="1"/>
          </p:cNvPicPr>
          <p:nvPr/>
        </p:nvPicPr>
        <p:blipFill rotWithShape="1">
          <a:blip r:embed="rId2"/>
          <a:srcRect t="15330" r="-1" b="12741"/>
          <a:stretch/>
        </p:blipFill>
        <p:spPr>
          <a:xfrm>
            <a:off x="446535" y="599725"/>
            <a:ext cx="7493290" cy="3557252"/>
          </a:xfrm>
          <a:prstGeom prst="rect">
            <a:avLst/>
          </a:prstGeom>
        </p:spPr>
      </p:pic>
      <p:pic>
        <p:nvPicPr>
          <p:cNvPr id="5" name="Picture 4">
            <a:extLst>
              <a:ext uri="{FF2B5EF4-FFF2-40B4-BE49-F238E27FC236}">
                <a16:creationId xmlns:a16="http://schemas.microsoft.com/office/drawing/2014/main" id="{C7A61A0F-A31D-044B-9790-ACD992073801}"/>
              </a:ext>
            </a:extLst>
          </p:cNvPr>
          <p:cNvPicPr>
            <a:picLocks noChangeAspect="1"/>
          </p:cNvPicPr>
          <p:nvPr/>
        </p:nvPicPr>
        <p:blipFill rotWithShape="1">
          <a:blip r:embed="rId3"/>
          <a:srcRect l="8091" r="10595"/>
          <a:stretch/>
        </p:blipFill>
        <p:spPr>
          <a:xfrm>
            <a:off x="8042147" y="599725"/>
            <a:ext cx="3696528" cy="3557252"/>
          </a:xfrm>
          <a:prstGeom prst="rect">
            <a:avLst/>
          </a:prstGeom>
        </p:spPr>
      </p:pic>
    </p:spTree>
    <p:extLst>
      <p:ext uri="{BB962C8B-B14F-4D97-AF65-F5344CB8AC3E}">
        <p14:creationId xmlns:p14="http://schemas.microsoft.com/office/powerpoint/2010/main" val="243516659"/>
      </p:ext>
    </p:extLst>
  </p:cSld>
  <p:clrMapOvr>
    <a:masterClrMapping/>
  </p:clrMapOvr>
</p:sld>
</file>

<file path=ppt/theme/theme1.xml><?xml version="1.0" encoding="utf-8"?>
<a:theme xmlns:a="http://schemas.openxmlformats.org/drawingml/2006/main" name="DividendVTI">
  <a:themeElements>
    <a:clrScheme name="AnalogousFromRegularSeed_2SEEDS">
      <a:dk1>
        <a:srgbClr val="000000"/>
      </a:dk1>
      <a:lt1>
        <a:srgbClr val="FFFFFF"/>
      </a:lt1>
      <a:dk2>
        <a:srgbClr val="252441"/>
      </a:dk2>
      <a:lt2>
        <a:srgbClr val="E8E8E2"/>
      </a:lt2>
      <a:accent1>
        <a:srgbClr val="403ED4"/>
      </a:accent1>
      <a:accent2>
        <a:srgbClr val="3177DF"/>
      </a:accent2>
      <a:accent3>
        <a:srgbClr val="7C31DF"/>
      </a:accent3>
      <a:accent4>
        <a:srgbClr val="CD6C1F"/>
      </a:accent4>
      <a:accent5>
        <a:srgbClr val="BAA529"/>
      </a:accent5>
      <a:accent6>
        <a:srgbClr val="88B11B"/>
      </a:accent6>
      <a:hlink>
        <a:srgbClr val="87882D"/>
      </a:hlink>
      <a:folHlink>
        <a:srgbClr val="7F7F7F"/>
      </a:folHlink>
    </a:clrScheme>
    <a:fontScheme name="Dividend">
      <a:majorFont>
        <a:latin typeface="Century School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TotalTime>
  <Words>1386</Words>
  <Application>Microsoft Office PowerPoint</Application>
  <PresentationFormat>Widescreen</PresentationFormat>
  <Paragraphs>160</Paragraphs>
  <Slides>38</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38</vt:i4>
      </vt:variant>
    </vt:vector>
  </HeadingPairs>
  <TitlesOfParts>
    <vt:vector size="49" baseType="lpstr">
      <vt:lpstr>Aldhabi</vt:lpstr>
      <vt:lpstr>Open Sans</vt:lpstr>
      <vt:lpstr>Arial Rounded MT Bold</vt:lpstr>
      <vt:lpstr>Calibri</vt:lpstr>
      <vt:lpstr>Cambria Math</vt:lpstr>
      <vt:lpstr>Century Schoolbook</vt:lpstr>
      <vt:lpstr>Comic Sans MS</vt:lpstr>
      <vt:lpstr>Franklin Gothic Book</vt:lpstr>
      <vt:lpstr>Times New Roman</vt:lpstr>
      <vt:lpstr>Wingdings 2</vt:lpstr>
      <vt:lpstr>DividendVTI</vt:lpstr>
      <vt:lpstr>Introduction to graphs and networks</vt:lpstr>
      <vt:lpstr>Learning Intention: The graph theory</vt:lpstr>
      <vt:lpstr>Friendship network</vt:lpstr>
      <vt:lpstr>PowerPoint Presentation</vt:lpstr>
      <vt:lpstr>PowerPoint Presentation</vt:lpstr>
      <vt:lpstr>internet</vt:lpstr>
      <vt:lpstr>In New York City, garbage collection, curb sweeping, snow removal, and other municipal services have been scheduled and organized using graph theory since the 1970s and the improved efficiency has yielded savings estimated in the tens of millions of dollars annually.</vt:lpstr>
      <vt:lpstr>PowerPoint Presentation</vt:lpstr>
      <vt:lpstr>The problem simplified</vt:lpstr>
      <vt:lpstr>Can a continuous walk be planned so that all bridges are crossed only once?</vt:lpstr>
      <vt:lpstr>a simplified diagram to represent the situation---a graph.</vt:lpstr>
      <vt:lpstr>What is a graph?</vt:lpstr>
      <vt:lpstr>In the Real-World</vt:lpstr>
      <vt:lpstr>Degree of the Vertex</vt:lpstr>
      <vt:lpstr>Degree of the Vertex</vt:lpstr>
      <vt:lpstr>Euler’s discovery</vt:lpstr>
      <vt:lpstr>Graph elements: definitions</vt:lpstr>
      <vt:lpstr>The degree of a vertex </vt:lpstr>
      <vt:lpstr>Equivalent (Isomorphic) graphs</vt:lpstr>
      <vt:lpstr>PowerPoint Presentation</vt:lpstr>
      <vt:lpstr>Simple graphs</vt:lpstr>
      <vt:lpstr>Isolated vertex</vt:lpstr>
      <vt:lpstr>Degenerate graphs</vt:lpstr>
      <vt:lpstr>Connected graphs</vt:lpstr>
      <vt:lpstr>Connected graphs</vt:lpstr>
      <vt:lpstr>Bridges</vt:lpstr>
      <vt:lpstr>Planar graphs</vt:lpstr>
      <vt:lpstr>Planar graphs</vt:lpstr>
      <vt:lpstr>Planar Graphs</vt:lpstr>
      <vt:lpstr>Redrawing a graph in planar form</vt:lpstr>
      <vt:lpstr>Faces of a graph</vt:lpstr>
      <vt:lpstr>Faces of a graph</vt:lpstr>
      <vt:lpstr>PowerPoint Presentation</vt:lpstr>
      <vt:lpstr>PowerPoint Presentation</vt:lpstr>
      <vt:lpstr> Using Euler’s formula to find the number of faces of a graph</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Graph theory basics</dc:title>
  <dc:creator>Yongmei Zhang</dc:creator>
  <cp:lastModifiedBy>Lyn ZHANG</cp:lastModifiedBy>
  <cp:revision>22</cp:revision>
  <dcterms:created xsi:type="dcterms:W3CDTF">2020-04-29T12:16:52Z</dcterms:created>
  <dcterms:modified xsi:type="dcterms:W3CDTF">2025-01-30T09:10:18Z</dcterms:modified>
</cp:coreProperties>
</file>