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9"/>
  </p:notesMasterIdLst>
  <p:sldIdLst>
    <p:sldId id="256" r:id="rId2"/>
    <p:sldId id="272" r:id="rId3"/>
    <p:sldId id="267" r:id="rId4"/>
    <p:sldId id="268" r:id="rId5"/>
    <p:sldId id="269" r:id="rId6"/>
    <p:sldId id="270" r:id="rId7"/>
    <p:sldId id="27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590"/>
  </p:normalViewPr>
  <p:slideViewPr>
    <p:cSldViewPr snapToGrid="0" snapToObjects="1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9CF16-5E60-41F7-8357-1BB32E60656E}" type="datetimeFigureOut">
              <a:rPr lang="en-AU" smtClean="0"/>
              <a:t>4/02/2025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4994E-0F5D-4D09-8238-D9B44D3CAE5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9832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4994E-0F5D-4D09-8238-D9B44D3CAE55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6921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pPr algn="l"/>
            <a:fld id="{0DCFB061-4267-4D9F-8017-6F550D3068DF}" type="datetime1">
              <a:rPr lang="en-US" smtClean="0"/>
              <a:t>2/4/2025</a:t>
            </a:fld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pPr algn="l"/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551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640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4B9D1C6-60D0-4CD1-8F31-F912522EB041}" type="datetime1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894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126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BC0C-B6DF-45E9-B954-11C99AA62C3E}" type="datetime1">
              <a:rPr lang="en-US" smtClean="0"/>
              <a:t>2/4/2025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25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03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2/4/2025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8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2/4/2025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06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2/4/2025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000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fld id="{61A2E4C8-2960-4ADD-862C-4D9643CB15AC}" type="datetime1">
              <a:rPr lang="en-US" smtClean="0"/>
              <a:t>2/4/2025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076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fld id="{48BDEA15-09CD-4275-A8E0-385C965F48B0}" type="datetime1">
              <a:rPr lang="en-US" smtClean="0"/>
              <a:t>2/4/2025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604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AF8082C-0922-4249-A612-B415F5231620}" type="datetime1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583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https://dashboard.blooket.com/set/630c42e0aa05729fcc13c31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lay.blooket.com/host?id=67478ccf9d40e5f58c69de67" TargetMode="External"/><Relationship Id="rId5" Type="http://schemas.openxmlformats.org/officeDocument/2006/relationships/hyperlink" Target="https://play.blooket.com/host?id=6747882db8d55150a13895dc" TargetMode="External"/><Relationship Id="rId4" Type="http://schemas.openxmlformats.org/officeDocument/2006/relationships/hyperlink" Target="https://dashboard.blooket.com/set/6507923af3eb74a0c98b08c8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7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A22F210-7186-4074-94C5-FAD2C2EB15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D93057-B056-4D1D-B0DA-F1619DAAF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825689"/>
            <a:ext cx="6795928" cy="25942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30E862-113E-174E-8C68-CA385EF977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5103" y="1057522"/>
            <a:ext cx="4741843" cy="2173433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en-US" sz="3100" dirty="0">
                <a:solidFill>
                  <a:schemeClr val="bg1"/>
                </a:solidFill>
              </a:rPr>
              <a:t>Reducing balance depreciation – recurrence relations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C68BFF-EC79-CF49-B0E2-ABB5E360F1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5104" y="3751119"/>
            <a:ext cx="4797502" cy="1606163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5C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B41592-BC5E-4AE2-8CA7-91C73FD8F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889697"/>
            <a:ext cx="1070775" cy="2466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574A3D-9991-4D4A-91DF-0D0DE47DB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5A56255-4961-41E1-887B-7319F23C90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39893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9286BC-C697-4473-A335-B807241D50C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319" r="17706"/>
          <a:stretch/>
        </p:blipFill>
        <p:spPr>
          <a:xfrm>
            <a:off x="6859936" y="-2"/>
            <a:ext cx="5332064" cy="685800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FB4ACEA-2369-4362-967F-CFC16E61AC35}"/>
              </a:ext>
            </a:extLst>
          </p:cNvPr>
          <p:cNvSpPr txBox="1"/>
          <p:nvPr/>
        </p:nvSpPr>
        <p:spPr>
          <a:xfrm>
            <a:off x="1134781" y="4746037"/>
            <a:ext cx="808319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hlinkClick r:id="rId4"/>
              </a:rPr>
              <a:t>https://dashboard.blooket.com/set/6507923af3eb74a0c98b08c8</a:t>
            </a:r>
            <a:endParaRPr lang="en-AU" dirty="0"/>
          </a:p>
          <a:p>
            <a:endParaRPr lang="en-AU" dirty="0"/>
          </a:p>
          <a:p>
            <a:r>
              <a:rPr lang="en-AU" dirty="0">
                <a:hlinkClick r:id="rId5"/>
              </a:rPr>
              <a:t>https://play.blooket.com/host?id=6747882db8d55150a13895dc</a:t>
            </a:r>
            <a:endParaRPr lang="en-AU" dirty="0"/>
          </a:p>
          <a:p>
            <a:endParaRPr lang="en-AU" dirty="0"/>
          </a:p>
          <a:p>
            <a:r>
              <a:rPr lang="en-AU" dirty="0">
                <a:hlinkClick r:id="rId6"/>
              </a:rPr>
              <a:t>https://play.blooket.com/host?id=67478ccf9d40e5f58c69de67</a:t>
            </a:r>
            <a:endParaRPr lang="en-AU" dirty="0"/>
          </a:p>
          <a:p>
            <a:endParaRPr lang="en-AU" dirty="0"/>
          </a:p>
          <a:p>
            <a:r>
              <a:rPr lang="en-AU" dirty="0">
                <a:hlinkClick r:id="rId7"/>
              </a:rPr>
              <a:t>https://dashboard.blooket.com/set/630c42e0aa05729fcc13c31d</a:t>
            </a:r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04406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4CFCEF6-C14A-884C-14F8-5E82FBBC20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56486"/>
            <a:ext cx="12105597" cy="302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303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85DDD9-625A-7249-993D-0E2D45553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Reducing-balance depreciation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9B639-20E3-3844-8B6E-81788520A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702257"/>
            <a:ext cx="9935571" cy="3426158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Reducing-balance depreciation </a:t>
            </a:r>
            <a:r>
              <a:rPr lang="en-US" dirty="0"/>
              <a:t>is another method of depreciation – one where the value of an asset decays geometrically. Each year, the value will be reduced by a percentage, 𝑟%, of the previous year’s value. The calculations are very similar to </a:t>
            </a:r>
            <a:r>
              <a:rPr lang="en-US" dirty="0">
                <a:solidFill>
                  <a:srgbClr val="0070C0"/>
                </a:solidFill>
              </a:rPr>
              <a:t>compounding interest</a:t>
            </a:r>
            <a:r>
              <a:rPr lang="en-US" dirty="0"/>
              <a:t>, but with </a:t>
            </a:r>
            <a:r>
              <a:rPr lang="en-US" dirty="0">
                <a:solidFill>
                  <a:srgbClr val="0070C0"/>
                </a:solidFill>
              </a:rPr>
              <a:t>decay in value</a:t>
            </a:r>
            <a:r>
              <a:rPr lang="en-US" dirty="0"/>
              <a:t>, rather than growth.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5FF442-107D-4711-A705-9E9D890567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0712" y="5557036"/>
            <a:ext cx="10249342" cy="86731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2F97626-B9A2-4715-8727-B5CE9A8A22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10" y="4722793"/>
            <a:ext cx="1493859" cy="170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958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E3CB43-C9CF-1E47-99BB-B9DD77A3C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8880" y="1046279"/>
            <a:ext cx="11069122" cy="1030360"/>
          </a:xfrm>
        </p:spPr>
        <p:txBody>
          <a:bodyPr>
            <a:noAutofit/>
          </a:bodyPr>
          <a:lstStyle/>
          <a:p>
            <a:r>
              <a:rPr lang="en-US" sz="2700" dirty="0">
                <a:solidFill>
                  <a:schemeClr val="bg1"/>
                </a:solidFill>
              </a:rPr>
              <a:t>A recurrence model for reducing balance depreciation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927044-1F78-3440-9996-5E2F8C79053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02777" y="2535201"/>
                <a:ext cx="10973109" cy="3426158"/>
              </a:xfrm>
            </p:spPr>
            <p:txBody>
              <a:bodyPr anchor="t">
                <a:noAutofit/>
              </a:bodyPr>
              <a:lstStyle/>
              <a:p>
                <a:r>
                  <a:rPr lang="en-US" sz="2400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AU" sz="24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rgbClr val="0070C0"/>
                    </a:solidFill>
                  </a:rPr>
                  <a:t> </a:t>
                </a:r>
                <a:r>
                  <a:rPr lang="en-US" sz="2400" dirty="0"/>
                  <a:t>be the value of the asset after 𝑛 years.</a:t>
                </a:r>
              </a:p>
              <a:p>
                <a:r>
                  <a:rPr lang="en-US" sz="2400" dirty="0"/>
                  <a:t>Let </a:t>
                </a:r>
                <a:r>
                  <a:rPr lang="en-US" sz="2400" dirty="0">
                    <a:solidFill>
                      <a:srgbClr val="0070C0"/>
                    </a:solidFill>
                  </a:rPr>
                  <a:t>𝑟</a:t>
                </a:r>
                <a:r>
                  <a:rPr lang="en-US" sz="2400" dirty="0"/>
                  <a:t> be the annual percentage depreciation.</a:t>
                </a:r>
              </a:p>
              <a:p>
                <a:r>
                  <a:rPr lang="en-US" sz="2400" dirty="0"/>
                  <a:t>The recurrence model for the value of the investment after 𝑛 years is: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AU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rgbClr val="0070C0"/>
                    </a:solidFill>
                  </a:rPr>
                  <a:t> = initial value,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AU" sz="24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AU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rgbClr val="0070C0"/>
                    </a:solidFill>
                  </a:rPr>
                  <a:t> =𝑅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AU" sz="24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rgbClr val="0070C0"/>
                    </a:solidFill>
                  </a:rPr>
                  <a:t>       where 𝑅=1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num>
                      <m:den>
                        <m:r>
                          <a:rPr lang="en-A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927044-1F78-3440-9996-5E2F8C79053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02777" y="2535201"/>
                <a:ext cx="10973109" cy="3426158"/>
              </a:xfrm>
              <a:blipFill>
                <a:blip r:embed="rId2"/>
                <a:stretch>
                  <a:fillRect l="-722" r="-72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6BA422BA-3CF8-4B64-811A-6526F903CA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4856" y="-13616"/>
            <a:ext cx="10249342" cy="867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91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849917-0FEA-AA48-87E3-26BB8C3B4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766" y="1046279"/>
            <a:ext cx="10810476" cy="1030360"/>
          </a:xfrm>
        </p:spPr>
        <p:txBody>
          <a:bodyPr>
            <a:noAutofit/>
          </a:bodyPr>
          <a:lstStyle/>
          <a:p>
            <a:r>
              <a:rPr lang="en-US" sz="2700" dirty="0">
                <a:solidFill>
                  <a:schemeClr val="bg1"/>
                </a:solidFill>
              </a:rPr>
              <a:t>Modelling reducing-balance depreciation with recurrence relations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845155-D4B7-194C-A229-DABF6CDA463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70774" y="2226276"/>
                <a:ext cx="11089222" cy="4631723"/>
              </a:xfrm>
            </p:spPr>
            <p:txBody>
              <a:bodyPr anchor="t">
                <a:normAutofit lnSpcReduction="10000"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The following recurrence relation can be used to model the value of office furniture with a purchase price of $</a:t>
                </a:r>
                <a:r>
                  <a:rPr lang="en-US" dirty="0">
                    <a:solidFill>
                      <a:srgbClr val="0070C0"/>
                    </a:solidFill>
                  </a:rPr>
                  <a:t>6900</a:t>
                </a:r>
                <a:r>
                  <a:rPr lang="en-US" dirty="0">
                    <a:solidFill>
                      <a:schemeClr val="tx1"/>
                    </a:solidFill>
                  </a:rPr>
                  <a:t>, depreciating at a reducing-balance rate of </a:t>
                </a:r>
                <a:r>
                  <a:rPr lang="en-US" dirty="0">
                    <a:solidFill>
                      <a:srgbClr val="0070C0"/>
                    </a:solidFill>
                  </a:rPr>
                  <a:t>7</a:t>
                </a:r>
                <a:r>
                  <a:rPr lang="en-US" dirty="0">
                    <a:solidFill>
                      <a:schemeClr val="tx1"/>
                    </a:solidFill>
                  </a:rPr>
                  <a:t>% per annum.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=6900,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=0.93×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In the recurrence relation,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is the value of the office furniture after 𝑛 years.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1. Use the recurrence relation to find the value of the office furniture, correct to the nearest cent, after 1, 2 and 3 years.</a:t>
                </a:r>
              </a:p>
              <a:p>
                <a:r>
                  <a:rPr lang="en-US" dirty="0">
                    <a:solidFill>
                      <a:srgbClr val="0070C0"/>
                    </a:solidFill>
                  </a:rPr>
                  <a:t>1.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=6900 </a:t>
                </a:r>
              </a:p>
              <a:p>
                <a:r>
                  <a:rPr lang="en-US" dirty="0">
                    <a:solidFill>
                      <a:srgbClr val="0070C0"/>
                    </a:solidFill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AU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=0.93×6900=6417</a:t>
                </a:r>
              </a:p>
              <a:p>
                <a:r>
                  <a:rPr lang="en-US" dirty="0">
                    <a:solidFill>
                      <a:srgbClr val="0070C0"/>
                    </a:solidFill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AU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=0.93×6417=5967.81</a:t>
                </a:r>
              </a:p>
              <a:p>
                <a:r>
                  <a:rPr lang="en-US" dirty="0">
                    <a:solidFill>
                      <a:srgbClr val="0070C0"/>
                    </a:solidFill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AU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=0.93×5967.81=5550.06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845155-D4B7-194C-A229-DABF6CDA463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0774" y="2226276"/>
                <a:ext cx="11089222" cy="4631723"/>
              </a:xfrm>
              <a:blipFill>
                <a:blip r:embed="rId2"/>
                <a:stretch>
                  <a:fillRect l="-33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8B19232F-B6DB-0D4E-9F9D-FCA6385D3D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7894" y="6081010"/>
            <a:ext cx="1994043" cy="77698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4BE59BD-F5AA-4015-80EB-7F4F9AB3AE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7333" y="-4164"/>
            <a:ext cx="10249342" cy="867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2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849917-0FEA-AA48-87E3-26BB8C3B4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766" y="1046279"/>
            <a:ext cx="10810476" cy="1030360"/>
          </a:xfrm>
        </p:spPr>
        <p:txBody>
          <a:bodyPr>
            <a:noAutofit/>
          </a:bodyPr>
          <a:lstStyle/>
          <a:p>
            <a:r>
              <a:rPr lang="en-US" sz="2700" dirty="0">
                <a:solidFill>
                  <a:schemeClr val="bg1"/>
                </a:solidFill>
              </a:rPr>
              <a:t>Modelling reducing-balance depreciation with recurrence relations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845155-D4B7-194C-A229-DABF6CDA463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70774" y="2226277"/>
                <a:ext cx="11089222" cy="2167923"/>
              </a:xfrm>
            </p:spPr>
            <p:txBody>
              <a:bodyPr anchor="t">
                <a:normAutofit fontScale="92500" lnSpcReduction="20000"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The following recurrence relation can be used to model the value of office furniture with a purchase price of </a:t>
                </a:r>
                <a:r>
                  <a:rPr lang="en-US" dirty="0">
                    <a:solidFill>
                      <a:srgbClr val="C00000"/>
                    </a:solidFill>
                  </a:rPr>
                  <a:t>$6900</a:t>
                </a:r>
                <a:r>
                  <a:rPr lang="en-US" dirty="0">
                    <a:solidFill>
                      <a:schemeClr val="tx1"/>
                    </a:solidFill>
                  </a:rPr>
                  <a:t>, depreciating at a </a:t>
                </a:r>
                <a:r>
                  <a:rPr lang="en-US" dirty="0">
                    <a:solidFill>
                      <a:srgbClr val="C00000"/>
                    </a:solidFill>
                  </a:rPr>
                  <a:t>reducing-balance</a:t>
                </a:r>
                <a:r>
                  <a:rPr lang="en-US" dirty="0">
                    <a:solidFill>
                      <a:schemeClr val="tx1"/>
                    </a:solidFill>
                  </a:rPr>
                  <a:t> rate of </a:t>
                </a:r>
                <a:r>
                  <a:rPr lang="en-US" dirty="0">
                    <a:solidFill>
                      <a:srgbClr val="C00000"/>
                    </a:solidFill>
                  </a:rPr>
                  <a:t>7% per an</a:t>
                </a:r>
                <a:r>
                  <a:rPr lang="en-US" dirty="0">
                    <a:solidFill>
                      <a:schemeClr val="tx1"/>
                    </a:solidFill>
                  </a:rPr>
                  <a:t>num.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=6900,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=0.93×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In the recurrence relation,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is the value of the office furniture after 𝑛 years.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2. Determine when the value of the investment will </a:t>
                </a:r>
                <a:r>
                  <a:rPr lang="en-US" dirty="0">
                    <a:solidFill>
                      <a:srgbClr val="C00000"/>
                    </a:solidFill>
                  </a:rPr>
                  <a:t>first be less than $5000</a:t>
                </a:r>
                <a:r>
                  <a:rPr lang="en-US" dirty="0">
                    <a:solidFill>
                      <a:schemeClr val="tx1"/>
                    </a:solidFill>
                  </a:rPr>
                  <a:t>.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845155-D4B7-194C-A229-DABF6CDA463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0774" y="2226277"/>
                <a:ext cx="11089222" cy="2167923"/>
              </a:xfrm>
              <a:blipFill>
                <a:blip r:embed="rId2"/>
                <a:stretch>
                  <a:fillRect l="-220" r="-33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8B19232F-B6DB-0D4E-9F9D-FCA6385D3D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7894" y="6081010"/>
            <a:ext cx="1994043" cy="77698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BB16C33-8047-BE46-8EAD-688E7FE91BB7}"/>
              </a:ext>
            </a:extLst>
          </p:cNvPr>
          <p:cNvSpPr/>
          <p:nvPr/>
        </p:nvSpPr>
        <p:spPr>
          <a:xfrm>
            <a:off x="7439189" y="4820097"/>
            <a:ext cx="40739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9EC6"/>
                </a:solidFill>
                <a:latin typeface="Open Sans"/>
              </a:rPr>
              <a:t>2. The value of the furniture drops below $5000 after 5 years.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1B98193-6CB5-4160-9054-80F2B8D99444}"/>
              </a:ext>
            </a:extLst>
          </p:cNvPr>
          <p:cNvSpPr txBox="1"/>
          <p:nvPr/>
        </p:nvSpPr>
        <p:spPr>
          <a:xfrm>
            <a:off x="9476147" y="2668936"/>
            <a:ext cx="2683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highlight>
                  <a:srgbClr val="00FF00"/>
                </a:highlight>
              </a:rPr>
              <a:t>CAS Notes 5.6</a:t>
            </a:r>
            <a:endParaRPr lang="en-AU" sz="3200" dirty="0">
              <a:highlight>
                <a:srgbClr val="00FF00"/>
              </a:highlight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EB6D025-D7C2-4086-ACA0-59610E6DD1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1783" y="14666"/>
            <a:ext cx="10249342" cy="86731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FEDE5A1-6AEC-4FF1-BE0A-74D37CB540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60770" y="4394200"/>
            <a:ext cx="3128564" cy="235307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E432EC2E-E1C8-4D2E-9E06-17EB8B6AE014}"/>
              </a:ext>
            </a:extLst>
          </p:cNvPr>
          <p:cNvSpPr txBox="1"/>
          <p:nvPr/>
        </p:nvSpPr>
        <p:spPr>
          <a:xfrm>
            <a:off x="6712207" y="6115230"/>
            <a:ext cx="33956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highlight>
                  <a:srgbClr val="00FF00"/>
                </a:highlight>
              </a:rPr>
              <a:t>CAS Notes 6.16.5</a:t>
            </a:r>
            <a:endParaRPr lang="en-AU" sz="3200" dirty="0"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429490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849917-0FEA-AA48-87E3-26BB8C3B4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766" y="1046279"/>
            <a:ext cx="10810476" cy="1030360"/>
          </a:xfrm>
        </p:spPr>
        <p:txBody>
          <a:bodyPr>
            <a:noAutofit/>
          </a:bodyPr>
          <a:lstStyle/>
          <a:p>
            <a:r>
              <a:rPr lang="en-US" sz="2700" dirty="0">
                <a:solidFill>
                  <a:schemeClr val="bg1"/>
                </a:solidFill>
              </a:rPr>
              <a:t>Modelling reducing-balance depreciation with recurrence relations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845155-D4B7-194C-A229-DABF6CDA463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70774" y="2226277"/>
                <a:ext cx="11089222" cy="4415824"/>
              </a:xfrm>
            </p:spPr>
            <p:txBody>
              <a:bodyPr anchor="t">
                <a:normAutofit fontScale="92500" lnSpcReduction="20000"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The following recurrence relation can be used to model the value of office furniture with a purchase price of $6900, depreciating at a reducing-balance rate of 7% per annum.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=6900,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=0.93×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In the recurrence relation,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is the value of the office furniture after 𝑛 years.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3. Write down the recurrence relation if the furniture was initially </a:t>
                </a:r>
                <a:r>
                  <a:rPr lang="en-US" dirty="0"/>
                  <a:t>valued at $</a:t>
                </a:r>
                <a:r>
                  <a:rPr lang="en-US" dirty="0">
                    <a:solidFill>
                      <a:srgbClr val="0070C0"/>
                    </a:solidFill>
                  </a:rPr>
                  <a:t>7500</a:t>
                </a:r>
                <a:r>
                  <a:rPr lang="en-US" dirty="0"/>
                  <a:t> and is depreciating at a reducing-balance rate of </a:t>
                </a:r>
                <a:r>
                  <a:rPr lang="en-US" dirty="0">
                    <a:solidFill>
                      <a:srgbClr val="0070C0"/>
                    </a:solidFill>
                  </a:rPr>
                  <a:t>8.4</a:t>
                </a:r>
                <a:r>
                  <a:rPr lang="en-US" dirty="0"/>
                  <a:t>% per annum.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3.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=7500 </a:t>
                </a:r>
              </a:p>
              <a:p>
                <a:r>
                  <a:rPr lang="en-US" dirty="0">
                    <a:solidFill>
                      <a:srgbClr val="0070C0"/>
                    </a:solidFill>
                  </a:rPr>
                  <a:t>   Calculate the value or 𝑅. The depreciation rate is 8.4% per annum.</a:t>
                </a:r>
              </a:p>
              <a:p>
                <a:r>
                  <a:rPr lang="en-US" dirty="0">
                    <a:solidFill>
                      <a:srgbClr val="0070C0"/>
                    </a:solidFill>
                  </a:rPr>
                  <a:t>   𝑅=1−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A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A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A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or 𝑅=0.916</a:t>
                </a:r>
              </a:p>
              <a:p>
                <a:r>
                  <a:rPr lang="en-US" dirty="0">
                    <a:solidFill>
                      <a:srgbClr val="0070C0"/>
                    </a:solidFill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=7500,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=0.916×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845155-D4B7-194C-A229-DABF6CDA463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0774" y="2226277"/>
                <a:ext cx="11089222" cy="4415824"/>
              </a:xfrm>
              <a:blipFill>
                <a:blip r:embed="rId2"/>
                <a:stretch>
                  <a:fillRect l="-220" r="-33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8B19232F-B6DB-0D4E-9F9D-FCA6385D3D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7894" y="6081010"/>
            <a:ext cx="1994043" cy="77698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EBE463E-A37E-47A6-A252-050A4A918B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1783" y="14666"/>
            <a:ext cx="10249342" cy="867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76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hojiVTI">
  <a:themeElements>
    <a:clrScheme name="AnalogousFromLightSeedRightStep">
      <a:dk1>
        <a:srgbClr val="000000"/>
      </a:dk1>
      <a:lt1>
        <a:srgbClr val="FFFFFF"/>
      </a:lt1>
      <a:dk2>
        <a:srgbClr val="412429"/>
      </a:dk2>
      <a:lt2>
        <a:srgbClr val="E4E8E2"/>
      </a:lt2>
      <a:accent1>
        <a:srgbClr val="B296C6"/>
      </a:accent1>
      <a:accent2>
        <a:srgbClr val="BA7FBA"/>
      </a:accent2>
      <a:accent3>
        <a:srgbClr val="C696B2"/>
      </a:accent3>
      <a:accent4>
        <a:srgbClr val="BA7F88"/>
      </a:accent4>
      <a:accent5>
        <a:srgbClr val="C29B8E"/>
      </a:accent5>
      <a:accent6>
        <a:srgbClr val="B4A17B"/>
      </a:accent6>
      <a:hlink>
        <a:srgbClr val="6C8C55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5526</TotalTime>
  <Words>520</Words>
  <Application>Microsoft Office PowerPoint</Application>
  <PresentationFormat>Widescreen</PresentationFormat>
  <Paragraphs>44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Meiryo</vt:lpstr>
      <vt:lpstr>Open Sans</vt:lpstr>
      <vt:lpstr>Calibri</vt:lpstr>
      <vt:lpstr>Cambria Math</vt:lpstr>
      <vt:lpstr>Corbel</vt:lpstr>
      <vt:lpstr>ShojiVTI</vt:lpstr>
      <vt:lpstr>Reducing balance depreciation – recurrence relations</vt:lpstr>
      <vt:lpstr>PowerPoint Presentation</vt:lpstr>
      <vt:lpstr>Reducing-balance depreciation</vt:lpstr>
      <vt:lpstr>A recurrence model for reducing balance depreciation</vt:lpstr>
      <vt:lpstr>Modelling reducing-balance depreciation with recurrence relations</vt:lpstr>
      <vt:lpstr>Modelling reducing-balance depreciation with recurrence relations</vt:lpstr>
      <vt:lpstr>Modelling reducing-balance depreciation with recurrence relations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Modelling geometric growth and decay</dc:title>
  <dc:creator>Yongmei Zhang</dc:creator>
  <cp:lastModifiedBy>Lyn ZHANG</cp:lastModifiedBy>
  <cp:revision>33</cp:revision>
  <dcterms:created xsi:type="dcterms:W3CDTF">2020-11-30T00:30:29Z</dcterms:created>
  <dcterms:modified xsi:type="dcterms:W3CDTF">2025-02-04T20:45:09Z</dcterms:modified>
</cp:coreProperties>
</file>