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9" r:id="rId3"/>
    <p:sldId id="258" r:id="rId4"/>
    <p:sldId id="259" r:id="rId5"/>
    <p:sldId id="260" r:id="rId6"/>
    <p:sldId id="261" r:id="rId7"/>
    <p:sldId id="27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3447" autoAdjust="0"/>
  </p:normalViewPr>
  <p:slideViewPr>
    <p:cSldViewPr snapToGrid="0" snapToObjects="1">
      <p:cViewPr>
        <p:scale>
          <a:sx n="58" d="100"/>
          <a:sy n="58" d="100"/>
        </p:scale>
        <p:origin x="9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5T10:02:44.81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 0,'6182'-91'0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5T10:02:50.7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93,'50'0,"90"0,144-18,-153 7,181 9,-156 4,945-2,-1072-2,-1-1,37-8,-32 5,40-3,74-7,26-1,258 18,-412 0,0 0,-1 1,1 1,0 0,-1 2,32 11,-23-7,1-2,0-1,0-1,46 1,-52-4,69 10,-53-5,47 1,470-7,-265-3,855 2,-1140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5T10:02:56.37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1 218,'142'2,"158"-5,-175-11,13-2,-90 11,0-2,0-3,50-16,-8 1,169-27,-95 21,-106 20,1 2,1 3,84 2,56 4,64 3,-110 11,-58-4,20 6,191 54,-80-15,-219-53,299 49,-282-48,-1 2,1 1,35 12,-30-8,-11-4,0-2,1 0,0-2,22 1,83-5,-45 0,680 2,-708-3,65-10,40-3,460 15,-292 2,-247-4,83-16,-104 12,-30 2,-1-2,0 0,45-19,22-8,-70 29,-1 0,1 2,35-1,71 5,-44 2,-78-3,49-1,-51-1,-6 0,-27-5,-10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5T10:03:02.56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0,'2724'62'0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0BF3D-4BB5-48F8-AF5E-90E739D1BBF2}" type="datetimeFigureOut">
              <a:rPr lang="en-AU" smtClean="0"/>
              <a:t>5/02/2025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AC6C2-B2C6-46CC-98E5-E83616056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87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2,4,5,8,9,12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AC6C2-B2C6-46CC-98E5-E836160568D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66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6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12CA3-2CB0-4545-8F56-BC73481B2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30" b="470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A20B3-7E68-1E4A-B395-886A141A5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Simple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050AE-E595-D043-895D-D0E6D5E30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5E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2F8E-66C4-4390-BD9C-BFABA723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=2 marks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8E70-D04F-9C47-5621-EA11C0BB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3" y="1607610"/>
            <a:ext cx="12089585" cy="33521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ABCA13-5125-6E3D-FA5C-027D93408939}"/>
                  </a:ext>
                </a:extLst>
              </p14:cNvPr>
              <p14:cNvContentPartPr/>
              <p14:nvPr/>
            </p14:nvContentPartPr>
            <p14:xfrm>
              <a:off x="2379474" y="2478873"/>
              <a:ext cx="2225880" cy="3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ABCA13-5125-6E3D-FA5C-027D934089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474" y="2406873"/>
                <a:ext cx="22975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CBF641E-711D-D5C5-293B-7FD091A93AA1}"/>
                  </a:ext>
                </a:extLst>
              </p14:cNvPr>
              <p14:cNvContentPartPr/>
              <p14:nvPr/>
            </p14:nvContentPartPr>
            <p14:xfrm>
              <a:off x="6785874" y="2456193"/>
              <a:ext cx="2063520" cy="34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CBF641E-711D-D5C5-293B-7FD091A93A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0234" y="2384193"/>
                <a:ext cx="21351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B8A076-48AF-52AE-EF29-2DA945486515}"/>
                  </a:ext>
                </a:extLst>
              </p14:cNvPr>
              <p14:cNvContentPartPr/>
              <p14:nvPr/>
            </p14:nvContentPartPr>
            <p14:xfrm>
              <a:off x="187074" y="2852193"/>
              <a:ext cx="2493000" cy="101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B8A076-48AF-52AE-EF29-2DA9454865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1434" y="2780553"/>
                <a:ext cx="25646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7D4C3-81D1-3F24-D7C5-B723330A3D88}"/>
                  </a:ext>
                </a:extLst>
              </p14:cNvPr>
              <p14:cNvContentPartPr/>
              <p14:nvPr/>
            </p14:nvContentPartPr>
            <p14:xfrm>
              <a:off x="7909434" y="2114553"/>
              <a:ext cx="98100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7D4C3-81D1-3F24-D7C5-B723330A3D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73794" y="2042913"/>
                <a:ext cx="1052640" cy="1666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727FEE1-1D8A-C0F7-93E9-5660818A1B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539627"/>
            <a:ext cx="12192000" cy="10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9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D36-58D8-044B-88F3-8B4C68BA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96"/>
            <a:ext cx="12192000" cy="1371030"/>
          </a:xfrm>
        </p:spPr>
        <p:txBody>
          <a:bodyPr>
            <a:normAutofit/>
          </a:bodyPr>
          <a:lstStyle/>
          <a:p>
            <a:r>
              <a:rPr lang="en-US" sz="3800" dirty="0"/>
              <a:t>A recurrence model for linear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</p:spPr>
            <p:txBody>
              <a:bodyPr/>
              <a:lstStyle/>
              <a:p>
                <a:r>
                  <a:rPr lang="en-US" dirty="0"/>
                  <a:t>The recurrence relations: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:r>
                  <a:rPr lang="en-US" dirty="0"/>
                  <a:t>2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CFF573-5765-854F-9ACB-889C228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1415398"/>
            <a:ext cx="6976835" cy="533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34398-E5B0-DF4A-961E-EDB00315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671" y="1772256"/>
            <a:ext cx="2305373" cy="156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B01CD-8929-BB4B-B7DA-1C834401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96" y="5123544"/>
            <a:ext cx="3923804" cy="110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564B3-8CD9-D84C-B04B-F117683386FC}"/>
              </a:ext>
            </a:extLst>
          </p:cNvPr>
          <p:cNvSpPr/>
          <p:nvPr/>
        </p:nvSpPr>
        <p:spPr>
          <a:xfrm>
            <a:off x="7042646" y="1754112"/>
            <a:ext cx="164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>
                <a:solidFill>
                  <a:srgbClr val="C41130"/>
                </a:solidFill>
                <a:effectLst/>
                <a:latin typeface="Open Sans"/>
              </a:rPr>
              <a:t>linear growth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AE4E4-609A-8D4F-8C59-DD864CF6B4D3}"/>
              </a:ext>
            </a:extLst>
          </p:cNvPr>
          <p:cNvSpPr/>
          <p:nvPr/>
        </p:nvSpPr>
        <p:spPr>
          <a:xfrm>
            <a:off x="7092950" y="635479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C41130"/>
                </a:solidFill>
                <a:effectLst/>
                <a:latin typeface="Open Sans"/>
              </a:rPr>
              <a:t>linear decay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E4667-C743-8E4A-8ABF-08069A111960}"/>
              </a:ext>
            </a:extLst>
          </p:cNvPr>
          <p:cNvSpPr/>
          <p:nvPr/>
        </p:nvSpPr>
        <p:spPr>
          <a:xfrm>
            <a:off x="7302500" y="3412062"/>
            <a:ext cx="488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C41130"/>
                </a:solidFill>
                <a:effectLst/>
                <a:latin typeface="Open Sans"/>
              </a:rPr>
              <a:t>Model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and investigate simple interest loans and investments, as well as flat rate depreciation and unit cost depreciation of assets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4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5209-967E-E546-8A58-6F936ED8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38176"/>
            <a:ext cx="10691265" cy="1371030"/>
          </a:xfrm>
        </p:spPr>
        <p:txBody>
          <a:bodyPr/>
          <a:lstStyle/>
          <a:p>
            <a:r>
              <a:rPr lang="en-US" dirty="0"/>
              <a:t>Simple interest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4A4BD-2BC7-BC49-8B8D-E6F903F21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4" y="737075"/>
                <a:ext cx="10691265" cy="363608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 the value of the loan or investment after 𝑛 years.</a:t>
                </a:r>
              </a:p>
              <a:p>
                <a:r>
                  <a:rPr lang="en-US" sz="2400" dirty="0"/>
                  <a:t>Let 𝑟 be the percentage interest rate.</a:t>
                </a:r>
              </a:p>
              <a:p>
                <a:r>
                  <a:rPr lang="en-US" sz="2400" dirty="0"/>
                  <a:t>The recurrence relation for the value of the loan or investment after 𝑛 years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principal,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+𝐷</a:t>
                </a:r>
              </a:p>
              <a:p>
                <a:r>
                  <a:rPr lang="en-US" sz="2400" dirty="0"/>
                  <a:t>where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Sometimes higher-level Q’s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×</m:t>
                        </m:r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A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sz="2400" dirty="0"/>
                  <a:t>OR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×</m:t>
                        </m:r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4A4BD-2BC7-BC49-8B8D-E6F903F21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4" y="737075"/>
                <a:ext cx="10691265" cy="3636088"/>
              </a:xfrm>
              <a:blipFill>
                <a:blip r:embed="rId2"/>
                <a:stretch>
                  <a:fillRect l="-798" t="-503" b="-523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E83F30D-766F-F9B7-E579-E0A542FBB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14" y="3876161"/>
            <a:ext cx="12192000" cy="8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ADE2-F621-F243-AB33-16A0D8F6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4386"/>
            <a:ext cx="12103100" cy="709514"/>
          </a:xfrm>
        </p:spPr>
        <p:txBody>
          <a:bodyPr>
            <a:normAutofit/>
          </a:bodyPr>
          <a:lstStyle/>
          <a:p>
            <a:r>
              <a:rPr lang="en-US" sz="3400" dirty="0"/>
              <a:t>Modelling a simple interest with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57F6E-202C-6443-B176-E5C9C4EC27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5" y="850900"/>
                <a:ext cx="10691265" cy="50783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Cheryl invests </a:t>
                </a:r>
                <a:r>
                  <a:rPr lang="en-US" dirty="0">
                    <a:solidFill>
                      <a:srgbClr val="0070C0"/>
                    </a:solidFill>
                  </a:rPr>
                  <a:t>$5000 </a:t>
                </a:r>
                <a:r>
                  <a:rPr lang="en-US" dirty="0"/>
                  <a:t>in an investment account that pays </a:t>
                </a:r>
                <a:r>
                  <a:rPr lang="en-US" dirty="0">
                    <a:solidFill>
                      <a:srgbClr val="0070C0"/>
                    </a:solidFill>
                  </a:rPr>
                  <a:t>4.8%</a:t>
                </a:r>
                <a:r>
                  <a:rPr lang="en-US" dirty="0"/>
                  <a:t> per annum simple interest.</a:t>
                </a:r>
              </a:p>
              <a:p>
                <a:r>
                  <a:rPr lang="en-US" dirty="0"/>
                  <a:t>Model this simple investment using a recurrence relation of the form: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principal,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+𝐷                    </a:t>
                </a:r>
                <a:r>
                  <a:rPr lang="en-US" dirty="0"/>
                  <a:t>where </a:t>
                </a:r>
                <a:r>
                  <a:rPr lang="en-US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𝑉𝑛  is the value of the investment after 𝑛 years.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𝑟=4.8%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4.8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×5000=240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+240.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57F6E-202C-6443-B176-E5C9C4EC2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5" y="850900"/>
                <a:ext cx="10691265" cy="5078314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EB20CC5C-BD36-DE4E-B0DD-74ED1AE69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67" y="2453043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4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6845-A4F8-7A45-8B5B-F2CAAC56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1386"/>
            <a:ext cx="11391900" cy="137103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</a:t>
            </a:r>
            <a:r>
              <a:rPr lang="en-US" sz="3800" dirty="0"/>
              <a:t>recurrence</a:t>
            </a:r>
            <a:r>
              <a:rPr lang="en-US" dirty="0"/>
              <a:t> relation to </a:t>
            </a:r>
            <a:r>
              <a:rPr lang="en-US" dirty="0" err="1"/>
              <a:t>analyse</a:t>
            </a:r>
            <a:r>
              <a:rPr lang="en-US" dirty="0"/>
              <a:t> a simple interest investment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</p:spPr>
            <p:txBody>
              <a:bodyPr/>
              <a:lstStyle/>
              <a:p>
                <a:r>
                  <a:rPr lang="en-US" dirty="0"/>
                  <a:t>Cheryl’s simple interest investment is modelled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+240.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:r>
                  <a:rPr lang="en-US" dirty="0">
                    <a:solidFill>
                      <a:srgbClr val="0070C0"/>
                    </a:solidFill>
                  </a:rPr>
                  <a:t>𝑛</a:t>
                </a:r>
                <a:r>
                  <a:rPr lang="en-US" dirty="0"/>
                  <a:t> years.</a:t>
                </a:r>
              </a:p>
              <a:p>
                <a:r>
                  <a:rPr lang="en-US" dirty="0"/>
                  <a:t>a. Use the model to determine the value of Cheryl’s investment after 3 years.</a:t>
                </a:r>
              </a:p>
              <a:p>
                <a:r>
                  <a:rPr lang="en-US" dirty="0"/>
                  <a:t>b. When will Cheryl’s investment first exceed $6000, and what will its value be then?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  <a:blipFill>
                <a:blip r:embed="rId2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0CBD3AD-657F-B64C-82A4-FF6BF39D0143}"/>
              </a:ext>
            </a:extLst>
          </p:cNvPr>
          <p:cNvSpPr/>
          <p:nvPr/>
        </p:nvSpPr>
        <p:spPr>
          <a:xfrm>
            <a:off x="7728162" y="5239434"/>
            <a:ext cx="371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AU" u="none" strike="noStrike" dirty="0">
                <a:solidFill>
                  <a:srgbClr val="009EC6"/>
                </a:solidFill>
                <a:latin typeface="Open Sans"/>
              </a:rPr>
              <a:t>a. 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$5720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  <a:p>
            <a:pPr fontAlgn="t"/>
            <a:r>
              <a:rPr lang="en-AU" dirty="0">
                <a:solidFill>
                  <a:srgbClr val="009EC6"/>
                </a:solidFill>
                <a:latin typeface="Open Sans"/>
              </a:rPr>
              <a:t>b. 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After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years;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$6200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</a:p>
        </p:txBody>
      </p:sp>
      <p:pic>
        <p:nvPicPr>
          <p:cNvPr id="5122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752953FC-94A7-DE4C-834C-D2CDA3C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34" y="1204814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69FE3-4902-4BBF-8BEC-85E5D972C466}"/>
              </a:ext>
            </a:extLst>
          </p:cNvPr>
          <p:cNvSpPr txBox="1"/>
          <p:nvPr/>
        </p:nvSpPr>
        <p:spPr>
          <a:xfrm>
            <a:off x="7052441" y="161644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5.2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020EA-7D63-4FF9-822F-3379528AE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1" y="4290846"/>
            <a:ext cx="3224730" cy="1574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F8394B-C92F-4985-A6CE-7ACDF9449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098" y="3802243"/>
            <a:ext cx="4179064" cy="28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6845-A4F8-7A45-8B5B-F2CAAC56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1386"/>
            <a:ext cx="11391900" cy="137103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</a:t>
            </a:r>
            <a:r>
              <a:rPr lang="en-US" sz="3800" dirty="0"/>
              <a:t>recurrence</a:t>
            </a:r>
            <a:r>
              <a:rPr lang="en-US" dirty="0"/>
              <a:t> relation to </a:t>
            </a:r>
            <a:r>
              <a:rPr lang="en-US" dirty="0" err="1"/>
              <a:t>analyse</a:t>
            </a:r>
            <a:r>
              <a:rPr lang="en-US" dirty="0"/>
              <a:t> a simple interest investment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</p:spPr>
            <p:txBody>
              <a:bodyPr/>
              <a:lstStyle/>
              <a:p>
                <a:r>
                  <a:rPr lang="en-US" dirty="0"/>
                  <a:t>Cheryl’s simple interest investment is modelled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+240.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:r>
                  <a:rPr lang="en-US" dirty="0">
                    <a:solidFill>
                      <a:srgbClr val="0070C0"/>
                    </a:solidFill>
                  </a:rPr>
                  <a:t>𝑛</a:t>
                </a:r>
                <a:r>
                  <a:rPr lang="en-US" dirty="0"/>
                  <a:t> years.</a:t>
                </a:r>
              </a:p>
              <a:p>
                <a:r>
                  <a:rPr lang="en-US" dirty="0"/>
                  <a:t>a. Use the model to determine the value of Cheryl’s investment after 3 years.</a:t>
                </a:r>
              </a:p>
              <a:p>
                <a:r>
                  <a:rPr lang="en-US" dirty="0"/>
                  <a:t>b. When will Cheryl’s investment first exceed $6000, and what will its value be then?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  <a:blipFill>
                <a:blip r:embed="rId2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0CBD3AD-657F-B64C-82A4-FF6BF39D0143}"/>
              </a:ext>
            </a:extLst>
          </p:cNvPr>
          <p:cNvSpPr/>
          <p:nvPr/>
        </p:nvSpPr>
        <p:spPr>
          <a:xfrm>
            <a:off x="7728162" y="5239434"/>
            <a:ext cx="371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AU" u="none" strike="noStrike" dirty="0">
                <a:solidFill>
                  <a:srgbClr val="009EC6"/>
                </a:solidFill>
                <a:latin typeface="Open Sans"/>
              </a:rPr>
              <a:t>a. 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$5720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  <a:p>
            <a:pPr fontAlgn="t"/>
            <a:r>
              <a:rPr lang="en-AU" dirty="0">
                <a:solidFill>
                  <a:srgbClr val="009EC6"/>
                </a:solidFill>
                <a:latin typeface="Open Sans"/>
              </a:rPr>
              <a:t>b. 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After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years;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$6200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</a:p>
        </p:txBody>
      </p:sp>
      <p:pic>
        <p:nvPicPr>
          <p:cNvPr id="5122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752953FC-94A7-DE4C-834C-D2CDA3C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34" y="1204814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69FE3-4902-4BBF-8BEC-85E5D972C466}"/>
              </a:ext>
            </a:extLst>
          </p:cNvPr>
          <p:cNvSpPr txBox="1"/>
          <p:nvPr/>
        </p:nvSpPr>
        <p:spPr>
          <a:xfrm>
            <a:off x="7052441" y="161644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9A720-733D-4405-A35D-9477A417C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511" y="3914598"/>
            <a:ext cx="3516539" cy="2649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486664-9FAC-4262-89D5-A789DB953800}"/>
              </a:ext>
            </a:extLst>
          </p:cNvPr>
          <p:cNvSpPr txBox="1"/>
          <p:nvPr/>
        </p:nvSpPr>
        <p:spPr>
          <a:xfrm>
            <a:off x="296322" y="4544492"/>
            <a:ext cx="257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00FF00"/>
                </a:highlight>
              </a:rPr>
              <a:t>Green area</a:t>
            </a:r>
            <a:r>
              <a:rPr lang="en-AU" dirty="0"/>
              <a:t>=input</a:t>
            </a:r>
          </a:p>
          <a:p>
            <a:endParaRPr lang="en-AU" dirty="0"/>
          </a:p>
          <a:p>
            <a:r>
              <a:rPr lang="en-AU" dirty="0">
                <a:highlight>
                  <a:srgbClr val="FF00FF"/>
                </a:highlight>
              </a:rPr>
              <a:t>Pink</a:t>
            </a:r>
            <a:r>
              <a:rPr lang="en-AU" dirty="0"/>
              <a:t> &amp; </a:t>
            </a:r>
            <a:r>
              <a:rPr lang="en-AU" dirty="0">
                <a:highlight>
                  <a:srgbClr val="FFFF00"/>
                </a:highlight>
              </a:rPr>
              <a:t>Orange</a:t>
            </a:r>
            <a:r>
              <a:rPr lang="en-AU" dirty="0"/>
              <a:t>= output</a:t>
            </a:r>
          </a:p>
        </p:txBody>
      </p:sp>
    </p:spTree>
    <p:extLst>
      <p:ext uri="{BB962C8B-B14F-4D97-AF65-F5344CB8AC3E}">
        <p14:creationId xmlns:p14="http://schemas.microsoft.com/office/powerpoint/2010/main" val="27570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6845-A4F8-7A45-8B5B-F2CAAC56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1386"/>
            <a:ext cx="11391900" cy="1371030"/>
          </a:xfrm>
        </p:spPr>
        <p:txBody>
          <a:bodyPr>
            <a:normAutofit fontScale="90000"/>
          </a:bodyPr>
          <a:lstStyle/>
          <a:p>
            <a:r>
              <a:rPr lang="en-AU" dirty="0"/>
              <a:t>Modelling simple interest using a rule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110" y="972235"/>
                <a:ext cx="10691265" cy="4570314"/>
              </a:xfrm>
            </p:spPr>
            <p:txBody>
              <a:bodyPr/>
              <a:lstStyle/>
              <a:p>
                <a:r>
                  <a:rPr lang="en-AU" dirty="0"/>
                  <a:t>Joan invests </a:t>
                </a:r>
                <a:r>
                  <a:rPr lang="en-AU" dirty="0">
                    <a:solidFill>
                      <a:srgbClr val="0070C0"/>
                    </a:solidFill>
                  </a:rPr>
                  <a:t>$5000 </a:t>
                </a:r>
                <a:r>
                  <a:rPr lang="en-AU" dirty="0"/>
                  <a:t>in an account paying a simple interest rate of </a:t>
                </a:r>
                <a:r>
                  <a:rPr lang="en-AU" dirty="0">
                    <a:solidFill>
                      <a:srgbClr val="0070C0"/>
                    </a:solidFill>
                  </a:rPr>
                  <a:t>4.5%</a:t>
                </a:r>
                <a:r>
                  <a:rPr lang="en-AU" dirty="0"/>
                  <a:t> per year.</a:t>
                </a:r>
              </a:p>
              <a:p>
                <a:r>
                  <a:rPr lang="en-AU" dirty="0"/>
                  <a:t>a. Construct a rule that will calculate the value of the investment,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dirty="0"/>
                  <a:t>, after n years.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DengXian" panose="020B0503020204020204" pitchFamily="2" charset="-122"/>
                    <a:cs typeface="Times New Roman" panose="02020603050405020304" pitchFamily="18" charset="0"/>
                  </a:rPr>
                  <a:t>D =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B0503020204020204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AU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B0503020204020204" pitchFamily="2" charset="-122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dirty="0"/>
                  <a:t> = 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4.5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DengXian" panose="020B0503020204020204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5000 </m:t>
                    </m:r>
                  </m:oMath>
                </a14:m>
                <a:r>
                  <a:rPr lang="en-AU" dirty="0"/>
                  <a:t>= 225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=5000+n*225     Or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+225n</a:t>
                </a:r>
              </a:p>
              <a:p>
                <a:r>
                  <a:rPr lang="en-AU" dirty="0"/>
                  <a:t>b. Use the rule to calculate the value of the investment after five years.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+225*5 = $ 6125.00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110" y="972235"/>
                <a:ext cx="10691265" cy="4570314"/>
              </a:xfrm>
              <a:blipFill>
                <a:blip r:embed="rId2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CBD3AD-657F-B64C-82A4-FF6BF39D0143}"/>
                  </a:ext>
                </a:extLst>
              </p:cNvPr>
              <p:cNvSpPr/>
              <p:nvPr/>
            </p:nvSpPr>
            <p:spPr>
              <a:xfrm>
                <a:off x="7728162" y="5239434"/>
                <a:ext cx="37134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/>
                <a:r>
                  <a:rPr lang="en-AU" u="none" strike="noStrike" dirty="0">
                    <a:solidFill>
                      <a:srgbClr val="009EC6"/>
                    </a:solidFill>
                    <a:latin typeface="Open Sans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+225n</a:t>
                </a:r>
                <a:endParaRPr lang="en-AU" b="0" i="0" dirty="0">
                  <a:solidFill>
                    <a:srgbClr val="009EC6"/>
                  </a:solidFill>
                  <a:effectLst/>
                  <a:latin typeface="Open Sans"/>
                </a:endParaRPr>
              </a:p>
              <a:p>
                <a:pPr fontAlgn="t"/>
                <a:r>
                  <a:rPr lang="en-AU" dirty="0">
                    <a:solidFill>
                      <a:srgbClr val="009EC6"/>
                    </a:solidFill>
                    <a:latin typeface="Open Sans"/>
                  </a:rPr>
                  <a:t>b. </a:t>
                </a:r>
                <a:r>
                  <a:rPr lang="en-AU" b="0" i="0" dirty="0">
                    <a:solidFill>
                      <a:srgbClr val="009EC6"/>
                    </a:solidFill>
                    <a:effectLst/>
                    <a:latin typeface="Open Sans"/>
                  </a:rPr>
                  <a:t>After </a:t>
                </a:r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Open Sans"/>
                  </a:rPr>
                  <a:t>5</a:t>
                </a:r>
                <a:r>
                  <a:rPr lang="en-AU" b="0" i="0" dirty="0">
                    <a:solidFill>
                      <a:srgbClr val="009EC6"/>
                    </a:solidFill>
                    <a:effectLst/>
                    <a:latin typeface="Open Sans"/>
                  </a:rPr>
                  <a:t> years; </a:t>
                </a:r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Open Sans"/>
                  </a:rPr>
                  <a:t>$6125</a:t>
                </a:r>
                <a:r>
                  <a:rPr lang="en-AU" b="0" i="0" dirty="0">
                    <a:solidFill>
                      <a:srgbClr val="009EC6"/>
                    </a:solidFill>
                    <a:effectLst/>
                    <a:latin typeface="Open Sans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CBD3AD-657F-B64C-82A4-FF6BF39D0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162" y="5239434"/>
                <a:ext cx="3713470" cy="646331"/>
              </a:xfrm>
              <a:prstGeom prst="rect">
                <a:avLst/>
              </a:prstGeom>
              <a:blipFill>
                <a:blip r:embed="rId3"/>
                <a:stretch>
                  <a:fillRect l="-1478" t="-3738" b="-140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752953FC-94A7-DE4C-834C-D2CDA3C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34" y="1204814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B23B3-65AB-45FA-91D0-09DAFD5A3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604" y="4231761"/>
            <a:ext cx="12192000" cy="8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3261D"/>
      </a:dk2>
      <a:lt2>
        <a:srgbClr val="E6E2E8"/>
      </a:lt2>
      <a:accent1>
        <a:srgbClr val="56B520"/>
      </a:accent1>
      <a:accent2>
        <a:srgbClr val="8CAD13"/>
      </a:accent2>
      <a:accent3>
        <a:srgbClr val="BC9D21"/>
      </a:accent3>
      <a:accent4>
        <a:srgbClr val="D56017"/>
      </a:accent4>
      <a:accent5>
        <a:srgbClr val="E7292F"/>
      </a:accent5>
      <a:accent6>
        <a:srgbClr val="D5176C"/>
      </a:accent6>
      <a:hlink>
        <a:srgbClr val="BF503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516</Words>
  <Application>Microsoft Office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Open Sans</vt:lpstr>
      <vt:lpstr>Univers Condensed</vt:lpstr>
      <vt:lpstr>Aptos</vt:lpstr>
      <vt:lpstr>Arial</vt:lpstr>
      <vt:lpstr>Calibri</vt:lpstr>
      <vt:lpstr>Calisto MT</vt:lpstr>
      <vt:lpstr>Cambria Math</vt:lpstr>
      <vt:lpstr>ChronicleVTI</vt:lpstr>
      <vt:lpstr>Simple interest</vt:lpstr>
      <vt:lpstr>Starter =2 marks</vt:lpstr>
      <vt:lpstr>A recurrence model for linear growth and decay</vt:lpstr>
      <vt:lpstr>Simple interest growth</vt:lpstr>
      <vt:lpstr>Modelling a simple interest with a recurrence relation</vt:lpstr>
      <vt:lpstr>Using a recurrence relation to analyse a simple interest investment  </vt:lpstr>
      <vt:lpstr>Using a recurrence relation to analyse a simple interest investment  </vt:lpstr>
      <vt:lpstr>Modelling simple interest using a rule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linear growth and decay</dc:title>
  <dc:creator>Yongmei Zhang</dc:creator>
  <cp:lastModifiedBy>Lyn ZHANG</cp:lastModifiedBy>
  <cp:revision>39</cp:revision>
  <dcterms:created xsi:type="dcterms:W3CDTF">2020-11-23T23:22:01Z</dcterms:created>
  <dcterms:modified xsi:type="dcterms:W3CDTF">2025-02-05T10:07:23Z</dcterms:modified>
</cp:coreProperties>
</file>