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69" r:id="rId3"/>
    <p:sldId id="258" r:id="rId4"/>
    <p:sldId id="262" r:id="rId5"/>
    <p:sldId id="263" r:id="rId6"/>
    <p:sldId id="264" r:id="rId7"/>
    <p:sldId id="265" r:id="rId8"/>
    <p:sldId id="266" r:id="rId9"/>
    <p:sldId id="267" r:id="rId10"/>
    <p:sldId id="26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590"/>
  </p:normalViewPr>
  <p:slideViewPr>
    <p:cSldViewPr snapToGrid="0" snapToObjects="1">
      <p:cViewPr varScale="1">
        <p:scale>
          <a:sx n="59" d="100"/>
          <a:sy n="59" d="100"/>
        </p:scale>
        <p:origin x="940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DE6C8-AB1D-4204-BC9C-3366B0BF0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8426" y="889820"/>
            <a:ext cx="9989574" cy="3598606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7B9009-EE50-4EE5-B6EB-CD6EC83D3F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8426" y="4488426"/>
            <a:ext cx="6991776" cy="1302774"/>
          </a:xfrm>
        </p:spPr>
        <p:txBody>
          <a:bodyPr anchor="b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8667E-058A-436F-B8EA-5B3A99D43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80305-1AD7-482D-BFFD-6CDB83AB3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762A1-52E9-402D-B65E-DF193E44C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466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359C1-C098-4BF4-A55D-782F4E606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343C7E-1E8B-4D38-9B81-1AA2A8978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70B00-53AE-4D3F-91BE-A8D789ED9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47FC7-8124-4F70-A849-B6BCC5189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CEBE4-50DC-47DB-B699-CCC024336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974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418279-D3B8-4C6A-AB74-9DE3777712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42322" y="997974"/>
            <a:ext cx="2349043" cy="4984956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8F733C-9309-4197-BACA-207CDC8935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997973"/>
            <a:ext cx="8404122" cy="4984956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CD4D0-5BE6-412D-B08B-5DFFD5935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21651-B786-4A39-A10F-F5231D0A2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04D2D-9379-40DE-9F45-3004BE54F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602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87CA6-BFD9-4CB1-8892-F6B062E82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DA8C3-9C0C-4E52-9A62-E4DB159E6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3EC35-E02F-41FF-9232-F90692A90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D13D38-5DF1-443B-8A12-71E834FDC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E644A-4A37-4757-9809-5B035E287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735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6578B-CD85-4BF1-A729-E8E8079B5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383" y="1709738"/>
            <a:ext cx="1063206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8448C1-C13F-4826-8347-EEB00A664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3" y="4589463"/>
            <a:ext cx="1063206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6546A-957F-4C4D-9744-1177AD258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B149C-CC63-4E3A-A83D-EF637EB51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B94775-7982-41EC-B584-D51224D38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517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E4BD8-507D-48E4-A624-F16A741C3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22096"/>
            <a:ext cx="10691265" cy="112793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A07E4-3A39-457C-A059-7DFB6039D9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5383" y="2128684"/>
            <a:ext cx="5304417" cy="384441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141E17-47CE-4A78-B0FA-0E9786DA67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28684"/>
            <a:ext cx="5219700" cy="384441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F02C13-D3ED-4044-9716-F29D79A18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F334AD-FB29-4355-B5CF-85E61B4F3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5AA154-790C-4774-9C21-8C543E733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919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7DD35-7673-4F88-86B0-634883B5E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87" y="929148"/>
            <a:ext cx="10640005" cy="7615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C820D7-3E0B-47C6-A583-C4C839C5A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4" y="1681163"/>
            <a:ext cx="5282192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839A7B-97D5-400F-B802-A0FF28FE9F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5384" y="2505075"/>
            <a:ext cx="5282192" cy="342377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E0ECA2-DBF1-4681-9DFA-93AFD1B371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0EBBBB-517F-4ED7-9E51-CF0F7590B4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237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11B5C7-1E37-478F-B4B0-C7202FFE4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53F7EF-507C-4CB3-86C5-8B34FFFC1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E3DEA6-E4EB-4C2A-8B4F-55EC965B6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818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32964-A933-4B98-A141-A4B316DAF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684C9D-23DA-42B0-9DD3-7592F72E8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BF8F05-876F-49D8-AE30-5BB2A91EC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3D20DA-9260-4577-BB51-789570A24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747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2C1F24-E0A1-45A7-8EF5-92CD97993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021C19-210E-46B0-9036-5D8AECC92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880FEF-487E-44DF-8615-DF2210419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179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568EE-74C8-43A6-90BC-2DDD965CF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426" y="781665"/>
            <a:ext cx="4093599" cy="122345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C35AC-CAE3-48CF-A3E4-A075C9FDD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9D03EA-5FAD-4609-A2B8-624E426847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8258" y="2315497"/>
            <a:ext cx="4093599" cy="35534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58D2EA-2191-4216-B64D-067BDFE12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042128-DAB4-481C-BEE6-3523E8E88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50E382-C500-4A4C-A7C6-43860383A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745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FE98B-EACF-4251-A8AF-0D9EDD17C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342" y="1066800"/>
            <a:ext cx="4103431" cy="131752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05F473-761A-4002-AF70-9FF878D013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066800"/>
            <a:ext cx="6172200" cy="4794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0C2E6A-F834-4540-BB00-E13CB45DC3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3342" y="2552700"/>
            <a:ext cx="4103431" cy="3316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C38EAB-AD63-415C-B263-BA1D8FBE3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2E5541-B6DE-45E8-BCFE-0DFC4F574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B78D45-289B-46AF-8CB9-E6150BEA1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179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A362AC-B59F-4AC7-B279-57DDD533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22096"/>
            <a:ext cx="10691265" cy="13710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6042DB-75BD-4EC1-B6D9-8A72EF940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0635" y="2293126"/>
            <a:ext cx="10691265" cy="3636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D1378-7C96-4079-B44C-3D86B46575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fld id="{2F3E8B1C-86EF-43CF-8304-249481088644}" type="datetimeFigureOut">
              <a:rPr lang="en-US" smtClean="0"/>
              <a:pPr/>
              <a:t>2/9/2025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B6B78-577F-43F5-BAEE-BF72484C98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C75B8-AF8F-4D8A-9B3D-D1951A64BA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C3DB2ADC-AF19-4574-8C10-79B5B04FCA2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4F9B95-9045-48D2-B9F3-2927E98F54AA}"/>
              </a:ext>
            </a:extLst>
          </p:cNvPr>
          <p:cNvCxnSpPr>
            <a:cxnSpLocks/>
          </p:cNvCxnSpPr>
          <p:nvPr/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85AA86F-6A4D-4BCB-A045-D992CDC2959B}"/>
              </a:ext>
            </a:extLst>
          </p:cNvPr>
          <p:cNvCxnSpPr>
            <a:cxnSpLocks/>
          </p:cNvCxnSpPr>
          <p:nvPr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2039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cap="all" spc="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5CB65D0-496F-4797-A015-C85839E35D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912CA3-2CB0-4545-8F56-BC73481B2B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030" b="4701"/>
          <a:stretch/>
        </p:blipFill>
        <p:spPr>
          <a:xfrm>
            <a:off x="1" y="10"/>
            <a:ext cx="12192000" cy="685798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5D2C779-8883-4E5F-A170-0F464918C1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307" y="990598"/>
            <a:ext cx="12188952" cy="4745182"/>
          </a:xfrm>
          <a:prstGeom prst="rect">
            <a:avLst/>
          </a:prstGeom>
          <a:gradFill>
            <a:gsLst>
              <a:gs pos="35000">
                <a:srgbClr val="000000">
                  <a:alpha val="41000"/>
                </a:srgbClr>
              </a:gs>
              <a:gs pos="0">
                <a:srgbClr val="000000">
                  <a:alpha val="0"/>
                </a:srgbClr>
              </a:gs>
              <a:gs pos="47744">
                <a:srgbClr val="000000">
                  <a:alpha val="51000"/>
                </a:srgbClr>
              </a:gs>
              <a:gs pos="70000">
                <a:srgbClr val="000000">
                  <a:alpha val="37000"/>
                </a:srgbClr>
              </a:gs>
              <a:gs pos="100000">
                <a:srgbClr val="000000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4A20B3-7E68-1E4A-B395-886A141A50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33541" y="990599"/>
            <a:ext cx="5619054" cy="4849091"/>
          </a:xfrm>
        </p:spPr>
        <p:txBody>
          <a:bodyPr anchor="ctr">
            <a:normAutofit/>
          </a:bodyPr>
          <a:lstStyle/>
          <a:p>
            <a:pPr algn="r"/>
            <a:r>
              <a:rPr lang="en-AU" dirty="0">
                <a:solidFill>
                  <a:srgbClr val="FFFFFF"/>
                </a:solidFill>
              </a:rPr>
              <a:t>Flat rate and unit cost depreciation – recurrence relations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E050AE-E595-D043-895D-D0E6D5E30F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12865" y="1447799"/>
            <a:ext cx="2368905" cy="4076699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5B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D96A694-258D-4418-A83C-B9BA72FD44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115300" y="1780927"/>
            <a:ext cx="0" cy="3390901"/>
          </a:xfrm>
          <a:prstGeom prst="line">
            <a:avLst/>
          </a:prstGeom>
          <a:ln w="44450">
            <a:solidFill>
              <a:srgbClr val="FFFFFF"/>
            </a:solidFill>
          </a:ln>
          <a:effectLst>
            <a:outerShdw blurRad="50800" dist="38100" dir="2700000" sx="88000" sy="88000" algn="tl" rotWithShape="0">
              <a:prstClr val="black">
                <a:alpha val="26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808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93D73-DCB5-FF48-9980-555AA9628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700" y="139700"/>
            <a:ext cx="12192000" cy="698500"/>
          </a:xfrm>
        </p:spPr>
        <p:txBody>
          <a:bodyPr>
            <a:normAutofit/>
          </a:bodyPr>
          <a:lstStyle/>
          <a:p>
            <a:r>
              <a:rPr lang="en-US" sz="3000" dirty="0"/>
              <a:t>Using a recurrence relation to analyse unit cost depreciation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268D5D-173B-F343-8930-3C528D95DB2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00635" y="977900"/>
                <a:ext cx="10691265" cy="4951314"/>
              </a:xfrm>
            </p:spPr>
            <p:txBody>
              <a:bodyPr/>
              <a:lstStyle/>
              <a:p>
                <a:r>
                  <a:rPr lang="en-AU" dirty="0"/>
                  <a:t>The depreciated value of the lawn mower is modelled by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=270,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AU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3.50</a:t>
                </a:r>
              </a:p>
              <a:p>
                <a:r>
                  <a:rPr lang="en-AU" dirty="0"/>
                  <a:t>where </a:t>
                </a:r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AU" dirty="0"/>
                  <a:t>is the value of the mower after being used to mow 𝑛 lawns.</a:t>
                </a:r>
              </a:p>
              <a:p>
                <a:pPr fontAlgn="t"/>
                <a:r>
                  <a:rPr lang="en-AU" dirty="0"/>
                  <a:t>a. Use the model to determine the value of the mower after it has been used three times.</a:t>
                </a:r>
              </a:p>
              <a:p>
                <a:pPr fontAlgn="t"/>
                <a:r>
                  <a:rPr lang="en-AU" dirty="0"/>
                  <a:t>b. How many times can the mower be used before its depreciated value is less than $250?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268D5D-173B-F343-8930-3C528D95DB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00635" y="977900"/>
                <a:ext cx="10691265" cy="4951314"/>
              </a:xfrm>
              <a:blipFill>
                <a:blip r:embed="rId2"/>
                <a:stretch>
                  <a:fillRect l="-4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65C65C7E-5200-104C-8157-720143535308}"/>
              </a:ext>
            </a:extLst>
          </p:cNvPr>
          <p:cNvSpPr/>
          <p:nvPr/>
        </p:nvSpPr>
        <p:spPr>
          <a:xfrm>
            <a:off x="8715417" y="6147146"/>
            <a:ext cx="30861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t">
              <a:buAutoNum type="alphaLcPeriod"/>
            </a:pPr>
            <a:r>
              <a:rPr lang="en-AU" b="0" i="0" u="none" strike="noStrike" dirty="0">
                <a:solidFill>
                  <a:srgbClr val="009EC6"/>
                </a:solidFill>
                <a:effectLst/>
                <a:latin typeface="Open Sans"/>
              </a:rPr>
              <a:t>$259.50</a:t>
            </a:r>
          </a:p>
          <a:p>
            <a:pPr marL="342900" indent="-342900" fontAlgn="t">
              <a:buAutoNum type="alphaLcPeriod"/>
            </a:pPr>
            <a:r>
              <a:rPr lang="en-AU" b="0" i="0" dirty="0">
                <a:solidFill>
                  <a:srgbClr val="009EC6"/>
                </a:solidFill>
                <a:effectLst/>
                <a:latin typeface="Open Sans"/>
              </a:rPr>
              <a:t>After six mows</a:t>
            </a:r>
          </a:p>
        </p:txBody>
      </p:sp>
      <p:pic>
        <p:nvPicPr>
          <p:cNvPr id="6" name="Picture 2" descr="Examples Images, Stock Photos &amp; Vectors | Shutterstock">
            <a:extLst>
              <a:ext uri="{FF2B5EF4-FFF2-40B4-BE49-F238E27FC236}">
                <a16:creationId xmlns:a16="http://schemas.microsoft.com/office/drawing/2014/main" id="{FA52FE77-0678-664B-9203-79ACB6F861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0493" y="740178"/>
            <a:ext cx="1270998" cy="1371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E882A1D-4A03-4574-B2C4-E875BA1253EB}"/>
              </a:ext>
            </a:extLst>
          </p:cNvPr>
          <p:cNvSpPr txBox="1"/>
          <p:nvPr/>
        </p:nvSpPr>
        <p:spPr>
          <a:xfrm>
            <a:off x="7523546" y="916768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highlight>
                  <a:srgbClr val="00FF00"/>
                </a:highlight>
              </a:rPr>
              <a:t>CAS Notes 5.4</a:t>
            </a:r>
            <a:endParaRPr lang="en-AU" sz="3200" dirty="0">
              <a:highlight>
                <a:srgbClr val="00FF00"/>
              </a:highlight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24F30D7-6D94-4571-816D-359462B541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90" y="3668598"/>
            <a:ext cx="3563183" cy="179678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9E8D8C2-3379-4369-AF23-062BA66B9B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9801" y="3429000"/>
            <a:ext cx="4303220" cy="32430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4B28C95-9F35-4A07-BEB6-259F2EF0C3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30884" y="3392735"/>
            <a:ext cx="3574226" cy="271012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037F45C-F67F-4F41-BB90-19706EF6E959}"/>
              </a:ext>
            </a:extLst>
          </p:cNvPr>
          <p:cNvSpPr txBox="1"/>
          <p:nvPr/>
        </p:nvSpPr>
        <p:spPr>
          <a:xfrm>
            <a:off x="7523545" y="1491408"/>
            <a:ext cx="38141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highlight>
                  <a:srgbClr val="00FF00"/>
                </a:highlight>
              </a:rPr>
              <a:t>CAS Notes 6.16.3</a:t>
            </a:r>
            <a:endParaRPr lang="en-AU" sz="3200" dirty="0">
              <a:highlight>
                <a:srgbClr val="00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872610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52F8E-66C4-4390-BD9C-BFABA7239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Starter =2 marks</a:t>
            </a:r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4DDEBA-49CB-430E-BB40-B8092A7A667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00100" y="1721625"/>
            <a:ext cx="8639175" cy="200264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3645EA8-6238-4F3A-BE3A-9BC005296454}"/>
              </a:ext>
            </a:extLst>
          </p:cNvPr>
          <p:cNvSpPr txBox="1"/>
          <p:nvPr/>
        </p:nvSpPr>
        <p:spPr>
          <a:xfrm>
            <a:off x="9157212" y="1137195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highlight>
                  <a:srgbClr val="00FF00"/>
                </a:highlight>
              </a:rPr>
              <a:t>CAS Notes 5.1</a:t>
            </a:r>
            <a:endParaRPr lang="en-AU" sz="3200" dirty="0">
              <a:highlight>
                <a:srgbClr val="00FF00"/>
              </a:highlight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0DF73AE-F3E6-45BC-AF96-A660A0230D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775" y="3724274"/>
            <a:ext cx="4200912" cy="28124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98A6E37-95D5-4B24-8718-F8F617C85A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3418" y="3724274"/>
            <a:ext cx="5642954" cy="2939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393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75D36-58D8-044B-88F3-8B4C68BAC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9296"/>
            <a:ext cx="12192000" cy="1371030"/>
          </a:xfrm>
        </p:spPr>
        <p:txBody>
          <a:bodyPr>
            <a:normAutofit/>
          </a:bodyPr>
          <a:lstStyle/>
          <a:p>
            <a:r>
              <a:rPr lang="en-US" sz="3800" dirty="0"/>
              <a:t>A recurrence model for linear growth and decay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5EB2C24-7253-0247-94C6-3AAE97299FF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921526"/>
                <a:ext cx="12075885" cy="558800"/>
              </a:xfrm>
            </p:spPr>
            <p:txBody>
              <a:bodyPr/>
              <a:lstStyle/>
              <a:p>
                <a:r>
                  <a:rPr lang="en-US" dirty="0"/>
                  <a:t>The recurrence relations: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=20,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AU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AU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+ </a:t>
                </a:r>
                <a:r>
                  <a:rPr lang="en-US" dirty="0"/>
                  <a:t>2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AU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=20,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dirty="0"/>
                  <a:t> 2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5EB2C24-7253-0247-94C6-3AAE97299FF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921526"/>
                <a:ext cx="12075885" cy="558800"/>
              </a:xfrm>
              <a:blipFill>
                <a:blip r:embed="rId2"/>
                <a:stretch>
                  <a:fillRect l="-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E5CFF573-5765-854F-9ACB-889C228D76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115" y="1415398"/>
            <a:ext cx="6976835" cy="53333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0334398-E5B0-DF4A-961E-EDB003155E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35671" y="1772256"/>
            <a:ext cx="2305373" cy="15615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A8B01CD-8929-BB4B-B7DA-1C834401AA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8196" y="5123544"/>
            <a:ext cx="3923804" cy="110671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A4564B3-8CD9-D84C-B04B-F117683386FC}"/>
              </a:ext>
            </a:extLst>
          </p:cNvPr>
          <p:cNvSpPr/>
          <p:nvPr/>
        </p:nvSpPr>
        <p:spPr>
          <a:xfrm>
            <a:off x="7042646" y="1754112"/>
            <a:ext cx="16473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b="1" i="0">
                <a:solidFill>
                  <a:srgbClr val="C41130"/>
                </a:solidFill>
                <a:effectLst/>
                <a:latin typeface="Open Sans"/>
              </a:rPr>
              <a:t>linear growth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69AE4E4-609A-8D4F-8C59-DD864CF6B4D3}"/>
              </a:ext>
            </a:extLst>
          </p:cNvPr>
          <p:cNvSpPr/>
          <p:nvPr/>
        </p:nvSpPr>
        <p:spPr>
          <a:xfrm>
            <a:off x="7092950" y="6354798"/>
            <a:ext cx="14847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b="1" i="0" dirty="0">
                <a:solidFill>
                  <a:srgbClr val="C41130"/>
                </a:solidFill>
                <a:effectLst/>
                <a:latin typeface="Open Sans"/>
              </a:rPr>
              <a:t>linear decay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CFE4667-C743-8E4A-8ABF-08069A111960}"/>
              </a:ext>
            </a:extLst>
          </p:cNvPr>
          <p:cNvSpPr/>
          <p:nvPr/>
        </p:nvSpPr>
        <p:spPr>
          <a:xfrm>
            <a:off x="7302500" y="3412062"/>
            <a:ext cx="48895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b="1" i="0" dirty="0">
                <a:solidFill>
                  <a:srgbClr val="C41130"/>
                </a:solidFill>
                <a:effectLst/>
                <a:latin typeface="Open Sans"/>
              </a:rPr>
              <a:t>Model</a:t>
            </a:r>
            <a:r>
              <a:rPr lang="en-AU" sz="2400" dirty="0">
                <a:solidFill>
                  <a:srgbClr val="000000"/>
                </a:solidFill>
                <a:latin typeface="Open Sans"/>
              </a:rPr>
              <a:t> and investigate simple interest loans and investments, as well as flat rate depreciation and unit cost depreciation of assets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3145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025D2-BD3B-CF42-851B-0F69BB07D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47396"/>
            <a:ext cx="11480800" cy="576504"/>
          </a:xfrm>
        </p:spPr>
        <p:txBody>
          <a:bodyPr>
            <a:normAutofit fontScale="90000"/>
          </a:bodyPr>
          <a:lstStyle/>
          <a:p>
            <a:r>
              <a:rPr lang="en-US" sz="3400" dirty="0"/>
              <a:t>Depreciation: the reduction in value of an item over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6928D9-BBBB-F447-A3A9-E7BAE385D1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135" y="1298964"/>
            <a:ext cx="10691265" cy="4260071"/>
          </a:xfrm>
        </p:spPr>
        <p:txBody>
          <a:bodyPr>
            <a:normAutofit/>
          </a:bodyPr>
          <a:lstStyle/>
          <a:p>
            <a:r>
              <a:rPr lang="en-US" dirty="0"/>
              <a:t>After a certain amount of time, or when the value of an item is depreciated to a certain amount, called its </a:t>
            </a:r>
            <a:r>
              <a:rPr lang="en-US" dirty="0">
                <a:solidFill>
                  <a:srgbClr val="FF0000"/>
                </a:solidFill>
              </a:rPr>
              <a:t>scrap value</a:t>
            </a:r>
            <a:r>
              <a:rPr lang="en-US" dirty="0"/>
              <a:t>, the item will be sold or disposed of.</a:t>
            </a:r>
          </a:p>
          <a:p>
            <a:r>
              <a:rPr lang="en-US" dirty="0">
                <a:solidFill>
                  <a:srgbClr val="0070C0"/>
                </a:solidFill>
              </a:rPr>
              <a:t>Flat-rate depreciation </a:t>
            </a:r>
          </a:p>
          <a:p>
            <a:r>
              <a:rPr lang="en-US" dirty="0"/>
              <a:t>Depreciation where the value of an item is reduced by the same amount every year. Equivalent/opposite to Simple Interest.</a:t>
            </a:r>
          </a:p>
          <a:p>
            <a:r>
              <a:rPr lang="en-US" dirty="0">
                <a:solidFill>
                  <a:srgbClr val="0070C0"/>
                </a:solidFill>
              </a:rPr>
              <a:t>Unit-cost depreciation</a:t>
            </a:r>
          </a:p>
          <a:p>
            <a:r>
              <a:rPr lang="en-US" dirty="0"/>
              <a:t>Depreciation based on how many units have been produced/consumed by the object being depreciated. For example, a machine filling bottles of drink maybe depreciated by 0.001 cents per bottle it fills.</a:t>
            </a:r>
          </a:p>
        </p:txBody>
      </p:sp>
    </p:spTree>
    <p:extLst>
      <p:ext uri="{BB962C8B-B14F-4D97-AF65-F5344CB8AC3E}">
        <p14:creationId xmlns:p14="http://schemas.microsoft.com/office/powerpoint/2010/main" val="22719080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105898-AB8E-CB4A-AA98-EC955894F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0"/>
            <a:ext cx="12064999" cy="1371030"/>
          </a:xfrm>
        </p:spPr>
        <p:txBody>
          <a:bodyPr/>
          <a:lstStyle/>
          <a:p>
            <a:r>
              <a:rPr lang="en-US" dirty="0"/>
              <a:t>Recurrence model for </a:t>
            </a:r>
            <a:r>
              <a:rPr lang="en-US" dirty="0">
                <a:solidFill>
                  <a:srgbClr val="0070C0"/>
                </a:solidFill>
              </a:rPr>
              <a:t>flat-rate depreciation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0B7EF4-42C1-1E40-A16A-D57D30E0262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4435" y="990600"/>
                <a:ext cx="10691265" cy="5199809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sz="280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800" i="1" dirty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sz="2800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dirty="0"/>
                  <a:t> be the value of the asset after 𝑛 years.</a:t>
                </a:r>
              </a:p>
              <a:p>
                <a:r>
                  <a:rPr lang="en-US" sz="2800" dirty="0"/>
                  <a:t>Let 𝑟 be the percentage depreciation rate.</a:t>
                </a:r>
              </a:p>
              <a:p>
                <a:r>
                  <a:rPr lang="en-US" sz="2800" dirty="0"/>
                  <a:t>The recurrence relation for the value of the asset after 𝑛 years is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sz="2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 = initial value of the asset,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sz="2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AU" sz="2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sz="2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AU" sz="28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𝐷</a:t>
                </a:r>
              </a:p>
              <a:p>
                <a:r>
                  <a:rPr lang="en-US" sz="2800" dirty="0"/>
                  <a:t>where </a:t>
                </a:r>
                <a:r>
                  <a:rPr lang="en-US" sz="2800" dirty="0">
                    <a:solidFill>
                      <a:srgbClr val="FF0000"/>
                    </a:solidFill>
                  </a:rPr>
                  <a:t>𝐷=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dirty="0">
                            <a:solidFill>
                              <a:srgbClr val="FF0000"/>
                            </a:solidFill>
                          </a:rPr>
                          <m:t>𝑟</m:t>
                        </m:r>
                      </m:num>
                      <m:den>
                        <m:r>
                          <a:rPr lang="en-AU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×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sz="2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/>
                  <a:t>.</a:t>
                </a:r>
              </a:p>
              <a:p>
                <a:pPr marL="0" indent="0">
                  <a:buNone/>
                </a:pPr>
                <a:endParaRPr lang="en-US" sz="2800" dirty="0"/>
              </a:p>
              <a:p>
                <a:r>
                  <a:rPr lang="en-US" sz="2800" dirty="0"/>
                  <a:t>Sometimes higher-level Q’s</a:t>
                </a:r>
              </a:p>
              <a:p>
                <a:r>
                  <a:rPr lang="en-US" sz="2800" dirty="0">
                    <a:solidFill>
                      <a:srgbClr val="FF0000"/>
                    </a:solidFill>
                  </a:rPr>
                  <a:t>r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m:rPr>
                            <m:nor/>
                          </m:rPr>
                          <a:rPr lang="en-US" sz="2800" dirty="0">
                            <a:solidFill>
                              <a:srgbClr val="FF0000"/>
                            </a:solidFill>
                          </a:rPr>
                          <m:t>×</m:t>
                        </m:r>
                        <m:r>
                          <a:rPr lang="en-AU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num>
                      <m:den>
                        <m:sSub>
                          <m:sSubPr>
                            <m:ctrlPr>
                              <a:rPr lang="en-US" sz="28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sz="28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AU" sz="28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en-AU" sz="2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     </m:t>
                    </m:r>
                  </m:oMath>
                </a14:m>
                <a:r>
                  <a:rPr lang="en-US" sz="2800" dirty="0"/>
                  <a:t>OR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sz="2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m:rPr>
                            <m:nor/>
                          </m:rPr>
                          <a:rPr lang="en-US" sz="2800" dirty="0">
                            <a:solidFill>
                              <a:srgbClr val="FF0000"/>
                            </a:solidFill>
                          </a:rPr>
                          <m:t>×</m:t>
                        </m:r>
                        <m:r>
                          <a:rPr lang="en-AU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dirty="0">
                            <a:solidFill>
                              <a:srgbClr val="FF0000"/>
                            </a:solidFill>
                          </a:rPr>
                          <m:t>𝑟</m:t>
                        </m:r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0B7EF4-42C1-1E40-A16A-D57D30E0262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4435" y="990600"/>
                <a:ext cx="10691265" cy="5199809"/>
              </a:xfrm>
              <a:blipFill>
                <a:blip r:embed="rId2"/>
                <a:stretch>
                  <a:fillRect l="-855" t="-105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10766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2187B-0A48-194A-AF42-F391F91AA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09296"/>
            <a:ext cx="12192000" cy="627304"/>
          </a:xfrm>
        </p:spPr>
        <p:txBody>
          <a:bodyPr>
            <a:normAutofit/>
          </a:bodyPr>
          <a:lstStyle/>
          <a:p>
            <a:r>
              <a:rPr lang="en-US" sz="3100" dirty="0"/>
              <a:t>Modelling flat rate depreciation with a recurrence relation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8934EF-B016-0F4D-A52A-6766944089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00635" y="939800"/>
                <a:ext cx="10691265" cy="4989414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A new car was purchased for $24000 in 2014. The car depreciates by 20% of its purchase price each year. Model the depreciating value of this car using a recurrence relation of the form: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= initial value of the asset,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AU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AU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𝐷               </a:t>
                </a:r>
                <a:r>
                  <a:rPr lang="en-US" dirty="0"/>
                  <a:t>where </a:t>
                </a:r>
                <a:r>
                  <a:rPr lang="en-US" dirty="0">
                    <a:solidFill>
                      <a:srgbClr val="FF0000"/>
                    </a:solidFill>
                  </a:rPr>
                  <a:t>𝐷=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FF0000"/>
                            </a:solidFill>
                          </a:rPr>
                          <m:t>𝑟</m:t>
                        </m:r>
                      </m:num>
                      <m:den>
                        <m:r>
                          <a:rPr lang="en-AU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×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 is the value of the car after </a:t>
                </a:r>
                <a:r>
                  <a:rPr lang="en-US" dirty="0">
                    <a:solidFill>
                      <a:srgbClr val="FF0000"/>
                    </a:solidFill>
                  </a:rPr>
                  <a:t>n</a:t>
                </a:r>
                <a:r>
                  <a:rPr lang="en-US" dirty="0"/>
                  <a:t> years depreciation.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/>
                  <a:t>=24000</a:t>
                </a:r>
              </a:p>
              <a:p>
                <a:r>
                  <a:rPr lang="en-US" dirty="0"/>
                  <a:t>𝑟=20%</a:t>
                </a:r>
              </a:p>
              <a:p>
                <a:r>
                  <a:rPr lang="en-US" dirty="0"/>
                  <a:t>𝐷=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AU" b="0" i="0" dirty="0" smtClean="0">
                            <a:solidFill>
                              <a:schemeClr val="tx1"/>
                            </a:solidFill>
                          </a:rPr>
                          <m:t>20</m:t>
                        </m:r>
                      </m:num>
                      <m:den>
                        <m:r>
                          <a:rPr lang="en-A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  <m:r>
                      <a:rPr lang="en-AU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×24000=4800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/>
                  <a:t>=24000,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AU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AU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4800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8934EF-B016-0F4D-A52A-6766944089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00635" y="939800"/>
                <a:ext cx="10691265" cy="4989414"/>
              </a:xfrm>
              <a:blipFill>
                <a:blip r:embed="rId2"/>
                <a:stretch>
                  <a:fillRect l="-4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 descr="Examples Images, Stock Photos &amp; Vectors | Shutterstock">
            <a:extLst>
              <a:ext uri="{FF2B5EF4-FFF2-40B4-BE49-F238E27FC236}">
                <a16:creationId xmlns:a16="http://schemas.microsoft.com/office/drawing/2014/main" id="{6E3D08E9-83AB-D340-8779-7DC55344F3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0902" y="2394986"/>
            <a:ext cx="1270998" cy="1371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0578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82F10-0D58-5B4E-97F6-B49E163F2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35" y="147396"/>
            <a:ext cx="10691265" cy="1371030"/>
          </a:xfrm>
        </p:spPr>
        <p:txBody>
          <a:bodyPr>
            <a:normAutofit fontScale="90000"/>
          </a:bodyPr>
          <a:lstStyle/>
          <a:p>
            <a:r>
              <a:rPr lang="en-US" dirty="0"/>
              <a:t>Using a recurrence relation to analyse flat rate depreciation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6C1E9B-19E6-044E-ACAC-A12E4DBDCEF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6557" y="1320800"/>
                <a:ext cx="11265344" cy="4608414"/>
              </a:xfrm>
            </p:spPr>
            <p:txBody>
              <a:bodyPr/>
              <a:lstStyle/>
              <a:p>
                <a:r>
                  <a:rPr lang="en-US" dirty="0"/>
                  <a:t>The flat rate depreciation of a car is modelled by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/>
                  <a:t>=24000,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AU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AU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4800 </a:t>
                </a:r>
              </a:p>
              <a:p>
                <a:r>
                  <a:rPr lang="en-US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is the value of the car after 𝑛 years.</a:t>
                </a:r>
              </a:p>
              <a:p>
                <a:r>
                  <a:rPr lang="en-US" dirty="0"/>
                  <a:t>a. Use the model to determine the value of the car after </a:t>
                </a:r>
                <a:r>
                  <a:rPr lang="en-US" dirty="0">
                    <a:solidFill>
                      <a:srgbClr val="0070C0"/>
                    </a:solidFill>
                  </a:rPr>
                  <a:t>2</a:t>
                </a:r>
                <a:r>
                  <a:rPr lang="en-US" dirty="0"/>
                  <a:t> years.</a:t>
                </a:r>
              </a:p>
              <a:p>
                <a:r>
                  <a:rPr lang="en-US" dirty="0"/>
                  <a:t>b. If the car was purchased in 2014, in what year will the car’s value depreciate to </a:t>
                </a:r>
                <a:r>
                  <a:rPr lang="en-US" dirty="0">
                    <a:solidFill>
                      <a:srgbClr val="0070C0"/>
                    </a:solidFill>
                  </a:rPr>
                  <a:t>zero</a:t>
                </a:r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6C1E9B-19E6-044E-ACAC-A12E4DBDCE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6557" y="1320800"/>
                <a:ext cx="11265344" cy="4608414"/>
              </a:xfrm>
              <a:blipFill>
                <a:blip r:embed="rId2"/>
                <a:stretch>
                  <a:fillRect l="-487" t="-13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1C0D2C8B-8733-5E49-ABA3-9A5353C2E024}"/>
              </a:ext>
            </a:extLst>
          </p:cNvPr>
          <p:cNvSpPr/>
          <p:nvPr/>
        </p:nvSpPr>
        <p:spPr>
          <a:xfrm>
            <a:off x="234865" y="6083601"/>
            <a:ext cx="41758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en-AU" dirty="0">
                <a:solidFill>
                  <a:srgbClr val="009EC6"/>
                </a:solidFill>
                <a:latin typeface="STIXGeneral-Regular" pitchFamily="2" charset="2"/>
              </a:rPr>
              <a:t>a. </a:t>
            </a:r>
            <a:r>
              <a:rPr lang="en-AU" b="0" i="0" u="none" strike="noStrike" dirty="0">
                <a:solidFill>
                  <a:srgbClr val="009EC6"/>
                </a:solidFill>
                <a:effectLst/>
                <a:latin typeface="Open Sans"/>
              </a:rPr>
              <a:t>$14400</a:t>
            </a:r>
            <a:r>
              <a:rPr lang="en-AU" u="none" strike="noStrike" dirty="0">
                <a:solidFill>
                  <a:srgbClr val="009EC6"/>
                </a:solidFill>
                <a:latin typeface="Open Sans"/>
              </a:rPr>
              <a:t>. </a:t>
            </a:r>
          </a:p>
          <a:p>
            <a:pPr fontAlgn="t"/>
            <a:r>
              <a:rPr lang="en-AU" b="0" i="0" dirty="0">
                <a:solidFill>
                  <a:srgbClr val="009EC6"/>
                </a:solidFill>
                <a:effectLst/>
                <a:latin typeface="Open Sans"/>
              </a:rPr>
              <a:t>b. In </a:t>
            </a:r>
            <a:r>
              <a:rPr lang="en-AU" b="0" i="0" u="none" strike="noStrike" dirty="0">
                <a:solidFill>
                  <a:srgbClr val="009EC6"/>
                </a:solidFill>
                <a:effectLst/>
                <a:latin typeface="Open Sans"/>
              </a:rPr>
              <a:t>2019</a:t>
            </a:r>
            <a:r>
              <a:rPr lang="en-AU" b="0" i="0" dirty="0">
                <a:solidFill>
                  <a:srgbClr val="009EC6"/>
                </a:solidFill>
                <a:effectLst/>
                <a:latin typeface="Open Sans"/>
              </a:rPr>
              <a:t>, after </a:t>
            </a:r>
            <a:r>
              <a:rPr lang="en-AU" b="0" i="0" u="none" strike="noStrike" dirty="0">
                <a:solidFill>
                  <a:srgbClr val="009EC6"/>
                </a:solidFill>
                <a:effectLst/>
                <a:latin typeface="Open Sans"/>
              </a:rPr>
              <a:t>5</a:t>
            </a:r>
            <a:r>
              <a:rPr lang="en-AU" b="0" i="0" dirty="0">
                <a:solidFill>
                  <a:srgbClr val="009EC6"/>
                </a:solidFill>
                <a:effectLst/>
                <a:latin typeface="Open Sans"/>
              </a:rPr>
              <a:t> years depreciation</a:t>
            </a:r>
          </a:p>
        </p:txBody>
      </p:sp>
      <p:pic>
        <p:nvPicPr>
          <p:cNvPr id="6" name="Picture 2" descr="Examples Images, Stock Photos &amp; Vectors | Shutterstock">
            <a:extLst>
              <a:ext uri="{FF2B5EF4-FFF2-40B4-BE49-F238E27FC236}">
                <a16:creationId xmlns:a16="http://schemas.microsoft.com/office/drawing/2014/main" id="{B0F46F35-FA2D-2741-ACCB-E783EB6060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6110" y="910105"/>
            <a:ext cx="1270998" cy="1371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D24D4B8-5D1B-42A9-ADAC-19655866FFBC}"/>
              </a:ext>
            </a:extLst>
          </p:cNvPr>
          <p:cNvSpPr txBox="1"/>
          <p:nvPr/>
        </p:nvSpPr>
        <p:spPr>
          <a:xfrm>
            <a:off x="7260787" y="884641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highlight>
                  <a:srgbClr val="00FF00"/>
                </a:highlight>
              </a:rPr>
              <a:t>CAS Notes 5.3</a:t>
            </a:r>
            <a:endParaRPr lang="en-AU" sz="3200" dirty="0">
              <a:highlight>
                <a:srgbClr val="00FF00"/>
              </a:highlight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6D9C06-BC69-49F0-A425-24FD904595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556" y="3936280"/>
            <a:ext cx="3646658" cy="143417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F881216-776D-4DD2-8AB1-64DE9D7967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02320" y="3796511"/>
            <a:ext cx="3787360" cy="28405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C7F4E01-4285-474A-B293-855052865D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49436" y="3863771"/>
            <a:ext cx="3571571" cy="2706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AD4818A-B439-4F09-AD82-873619187ACB}"/>
              </a:ext>
            </a:extLst>
          </p:cNvPr>
          <p:cNvSpPr txBox="1"/>
          <p:nvPr/>
        </p:nvSpPr>
        <p:spPr>
          <a:xfrm>
            <a:off x="7260787" y="1460677"/>
            <a:ext cx="38141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highlight>
                  <a:srgbClr val="00FF00"/>
                </a:highlight>
              </a:rPr>
              <a:t>CAS Notes 6.16.2</a:t>
            </a:r>
            <a:endParaRPr lang="en-AU" sz="3200" dirty="0">
              <a:highlight>
                <a:srgbClr val="00FF00"/>
              </a:highlight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49A8F04-F364-47CA-9076-9ADE2A30E77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85384" y="1998185"/>
            <a:ext cx="2153453" cy="162260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73B1A82-3CF6-4924-97EC-B3B2503D49DB}"/>
              </a:ext>
            </a:extLst>
          </p:cNvPr>
          <p:cNvSpPr txBox="1"/>
          <p:nvPr/>
        </p:nvSpPr>
        <p:spPr>
          <a:xfrm>
            <a:off x="8374346" y="2181529"/>
            <a:ext cx="174655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dirty="0">
                <a:highlight>
                  <a:srgbClr val="00FF00"/>
                </a:highlight>
              </a:rPr>
              <a:t>Green area</a:t>
            </a:r>
            <a:r>
              <a:rPr lang="en-AU" sz="1100" dirty="0"/>
              <a:t>=input</a:t>
            </a:r>
          </a:p>
          <a:p>
            <a:endParaRPr lang="en-AU" sz="1100" dirty="0"/>
          </a:p>
          <a:p>
            <a:r>
              <a:rPr lang="en-AU" sz="1100" dirty="0">
                <a:highlight>
                  <a:srgbClr val="FF00FF"/>
                </a:highlight>
              </a:rPr>
              <a:t>Pink</a:t>
            </a:r>
            <a:r>
              <a:rPr lang="en-AU" sz="1100" dirty="0"/>
              <a:t> &amp; </a:t>
            </a:r>
            <a:r>
              <a:rPr lang="en-AU" sz="1100" dirty="0">
                <a:highlight>
                  <a:srgbClr val="FFFF00"/>
                </a:highlight>
              </a:rPr>
              <a:t>Orange</a:t>
            </a:r>
            <a:r>
              <a:rPr lang="en-AU" sz="1100" dirty="0"/>
              <a:t>= output</a:t>
            </a:r>
          </a:p>
        </p:txBody>
      </p:sp>
    </p:spTree>
    <p:extLst>
      <p:ext uri="{BB962C8B-B14F-4D97-AF65-F5344CB8AC3E}">
        <p14:creationId xmlns:p14="http://schemas.microsoft.com/office/powerpoint/2010/main" val="3455304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DB20B-DC17-614C-A76D-C5774D980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1" y="12700"/>
            <a:ext cx="12064999" cy="1371030"/>
          </a:xfrm>
        </p:spPr>
        <p:txBody>
          <a:bodyPr/>
          <a:lstStyle/>
          <a:p>
            <a:r>
              <a:rPr lang="en-US" dirty="0"/>
              <a:t>Recurrence model for </a:t>
            </a:r>
            <a:r>
              <a:rPr lang="en-US" dirty="0">
                <a:solidFill>
                  <a:srgbClr val="0070C0"/>
                </a:solidFill>
              </a:rPr>
              <a:t>unit-cost depreciation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888769-3177-1B41-B355-5C0A861AD7B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13867" y="1612900"/>
                <a:ext cx="10691265" cy="4938614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800" i="1" dirty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sz="2800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dirty="0"/>
                  <a:t> be the value of the asset after 𝑛 </a:t>
                </a:r>
                <a:r>
                  <a:rPr lang="en-AU" sz="2800" dirty="0"/>
                  <a:t>units of use</a:t>
                </a:r>
                <a:r>
                  <a:rPr lang="en-US" sz="2800" dirty="0"/>
                  <a:t>.</a:t>
                </a:r>
              </a:p>
              <a:p>
                <a:r>
                  <a:rPr lang="en-US" sz="2800" dirty="0"/>
                  <a:t>Let D be the </a:t>
                </a:r>
                <a:r>
                  <a:rPr lang="en-AU" sz="2800" dirty="0"/>
                  <a:t>the cost per unit of use</a:t>
                </a:r>
                <a:r>
                  <a:rPr lang="en-US" sz="2800" dirty="0"/>
                  <a:t>.</a:t>
                </a:r>
              </a:p>
              <a:p>
                <a:r>
                  <a:rPr lang="en-US" sz="2800" dirty="0"/>
                  <a:t>The recurrence relation for the value of the asset after 𝑛 </a:t>
                </a:r>
                <a:r>
                  <a:rPr lang="en-AU" sz="2800" dirty="0"/>
                  <a:t>units of use</a:t>
                </a:r>
                <a:r>
                  <a:rPr lang="en-US" sz="2800" dirty="0"/>
                  <a:t> is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sz="2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 = initial value of the asset,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sz="2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AU" sz="2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sz="2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AU" sz="2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𝐷</a:t>
                </a:r>
              </a:p>
              <a:p>
                <a:pPr marL="0" indent="0">
                  <a:buNone/>
                </a:pPr>
                <a:br>
                  <a:rPr lang="en-AU" sz="2800" dirty="0"/>
                </a:br>
                <a:endParaRPr lang="en-AU" sz="28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888769-3177-1B41-B355-5C0A861AD7B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3867" y="1612900"/>
                <a:ext cx="10691265" cy="4938614"/>
              </a:xfrm>
              <a:blipFill>
                <a:blip r:embed="rId2"/>
                <a:stretch>
                  <a:fillRect l="-1069" t="-771" r="-3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23878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418C2-CB8A-EF44-9380-41331A35F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4300"/>
            <a:ext cx="12192000" cy="711200"/>
          </a:xfrm>
        </p:spPr>
        <p:txBody>
          <a:bodyPr>
            <a:normAutofit/>
          </a:bodyPr>
          <a:lstStyle/>
          <a:p>
            <a:r>
              <a:rPr lang="en-US" sz="3100" dirty="0"/>
              <a:t>Modelling unit cost depreciation with a recurrence relation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46E9B6-42F2-E640-8F0E-061F39D9AFB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50367" y="1188226"/>
                <a:ext cx="10691265" cy="5123674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A professional gardener purchased a lawn mower for $</a:t>
                </a:r>
                <a:r>
                  <a:rPr lang="en-US" dirty="0">
                    <a:solidFill>
                      <a:srgbClr val="0070C0"/>
                    </a:solidFill>
                  </a:rPr>
                  <a:t>270</a:t>
                </a:r>
                <a:r>
                  <a:rPr lang="en-US" dirty="0"/>
                  <a:t>. The mower depreciates in value by $</a:t>
                </a:r>
                <a:r>
                  <a:rPr lang="en-US" dirty="0">
                    <a:solidFill>
                      <a:srgbClr val="0070C0"/>
                    </a:solidFill>
                  </a:rPr>
                  <a:t>3.50</a:t>
                </a:r>
                <a:r>
                  <a:rPr lang="en-US" dirty="0"/>
                  <a:t> each time it is used.</a:t>
                </a:r>
              </a:p>
              <a:p>
                <a:r>
                  <a:rPr lang="en-US" dirty="0"/>
                  <a:t>Model the depreciating value of this mower using a recurrence relation of the form: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= initial value of the asset,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AU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AU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𝐷 </a:t>
                </a:r>
                <a:r>
                  <a:rPr lang="en-US" dirty="0"/>
                  <a:t>where 𝐷= the depreciation in value per use</a:t>
                </a:r>
              </a:p>
              <a:p>
                <a:endParaRPr lang="en-US" dirty="0">
                  <a:solidFill>
                    <a:srgbClr val="FF0000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 is the value of the mower after being used to mow n lawns.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=270</a:t>
                </a: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𝐷=3.50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=270,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AU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3.50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46E9B6-42F2-E640-8F0E-061F39D9AF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50367" y="1188226"/>
                <a:ext cx="10691265" cy="5123674"/>
              </a:xfrm>
              <a:blipFill>
                <a:blip r:embed="rId2"/>
                <a:stretch>
                  <a:fillRect l="-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2" descr="Examples Images, Stock Photos &amp; Vectors | Shutterstock">
            <a:extLst>
              <a:ext uri="{FF2B5EF4-FFF2-40B4-BE49-F238E27FC236}">
                <a16:creationId xmlns:a16="http://schemas.microsoft.com/office/drawing/2014/main" id="{86485E24-B839-2D45-B7C3-7850EFBFF0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0977" y="3750063"/>
            <a:ext cx="1270998" cy="1371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0958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hronicleVTI">
  <a:themeElements>
    <a:clrScheme name="AnalogousFromDarkSeedLeftStep">
      <a:dk1>
        <a:srgbClr val="000000"/>
      </a:dk1>
      <a:lt1>
        <a:srgbClr val="FFFFFF"/>
      </a:lt1>
      <a:dk2>
        <a:srgbClr val="33261D"/>
      </a:dk2>
      <a:lt2>
        <a:srgbClr val="E6E2E8"/>
      </a:lt2>
      <a:accent1>
        <a:srgbClr val="56B520"/>
      </a:accent1>
      <a:accent2>
        <a:srgbClr val="8CAD13"/>
      </a:accent2>
      <a:accent3>
        <a:srgbClr val="BC9D21"/>
      </a:accent3>
      <a:accent4>
        <a:srgbClr val="D56017"/>
      </a:accent4>
      <a:accent5>
        <a:srgbClr val="E7292F"/>
      </a:accent5>
      <a:accent6>
        <a:srgbClr val="D5176C"/>
      </a:accent6>
      <a:hlink>
        <a:srgbClr val="BF503F"/>
      </a:hlink>
      <a:folHlink>
        <a:srgbClr val="7F7F7F"/>
      </a:folHlink>
    </a:clrScheme>
    <a:fontScheme name="Univers Calisto">
      <a:majorFont>
        <a:latin typeface="Univers Condensed"/>
        <a:ea typeface=""/>
        <a:cs typeface=""/>
      </a:majorFont>
      <a:minorFont>
        <a:latin typeface="Calisto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ronicleVTI" id="{508E4D90-5116-4BF0-876B-3F422DD1F65F}" vid="{AA21DC3D-92A8-43A4-8358-ED428371CD5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2766</TotalTime>
  <Words>711</Words>
  <Application>Microsoft Office PowerPoint</Application>
  <PresentationFormat>Widescreen</PresentationFormat>
  <Paragraphs>70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Open Sans</vt:lpstr>
      <vt:lpstr>STIXGeneral-Regular</vt:lpstr>
      <vt:lpstr>Univers Condensed</vt:lpstr>
      <vt:lpstr>Arial</vt:lpstr>
      <vt:lpstr>Calisto MT</vt:lpstr>
      <vt:lpstr>Cambria Math</vt:lpstr>
      <vt:lpstr>ChronicleVTI</vt:lpstr>
      <vt:lpstr>Flat rate and unit cost depreciation – recurrence relations</vt:lpstr>
      <vt:lpstr>Starter =2 marks</vt:lpstr>
      <vt:lpstr>A recurrence model for linear growth and decay</vt:lpstr>
      <vt:lpstr>Depreciation: the reduction in value of an item over time</vt:lpstr>
      <vt:lpstr>Recurrence model for flat-rate depreciation</vt:lpstr>
      <vt:lpstr>Modelling flat rate depreciation with a recurrence relation</vt:lpstr>
      <vt:lpstr>Using a recurrence relation to analyse flat rate depreciation  </vt:lpstr>
      <vt:lpstr>Recurrence model for unit-cost depreciation</vt:lpstr>
      <vt:lpstr>Modelling unit cost depreciation with a recurrence relation</vt:lpstr>
      <vt:lpstr>Using a recurrence relation to analyse unit cost depreciation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Modelling linear growth and decay</dc:title>
  <dc:creator>Yongmei Zhang</dc:creator>
  <cp:lastModifiedBy>Lyn ZHANG</cp:lastModifiedBy>
  <cp:revision>36</cp:revision>
  <dcterms:created xsi:type="dcterms:W3CDTF">2020-11-23T23:22:01Z</dcterms:created>
  <dcterms:modified xsi:type="dcterms:W3CDTF">2025-02-09T09:19:37Z</dcterms:modified>
</cp:coreProperties>
</file>