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8" r:id="rId1"/>
  </p:sldMasterIdLst>
  <p:notesMasterIdLst>
    <p:notesMasterId r:id="rId20"/>
  </p:notesMasterIdLst>
  <p:sldIdLst>
    <p:sldId id="256" r:id="rId2"/>
    <p:sldId id="296" r:id="rId3"/>
    <p:sldId id="272" r:id="rId4"/>
    <p:sldId id="257" r:id="rId5"/>
    <p:sldId id="258" r:id="rId6"/>
    <p:sldId id="294" r:id="rId7"/>
    <p:sldId id="259" r:id="rId8"/>
    <p:sldId id="260" r:id="rId9"/>
    <p:sldId id="261" r:id="rId10"/>
    <p:sldId id="262" r:id="rId11"/>
    <p:sldId id="277" r:id="rId12"/>
    <p:sldId id="263" r:id="rId13"/>
    <p:sldId id="264" r:id="rId14"/>
    <p:sldId id="265" r:id="rId15"/>
    <p:sldId id="266" r:id="rId16"/>
    <p:sldId id="285" r:id="rId17"/>
    <p:sldId id="286" r:id="rId18"/>
    <p:sldId id="295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590"/>
  </p:normalViewPr>
  <p:slideViewPr>
    <p:cSldViewPr snapToGrid="0" snapToObjects="1">
      <p:cViewPr varScale="1">
        <p:scale>
          <a:sx n="59" d="100"/>
          <a:sy n="59" d="100"/>
        </p:scale>
        <p:origin x="94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E33447-61CC-4F54-B92D-1D38B21DC3C8}" type="datetimeFigureOut">
              <a:rPr lang="en-AU" smtClean="0"/>
              <a:t>9/02/2025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CDBA71-778F-4438-921B-19AA678C79E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43816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3,5,6,10,11,15,16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CDBA71-778F-4438-921B-19AA678C79EF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6275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ED69555-EE48-4B19-812B-4E1068DBF976}"/>
              </a:ext>
            </a:extLst>
          </p:cNvPr>
          <p:cNvSpPr/>
          <p:nvPr/>
        </p:nvSpPr>
        <p:spPr>
          <a:xfrm>
            <a:off x="7573754" y="0"/>
            <a:ext cx="4618246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Freeform 57">
            <a:extLst>
              <a:ext uri="{FF2B5EF4-FFF2-40B4-BE49-F238E27FC236}">
                <a16:creationId xmlns:a16="http://schemas.microsoft.com/office/drawing/2014/main" id="{57AEB73D-F521-4B19-820F-12DB6BCC8406}"/>
              </a:ext>
            </a:extLst>
          </p:cNvPr>
          <p:cNvSpPr/>
          <p:nvPr/>
        </p:nvSpPr>
        <p:spPr bwMode="auto">
          <a:xfrm>
            <a:off x="4456113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5388" y="863068"/>
            <a:ext cx="6007691" cy="4985916"/>
          </a:xfrm>
        </p:spPr>
        <p:txBody>
          <a:bodyPr anchor="ctr">
            <a:noAutofit/>
          </a:bodyPr>
          <a:lstStyle>
            <a:lvl1pPr algn="l">
              <a:lnSpc>
                <a:spcPct val="125000"/>
              </a:lnSpc>
              <a:defRPr sz="6000" b="0" cap="all" spc="1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97352" y="863068"/>
            <a:ext cx="3351729" cy="5120069"/>
          </a:xfrm>
        </p:spPr>
        <p:txBody>
          <a:bodyPr anchor="ctr">
            <a:normAutofit/>
          </a:bodyPr>
          <a:lstStyle>
            <a:lvl1pPr marL="0" indent="0" algn="l">
              <a:lnSpc>
                <a:spcPct val="150000"/>
              </a:lnSpc>
              <a:buNone/>
              <a:defRPr sz="2400" b="0" cap="none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B72EEBA-3A5D-41CE-8465-A45A0F65674E}"/>
              </a:ext>
            </a:extLst>
          </p:cNvPr>
          <p:cNvSpPr/>
          <p:nvPr/>
        </p:nvSpPr>
        <p:spPr>
          <a:xfrm rot="5400000">
            <a:off x="4101215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ate Placeholder 12">
            <a:extLst>
              <a:ext uri="{FF2B5EF4-FFF2-40B4-BE49-F238E27FC236}">
                <a16:creationId xmlns:a16="http://schemas.microsoft.com/office/drawing/2014/main" id="{79F4CF2F-CDFA-4A37-837C-819D5238EA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197353" y="6309360"/>
            <a:ext cx="2151134" cy="457200"/>
          </a:xfrm>
        </p:spPr>
        <p:txBody>
          <a:bodyPr/>
          <a:lstStyle/>
          <a:p>
            <a:pPr algn="l"/>
            <a:fld id="{0DCFB061-4267-4D9F-8017-6F550D3068DF}" type="datetime1">
              <a:rPr lang="en-US" smtClean="0"/>
              <a:t>2/9/2025</a:t>
            </a:fld>
            <a:endParaRPr lang="en-US" dirty="0"/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CFECE62A-61A4-407D-8F0B-D459CD977C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55388" y="6309360"/>
            <a:ext cx="6007691" cy="457200"/>
          </a:xfrm>
        </p:spPr>
        <p:txBody>
          <a:bodyPr/>
          <a:lstStyle>
            <a:lvl1pPr algn="r">
              <a:defRPr/>
            </a:lvl1pPr>
          </a:lstStyle>
          <a:p>
            <a:pPr algn="l"/>
            <a:endParaRPr lang="en-US" dirty="0"/>
          </a:p>
        </p:txBody>
      </p:sp>
      <p:sp>
        <p:nvSpPr>
          <p:cNvPr id="27" name="Slide Number Placeholder 26">
            <a:extLst>
              <a:ext uri="{FF2B5EF4-FFF2-40B4-BE49-F238E27FC236}">
                <a16:creationId xmlns:a16="http://schemas.microsoft.com/office/drawing/2014/main" id="{99FE60A9-FE2A-451F-9244-60FCE7FE9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05510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1BC61-5547-4A60-8DA1-6699760D9972}" type="datetime1">
              <a:rPr lang="en-US" smtClean="0"/>
              <a:t>2/9/2025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46400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965" y="507037"/>
            <a:ext cx="1571626" cy="533993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3700" y="524373"/>
            <a:ext cx="5959577" cy="532259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77965" y="6296615"/>
            <a:ext cx="2505996" cy="365125"/>
          </a:xfrm>
        </p:spPr>
        <p:txBody>
          <a:bodyPr/>
          <a:lstStyle/>
          <a:p>
            <a:fld id="{24B9D1C6-60D0-4CD1-8F31-F912522EB041}" type="datetime1">
              <a:rPr lang="en-US" smtClean="0"/>
              <a:t>2/9/2025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3699" y="6296615"/>
            <a:ext cx="595957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734643" y="2853201"/>
            <a:ext cx="5383267" cy="604269"/>
          </a:xfrm>
        </p:spPr>
        <p:txBody>
          <a:bodyPr/>
          <a:lstStyle>
            <a:lvl1pPr algn="l">
              <a:defRPr/>
            </a:lvl1pPr>
          </a:lstStyle>
          <a:p>
            <a:fld id="{FAEF9944-A4F6-4C59-AEBD-678D6480B8EA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7" name="Straight Connector 6" title="Rule Line">
            <a:extLst>
              <a:ext uri="{FF2B5EF4-FFF2-40B4-BE49-F238E27FC236}">
                <a16:creationId xmlns:a16="http://schemas.microsoft.com/office/drawing/2014/main" id="{A1005B08-D2D4-455C-AA62-1200E43E7AF9}"/>
              </a:ext>
            </a:extLst>
          </p:cNvPr>
          <p:cNvCxnSpPr/>
          <p:nvPr/>
        </p:nvCxnSpPr>
        <p:spPr>
          <a:xfrm>
            <a:off x="9111582" y="571502"/>
            <a:ext cx="0" cy="5275467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8943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4ED5C-5A53-433E-8A55-46F54CE81DA5}" type="datetime1">
              <a:rPr lang="en-US" smtClean="0"/>
              <a:t>2/9/2025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91262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BFD12B6-57DE-4B63-A723-500B050FB7DD}"/>
              </a:ext>
            </a:extLst>
          </p:cNvPr>
          <p:cNvSpPr/>
          <p:nvPr/>
        </p:nvSpPr>
        <p:spPr>
          <a:xfrm>
            <a:off x="0" y="4215384"/>
            <a:ext cx="12192000" cy="2642616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5316" y="1406284"/>
            <a:ext cx="10593694" cy="2597841"/>
          </a:xfrm>
        </p:spPr>
        <p:txBody>
          <a:bodyPr anchor="b">
            <a:normAutofit/>
          </a:bodyPr>
          <a:lstStyle>
            <a:lvl1pPr algn="ctr">
              <a:lnSpc>
                <a:spcPct val="125000"/>
              </a:lnSpc>
              <a:defRPr sz="44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18312" y="4527856"/>
            <a:ext cx="6559018" cy="1570245"/>
          </a:xfrm>
        </p:spPr>
        <p:txBody>
          <a:bodyPr anchor="t"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None/>
              <a:defRPr sz="2400" b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F1E2E75-4758-4930-8024-39287C9629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ABC0C-B6DF-45E9-B954-11C99AA62C3E}" type="datetime1">
              <a:rPr lang="en-US" smtClean="0"/>
              <a:t>2/9/2025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88B9949-402C-42C2-9A94-16590FC0C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39D83F6-DAF4-4876-AA41-F246EC970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1613A19-DDA2-44F6-9ED4-F87771C684B8}"/>
              </a:ext>
            </a:extLst>
          </p:cNvPr>
          <p:cNvSpPr/>
          <p:nvPr/>
        </p:nvSpPr>
        <p:spPr>
          <a:xfrm>
            <a:off x="0" y="4215384"/>
            <a:ext cx="1218895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825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376670" y="705114"/>
            <a:ext cx="6172412" cy="2403846"/>
          </a:xfrm>
        </p:spPr>
        <p:txBody>
          <a:bodyPr anchor="b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76670" y="3749040"/>
            <a:ext cx="6172411" cy="2346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B71B9-2624-4F21-93EE-35A78B1A0DAD}" type="datetime1">
              <a:rPr lang="en-US" smtClean="0"/>
              <a:t>2/9/2025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CE6B9B5-A5D1-4099-B52B-78F39AB0AFCB}"/>
              </a:ext>
            </a:extLst>
          </p:cNvPr>
          <p:cNvSpPr/>
          <p:nvPr/>
        </p:nvSpPr>
        <p:spPr>
          <a:xfrm rot="10800000">
            <a:off x="4693920" y="3396997"/>
            <a:ext cx="7498080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303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76667" y="658999"/>
            <a:ext cx="6166422" cy="457200"/>
          </a:xfrm>
        </p:spPr>
        <p:txBody>
          <a:bodyPr anchor="b">
            <a:normAutofit/>
          </a:bodyPr>
          <a:lstStyle>
            <a:lvl1pPr marL="0" indent="0">
              <a:lnSpc>
                <a:spcPct val="130000"/>
              </a:lnSpc>
              <a:buNone/>
              <a:defRPr sz="18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76668" y="1116199"/>
            <a:ext cx="6166422" cy="206212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376668" y="3623098"/>
            <a:ext cx="6166421" cy="457200"/>
          </a:xfrm>
        </p:spPr>
        <p:txBody>
          <a:bodyPr anchor="b">
            <a:normAutofit/>
          </a:bodyPr>
          <a:lstStyle>
            <a:lvl1pPr marL="0" indent="0">
              <a:lnSpc>
                <a:spcPct val="99000"/>
              </a:lnSpc>
              <a:buNone/>
              <a:defRPr lang="en-US" sz="1800" b="1" kern="1200" cap="all" spc="150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30000"/>
              </a:lnSpc>
              <a:spcBef>
                <a:spcPts val="930"/>
              </a:spcBef>
              <a:buFont typeface="Corbel" panose="020B0503020204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76670" y="4102370"/>
            <a:ext cx="6166419" cy="20665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37C2A-BE2E-4840-A907-3254E2916C96}" type="datetime1">
              <a:rPr lang="en-US" smtClean="0"/>
              <a:t>2/9/2025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D26B370B-8381-431F-9492-0EA1205113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CA89085-2231-4A9C-B23C-B199A9DD26C5}"/>
              </a:ext>
            </a:extLst>
          </p:cNvPr>
          <p:cNvSpPr/>
          <p:nvPr/>
        </p:nvSpPr>
        <p:spPr>
          <a:xfrm rot="10800000">
            <a:off x="4693920" y="3396997"/>
            <a:ext cx="7498080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182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CD215-1C45-48A0-8534-39FFE8A7C95A}" type="datetime1">
              <a:rPr lang="en-US" smtClean="0"/>
              <a:t>2/9/2025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80660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CF41D3-C6B9-4E99-9321-87C4E2168F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63A0F-DEF3-4134-98D0-2E1276938A8B}" type="datetime1">
              <a:rPr lang="en-US" smtClean="0"/>
              <a:t>2/9/2025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5BC6EB-07B1-46AF-AC33-E998BC6AA4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E3A0C1-6562-4819-9E88-4C1378FD5D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90003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ACA29BA-0143-49FF-8608-DB1623D99537}"/>
              </a:ext>
            </a:extLst>
          </p:cNvPr>
          <p:cNvSpPr/>
          <p:nvPr/>
        </p:nvSpPr>
        <p:spPr>
          <a:xfrm>
            <a:off x="0" y="0"/>
            <a:ext cx="8248592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53015" y="640079"/>
            <a:ext cx="2796066" cy="2551751"/>
          </a:xfrm>
        </p:spPr>
        <p:txBody>
          <a:bodyPr anchor="b">
            <a:normAutofit/>
          </a:bodyPr>
          <a:lstStyle>
            <a:lvl1pPr algn="l">
              <a:lnSpc>
                <a:spcPct val="135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8818" y="640078"/>
            <a:ext cx="6969693" cy="5455921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753015" y="3223803"/>
            <a:ext cx="2796066" cy="2872197"/>
          </a:xfrm>
        </p:spPr>
        <p:txBody>
          <a:bodyPr anchor="t">
            <a:normAutofit/>
          </a:bodyPr>
          <a:lstStyle>
            <a:lvl1pPr marL="0" indent="0">
              <a:spcBef>
                <a:spcPts val="1400"/>
              </a:spcBef>
              <a:buNone/>
              <a:defRPr sz="1800" b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010CF18-370D-4E80-AE4C-396FFDFCAE5D}"/>
              </a:ext>
            </a:extLst>
          </p:cNvPr>
          <p:cNvSpPr/>
          <p:nvPr/>
        </p:nvSpPr>
        <p:spPr>
          <a:xfrm rot="5400000">
            <a:off x="4851595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C5EBFE9C-5A22-4462-9C51-E00C03F55C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753015" y="6309360"/>
            <a:ext cx="1734207" cy="457200"/>
          </a:xfrm>
        </p:spPr>
        <p:txBody>
          <a:bodyPr/>
          <a:lstStyle>
            <a:lvl1pPr algn="l">
              <a:defRPr/>
            </a:lvl1pPr>
          </a:lstStyle>
          <a:p>
            <a:fld id="{61A2E4C8-2960-4ADD-862C-4D9643CB15AC}" type="datetime1">
              <a:rPr lang="en-US" smtClean="0"/>
              <a:t>2/9/2025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2EBBFF2E-AA66-4B76-9139-CB000B5A45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8818" y="6309360"/>
            <a:ext cx="6993867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44F64C4-BF20-4F6B-B650-57C71C828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60769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34996" y="640079"/>
            <a:ext cx="2714085" cy="2695903"/>
          </a:xfrm>
        </p:spPr>
        <p:txBody>
          <a:bodyPr anchor="b">
            <a:noAutofit/>
          </a:bodyPr>
          <a:lstStyle>
            <a:lvl1pPr algn="l"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248592" cy="6857999"/>
          </a:xfrm>
          <a:solidFill>
            <a:schemeClr val="bg2">
              <a:lumMod val="9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834996" y="3429000"/>
            <a:ext cx="2714085" cy="2508026"/>
          </a:xfrm>
        </p:spPr>
        <p:txBody>
          <a:bodyPr anchor="t">
            <a:normAutofit/>
          </a:bodyPr>
          <a:lstStyle>
            <a:lvl1pPr marL="0" indent="0">
              <a:spcBef>
                <a:spcPts val="1400"/>
              </a:spcBef>
              <a:buNone/>
              <a:defRPr sz="1800" b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0949BC8-9ABF-49F6-851C-5DB0B86CA70D}"/>
              </a:ext>
            </a:extLst>
          </p:cNvPr>
          <p:cNvSpPr/>
          <p:nvPr/>
        </p:nvSpPr>
        <p:spPr>
          <a:xfrm rot="5400000">
            <a:off x="4851595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E1EE21-E3FA-4D43-B224-C664959637B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834997" y="6309360"/>
            <a:ext cx="1645920" cy="457200"/>
          </a:xfrm>
        </p:spPr>
        <p:txBody>
          <a:bodyPr/>
          <a:lstStyle/>
          <a:p>
            <a:fld id="{48BDEA15-09CD-4275-A8E0-385C965F48B0}" type="datetime1">
              <a:rPr lang="en-US" smtClean="0"/>
              <a:t>2/9/2025</a:t>
            </a:fld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2D7F83-8993-4ED4-9F02-663CC0850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3678B7-E511-4CE1-BEE5-89E959B9BF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0080" y="6309360"/>
            <a:ext cx="4946592" cy="457200"/>
          </a:xfrm>
        </p:spPr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96042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786F82F-1B47-46ED-8EAE-53EF71E59E9A}"/>
              </a:ext>
            </a:extLst>
          </p:cNvPr>
          <p:cNvSpPr/>
          <p:nvPr/>
        </p:nvSpPr>
        <p:spPr>
          <a:xfrm>
            <a:off x="4718302" y="0"/>
            <a:ext cx="7473698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2918" y="705113"/>
            <a:ext cx="3411973" cy="5197498"/>
          </a:xfrm>
          <a:prstGeom prst="rect">
            <a:avLst/>
          </a:prstGeom>
        </p:spPr>
        <p:txBody>
          <a:bodyPr vert="horz" lIns="109728" tIns="109728" rIns="109728" bIns="9144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76671" y="705113"/>
            <a:ext cx="6172412" cy="5197497"/>
          </a:xfrm>
          <a:prstGeom prst="rect">
            <a:avLst/>
          </a:prstGeom>
        </p:spPr>
        <p:txBody>
          <a:bodyPr vert="horz" lIns="109728" tIns="109728" rIns="109728" bIns="9144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2917" y="6309360"/>
            <a:ext cx="3411973" cy="457200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lvl1pPr algn="l">
              <a:defRPr sz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4AF8082C-0922-4249-A612-B415F5231620}" type="datetime1">
              <a:rPr lang="en-US" smtClean="0"/>
              <a:t>2/9/2025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76670" y="6309360"/>
            <a:ext cx="4946592" cy="457200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lvl1pPr algn="l">
              <a:defRPr sz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69202" y="6309360"/>
            <a:ext cx="979879" cy="457200"/>
          </a:xfrm>
          <a:prstGeom prst="rect">
            <a:avLst/>
          </a:prstGeom>
        </p:spPr>
        <p:txBody>
          <a:bodyPr vert="horz" lIns="109728" tIns="109728" rIns="109728" bIns="91440" rtlCol="0" anchor="b"/>
          <a:lstStyle>
            <a:lvl1pPr algn="r">
              <a:defRPr sz="1600" b="1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F1BAF6F-6275-4646-9C59-331B29B9550F}"/>
              </a:ext>
            </a:extLst>
          </p:cNvPr>
          <p:cNvSpPr/>
          <p:nvPr/>
        </p:nvSpPr>
        <p:spPr>
          <a:xfrm rot="5400000">
            <a:off x="1257298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583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</p:sldLayoutIdLst>
  <p:hf sldNum="0" hdr="0" ftr="0" dt="0"/>
  <p:txStyles>
    <p:titleStyle>
      <a:lvl1pPr algn="l" defTabSz="914400" rtl="0" eaLnBrk="1" latinLnBrk="0" hangingPunct="1">
        <a:lnSpc>
          <a:spcPct val="150000"/>
        </a:lnSpc>
        <a:spcBef>
          <a:spcPct val="0"/>
        </a:spcBef>
        <a:buNone/>
        <a:defRPr sz="3600" b="1" kern="1200" spc="1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None/>
        <a:defRPr sz="1800" b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None/>
        <a:defRPr sz="160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i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i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hyperlink" Target="https://dashboard.blooket.com/set/630c42e0aa05729fcc13c31d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play.blooket.com/host?id=67478ccf9d40e5f58c69de67" TargetMode="External"/><Relationship Id="rId5" Type="http://schemas.openxmlformats.org/officeDocument/2006/relationships/hyperlink" Target="https://play.blooket.com/host?id=6747882db8d55150a13895dc" TargetMode="External"/><Relationship Id="rId4" Type="http://schemas.openxmlformats.org/officeDocument/2006/relationships/hyperlink" Target="https://dashboard.blooket.com/set/6507923af3eb74a0c98b08c8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A22F210-7186-4074-94C5-FAD2C2EB15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ED93057-B056-4D1D-B0DA-F1619DAAF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825689"/>
            <a:ext cx="6795928" cy="259421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30E862-113E-174E-8C68-CA385EF977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35103" y="1057522"/>
            <a:ext cx="4741843" cy="2173433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</a:pPr>
            <a:r>
              <a:rPr lang="en-US" sz="3100" dirty="0">
                <a:solidFill>
                  <a:schemeClr val="bg1"/>
                </a:solidFill>
              </a:rPr>
              <a:t>Compound interest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C68BFF-EC79-CF49-B0E2-ABB5E360F1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35104" y="3751119"/>
            <a:ext cx="4797502" cy="1606163"/>
          </a:xfrm>
        </p:spPr>
        <p:txBody>
          <a:bodyPr anchor="t">
            <a:norm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5F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5B41592-BC5E-4AE2-8CA7-91C73FD8F7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889697"/>
            <a:ext cx="1070775" cy="2466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B574A3D-9991-4D4A-91DF-0D0DE47DB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390232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5A56255-4961-41E1-887B-7319F23C90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398931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C9286BC-C697-4473-A335-B807241D50C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319" r="17706"/>
          <a:stretch/>
        </p:blipFill>
        <p:spPr>
          <a:xfrm>
            <a:off x="6859936" y="-2"/>
            <a:ext cx="5332064" cy="685800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28EEB80-C705-4588-9ACE-9AB26C975D3F}"/>
              </a:ext>
            </a:extLst>
          </p:cNvPr>
          <p:cNvSpPr txBox="1"/>
          <p:nvPr/>
        </p:nvSpPr>
        <p:spPr>
          <a:xfrm>
            <a:off x="1134781" y="4746037"/>
            <a:ext cx="808319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>
                <a:hlinkClick r:id="rId4"/>
              </a:rPr>
              <a:t>https://dashboard.blooket.com/set/6507923af3eb74a0c98b08c8</a:t>
            </a:r>
            <a:endParaRPr lang="en-AU" dirty="0"/>
          </a:p>
          <a:p>
            <a:endParaRPr lang="en-AU" dirty="0"/>
          </a:p>
          <a:p>
            <a:r>
              <a:rPr lang="en-AU" dirty="0">
                <a:hlinkClick r:id="rId5"/>
              </a:rPr>
              <a:t>https://play.blooket.com/host?id=6747882db8d55150a13895dc</a:t>
            </a:r>
            <a:endParaRPr lang="en-AU" dirty="0"/>
          </a:p>
          <a:p>
            <a:endParaRPr lang="en-AU" dirty="0"/>
          </a:p>
          <a:p>
            <a:r>
              <a:rPr lang="en-AU" dirty="0">
                <a:hlinkClick r:id="rId6"/>
              </a:rPr>
              <a:t>https://play.blooket.com/host?id=67478ccf9d40e5f58c69de67</a:t>
            </a:r>
            <a:endParaRPr lang="en-AU" dirty="0"/>
          </a:p>
          <a:p>
            <a:endParaRPr lang="en-AU" dirty="0"/>
          </a:p>
          <a:p>
            <a:r>
              <a:rPr lang="en-AU" dirty="0">
                <a:hlinkClick r:id="rId7"/>
              </a:rPr>
              <a:t>https://dashboard.blooket.com/set/630c42e0aa05729fcc13c31d</a:t>
            </a:r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5044062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2526924-84D3-45FB-A5FE-62D8FCBF53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C2A6256-1DD0-4E4B-A8B3-9A711B4DBE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8768" y="2130218"/>
            <a:ext cx="11153231" cy="472778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1760540-185E-4652-BFD2-9B362EF3B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6641"/>
            <a:ext cx="12192000" cy="13477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175A186-7202-744C-B941-F794621511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2886" y="1024547"/>
            <a:ext cx="8824993" cy="1030360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Modelling compound interest with a recurrence relation 1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29789F4-85C1-41A0-83EB-992E22210C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962423"/>
            <a:ext cx="1006766" cy="1216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D9D367D-6DD2-4A7C-8918-0DCAC29755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390232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7D08460-E703-9C41-99D4-EE4FF82A48C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06765" y="2131293"/>
                <a:ext cx="11153231" cy="4604114"/>
              </a:xfrm>
            </p:spPr>
            <p:txBody>
              <a:bodyPr anchor="t">
                <a:normAutofit/>
              </a:bodyPr>
              <a:lstStyle/>
              <a:p>
                <a:r>
                  <a:rPr lang="en-US" dirty="0"/>
                  <a:t>The following recurrence relation can be used to model a </a:t>
                </a:r>
                <a:r>
                  <a:rPr lang="en-US" dirty="0">
                    <a:solidFill>
                      <a:srgbClr val="C00000"/>
                    </a:solidFill>
                  </a:rPr>
                  <a:t>compound interest investment</a:t>
                </a:r>
                <a:r>
                  <a:rPr lang="en-US" dirty="0"/>
                  <a:t> of </a:t>
                </a:r>
                <a:r>
                  <a:rPr lang="en-US" dirty="0">
                    <a:solidFill>
                      <a:srgbClr val="C00000"/>
                    </a:solidFill>
                  </a:rPr>
                  <a:t>$2000 </a:t>
                </a:r>
                <a:r>
                  <a:rPr lang="en-US" dirty="0"/>
                  <a:t>paying interest at the rate of </a:t>
                </a:r>
                <a:r>
                  <a:rPr lang="en-US" dirty="0">
                    <a:solidFill>
                      <a:srgbClr val="C00000"/>
                    </a:solidFill>
                  </a:rPr>
                  <a:t>7.5% per annum</a:t>
                </a:r>
                <a:r>
                  <a:rPr lang="en-US" dirty="0"/>
                  <a:t>.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AU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=2000,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AU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AU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=1.075×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</a:p>
              <a:p>
                <a:r>
                  <a:rPr lang="en-US" dirty="0"/>
                  <a:t>In the recurrence relation,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AU" i="1" dirty="0"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US" dirty="0"/>
                  <a:t> is the value of the investment after 𝑛 years.</a:t>
                </a:r>
              </a:p>
              <a:p>
                <a:r>
                  <a:rPr lang="en-US" dirty="0"/>
                  <a:t>2. Determine when the value of the investment will be </a:t>
                </a:r>
                <a:r>
                  <a:rPr lang="en-US" dirty="0">
                    <a:solidFill>
                      <a:srgbClr val="C00000"/>
                    </a:solidFill>
                  </a:rPr>
                  <a:t>first exceed $2500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7D08460-E703-9C41-99D4-EE4FF82A48C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06765" y="2131293"/>
                <a:ext cx="11153231" cy="4604114"/>
              </a:xfrm>
              <a:blipFill>
                <a:blip r:embed="rId2"/>
                <a:stretch>
                  <a:fillRect l="-273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2B7D5FC7-B3ED-C942-8057-304EE995F0AB}"/>
              </a:ext>
            </a:extLst>
          </p:cNvPr>
          <p:cNvSpPr/>
          <p:nvPr/>
        </p:nvSpPr>
        <p:spPr>
          <a:xfrm>
            <a:off x="8718727" y="5057508"/>
            <a:ext cx="307650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dirty="0">
                <a:solidFill>
                  <a:srgbClr val="009EC6"/>
                </a:solidFill>
                <a:latin typeface="Open Sans"/>
              </a:rPr>
              <a:t>2. After 4 years, the investment will first exceed </a:t>
            </a:r>
            <a:r>
              <a:rPr lang="en-AU" dirty="0">
                <a:solidFill>
                  <a:srgbClr val="009EC6"/>
                </a:solidFill>
                <a:latin typeface="STIXGeneral-Regular" pitchFamily="2" charset="2"/>
              </a:rPr>
              <a:t>$2500</a:t>
            </a:r>
            <a:br>
              <a:rPr lang="en-AU" dirty="0"/>
            </a:br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D806207-112F-C84C-8002-4EA1F35AA0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07894" y="6081010"/>
            <a:ext cx="1994043" cy="77698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1D0068D-CFDA-4BD2-9F14-A1183523DC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472"/>
            <a:ext cx="12192000" cy="93906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8F53EB2F-605F-4B70-9D0C-9A549096CD50}"/>
              </a:ext>
            </a:extLst>
          </p:cNvPr>
          <p:cNvSpPr txBox="1"/>
          <p:nvPr/>
        </p:nvSpPr>
        <p:spPr>
          <a:xfrm>
            <a:off x="7304690" y="3021603"/>
            <a:ext cx="53143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highlight>
                  <a:srgbClr val="00FF00"/>
                </a:highlight>
              </a:rPr>
              <a:t>CAS Notes 5.5</a:t>
            </a:r>
            <a:endParaRPr lang="en-AU" sz="3200" dirty="0">
              <a:highlight>
                <a:srgbClr val="00FF00"/>
              </a:highlight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552FD12-088C-4457-B702-6509A852AE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39926" y="4647970"/>
            <a:ext cx="3650631" cy="214873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844FD0B1-E36F-416B-A7C0-ABAD512F813A}"/>
              </a:ext>
            </a:extLst>
          </p:cNvPr>
          <p:cNvSpPr txBox="1"/>
          <p:nvPr/>
        </p:nvSpPr>
        <p:spPr>
          <a:xfrm>
            <a:off x="6074604" y="6026746"/>
            <a:ext cx="31774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highlight>
                  <a:srgbClr val="00FF00"/>
                </a:highlight>
              </a:rPr>
              <a:t>CAS Notes 6.16.4</a:t>
            </a:r>
            <a:endParaRPr lang="en-AU" sz="3200" dirty="0">
              <a:highlight>
                <a:srgbClr val="00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865091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2526924-84D3-45FB-A5FE-62D8FCBF53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C2A6256-1DD0-4E4B-A8B3-9A711B4DBE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8768" y="2130218"/>
            <a:ext cx="11153231" cy="472778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1760540-185E-4652-BFD2-9B362EF3B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6641"/>
            <a:ext cx="12192000" cy="13477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175A186-7202-744C-B941-F794621511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2886" y="1024547"/>
            <a:ext cx="8824993" cy="1030360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Modelling compound interest with a recurrence relation 1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29789F4-85C1-41A0-83EB-992E22210C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962423"/>
            <a:ext cx="1006766" cy="1216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D9D367D-6DD2-4A7C-8918-0DCAC29755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390232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7D08460-E703-9C41-99D4-EE4FF82A48C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06765" y="2131293"/>
                <a:ext cx="11153231" cy="4604114"/>
              </a:xfrm>
            </p:spPr>
            <p:txBody>
              <a:bodyPr anchor="t">
                <a:normAutofit lnSpcReduction="10000"/>
              </a:bodyPr>
              <a:lstStyle/>
              <a:p>
                <a:r>
                  <a:rPr lang="en-US" dirty="0"/>
                  <a:t>The following recurrence relation can be used to model a </a:t>
                </a:r>
                <a:r>
                  <a:rPr lang="en-US" dirty="0">
                    <a:solidFill>
                      <a:srgbClr val="C00000"/>
                    </a:solidFill>
                  </a:rPr>
                  <a:t>compound interest investment</a:t>
                </a:r>
                <a:r>
                  <a:rPr lang="en-US" dirty="0"/>
                  <a:t> of </a:t>
                </a:r>
                <a:r>
                  <a:rPr lang="en-US" dirty="0">
                    <a:solidFill>
                      <a:srgbClr val="C00000"/>
                    </a:solidFill>
                  </a:rPr>
                  <a:t>$2000 </a:t>
                </a:r>
                <a:r>
                  <a:rPr lang="en-US" dirty="0"/>
                  <a:t>paying interest at the rate of </a:t>
                </a:r>
                <a:r>
                  <a:rPr lang="en-US" dirty="0">
                    <a:solidFill>
                      <a:srgbClr val="C00000"/>
                    </a:solidFill>
                  </a:rPr>
                  <a:t>7.5% per annum</a:t>
                </a:r>
                <a:r>
                  <a:rPr lang="en-US" dirty="0"/>
                  <a:t>.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AU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=2000,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AU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AU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=1.075×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</a:p>
              <a:p>
                <a:r>
                  <a:rPr lang="en-US" dirty="0"/>
                  <a:t>In the recurrence relation,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AU" i="1" dirty="0"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US" dirty="0"/>
                  <a:t> is the value of the investment after 𝑛 years.</a:t>
                </a:r>
              </a:p>
              <a:p>
                <a:r>
                  <a:rPr lang="en-US" dirty="0"/>
                  <a:t>2. Determine when the value of the investment will be </a:t>
                </a:r>
                <a:r>
                  <a:rPr lang="en-US" dirty="0">
                    <a:solidFill>
                      <a:srgbClr val="C00000"/>
                    </a:solidFill>
                  </a:rPr>
                  <a:t>first exceed $2500</a:t>
                </a:r>
                <a:r>
                  <a:rPr lang="en-US" dirty="0"/>
                  <a:t>.</a:t>
                </a:r>
              </a:p>
              <a:p>
                <a:r>
                  <a:rPr lang="en-US" dirty="0">
                    <a:solidFill>
                      <a:srgbClr val="0070C0"/>
                    </a:solidFill>
                  </a:rPr>
                  <a:t>The rule for Compound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US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=2000 ×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𝟎𝟕𝟓</m:t>
                        </m:r>
                      </m:e>
                      <m:sup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</m:sSup>
                  </m:oMath>
                </a14:m>
                <a:endParaRPr lang="en-US" dirty="0">
                  <a:solidFill>
                    <a:srgbClr val="0070C0"/>
                  </a:solidFill>
                </a:endParaRPr>
              </a:p>
              <a:p>
                <a:r>
                  <a:rPr lang="en-US" dirty="0"/>
                  <a:t>2500=</a:t>
                </a:r>
                <a:r>
                  <a:rPr lang="en-US" dirty="0">
                    <a:solidFill>
                      <a:srgbClr val="0070C0"/>
                    </a:solidFill>
                  </a:rPr>
                  <a:t> 2000 ×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𝟎𝟕𝟓</m:t>
                        </m:r>
                      </m:e>
                      <m:sup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</m:sSup>
                  </m:oMath>
                </a14:m>
                <a:endParaRPr lang="en-US" dirty="0">
                  <a:solidFill>
                    <a:srgbClr val="0070C0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𝟐𝟎𝟎𝟎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𝟐𝟎𝟎𝟎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  </a:t>
                </a:r>
              </a:p>
              <a:p>
                <a:r>
                  <a:rPr lang="en-US" dirty="0">
                    <a:solidFill>
                      <a:srgbClr val="0070C0"/>
                    </a:solidFill>
                  </a:rPr>
                  <a:t>1.25=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𝟎𝟕𝟓</m:t>
                        </m:r>
                      </m:e>
                      <m:sup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  <a:r>
                  <a:rPr lang="en-US" dirty="0">
                    <a:solidFill>
                      <a:srgbClr val="0070C0"/>
                    </a:solidFill>
                    <a:sym typeface="Wingdings" panose="05000000000000000000" pitchFamily="2" charset="2"/>
                  </a:rPr>
                  <a:t> n=Log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𝟏</m:t>
                        </m:r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.</m:t>
                        </m:r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𝟎𝟕𝟓</m:t>
                        </m:r>
                      </m:e>
                      <m:sup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𝟏</m:t>
                        </m:r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.</m:t>
                        </m:r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𝟐𝟓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𝒍𝒐𝒈</m:t>
                        </m:r>
                        <m:r>
                          <a:rPr lang="en-US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𝟐𝟓</m:t>
                        </m:r>
                        <m:r>
                          <a:rPr lang="en-US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𝒍𝒐𝒈</m:t>
                        </m:r>
                        <m:r>
                          <a:rPr lang="en-US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𝟎𝟕𝟓</m:t>
                        </m:r>
                        <m:r>
                          <a:rPr lang="en-US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=3.08547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7D08460-E703-9C41-99D4-EE4FF82A48C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06765" y="2131293"/>
                <a:ext cx="11153231" cy="4604114"/>
              </a:xfrm>
              <a:blipFill>
                <a:blip r:embed="rId2"/>
                <a:stretch>
                  <a:fillRect l="-273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2B7D5FC7-B3ED-C942-8057-304EE995F0AB}"/>
              </a:ext>
            </a:extLst>
          </p:cNvPr>
          <p:cNvSpPr/>
          <p:nvPr/>
        </p:nvSpPr>
        <p:spPr>
          <a:xfrm>
            <a:off x="8682398" y="4662625"/>
            <a:ext cx="307650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dirty="0">
                <a:solidFill>
                  <a:srgbClr val="009EC6"/>
                </a:solidFill>
                <a:latin typeface="Open Sans"/>
              </a:rPr>
              <a:t>2. After 4 years, the investment will first exceed </a:t>
            </a:r>
            <a:r>
              <a:rPr lang="en-AU" dirty="0">
                <a:solidFill>
                  <a:srgbClr val="009EC6"/>
                </a:solidFill>
                <a:latin typeface="STIXGeneral-Regular" pitchFamily="2" charset="2"/>
              </a:rPr>
              <a:t>$2500</a:t>
            </a:r>
            <a:br>
              <a:rPr lang="en-AU" dirty="0"/>
            </a:br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8A37165E-88E7-44AA-8703-8940E4F769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472"/>
            <a:ext cx="12192000" cy="93906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5E309737-2C3C-46C4-A3E1-4121FEB5573C}"/>
              </a:ext>
            </a:extLst>
          </p:cNvPr>
          <p:cNvSpPr txBox="1"/>
          <p:nvPr/>
        </p:nvSpPr>
        <p:spPr>
          <a:xfrm>
            <a:off x="7737994" y="2773770"/>
            <a:ext cx="53143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highlight>
                  <a:srgbClr val="00FF00"/>
                </a:highlight>
              </a:rPr>
              <a:t>CAS Notes solve</a:t>
            </a:r>
            <a:endParaRPr lang="en-AU" sz="3200" dirty="0">
              <a:highlight>
                <a:srgbClr val="00FF00"/>
              </a:highlight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92622EA-F9A0-4C3F-AE98-B675018CF4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56473" y="5728916"/>
            <a:ext cx="4677901" cy="1006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813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2526924-84D3-45FB-A5FE-62D8FCBF53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C2A6256-1DD0-4E4B-A8B3-9A711B4DBE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8768" y="2130218"/>
            <a:ext cx="11153231" cy="472778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1760540-185E-4652-BFD2-9B362EF3B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6641"/>
            <a:ext cx="12192000" cy="13477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175A186-7202-744C-B941-F794621511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2886" y="1024547"/>
            <a:ext cx="8824993" cy="1030360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Modelling compound interest with a recurrence relation 1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29789F4-85C1-41A0-83EB-992E22210C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962423"/>
            <a:ext cx="1006766" cy="1216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D9D367D-6DD2-4A7C-8918-0DCAC29755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390232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7D08460-E703-9C41-99D4-EE4FF82A48C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06765" y="2253886"/>
                <a:ext cx="11153231" cy="4604114"/>
              </a:xfrm>
            </p:spPr>
            <p:txBody>
              <a:bodyPr anchor="t">
                <a:normAutofit/>
              </a:bodyPr>
              <a:lstStyle/>
              <a:p>
                <a:r>
                  <a:rPr lang="en-US" dirty="0"/>
                  <a:t>3. Write down the recurrence relation if </a:t>
                </a:r>
                <a:r>
                  <a:rPr lang="en-US" dirty="0">
                    <a:solidFill>
                      <a:srgbClr val="C00000"/>
                    </a:solidFill>
                  </a:rPr>
                  <a:t>$1500 </a:t>
                </a:r>
                <a:r>
                  <a:rPr lang="en-US" dirty="0"/>
                  <a:t>was </a:t>
                </a:r>
                <a:r>
                  <a:rPr lang="en-US" dirty="0">
                    <a:solidFill>
                      <a:srgbClr val="C00000"/>
                    </a:solidFill>
                  </a:rPr>
                  <a:t>invested at a compound interest</a:t>
                </a:r>
                <a:r>
                  <a:rPr lang="en-US" dirty="0"/>
                  <a:t> rate of </a:t>
                </a:r>
                <a:r>
                  <a:rPr lang="en-US" dirty="0">
                    <a:solidFill>
                      <a:srgbClr val="C00000"/>
                    </a:solidFill>
                  </a:rPr>
                  <a:t>6.0% per annum</a:t>
                </a:r>
                <a:r>
                  <a:rPr lang="en-US" dirty="0"/>
                  <a:t>.</a:t>
                </a:r>
              </a:p>
              <a:p>
                <a:r>
                  <a:rPr lang="en-US" dirty="0">
                    <a:solidFill>
                      <a:srgbClr val="0070C0"/>
                    </a:solidFill>
                  </a:rPr>
                  <a:t>3.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=1500  and 𝑟=6</a:t>
                </a:r>
              </a:p>
              <a:p>
                <a:r>
                  <a:rPr lang="en-US" dirty="0">
                    <a:solidFill>
                      <a:srgbClr val="0070C0"/>
                    </a:solidFill>
                  </a:rPr>
                  <a:t>Calculate the value or 𝑅. The value of the investment will grow over time, so </a:t>
                </a:r>
              </a:p>
              <a:p>
                <a:r>
                  <a:rPr lang="en-US" dirty="0">
                    <a:solidFill>
                      <a:srgbClr val="0070C0"/>
                    </a:solidFill>
                  </a:rPr>
                  <a:t>𝑅=1+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𝒓</m:t>
                        </m:r>
                      </m:num>
                      <m:den>
                        <m:r>
                          <a:rPr lang="en-AU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𝟏𝟎𝟎</m:t>
                        </m:r>
                      </m:den>
                    </m:f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= 1+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num>
                      <m:den>
                        <m:r>
                          <a:rPr lang="en-AU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𝟏𝟎𝟎</m:t>
                        </m:r>
                      </m:den>
                    </m:f>
                    <m:r>
                      <a:rPr lang="en-AU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=1.06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=1500,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=1.06×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</m:oMath>
                </a14:m>
                <a:endParaRPr lang="en-AU" i="1" dirty="0">
                  <a:solidFill>
                    <a:srgbClr val="0070C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7D08460-E703-9C41-99D4-EE4FF82A48C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06765" y="2253886"/>
                <a:ext cx="11153231" cy="4604114"/>
              </a:xfrm>
              <a:blipFill>
                <a:blip r:embed="rId2"/>
                <a:stretch>
                  <a:fillRect l="-273" r="-710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2">
            <a:extLst>
              <a:ext uri="{FF2B5EF4-FFF2-40B4-BE49-F238E27FC236}">
                <a16:creationId xmlns:a16="http://schemas.microsoft.com/office/drawing/2014/main" id="{D7ABEADD-60EE-7741-B70D-2B7BDBFBE5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07894" y="6081010"/>
            <a:ext cx="1994043" cy="77698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76FFEC3-4407-4058-8843-AD1612EFDC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472"/>
            <a:ext cx="12192000" cy="939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72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2526924-84D3-45FB-A5FE-62D8FCBF53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C2A6256-1DD0-4E4B-A8B3-9A711B4DBE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8768" y="2130218"/>
            <a:ext cx="11153231" cy="472778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1760540-185E-4652-BFD2-9B362EF3B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6641"/>
            <a:ext cx="12192000" cy="13477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849917-0FEA-AA48-87E3-26BB8C3B4B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6765" y="1046279"/>
            <a:ext cx="11321141" cy="1030360"/>
          </a:xfrm>
        </p:spPr>
        <p:txBody>
          <a:bodyPr>
            <a:noAutofit/>
          </a:bodyPr>
          <a:lstStyle/>
          <a:p>
            <a:r>
              <a:rPr lang="en-US" sz="2700" dirty="0">
                <a:solidFill>
                  <a:schemeClr val="bg1"/>
                </a:solidFill>
              </a:rPr>
              <a:t>Compound interest with different compounding periods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29789F4-85C1-41A0-83EB-992E22210C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962423"/>
            <a:ext cx="1006766" cy="1216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D9D367D-6DD2-4A7C-8918-0DCAC29755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390232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C845155-D4B7-194C-A229-DABF6CDA463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70774" y="2226276"/>
                <a:ext cx="11089222" cy="4631723"/>
              </a:xfrm>
            </p:spPr>
            <p:txBody>
              <a:bodyPr anchor="t">
                <a:normAutofit/>
              </a:bodyPr>
              <a:lstStyle/>
              <a:p>
                <a:r>
                  <a:rPr lang="en-US" dirty="0"/>
                  <a:t>Ben borrows </a:t>
                </a:r>
                <a:r>
                  <a:rPr lang="en-US" dirty="0">
                    <a:solidFill>
                      <a:srgbClr val="C00000"/>
                    </a:solidFill>
                  </a:rPr>
                  <a:t>$5000 </a:t>
                </a:r>
                <a:r>
                  <a:rPr lang="en-US" dirty="0"/>
                  <a:t>from a bank. He will pay interest at the rate of </a:t>
                </a:r>
                <a:r>
                  <a:rPr lang="en-US" dirty="0">
                    <a:solidFill>
                      <a:srgbClr val="C00000"/>
                    </a:solidFill>
                  </a:rPr>
                  <a:t>4.5% per annum</a:t>
                </a:r>
                <a:r>
                  <a:rPr lang="en-US" dirty="0"/>
                  <a:t>.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AU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:r>
                  <a:rPr lang="en-US" dirty="0"/>
                  <a:t>be the value of the loan after 𝑛 compounding periods.</a:t>
                </a:r>
              </a:p>
              <a:p>
                <a:r>
                  <a:rPr lang="en-US" dirty="0">
                    <a:solidFill>
                      <a:srgbClr val="C00000"/>
                    </a:solidFill>
                  </a:rPr>
                  <a:t>Write</a:t>
                </a:r>
                <a:r>
                  <a:rPr lang="en-US" dirty="0"/>
                  <a:t> down a </a:t>
                </a:r>
                <a:r>
                  <a:rPr lang="en-US" dirty="0">
                    <a:solidFill>
                      <a:srgbClr val="C00000"/>
                    </a:solidFill>
                  </a:rPr>
                  <a:t>recurrence relat</a:t>
                </a:r>
                <a:r>
                  <a:rPr lang="en-US" dirty="0"/>
                  <a:t>ion to model the value of Ben’s loan if interest is compounded:</a:t>
                </a:r>
              </a:p>
              <a:p>
                <a:r>
                  <a:rPr lang="en-US" dirty="0"/>
                  <a:t>1. yearly</a:t>
                </a:r>
              </a:p>
              <a:p>
                <a:pPr marL="342900" indent="-342900"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= principal,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=𝑅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      where 𝑅=1+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𝒓</m:t>
                        </m:r>
                      </m:num>
                      <m:den>
                        <m:r>
                          <a:rPr lang="en-AU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𝟏𝟎𝟎</m:t>
                        </m:r>
                      </m:den>
                    </m:f>
                    <m:r>
                      <a:rPr lang="en-AU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>
                  <a:solidFill>
                    <a:srgbClr val="0070C0"/>
                  </a:solidFill>
                </a:endParaRPr>
              </a:p>
              <a:p>
                <a:r>
                  <a:rPr lang="en-US" dirty="0">
                    <a:solidFill>
                      <a:srgbClr val="0070C0"/>
                    </a:solidFill>
                  </a:rPr>
                  <a:t>𝑅=1+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en-AU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AU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AU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𝟏𝟎𝟎</m:t>
                        </m:r>
                      </m:den>
                    </m:f>
                    <m:r>
                      <a:rPr lang="en-AU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=1.045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=5000,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=1.045×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C845155-D4B7-194C-A229-DABF6CDA463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70774" y="2226276"/>
                <a:ext cx="11089222" cy="4631723"/>
              </a:xfrm>
              <a:blipFill>
                <a:blip r:embed="rId2"/>
                <a:stretch>
                  <a:fillRect l="-330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id="{8B19232F-B6DB-0D4E-9F9D-FCA6385D3D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07894" y="6081010"/>
            <a:ext cx="1994043" cy="77698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58C9339-6DB1-4685-B21B-935AC19076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472"/>
            <a:ext cx="12192000" cy="939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091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2526924-84D3-45FB-A5FE-62D8FCBF53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C2A6256-1DD0-4E4B-A8B3-9A711B4DBE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8768" y="2130218"/>
            <a:ext cx="11153231" cy="472778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1760540-185E-4652-BFD2-9B362EF3B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6641"/>
            <a:ext cx="12192000" cy="13477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849917-0FEA-AA48-87E3-26BB8C3B4B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6765" y="1046279"/>
            <a:ext cx="11321141" cy="1030360"/>
          </a:xfrm>
        </p:spPr>
        <p:txBody>
          <a:bodyPr>
            <a:noAutofit/>
          </a:bodyPr>
          <a:lstStyle/>
          <a:p>
            <a:r>
              <a:rPr lang="en-US" sz="2700" dirty="0">
                <a:solidFill>
                  <a:schemeClr val="bg1"/>
                </a:solidFill>
              </a:rPr>
              <a:t>Compound interest with different compounding periods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29789F4-85C1-41A0-83EB-992E22210C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962423"/>
            <a:ext cx="1006766" cy="1216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D9D367D-6DD2-4A7C-8918-0DCAC29755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390232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C845155-D4B7-194C-A229-DABF6CDA463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70774" y="2226276"/>
                <a:ext cx="11089222" cy="4631723"/>
              </a:xfrm>
            </p:spPr>
            <p:txBody>
              <a:bodyPr anchor="t">
                <a:normAutofit/>
              </a:bodyPr>
              <a:lstStyle/>
              <a:p>
                <a:r>
                  <a:rPr lang="en-US" dirty="0"/>
                  <a:t>Ben borrows </a:t>
                </a:r>
                <a:r>
                  <a:rPr lang="en-US" dirty="0">
                    <a:solidFill>
                      <a:srgbClr val="C00000"/>
                    </a:solidFill>
                  </a:rPr>
                  <a:t>$5000 </a:t>
                </a:r>
                <a:r>
                  <a:rPr lang="en-US" dirty="0"/>
                  <a:t>from a bank. He will pay interest at the rate of </a:t>
                </a:r>
                <a:r>
                  <a:rPr lang="en-US" dirty="0">
                    <a:solidFill>
                      <a:srgbClr val="C00000"/>
                    </a:solidFill>
                  </a:rPr>
                  <a:t>4.5% per annum</a:t>
                </a:r>
                <a:r>
                  <a:rPr lang="en-US" dirty="0"/>
                  <a:t>.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AU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:r>
                  <a:rPr lang="en-US" dirty="0"/>
                  <a:t>be the value of the loan after 𝑛 compounding periods.</a:t>
                </a:r>
              </a:p>
              <a:p>
                <a:r>
                  <a:rPr lang="en-US" dirty="0"/>
                  <a:t>Write down a recurrence relation to model the value of </a:t>
                </a:r>
                <a:r>
                  <a:rPr lang="en-US" dirty="0">
                    <a:solidFill>
                      <a:srgbClr val="C00000"/>
                    </a:solidFill>
                  </a:rPr>
                  <a:t>Ben’s loan </a:t>
                </a:r>
                <a:r>
                  <a:rPr lang="en-US" dirty="0"/>
                  <a:t>if interest is compounded:</a:t>
                </a:r>
              </a:p>
              <a:p>
                <a:r>
                  <a:rPr lang="en-US" dirty="0"/>
                  <a:t>2. </a:t>
                </a:r>
                <a:r>
                  <a:rPr lang="en-US" dirty="0">
                    <a:solidFill>
                      <a:srgbClr val="C00000"/>
                    </a:solidFill>
                  </a:rPr>
                  <a:t>quarterly</a:t>
                </a:r>
              </a:p>
              <a:p>
                <a:r>
                  <a:rPr lang="en-US" dirty="0">
                    <a:solidFill>
                      <a:srgbClr val="0070C0"/>
                    </a:solidFill>
                  </a:rPr>
                  <a:t>2.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= principal,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=𝑅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      where 𝑅=1+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𝒓</m:t>
                        </m:r>
                      </m:num>
                      <m:den>
                        <m:r>
                          <a:rPr lang="en-AU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𝟏𝟎𝟎</m:t>
                        </m:r>
                      </m:den>
                    </m:f>
                    <m:r>
                      <a:rPr lang="en-AU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>
                  <a:solidFill>
                    <a:srgbClr val="0070C0"/>
                  </a:solidFill>
                </a:endParaRPr>
              </a:p>
              <a:p>
                <a:r>
                  <a:rPr lang="en-US" dirty="0">
                    <a:solidFill>
                      <a:srgbClr val="0070C0"/>
                    </a:solidFill>
                  </a:rPr>
                  <a:t>The interest rate is 4.5% per annum. The quarterly rate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en-AU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AU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AU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r>
                      <a:rPr lang="en-AU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=1.125.</a:t>
                </a:r>
              </a:p>
              <a:p>
                <a:r>
                  <a:rPr lang="en-US" dirty="0">
                    <a:solidFill>
                      <a:srgbClr val="0070C0"/>
                    </a:solidFill>
                  </a:rPr>
                  <a:t>𝑅=1+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AU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AU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𝟏𝟐𝟓</m:t>
                        </m:r>
                      </m:num>
                      <m:den>
                        <m:r>
                          <a:rPr lang="en-AU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𝟏𝟎𝟎</m:t>
                        </m:r>
                      </m:den>
                    </m:f>
                    <m:r>
                      <a:rPr lang="en-AU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=1.01125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en-AU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=5000,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=1.01125×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C845155-D4B7-194C-A229-DABF6CDA463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70774" y="2226276"/>
                <a:ext cx="11089222" cy="4631723"/>
              </a:xfrm>
              <a:blipFill>
                <a:blip r:embed="rId2"/>
                <a:stretch>
                  <a:fillRect l="-330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id="{8B19232F-B6DB-0D4E-9F9D-FCA6385D3D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07894" y="6081010"/>
            <a:ext cx="1994043" cy="77698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680FE3C-F210-4C21-8B2F-B1DD136340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472"/>
            <a:ext cx="12192000" cy="939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47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2526924-84D3-45FB-A5FE-62D8FCBF53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C2A6256-1DD0-4E4B-A8B3-9A711B4DBE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8768" y="2130218"/>
            <a:ext cx="11153231" cy="472778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1760540-185E-4652-BFD2-9B362EF3B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6641"/>
            <a:ext cx="12192000" cy="13477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849917-0FEA-AA48-87E3-26BB8C3B4B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6765" y="1046279"/>
            <a:ext cx="11321141" cy="1030360"/>
          </a:xfrm>
        </p:spPr>
        <p:txBody>
          <a:bodyPr>
            <a:noAutofit/>
          </a:bodyPr>
          <a:lstStyle/>
          <a:p>
            <a:r>
              <a:rPr lang="en-US" sz="2700" dirty="0">
                <a:solidFill>
                  <a:schemeClr val="bg1"/>
                </a:solidFill>
              </a:rPr>
              <a:t>Compound interest with different compounding periods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29789F4-85C1-41A0-83EB-992E22210C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962423"/>
            <a:ext cx="1006766" cy="1216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D9D367D-6DD2-4A7C-8918-0DCAC29755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390232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C845155-D4B7-194C-A229-DABF6CDA463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70774" y="2226276"/>
                <a:ext cx="11089222" cy="4631723"/>
              </a:xfrm>
            </p:spPr>
            <p:txBody>
              <a:bodyPr anchor="t">
                <a:normAutofit/>
              </a:bodyPr>
              <a:lstStyle/>
              <a:p>
                <a:r>
                  <a:rPr lang="en-US" dirty="0"/>
                  <a:t>Ben borrows </a:t>
                </a:r>
                <a:r>
                  <a:rPr lang="en-US" dirty="0">
                    <a:solidFill>
                      <a:srgbClr val="C00000"/>
                    </a:solidFill>
                  </a:rPr>
                  <a:t>$5000 </a:t>
                </a:r>
                <a:r>
                  <a:rPr lang="en-US" dirty="0"/>
                  <a:t>from a bank. He will pay interest at the rate of </a:t>
                </a:r>
                <a:r>
                  <a:rPr lang="en-US" dirty="0">
                    <a:solidFill>
                      <a:srgbClr val="C00000"/>
                    </a:solidFill>
                  </a:rPr>
                  <a:t>4.5% per annum</a:t>
                </a:r>
                <a:r>
                  <a:rPr lang="en-US" dirty="0"/>
                  <a:t>.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AU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:r>
                  <a:rPr lang="en-US" dirty="0"/>
                  <a:t>be the value of the loan after 𝑛 compounding periods.</a:t>
                </a:r>
              </a:p>
              <a:p>
                <a:r>
                  <a:rPr lang="en-US" dirty="0"/>
                  <a:t>Write down a recurrence relation to model the value of </a:t>
                </a:r>
                <a:r>
                  <a:rPr lang="en-US" dirty="0">
                    <a:solidFill>
                      <a:srgbClr val="C00000"/>
                    </a:solidFill>
                  </a:rPr>
                  <a:t>Ben’s loan </a:t>
                </a:r>
                <a:r>
                  <a:rPr lang="en-US" dirty="0"/>
                  <a:t>if interest is compounded:</a:t>
                </a:r>
              </a:p>
              <a:p>
                <a:r>
                  <a:rPr lang="en-US" dirty="0"/>
                  <a:t>3. </a:t>
                </a:r>
                <a:r>
                  <a:rPr lang="en-US" dirty="0">
                    <a:solidFill>
                      <a:srgbClr val="C00000"/>
                    </a:solidFill>
                  </a:rPr>
                  <a:t>monthly</a:t>
                </a:r>
                <a:r>
                  <a:rPr lang="en-US" dirty="0"/>
                  <a:t>.</a:t>
                </a:r>
              </a:p>
              <a:p>
                <a:r>
                  <a:rPr lang="en-US" dirty="0">
                    <a:solidFill>
                      <a:srgbClr val="0070C0"/>
                    </a:solidFill>
                  </a:rPr>
                  <a:t>3.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= principal,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=𝑅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      where 𝑅=1+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𝒓</m:t>
                        </m:r>
                      </m:num>
                      <m:den>
                        <m:r>
                          <a:rPr lang="en-AU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𝟏𝟎𝟎</m:t>
                        </m:r>
                      </m:den>
                    </m:f>
                    <m:r>
                      <a:rPr lang="en-AU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>
                  <a:solidFill>
                    <a:srgbClr val="0070C0"/>
                  </a:solidFill>
                </a:endParaRPr>
              </a:p>
              <a:p>
                <a:r>
                  <a:rPr lang="en-US" dirty="0">
                    <a:solidFill>
                      <a:srgbClr val="0070C0"/>
                    </a:solidFill>
                  </a:rPr>
                  <a:t>The interest rate is 4.5% per annum. The monthly rate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en-AU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AU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AU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AU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AU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=0.375.</a:t>
                </a:r>
              </a:p>
              <a:p>
                <a:r>
                  <a:rPr lang="en-US" dirty="0">
                    <a:solidFill>
                      <a:srgbClr val="0070C0"/>
                    </a:solidFill>
                  </a:rPr>
                  <a:t>𝑅=1+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AU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AU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𝟑𝟕𝟓</m:t>
                        </m:r>
                      </m:num>
                      <m:den>
                        <m:r>
                          <a:rPr lang="en-AU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𝟏𝟎𝟎</m:t>
                        </m:r>
                      </m:den>
                    </m:f>
                    <m:r>
                      <a:rPr lang="en-AU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=1.00375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=5000,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=1.00375×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C845155-D4B7-194C-A229-DABF6CDA463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70774" y="2226276"/>
                <a:ext cx="11089222" cy="4631723"/>
              </a:xfrm>
              <a:blipFill>
                <a:blip r:embed="rId2"/>
                <a:stretch>
                  <a:fillRect l="-330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2">
            <a:extLst>
              <a:ext uri="{FF2B5EF4-FFF2-40B4-BE49-F238E27FC236}">
                <a16:creationId xmlns:a16="http://schemas.microsoft.com/office/drawing/2014/main" id="{9E158E50-8C2E-41F4-8584-D9F4A1B6A8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472"/>
            <a:ext cx="12192000" cy="939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16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2F7998-4C16-A845-AD3B-3A28C6BA7D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344400" cy="375082"/>
          </a:xfrm>
        </p:spPr>
        <p:txBody>
          <a:bodyPr>
            <a:normAutofit fontScale="90000"/>
          </a:bodyPr>
          <a:lstStyle/>
          <a:p>
            <a:r>
              <a:rPr lang="en-US" sz="2000" dirty="0"/>
              <a:t>A rule for individual terms of a geometric growth sequence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3A574B5-5C93-ED4F-89BF-8400BF3A660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0" y="1262062"/>
                <a:ext cx="12192000" cy="5253037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We invest $</a:t>
                </a:r>
                <a:r>
                  <a:rPr lang="en-US" dirty="0">
                    <a:solidFill>
                      <a:srgbClr val="0070C0"/>
                    </a:solidFill>
                  </a:rPr>
                  <a:t>2000</a:t>
                </a:r>
                <a:r>
                  <a:rPr lang="en-US" dirty="0"/>
                  <a:t> in a compound interest investment paying </a:t>
                </a:r>
                <a:r>
                  <a:rPr lang="en-US" dirty="0">
                    <a:solidFill>
                      <a:srgbClr val="0070C0"/>
                    </a:solidFill>
                  </a:rPr>
                  <a:t>5</a:t>
                </a:r>
                <a:r>
                  <a:rPr lang="en-US" dirty="0"/>
                  <a:t>% interest per annum, compounding yearly. If we 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AU" i="1" dirty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 be the value of the investment after 𝑛 years, we can use the following recurrence relation to model this investment: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AU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AU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=2000,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AU" i="1" dirty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AU" b="0" i="1" dirty="0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AU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=1.05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AU" i="1" dirty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AU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  <a:p>
                <a:r>
                  <a:rPr lang="en-US" dirty="0"/>
                  <a:t>Using this recurrence relation we can write out the sequence of terms generated as follows: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AU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=2000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AU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=1.05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AU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dirty="0">
                  <a:solidFill>
                    <a:srgbClr val="0070C0"/>
                  </a:solidFill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AU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AU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=1.05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AU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=1.05 ×(1.05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)=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1.05</m:t>
                        </m:r>
                      </m:e>
                      <m:sup>
                        <m:r>
                          <a:rPr lang="en-AU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×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dirty="0">
                  <a:solidFill>
                    <a:srgbClr val="0070C0"/>
                  </a:solidFill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AU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AU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=1.05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AU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= 1.05 ×(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1.05</m:t>
                        </m:r>
                      </m:e>
                      <m:sup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)=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1.05</m:t>
                        </m:r>
                      </m:e>
                      <m:sup>
                        <m:r>
                          <a:rPr lang="en-AU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×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dirty="0">
                  <a:solidFill>
                    <a:srgbClr val="0070C0"/>
                  </a:solidFill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AU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AU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=1.05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AU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= 1.05 ×(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1.05</m:t>
                        </m:r>
                      </m:e>
                      <m:sup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)=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1.05</m:t>
                        </m:r>
                      </m:e>
                      <m:sup>
                        <m:r>
                          <a:rPr lang="en-AU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×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dirty="0">
                  <a:solidFill>
                    <a:srgbClr val="0070C0"/>
                  </a:solidFill>
                </a:endParaRPr>
              </a:p>
              <a:p>
                <a:r>
                  <a:rPr lang="en-US" dirty="0">
                    <a:solidFill>
                      <a:srgbClr val="0070C0"/>
                    </a:solidFill>
                  </a:rPr>
                  <a:t>Following this pattern, after 𝑛 year’s interest has been added, we can write: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AU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1.05</m:t>
                        </m:r>
                      </m:e>
                      <m:sup>
                        <m:r>
                          <a:rPr lang="en-AU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×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AU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3A574B5-5C93-ED4F-89BF-8400BF3A660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262062"/>
                <a:ext cx="12192000" cy="5253037"/>
              </a:xfrm>
              <a:blipFill>
                <a:blip r:embed="rId2"/>
                <a:stretch>
                  <a:fillRect l="-150" b="-580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167D8F11-8EE2-4DEB-83A4-4ACCC2FA95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70002"/>
            <a:ext cx="12192000" cy="939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580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7039D6-DF39-4146-9A38-73C17CBF19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2700"/>
            <a:ext cx="12090400" cy="350051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n-US" sz="2000" dirty="0"/>
              <a:t>Using a rule to find the value of an investment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4E0E0B1-DAF5-8B4A-A08A-1E133BE8A54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0" y="741680"/>
                <a:ext cx="12090400" cy="6116320"/>
              </a:xfrm>
            </p:spPr>
            <p:txBody>
              <a:bodyPr>
                <a:normAutofit fontScale="85000" lnSpcReduction="10000"/>
              </a:bodyPr>
              <a:lstStyle/>
              <a:p>
                <a:r>
                  <a:rPr lang="en-US" dirty="0"/>
                  <a:t>A principal value of </a:t>
                </a:r>
                <a:r>
                  <a:rPr lang="en-US" dirty="0">
                    <a:solidFill>
                      <a:srgbClr val="0070C0"/>
                    </a:solidFill>
                  </a:rPr>
                  <a:t>$10000 </a:t>
                </a:r>
                <a:r>
                  <a:rPr lang="en-US" dirty="0"/>
                  <a:t>is invested in an account earning compound interest at the rate of </a:t>
                </a:r>
                <a:r>
                  <a:rPr lang="en-US" dirty="0">
                    <a:solidFill>
                      <a:srgbClr val="0070C0"/>
                    </a:solidFill>
                  </a:rPr>
                  <a:t>9</a:t>
                </a:r>
                <a:r>
                  <a:rPr lang="en-US" dirty="0"/>
                  <a:t>% per annum. The rule for the value of the investment after 𝑛 years,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AU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AU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, is shown below.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AU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1.09</m:t>
                        </m:r>
                      </m:e>
                      <m:sup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×10000</a:t>
                </a:r>
              </a:p>
              <a:p>
                <a:r>
                  <a:rPr lang="en-US" dirty="0"/>
                  <a:t>1. Find the value of the investment after 4 years, </a:t>
                </a:r>
                <a:r>
                  <a:rPr lang="en-US" dirty="0">
                    <a:solidFill>
                      <a:srgbClr val="0070C0"/>
                    </a:solidFill>
                  </a:rPr>
                  <a:t>correct to the nearest cent</a:t>
                </a:r>
                <a:r>
                  <a:rPr lang="en-US" dirty="0"/>
                  <a:t>.</a:t>
                </a:r>
              </a:p>
              <a:p>
                <a:r>
                  <a:rPr lang="en-US" dirty="0"/>
                  <a:t>2. Find the amount of interest earned after 4 years, correct to the nearest cent.</a:t>
                </a:r>
              </a:p>
              <a:p>
                <a:r>
                  <a:rPr lang="en-US" dirty="0"/>
                  <a:t>3. Find the amount of interest earned in the fourth year, correct to the nearest cent.</a:t>
                </a:r>
              </a:p>
              <a:p>
                <a:r>
                  <a:rPr lang="en-US" dirty="0"/>
                  <a:t>4. If the interest compounds monthly instead of yearly, write down a rule for the value of the investment after 𝑛 months.</a:t>
                </a:r>
              </a:p>
              <a:p>
                <a:r>
                  <a:rPr lang="en-US" dirty="0"/>
                  <a:t>5. Use this rule to find the value of the investment after 4 years (48 months).</a:t>
                </a:r>
              </a:p>
              <a:p>
                <a:r>
                  <a:rPr lang="en-US" dirty="0">
                    <a:solidFill>
                      <a:srgbClr val="0070C0"/>
                    </a:solidFill>
                  </a:rPr>
                  <a:t>1.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AU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AU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1.09</m:t>
                        </m:r>
                      </m:e>
                      <m:sup>
                        <m:r>
                          <a:rPr lang="en-AU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×10000 =14115.816...= $14115.82</a:t>
                </a:r>
              </a:p>
              <a:p>
                <a:r>
                  <a:rPr lang="en-US" dirty="0">
                    <a:solidFill>
                      <a:srgbClr val="0070C0"/>
                    </a:solidFill>
                  </a:rPr>
                  <a:t>2. $14115.82−$10000=$4115.82</a:t>
                </a:r>
              </a:p>
              <a:p>
                <a:r>
                  <a:rPr lang="en-US" dirty="0">
                    <a:solidFill>
                      <a:srgbClr val="0070C0"/>
                    </a:solidFill>
                  </a:rPr>
                  <a:t>3.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AU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AU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1.09</m:t>
                        </m:r>
                      </m:e>
                      <m:sup>
                        <m:r>
                          <a:rPr lang="en-AU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×10000 =12950.29     </a:t>
                </a:r>
              </a:p>
              <a:p>
                <a:r>
                  <a:rPr lang="en-US" dirty="0">
                    <a:solidFill>
                      <a:srgbClr val="0070C0"/>
                    </a:solidFill>
                  </a:rPr>
                  <a:t>    9% 𝑜𝑓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AU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=0.09×12950.29=1165.53 was earned in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e>
                      <m:sup>
                        <m:r>
                          <a:rPr lang="en-AU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𝑡h</m:t>
                        </m:r>
                      </m:sup>
                    </m:sSup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year</a:t>
                </a:r>
              </a:p>
              <a:p>
                <a:r>
                  <a:rPr lang="en-US" dirty="0">
                    <a:solidFill>
                      <a:srgbClr val="0070C0"/>
                    </a:solidFill>
                  </a:rPr>
                  <a:t>4. 𝑟=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AU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=0.75       𝑅=1+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0.75</m:t>
                        </m:r>
                      </m:num>
                      <m:den>
                        <m:r>
                          <a:rPr lang="en-AU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AU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00</m:t>
                        </m:r>
                      </m:den>
                    </m:f>
                    <m:r>
                      <a:rPr lang="en-AU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=1.0075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AU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1.0</m:t>
                        </m:r>
                        <m:r>
                          <a:rPr lang="en-AU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075</m:t>
                        </m:r>
                      </m:e>
                      <m:sup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×10000</a:t>
                </a:r>
              </a:p>
              <a:p>
                <a:r>
                  <a:rPr lang="en-US" dirty="0">
                    <a:solidFill>
                      <a:srgbClr val="0070C0"/>
                    </a:solidFill>
                  </a:rPr>
                  <a:t>5.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AU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48</m:t>
                        </m:r>
                      </m:sub>
                    </m:sSub>
                    <m:r>
                      <a:rPr lang="en-AU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1.0075</m:t>
                        </m:r>
                      </m:e>
                      <m:sup>
                        <m:r>
                          <a:rPr lang="en-AU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48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×10000 = $14314.05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4E0E0B1-DAF5-8B4A-A08A-1E133BE8A54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741680"/>
                <a:ext cx="12090400" cy="6116320"/>
              </a:xfrm>
              <a:blipFill>
                <a:blip r:embed="rId2"/>
                <a:stretch>
                  <a:fillRect l="-50" r="-454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Grunge green example word with star icon round Vector Image">
            <a:extLst>
              <a:ext uri="{FF2B5EF4-FFF2-40B4-BE49-F238E27FC236}">
                <a16:creationId xmlns:a16="http://schemas.microsoft.com/office/drawing/2014/main" id="{AAECFD0D-4BD6-E948-A76D-4523843C1F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2600" y="5484495"/>
            <a:ext cx="1303675" cy="1263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D515C0C-52A4-40C3-BDD7-A47DAD0E61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42201"/>
            <a:ext cx="12192000" cy="939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138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A0354CA-3814-4B6A-9BEB-A3D6E0BB72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114" y="966165"/>
            <a:ext cx="12195113" cy="399495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40D1A99-4486-490F-B653-96ABB4614A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114" y="28925"/>
            <a:ext cx="12192000" cy="937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3420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FC1D66E-3F09-7472-4424-FBCED0DA59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35204"/>
            <a:ext cx="12192000" cy="170822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E6FF0A6-345B-971D-775C-1ED6BA0A93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342465"/>
            <a:ext cx="12192000" cy="107211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FA87C0E-588A-C25C-E1A1-5BBBDF7D6F0C}"/>
              </a:ext>
            </a:extLst>
          </p:cNvPr>
          <p:cNvSpPr txBox="1"/>
          <p:nvPr/>
        </p:nvSpPr>
        <p:spPr>
          <a:xfrm>
            <a:off x="1262743" y="5323114"/>
            <a:ext cx="65096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>
                <a:solidFill>
                  <a:srgbClr val="0070C0"/>
                </a:solidFill>
              </a:rPr>
              <a:t>r = (1-R)*100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FB3BEBC1-EB1E-F7BA-EACA-17F059240354}"/>
              </a:ext>
            </a:extLst>
          </p:cNvPr>
          <p:cNvCxnSpPr/>
          <p:nvPr/>
        </p:nvCxnSpPr>
        <p:spPr>
          <a:xfrm>
            <a:off x="2111829" y="4550229"/>
            <a:ext cx="0" cy="587828"/>
          </a:xfrm>
          <a:prstGeom prst="straightConnector1">
            <a:avLst/>
          </a:prstGeom>
          <a:ln w="920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1D277AC-09E9-82FF-C2F5-48A036B2ED38}"/>
                  </a:ext>
                </a:extLst>
              </p:cNvPr>
              <p:cNvSpPr txBox="1"/>
              <p:nvPr/>
            </p:nvSpPr>
            <p:spPr>
              <a:xfrm>
                <a:off x="5497286" y="5138057"/>
                <a:ext cx="5040085" cy="7486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AU" sz="3200" dirty="0">
                    <a:highlight>
                      <a:srgbClr val="00FF00"/>
                    </a:highlight>
                  </a:rPr>
                  <a:t>solve</a:t>
                </a:r>
                <a:r>
                  <a:rPr lang="en-AU" sz="3200" dirty="0"/>
                  <a:t>(</a:t>
                </a:r>
                <a:r>
                  <a:rPr lang="en-AU" sz="3200" dirty="0">
                    <a:highlight>
                      <a:srgbClr val="FFFF00"/>
                    </a:highlight>
                  </a:rPr>
                  <a:t>R</a:t>
                </a:r>
                <a:r>
                  <a:rPr lang="en-AU" sz="3200" dirty="0"/>
                  <a:t>=1-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AU" sz="3200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sz="3200" b="0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num>
                      <m:den>
                        <m:r>
                          <a:rPr lang="en-AU" sz="3200" b="0" i="0" smtClean="0"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</m:oMath>
                </a14:m>
                <a:r>
                  <a:rPr lang="en-AU" sz="3200" dirty="0"/>
                  <a:t>,r)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1D277AC-09E9-82FF-C2F5-48A036B2ED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7286" y="5138057"/>
                <a:ext cx="5040085" cy="748666"/>
              </a:xfrm>
              <a:prstGeom prst="rect">
                <a:avLst/>
              </a:prstGeom>
              <a:blipFill>
                <a:blip r:embed="rId4"/>
                <a:stretch>
                  <a:fillRect l="-3144" t="-1626" b="-13008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82626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B75D36-58D8-044B-88F3-8B4C68BAC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09296"/>
            <a:ext cx="12192000" cy="1371030"/>
          </a:xfrm>
        </p:spPr>
        <p:txBody>
          <a:bodyPr>
            <a:normAutofit/>
          </a:bodyPr>
          <a:lstStyle/>
          <a:p>
            <a:r>
              <a:rPr lang="en-US" sz="3800" dirty="0"/>
              <a:t>A recurrence model for linear growth and decay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5EB2C24-7253-0247-94C6-3AAE97299FF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0" y="921526"/>
                <a:ext cx="12075885" cy="558800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The recurrence relations: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b="0" i="1" dirty="0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AU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=20,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AU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AU" b="0" i="1" dirty="0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AU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AU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AU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+ </a:t>
                </a:r>
                <a:r>
                  <a:rPr lang="en-US" dirty="0"/>
                  <a:t>2      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b="0" i="1" dirty="0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AU" i="1" dirty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AU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=20,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AU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AU" b="0" i="1" dirty="0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US" dirty="0"/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AU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dirty="0"/>
                  <a:t> 2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5EB2C24-7253-0247-94C6-3AAE97299FF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921526"/>
                <a:ext cx="12075885" cy="558800"/>
              </a:xfrm>
              <a:blipFill>
                <a:blip r:embed="rId2"/>
                <a:stretch>
                  <a:fillRect l="-252" b="-7609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E5CFF573-5765-854F-9ACB-889C228D76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115" y="1415398"/>
            <a:ext cx="6976835" cy="533330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0334398-E5B0-DF4A-961E-EDB003155E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35671" y="1772256"/>
            <a:ext cx="2305373" cy="156150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A8B01CD-8929-BB4B-B7DA-1C834401AA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68196" y="5123544"/>
            <a:ext cx="3923804" cy="110671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A4564B3-8CD9-D84C-B04B-F117683386FC}"/>
              </a:ext>
            </a:extLst>
          </p:cNvPr>
          <p:cNvSpPr/>
          <p:nvPr/>
        </p:nvSpPr>
        <p:spPr>
          <a:xfrm>
            <a:off x="7042646" y="1754112"/>
            <a:ext cx="16473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b="1" i="0">
                <a:solidFill>
                  <a:srgbClr val="C41130"/>
                </a:solidFill>
                <a:effectLst/>
                <a:latin typeface="Open Sans"/>
              </a:rPr>
              <a:t>linear growth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69AE4E4-609A-8D4F-8C59-DD864CF6B4D3}"/>
              </a:ext>
            </a:extLst>
          </p:cNvPr>
          <p:cNvSpPr/>
          <p:nvPr/>
        </p:nvSpPr>
        <p:spPr>
          <a:xfrm>
            <a:off x="7092950" y="6354798"/>
            <a:ext cx="14847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b="1" i="0" dirty="0">
                <a:solidFill>
                  <a:srgbClr val="C41130"/>
                </a:solidFill>
                <a:effectLst/>
                <a:latin typeface="Open Sans"/>
              </a:rPr>
              <a:t>linear decay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CFE4667-C743-8E4A-8ABF-08069A111960}"/>
              </a:ext>
            </a:extLst>
          </p:cNvPr>
          <p:cNvSpPr/>
          <p:nvPr/>
        </p:nvSpPr>
        <p:spPr>
          <a:xfrm>
            <a:off x="7302500" y="3412062"/>
            <a:ext cx="48895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400" b="1" i="0" dirty="0">
                <a:solidFill>
                  <a:srgbClr val="C41130"/>
                </a:solidFill>
                <a:effectLst/>
                <a:latin typeface="Open Sans"/>
              </a:rPr>
              <a:t>Model</a:t>
            </a:r>
            <a:r>
              <a:rPr lang="en-AU" sz="2400" dirty="0">
                <a:solidFill>
                  <a:srgbClr val="000000"/>
                </a:solidFill>
                <a:latin typeface="Open Sans"/>
              </a:rPr>
              <a:t> and investigate simple interest loans and investments, as well as flat rate depreciation and unit cost depreciation of assets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31456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099405E2-1A96-4DBA-A9DC-4C2A1B421C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9855050-A75B-4DD0-9B56-8B1C7722D8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7235" y="758246"/>
            <a:ext cx="4658480" cy="5386318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655C3A8-1B91-9F4A-B734-ED17C421EE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5" y="1072110"/>
            <a:ext cx="4644725" cy="1862345"/>
          </a:xfrm>
        </p:spPr>
        <p:txBody>
          <a:bodyPr>
            <a:normAutofit/>
          </a:bodyPr>
          <a:lstStyle/>
          <a:p>
            <a:pPr>
              <a:lnSpc>
                <a:spcPct val="140000"/>
              </a:lnSpc>
            </a:pPr>
            <a:r>
              <a:rPr lang="en-US" sz="2300" dirty="0"/>
              <a:t>A recurrence model for geometric growth and decay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060C0F7-61A6-4E64-A77E-AFBD811273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684060" y="0"/>
            <a:ext cx="7507940" cy="765228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ontent Placeholder 19">
                <a:extLst>
                  <a:ext uri="{FF2B5EF4-FFF2-40B4-BE49-F238E27FC236}">
                    <a16:creationId xmlns:a16="http://schemas.microsoft.com/office/drawing/2014/main" id="{36A37803-73C5-4788-8588-F7447CB47EF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42918" y="2934455"/>
                <a:ext cx="4003332" cy="2840139"/>
              </a:xfrm>
            </p:spPr>
            <p:txBody>
              <a:bodyPr anchor="t">
                <a:no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AU" sz="28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800" b="0" i="1" dirty="0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AU" sz="2800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AU" sz="2800" b="0" dirty="0"/>
                  <a:t>=1,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sz="2800" b="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800" b="0" i="1" dirty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AU" sz="2800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AU" sz="2800" b="0" i="1" dirty="0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AU" sz="2800" b="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AU" sz="2800" b="0" dirty="0"/>
                  <a:t>=3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sz="2800" b="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800" b="0" i="1" dirty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AU" sz="2800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AU" sz="2800" b="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AU" sz="2800" b="0" dirty="0"/>
              </a:p>
              <a:p>
                <a:endParaRPr lang="en-AU" sz="2800" b="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AU" sz="2800" b="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800" b="0" i="1" dirty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AU" sz="2800" b="0" i="1" dirty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AU" sz="2800" b="0" dirty="0"/>
                  <a:t>=8,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sz="2800" b="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800" b="0" i="1" dirty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AU" sz="2800" b="0" i="1" dirty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AU" sz="2800" b="0" i="1" dirty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AU" sz="2800" b="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AU" sz="2800" b="0" dirty="0"/>
                  <a:t>=0.5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sz="2800" b="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800" b="0" i="1" dirty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AU" sz="2800" b="0" i="1" dirty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AU" sz="2800" b="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AU" sz="2800" b="0" dirty="0"/>
              </a:p>
              <a:p>
                <a:br>
                  <a:rPr lang="en-AU" sz="2800" dirty="0"/>
                </a:br>
                <a:endParaRPr lang="en-US" sz="2800" dirty="0"/>
              </a:p>
            </p:txBody>
          </p:sp>
        </mc:Choice>
        <mc:Fallback xmlns="">
          <p:sp>
            <p:nvSpPr>
              <p:cNvPr id="20" name="Content Placeholder 19">
                <a:extLst>
                  <a:ext uri="{FF2B5EF4-FFF2-40B4-BE49-F238E27FC236}">
                    <a16:creationId xmlns:a16="http://schemas.microsoft.com/office/drawing/2014/main" id="{36A37803-73C5-4788-8588-F7447CB47EF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42918" y="2934455"/>
                <a:ext cx="4003332" cy="2840139"/>
              </a:xfrm>
              <a:blipFill>
                <a:blip r:embed="rId2"/>
                <a:stretch>
                  <a:fillRect l="-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1A94E02-46B0-5840-8D6D-66F0B240119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-1" b="6867"/>
          <a:stretch/>
        </p:blipFill>
        <p:spPr>
          <a:xfrm>
            <a:off x="4695713" y="713436"/>
            <a:ext cx="7500472" cy="5431128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BCF4857D-F003-4CA1-82AB-00900B1008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6" y="6144564"/>
            <a:ext cx="4656246" cy="71343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DB791336-FCAA-4174-9303-B3F3748611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715122" y="6167615"/>
            <a:ext cx="7473828" cy="69038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CA212158-300D-44D0-9CCE-472C3F669E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6109423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988521F4-D44A-42C5-9BDB-5CA255540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6241" y="0"/>
            <a:ext cx="6400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5E6738EB-6FF0-4AF9-8462-57F4494B88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713436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2688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2526924-84D3-45FB-A5FE-62D8FCBF53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C2A6256-1DD0-4E4B-A8B3-9A711B4DBE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8768" y="2130218"/>
            <a:ext cx="11153231" cy="472778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1760540-185E-4652-BFD2-9B362EF3B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6641"/>
            <a:ext cx="12192000" cy="13477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52B85E-28F3-E74C-B924-B9F91350FD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8769" y="1044054"/>
            <a:ext cx="11153230" cy="1030360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A recurrence model for geometric growth and decay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29789F4-85C1-41A0-83EB-992E22210C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962423"/>
            <a:ext cx="1006766" cy="1216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D9D367D-6DD2-4A7C-8918-0DCAC29755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390232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B957D53-D654-0B45-81F6-BC3E899C9C4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70774" y="2616200"/>
                <a:ext cx="11006925" cy="3512215"/>
              </a:xfrm>
            </p:spPr>
            <p:txBody>
              <a:bodyPr anchor="t">
                <a:normAutofit/>
              </a:bodyPr>
              <a:lstStyle/>
              <a:p>
                <a:r>
                  <a:rPr lang="en-US" dirty="0"/>
                  <a:t>As a general rule, if 𝑅 is a constant, a recurrence relation rule of the form: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AU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AU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AU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=𝑅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  <m:r>
                      <a:rPr lang="en-AU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   </a:t>
                </a:r>
                <a:r>
                  <a:rPr lang="en-US" dirty="0"/>
                  <a:t>for 𝑅 &gt; 1, can be used to model geometric growth.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AU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=𝑅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   </a:t>
                </a:r>
                <a:r>
                  <a:rPr lang="en-US" dirty="0"/>
                  <a:t>for 0 &lt; 𝑅 &lt; 1, can be used to model geometric decay.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B957D53-D654-0B45-81F6-BC3E899C9C4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70774" y="2616200"/>
                <a:ext cx="11006925" cy="3512215"/>
              </a:xfrm>
              <a:blipFill>
                <a:blip r:embed="rId2"/>
                <a:stretch>
                  <a:fillRect l="-332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2" descr="What is Compound Interest, and How does it Work?">
            <a:extLst>
              <a:ext uri="{FF2B5EF4-FFF2-40B4-BE49-F238E27FC236}">
                <a16:creationId xmlns:a16="http://schemas.microsoft.com/office/drawing/2014/main" id="{6E7EE542-3943-4685-A2AF-3FD6AD6B6D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3715" y="3307889"/>
            <a:ext cx="2302328" cy="1279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Content Placeholder 6">
            <a:extLst>
              <a:ext uri="{FF2B5EF4-FFF2-40B4-BE49-F238E27FC236}">
                <a16:creationId xmlns:a16="http://schemas.microsoft.com/office/drawing/2014/main" id="{D5DE4C33-65D2-4968-91C4-B889CDA3BB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26316" y="4684488"/>
            <a:ext cx="2222116" cy="132697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391B085-200C-4B02-99F0-FB6B2F308318}"/>
              </a:ext>
            </a:extLst>
          </p:cNvPr>
          <p:cNvSpPr txBox="1"/>
          <p:nvPr/>
        </p:nvSpPr>
        <p:spPr>
          <a:xfrm>
            <a:off x="10713239" y="3477934"/>
            <a:ext cx="14787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</a:rPr>
              <a:t>Compound Interest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B23B64B-2A17-4FCD-B361-9A1D3C9E8633}"/>
              </a:ext>
            </a:extLst>
          </p:cNvPr>
          <p:cNvSpPr txBox="1"/>
          <p:nvPr/>
        </p:nvSpPr>
        <p:spPr>
          <a:xfrm>
            <a:off x="10543519" y="4726453"/>
            <a:ext cx="16804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70C0"/>
                </a:solidFill>
              </a:rPr>
              <a:t>Reducing Balance Depreciation</a:t>
            </a:r>
          </a:p>
        </p:txBody>
      </p:sp>
    </p:spTree>
    <p:extLst>
      <p:ext uri="{BB962C8B-B14F-4D97-AF65-F5344CB8AC3E}">
        <p14:creationId xmlns:p14="http://schemas.microsoft.com/office/powerpoint/2010/main" val="6778881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BBA6116-ECC1-4E8E-9944-A92EEE381D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48937"/>
            <a:ext cx="12192000" cy="4560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9670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2526924-84D3-45FB-A5FE-62D8FCBF53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C2A6256-1DD0-4E4B-A8B3-9A711B4DBE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8768" y="2130218"/>
            <a:ext cx="11153231" cy="472778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1760540-185E-4652-BFD2-9B362EF3B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6641"/>
            <a:ext cx="12192000" cy="13477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EAC33F9-2C7F-BC40-8AAA-ED17F1381E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8769" y="1044054"/>
            <a:ext cx="10510312" cy="103036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Compound interest investments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29789F4-85C1-41A0-83EB-992E22210C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962423"/>
            <a:ext cx="1006766" cy="1216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D9D367D-6DD2-4A7C-8918-0DCAC29755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390232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1D8F9BC-0FB7-BD45-A031-D2F197DB931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102777" y="2391770"/>
                <a:ext cx="10909100" cy="4197716"/>
              </a:xfrm>
            </p:spPr>
            <p:txBody>
              <a:bodyPr anchor="t">
                <a:normAutofit/>
              </a:bodyPr>
              <a:lstStyle/>
              <a:p>
                <a:r>
                  <a:rPr lang="en-US" dirty="0"/>
                  <a:t>Consider an investment of $5000 that pays </a:t>
                </a:r>
                <a:r>
                  <a:rPr lang="en-US" dirty="0">
                    <a:solidFill>
                      <a:srgbClr val="0070C0"/>
                    </a:solidFill>
                  </a:rPr>
                  <a:t>8% </a:t>
                </a:r>
                <a:r>
                  <a:rPr lang="en-US" dirty="0"/>
                  <a:t>interest per annum, compounding</a:t>
                </a:r>
                <a:r>
                  <a:rPr lang="en-US" dirty="0">
                    <a:solidFill>
                      <a:srgbClr val="0070C0"/>
                    </a:solidFill>
                  </a:rPr>
                  <a:t> yearly</a:t>
                </a:r>
                <a:r>
                  <a:rPr lang="en-US" dirty="0"/>
                  <a:t>. This means that the investment’s value increases by </a:t>
                </a:r>
                <a:r>
                  <a:rPr lang="en-US" dirty="0">
                    <a:solidFill>
                      <a:srgbClr val="0070C0"/>
                    </a:solidFill>
                  </a:rPr>
                  <a:t>8% </a:t>
                </a:r>
                <a:r>
                  <a:rPr lang="en-US" dirty="0"/>
                  <a:t>each year.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b="1" i="1" dirty="0" smtClean="0"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AU" b="1" i="1" dirty="0" smtClean="0"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US" dirty="0"/>
                  <a:t> be the value of the investment after 𝑛 years.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AU" b="1" i="1" dirty="0" smtClean="0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dirty="0"/>
                  <a:t> =$5000</a:t>
                </a:r>
              </a:p>
              <a:p>
                <a:r>
                  <a:rPr lang="en-US" dirty="0"/>
                  <a:t>value next year = this year's value + interest earned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AU" i="1" dirty="0"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AU" b="1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AU" b="1" i="1" dirty="0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dirty="0"/>
                  <a:t>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AU" i="1" dirty="0"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US" dirty="0"/>
                  <a:t> 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num>
                      <m:den>
                        <m:r>
                          <a:rPr lang="en-AU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𝟏𝟎𝟎</m:t>
                        </m:r>
                      </m:den>
                    </m:f>
                  </m:oMath>
                </a14:m>
                <a:r>
                  <a:rPr lang="en-US" dirty="0"/>
                  <a:t>×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AU" i="1" dirty="0"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US" dirty="0"/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AU" i="1" dirty="0"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US" dirty="0"/>
                  <a:t> +0.08×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AU" i="1" dirty="0"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AU" i="1" dirty="0"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AU" b="1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AU" b="1" i="1" dirty="0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dirty="0"/>
                  <a:t> =1.08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AU" i="1" dirty="0"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1D8F9BC-0FB7-BD45-A031-D2F197DB931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02777" y="2391770"/>
                <a:ext cx="10909100" cy="4197716"/>
              </a:xfrm>
              <a:blipFill>
                <a:blip r:embed="rId2"/>
                <a:stretch>
                  <a:fillRect l="-335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42CB4377-80AB-6340-A951-D21575149C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8938" y="5422900"/>
            <a:ext cx="3683000" cy="14351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679CD41-3EC5-4B70-AC99-B340570EDE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472"/>
            <a:ext cx="12192000" cy="939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72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2526924-84D3-45FB-A5FE-62D8FCBF53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C2A6256-1DD0-4E4B-A8B3-9A711B4DBE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8768" y="2130218"/>
            <a:ext cx="11153231" cy="472778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1760540-185E-4652-BFD2-9B362EF3B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6641"/>
            <a:ext cx="12192000" cy="13477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E3CB43-C9CF-1E47-99BB-B9DD77A3C2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2161" y="1010033"/>
            <a:ext cx="9986444" cy="1030360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A recurrence model for compound interest investments and loans that compound yearly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29789F4-85C1-41A0-83EB-992E22210C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962423"/>
            <a:ext cx="1006766" cy="1216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D9D367D-6DD2-4A7C-8918-0DCAC29755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390232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1927044-1F78-3440-9996-5E2F8C79053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102777" y="2241587"/>
                <a:ext cx="10973109" cy="3426158"/>
              </a:xfrm>
            </p:spPr>
            <p:txBody>
              <a:bodyPr anchor="t">
                <a:noAutofit/>
              </a:bodyPr>
              <a:lstStyle/>
              <a:p>
                <a:r>
                  <a:rPr lang="en-US" sz="2400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4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AU" sz="24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0070C0"/>
                    </a:solidFill>
                  </a:rPr>
                  <a:t> </a:t>
                </a:r>
                <a:r>
                  <a:rPr lang="en-US" sz="2400" dirty="0"/>
                  <a:t>be the value of the investment after 𝑛 years.</a:t>
                </a:r>
              </a:p>
              <a:p>
                <a:r>
                  <a:rPr lang="en-US" sz="2400" dirty="0"/>
                  <a:t>Let </a:t>
                </a:r>
                <a:r>
                  <a:rPr lang="en-US" sz="2400" dirty="0">
                    <a:solidFill>
                      <a:srgbClr val="0070C0"/>
                    </a:solidFill>
                  </a:rPr>
                  <a:t>𝑟</a:t>
                </a:r>
                <a:r>
                  <a:rPr lang="en-US" sz="2400" dirty="0"/>
                  <a:t> be the percentage interest per compound period.</a:t>
                </a:r>
              </a:p>
              <a:p>
                <a:r>
                  <a:rPr lang="en-US" sz="2400" dirty="0"/>
                  <a:t>The recurrence model for the value of the investment after 𝑛 compounding periods is: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4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AU" sz="2400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0070C0"/>
                    </a:solidFill>
                  </a:rPr>
                  <a:t> = principal,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4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AU" sz="24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AU" sz="2400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AU" sz="2400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0070C0"/>
                    </a:solidFill>
                  </a:rPr>
                  <a:t> =𝑅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4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AU" sz="24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0070C0"/>
                    </a:solidFill>
                  </a:rPr>
                  <a:t>       where 𝑅=1+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sz="2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𝒓</m:t>
                        </m:r>
                      </m:num>
                      <m:den>
                        <m:r>
                          <a:rPr lang="en-AU" sz="2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𝟏𝟎𝟎</m:t>
                        </m:r>
                      </m:den>
                    </m:f>
                  </m:oMath>
                </a14:m>
                <a:endParaRPr lang="en-US" sz="240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1927044-1F78-3440-9996-5E2F8C79053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02777" y="2241587"/>
                <a:ext cx="10973109" cy="3426158"/>
              </a:xfrm>
              <a:blipFill>
                <a:blip r:embed="rId2"/>
                <a:stretch>
                  <a:fillRect l="-722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>
            <a:extLst>
              <a:ext uri="{FF2B5EF4-FFF2-40B4-BE49-F238E27FC236}">
                <a16:creationId xmlns:a16="http://schemas.microsoft.com/office/drawing/2014/main" id="{ABD31C5A-A51B-49A8-84D1-B2CF5B4817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472"/>
            <a:ext cx="12192000" cy="93906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57B0450-5D68-9E20-927A-462C470A67BE}"/>
              </a:ext>
            </a:extLst>
          </p:cNvPr>
          <p:cNvSpPr txBox="1"/>
          <p:nvPr/>
        </p:nvSpPr>
        <p:spPr>
          <a:xfrm>
            <a:off x="1262743" y="6263088"/>
            <a:ext cx="65096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>
                <a:solidFill>
                  <a:srgbClr val="0070C0"/>
                </a:solidFill>
              </a:rPr>
              <a:t>r = (R-1)*100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F9B5336-9A75-21B9-15A7-3C5DC3557539}"/>
                  </a:ext>
                </a:extLst>
              </p:cNvPr>
              <p:cNvSpPr txBox="1"/>
              <p:nvPr/>
            </p:nvSpPr>
            <p:spPr>
              <a:xfrm>
                <a:off x="5252357" y="5899425"/>
                <a:ext cx="5040085" cy="7486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AU" sz="3200" dirty="0">
                    <a:highlight>
                      <a:srgbClr val="00FF00"/>
                    </a:highlight>
                  </a:rPr>
                  <a:t>solve</a:t>
                </a:r>
                <a:r>
                  <a:rPr lang="en-AU" sz="3200" dirty="0"/>
                  <a:t>(</a:t>
                </a:r>
                <a:r>
                  <a:rPr lang="en-AU" sz="3200" dirty="0">
                    <a:highlight>
                      <a:srgbClr val="FFFF00"/>
                    </a:highlight>
                  </a:rPr>
                  <a:t>R</a:t>
                </a:r>
                <a:r>
                  <a:rPr lang="en-AU" sz="3200" dirty="0"/>
                  <a:t>=1+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AU" sz="3200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sz="3200" b="0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num>
                      <m:den>
                        <m:r>
                          <a:rPr lang="en-AU" sz="3200" b="0" i="0" smtClean="0"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</m:oMath>
                </a14:m>
                <a:r>
                  <a:rPr lang="en-AU" sz="3200" dirty="0"/>
                  <a:t>,r)</a:t>
                </a: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F9B5336-9A75-21B9-15A7-3C5DC35575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2357" y="5899425"/>
                <a:ext cx="5040085" cy="748666"/>
              </a:xfrm>
              <a:prstGeom prst="rect">
                <a:avLst/>
              </a:prstGeom>
              <a:blipFill>
                <a:blip r:embed="rId4"/>
                <a:stretch>
                  <a:fillRect l="-3148" t="-1626" b="-13008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81EC24B7-93FE-2706-D5BB-301CD8404787}"/>
              </a:ext>
            </a:extLst>
          </p:cNvPr>
          <p:cNvCxnSpPr/>
          <p:nvPr/>
        </p:nvCxnSpPr>
        <p:spPr>
          <a:xfrm>
            <a:off x="7043054" y="5399315"/>
            <a:ext cx="0" cy="587828"/>
          </a:xfrm>
          <a:prstGeom prst="straightConnector1">
            <a:avLst/>
          </a:prstGeom>
          <a:ln w="920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4019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2526924-84D3-45FB-A5FE-62D8FCBF53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C2A6256-1DD0-4E4B-A8B3-9A711B4DBE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8768" y="2130218"/>
            <a:ext cx="11153231" cy="472778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1760540-185E-4652-BFD2-9B362EF3B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6641"/>
            <a:ext cx="12192000" cy="13477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175A186-7202-744C-B941-F794621511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2886" y="1024547"/>
            <a:ext cx="8824993" cy="1030360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Modelling compound interest with a recurrence relation 1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29789F4-85C1-41A0-83EB-992E22210C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962423"/>
            <a:ext cx="1006766" cy="1216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D9D367D-6DD2-4A7C-8918-0DCAC29755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390232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7D08460-E703-9C41-99D4-EE4FF82A48C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06765" y="2253886"/>
                <a:ext cx="11153231" cy="4604114"/>
              </a:xfrm>
            </p:spPr>
            <p:txBody>
              <a:bodyPr anchor="t">
                <a:normAutofit/>
              </a:bodyPr>
              <a:lstStyle/>
              <a:p>
                <a:r>
                  <a:rPr lang="en-US" dirty="0"/>
                  <a:t>The following recurrence relation can be used to model a compound interest investment of $2000 paying interest at the rate of 7.5% per annum.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AU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=2000,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AU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AU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=1.075×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</a:p>
              <a:p>
                <a:r>
                  <a:rPr lang="en-US" dirty="0"/>
                  <a:t>In the recurrence relation,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AU" i="1" dirty="0"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US" dirty="0"/>
                  <a:t> is the value of the investment after 𝑛 years.</a:t>
                </a:r>
              </a:p>
              <a:p>
                <a:r>
                  <a:rPr lang="en-US" dirty="0"/>
                  <a:t>1. Use the recurrence relation to find the value of the investment after 1, 2 and 3 years.</a:t>
                </a:r>
              </a:p>
              <a:p>
                <a:pPr marL="342900" indent="-342900"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  <a:r>
                  <a:rPr lang="en-US" dirty="0"/>
                  <a:t>=2000, </a:t>
                </a:r>
              </a:p>
              <a:p>
                <a:r>
                  <a:rPr lang="en-US" dirty="0">
                    <a:solidFill>
                      <a:srgbClr val="0070C0"/>
                    </a:solidFill>
                  </a:rPr>
                  <a:t>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AU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dirty="0"/>
                  <a:t>=1.075×2000=2150,</a:t>
                </a:r>
              </a:p>
              <a:p>
                <a:r>
                  <a:rPr lang="en-US" dirty="0"/>
                  <a:t>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AU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dirty="0"/>
                  <a:t>=1.075×2150=2311.25, </a:t>
                </a:r>
              </a:p>
              <a:p>
                <a:r>
                  <a:rPr lang="en-US" dirty="0">
                    <a:solidFill>
                      <a:srgbClr val="0070C0"/>
                    </a:solidFill>
                  </a:rPr>
                  <a:t>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AU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</m:sSub>
                    <m:r>
                      <a:rPr lang="en-AU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=1.075×2311.25=2484.59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7D08460-E703-9C41-99D4-EE4FF82A48C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06765" y="2253886"/>
                <a:ext cx="11153231" cy="4604114"/>
              </a:xfrm>
              <a:blipFill>
                <a:blip r:embed="rId2"/>
                <a:stretch>
                  <a:fillRect l="-273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id="{CB93E938-A637-634B-B001-89622F66D0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8938" y="5422900"/>
            <a:ext cx="3683000" cy="14351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3DF9321-E517-47B5-97E4-832A52C825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472"/>
            <a:ext cx="12192000" cy="93906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EE6D748-E6C4-4595-B4A6-A0D10B981FBA}"/>
              </a:ext>
            </a:extLst>
          </p:cNvPr>
          <p:cNvSpPr txBox="1"/>
          <p:nvPr/>
        </p:nvSpPr>
        <p:spPr>
          <a:xfrm>
            <a:off x="7304690" y="3021603"/>
            <a:ext cx="53143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highlight>
                  <a:srgbClr val="00FF00"/>
                </a:highlight>
              </a:rPr>
              <a:t>CAS Notes 5.5</a:t>
            </a:r>
            <a:endParaRPr lang="en-AU" sz="3200" dirty="0">
              <a:highlight>
                <a:srgbClr val="00FF00"/>
              </a:highlight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825A3B5-0046-468C-97C3-0C6B669F7768}"/>
              </a:ext>
            </a:extLst>
          </p:cNvPr>
          <p:cNvSpPr txBox="1"/>
          <p:nvPr/>
        </p:nvSpPr>
        <p:spPr>
          <a:xfrm>
            <a:off x="5241454" y="5980839"/>
            <a:ext cx="31774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highlight>
                  <a:srgbClr val="00FF00"/>
                </a:highlight>
              </a:rPr>
              <a:t>CAS Notes 6.16.4</a:t>
            </a:r>
            <a:endParaRPr lang="en-AU" sz="3200" dirty="0">
              <a:highlight>
                <a:srgbClr val="00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07919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hojiVTI">
  <a:themeElements>
    <a:clrScheme name="AnalogousFromLightSeedRightStep">
      <a:dk1>
        <a:srgbClr val="000000"/>
      </a:dk1>
      <a:lt1>
        <a:srgbClr val="FFFFFF"/>
      </a:lt1>
      <a:dk2>
        <a:srgbClr val="412429"/>
      </a:dk2>
      <a:lt2>
        <a:srgbClr val="E4E8E2"/>
      </a:lt2>
      <a:accent1>
        <a:srgbClr val="B296C6"/>
      </a:accent1>
      <a:accent2>
        <a:srgbClr val="BA7FBA"/>
      </a:accent2>
      <a:accent3>
        <a:srgbClr val="C696B2"/>
      </a:accent3>
      <a:accent4>
        <a:srgbClr val="BA7F88"/>
      </a:accent4>
      <a:accent5>
        <a:srgbClr val="C29B8E"/>
      </a:accent5>
      <a:accent6>
        <a:srgbClr val="B4A17B"/>
      </a:accent6>
      <a:hlink>
        <a:srgbClr val="6C8C55"/>
      </a:hlink>
      <a:folHlink>
        <a:srgbClr val="7F7F7F"/>
      </a:folHlink>
    </a:clrScheme>
    <a:fontScheme name="Custom 7">
      <a:majorFont>
        <a:latin typeface="Meiryo"/>
        <a:ea typeface=""/>
        <a:cs typeface=""/>
      </a:majorFont>
      <a:minorFont>
        <a:latin typeface="Meiryo"/>
        <a:ea typeface=""/>
        <a:cs typeface="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ojiVTI" id="{00D0DDEB-E771-48E5-9E96-0647434F08B1}" vid="{9D22D596-7FD0-4F89-958C-AD79A094911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1726</TotalTime>
  <Words>1453</Words>
  <Application>Microsoft Office PowerPoint</Application>
  <PresentationFormat>Widescreen</PresentationFormat>
  <Paragraphs>133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Aptos</vt:lpstr>
      <vt:lpstr>Meiryo</vt:lpstr>
      <vt:lpstr>Open Sans</vt:lpstr>
      <vt:lpstr>STIXGeneral-Regular</vt:lpstr>
      <vt:lpstr>Cambria Math</vt:lpstr>
      <vt:lpstr>Corbel</vt:lpstr>
      <vt:lpstr>Wingdings</vt:lpstr>
      <vt:lpstr>ShojiVTI</vt:lpstr>
      <vt:lpstr>Compound interest</vt:lpstr>
      <vt:lpstr>PowerPoint Presentation</vt:lpstr>
      <vt:lpstr>A recurrence model for linear growth and decay</vt:lpstr>
      <vt:lpstr>A recurrence model for geometric growth and decay</vt:lpstr>
      <vt:lpstr>A recurrence model for geometric growth and decay</vt:lpstr>
      <vt:lpstr>PowerPoint Presentation</vt:lpstr>
      <vt:lpstr>Compound interest investments</vt:lpstr>
      <vt:lpstr>A recurrence model for compound interest investments and loans that compound yearly</vt:lpstr>
      <vt:lpstr>Modelling compound interest with a recurrence relation 1</vt:lpstr>
      <vt:lpstr>Modelling compound interest with a recurrence relation 1</vt:lpstr>
      <vt:lpstr>Modelling compound interest with a recurrence relation 1</vt:lpstr>
      <vt:lpstr>Modelling compound interest with a recurrence relation 1</vt:lpstr>
      <vt:lpstr>Compound interest with different compounding periods</vt:lpstr>
      <vt:lpstr>Compound interest with different compounding periods</vt:lpstr>
      <vt:lpstr>Compound interest with different compounding periods</vt:lpstr>
      <vt:lpstr>A rule for individual terms of a geometric growth sequence</vt:lpstr>
      <vt:lpstr>Using a rule to find the value of an investment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Modelling geometric growth and decay</dc:title>
  <dc:creator>Yongmei Zhang</dc:creator>
  <cp:lastModifiedBy>Lyn ZHANG</cp:lastModifiedBy>
  <cp:revision>41</cp:revision>
  <dcterms:created xsi:type="dcterms:W3CDTF">2020-11-30T00:30:29Z</dcterms:created>
  <dcterms:modified xsi:type="dcterms:W3CDTF">2025-02-09T09:34:57Z</dcterms:modified>
</cp:coreProperties>
</file>