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2"/>
  </p:notesMasterIdLst>
  <p:sldIdLst>
    <p:sldId id="256" r:id="rId2"/>
    <p:sldId id="265" r:id="rId3"/>
    <p:sldId id="264" r:id="rId4"/>
    <p:sldId id="257" r:id="rId5"/>
    <p:sldId id="258" r:id="rId6"/>
    <p:sldId id="259" r:id="rId7"/>
    <p:sldId id="260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9"/>
  </p:normalViewPr>
  <p:slideViewPr>
    <p:cSldViewPr snapToGrid="0" snapToObjects="1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2558A-9692-458F-B5C8-0F59CE887868}" type="datetimeFigureOut">
              <a:rPr lang="en-AU" smtClean="0"/>
              <a:t>10/02/2025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4F842-267B-447F-B902-83077811A9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820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https://play.blooket.com/host?id=65370e6bac23c4cf0a3ac035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4F842-267B-447F-B902-83077811A9A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776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2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5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2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9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9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5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7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2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2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0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2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62" r:id="rId5"/>
    <p:sldLayoutId id="2147483663" r:id="rId6"/>
    <p:sldLayoutId id="2147483669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894C1-D277-47F0-B99F-DD5E7B79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72" b="87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E5E92-B19C-964A-BFB6-EF006FDD7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8986" y="3547277"/>
            <a:ext cx="4452181" cy="1341624"/>
          </a:xfrm>
        </p:spPr>
        <p:txBody>
          <a:bodyPr anchor="b">
            <a:normAutofit/>
          </a:bodyPr>
          <a:lstStyle/>
          <a:p>
            <a:r>
              <a:rPr lang="en-AU" sz="3100" dirty="0"/>
              <a:t>Nominal and effective interest rates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734029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9FE2F-7A2C-174C-9F91-CC2EF660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11772900" cy="789782"/>
          </a:xfrm>
        </p:spPr>
        <p:txBody>
          <a:bodyPr>
            <a:normAutofit/>
          </a:bodyPr>
          <a:lstStyle/>
          <a:p>
            <a:r>
              <a:rPr lang="en-US" sz="3000" dirty="0"/>
              <a:t>Comparing loans and investments with effective interest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4E878-2AD7-6347-BA25-BDC077D7C7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89782"/>
                <a:ext cx="12192000" cy="606821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400" dirty="0"/>
                  <a:t>Brooke would like to borrow $</a:t>
                </a:r>
                <a:r>
                  <a:rPr lang="en-US" sz="2400" dirty="0">
                    <a:solidFill>
                      <a:srgbClr val="0070C0"/>
                    </a:solidFill>
                  </a:rPr>
                  <a:t>20000</a:t>
                </a:r>
                <a:r>
                  <a:rPr lang="en-US" sz="2400" dirty="0"/>
                  <a:t>. She is deciding between two loan options:</a:t>
                </a:r>
              </a:p>
              <a:p>
                <a:r>
                  <a:rPr lang="en-US" sz="2400" dirty="0"/>
                  <a:t>option A: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5.95</a:t>
                </a:r>
                <a:r>
                  <a:rPr lang="en-US" sz="2400" dirty="0"/>
                  <a:t>% per annum compounding weekly</a:t>
                </a:r>
              </a:p>
              <a:p>
                <a:r>
                  <a:rPr lang="en-US" sz="2400" dirty="0"/>
                  <a:t>option B: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6</a:t>
                </a:r>
                <a:r>
                  <a:rPr lang="en-US" sz="2400" dirty="0"/>
                  <a:t>% per annum compounding quarterly.</a:t>
                </a:r>
              </a:p>
              <a:p>
                <a:r>
                  <a:rPr lang="en-US" sz="2400" dirty="0"/>
                  <a:t>1. Calculate the effective interest rate for each investment.</a:t>
                </a:r>
              </a:p>
              <a:p>
                <a:r>
                  <a:rPr lang="en-US" sz="2400" dirty="0"/>
                  <a:t>2. Which investment option is the best and why?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Option A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r=5.95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There are 52 weeks in a year so 𝑛=52.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𝑒𝑓𝑓𝑒𝑐𝑡𝑖𝑣𝑒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(1+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AU" sz="2400" b="0" i="0" dirty="0" smtClean="0">
                                <a:solidFill>
                                  <a:srgbClr val="0070C0"/>
                                </a:solidFill>
                              </a:rPr>
                              <m:t>5.95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0070C0"/>
                                </a:solidFill>
                              </a:rPr>
                              <m:t>/</m:t>
                            </m:r>
                            <m:r>
                              <a:rPr lang="en-AU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52</m:t>
                            </m:r>
                          </m:num>
                          <m:den>
                            <m:r>
                              <a:rPr lang="en-A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AU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−1)×100%=6.13%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Option B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r=6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There are 4 quarters in a year so 𝑛=4.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𝑒𝑓𝑓𝑒𝑐𝑡𝑖𝑣𝑒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(1+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AU" sz="24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0070C0"/>
                                </a:solidFill>
                              </a:rPr>
                              <m:t>/</m:t>
                            </m:r>
                            <m:r>
                              <a:rPr lang="en-AU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A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AU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−1)×100%=6.14%</a:t>
                </a:r>
              </a:p>
              <a:p>
                <a:r>
                  <a:rPr lang="en-AU" dirty="0">
                    <a:solidFill>
                      <a:srgbClr val="0070C0"/>
                    </a:solidFill>
                  </a:rPr>
                  <a:t>2. Brooke is borrowing money, so the best option is the one with the lowest effective interest rate. She will pay less interest with option A.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4E878-2AD7-6347-BA25-BDC077D7C7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89782"/>
                <a:ext cx="12192000" cy="6068218"/>
              </a:xfrm>
              <a:blipFill>
                <a:blip r:embed="rId2"/>
                <a:stretch>
                  <a:fillRect l="-650" t="-16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Example red stamp illustration Stock Vector Image &amp; Art - Alamy">
            <a:extLst>
              <a:ext uri="{FF2B5EF4-FFF2-40B4-BE49-F238E27FC236}">
                <a16:creationId xmlns:a16="http://schemas.microsoft.com/office/drawing/2014/main" id="{1313E1CE-0C30-E249-8CA4-DB5C59E9B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986" y="2200904"/>
            <a:ext cx="2817586" cy="272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DF73DD-3D1A-C898-3DB6-FEDE260DA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52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4739D2-AA2B-A932-5A21-27C7159AA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638" y="2950028"/>
            <a:ext cx="5689362" cy="273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2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0E96-C785-4E3D-ADA1-947C0277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2"/>
            <a:ext cx="10515600" cy="726828"/>
          </a:xfrm>
        </p:spPr>
        <p:txBody>
          <a:bodyPr/>
          <a:lstStyle/>
          <a:p>
            <a:r>
              <a:rPr lang="en-US" dirty="0"/>
              <a:t>Lesson Starter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A4DAA9-0906-4380-A69C-25496FAC8E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51621"/>
                <a:ext cx="12192000" cy="6039796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Lyn borrows </a:t>
                </a:r>
                <a:r>
                  <a:rPr lang="en-US" dirty="0">
                    <a:solidFill>
                      <a:srgbClr val="C00000"/>
                    </a:solidFill>
                  </a:rPr>
                  <a:t>$400,000 </a:t>
                </a:r>
                <a:r>
                  <a:rPr lang="en-US" dirty="0"/>
                  <a:t>from BOQ. She pays interest at the rate of </a:t>
                </a:r>
                <a:r>
                  <a:rPr lang="en-US" dirty="0">
                    <a:solidFill>
                      <a:srgbClr val="C00000"/>
                    </a:solidFill>
                  </a:rPr>
                  <a:t>6.24% per annum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be the value of the loan after 𝑛 </a:t>
                </a:r>
                <a:r>
                  <a:rPr lang="en-US" dirty="0">
                    <a:solidFill>
                      <a:srgbClr val="C00000"/>
                    </a:solidFill>
                  </a:rPr>
                  <a:t>compounding </a:t>
                </a:r>
                <a:r>
                  <a:rPr lang="en-US" dirty="0"/>
                  <a:t>periods.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1. </a:t>
                </a:r>
                <a:r>
                  <a:rPr lang="en-US" dirty="0"/>
                  <a:t>Write down </a:t>
                </a:r>
                <a:r>
                  <a:rPr lang="en-US" dirty="0">
                    <a:solidFill>
                      <a:srgbClr val="C00000"/>
                    </a:solidFill>
                  </a:rPr>
                  <a:t>a recurrence relation </a:t>
                </a:r>
                <a:r>
                  <a:rPr lang="en-US" dirty="0"/>
                  <a:t>to model the value of </a:t>
                </a:r>
                <a:r>
                  <a:rPr lang="en-US" dirty="0">
                    <a:solidFill>
                      <a:srgbClr val="C00000"/>
                    </a:solidFill>
                  </a:rPr>
                  <a:t>Lyn’s loan </a:t>
                </a:r>
                <a:r>
                  <a:rPr lang="en-US" dirty="0"/>
                  <a:t>if interest is compounded </a:t>
                </a:r>
                <a:r>
                  <a:rPr lang="en-US" dirty="0">
                    <a:solidFill>
                      <a:srgbClr val="C00000"/>
                    </a:solidFill>
                  </a:rPr>
                  <a:t>monthly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Step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𝑎𝑛𝑛𝑢𝑚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=6.24,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𝑚𝑜𝑛𝑡h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6.24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?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Step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𝑚𝑜𝑛𝑡h</m:t>
                        </m:r>
                      </m:sub>
                    </m:sSub>
                  </m:oMath>
                </a14:m>
                <a:r>
                  <a:rPr lang="en-US" dirty="0"/>
                  <a:t>=1+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𝑚𝑜𝑛𝑡h</m:t>
                            </m:r>
                          </m:sub>
                        </m:sSub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en-US" dirty="0"/>
                  <a:t> = 1+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.24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∗12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?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Step 3: Replace the red part with the real number above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:r>
                  <a:rPr lang="en-US" dirty="0">
                    <a:solidFill>
                      <a:srgbClr val="C00000"/>
                    </a:solidFill>
                  </a:rPr>
                  <a:t>Initial value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𝑚𝑜𝑛𝑡h</m:t>
                        </m:r>
                      </m:sub>
                    </m:sSub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2. </a:t>
                </a:r>
                <a:r>
                  <a:rPr lang="en-US" dirty="0"/>
                  <a:t>Write down </a:t>
                </a:r>
                <a:r>
                  <a:rPr lang="en-US" dirty="0">
                    <a:solidFill>
                      <a:srgbClr val="C00000"/>
                    </a:solidFill>
                  </a:rPr>
                  <a:t>an explicit rule </a:t>
                </a:r>
                <a:r>
                  <a:rPr lang="en-US" dirty="0"/>
                  <a:t>to model the value of </a:t>
                </a:r>
                <a:r>
                  <a:rPr lang="en-US" dirty="0">
                    <a:solidFill>
                      <a:srgbClr val="C00000"/>
                    </a:solidFill>
                  </a:rPr>
                  <a:t>Lyn’s loan </a:t>
                </a:r>
                <a:r>
                  <a:rPr lang="en-US" dirty="0"/>
                  <a:t>if interest is compounded </a:t>
                </a:r>
                <a:r>
                  <a:rPr lang="en-US" dirty="0">
                    <a:solidFill>
                      <a:srgbClr val="C00000"/>
                    </a:solidFill>
                  </a:rPr>
                  <a:t>monthly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Step 1: Replace the red part with the real number above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𝑚𝑜𝑛𝑡h</m:t>
                            </m:r>
                          </m:sub>
                        </m:sSub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3. </a:t>
                </a:r>
                <a:r>
                  <a:rPr lang="en-US" dirty="0"/>
                  <a:t>How much interest Lyn paid over </a:t>
                </a:r>
                <a:r>
                  <a:rPr lang="en-US" dirty="0">
                    <a:solidFill>
                      <a:srgbClr val="C00000"/>
                    </a:solidFill>
                  </a:rPr>
                  <a:t>7 years</a:t>
                </a:r>
                <a:r>
                  <a:rPr lang="en-US" dirty="0"/>
                  <a:t>? Given that </a:t>
                </a:r>
                <a:r>
                  <a:rPr lang="en-US" dirty="0">
                    <a:solidFill>
                      <a:srgbClr val="C00000"/>
                    </a:solidFill>
                  </a:rPr>
                  <a:t>7*12=84 months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 Step 1: Here is the formula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84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𝑚𝑜𝑛𝑡h</m:t>
                            </m:r>
                          </m:sub>
                        </m:sSub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84</m:t>
                        </m:r>
                      </m:sup>
                    </m:sSup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C00000"/>
                    </a:solidFill>
                  </a:rPr>
                  <a:t>?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 Step 2: Take away initial value.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84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C00000"/>
                    </a:solidFill>
                  </a:rPr>
                  <a:t>?</a:t>
                </a: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A4DAA9-0906-4380-A69C-25496FAC8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51621"/>
                <a:ext cx="12192000" cy="6039796"/>
              </a:xfrm>
              <a:blipFill>
                <a:blip r:embed="rId2"/>
                <a:stretch>
                  <a:fillRect l="-400" t="-5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8A2A7-33CE-5E45-8C37-FD84ECD7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0" y="293347"/>
            <a:ext cx="5852886" cy="687388"/>
          </a:xfrm>
        </p:spPr>
        <p:txBody>
          <a:bodyPr/>
          <a:lstStyle/>
          <a:p>
            <a:r>
              <a:rPr lang="en-US" dirty="0"/>
              <a:t>Nominal interest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3FEE9-160C-484D-A6A7-07F525BC3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539" y="1140392"/>
            <a:ext cx="10515600" cy="5916612"/>
          </a:xfrm>
        </p:spPr>
        <p:txBody>
          <a:bodyPr/>
          <a:lstStyle/>
          <a:p>
            <a:r>
              <a:rPr lang="en-US" dirty="0"/>
              <a:t>Compound interest rates are usually quoted as annual rates, or interest rate per annum. This rate is called the </a:t>
            </a:r>
            <a:r>
              <a:rPr lang="en-US" dirty="0">
                <a:solidFill>
                  <a:srgbClr val="0070C0"/>
                </a:solidFill>
              </a:rPr>
              <a:t>nominal interest rate </a:t>
            </a:r>
            <a:r>
              <a:rPr lang="en-US" dirty="0"/>
              <a:t>for the investment or loan.</a:t>
            </a:r>
          </a:p>
          <a:p>
            <a:r>
              <a:rPr lang="en-US" dirty="0"/>
              <a:t>The time period after which compound interest is calculated and paid is called the </a:t>
            </a:r>
            <a:r>
              <a:rPr lang="en-US" dirty="0">
                <a:solidFill>
                  <a:srgbClr val="0070C0"/>
                </a:solidFill>
              </a:rPr>
              <a:t>compounding period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321BC-D66E-8B49-B712-AC1608B52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75" y="3819865"/>
            <a:ext cx="10622278" cy="22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6F6B5C-2B5F-4FEE-8263-34996D29D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0E773-6CD4-BF40-9BDF-00C5F273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Converting nominal interest rates to compounding interest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D129C-BA95-A945-B29F-3CD2B5AFAC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2013625"/>
                <a:ext cx="6604000" cy="4163337"/>
              </a:xfrm>
            </p:spPr>
            <p:txBody>
              <a:bodyPr>
                <a:normAutofit/>
              </a:bodyPr>
              <a:lstStyle/>
              <a:p>
                <a:r>
                  <a:rPr lang="en-US" sz="1900" dirty="0"/>
                  <a:t>An investment account will pay interest at the rate of 3.6% per annum. Convert this interest rate to</a:t>
                </a:r>
              </a:p>
              <a:p>
                <a:r>
                  <a:rPr lang="en-US" sz="1900" dirty="0"/>
                  <a:t>1. a monthly rate</a:t>
                </a:r>
              </a:p>
              <a:p>
                <a:r>
                  <a:rPr lang="en-US" sz="1900" dirty="0"/>
                  <a:t>2. a fortnightly rate</a:t>
                </a:r>
              </a:p>
              <a:p>
                <a:r>
                  <a:rPr lang="en-US" sz="1900" dirty="0"/>
                  <a:t>3. a quarterly rate.</a:t>
                </a:r>
              </a:p>
              <a:p>
                <a:r>
                  <a:rPr lang="en-US" sz="1900" dirty="0"/>
                  <a:t>1. Monthly interest rate=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900" b="0" i="1">
                            <a:latin typeface="Cambria Math" panose="02040503050406030204" pitchFamily="18" charset="0"/>
                          </a:rPr>
                          <m:t>3.6</m:t>
                        </m:r>
                      </m:num>
                      <m:den>
                        <m:r>
                          <a:rPr lang="en-AU" sz="1900" b="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AU" sz="1900" b="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/>
                  <a:t>=0.3%</a:t>
                </a:r>
              </a:p>
              <a:p>
                <a:r>
                  <a:rPr lang="en-US" sz="1900" dirty="0"/>
                  <a:t>2. Fortnightly interest rate=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900" i="1">
                            <a:latin typeface="Cambria Math" panose="02040503050406030204" pitchFamily="18" charset="0"/>
                          </a:rPr>
                          <m:t>3.6</m:t>
                        </m:r>
                      </m:num>
                      <m:den>
                        <m:r>
                          <a:rPr lang="en-AU" sz="19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1900" b="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AU" sz="19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/>
                  <a:t>=0.138% to 3 d.p.</a:t>
                </a:r>
              </a:p>
              <a:p>
                <a:r>
                  <a:rPr lang="en-US" sz="1900" dirty="0"/>
                  <a:t>3. Quarterly interest rate=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900" i="1">
                            <a:latin typeface="Cambria Math" panose="02040503050406030204" pitchFamily="18" charset="0"/>
                          </a:rPr>
                          <m:t>3.6</m:t>
                        </m:r>
                      </m:num>
                      <m:den>
                        <m:r>
                          <a:rPr lang="en-AU" sz="19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AU" sz="19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/>
                  <a:t>=0.9%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D129C-BA95-A945-B29F-3CD2B5AFAC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2013625"/>
                <a:ext cx="6604000" cy="4163337"/>
              </a:xfrm>
              <a:blipFill>
                <a:blip r:embed="rId2"/>
                <a:stretch>
                  <a:fillRect l="-769" t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Bank Solid">
            <a:extLst>
              <a:ext uri="{FF2B5EF4-FFF2-40B4-BE49-F238E27FC236}">
                <a16:creationId xmlns:a16="http://schemas.microsoft.com/office/drawing/2014/main" id="{7E19F324-1436-4797-87C2-D794C9299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5346" y="2766817"/>
            <a:ext cx="2751667" cy="27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578B2-22A4-6E42-8A17-8329FAD8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01" y="121104"/>
            <a:ext cx="3759200" cy="1325563"/>
          </a:xfrm>
        </p:spPr>
        <p:txBody>
          <a:bodyPr/>
          <a:lstStyle/>
          <a:p>
            <a:r>
              <a:rPr lang="en-US" dirty="0"/>
              <a:t>Effective interest rates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1CE2E1-DF64-964B-9380-7591A39E6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801" y="121104"/>
            <a:ext cx="8253199" cy="63717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090F28-7D30-AAE9-0068-2113B7BA3314}"/>
              </a:ext>
            </a:extLst>
          </p:cNvPr>
          <p:cNvSpPr txBox="1"/>
          <p:nvPr/>
        </p:nvSpPr>
        <p:spPr>
          <a:xfrm>
            <a:off x="387458" y="2061275"/>
            <a:ext cx="30841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Earning compound interest: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More frequent </a:t>
            </a:r>
            <a:r>
              <a:rPr lang="en-US" sz="2400" dirty="0"/>
              <a:t>compounding, </a:t>
            </a:r>
            <a:r>
              <a:rPr lang="en-US" sz="2400" dirty="0">
                <a:solidFill>
                  <a:srgbClr val="FF0000"/>
                </a:solidFill>
              </a:rPr>
              <a:t>higher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effective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interest rate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AU" sz="2400" dirty="0">
                <a:solidFill>
                  <a:srgbClr val="FF0000"/>
                </a:solidFill>
              </a:rPr>
              <a:t>Higher interest </a:t>
            </a:r>
            <a:r>
              <a:rPr lang="en-AU" sz="2400" dirty="0"/>
              <a:t>earned.</a:t>
            </a:r>
          </a:p>
        </p:txBody>
      </p:sp>
    </p:spTree>
    <p:extLst>
      <p:ext uri="{BB962C8B-B14F-4D97-AF65-F5344CB8AC3E}">
        <p14:creationId xmlns:p14="http://schemas.microsoft.com/office/powerpoint/2010/main" val="28389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47B54A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AC4AE-9DA5-174B-9575-DA0F113A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2" y="408472"/>
            <a:ext cx="5827643" cy="860712"/>
          </a:xfrm>
        </p:spPr>
        <p:txBody>
          <a:bodyPr anchor="b">
            <a:normAutofit/>
          </a:bodyPr>
          <a:lstStyle/>
          <a:p>
            <a:r>
              <a:rPr lang="en-US" dirty="0"/>
              <a:t>Effective interest rates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758B3D-EEA8-394C-9D9F-C5F509991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94" y="4475411"/>
            <a:ext cx="8230825" cy="19136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997F3-087E-9A4A-88B8-46C459816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514" y="1291409"/>
            <a:ext cx="6836229" cy="3007745"/>
          </a:xfrm>
        </p:spPr>
        <p:txBody>
          <a:bodyPr anchor="t">
            <a:normAutofit/>
          </a:bodyPr>
          <a:lstStyle/>
          <a:p>
            <a:r>
              <a:rPr lang="en-US" dirty="0"/>
              <a:t>The interest earned can be expressed as a percentage of the original investments. This value, called the effective interest rate, can be used to compare the investment performance.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4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84992-DDBD-D841-A537-0D18BB5B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32" y="0"/>
            <a:ext cx="5718629" cy="1064607"/>
          </a:xfrm>
        </p:spPr>
        <p:txBody>
          <a:bodyPr>
            <a:normAutofit/>
          </a:bodyPr>
          <a:lstStyle/>
          <a:p>
            <a:r>
              <a:rPr lang="en-US" dirty="0"/>
              <a:t>Effective interest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1B519-DF95-C54D-B065-7B1941AB32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19981"/>
                <a:ext cx="8216368" cy="603801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7030A0"/>
                    </a:solidFill>
                  </a:rPr>
                  <a:t>The effective interest rate </a:t>
                </a:r>
                <a:r>
                  <a:rPr lang="en-US" dirty="0"/>
                  <a:t>of a loan or investment is the interest earned after one year expressed as a percentage of the amount borrowed or invested.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Let: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𝑟 be the nominal interest rate per annum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𝑒𝑓𝑓𝑒𝑐𝑡𝑖𝑣𝑒</m:t>
                        </m:r>
                      </m:sub>
                    </m:sSub>
                  </m:oMath>
                </a14:m>
                <a:r>
                  <a:rPr lang="en-US" dirty="0"/>
                  <a:t> be the </a:t>
                </a:r>
                <a:r>
                  <a:rPr lang="en-US" dirty="0">
                    <a:solidFill>
                      <a:srgbClr val="7030A0"/>
                    </a:solidFill>
                  </a:rPr>
                  <a:t>effective annual interest rate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𝑛 be the number of times the interest compounds each year.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The effective annual interest rate is given by: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𝑒𝑓𝑓𝑒𝑐𝑡𝑖𝑣𝑒</m:t>
                        </m:r>
                      </m:sub>
                    </m:sSub>
                  </m:oMath>
                </a14:m>
                <a:r>
                  <a:rPr lang="en-US" dirty="0"/>
                  <a:t> 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𝑟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𝑛</m:t>
                            </m:r>
                          </m:num>
                          <m:den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−1)×100%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1B519-DF95-C54D-B065-7B1941AB3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19981"/>
                <a:ext cx="8216368" cy="6038019"/>
              </a:xfrm>
              <a:blipFill>
                <a:blip r:embed="rId2"/>
                <a:stretch>
                  <a:fillRect l="-1389" t="-1681" r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Coins">
            <a:extLst>
              <a:ext uri="{FF2B5EF4-FFF2-40B4-BE49-F238E27FC236}">
                <a16:creationId xmlns:a16="http://schemas.microsoft.com/office/drawing/2014/main" id="{F4EE1B18-8A6C-460E-BC34-CB4547999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3907" y="1330469"/>
            <a:ext cx="4197061" cy="41970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50FEDE-C8AC-C74A-BB9D-B8BD68FFB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737" y="5527530"/>
            <a:ext cx="55753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5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A1A9-FD0B-AF47-9B64-EC4CEC69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0"/>
            <a:ext cx="11595100" cy="802482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Calculating effective interest rates using CAS Calculator</a:t>
            </a:r>
          </a:p>
        </p:txBody>
      </p:sp>
      <p:pic>
        <p:nvPicPr>
          <p:cNvPr id="1026" name="Picture 2" descr="Example red stamp illustration Stock Vector Image &amp; Art - Alamy">
            <a:extLst>
              <a:ext uri="{FF2B5EF4-FFF2-40B4-BE49-F238E27FC236}">
                <a16:creationId xmlns:a16="http://schemas.microsoft.com/office/drawing/2014/main" id="{759A3709-F2CF-0046-9201-5AC18BFCC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659" y="5236029"/>
            <a:ext cx="1582299" cy="15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94C8A-BE16-4EE1-A016-F40254325963}"/>
              </a:ext>
            </a:extLst>
          </p:cNvPr>
          <p:cNvSpPr txBox="1"/>
          <p:nvPr/>
        </p:nvSpPr>
        <p:spPr>
          <a:xfrm>
            <a:off x="9270285" y="802482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5.9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10" name="Picture 9" descr="A screenshot of a calculator&#10;&#10;Description automatically generated">
            <a:extLst>
              <a:ext uri="{FF2B5EF4-FFF2-40B4-BE49-F238E27FC236}">
                <a16:creationId xmlns:a16="http://schemas.microsoft.com/office/drawing/2014/main" id="{401C50AD-CD9E-4A8B-AB8E-292AF3F4D6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40220" y="708138"/>
            <a:ext cx="7851228" cy="5640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FA9679-3C7F-4480-ABF8-150BC7F24CD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46324" y="6348247"/>
            <a:ext cx="4846945" cy="5097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0D7A6A-E0FF-4BD0-A5B9-37031273B932}"/>
              </a:ext>
            </a:extLst>
          </p:cNvPr>
          <p:cNvSpPr txBox="1"/>
          <p:nvPr/>
        </p:nvSpPr>
        <p:spPr>
          <a:xfrm>
            <a:off x="9091448" y="152627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6.18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1943100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62441"/>
      </a:dk2>
      <a:lt2>
        <a:srgbClr val="E8E2E8"/>
      </a:lt2>
      <a:accent1>
        <a:srgbClr val="47B54A"/>
      </a:accent1>
      <a:accent2>
        <a:srgbClr val="69B13B"/>
      </a:accent2>
      <a:accent3>
        <a:srgbClr val="95A942"/>
      </a:accent3>
      <a:accent4>
        <a:srgbClr val="B1973B"/>
      </a:accent4>
      <a:accent5>
        <a:srgbClr val="C3784D"/>
      </a:accent5>
      <a:accent6>
        <a:srgbClr val="B13B41"/>
      </a:accent6>
      <a:hlink>
        <a:srgbClr val="AB7539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8420</TotalTime>
  <Words>627</Words>
  <Application>Microsoft Office PowerPoint</Application>
  <PresentationFormat>Widescreen</PresentationFormat>
  <Paragraphs>62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Cambria Math</vt:lpstr>
      <vt:lpstr>Century Gothic</vt:lpstr>
      <vt:lpstr>BrushVTI</vt:lpstr>
      <vt:lpstr>Nominal and effective interest rates</vt:lpstr>
      <vt:lpstr>PowerPoint Presentation</vt:lpstr>
      <vt:lpstr>Lesson Starter</vt:lpstr>
      <vt:lpstr>Nominal interest rate</vt:lpstr>
      <vt:lpstr>Converting nominal interest rates to compounding interest rates</vt:lpstr>
      <vt:lpstr>Effective interest rates</vt:lpstr>
      <vt:lpstr>Effective interest rates</vt:lpstr>
      <vt:lpstr>Effective interest rates</vt:lpstr>
      <vt:lpstr>Calculating effective interest rates using CAS Calculator</vt:lpstr>
      <vt:lpstr>Comparing loans and investments with effective interest rates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Nominal and effective interest rates</dc:title>
  <dc:creator>Yongmei Zhang</dc:creator>
  <cp:lastModifiedBy>Lyn ZHANG</cp:lastModifiedBy>
  <cp:revision>41</cp:revision>
  <dcterms:created xsi:type="dcterms:W3CDTF">2020-11-26T04:30:02Z</dcterms:created>
  <dcterms:modified xsi:type="dcterms:W3CDTF">2025-02-09T21:46:44Z</dcterms:modified>
</cp:coreProperties>
</file>