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  <p:sldMasterId id="2147483648" r:id="rId5"/>
  </p:sldMasterIdLst>
  <p:notesMasterIdLst>
    <p:notesMasterId r:id="rId21"/>
  </p:notesMasterIdLst>
  <p:sldIdLst>
    <p:sldId id="278" r:id="rId6"/>
    <p:sldId id="271" r:id="rId7"/>
    <p:sldId id="273" r:id="rId8"/>
    <p:sldId id="283" r:id="rId9"/>
    <p:sldId id="284" r:id="rId10"/>
    <p:sldId id="280" r:id="rId11"/>
    <p:sldId id="281" r:id="rId12"/>
    <p:sldId id="282" r:id="rId13"/>
    <p:sldId id="276" r:id="rId14"/>
    <p:sldId id="279" r:id="rId15"/>
    <p:sldId id="264" r:id="rId16"/>
    <p:sldId id="265" r:id="rId17"/>
    <p:sldId id="262" r:id="rId18"/>
    <p:sldId id="274" r:id="rId19"/>
    <p:sldId id="275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40BBBE9-C746-5B05-0807-FF3A7D48DE29}" v="582" dt="2025-02-05T09:12:40.114"/>
    <p1510:client id="{7BB4ED4D-C956-CBE1-F257-BD755822BA31}" v="4" dt="2025-02-06T02:25:23.036"/>
    <p1510:client id="{91C86066-1708-6344-BCFA-A5B8936A5B01}" v="568" dt="2025-02-06T02:46:54.896"/>
    <p1510:client id="{979238C0-B020-97A7-7C91-631F4BAE6322}" v="362" dt="2025-02-05T06:58:07.989"/>
    <p1510:client id="{A6F7DCD8-D787-A22F-B1ED-AEED7B9F7FF9}" v="2" dt="2025-02-06T02:40:12.185"/>
    <p1510:client id="{E05A5B70-10F2-B67C-5CD2-2192B7662200}" v="1" dt="2025-02-05T02:54:52.823"/>
    <p1510:client id="{EBB7FD8F-4F27-45C6-B2EE-783C58C222E6}" v="10" dt="2025-02-05T21:42:15.80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63"/>
  </p:normalViewPr>
  <p:slideViewPr>
    <p:cSldViewPr snapToGrid="0">
      <p:cViewPr varScale="1">
        <p:scale>
          <a:sx n="59" d="100"/>
          <a:sy n="59" d="100"/>
        </p:scale>
        <p:origin x="9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C43CC1-89FF-6E4B-93EA-34C4A7EFFDA8}" type="datetimeFigureOut">
              <a:rPr lang="en-GB" smtClean="0"/>
              <a:t>12/02/2025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7BBBAB-8DA2-344C-B3AD-06C644F3BA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4288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/>
              <a:t>Feedback: </a:t>
            </a:r>
          </a:p>
          <a:p>
            <a:r>
              <a:rPr lang="en-AU"/>
              <a:t>Set clear boundaries with classes and stick to them.</a:t>
            </a:r>
          </a:p>
          <a:p>
            <a:r>
              <a:rPr lang="en-AU"/>
              <a:t>If students have their bags on the tables and are hiding behind them, I’d be suspicious. Again, go back to the boundaries and stick to them.</a:t>
            </a:r>
          </a:p>
          <a:p>
            <a:r>
              <a:rPr lang="en-AU"/>
              <a:t>No one wants to be the weak link. Students have commented where they are seeing staff not following this. Losing that relational </a:t>
            </a:r>
            <a:r>
              <a:rPr lang="en-AU" err="1"/>
              <a:t>trus</a:t>
            </a:r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95D922-09D3-4455-8B24-13A39B12C072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95943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KKAT 10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7BBBAB-8DA2-344C-B3AD-06C644F3BA84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38571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FCF06-E48E-59FA-2539-A8CD3F2A4F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842239E-BD34-3B2C-34E2-9CE1FFCE6C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D59F0A-F8CF-0B69-DA7E-CC394A69F4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85579-FCB6-3B4A-A8E6-455A2F35D903}" type="datetimeFigureOut">
              <a:rPr lang="en-GB" smtClean="0"/>
              <a:t>12/02/2025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8CB64A-EC22-427B-266A-3D61C6BE52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B6A4E8-DC64-1B55-36CC-282782A07C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1441F-5516-E34E-B3CB-348E8F84F5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81934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57F0C7-3422-4226-0F15-21BCF15C3B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DD76F20-E9A9-EE91-4A37-582BD5303F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F31243-1B44-97E4-917C-51FE18B960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85579-FCB6-3B4A-A8E6-455A2F35D903}" type="datetimeFigureOut">
              <a:rPr lang="en-GB" smtClean="0"/>
              <a:t>12/02/2025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FF93CC-A22A-55E5-4EE7-BF7E6DEDB8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C99960-E25A-817C-0E9E-5FBB2F0D52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1441F-5516-E34E-B3CB-348E8F84F5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6921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470700D-431F-FE54-C65E-300F082A2ED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696B897-569C-1EC8-C9E9-B5B8A4AF15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E2DD48-B679-E8D8-3001-D8DC339E8B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85579-FCB6-3B4A-A8E6-455A2F35D903}" type="datetimeFigureOut">
              <a:rPr lang="en-GB" smtClean="0"/>
              <a:t>12/02/2025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6F6228-0739-6C55-D4AF-5AC621918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A94A3C-2853-489B-8446-E63707E2F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1441F-5516-E34E-B3CB-348E8F84F5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54753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E9C639-FB16-17E8-667F-E93553FD10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812F79-A7CD-35B3-8749-FD015FDF88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40A248-A836-BA31-9276-8C2407C9A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9BC99-5DFE-4B52-AAD1-83ED3EBCDAC1}" type="datetimeFigureOut">
              <a:rPr lang="en-AU" smtClean="0"/>
              <a:t>12/02/2025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96C2FC-0099-4108-C085-135EF201AA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17F766-7687-19D2-7151-D6200BFB3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29310-ABD2-49BD-AAAF-5260B07F381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225129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8618AC-8CE0-A436-479F-325AF88D94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56F176-4B54-F496-5738-9960311FFD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015A6B-F645-9B70-CD27-1E5940E7DB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9BC99-5DFE-4B52-AAD1-83ED3EBCDAC1}" type="datetimeFigureOut">
              <a:rPr lang="en-AU" smtClean="0"/>
              <a:t>12/02/2025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90B53B-5E14-B69A-0321-B083B45D4A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442E1F-7DBA-AFA7-CF18-19D46A8A04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29310-ABD2-49BD-AAAF-5260B07F381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028874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1B2E37-32A0-360F-7FF3-2B9BEF84D4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41C1FB-F0C0-8E4F-500A-5387899FDF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AE8CF0-51EB-2E0A-C60A-16CAEA2290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9BC99-5DFE-4B52-AAD1-83ED3EBCDAC1}" type="datetimeFigureOut">
              <a:rPr lang="en-AU" smtClean="0"/>
              <a:t>12/02/2025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0CB275-D9FB-7F4E-35F5-EF607A9BD8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7332F9-C5B4-CC1F-35F8-4EAE5C8830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29310-ABD2-49BD-AAAF-5260B07F381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516932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597023-65CA-2B90-26F4-BE65C4802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C1A8F6-6006-8975-B10C-21217BACCF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A05433-EF39-68A2-1EFC-D135DFF665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B7B605-E51B-AFB6-92FD-529BCB28D2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9BC99-5DFE-4B52-AAD1-83ED3EBCDAC1}" type="datetimeFigureOut">
              <a:rPr lang="en-AU" smtClean="0"/>
              <a:t>12/02/2025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B04B06-7903-62AE-C9C2-E7D3B35944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5A42B5-C6EA-1CBC-2443-8F83406D9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29310-ABD2-49BD-AAAF-5260B07F381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553607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B60000-9BB9-C2F4-D40E-A1D1EA1991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718031-C861-C788-B725-FCA801808A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1D6089-E32F-68A1-7221-11585EE9EB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4945DF8-A707-93CF-AC8A-A50E53F1E1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23A64BB-23C5-4873-45EE-644733BBA3E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51FE1A7-F749-553C-52BE-119CF365FA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9BC99-5DFE-4B52-AAD1-83ED3EBCDAC1}" type="datetimeFigureOut">
              <a:rPr lang="en-AU" smtClean="0"/>
              <a:t>12/02/2025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EB9B89-5D69-BAF7-36B3-24178D9ADE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172E699-0117-8BE3-EFBC-FCAD735AC6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29310-ABD2-49BD-AAAF-5260B07F381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090004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13E63A-350D-BBB2-6EED-4F1183E4AB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94F086-F53B-8E2E-A9FF-0C0B1EBD4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9BC99-5DFE-4B52-AAD1-83ED3EBCDAC1}" type="datetimeFigureOut">
              <a:rPr lang="en-AU" smtClean="0"/>
              <a:t>12/02/2025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426BDA-9E77-843F-FF39-578453399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E9A74F-2319-A361-3429-6E6A76E93F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29310-ABD2-49BD-AAAF-5260B07F381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638018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E880B78-B361-E750-B944-49BB6FCCFC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9BC99-5DFE-4B52-AAD1-83ED3EBCDAC1}" type="datetimeFigureOut">
              <a:rPr lang="en-AU" smtClean="0"/>
              <a:t>12/02/2025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FEA5E1-1F93-3C2B-56D5-E3393907AE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18B141-C7E6-48F5-2636-BA3498311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29310-ABD2-49BD-AAAF-5260B07F381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531023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3166E5-9E50-2387-05D0-745849916E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86FE75-5A22-3620-96CD-1FF40A7E09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04FB5E-DBB4-F4B6-BEA3-A6759ED0BE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953365-410F-8741-5676-C2DF105EEC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9BC99-5DFE-4B52-AAD1-83ED3EBCDAC1}" type="datetimeFigureOut">
              <a:rPr lang="en-AU" smtClean="0"/>
              <a:t>12/02/2025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C5E2F5-EBC6-E174-B0F7-DB6A2D5FF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536F61-34F2-9A4F-188D-DCA45E372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29310-ABD2-49BD-AAAF-5260B07F381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55492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CDE352-21F1-76B3-ACF7-086BD50E62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A6B45B-F4FC-AFD5-C4AD-BE65A1FD88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45654E-F18E-8EC0-740B-E31274C6D5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85579-FCB6-3B4A-A8E6-455A2F35D903}" type="datetimeFigureOut">
              <a:rPr lang="en-GB" smtClean="0"/>
              <a:t>12/02/2025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4AC736-18EB-5F66-811F-21FBF0B9A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E4D993-F40A-1AD6-051A-8D98C230F6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1441F-5516-E34E-B3CB-348E8F84F5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27645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FB431A-2078-2AA7-E427-196D61E9F5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D2C9F43-8AD1-69BA-AFE9-E18EF71DAC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C73EAD-A7CB-1C2C-90AA-86CB479A4A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EBB3D2-E37A-81A9-5AFD-004DF15030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9BC99-5DFE-4B52-AAD1-83ED3EBCDAC1}" type="datetimeFigureOut">
              <a:rPr lang="en-AU" smtClean="0"/>
              <a:t>12/02/2025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D05093-97FE-767E-C53C-48AFCC1DF4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A30878-0707-C2B4-FC31-B48F638378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29310-ABD2-49BD-AAAF-5260B07F381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943549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70C0FC-969B-7124-E549-DFF4A502F7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1B5FD93-AD73-F3DF-EF5E-7263003E6F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CBCEF0-BE2F-7C08-A26C-51EFEB8951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9BC99-5DFE-4B52-AAD1-83ED3EBCDAC1}" type="datetimeFigureOut">
              <a:rPr lang="en-AU" smtClean="0"/>
              <a:t>12/02/2025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C125E6-2AC0-2CF9-97D9-7FC2F21952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DBE668-E723-59F5-D072-3F5EA54187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29310-ABD2-49BD-AAAF-5260B07F381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175948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B091592-06A7-38B7-F6A4-0C7AC87359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31A93FA-69EB-A6CF-9028-8FD2E222C8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16F7A3-40EF-2D8D-6256-356460C647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9BC99-5DFE-4B52-AAD1-83ED3EBCDAC1}" type="datetimeFigureOut">
              <a:rPr lang="en-AU" smtClean="0"/>
              <a:t>12/02/2025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6EE513-B179-6743-E5C5-85D996FD14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6AA95C-A864-4759-F944-6626B55FB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29310-ABD2-49BD-AAAF-5260B07F381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94861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2B854A-A999-6AF1-CB73-5E8E4F968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D0A558-4183-1718-E42D-75559BF8CF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D6BC7-1E67-0A63-E59F-D9BEEB9D3B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85579-FCB6-3B4A-A8E6-455A2F35D903}" type="datetimeFigureOut">
              <a:rPr lang="en-GB" smtClean="0"/>
              <a:t>12/02/2025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80A441-8908-736B-2501-9C9426F44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6C446C-6CE5-9253-6A47-906212A4C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1441F-5516-E34E-B3CB-348E8F84F5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44993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C3D964-9B13-E531-811C-5046BF6F3E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3643DD-834D-E85D-6050-E08112C8FA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57319D-C2AD-FAC4-40E3-D87F454C61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C5E331-B87E-5BA8-EE57-BBCE992DE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85579-FCB6-3B4A-A8E6-455A2F35D903}" type="datetimeFigureOut">
              <a:rPr lang="en-GB" smtClean="0"/>
              <a:t>12/02/2025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501B1D-76AD-1D7A-F5F7-0EFC08498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421482-E9D7-F0A7-854D-87E4D4580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1441F-5516-E34E-B3CB-348E8F84F5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50134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E6746B-FCC5-6F6E-BA9E-A2164E2014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449299-0A8D-AF07-A5E0-15A3FD0A28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E288D9-9171-0A4A-51F6-E6658E9497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045AD42-5B3B-3150-274D-58D8209194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0ADB52D-05BE-146D-FB94-7CE3C3C6CDF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866C9EF-604D-0D3E-814B-A8BE390301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85579-FCB6-3B4A-A8E6-455A2F35D903}" type="datetimeFigureOut">
              <a:rPr lang="en-GB" smtClean="0"/>
              <a:t>12/02/2025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F44C636-5B0D-1F47-42B8-7AD633F8F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68F5E0F-84CD-B5A0-D587-17757FD4E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1441F-5516-E34E-B3CB-348E8F84F5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1884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5673C6-3387-A572-3AE1-8F022666D5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B4F9093-432E-180C-616F-BB76D1A02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85579-FCB6-3B4A-A8E6-455A2F35D903}" type="datetimeFigureOut">
              <a:rPr lang="en-GB" smtClean="0"/>
              <a:t>12/02/2025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F366A01-65BA-2C8E-B654-F5EE67782E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063640-E638-9510-58F9-3D884F27F0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1441F-5516-E34E-B3CB-348E8F84F5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3611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18B6E96-88BA-7FDC-8F4F-BB8DFBAF14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85579-FCB6-3B4A-A8E6-455A2F35D903}" type="datetimeFigureOut">
              <a:rPr lang="en-GB" smtClean="0"/>
              <a:t>12/02/2025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DF34726-080A-79ED-CBE2-C7BD10D2ED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BCD5B7-EA9E-4698-58E2-2577EDF46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1441F-5516-E34E-B3CB-348E8F84F5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0369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DD520B-A48E-9EBD-2E29-3A4118C95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C72C9D-B63A-4F10-1595-246C6F6818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71005C-F860-0517-1AB4-009C901AA2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08890E-9DA2-66CA-27EA-55C5BDB96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85579-FCB6-3B4A-A8E6-455A2F35D903}" type="datetimeFigureOut">
              <a:rPr lang="en-GB" smtClean="0"/>
              <a:t>12/02/2025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EA4899-8F17-39D4-7E5D-8E78272533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1AD8DD-0DC2-0DD5-F647-000AD39D3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1441F-5516-E34E-B3CB-348E8F84F5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25111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5F6C20-BADF-CA29-9ED2-027E6B333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BE36AE4-51C1-46CE-A767-8B80EDA92AB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8E8E4E-9E57-FC56-AD9B-5B33EAA1B0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21F394-B856-2C9D-41FE-BF9EF50F8C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85579-FCB6-3B4A-A8E6-455A2F35D903}" type="datetimeFigureOut">
              <a:rPr lang="en-GB" smtClean="0"/>
              <a:t>12/02/2025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684D0E-7B5A-C0EA-EC62-DB220C93B9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C8F371-6755-3F54-45E8-FE256A2327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1441F-5516-E34E-B3CB-348E8F84F5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2535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E04D358-3C15-6E4E-41F1-564F46DF91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0F311D-80DD-B050-670D-153987CE0A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D99889-206F-9374-7C9B-FC63E40033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AD85579-FCB6-3B4A-A8E6-455A2F35D903}" type="datetimeFigureOut">
              <a:rPr lang="en-GB" smtClean="0"/>
              <a:t>12/02/2025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EB0B7E-3485-C174-4AA1-F850C19AF8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E6F194-2FB1-0302-D88F-396039B5B3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921441F-5516-E34E-B3CB-348E8F84F5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7469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51B5939-C2C0-36D5-5E7F-D117BACBE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DE20CA-B2CB-B500-0903-B2C6AEA705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7F6515-164D-9008-69DF-C06BF4EA8D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FE9BC99-5DFE-4B52-AAD1-83ED3EBCDAC1}" type="datetimeFigureOut">
              <a:rPr lang="en-AU" smtClean="0"/>
              <a:t>12/02/2025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2F17E8-B904-2A5D-515D-2456CDA882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F8AFFB-785B-08F7-BA88-B9E6E594DE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D629310-ABD2-49BD-AAAF-5260B07F381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76373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017114E-E2D0-D072-55DC-63273649B950}"/>
              </a:ext>
            </a:extLst>
          </p:cNvPr>
          <p:cNvSpPr txBox="1"/>
          <p:nvPr/>
        </p:nvSpPr>
        <p:spPr>
          <a:xfrm>
            <a:off x="411480" y="329184"/>
            <a:ext cx="11530584" cy="62940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3100" b="1"/>
              <a:t>📱 Mobile Phone Use (or not)</a:t>
            </a:r>
          </a:p>
          <a:p>
            <a:r>
              <a:rPr lang="en-AU" sz="3100" b="1"/>
              <a:t>During Class Time:</a:t>
            </a:r>
          </a:p>
          <a:p>
            <a:r>
              <a:rPr lang="en-AU" sz="3100"/>
              <a:t>➡ </a:t>
            </a:r>
            <a:r>
              <a:rPr lang="en-AU" sz="3100" b="1"/>
              <a:t>1st offence:</a:t>
            </a:r>
            <a:r>
              <a:rPr lang="en-AU" sz="3100"/>
              <a:t> Turn it off and put it away.</a:t>
            </a:r>
            <a:br>
              <a:rPr lang="en-AU" sz="3100"/>
            </a:br>
            <a:r>
              <a:rPr lang="en-AU" sz="3100"/>
              <a:t>➡</a:t>
            </a:r>
            <a:r>
              <a:rPr lang="en-AU" sz="3100" b="1"/>
              <a:t>2nd offence:</a:t>
            </a:r>
            <a:r>
              <a:rPr lang="en-AU" sz="3100"/>
              <a:t> Time out process followed (you may be returning to class quickly!). Phone placed in a safe (Assistant Principal’s Office or Community Office) until the end of the day.</a:t>
            </a:r>
            <a:br>
              <a:rPr lang="en-AU" sz="3100"/>
            </a:br>
            <a:r>
              <a:rPr lang="en-AU" sz="3100"/>
              <a:t>➡</a:t>
            </a:r>
            <a:r>
              <a:rPr lang="en-AU" sz="3100" b="1"/>
              <a:t>If you refuse:</a:t>
            </a:r>
            <a:r>
              <a:rPr lang="en-AU" sz="3100"/>
              <a:t> You will be sent home immediately and receive a </a:t>
            </a:r>
            <a:r>
              <a:rPr lang="en-AU" sz="3100" b="1"/>
              <a:t>one-day suspension</a:t>
            </a:r>
            <a:r>
              <a:rPr lang="en-AU" sz="3100"/>
              <a:t>.</a:t>
            </a:r>
          </a:p>
          <a:p>
            <a:r>
              <a:rPr lang="en-AU" sz="3100" b="1"/>
              <a:t>During Recess &amp; Lunchtime:</a:t>
            </a:r>
          </a:p>
          <a:p>
            <a:r>
              <a:rPr lang="en-AU" sz="3100"/>
              <a:t>➡ You’ll be asked to turn it off and put it away.</a:t>
            </a:r>
            <a:br>
              <a:rPr lang="en-AU" sz="3100"/>
            </a:br>
            <a:r>
              <a:rPr lang="en-AU" sz="3100"/>
              <a:t>➡</a:t>
            </a:r>
            <a:r>
              <a:rPr lang="en-AU" sz="3100" b="1"/>
              <a:t>If you refuse:</a:t>
            </a:r>
            <a:r>
              <a:rPr lang="en-AU" sz="3100"/>
              <a:t> Your phone will go in a safe until the end of the day.</a:t>
            </a:r>
            <a:br>
              <a:rPr lang="en-AU" sz="3100"/>
            </a:br>
            <a:r>
              <a:rPr lang="en-AU" sz="3100"/>
              <a:t>➡</a:t>
            </a:r>
            <a:r>
              <a:rPr lang="en-AU" sz="3100" b="1"/>
              <a:t>If you refuse again:</a:t>
            </a:r>
            <a:r>
              <a:rPr lang="en-AU" sz="3100"/>
              <a:t> You will be sent home immediately and receive a </a:t>
            </a:r>
            <a:r>
              <a:rPr lang="en-AU" sz="3100" b="1"/>
              <a:t>one-day suspension</a:t>
            </a:r>
            <a:r>
              <a:rPr lang="en-AU" sz="310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490093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32FA26-08AC-65A1-ECD4-82003C4475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13B148F-B9FA-AE48-C516-A2465514F2A8}"/>
              </a:ext>
            </a:extLst>
          </p:cNvPr>
          <p:cNvSpPr txBox="1"/>
          <p:nvPr/>
        </p:nvSpPr>
        <p:spPr>
          <a:xfrm>
            <a:off x="8969828" y="2124739"/>
            <a:ext cx="347684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err="1"/>
              <a:t>Mindmap</a:t>
            </a:r>
            <a:r>
              <a:rPr lang="en-AU" dirty="0"/>
              <a:t>: the current situation</a:t>
            </a:r>
          </a:p>
          <a:p>
            <a:endParaRPr lang="en-AU" dirty="0"/>
          </a:p>
          <a:p>
            <a:pPr marL="285750" indent="-285750">
              <a:buFontTx/>
              <a:buChar char="-"/>
            </a:pPr>
            <a:r>
              <a:rPr lang="en-AU" dirty="0"/>
              <a:t>Be sensitive and mindful of ‘triggers’ or shame</a:t>
            </a:r>
          </a:p>
          <a:p>
            <a:pPr marL="285750" indent="-285750">
              <a:buFontTx/>
              <a:buChar char="-"/>
            </a:pPr>
            <a:endParaRPr lang="en-AU" dirty="0"/>
          </a:p>
          <a:p>
            <a:pPr marL="285750" indent="-285750">
              <a:buFontTx/>
              <a:buChar char="-"/>
            </a:pPr>
            <a:endParaRPr lang="en-AU" dirty="0"/>
          </a:p>
          <a:p>
            <a:pPr marL="285750" indent="-285750">
              <a:buFontTx/>
              <a:buChar char="-"/>
            </a:pPr>
            <a:r>
              <a:rPr lang="en-AU" dirty="0"/>
              <a:t>Depersonalise the story</a:t>
            </a:r>
          </a:p>
          <a:p>
            <a:pPr marL="285750" indent="-285750">
              <a:buFontTx/>
              <a:buChar char="-"/>
            </a:pPr>
            <a:r>
              <a:rPr lang="en-AU" dirty="0"/>
              <a:t>Increase empathy and broad cultural </a:t>
            </a:r>
            <a:r>
              <a:rPr lang="en-AU" dirty="0" err="1"/>
              <a:t>lense</a:t>
            </a:r>
            <a:endParaRPr lang="en-AU" dirty="0"/>
          </a:p>
          <a:p>
            <a:pPr marL="285750" indent="-285750">
              <a:buFontTx/>
              <a:buChar char="-"/>
            </a:pPr>
            <a:r>
              <a:rPr lang="en-AU" dirty="0"/>
              <a:t>Linking barriers to strategies 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29990058-75C9-94D8-8BD6-23DEB15F62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87086" y="-87538"/>
            <a:ext cx="9056914" cy="6792686"/>
          </a:xfrm>
        </p:spPr>
      </p:pic>
    </p:spTree>
    <p:extLst>
      <p:ext uri="{BB962C8B-B14F-4D97-AF65-F5344CB8AC3E}">
        <p14:creationId xmlns:p14="http://schemas.microsoft.com/office/powerpoint/2010/main" val="2509310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AA8C6A-86D9-AB8D-39C1-7177F7C57F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 Light"/>
                <a:ea typeface="Calibri Light"/>
                <a:cs typeface="Calibri Light"/>
              </a:rPr>
              <a:t>Attendance Goal Setting!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DD54E4-98CE-BF51-1006-8D0C3EF928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85000" lnSpcReduction="20000"/>
          </a:bodyPr>
          <a:lstStyle/>
          <a:p>
            <a:pPr marL="0" indent="0">
              <a:buNone/>
            </a:pPr>
            <a:r>
              <a:rPr lang="en-US" sz="1800" dirty="0">
                <a:latin typeface="Calibri"/>
                <a:ea typeface="Calibri"/>
                <a:cs typeface="Calibri"/>
              </a:rPr>
              <a:t>This is what we've been saying at Assemblies and out to the Parent Community:</a:t>
            </a:r>
          </a:p>
          <a:p>
            <a:pPr marL="0" indent="0">
              <a:buNone/>
            </a:pPr>
            <a:endParaRPr lang="en-US" sz="1800" dirty="0">
              <a:latin typeface="Calibri"/>
              <a:ea typeface="Calibri"/>
              <a:cs typeface="Calibri"/>
            </a:endParaRPr>
          </a:p>
          <a:p>
            <a:r>
              <a:rPr lang="en-US" sz="2400" dirty="0">
                <a:latin typeface="Calibri"/>
                <a:ea typeface="Calibri"/>
                <a:cs typeface="Calibri"/>
              </a:rPr>
              <a:t>Consistent attendance is one of the most significant factors in ensuring your success at school</a:t>
            </a:r>
            <a:endParaRPr lang="en-US" sz="2400" dirty="0"/>
          </a:p>
          <a:p>
            <a:r>
              <a:rPr lang="en-US" sz="2400" dirty="0">
                <a:latin typeface="Calibri"/>
                <a:ea typeface="Calibri"/>
                <a:cs typeface="Calibri"/>
              </a:rPr>
              <a:t>When you’re at school you get:</a:t>
            </a:r>
            <a:endParaRPr lang="en-US" sz="2400" dirty="0"/>
          </a:p>
          <a:p>
            <a:r>
              <a:rPr lang="en-US" sz="1800" dirty="0">
                <a:latin typeface="Calibri"/>
                <a:ea typeface="Calibri"/>
                <a:cs typeface="Calibri"/>
              </a:rPr>
              <a:t>The opportunity to develop your skills and knowledge to help you later in life</a:t>
            </a:r>
            <a:endParaRPr lang="en-US" dirty="0"/>
          </a:p>
          <a:p>
            <a:r>
              <a:rPr lang="en-US" sz="1800" dirty="0">
                <a:latin typeface="Calibri"/>
                <a:ea typeface="Calibri"/>
                <a:cs typeface="Calibri"/>
              </a:rPr>
              <a:t>Help and support from teachers and other TC staff</a:t>
            </a:r>
            <a:endParaRPr lang="en-US" dirty="0"/>
          </a:p>
          <a:p>
            <a:r>
              <a:rPr lang="en-US" sz="1800" dirty="0">
                <a:latin typeface="Calibri"/>
                <a:ea typeface="Calibri"/>
                <a:cs typeface="Calibri"/>
              </a:rPr>
              <a:t>To hang out with friends and classmates</a:t>
            </a:r>
            <a:endParaRPr lang="en-US" dirty="0"/>
          </a:p>
          <a:p>
            <a:r>
              <a:rPr lang="en-US" sz="1800" dirty="0">
                <a:latin typeface="Calibri"/>
                <a:ea typeface="Calibri"/>
                <a:cs typeface="Calibri"/>
              </a:rPr>
              <a:t>To get involved with all the extra-curricular opportunities at TC</a:t>
            </a:r>
            <a:endParaRPr lang="en-US" dirty="0"/>
          </a:p>
          <a:p>
            <a:endParaRPr lang="en-US" sz="1800" dirty="0">
              <a:latin typeface="Arial"/>
              <a:cs typeface="Arial"/>
            </a:endParaRPr>
          </a:p>
          <a:p>
            <a:r>
              <a:rPr lang="en-US" sz="1800" dirty="0">
                <a:latin typeface="Calibri"/>
                <a:ea typeface="Calibri"/>
                <a:cs typeface="Calibri"/>
              </a:rPr>
              <a:t>Remember that if you are studying a </a:t>
            </a:r>
            <a:r>
              <a:rPr lang="en-US" sz="1800" b="1" dirty="0">
                <a:latin typeface="Calibri"/>
                <a:ea typeface="Calibri"/>
                <a:cs typeface="Calibri"/>
              </a:rPr>
              <a:t>VCE subject </a:t>
            </a:r>
            <a:r>
              <a:rPr lang="en-US" sz="1800" dirty="0">
                <a:latin typeface="Calibri"/>
                <a:ea typeface="Calibri"/>
                <a:cs typeface="Calibri"/>
              </a:rPr>
              <a:t>you require a </a:t>
            </a:r>
            <a:r>
              <a:rPr lang="en-US" sz="1800" b="1" dirty="0">
                <a:latin typeface="Calibri"/>
                <a:ea typeface="Calibri"/>
                <a:cs typeface="Calibri"/>
              </a:rPr>
              <a:t>minimum attendance rate of 80% </a:t>
            </a:r>
            <a:r>
              <a:rPr lang="en-US" sz="1800" dirty="0">
                <a:latin typeface="Calibri"/>
                <a:ea typeface="Calibri"/>
                <a:cs typeface="Calibri"/>
              </a:rPr>
              <a:t>(for each subject)</a:t>
            </a:r>
            <a:endParaRPr lang="en-US" dirty="0"/>
          </a:p>
          <a:p>
            <a:endParaRPr lang="en-US" sz="1800" dirty="0">
              <a:latin typeface="Arial"/>
              <a:cs typeface="Arial"/>
            </a:endParaRPr>
          </a:p>
          <a:p>
            <a:r>
              <a:rPr lang="en-US" sz="1800" dirty="0">
                <a:latin typeface="Calibri"/>
                <a:ea typeface="Calibri"/>
                <a:cs typeface="Calibri"/>
              </a:rPr>
              <a:t>If you are unwell and unable to attend school:</a:t>
            </a:r>
            <a:endParaRPr lang="en-US" dirty="0"/>
          </a:p>
          <a:p>
            <a:r>
              <a:rPr lang="en-US" sz="1800" dirty="0">
                <a:latin typeface="Calibri"/>
                <a:ea typeface="Calibri"/>
                <a:cs typeface="Calibri"/>
              </a:rPr>
              <a:t>Reach out to your classroom teachers via Microsoft Teams to find out what work you’ve missed and to ask any questions about it</a:t>
            </a:r>
            <a:endParaRPr lang="en-US" dirty="0"/>
          </a:p>
          <a:p>
            <a:r>
              <a:rPr lang="en-US" sz="1800" dirty="0">
                <a:latin typeface="Calibri"/>
                <a:ea typeface="Calibri"/>
                <a:cs typeface="Calibri"/>
              </a:rPr>
              <a:t>Talk to your Community Team or the Wellbeing Team if you are finding attending regularly a challenge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4C33DE7-0710-3227-4BFF-82B92BA8B5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0077020" y="3283106"/>
            <a:ext cx="2553558" cy="1436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9929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6CEF9F-4462-D41B-2C3E-6FC697F948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SMART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075CEF-A98F-1874-5CDC-D8AB4E3287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3123" y="1696672"/>
            <a:ext cx="8118231" cy="4368922"/>
          </a:xfrm>
        </p:spPr>
        <p:txBody>
          <a:bodyPr vert="horz" lIns="91440" tIns="45720" rIns="91440" bIns="45720" rtlCol="0" anchor="t">
            <a:normAutofit fontScale="55000" lnSpcReduction="20000"/>
          </a:bodyPr>
          <a:lstStyle/>
          <a:p>
            <a:r>
              <a:rPr lang="en-GB" dirty="0"/>
              <a:t>"By the end of Semester 1, I will have an attendance level of 95%"</a:t>
            </a:r>
          </a:p>
          <a:p>
            <a:endParaRPr lang="en-GB" dirty="0"/>
          </a:p>
          <a:p>
            <a:r>
              <a:rPr lang="en-GB" dirty="0"/>
              <a:t>"By the end of Unit 1, I will have an attendance level of over 80% in each of my VCE subjects"</a:t>
            </a:r>
          </a:p>
          <a:p>
            <a:endParaRPr lang="en-GB" dirty="0"/>
          </a:p>
          <a:p>
            <a:r>
              <a:rPr lang="en-GB" dirty="0"/>
              <a:t>"By the end of Semester 1,  I will have attended all of my Period 1 classes on time"</a:t>
            </a:r>
          </a:p>
          <a:p>
            <a:endParaRPr lang="en-GB" dirty="0"/>
          </a:p>
          <a:p>
            <a:r>
              <a:rPr lang="en-GB" dirty="0"/>
              <a:t>"By the end of term 2, I will attend 90% of my instrumental lessons"</a:t>
            </a:r>
          </a:p>
          <a:p>
            <a:endParaRPr lang="en-GB" dirty="0"/>
          </a:p>
          <a:p>
            <a:r>
              <a:rPr lang="en-GB" dirty="0"/>
              <a:t>"My attendance is solid, but I leave class every period at least once. By the end of term 2, I will leave class only once a week." </a:t>
            </a:r>
          </a:p>
          <a:p>
            <a:endParaRPr lang="en-GB" dirty="0"/>
          </a:p>
          <a:p>
            <a:r>
              <a:rPr lang="en-GB" dirty="0"/>
              <a:t>"I tend to skip Connect. By the end of semester, I will attend 3 out of 4 Connect sessions." </a:t>
            </a:r>
          </a:p>
          <a:p>
            <a:endParaRPr lang="en-GB" dirty="0"/>
          </a:p>
          <a:p>
            <a:r>
              <a:rPr lang="en-GB" dirty="0"/>
              <a:t>“My attendance is actually doing really well, so instead my goal is to engage in classroom discussions. I will ask one question per class.”</a:t>
            </a:r>
          </a:p>
        </p:txBody>
      </p:sp>
      <p:pic>
        <p:nvPicPr>
          <p:cNvPr id="4" name="Picture 3" descr="A dog sitting in a car&#10;&#10;AI-generated content may be incorrect.">
            <a:extLst>
              <a:ext uri="{FF2B5EF4-FFF2-40B4-BE49-F238E27FC236}">
                <a16:creationId xmlns:a16="http://schemas.microsoft.com/office/drawing/2014/main" id="{AB306DBE-A5F6-8FD7-7E3E-8B5C8284E0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0" y="1822938"/>
            <a:ext cx="30861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5582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583D90-C706-C409-A146-A8D1A9854D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Mechanics of Making Attendance Goals Visible to Students, Parents and Staff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A3AAB3-5AEE-8C5A-64A1-A65784ACD7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en-GB"/>
          </a:p>
          <a:p>
            <a:endParaRPr lang="en-GB"/>
          </a:p>
          <a:p>
            <a:endParaRPr lang="en-GB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6729629-888F-D247-E70E-2B342B39B077}"/>
              </a:ext>
            </a:extLst>
          </p:cNvPr>
          <p:cNvSpPr txBox="1">
            <a:spLocks/>
          </p:cNvSpPr>
          <p:nvPr/>
        </p:nvSpPr>
        <p:spPr>
          <a:xfrm>
            <a:off x="990600" y="1978025"/>
            <a:ext cx="7403124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/>
              <a:t>1. After you have gone through Force Field Analysis, then you are using Traffic Light Thinking for the goal creation. When you are ready: 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/>
              <a:t>2. You need to message Lyn in Teams chat your goal.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/>
              <a:t>3. Lyn will copy and paste your Attendance Goal into "Attendance Goal Setting”</a:t>
            </a:r>
            <a:br>
              <a:rPr lang="en-GB" dirty="0"/>
            </a:br>
            <a:endParaRPr lang="en-GB" dirty="0"/>
          </a:p>
          <a:p>
            <a:pPr marL="0" indent="0">
              <a:buNone/>
            </a:pPr>
            <a:r>
              <a:rPr lang="en-GB" dirty="0"/>
              <a:t>(See examples)</a:t>
            </a:r>
          </a:p>
        </p:txBody>
      </p:sp>
      <p:pic>
        <p:nvPicPr>
          <p:cNvPr id="4" name="Picture 3" descr="A dog sitting on a wood floor&#10;&#10;AI-generated content may be incorrect.">
            <a:extLst>
              <a:ext uri="{FF2B5EF4-FFF2-40B4-BE49-F238E27FC236}">
                <a16:creationId xmlns:a16="http://schemas.microsoft.com/office/drawing/2014/main" id="{51365B38-A828-235C-CA47-D08FABBDDC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37191" y="1822938"/>
            <a:ext cx="3098202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7597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6B4CF891-37FF-453A-BBD3-39DF82ABB1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5732" y="48732"/>
            <a:ext cx="6760535" cy="6760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78836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840A62-0633-0805-B76C-050B712F9B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General steps to setting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23A178-3B34-4B2F-B5FB-9E47BBCDD3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487" y="1949413"/>
            <a:ext cx="10007009" cy="4327451"/>
          </a:xfrm>
        </p:spPr>
        <p:txBody>
          <a:bodyPr>
            <a:normAutofit/>
          </a:bodyPr>
          <a:lstStyle/>
          <a:p>
            <a:pPr marL="0" indent="808038">
              <a:spcBef>
                <a:spcPts val="1200"/>
              </a:spcBef>
              <a:buNone/>
            </a:pPr>
            <a:r>
              <a:rPr lang="en-AU" dirty="0"/>
              <a:t>1) What is the current situation?  </a:t>
            </a:r>
          </a:p>
          <a:p>
            <a:pPr marL="0" lvl="1" indent="808038">
              <a:spcBef>
                <a:spcPts val="1200"/>
              </a:spcBef>
              <a:buNone/>
            </a:pPr>
            <a:r>
              <a:rPr lang="en-AU" sz="2800" dirty="0"/>
              <a:t>2) What is a better situation?    	</a:t>
            </a:r>
            <a:endParaRPr lang="en-AU" dirty="0"/>
          </a:p>
          <a:p>
            <a:pPr marL="0" lvl="2" indent="808038">
              <a:lnSpc>
                <a:spcPct val="100000"/>
              </a:lnSpc>
              <a:spcBef>
                <a:spcPts val="1200"/>
              </a:spcBef>
              <a:buNone/>
            </a:pPr>
            <a:r>
              <a:rPr lang="en-AU" sz="2800" dirty="0"/>
              <a:t>3) What are some strategies we could try?      </a:t>
            </a:r>
            <a:endParaRPr lang="en-AU" dirty="0"/>
          </a:p>
          <a:p>
            <a:pPr marL="0" lvl="3" indent="808038">
              <a:lnSpc>
                <a:spcPct val="100000"/>
              </a:lnSpc>
              <a:spcBef>
                <a:spcPts val="1200"/>
              </a:spcBef>
              <a:buNone/>
            </a:pPr>
            <a:r>
              <a:rPr lang="en-AU" sz="2800" dirty="0"/>
              <a:t>4) Pick a strategy</a:t>
            </a:r>
          </a:p>
          <a:p>
            <a:pPr marL="0" lvl="3" indent="808038">
              <a:lnSpc>
                <a:spcPct val="100000"/>
              </a:lnSpc>
              <a:spcBef>
                <a:spcPts val="1200"/>
              </a:spcBef>
              <a:buNone/>
            </a:pPr>
            <a:r>
              <a:rPr lang="en-AU" sz="2800" dirty="0"/>
              <a:t>5) Set a Smart Goal</a:t>
            </a:r>
          </a:p>
          <a:p>
            <a:pPr marL="0" lvl="3" indent="808038">
              <a:lnSpc>
                <a:spcPct val="100000"/>
              </a:lnSpc>
              <a:spcBef>
                <a:spcPts val="1200"/>
              </a:spcBef>
              <a:buNone/>
            </a:pPr>
            <a:r>
              <a:rPr lang="en-AU" sz="2800" dirty="0"/>
              <a:t>6) Review and go again…</a:t>
            </a:r>
          </a:p>
          <a:p>
            <a:pPr marL="1371600" lvl="3" indent="0">
              <a:buNone/>
            </a:pPr>
            <a:endParaRPr lang="en-AU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CA28A9CD-3D96-6546-8864-6A4D2A478F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8101" y="1690688"/>
            <a:ext cx="3929062" cy="3929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43191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40F4D8-A68F-FF41-3E2E-9B377BA422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Change is hard: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E241B4-0A55-D241-3DCD-9AB19A37D1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105940" cy="4351338"/>
          </a:xfrm>
        </p:spPr>
        <p:txBody>
          <a:bodyPr/>
          <a:lstStyle/>
          <a:p>
            <a:pPr marL="0" indent="0">
              <a:buNone/>
            </a:pPr>
            <a:r>
              <a:rPr lang="en-AU" dirty="0"/>
              <a:t>Who set a New Years Resolution?</a:t>
            </a:r>
          </a:p>
          <a:p>
            <a:endParaRPr lang="en-AU" dirty="0"/>
          </a:p>
          <a:p>
            <a:endParaRPr lang="en-AU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1948DC6-7564-29A9-F122-8878CE01A2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4140" y="1690688"/>
            <a:ext cx="6879263" cy="405000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5F825E7-CECD-7AB8-FB96-E770711BC73B}"/>
              </a:ext>
            </a:extLst>
          </p:cNvPr>
          <p:cNvSpPr txBox="1"/>
          <p:nvPr/>
        </p:nvSpPr>
        <p:spPr>
          <a:xfrm>
            <a:off x="838200" y="4098851"/>
            <a:ext cx="385075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/>
              <a:t>What strategies help and hinder your own goal setting?</a:t>
            </a:r>
          </a:p>
        </p:txBody>
      </p:sp>
    </p:spTree>
    <p:extLst>
      <p:ext uri="{BB962C8B-B14F-4D97-AF65-F5344CB8AC3E}">
        <p14:creationId xmlns:p14="http://schemas.microsoft.com/office/powerpoint/2010/main" val="10722144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dirty="0"/>
              <a:t>Change is difficult!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360967"/>
            <a:ext cx="10515600" cy="486971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AU" sz="3400" b="1" dirty="0"/>
              <a:t>The Stats:</a:t>
            </a:r>
          </a:p>
          <a:p>
            <a:r>
              <a:rPr lang="en-AU" sz="3400" dirty="0">
                <a:solidFill>
                  <a:srgbClr val="0070C0"/>
                </a:solidFill>
              </a:rPr>
              <a:t>92% of people fail to achieve their New Year’s resolutions</a:t>
            </a:r>
          </a:p>
          <a:p>
            <a:r>
              <a:rPr lang="en-AU" sz="3400" dirty="0"/>
              <a:t>Only </a:t>
            </a:r>
            <a:r>
              <a:rPr lang="en-AU" sz="3400" dirty="0">
                <a:solidFill>
                  <a:srgbClr val="0070C0"/>
                </a:solidFill>
              </a:rPr>
              <a:t>16%</a:t>
            </a:r>
            <a:r>
              <a:rPr lang="en-AU" sz="3400" dirty="0"/>
              <a:t> of managers feel their employees effectively set and achieve goals – Poor goal-setting skills aren’t just a student issue! </a:t>
            </a:r>
          </a:p>
          <a:p>
            <a:pPr marL="0" indent="0">
              <a:buNone/>
            </a:pPr>
            <a:endParaRPr lang="en-AU" sz="1400" dirty="0"/>
          </a:p>
          <a:p>
            <a:pPr marL="0" indent="0">
              <a:buNone/>
            </a:pPr>
            <a:br>
              <a:rPr lang="en-AU" sz="3400" dirty="0"/>
            </a:br>
            <a:r>
              <a:rPr lang="en-AU" sz="3400" b="1" dirty="0"/>
              <a:t>Strategies: </a:t>
            </a:r>
          </a:p>
          <a:p>
            <a:r>
              <a:rPr lang="en-AU" sz="3400" dirty="0"/>
              <a:t>People are 42% more likely to achieve their goals if they </a:t>
            </a:r>
            <a:r>
              <a:rPr lang="en-AU" sz="3400" dirty="0">
                <a:solidFill>
                  <a:srgbClr val="0070C0"/>
                </a:solidFill>
              </a:rPr>
              <a:t>write them down</a:t>
            </a:r>
          </a:p>
          <a:p>
            <a:r>
              <a:rPr lang="en-AU" sz="3400" dirty="0">
                <a:solidFill>
                  <a:srgbClr val="0070C0"/>
                </a:solidFill>
              </a:rPr>
              <a:t>Social support </a:t>
            </a:r>
            <a:r>
              <a:rPr lang="en-AU" sz="3400" dirty="0"/>
              <a:t>increases motivation by 78%</a:t>
            </a:r>
          </a:p>
          <a:p>
            <a:r>
              <a:rPr lang="en-AU" sz="3400" dirty="0"/>
              <a:t>Having a specific </a:t>
            </a:r>
            <a:r>
              <a:rPr lang="en-AU" sz="3400" dirty="0">
                <a:solidFill>
                  <a:srgbClr val="0070C0"/>
                </a:solidFill>
              </a:rPr>
              <a:t>accountability</a:t>
            </a:r>
            <a:r>
              <a:rPr lang="en-AU" sz="3400" dirty="0"/>
              <a:t> appointment boosts success to 95%</a:t>
            </a:r>
            <a:endParaRPr lang="en-AU" sz="3400" b="1" dirty="0"/>
          </a:p>
          <a:p>
            <a:r>
              <a:rPr lang="en-AU" sz="3400" dirty="0"/>
              <a:t>Students who set </a:t>
            </a:r>
            <a:r>
              <a:rPr lang="en-AU" sz="3400" dirty="0">
                <a:solidFill>
                  <a:srgbClr val="0070C0"/>
                </a:solidFill>
              </a:rPr>
              <a:t>specific, challenging goals </a:t>
            </a:r>
            <a:r>
              <a:rPr lang="en-AU" sz="3400" dirty="0"/>
              <a:t>perform 30% better than those with vague or no goals</a:t>
            </a:r>
          </a:p>
          <a:p>
            <a:pPr marL="0" indent="0">
              <a:buNone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775166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E0C558D-C7C0-67D0-34FC-C707129138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8857" y="1937657"/>
            <a:ext cx="4733951" cy="278700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F002AD5-A537-D590-7A26-489327CE0696}"/>
              </a:ext>
            </a:extLst>
          </p:cNvPr>
          <p:cNvSpPr txBox="1"/>
          <p:nvPr/>
        </p:nvSpPr>
        <p:spPr>
          <a:xfrm>
            <a:off x="4625094" y="792001"/>
            <a:ext cx="756690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/>
              <a:t>Step 1: Identify the Goal (Desired Change)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b="1" dirty="0"/>
              <a:t>Goal</a:t>
            </a:r>
            <a:r>
              <a:rPr lang="en-AU" dirty="0"/>
              <a:t>: "I will improve my attendance to 90% this semester.“</a:t>
            </a:r>
          </a:p>
          <a:p>
            <a:endParaRPr lang="en-AU" dirty="0"/>
          </a:p>
          <a:p>
            <a:r>
              <a:rPr lang="en-AU" b="1" dirty="0"/>
              <a:t>Step 2: Identify Driving Forces (Things that Encourage Improvement)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AU" b="1" dirty="0"/>
              <a:t>Supportive Family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AU" b="1" dirty="0"/>
              <a:t>Engaging Classes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AU" b="1" dirty="0"/>
              <a:t>Peer Influence</a:t>
            </a:r>
            <a:endParaRPr lang="en-AU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AU" b="1" dirty="0"/>
              <a:t>Clear Academic Goals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AU" b="1" dirty="0"/>
              <a:t>Teacher Support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AU" b="1" dirty="0"/>
          </a:p>
          <a:p>
            <a:r>
              <a:rPr lang="en-AU" b="1" dirty="0"/>
              <a:t>Step 3: Identify Restraining Forces (Things that Prevent or Hinder Attendance)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AU" b="1" dirty="0"/>
              <a:t>Health Issues</a:t>
            </a:r>
            <a:endParaRPr lang="en-AU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AU" b="1" dirty="0"/>
              <a:t>Lack of Motivation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AU" b="1" dirty="0"/>
              <a:t>Sleep Issues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AU" b="1" dirty="0"/>
              <a:t>Transportation Problems</a:t>
            </a:r>
            <a:endParaRPr lang="en-AU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AU" b="1" dirty="0"/>
              <a:t>Personal or Family Issues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AU" b="1" dirty="0"/>
              <a:t>Peer Pressure</a:t>
            </a:r>
            <a:endParaRPr lang="en-AU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4325355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1512E9-6DB3-4D83-615C-F9C75F52F8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DBCC1EB-2F31-18C8-BC9C-6DB2C7CE89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4315" y="97971"/>
            <a:ext cx="4733951" cy="2787002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1F81E384-58B2-B027-C641-3E04B5B882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7023904"/>
              </p:ext>
            </p:extLst>
          </p:nvPr>
        </p:nvGraphicFramePr>
        <p:xfrm>
          <a:off x="108857" y="3581620"/>
          <a:ext cx="11974286" cy="2710542"/>
        </p:xfrm>
        <a:graphic>
          <a:graphicData uri="http://schemas.openxmlformats.org/drawingml/2006/table">
            <a:tbl>
              <a:tblPr/>
              <a:tblGrid>
                <a:gridCol w="5987143">
                  <a:extLst>
                    <a:ext uri="{9D8B030D-6E8A-4147-A177-3AD203B41FA5}">
                      <a16:colId xmlns:a16="http://schemas.microsoft.com/office/drawing/2014/main" val="2628374410"/>
                    </a:ext>
                  </a:extLst>
                </a:gridCol>
                <a:gridCol w="5987143">
                  <a:extLst>
                    <a:ext uri="{9D8B030D-6E8A-4147-A177-3AD203B41FA5}">
                      <a16:colId xmlns:a16="http://schemas.microsoft.com/office/drawing/2014/main" val="1675317987"/>
                    </a:ext>
                  </a:extLst>
                </a:gridCol>
              </a:tblGrid>
              <a:tr h="451757">
                <a:tc>
                  <a:txBody>
                    <a:bodyPr/>
                    <a:lstStyle/>
                    <a:p>
                      <a:r>
                        <a:rPr lang="en-AU" b="1"/>
                        <a:t>Driving Forces</a:t>
                      </a:r>
                      <a:endParaRPr lang="en-AU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 b="1"/>
                        <a:t>Restraining Forces</a:t>
                      </a:r>
                      <a:endParaRPr lang="en-AU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29803684"/>
                  </a:ext>
                </a:extLst>
              </a:tr>
              <a:tr h="451757">
                <a:tc>
                  <a:txBody>
                    <a:bodyPr/>
                    <a:lstStyle/>
                    <a:p>
                      <a:r>
                        <a:rPr lang="en-AU"/>
                        <a:t>- Supportive family and friends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/>
                        <a:t>- Health issues (frequent illness)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9691568"/>
                  </a:ext>
                </a:extLst>
              </a:tr>
              <a:tr h="451757">
                <a:tc>
                  <a:txBody>
                    <a:bodyPr/>
                    <a:lstStyle/>
                    <a:p>
                      <a:r>
                        <a:rPr lang="en-AU"/>
                        <a:t>- Engaging and interesting classes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/>
                        <a:t>- Lack of motivation for school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34784938"/>
                  </a:ext>
                </a:extLst>
              </a:tr>
              <a:tr h="451757">
                <a:tc>
                  <a:txBody>
                    <a:bodyPr/>
                    <a:lstStyle/>
                    <a:p>
                      <a:r>
                        <a:rPr lang="en-AU"/>
                        <a:t>- Desire to improve grades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/>
                        <a:t>- Difficulty waking up in the morning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645093"/>
                  </a:ext>
                </a:extLst>
              </a:tr>
              <a:tr h="451757">
                <a:tc>
                  <a:txBody>
                    <a:bodyPr/>
                    <a:lstStyle/>
                    <a:p>
                      <a:r>
                        <a:rPr lang="en-AU"/>
                        <a:t>- Teachers who offer extra help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/>
                        <a:t>- Transportation issues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6292212"/>
                  </a:ext>
                </a:extLst>
              </a:tr>
              <a:tr h="451757">
                <a:tc>
                  <a:txBody>
                    <a:bodyPr/>
                    <a:lstStyle/>
                    <a:p>
                      <a:r>
                        <a:rPr lang="en-AU"/>
                        <a:t>- Peer accountability (friends)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- Personal/family challenges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19860760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F45955FE-D4B8-B657-0EE4-6A51DA4E01D9}"/>
              </a:ext>
            </a:extLst>
          </p:cNvPr>
          <p:cNvSpPr txBox="1"/>
          <p:nvPr/>
        </p:nvSpPr>
        <p:spPr>
          <a:xfrm>
            <a:off x="1959429" y="3002464"/>
            <a:ext cx="752202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2400" dirty="0"/>
              <a:t>Example Force Field Analysis for Improving Attendance:</a:t>
            </a:r>
          </a:p>
        </p:txBody>
      </p:sp>
    </p:spTree>
    <p:extLst>
      <p:ext uri="{BB962C8B-B14F-4D97-AF65-F5344CB8AC3E}">
        <p14:creationId xmlns:p14="http://schemas.microsoft.com/office/powerpoint/2010/main" val="40664148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84B9BFF-88D0-7D30-0A9D-5A83139E37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355" y="365125"/>
            <a:ext cx="4229690" cy="600158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79B653B-0FF6-56FE-844A-D038F67CE346}"/>
              </a:ext>
            </a:extLst>
          </p:cNvPr>
          <p:cNvSpPr txBox="1"/>
          <p:nvPr/>
        </p:nvSpPr>
        <p:spPr>
          <a:xfrm>
            <a:off x="5018314" y="1088571"/>
            <a:ext cx="625928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/>
              <a:t>1. </a:t>
            </a:r>
            <a:r>
              <a:rPr lang="en-AU" b="1" dirty="0">
                <a:highlight>
                  <a:srgbClr val="00FF00"/>
                </a:highlight>
              </a:rPr>
              <a:t>Green Light (Go) </a:t>
            </a:r>
            <a:r>
              <a:rPr lang="en-AU" b="1" dirty="0"/>
              <a:t>- Positive actions and strategies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b="1" dirty="0"/>
              <a:t>Set Specific, Measurable Goals</a:t>
            </a:r>
            <a:r>
              <a:rPr lang="en-AU" dirty="0"/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AU" dirty="0"/>
              <a:t>Example: "I will attend 90% of my classes this semester."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b="1" dirty="0"/>
              <a:t>Focus on Time Management</a:t>
            </a:r>
            <a:r>
              <a:rPr lang="en-AU" dirty="0"/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AU" dirty="0"/>
              <a:t>Example: "I will wake up 30 minutes earlier every school day to avoid being late."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b="1" dirty="0"/>
              <a:t>Build Positive Habits</a:t>
            </a:r>
            <a:r>
              <a:rPr lang="en-AU" dirty="0"/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AU" dirty="0"/>
              <a:t>Example: "I will track my attendance weekly to ensure I’m meeting my goal."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b="1" dirty="0"/>
              <a:t>Create a Routine</a:t>
            </a:r>
            <a:r>
              <a:rPr lang="en-AU" dirty="0"/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AU" dirty="0"/>
              <a:t>Example: "I will prepare my school bag the night before to reduce morning stress and improve my chances of getting to school on time."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b="1" dirty="0"/>
              <a:t>Seek Support if Needed</a:t>
            </a:r>
            <a:r>
              <a:rPr lang="en-AU" dirty="0"/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AU" dirty="0"/>
              <a:t>Example: "If I’m feeling overwhelmed, I’ll reach out to a counsellor or teacher for help."</a:t>
            </a:r>
          </a:p>
        </p:txBody>
      </p:sp>
    </p:spTree>
    <p:extLst>
      <p:ext uri="{BB962C8B-B14F-4D97-AF65-F5344CB8AC3E}">
        <p14:creationId xmlns:p14="http://schemas.microsoft.com/office/powerpoint/2010/main" val="18062159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D04973-DBA4-385E-8C6C-FD31597621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7622453-5DD2-1076-887C-602B4E912C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355" y="365125"/>
            <a:ext cx="4229690" cy="600158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010F252-151A-9213-EFDE-1B1B001E3656}"/>
              </a:ext>
            </a:extLst>
          </p:cNvPr>
          <p:cNvSpPr txBox="1"/>
          <p:nvPr/>
        </p:nvSpPr>
        <p:spPr>
          <a:xfrm>
            <a:off x="5018313" y="1088571"/>
            <a:ext cx="705394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/>
              <a:t>2. </a:t>
            </a:r>
            <a:r>
              <a:rPr lang="en-AU" b="1" dirty="0">
                <a:highlight>
                  <a:srgbClr val="FFFF00"/>
                </a:highlight>
              </a:rPr>
              <a:t>Yellow Light (Caution</a:t>
            </a:r>
            <a:r>
              <a:rPr lang="en-AU" b="1" dirty="0"/>
              <a:t>) - Areas to review and improve for more effective goals: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b="1" dirty="0"/>
              <a:t>Ensure Goals are Realistic</a:t>
            </a:r>
            <a:r>
              <a:rPr lang="en-AU" dirty="0"/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AU" dirty="0"/>
              <a:t>Example: "I will attend at least 90% of my classes for the next month".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b="1" dirty="0"/>
              <a:t>Break Large Goals into Smaller Steps</a:t>
            </a:r>
            <a:r>
              <a:rPr lang="en-AU" dirty="0"/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AU" dirty="0"/>
              <a:t>Example: "I will focus on improving attendance one week at a time and track my progress."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b="1" dirty="0"/>
              <a:t>Monitor and Adjust Regularly</a:t>
            </a:r>
            <a:r>
              <a:rPr lang="en-AU" dirty="0"/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AU" dirty="0"/>
              <a:t>Example: "I will check my attendance every two weeks and adjust my routine as needed."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b="1" dirty="0"/>
              <a:t>Incorporate Strategies for Overcoming Barriers</a:t>
            </a:r>
            <a:r>
              <a:rPr lang="en-AU" dirty="0"/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AU" dirty="0"/>
              <a:t>Example: "If I miss class due to illness, I will make sure to catch up on homework within two days."</a:t>
            </a:r>
          </a:p>
        </p:txBody>
      </p:sp>
    </p:spTree>
    <p:extLst>
      <p:ext uri="{BB962C8B-B14F-4D97-AF65-F5344CB8AC3E}">
        <p14:creationId xmlns:p14="http://schemas.microsoft.com/office/powerpoint/2010/main" val="25755825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67983D-17AC-F5F9-3A5A-9459E5A74E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E4F1E9B-6CD2-57D4-2C9F-5EB411AA0E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355" y="365125"/>
            <a:ext cx="4229690" cy="600158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EA4B54C-9B38-DAC2-1EF1-07623C62688C}"/>
              </a:ext>
            </a:extLst>
          </p:cNvPr>
          <p:cNvSpPr txBox="1"/>
          <p:nvPr/>
        </p:nvSpPr>
        <p:spPr>
          <a:xfrm>
            <a:off x="5018313" y="1088571"/>
            <a:ext cx="705394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/>
              <a:t>3.</a:t>
            </a:r>
            <a:r>
              <a:rPr lang="en-AU" b="1" dirty="0">
                <a:highlight>
                  <a:srgbClr val="FF0000"/>
                </a:highlight>
              </a:rPr>
              <a:t> Red Light (Stop) </a:t>
            </a:r>
            <a:r>
              <a:rPr lang="en-AU" b="1" dirty="0"/>
              <a:t>- Goals or behaviours that should be avoided: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b="1" dirty="0"/>
              <a:t>Unrealistic Goals</a:t>
            </a:r>
            <a:r>
              <a:rPr lang="en-AU" dirty="0"/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AU" dirty="0"/>
              <a:t>Example: "I will never miss school again" might set students up for failure if unforeseen circumstances arise. It's better to aim for improvement without the pressure of perfection.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b="1" dirty="0"/>
              <a:t>Setting Goals Without Reflection</a:t>
            </a:r>
            <a:r>
              <a:rPr lang="en-AU" dirty="0"/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AU" dirty="0"/>
              <a:t>Example: "I’ll just go to school every day without thinking about why I might miss."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b="1" dirty="0"/>
              <a:t>Not Tracking Progress</a:t>
            </a:r>
            <a:r>
              <a:rPr lang="en-AU" dirty="0"/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AU" dirty="0"/>
              <a:t>Example: "I won’t track my attendance or progress."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AU" dirty="0"/>
              <a:t>If you don’t track their progress, you might not notice when things go wrong or when you’re off track. Tracking is a key part of improving attendance.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b="1" dirty="0"/>
              <a:t>Ignoring External Support</a:t>
            </a:r>
            <a:r>
              <a:rPr lang="en-AU" dirty="0"/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AU" dirty="0"/>
              <a:t>Example: "I’ll just manage my attendance on my own and never talk to anyone."</a:t>
            </a:r>
          </a:p>
        </p:txBody>
      </p:sp>
    </p:spTree>
    <p:extLst>
      <p:ext uri="{BB962C8B-B14F-4D97-AF65-F5344CB8AC3E}">
        <p14:creationId xmlns:p14="http://schemas.microsoft.com/office/powerpoint/2010/main" val="38826235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whiteboard with writing on it&#10;&#10;AI-generated content may be incorrect.">
            <a:extLst>
              <a:ext uri="{FF2B5EF4-FFF2-40B4-BE49-F238E27FC236}">
                <a16:creationId xmlns:a16="http://schemas.microsoft.com/office/drawing/2014/main" id="{0FD02E68-40B2-BB53-2505-9FE792C416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3" t="8822" r="1635" b="4303"/>
          <a:stretch/>
        </p:blipFill>
        <p:spPr>
          <a:xfrm>
            <a:off x="176269" y="198303"/>
            <a:ext cx="8511477" cy="5860974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5C004D5-C4EA-1DF3-2E7D-63B80DCEAFE4}"/>
              </a:ext>
            </a:extLst>
          </p:cNvPr>
          <p:cNvSpPr txBox="1"/>
          <p:nvPr/>
        </p:nvSpPr>
        <p:spPr>
          <a:xfrm>
            <a:off x="8878186" y="2200939"/>
            <a:ext cx="347684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err="1"/>
              <a:t>Mindmap</a:t>
            </a:r>
            <a:r>
              <a:rPr lang="en-AU" dirty="0"/>
              <a:t>: the current situation</a:t>
            </a:r>
          </a:p>
          <a:p>
            <a:endParaRPr lang="en-AU" dirty="0"/>
          </a:p>
          <a:p>
            <a:pPr marL="285750" indent="-285750">
              <a:buFontTx/>
              <a:buChar char="-"/>
            </a:pPr>
            <a:r>
              <a:rPr lang="en-AU" dirty="0"/>
              <a:t>Be sensitive and mindful of ‘triggers’ or shame</a:t>
            </a:r>
          </a:p>
          <a:p>
            <a:pPr marL="285750" indent="-285750">
              <a:buFontTx/>
              <a:buChar char="-"/>
            </a:pPr>
            <a:endParaRPr lang="en-AU" dirty="0"/>
          </a:p>
          <a:p>
            <a:pPr marL="285750" indent="-285750">
              <a:buFontTx/>
              <a:buChar char="-"/>
            </a:pPr>
            <a:endParaRPr lang="en-AU" dirty="0"/>
          </a:p>
          <a:p>
            <a:pPr marL="285750" indent="-285750">
              <a:buFontTx/>
              <a:buChar char="-"/>
            </a:pPr>
            <a:r>
              <a:rPr lang="en-AU" dirty="0"/>
              <a:t>Depersonalise the story</a:t>
            </a:r>
          </a:p>
          <a:p>
            <a:pPr marL="285750" indent="-285750">
              <a:buFontTx/>
              <a:buChar char="-"/>
            </a:pPr>
            <a:r>
              <a:rPr lang="en-AU" dirty="0"/>
              <a:t>Increase empathy and broad cultural </a:t>
            </a:r>
            <a:r>
              <a:rPr lang="en-AU" dirty="0" err="1"/>
              <a:t>lense</a:t>
            </a:r>
            <a:endParaRPr lang="en-AU" dirty="0"/>
          </a:p>
          <a:p>
            <a:pPr marL="285750" indent="-285750">
              <a:buFontTx/>
              <a:buChar char="-"/>
            </a:pPr>
            <a:r>
              <a:rPr lang="en-AU" dirty="0"/>
              <a:t>Linking barriers to strategies </a:t>
            </a:r>
          </a:p>
        </p:txBody>
      </p:sp>
    </p:spTree>
    <p:extLst>
      <p:ext uri="{BB962C8B-B14F-4D97-AF65-F5344CB8AC3E}">
        <p14:creationId xmlns:p14="http://schemas.microsoft.com/office/powerpoint/2010/main" val="26431861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45bf432-ba31-4b9d-930e-2bc621f3bddf">
      <Terms xmlns="http://schemas.microsoft.com/office/infopath/2007/PartnerControls"/>
    </lcf76f155ced4ddcb4097134ff3c332f>
    <TaxCatchAll xmlns="46f00fab-72ee-4c2d-aeb4-bbe3dc88cc2c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724F4686A7C284A9998A23E5687F59F" ma:contentTypeVersion="16" ma:contentTypeDescription="Create a new document." ma:contentTypeScope="" ma:versionID="563adf2c171ac49ade85bcad8d4771af">
  <xsd:schema xmlns:xsd="http://www.w3.org/2001/XMLSchema" xmlns:xs="http://www.w3.org/2001/XMLSchema" xmlns:p="http://schemas.microsoft.com/office/2006/metadata/properties" xmlns:ns2="b45bf432-ba31-4b9d-930e-2bc621f3bddf" xmlns:ns3="46f00fab-72ee-4c2d-aeb4-bbe3dc88cc2c" targetNamespace="http://schemas.microsoft.com/office/2006/metadata/properties" ma:root="true" ma:fieldsID="50c2fc75339218fb0236f92e585b6456" ns2:_="" ns3:_="">
    <xsd:import namespace="b45bf432-ba31-4b9d-930e-2bc621f3bddf"/>
    <xsd:import namespace="46f00fab-72ee-4c2d-aeb4-bbe3dc88cc2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SearchProperties" minOccurs="0"/>
                <xsd:element ref="ns2:MediaServiceObjectDetectorVersion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5bf432-ba31-4b9d-930e-2bc621f3bdd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8c769edb-6b41-400d-866c-de6eb46b83f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6f00fab-72ee-4c2d-aeb4-bbe3dc88cc2c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24006f74-3e6a-4deb-9e5b-a96c00011ec8}" ma:internalName="TaxCatchAll" ma:showField="CatchAllData" ma:web="46f00fab-72ee-4c2d-aeb4-bbe3dc88cc2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CBB5613-8EA8-4F72-B966-4A753A4471CB}">
  <ds:schemaRefs>
    <ds:schemaRef ds:uri="http://schemas.microsoft.com/office/2006/metadata/properties"/>
    <ds:schemaRef ds:uri="http://schemas.microsoft.com/office/infopath/2007/PartnerControls"/>
    <ds:schemaRef ds:uri="b45bf432-ba31-4b9d-930e-2bc621f3bddf"/>
    <ds:schemaRef ds:uri="46f00fab-72ee-4c2d-aeb4-bbe3dc88cc2c"/>
  </ds:schemaRefs>
</ds:datastoreItem>
</file>

<file path=customXml/itemProps2.xml><?xml version="1.0" encoding="utf-8"?>
<ds:datastoreItem xmlns:ds="http://schemas.openxmlformats.org/officeDocument/2006/customXml" ds:itemID="{2AF14F15-B1BF-4BF8-B745-B1672429F09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570B3BF-C4C0-4A73-8341-41047B3B873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45bf432-ba31-4b9d-930e-2bc621f3bddf"/>
    <ds:schemaRef ds:uri="46f00fab-72ee-4c2d-aeb4-bbe3dc88cc2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1358</Words>
  <Application>Microsoft Office PowerPoint</Application>
  <PresentationFormat>Widescreen</PresentationFormat>
  <Paragraphs>145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Aptos</vt:lpstr>
      <vt:lpstr>Aptos Display</vt:lpstr>
      <vt:lpstr>Arial</vt:lpstr>
      <vt:lpstr>Calibri</vt:lpstr>
      <vt:lpstr>Calibri Light</vt:lpstr>
      <vt:lpstr>Office Theme</vt:lpstr>
      <vt:lpstr>Office Theme</vt:lpstr>
      <vt:lpstr>PowerPoint Presentation</vt:lpstr>
      <vt:lpstr>Change is hard:</vt:lpstr>
      <vt:lpstr>Change is difficult!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Attendance Goal Setting! </vt:lpstr>
      <vt:lpstr>Example SMART goals</vt:lpstr>
      <vt:lpstr>Mechanics of Making Attendance Goals Visible to Students, Parents and Staff</vt:lpstr>
      <vt:lpstr>PowerPoint Presentation</vt:lpstr>
      <vt:lpstr>General steps to setting goals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Adam CRIBBES</dc:creator>
  <cp:lastModifiedBy>Lyn ZHANG</cp:lastModifiedBy>
  <cp:revision>6</cp:revision>
  <dcterms:created xsi:type="dcterms:W3CDTF">2025-02-03T22:24:49Z</dcterms:created>
  <dcterms:modified xsi:type="dcterms:W3CDTF">2025-02-11T21:32:34Z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0x0101006724F4686A7C284A9998A23E5687F59F</vt:lpwstr>
  </property>
</Properties>
</file>