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56" r:id="rId2"/>
    <p:sldId id="922" r:id="rId3"/>
    <p:sldId id="264" r:id="rId4"/>
    <p:sldId id="261" r:id="rId5"/>
    <p:sldId id="891" r:id="rId6"/>
    <p:sldId id="892" r:id="rId7"/>
    <p:sldId id="894" r:id="rId8"/>
    <p:sldId id="893" r:id="rId9"/>
    <p:sldId id="895" r:id="rId10"/>
    <p:sldId id="911" r:id="rId11"/>
    <p:sldId id="898" r:id="rId12"/>
    <p:sldId id="899" r:id="rId13"/>
    <p:sldId id="905" r:id="rId14"/>
    <p:sldId id="9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AFFE-E0BB-4DFF-9DE9-CCE21BC3B6F8}" type="datetimeFigureOut">
              <a:rPr lang="en-AU" smtClean="0"/>
              <a:t>11/02/2025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2409-DA71-4EFE-916A-7E95CB6EC4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16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Annuities can typically be purchased from banks, brokers or insurance companies</a:t>
            </a:r>
            <a:r>
              <a:rPr lang="en-AU" b="0" i="0" dirty="0">
                <a:effectLst/>
                <a:latin typeface="Google San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Hook slide: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7154C5-0A83-6937-AB1C-2EF0611FD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4000" y="0"/>
            <a:ext cx="12240000" cy="6861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99" b="1" i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</a:defRPr>
            </a:lvl1pPr>
          </a:lstStyle>
          <a:p>
            <a:r>
              <a:rPr lang="en-US" dirty="0"/>
              <a:t>Add a pic or diagram or delete to </a:t>
            </a:r>
            <a:br>
              <a:rPr lang="en-US" dirty="0"/>
            </a:br>
            <a:r>
              <a:rPr lang="en-US" dirty="0"/>
              <a:t>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995F3-E147-3154-3216-048EF4E5E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401" y="143956"/>
            <a:ext cx="9490051" cy="527837"/>
          </a:xfrm>
          <a:prstGeom prst="rect">
            <a:avLst/>
          </a:prstGeom>
        </p:spPr>
        <p:txBody>
          <a:bodyPr lIns="0" tIns="72000" rIns="72000" bIns="72000" anchor="t" anchorCtr="0">
            <a:noAutofit/>
          </a:bodyPr>
          <a:lstStyle>
            <a:lvl1pPr>
              <a:lnSpc>
                <a:spcPct val="100000"/>
              </a:lnSpc>
              <a:defRPr sz="2932" b="1" i="0">
                <a:solidFill>
                  <a:schemeClr val="bg2"/>
                </a:solidFill>
                <a:latin typeface="Whitney SSm Semibold" pitchFamily="2" charset="0"/>
              </a:defRPr>
            </a:lvl1pPr>
          </a:lstStyle>
          <a:p>
            <a:r>
              <a:rPr lang="en-GB" dirty="0"/>
              <a:t>Click to add your ’Hook’ slide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202838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2xtex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72000" rIns="72000" bIns="72000"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3FA68A6-B3BB-074D-9214-C519C811A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402" y="2670101"/>
            <a:ext cx="4690797" cy="372785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>
              <a:defRPr sz="1866"/>
            </a:lvl1pPr>
          </a:lstStyle>
          <a:p>
            <a:pPr lvl="0"/>
            <a:r>
              <a:rPr lang="en-GB" dirty="0"/>
              <a:t>Click to edit ‘Deep dive’ sub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A6D434-22DD-AC02-40E8-2B52D20132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400" y="1263688"/>
            <a:ext cx="4689451" cy="600605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8AE965-1EEB-DD60-3578-E4C87E68E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3075706"/>
            <a:ext cx="4689451" cy="1001150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‘Deep dive’ text or equations for this slide. 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6670F-6F2B-2F27-E6B6-AA5DF3D179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2" y="854137"/>
            <a:ext cx="4690797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648D863-D11A-3D82-DC7E-88B69D3B92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8959" y="854136"/>
            <a:ext cx="4579199" cy="6002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pic or diagram or delete to 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</p:spTree>
    <p:extLst>
      <p:ext uri="{BB962C8B-B14F-4D97-AF65-F5344CB8AC3E}">
        <p14:creationId xmlns:p14="http://schemas.microsoft.com/office/powerpoint/2010/main" val="221235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3">
          <p15:clr>
            <a:srgbClr val="5ACBF0"/>
          </p15:clr>
        </p15:guide>
        <p15:guide id="2" pos="24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55E51-D023-4E6E-AE07-C7867A50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D12E8-ED14-774D-9384-7B627998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Introducing financial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5AA04-4218-1D46-B576-652DFF0A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6A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1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5C1647-136D-5411-16CF-F43F7A882C84}"/>
              </a:ext>
            </a:extLst>
          </p:cNvPr>
          <p:cNvGraphicFramePr>
            <a:graphicFrameLocks noGrp="1"/>
          </p:cNvGraphicFramePr>
          <p:nvPr/>
        </p:nvGraphicFramePr>
        <p:xfrm>
          <a:off x="540739" y="2986046"/>
          <a:ext cx="8869108" cy="310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277">
                  <a:extLst>
                    <a:ext uri="{9D8B030D-6E8A-4147-A177-3AD203B41FA5}">
                      <a16:colId xmlns:a16="http://schemas.microsoft.com/office/drawing/2014/main" val="2119588442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2388917609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1508872300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3442161558"/>
                    </a:ext>
                  </a:extLst>
                </a:gridCol>
              </a:tblGrid>
              <a:tr h="513780"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07504" marR="107504" marT="53753" marB="53753" anchor="ctr">
                    <a:lnL w="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Type</a:t>
                      </a:r>
                    </a:p>
                  </a:txBody>
                  <a:tcPr marL="107504" marR="107504" marT="53753" marB="5375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 over time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Payments come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3678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Reducing balance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47025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Interest only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60581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Amortising</a:t>
                      </a:r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 annuity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72697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Perpetuity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46554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Compound interest investment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Grows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6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4EC996D-9318-E062-5C46-B1EE0820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ACEDE-10F2-B5CE-545F-893B98C71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268" y="185508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/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/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1.005</m:t>
                    </m:r>
                    <m:r>
                      <a:rPr lang="en-AU" sz="1599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grows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interest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blipFill>
                <a:blip r:embed="rId4"/>
                <a:stretch>
                  <a:fillRect t="-3125" r="-1208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/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99" i="1" dirty="0">
                        <a:latin typeface="Cambria Math" panose="02040503050406030204" pitchFamily="18" charset="0"/>
                      </a:rPr>
                      <m:t>3220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shrinks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a payment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blipFill>
                <a:blip r:embed="rId5"/>
                <a:stretch>
                  <a:fillRect t="-3125" r="-809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A7F214-2A93-E01D-5555-4A0646142FCA}"/>
              </a:ext>
            </a:extLst>
          </p:cNvPr>
          <p:cNvCxnSpPr>
            <a:cxnSpLocks/>
          </p:cNvCxnSpPr>
          <p:nvPr/>
        </p:nvCxnSpPr>
        <p:spPr>
          <a:xfrm>
            <a:off x="5521083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DF2C42-A260-1ADB-10ED-030FB2F88C2E}"/>
              </a:ext>
            </a:extLst>
          </p:cNvPr>
          <p:cNvCxnSpPr>
            <a:cxnSpLocks/>
          </p:cNvCxnSpPr>
          <p:nvPr/>
        </p:nvCxnSpPr>
        <p:spPr>
          <a:xfrm flipH="1">
            <a:off x="4551700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C756586-2E6B-0742-E120-35FB51FA14CC}"/>
              </a:ext>
            </a:extLst>
          </p:cNvPr>
          <p:cNvCxnSpPr>
            <a:cxnSpLocks/>
          </p:cNvCxnSpPr>
          <p:nvPr/>
        </p:nvCxnSpPr>
        <p:spPr>
          <a:xfrm>
            <a:off x="4543164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10C3C4-E7D1-9F06-1AC1-3BCB04BB29EB}"/>
              </a:ext>
            </a:extLst>
          </p:cNvPr>
          <p:cNvCxnSpPr>
            <a:cxnSpLocks/>
          </p:cNvCxnSpPr>
          <p:nvPr/>
        </p:nvCxnSpPr>
        <p:spPr>
          <a:xfrm flipH="1">
            <a:off x="6385147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DE88BA-C574-204A-209F-02FF020BCEE5}"/>
              </a:ext>
            </a:extLst>
          </p:cNvPr>
          <p:cNvCxnSpPr>
            <a:cxnSpLocks/>
          </p:cNvCxnSpPr>
          <p:nvPr/>
        </p:nvCxnSpPr>
        <p:spPr>
          <a:xfrm>
            <a:off x="6385147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916455-7552-1574-3126-D0FD436679F8}"/>
              </a:ext>
            </a:extLst>
          </p:cNvPr>
          <p:cNvCxnSpPr>
            <a:cxnSpLocks/>
          </p:cNvCxnSpPr>
          <p:nvPr/>
        </p:nvCxnSpPr>
        <p:spPr>
          <a:xfrm flipH="1">
            <a:off x="7354530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F7D1512-9D4C-B462-E4F2-09AE3BF7C949}"/>
              </a:ext>
            </a:extLst>
          </p:cNvPr>
          <p:cNvSpPr/>
          <p:nvPr/>
        </p:nvSpPr>
        <p:spPr>
          <a:xfrm>
            <a:off x="5220268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18ED98D-A0AC-E4D2-F0D8-42E7B8A48871}"/>
              </a:ext>
            </a:extLst>
          </p:cNvPr>
          <p:cNvSpPr/>
          <p:nvPr/>
        </p:nvSpPr>
        <p:spPr>
          <a:xfrm>
            <a:off x="5913184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62942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83C1433-4C79-4516-4200-4840EFC4D54E}"/>
              </a:ext>
            </a:extLst>
          </p:cNvPr>
          <p:cNvGraphicFramePr>
            <a:graphicFrameLocks noGrp="1"/>
          </p:cNvGraphicFramePr>
          <p:nvPr/>
        </p:nvGraphicFramePr>
        <p:xfrm>
          <a:off x="211179" y="1129412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366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624" y="837941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3027" y="1229197"/>
            <a:ext cx="3842717" cy="41940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An </a:t>
            </a:r>
            <a:r>
              <a:rPr lang="en-US" dirty="0" err="1"/>
              <a:t>amortisation</a:t>
            </a:r>
            <a:r>
              <a:rPr lang="en-US" dirty="0"/>
              <a:t> table shows the change in the balance of a loan or investment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It often includes: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 number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interest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principal change (reduction/addition)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balance</a:t>
            </a:r>
          </a:p>
          <a:p>
            <a:pPr>
              <a:spcBef>
                <a:spcPts val="0"/>
              </a:spcBef>
            </a:pPr>
            <a:r>
              <a:rPr lang="en-US" dirty="0"/>
              <a:t>Examining how the balance changes over time (increase, decrease or remaining constant) can help identify the type of financial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/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B8DEB-5517-C40A-C7A5-E881966C647B}"/>
              </a:ext>
            </a:extLst>
          </p:cNvPr>
          <p:cNvGraphicFramePr>
            <a:graphicFrameLocks noGrp="1"/>
          </p:cNvGraphicFramePr>
          <p:nvPr/>
        </p:nvGraphicFramePr>
        <p:xfrm>
          <a:off x="212926" y="1219884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0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855" y="1134804"/>
            <a:ext cx="3995531" cy="890726"/>
          </a:xfrm>
        </p:spPr>
        <p:txBody>
          <a:bodyPr/>
          <a:lstStyle/>
          <a:p>
            <a:r>
              <a:rPr lang="en-US" dirty="0"/>
              <a:t>This table represents the </a:t>
            </a:r>
            <a:r>
              <a:rPr lang="en-US" dirty="0" err="1"/>
              <a:t>amortisation</a:t>
            </a:r>
            <a:r>
              <a:rPr lang="en-US" dirty="0"/>
              <a:t> of a $500 000 reducing balance loan, at 6% p.a. with monthly repayments.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855" y="2025530"/>
            <a:ext cx="3995531" cy="372785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17BBC-6F53-A02B-850F-F013FCD0871F}"/>
              </a:ext>
            </a:extLst>
          </p:cNvPr>
          <p:cNvSpPr/>
          <p:nvPr/>
        </p:nvSpPr>
        <p:spPr>
          <a:xfrm>
            <a:off x="192323" y="2457147"/>
            <a:ext cx="5445638" cy="318431"/>
          </a:xfrm>
          <a:prstGeom prst="rect">
            <a:avLst/>
          </a:prstGeom>
          <a:solidFill>
            <a:srgbClr val="448ABF">
              <a:alpha val="9804"/>
            </a:srgb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/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</p:spPr>
            <p:txBody>
              <a:bodyPr/>
              <a:lstStyle/>
              <a:p>
                <a:r>
                  <a:rPr lang="en-US" dirty="0"/>
                  <a:t>Key takeaway</a:t>
                </a:r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599" dirty="0">
                    <a:latin typeface="Whitney SSm Book" pitchFamily="2" charset="0"/>
                  </a:rPr>
                  <a:t>The recurrence relations representing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the financial products are </a:t>
                </a:r>
                <a:r>
                  <a:rPr lang="en-US" sz="1599" dirty="0" err="1">
                    <a:latin typeface="Whitney SSm Book" pitchFamily="2" charset="0"/>
                  </a:rPr>
                  <a:t>arithmetico</a:t>
                </a:r>
                <a:r>
                  <a:rPr lang="en-US" sz="1599" dirty="0">
                    <a:latin typeface="Whitney SSm Book" pitchFamily="2" charset="0"/>
                  </a:rPr>
                  <a:t>-geometric, meaning they have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no shortcut rule for the </a:t>
                </a:r>
                <a14:m>
                  <m:oMath xmlns:m="http://schemas.openxmlformats.org/officeDocument/2006/math">
                    <m:r>
                      <a:rPr lang="en-US" sz="1599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99" i="1" baseline="300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 term.  </a:t>
                </a:r>
                <a:endParaRPr lang="en-US" sz="1599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599" dirty="0">
                    <a:latin typeface="Whitney SSm Book" pitchFamily="2" charset="0"/>
                  </a:rPr>
                  <a:t>Therefore, we use technology (finance solver) to calculate with the future.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  <a:blipFill>
                <a:blip r:embed="rId3"/>
                <a:stretch>
                  <a:fillRect l="-1307" t="-1185" b="-2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9" y="-124878"/>
            <a:ext cx="10515600" cy="1325563"/>
          </a:xfrm>
        </p:spPr>
        <p:txBody>
          <a:bodyPr/>
          <a:lstStyle/>
          <a:p>
            <a:r>
              <a:rPr lang="en-AU" b="0" dirty="0"/>
              <a:t>Finance solver for financial products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/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7EAAB68-7EAD-3F59-A3F4-3265264F3B18}"/>
              </a:ext>
            </a:extLst>
          </p:cNvPr>
          <p:cNvSpPr txBox="1"/>
          <p:nvPr/>
        </p:nvSpPr>
        <p:spPr>
          <a:xfrm>
            <a:off x="441098" y="-186666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dirty="0"/>
          </a:p>
        </p:txBody>
      </p:sp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AB6DDF62-C870-D030-17BF-DE6B4140EFC9}"/>
              </a:ext>
            </a:extLst>
          </p:cNvPr>
          <p:cNvSpPr/>
          <p:nvPr/>
        </p:nvSpPr>
        <p:spPr>
          <a:xfrm>
            <a:off x="7969706" y="5772851"/>
            <a:ext cx="4222294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 </a:t>
            </a:r>
            <a:b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</a:b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2352C-85B1-6FC1-4706-ADE7B32C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5851" y="6083683"/>
            <a:ext cx="161498" cy="287912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8CEF8A-6B97-6DD6-63D4-4ADFA4B3ED90}"/>
              </a:ext>
            </a:extLst>
          </p:cNvPr>
          <p:cNvGrpSpPr/>
          <p:nvPr/>
        </p:nvGrpSpPr>
        <p:grpSpPr>
          <a:xfrm>
            <a:off x="5088778" y="839725"/>
            <a:ext cx="4904714" cy="3239438"/>
            <a:chOff x="353086" y="2237108"/>
            <a:chExt cx="3679671" cy="24303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03EA20-2894-65EC-2117-76BACE4DB944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4AEAE3-3367-F5FB-66F5-AFE3254A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B0B85B-AEFB-39FC-CA34-CD4F317341C7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91B1D4D7-9F62-4D2E-C6F2-BB063FF74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9E58B82E-054F-FBA1-D266-2D6AE1DD76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220354EA-48A7-D353-299B-F067A8EFA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3621B3FC-B79B-4C6F-1AF4-6428CBBFEE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0D535990-9C4A-755E-1173-D4BF994277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7" name="Text Box 2">
                  <a:extLst>
                    <a:ext uri="{FF2B5EF4-FFF2-40B4-BE49-F238E27FC236}">
                      <a16:creationId xmlns:a16="http://schemas.microsoft.com/office/drawing/2014/main" id="{7374C436-CC5D-F902-06C8-47E68A529A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8" name="Text Box 2">
                  <a:extLst>
                    <a:ext uri="{FF2B5EF4-FFF2-40B4-BE49-F238E27FC236}">
                      <a16:creationId xmlns:a16="http://schemas.microsoft.com/office/drawing/2014/main" id="{EF784214-1BD9-A538-9960-E7B754C76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84DC8D-02DE-3EE5-F2CA-19CC9947CA83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65D9-D9BF-0561-6D05-FC4A9CC6A224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DCFA64-D78C-49A0-8973-7AE45FC02592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08F7F-9E9B-A282-3322-7386B09ADAB1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5EA1C-6719-F660-B4B2-697454CC2A3F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ACFE3-2095-E3A6-6685-30567DEDE0FC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AB716B-ADBA-A20C-5893-D4482B4F34DD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6D5A99-9DB6-48F9-B543-971F7B2FB193}"/>
              </a:ext>
            </a:extLst>
          </p:cNvPr>
          <p:cNvSpPr txBox="1"/>
          <p:nvPr/>
        </p:nvSpPr>
        <p:spPr>
          <a:xfrm>
            <a:off x="9508150" y="216900"/>
            <a:ext cx="26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493650-FFB6-4474-064A-61FB9665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63"/>
            <a:ext cx="12192000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Free illustrations of Chart">
            <a:extLst>
              <a:ext uri="{FF2B5EF4-FFF2-40B4-BE49-F238E27FC236}">
                <a16:creationId xmlns:a16="http://schemas.microsoft.com/office/drawing/2014/main" id="{837E96F3-55A1-3BC9-D7FB-BDC8F47FA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1"/>
          <a:stretch/>
        </p:blipFill>
        <p:spPr bwMode="auto">
          <a:xfrm>
            <a:off x="6266727" y="1583425"/>
            <a:ext cx="4090813" cy="2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CB25A5-C34A-D4F1-0C82-80AFBDCF3A37}"/>
              </a:ext>
            </a:extLst>
          </p:cNvPr>
          <p:cNvGrpSpPr/>
          <p:nvPr/>
        </p:nvGrpSpPr>
        <p:grpSpPr>
          <a:xfrm>
            <a:off x="1343744" y="1077051"/>
            <a:ext cx="4476701" cy="3133755"/>
            <a:chOff x="0" y="0"/>
            <a:chExt cx="3594100" cy="2698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7CA274-B7C5-FFDB-F75D-D6385296D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4100" cy="2698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3EDF37-A8CE-DB33-41BB-329FE501F731}"/>
                </a:ext>
              </a:extLst>
            </p:cNvPr>
            <p:cNvGrpSpPr/>
            <p:nvPr/>
          </p:nvGrpSpPr>
          <p:grpSpPr>
            <a:xfrm>
              <a:off x="779929" y="355784"/>
              <a:ext cx="2411282" cy="2306323"/>
              <a:chOff x="0" y="11539"/>
              <a:chExt cx="2411282" cy="2306323"/>
            </a:xfrm>
          </p:grpSpPr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050993B6-24C8-B2A1-7D3B-94B25F5B7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539"/>
                <a:ext cx="2373630" cy="2419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3D952A21-E119-C51A-599F-8CD476B3F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4244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5951BDF-7020-011D-69B5-87F87297D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688489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D787A8A2-1A2D-8BC8-A9A3-E0DC47106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1032734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7DEC24EF-4335-EF13-5E0F-BEF0BD56C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5" y="1382357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163B0C07-620A-DC72-D070-C7DB434E7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1731981"/>
                <a:ext cx="2373630" cy="236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F6F75756-5DA5-185C-6CF1-B4849C3D3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2070847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</p:grp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68F766-66D4-8D36-590F-AC225BA2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499" y="981822"/>
            <a:ext cx="5101102" cy="3639849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3AFFD26-2B32-D58C-BB93-B9AB32C22003}"/>
              </a:ext>
            </a:extLst>
          </p:cNvPr>
          <p:cNvSpPr/>
          <p:nvPr/>
        </p:nvSpPr>
        <p:spPr>
          <a:xfrm>
            <a:off x="2202087" y="4743383"/>
            <a:ext cx="7637040" cy="5795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/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3220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932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blipFill>
                <a:blip r:embed="rId6"/>
                <a:stretch>
                  <a:fillRect t="-13483" b="-314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0CC5FFC-8E4C-E122-4141-8443B7C64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787" y="2175402"/>
            <a:ext cx="2137139" cy="2523806"/>
          </a:xfrm>
          <a:prstGeom prst="rect">
            <a:avLst/>
          </a:prstGeom>
        </p:spPr>
      </p:pic>
      <p:pic>
        <p:nvPicPr>
          <p:cNvPr id="54" name="Picture 4" descr="Free vector graphics of Money">
            <a:extLst>
              <a:ext uri="{FF2B5EF4-FFF2-40B4-BE49-F238E27FC236}">
                <a16:creationId xmlns:a16="http://schemas.microsoft.com/office/drawing/2014/main" id="{0459C558-5DF2-81D3-C47E-76006C9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65" y="1740050"/>
            <a:ext cx="1201804" cy="9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0E96-C785-4E3D-ADA1-947C027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726828"/>
          </a:xfrm>
        </p:spPr>
        <p:txBody>
          <a:bodyPr/>
          <a:lstStyle/>
          <a:p>
            <a:r>
              <a:rPr lang="en-US" dirty="0"/>
              <a:t>Lesson Starter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BOQ.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</a:t>
                </a:r>
                <a:r>
                  <a:rPr lang="en-US" dirty="0">
                    <a:solidFill>
                      <a:srgbClr val="C00000"/>
                    </a:solidFill>
                  </a:rPr>
                  <a:t>compounding </a:t>
                </a:r>
                <a:r>
                  <a:rPr lang="en-US" dirty="0"/>
                  <a:t>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𝑎𝑛𝑛𝑢𝑚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=6.24,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6.24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=1+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dirty="0"/>
                  <a:t> = 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.24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3: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C00000"/>
                    </a:solidFill>
                  </a:rPr>
                  <a:t>Initial value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an explicit rule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3. </a:t>
                </a:r>
                <a:r>
                  <a:rPr lang="en-US" dirty="0"/>
                  <a:t>How much interest Lyn paid over </a:t>
                </a:r>
                <a:r>
                  <a:rPr lang="en-US" dirty="0">
                    <a:solidFill>
                      <a:srgbClr val="C00000"/>
                    </a:solidFill>
                  </a:rPr>
                  <a:t>7 years</a:t>
                </a:r>
                <a:r>
                  <a:rPr lang="en-US" dirty="0"/>
                  <a:t>? Given that </a:t>
                </a:r>
                <a:r>
                  <a:rPr lang="en-US" dirty="0">
                    <a:solidFill>
                      <a:srgbClr val="C00000"/>
                    </a:solidFill>
                  </a:rPr>
                  <a:t>7*12=84 months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1: Here is the formula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2: Take away initial value.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  <a:blipFill>
                <a:blip r:embed="rId2"/>
                <a:stretch>
                  <a:fillRect l="-400" t="-5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Introducing financial applications</a:t>
            </a:r>
            <a:endParaRPr lang="en-AU" sz="4000" b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1FCE95-C1C0-41B5-BC58-B56E10DC94E4}"/>
              </a:ext>
            </a:extLst>
          </p:cNvPr>
          <p:cNvSpPr txBox="1">
            <a:spLocks/>
          </p:cNvSpPr>
          <p:nvPr/>
        </p:nvSpPr>
        <p:spPr>
          <a:xfrm>
            <a:off x="511445" y="1719437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5"/>
            </a:solidFill>
          </a:ln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2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5"/>
                </a:solidFill>
              </a:rPr>
              <a:t>Recurrence relations for the financial products</a:t>
            </a:r>
            <a:endParaRPr lang="en-US" sz="2400" b="0" dirty="0">
              <a:solidFill>
                <a:schemeClr val="accent5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FF8A59-D566-46E4-999D-8D078B1219BB}"/>
              </a:ext>
            </a:extLst>
          </p:cNvPr>
          <p:cNvSpPr txBox="1">
            <a:spLocks/>
          </p:cNvSpPr>
          <p:nvPr/>
        </p:nvSpPr>
        <p:spPr>
          <a:xfrm>
            <a:off x="511445" y="2720840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2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2"/>
                </a:solidFill>
              </a:rPr>
              <a:t>Amortisation &amp; growth tables for financial products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9CFAE6A-06ED-43C1-BA72-0356BF420747}"/>
              </a:ext>
            </a:extLst>
          </p:cNvPr>
          <p:cNvSpPr txBox="1">
            <a:spLocks/>
          </p:cNvSpPr>
          <p:nvPr/>
        </p:nvSpPr>
        <p:spPr>
          <a:xfrm>
            <a:off x="511445" y="3922982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6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6"/>
                </a:solidFill>
              </a:rPr>
              <a:t>Finance solver for financial products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/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Amortising annuity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− 3220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</p:spPr>
            <p:txBody>
              <a:bodyPr wrap="square" lIns="95970" tIns="47985" rIns="95970" bIns="47985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An amortising annuity is an investment that makes regular payments to you, such as during retirement (‘superannuation’).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Each period, the value of the investment increases with interest and then decreases with the payment. Eventually, the value runs down to 0. </a:t>
                </a:r>
                <a:endParaRPr lang="en-AU" sz="1599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599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99" dirty="0"/>
                  <a:t> periods.</a:t>
                </a:r>
              </a:p>
            </p:txBody>
          </p:sp>
        </mc:Choice>
        <mc:Fallback xmlns="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  <a:blipFill>
                <a:blip r:embed="rId4"/>
                <a:stretch>
                  <a:fillRect l="-192" t="-823" b="-45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0C8AE34F-7BF5-067C-1862-3C083888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7" y="143955"/>
            <a:ext cx="9477526" cy="527837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63FE9-F682-A08C-9915-7E34CEE0E5A6}"/>
              </a:ext>
            </a:extLst>
          </p:cNvPr>
          <p:cNvSpPr txBox="1"/>
          <p:nvPr/>
        </p:nvSpPr>
        <p:spPr>
          <a:xfrm>
            <a:off x="166830" y="3826837"/>
            <a:ext cx="6115627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perpetuity is an investment that makes regular payments to you and can continue making payments forever.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decreases </a:t>
                </a:r>
                <a:br>
                  <a:rPr lang="en-US" dirty="0"/>
                </a:br>
                <a:r>
                  <a:rPr lang="en-US" dirty="0"/>
                  <a:t>with the payment. </a:t>
                </a:r>
                <a:r>
                  <a:rPr lang="en-AU" dirty="0"/>
                  <a:t>However, because the payment out is equal to the interest gained, </a:t>
                </a:r>
                <a:br>
                  <a:rPr lang="en-AU" dirty="0"/>
                </a:br>
                <a:r>
                  <a:rPr lang="en-AU" dirty="0"/>
                  <a:t>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Perpetuity is a type of annuity.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  <a:blipFill>
                <a:blip r:embed="rId3"/>
                <a:stretch>
                  <a:fillRect l="-450" t="-1311" r="-514" b="-3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/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Perpetuity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630E65-46DE-8928-57AF-630BAAB3CF05}"/>
              </a:ext>
            </a:extLst>
          </p:cNvPr>
          <p:cNvSpPr txBox="1"/>
          <p:nvPr/>
        </p:nvSpPr>
        <p:spPr>
          <a:xfrm>
            <a:off x="233712" y="4402025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7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E9E5A-A7F4-4C47-B25D-654AF0EFECCA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655C0B-410A-4E90-BDAA-E5FACC885E2C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88147-27F1-4116-8EB1-12B9E6B039D0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110E60-B7F7-4D78-8F07-ABA2BE49B389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CFDB22-8020-4BCE-9217-557A41425392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4992AF-1A99-475B-8773-0FC8437E8D31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B4D40-83A1-4B5E-AE93-2D8E4F06F4A6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33516-B84E-431C-ABA5-1E5AC4210127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FB4DF-7DDD-4D75-86A8-A9280F7C9D3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6D40F-DF2A-4C8C-8DE8-7702014A82F5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6A017-B578-4B0D-AC57-F06037854D4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C8B69A-286D-4090-BD3F-5F1CBAB93EC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F2649-44E9-4170-A23C-E714EDE25EFA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694435-3169-41B8-A490-1474D1D110C7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38DD4-2686-4863-BB3D-631CCFD82140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10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512563-40A4-460D-B81F-C7D5EA100E7F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C0295-6938-4375-BBE0-8FB902D2A708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reducing balance loan is a loan you make regular payments towards, to pay off over time, such as a home loan.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amount you owe increases with interest and then decreases with the payment. Eventually, the value runs down to 0. </a:t>
                </a:r>
                <a:endParaRPr lang="en-AU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  <a:blipFill>
                <a:blip r:embed="rId3"/>
                <a:stretch>
                  <a:fillRect l="-433" t="-1932" b="-67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Reducing balance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3220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F3D6F4-6E9C-ED8A-269C-6923FF89FBA7}"/>
              </a:ext>
            </a:extLst>
          </p:cNvPr>
          <p:cNvSpPr txBox="1"/>
          <p:nvPr/>
        </p:nvSpPr>
        <p:spPr>
          <a:xfrm>
            <a:off x="311201" y="515164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80FE9-0B4A-4EB9-AD4C-50FC4C287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7289"/>
            <a:ext cx="12192000" cy="30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 interest-only loan is a loan you make regular payments towards, without changing </a:t>
                </a:r>
                <a:br>
                  <a:rPr lang="en-US" dirty="0"/>
                </a:br>
                <a:r>
                  <a:rPr lang="en-US" dirty="0"/>
                  <a:t>the balance owed.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loan increases with interest and then decreases with the payment. </a:t>
                </a:r>
                <a:r>
                  <a:rPr lang="en-AU" dirty="0"/>
                  <a:t>But because the payment in is equal to the interest added, 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  <a:blipFill>
                <a:blip r:embed="rId3"/>
                <a:stretch>
                  <a:fillRect l="-513" t="-2024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/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Interest-only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blipFill>
                <a:blip r:embed="rId4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8D04A-992F-FE0A-546B-7706B29FA9E5}"/>
              </a:ext>
            </a:extLst>
          </p:cNvPr>
          <p:cNvSpPr txBox="1"/>
          <p:nvPr/>
        </p:nvSpPr>
        <p:spPr>
          <a:xfrm>
            <a:off x="208217" y="465215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11CBB-5DF6-432A-8E51-859B55223EAC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74BF6-BC14-4A42-AF10-FD8E20364085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22999-9D5F-4EAA-B284-74307402239E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13B3-072E-4AD2-918B-4F466A110C24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0B020-745E-4D9A-A261-D873CD8614EF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6F9A0D-17B5-49B2-B87C-06C180C66DF5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F232-CF33-4AEA-B955-43B3FC4323A9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1E1D1-D593-4EB1-8F59-C87E5ED96106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822AB-80F9-464D-80AF-5E03C3C96E6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841EF-AC84-4CB9-B5BD-17F43B9CEC51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E76E1-F501-4406-95EC-A034C515D85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08FE1-99DB-4276-958C-4DD253D9BC5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A8EB96-A727-4695-9D58-6DAA2CDFB94B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5BBE0-C65C-426F-AE73-B144CA49002F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E7731-3773-488B-B753-2921810D4EBD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9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A21247-912C-4A0F-B2F4-99563AA16C79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02116-EF98-4B87-AF8B-36802A4E9503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10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Deep dive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There is a lot of growth because each payment causes the interest added next time to be higher.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An example is your payments into superannuation during your working life.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  <a:blipFill>
                <a:blip r:embed="rId3"/>
                <a:stretch>
                  <a:fillRect l="-643" t="-1538" b="-2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Compound interest investment (aka. annuity investment)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3">
                      <a:lumMod val="50000"/>
                    </a:schemeClr>
                  </a:solidFill>
                  <a:latin typeface="Whitney SSm Book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+3200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8"/>
      </a:dk2>
      <a:lt2>
        <a:srgbClr val="E2E4E8"/>
      </a:lt2>
      <a:accent1>
        <a:srgbClr val="C49A30"/>
      </a:accent1>
      <a:accent2>
        <a:srgbClr val="EB7D4E"/>
      </a:accent2>
      <a:accent3>
        <a:srgbClr val="EE6E7D"/>
      </a:accent3>
      <a:accent4>
        <a:srgbClr val="EB4EA2"/>
      </a:accent4>
      <a:accent5>
        <a:srgbClr val="EE6EE8"/>
      </a:accent5>
      <a:accent6>
        <a:srgbClr val="B14EEB"/>
      </a:accent6>
      <a:hlink>
        <a:srgbClr val="697D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1184</Words>
  <Application>Microsoft Office PowerPoint</Application>
  <PresentationFormat>Widescreen</PresentationFormat>
  <Paragraphs>235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Avenir Next LT Pro</vt:lpstr>
      <vt:lpstr>Google Sans</vt:lpstr>
      <vt:lpstr>Whitney Office</vt:lpstr>
      <vt:lpstr>Whitney SSm Book</vt:lpstr>
      <vt:lpstr>Whitney SSm Semibold</vt:lpstr>
      <vt:lpstr>Arial</vt:lpstr>
      <vt:lpstr>Calibri</vt:lpstr>
      <vt:lpstr>Cambria Math</vt:lpstr>
      <vt:lpstr>AccentBoxVTI</vt:lpstr>
      <vt:lpstr>Introducing financial applications</vt:lpstr>
      <vt:lpstr>PowerPoint Presentation</vt:lpstr>
      <vt:lpstr>Lesson Starter</vt:lpstr>
      <vt:lpstr>PowerPoint Presentation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Amortisation tables for financial products</vt:lpstr>
      <vt:lpstr>Amortisation tables for financial products</vt:lpstr>
      <vt:lpstr>Finance solver for financial products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geometric growth and decay</dc:title>
  <dc:creator>Yongmei Zhang</dc:creator>
  <cp:lastModifiedBy>Lyn ZHANG</cp:lastModifiedBy>
  <cp:revision>22</cp:revision>
  <dcterms:created xsi:type="dcterms:W3CDTF">2020-11-30T21:23:53Z</dcterms:created>
  <dcterms:modified xsi:type="dcterms:W3CDTF">2025-02-12T08:23:28Z</dcterms:modified>
</cp:coreProperties>
</file>