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notesMasterIdLst>
    <p:notesMasterId r:id="rId10"/>
  </p:notesMasterIdLst>
  <p:sldIdLst>
    <p:sldId id="256" r:id="rId2"/>
    <p:sldId id="894" r:id="rId3"/>
    <p:sldId id="511" r:id="rId4"/>
    <p:sldId id="893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1"/>
    <p:restoredTop sz="94632"/>
  </p:normalViewPr>
  <p:slideViewPr>
    <p:cSldViewPr snapToGrid="0" snapToObjects="1">
      <p:cViewPr varScale="1">
        <p:scale>
          <a:sx n="59" d="100"/>
          <a:sy n="59" d="100"/>
        </p:scale>
        <p:origin x="7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EEAEAD-F820-4FC8-B46F-6FBB2856A533}" type="datetimeFigureOut">
              <a:rPr lang="en-AU" smtClean="0"/>
              <a:t>15/02/2025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E4E208-044A-4D9D-BF24-4FED934175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45246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446481-5131-7843-9060-1A7CC6DDF87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999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446481-5131-7843-9060-1A7CC6DDF87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617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726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869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097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2963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. Theory slide: Key takeaway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BA49C0F-E4F7-D2EF-89A3-A01FECF561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Click to edit slide title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F92E17C-0AAA-CE12-6558-95301482E54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06400" y="1265745"/>
            <a:ext cx="9480449" cy="329889"/>
          </a:xfrm>
          <a:prstGeom prst="rect">
            <a:avLst/>
          </a:prstGeom>
        </p:spPr>
        <p:txBody>
          <a:bodyPr wrap="square" lIns="72000" tIns="36000" rIns="72000" bIns="36000">
            <a:spAutoFit/>
          </a:bodyPr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1333"/>
              </a:spcAft>
              <a:defRPr sz="1599" b="0" i="0">
                <a:solidFill>
                  <a:schemeClr val="tx1"/>
                </a:solidFill>
                <a:latin typeface="Whitney SSm Book" pitchFamily="2" charset="0"/>
              </a:defRPr>
            </a:lvl1pPr>
            <a:lvl2pPr>
              <a:lnSpc>
                <a:spcPct val="110000"/>
              </a:lnSpc>
              <a:spcAft>
                <a:spcPts val="800"/>
              </a:spcAft>
              <a:defRPr sz="1599" b="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spcAft>
                <a:spcPts val="800"/>
              </a:spcAft>
              <a:defRPr sz="1599" b="0"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spcAft>
                <a:spcPts val="800"/>
              </a:spcAft>
              <a:defRPr sz="1599" b="0">
                <a:solidFill>
                  <a:schemeClr val="tx1"/>
                </a:solidFill>
              </a:defRPr>
            </a:lvl4pPr>
            <a:lvl5pPr>
              <a:lnSpc>
                <a:spcPct val="110000"/>
              </a:lnSpc>
              <a:spcAft>
                <a:spcPts val="800"/>
              </a:spcAft>
              <a:defRPr sz="1599" b="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here to add ‘Key takeaway’ text or equations for this slide. 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E47C2F7-3116-8C53-6763-951FFE4CAE5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06401" y="854137"/>
            <a:ext cx="9483172" cy="359833"/>
          </a:xfrm>
          <a:prstGeom prst="rect">
            <a:avLst/>
          </a:prstGeom>
        </p:spPr>
        <p:txBody>
          <a:bodyPr wrap="square" lIns="72000" tIns="36000" rIns="72000" bIns="36000" anchor="t" anchorCtr="0">
            <a:spAutoFit/>
          </a:bodyPr>
          <a:lstStyle>
            <a:lvl1pPr>
              <a:spcBef>
                <a:spcPts val="0"/>
              </a:spcBef>
              <a:defRPr sz="1866" b="0"/>
            </a:lvl1pPr>
          </a:lstStyle>
          <a:p>
            <a:pPr lvl="0"/>
            <a:r>
              <a:rPr lang="en-GB" dirty="0"/>
              <a:t>Click to edit ‘Key takeaway’ heading </a:t>
            </a:r>
          </a:p>
        </p:txBody>
      </p:sp>
    </p:spTree>
    <p:extLst>
      <p:ext uri="{BB962C8B-B14F-4D97-AF65-F5344CB8AC3E}">
        <p14:creationId xmlns:p14="http://schemas.microsoft.com/office/powerpoint/2010/main" val="1604876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915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127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937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01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577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900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45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502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873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62" r:id="rId5"/>
    <p:sldLayoutId id="2147483663" r:id="rId6"/>
    <p:sldLayoutId id="2147483669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7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2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4.png"/><Relationship Id="rId4" Type="http://schemas.openxmlformats.org/officeDocument/2006/relationships/image" Target="../media/image22.png"/><Relationship Id="rId9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0.png"/><Relationship Id="rId5" Type="http://schemas.openxmlformats.org/officeDocument/2006/relationships/image" Target="../media/image70.png"/><Relationship Id="rId4" Type="http://schemas.openxmlformats.org/officeDocument/2006/relationships/image" Target="../media/image6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95DA1D8-E874-4205-B6D5-557E0C072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F5B82F-B87F-4241-878F-257BE4CC247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655" b="5758"/>
          <a:stretch/>
        </p:blipFill>
        <p:spPr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5712609" y="3740816"/>
                </a:moveTo>
                <a:cubicBezTo>
                  <a:pt x="5738974" y="3758821"/>
                  <a:pt x="5765337" y="3776826"/>
                  <a:pt x="5791702" y="3794831"/>
                </a:cubicBezTo>
                <a:cubicBezTo>
                  <a:pt x="5776911" y="3790330"/>
                  <a:pt x="5760836" y="3785829"/>
                  <a:pt x="5745403" y="3781327"/>
                </a:cubicBezTo>
                <a:cubicBezTo>
                  <a:pt x="5732542" y="3770394"/>
                  <a:pt x="5719038" y="3760108"/>
                  <a:pt x="5706178" y="3748531"/>
                </a:cubicBezTo>
                <a:cubicBezTo>
                  <a:pt x="5708106" y="3745959"/>
                  <a:pt x="5710678" y="3743389"/>
                  <a:pt x="5712609" y="3740816"/>
                </a:cubicBezTo>
                <a:close/>
                <a:moveTo>
                  <a:pt x="6185882" y="2838635"/>
                </a:moveTo>
                <a:cubicBezTo>
                  <a:pt x="6344070" y="2946665"/>
                  <a:pt x="6502257" y="3055338"/>
                  <a:pt x="6660444" y="3163369"/>
                </a:cubicBezTo>
                <a:cubicBezTo>
                  <a:pt x="6657871" y="3165941"/>
                  <a:pt x="6655942" y="3168513"/>
                  <a:pt x="6653370" y="3171086"/>
                </a:cubicBezTo>
                <a:cubicBezTo>
                  <a:pt x="6479751" y="3079774"/>
                  <a:pt x="6315776" y="2978175"/>
                  <a:pt x="6185882" y="2838635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3164490"/>
                </a:lnTo>
                <a:lnTo>
                  <a:pt x="11988395" y="3196744"/>
                </a:lnTo>
                <a:cubicBezTo>
                  <a:pt x="11473771" y="3266864"/>
                  <a:pt x="10861963" y="3302908"/>
                  <a:pt x="10185568" y="3253395"/>
                </a:cubicBezTo>
                <a:cubicBezTo>
                  <a:pt x="10116120" y="3248250"/>
                  <a:pt x="10050531" y="3245034"/>
                  <a:pt x="9983655" y="3242463"/>
                </a:cubicBezTo>
                <a:cubicBezTo>
                  <a:pt x="9392061" y="3216097"/>
                  <a:pt x="8811401" y="3203236"/>
                  <a:pt x="8566404" y="3171728"/>
                </a:cubicBezTo>
                <a:cubicBezTo>
                  <a:pt x="8374779" y="3146650"/>
                  <a:pt x="7394792" y="2934448"/>
                  <a:pt x="7107354" y="2755040"/>
                </a:cubicBezTo>
                <a:cubicBezTo>
                  <a:pt x="6813486" y="2571132"/>
                  <a:pt x="6536339" y="2367932"/>
                  <a:pt x="6260475" y="2164090"/>
                </a:cubicBezTo>
                <a:cubicBezTo>
                  <a:pt x="6140870" y="2075993"/>
                  <a:pt x="6013549" y="1995614"/>
                  <a:pt x="5905518" y="1894658"/>
                </a:cubicBezTo>
                <a:cubicBezTo>
                  <a:pt x="5797490" y="1793059"/>
                  <a:pt x="5694605" y="1687600"/>
                  <a:pt x="5577572" y="1593717"/>
                </a:cubicBezTo>
                <a:cubicBezTo>
                  <a:pt x="5544133" y="1566709"/>
                  <a:pt x="5510696" y="1537773"/>
                  <a:pt x="5461824" y="1533271"/>
                </a:cubicBezTo>
                <a:cubicBezTo>
                  <a:pt x="5450893" y="1531985"/>
                  <a:pt x="5439318" y="1532628"/>
                  <a:pt x="5428386" y="1533913"/>
                </a:cubicBezTo>
                <a:cubicBezTo>
                  <a:pt x="5416169" y="1535200"/>
                  <a:pt x="5406523" y="1541630"/>
                  <a:pt x="5402021" y="1552562"/>
                </a:cubicBezTo>
                <a:cubicBezTo>
                  <a:pt x="5397521" y="1564781"/>
                  <a:pt x="5405238" y="1571853"/>
                  <a:pt x="5414239" y="1578283"/>
                </a:cubicBezTo>
                <a:cubicBezTo>
                  <a:pt x="5420670" y="1582785"/>
                  <a:pt x="5427099" y="1589859"/>
                  <a:pt x="5435459" y="1591144"/>
                </a:cubicBezTo>
                <a:cubicBezTo>
                  <a:pt x="5488833" y="1598861"/>
                  <a:pt x="5508766" y="1638086"/>
                  <a:pt x="5533844" y="1672809"/>
                </a:cubicBezTo>
                <a:cubicBezTo>
                  <a:pt x="5544776" y="1687600"/>
                  <a:pt x="5556350" y="1699175"/>
                  <a:pt x="5536417" y="1720394"/>
                </a:cubicBezTo>
                <a:cubicBezTo>
                  <a:pt x="5519055" y="1739042"/>
                  <a:pt x="5537059" y="1748689"/>
                  <a:pt x="5555063" y="1753834"/>
                </a:cubicBezTo>
                <a:cubicBezTo>
                  <a:pt x="5580142" y="1760906"/>
                  <a:pt x="5609722" y="1759621"/>
                  <a:pt x="5638015" y="1782770"/>
                </a:cubicBezTo>
                <a:cubicBezTo>
                  <a:pt x="5531915" y="1784699"/>
                  <a:pt x="5486902" y="1723611"/>
                  <a:pt x="5438676" y="1667022"/>
                </a:cubicBezTo>
                <a:cubicBezTo>
                  <a:pt x="5420670" y="1646446"/>
                  <a:pt x="5408453" y="1622010"/>
                  <a:pt x="5393019" y="1598861"/>
                </a:cubicBezTo>
                <a:cubicBezTo>
                  <a:pt x="5373728" y="1570568"/>
                  <a:pt x="5351221" y="1569281"/>
                  <a:pt x="5322928" y="1594359"/>
                </a:cubicBezTo>
                <a:cubicBezTo>
                  <a:pt x="5297850" y="1616865"/>
                  <a:pt x="5285633" y="1614937"/>
                  <a:pt x="5277274" y="1584070"/>
                </a:cubicBezTo>
                <a:cubicBezTo>
                  <a:pt x="5264412" y="1535843"/>
                  <a:pt x="5234831" y="1501763"/>
                  <a:pt x="5184674" y="1484401"/>
                </a:cubicBezTo>
                <a:cubicBezTo>
                  <a:pt x="5179209" y="1482471"/>
                  <a:pt x="5173101" y="1479417"/>
                  <a:pt x="5167072" y="1478372"/>
                </a:cubicBezTo>
                <a:cubicBezTo>
                  <a:pt x="5161044" y="1477327"/>
                  <a:pt x="5155097" y="1478292"/>
                  <a:pt x="5149951" y="1484401"/>
                </a:cubicBezTo>
                <a:cubicBezTo>
                  <a:pt x="5140950" y="1494688"/>
                  <a:pt x="5148664" y="1506907"/>
                  <a:pt x="5155097" y="1515909"/>
                </a:cubicBezTo>
                <a:cubicBezTo>
                  <a:pt x="5166670" y="1531985"/>
                  <a:pt x="5176959" y="1547417"/>
                  <a:pt x="5181461" y="1566709"/>
                </a:cubicBezTo>
                <a:cubicBezTo>
                  <a:pt x="5184674" y="1579570"/>
                  <a:pt x="5187891" y="1593717"/>
                  <a:pt x="5178887" y="1603361"/>
                </a:cubicBezTo>
                <a:cubicBezTo>
                  <a:pt x="5141592" y="1644516"/>
                  <a:pt x="5168600" y="1663807"/>
                  <a:pt x="5200752" y="1685671"/>
                </a:cubicBezTo>
                <a:cubicBezTo>
                  <a:pt x="5245120" y="1715251"/>
                  <a:pt x="5262482" y="1758976"/>
                  <a:pt x="5252195" y="1811063"/>
                </a:cubicBezTo>
                <a:cubicBezTo>
                  <a:pt x="5248335" y="1832284"/>
                  <a:pt x="5250909" y="1845143"/>
                  <a:pt x="5277274" y="1844501"/>
                </a:cubicBezTo>
                <a:cubicBezTo>
                  <a:pt x="5287560" y="1844501"/>
                  <a:pt x="5290133" y="1851575"/>
                  <a:pt x="5293993" y="1859290"/>
                </a:cubicBezTo>
                <a:cubicBezTo>
                  <a:pt x="5376299" y="2041270"/>
                  <a:pt x="5495262" y="2200743"/>
                  <a:pt x="5634802" y="2347356"/>
                </a:cubicBezTo>
                <a:cubicBezTo>
                  <a:pt x="5747976" y="2466318"/>
                  <a:pt x="5872725" y="2573704"/>
                  <a:pt x="6001975" y="2677877"/>
                </a:cubicBezTo>
                <a:cubicBezTo>
                  <a:pt x="6005832" y="2681092"/>
                  <a:pt x="6009691" y="2684949"/>
                  <a:pt x="6011621" y="2691379"/>
                </a:cubicBezTo>
                <a:cubicBezTo>
                  <a:pt x="5950533" y="2678520"/>
                  <a:pt x="5897804" y="2652154"/>
                  <a:pt x="5847002" y="2622575"/>
                </a:cubicBezTo>
                <a:cubicBezTo>
                  <a:pt x="5711965" y="2544125"/>
                  <a:pt x="5598147" y="2442525"/>
                  <a:pt x="5483045" y="2342854"/>
                </a:cubicBezTo>
                <a:cubicBezTo>
                  <a:pt x="5412953" y="2281765"/>
                  <a:pt x="5340933" y="2222606"/>
                  <a:pt x="5263769" y="2168592"/>
                </a:cubicBezTo>
                <a:cubicBezTo>
                  <a:pt x="5250909" y="2159588"/>
                  <a:pt x="5241905" y="2148014"/>
                  <a:pt x="5232904" y="2136439"/>
                </a:cubicBezTo>
                <a:cubicBezTo>
                  <a:pt x="5227759" y="2130010"/>
                  <a:pt x="5221329" y="2124222"/>
                  <a:pt x="5211040" y="2126795"/>
                </a:cubicBezTo>
                <a:cubicBezTo>
                  <a:pt x="5198180" y="2130010"/>
                  <a:pt x="5196893" y="2139654"/>
                  <a:pt x="5195606" y="2149301"/>
                </a:cubicBezTo>
                <a:cubicBezTo>
                  <a:pt x="5191749" y="2180166"/>
                  <a:pt x="5200108" y="2207817"/>
                  <a:pt x="5216185" y="2234181"/>
                </a:cubicBezTo>
                <a:cubicBezTo>
                  <a:pt x="5257983" y="2301699"/>
                  <a:pt x="5319713" y="2353786"/>
                  <a:pt x="5383373" y="2403300"/>
                </a:cubicBezTo>
                <a:cubicBezTo>
                  <a:pt x="5465682" y="2466961"/>
                  <a:pt x="5545418" y="2533193"/>
                  <a:pt x="5618083" y="2605857"/>
                </a:cubicBezTo>
                <a:cubicBezTo>
                  <a:pt x="5623226" y="2611001"/>
                  <a:pt x="5632871" y="2614216"/>
                  <a:pt x="5629656" y="2629005"/>
                </a:cubicBezTo>
                <a:cubicBezTo>
                  <a:pt x="5584001" y="2594925"/>
                  <a:pt x="5540917" y="2561487"/>
                  <a:pt x="5497192" y="2529334"/>
                </a:cubicBezTo>
                <a:cubicBezTo>
                  <a:pt x="5454108" y="2497183"/>
                  <a:pt x="5410380" y="2465031"/>
                  <a:pt x="5367298" y="2433523"/>
                </a:cubicBezTo>
                <a:cubicBezTo>
                  <a:pt x="5357008" y="2425806"/>
                  <a:pt x="5346076" y="2414874"/>
                  <a:pt x="5331288" y="2424520"/>
                </a:cubicBezTo>
                <a:cubicBezTo>
                  <a:pt x="5315856" y="2434165"/>
                  <a:pt x="5317785" y="2450242"/>
                  <a:pt x="5321643" y="2463101"/>
                </a:cubicBezTo>
                <a:cubicBezTo>
                  <a:pt x="5333859" y="2501041"/>
                  <a:pt x="5355081" y="2534479"/>
                  <a:pt x="5383373" y="2564059"/>
                </a:cubicBezTo>
                <a:cubicBezTo>
                  <a:pt x="5479829" y="2661801"/>
                  <a:pt x="5591073" y="2746038"/>
                  <a:pt x="5694605" y="2837349"/>
                </a:cubicBezTo>
                <a:cubicBezTo>
                  <a:pt x="5750548" y="2886864"/>
                  <a:pt x="5801990" y="2939593"/>
                  <a:pt x="5850861" y="2994249"/>
                </a:cubicBezTo>
                <a:cubicBezTo>
                  <a:pt x="5861793" y="3006469"/>
                  <a:pt x="5861149" y="3018043"/>
                  <a:pt x="5857934" y="3032189"/>
                </a:cubicBezTo>
                <a:cubicBezTo>
                  <a:pt x="5845076" y="3089421"/>
                  <a:pt x="5865008" y="3108711"/>
                  <a:pt x="5929311" y="3097780"/>
                </a:cubicBezTo>
                <a:cubicBezTo>
                  <a:pt x="5949246" y="3094563"/>
                  <a:pt x="5962750" y="3097780"/>
                  <a:pt x="5974966" y="3111282"/>
                </a:cubicBezTo>
                <a:cubicBezTo>
                  <a:pt x="6122866" y="3278472"/>
                  <a:pt x="6297771" y="3419297"/>
                  <a:pt x="6488753" y="3544689"/>
                </a:cubicBezTo>
                <a:cubicBezTo>
                  <a:pt x="6566560" y="3595488"/>
                  <a:pt x="6646940" y="3643718"/>
                  <a:pt x="6728605" y="3688730"/>
                </a:cubicBezTo>
                <a:cubicBezTo>
                  <a:pt x="6728605" y="3691945"/>
                  <a:pt x="6728605" y="3695804"/>
                  <a:pt x="6728605" y="3699019"/>
                </a:cubicBezTo>
                <a:cubicBezTo>
                  <a:pt x="6727962" y="3703519"/>
                  <a:pt x="6727320" y="3706091"/>
                  <a:pt x="6726677" y="3709950"/>
                </a:cubicBezTo>
                <a:cubicBezTo>
                  <a:pt x="6611573" y="3640502"/>
                  <a:pt x="6497754" y="3569125"/>
                  <a:pt x="6386510" y="3493890"/>
                </a:cubicBezTo>
                <a:cubicBezTo>
                  <a:pt x="6084927" y="3290048"/>
                  <a:pt x="5796845" y="3071415"/>
                  <a:pt x="5504264" y="2857926"/>
                </a:cubicBezTo>
                <a:cubicBezTo>
                  <a:pt x="5405879" y="2785906"/>
                  <a:pt x="5328073" y="2693952"/>
                  <a:pt x="5239333" y="2612929"/>
                </a:cubicBezTo>
                <a:cubicBezTo>
                  <a:pt x="5180174" y="2558915"/>
                  <a:pt x="5123586" y="2502328"/>
                  <a:pt x="5054783" y="2457958"/>
                </a:cubicBezTo>
                <a:cubicBezTo>
                  <a:pt x="5026489" y="2439952"/>
                  <a:pt x="4996909" y="2423876"/>
                  <a:pt x="4958969" y="2428378"/>
                </a:cubicBezTo>
                <a:cubicBezTo>
                  <a:pt x="4944180" y="2430308"/>
                  <a:pt x="4927460" y="2434165"/>
                  <a:pt x="4922316" y="2450884"/>
                </a:cubicBezTo>
                <a:cubicBezTo>
                  <a:pt x="4917814" y="2467603"/>
                  <a:pt x="4931318" y="2475320"/>
                  <a:pt x="4943538" y="2482393"/>
                </a:cubicBezTo>
                <a:cubicBezTo>
                  <a:pt x="4946752" y="2484322"/>
                  <a:pt x="4949967" y="2486895"/>
                  <a:pt x="4953183" y="2486895"/>
                </a:cubicBezTo>
                <a:cubicBezTo>
                  <a:pt x="5014271" y="2490752"/>
                  <a:pt x="5028418" y="2539623"/>
                  <a:pt x="5057355" y="2574991"/>
                </a:cubicBezTo>
                <a:cubicBezTo>
                  <a:pt x="5066357" y="2585923"/>
                  <a:pt x="5066999" y="2596854"/>
                  <a:pt x="5057355" y="2609714"/>
                </a:cubicBezTo>
                <a:cubicBezTo>
                  <a:pt x="5039991" y="2632863"/>
                  <a:pt x="5052210" y="2643152"/>
                  <a:pt x="5075359" y="2649582"/>
                </a:cubicBezTo>
                <a:cubicBezTo>
                  <a:pt x="5098507" y="2656013"/>
                  <a:pt x="5123586" y="2657941"/>
                  <a:pt x="5148664" y="2672732"/>
                </a:cubicBezTo>
                <a:cubicBezTo>
                  <a:pt x="5108797" y="2684949"/>
                  <a:pt x="5081147" y="2672090"/>
                  <a:pt x="5055425" y="2656013"/>
                </a:cubicBezTo>
                <a:cubicBezTo>
                  <a:pt x="4997552" y="2620646"/>
                  <a:pt x="4960257" y="2568559"/>
                  <a:pt x="4924888" y="2515188"/>
                </a:cubicBezTo>
                <a:cubicBezTo>
                  <a:pt x="4917814" y="2504899"/>
                  <a:pt x="4912027" y="2493324"/>
                  <a:pt x="4902382" y="2484965"/>
                </a:cubicBezTo>
                <a:cubicBezTo>
                  <a:pt x="4884376" y="2468246"/>
                  <a:pt x="4865085" y="2466318"/>
                  <a:pt x="4843224" y="2486895"/>
                </a:cubicBezTo>
                <a:cubicBezTo>
                  <a:pt x="4814285" y="2513902"/>
                  <a:pt x="4803998" y="2511973"/>
                  <a:pt x="4794352" y="2477250"/>
                </a:cubicBezTo>
                <a:cubicBezTo>
                  <a:pt x="4781490" y="2430308"/>
                  <a:pt x="4752554" y="2397512"/>
                  <a:pt x="4703040" y="2380151"/>
                </a:cubicBezTo>
                <a:cubicBezTo>
                  <a:pt x="4692753" y="2376292"/>
                  <a:pt x="4681821" y="2371147"/>
                  <a:pt x="4670890" y="2379507"/>
                </a:cubicBezTo>
                <a:cubicBezTo>
                  <a:pt x="4659315" y="2389153"/>
                  <a:pt x="4667030" y="2398798"/>
                  <a:pt x="4671532" y="2407802"/>
                </a:cubicBezTo>
                <a:cubicBezTo>
                  <a:pt x="4677962" y="2421948"/>
                  <a:pt x="4685679" y="2436095"/>
                  <a:pt x="4691466" y="2450884"/>
                </a:cubicBezTo>
                <a:cubicBezTo>
                  <a:pt x="4701755" y="2474677"/>
                  <a:pt x="4703685" y="2499756"/>
                  <a:pt x="4684393" y="2522904"/>
                </a:cubicBezTo>
                <a:cubicBezTo>
                  <a:pt x="4670245" y="2539623"/>
                  <a:pt x="4671532" y="2550555"/>
                  <a:pt x="4690181" y="2562130"/>
                </a:cubicBezTo>
                <a:cubicBezTo>
                  <a:pt x="4749983" y="2598140"/>
                  <a:pt x="4787922" y="2645081"/>
                  <a:pt x="4767344" y="2718387"/>
                </a:cubicBezTo>
                <a:cubicBezTo>
                  <a:pt x="4764130" y="2728676"/>
                  <a:pt x="4767988" y="2738965"/>
                  <a:pt x="4780205" y="2738321"/>
                </a:cubicBezTo>
                <a:cubicBezTo>
                  <a:pt x="4807214" y="2736393"/>
                  <a:pt x="4811713" y="2753112"/>
                  <a:pt x="4819430" y="2770474"/>
                </a:cubicBezTo>
                <a:cubicBezTo>
                  <a:pt x="4894666" y="2937020"/>
                  <a:pt x="5003339" y="3082346"/>
                  <a:pt x="5128730" y="3218670"/>
                </a:cubicBezTo>
                <a:cubicBezTo>
                  <a:pt x="5252837" y="3353709"/>
                  <a:pt x="5392376" y="3474599"/>
                  <a:pt x="5540917" y="3590345"/>
                </a:cubicBezTo>
                <a:cubicBezTo>
                  <a:pt x="5499119" y="3586487"/>
                  <a:pt x="5445104" y="3562695"/>
                  <a:pt x="5393019" y="3535044"/>
                </a:cubicBezTo>
                <a:cubicBezTo>
                  <a:pt x="5255410" y="3461095"/>
                  <a:pt x="5142235" y="3360781"/>
                  <a:pt x="5027131" y="3262397"/>
                </a:cubicBezTo>
                <a:cubicBezTo>
                  <a:pt x="4946752" y="3193592"/>
                  <a:pt x="4868302" y="3122858"/>
                  <a:pt x="4778275" y="3063697"/>
                </a:cubicBezTo>
                <a:cubicBezTo>
                  <a:pt x="4767988" y="3057268"/>
                  <a:pt x="4760914" y="3048908"/>
                  <a:pt x="4755127" y="3038619"/>
                </a:cubicBezTo>
                <a:cubicBezTo>
                  <a:pt x="4749983" y="3029617"/>
                  <a:pt x="4742265" y="3021258"/>
                  <a:pt x="4728763" y="3025115"/>
                </a:cubicBezTo>
                <a:cubicBezTo>
                  <a:pt x="4715259" y="3029617"/>
                  <a:pt x="4713973" y="3041192"/>
                  <a:pt x="4713973" y="3051481"/>
                </a:cubicBezTo>
                <a:cubicBezTo>
                  <a:pt x="4715902" y="3090063"/>
                  <a:pt x="4726833" y="3124786"/>
                  <a:pt x="4750625" y="3155652"/>
                </a:cubicBezTo>
                <a:cubicBezTo>
                  <a:pt x="4796924" y="3217385"/>
                  <a:pt x="4858656" y="3265612"/>
                  <a:pt x="4920386" y="3313839"/>
                </a:cubicBezTo>
                <a:cubicBezTo>
                  <a:pt x="5005911" y="3380072"/>
                  <a:pt x="5085005" y="3452092"/>
                  <a:pt x="5156382" y="3532472"/>
                </a:cubicBezTo>
                <a:cubicBezTo>
                  <a:pt x="5104940" y="3493247"/>
                  <a:pt x="5053495" y="3453378"/>
                  <a:pt x="5001409" y="3414153"/>
                </a:cubicBezTo>
                <a:cubicBezTo>
                  <a:pt x="4962184" y="3384574"/>
                  <a:pt x="4921673" y="3356279"/>
                  <a:pt x="4881806" y="3327343"/>
                </a:cubicBezTo>
                <a:cubicBezTo>
                  <a:pt x="4872159" y="3320270"/>
                  <a:pt x="4861870" y="3312554"/>
                  <a:pt x="4848368" y="3322198"/>
                </a:cubicBezTo>
                <a:cubicBezTo>
                  <a:pt x="4836149" y="3330558"/>
                  <a:pt x="4838079" y="3342777"/>
                  <a:pt x="4840652" y="3354351"/>
                </a:cubicBezTo>
                <a:cubicBezTo>
                  <a:pt x="4850297" y="3400006"/>
                  <a:pt x="4877304" y="3436659"/>
                  <a:pt x="4910742" y="3469454"/>
                </a:cubicBezTo>
                <a:cubicBezTo>
                  <a:pt x="4951252" y="3508679"/>
                  <a:pt x="4993695" y="3545976"/>
                  <a:pt x="5037419" y="3583272"/>
                </a:cubicBezTo>
                <a:cubicBezTo>
                  <a:pt x="4990479" y="3572983"/>
                  <a:pt x="4943538" y="3562695"/>
                  <a:pt x="4896595" y="3554336"/>
                </a:cubicBezTo>
                <a:cubicBezTo>
                  <a:pt x="4917814" y="3628927"/>
                  <a:pt x="4967328" y="3643718"/>
                  <a:pt x="5011699" y="3655292"/>
                </a:cubicBezTo>
                <a:cubicBezTo>
                  <a:pt x="5071502" y="3670081"/>
                  <a:pt x="5128730" y="3688730"/>
                  <a:pt x="5185319" y="3709950"/>
                </a:cubicBezTo>
                <a:cubicBezTo>
                  <a:pt x="5209111" y="3731170"/>
                  <a:pt x="5232904" y="3751748"/>
                  <a:pt x="5256052" y="3773610"/>
                </a:cubicBezTo>
                <a:cubicBezTo>
                  <a:pt x="5279845" y="3796118"/>
                  <a:pt x="5302352" y="3818624"/>
                  <a:pt x="5324859" y="3842415"/>
                </a:cubicBezTo>
                <a:cubicBezTo>
                  <a:pt x="5340933" y="3859776"/>
                  <a:pt x="5360224" y="3874568"/>
                  <a:pt x="5341576" y="3904146"/>
                </a:cubicBezTo>
                <a:cubicBezTo>
                  <a:pt x="5333217" y="3917650"/>
                  <a:pt x="5387873" y="3990958"/>
                  <a:pt x="5405238" y="3995458"/>
                </a:cubicBezTo>
                <a:cubicBezTo>
                  <a:pt x="5407809" y="3996100"/>
                  <a:pt x="5410380" y="3996745"/>
                  <a:pt x="5412310" y="3996745"/>
                </a:cubicBezTo>
                <a:cubicBezTo>
                  <a:pt x="5449607" y="3994173"/>
                  <a:pt x="5457967" y="4016036"/>
                  <a:pt x="5458608" y="4043687"/>
                </a:cubicBezTo>
                <a:cubicBezTo>
                  <a:pt x="5459252" y="4070693"/>
                  <a:pt x="5452823" y="4104131"/>
                  <a:pt x="5503621" y="4090627"/>
                </a:cubicBezTo>
                <a:cubicBezTo>
                  <a:pt x="5509408" y="4089342"/>
                  <a:pt x="5510696" y="4093199"/>
                  <a:pt x="5513266" y="4097701"/>
                </a:cubicBezTo>
                <a:cubicBezTo>
                  <a:pt x="5568568" y="4212804"/>
                  <a:pt x="5661808" y="4301543"/>
                  <a:pt x="5753762" y="4390282"/>
                </a:cubicBezTo>
                <a:cubicBezTo>
                  <a:pt x="5758907" y="4394784"/>
                  <a:pt x="5764052" y="4399285"/>
                  <a:pt x="5769195" y="4403786"/>
                </a:cubicBezTo>
                <a:cubicBezTo>
                  <a:pt x="5672741" y="4381280"/>
                  <a:pt x="5354436" y="4352342"/>
                  <a:pt x="5261196" y="4361989"/>
                </a:cubicBezTo>
                <a:cubicBezTo>
                  <a:pt x="5178245" y="4370349"/>
                  <a:pt x="4709472" y="4230167"/>
                  <a:pt x="4612374" y="4147215"/>
                </a:cubicBezTo>
                <a:cubicBezTo>
                  <a:pt x="4598869" y="4212161"/>
                  <a:pt x="4627806" y="4237882"/>
                  <a:pt x="4650956" y="4267463"/>
                </a:cubicBezTo>
                <a:cubicBezTo>
                  <a:pt x="4683749" y="4309260"/>
                  <a:pt x="4688895" y="4338840"/>
                  <a:pt x="4627162" y="4372278"/>
                </a:cubicBezTo>
                <a:cubicBezTo>
                  <a:pt x="4450327" y="4467447"/>
                  <a:pt x="4452257" y="4470662"/>
                  <a:pt x="4618160" y="4599911"/>
                </a:cubicBezTo>
                <a:cubicBezTo>
                  <a:pt x="4625877" y="4605700"/>
                  <a:pt x="4622019" y="4624347"/>
                  <a:pt x="4623948" y="4637209"/>
                </a:cubicBezTo>
                <a:cubicBezTo>
                  <a:pt x="4580863" y="4656500"/>
                  <a:pt x="4530064" y="4606343"/>
                  <a:pt x="4478622" y="4660357"/>
                </a:cubicBezTo>
                <a:cubicBezTo>
                  <a:pt x="4700468" y="4897637"/>
                  <a:pt x="5038064" y="5123344"/>
                  <a:pt x="5344150" y="5301466"/>
                </a:cubicBezTo>
                <a:cubicBezTo>
                  <a:pt x="5096581" y="5359982"/>
                  <a:pt x="4948037" y="5154210"/>
                  <a:pt x="4766058" y="5180574"/>
                </a:cubicBezTo>
                <a:cubicBezTo>
                  <a:pt x="4675390" y="5244877"/>
                  <a:pt x="4945465" y="5349050"/>
                  <a:pt x="4687609" y="5379273"/>
                </a:cubicBezTo>
                <a:cubicBezTo>
                  <a:pt x="4799496" y="5435860"/>
                  <a:pt x="4882449" y="5491161"/>
                  <a:pt x="4959611" y="5556107"/>
                </a:cubicBezTo>
                <a:cubicBezTo>
                  <a:pt x="5096581" y="5672497"/>
                  <a:pt x="5123586" y="5749662"/>
                  <a:pt x="5060571" y="5905920"/>
                </a:cubicBezTo>
                <a:cubicBezTo>
                  <a:pt x="5018773" y="6008805"/>
                  <a:pt x="4958326" y="6103332"/>
                  <a:pt x="5011699" y="6226152"/>
                </a:cubicBezTo>
                <a:cubicBezTo>
                  <a:pt x="5048351" y="6310389"/>
                  <a:pt x="5034204" y="6365690"/>
                  <a:pt x="4895308" y="6327750"/>
                </a:cubicBezTo>
                <a:cubicBezTo>
                  <a:pt x="4745482" y="6287240"/>
                  <a:pt x="4688895" y="6363118"/>
                  <a:pt x="4726833" y="6510373"/>
                </a:cubicBezTo>
                <a:cubicBezTo>
                  <a:pt x="4751269" y="6604900"/>
                  <a:pt x="4725546" y="6634480"/>
                  <a:pt x="4622661" y="6623548"/>
                </a:cubicBezTo>
                <a:cubicBezTo>
                  <a:pt x="4508843" y="6611330"/>
                  <a:pt x="4400814" y="6549598"/>
                  <a:pt x="4259989" y="6579179"/>
                </a:cubicBezTo>
                <a:cubicBezTo>
                  <a:pt x="4358453" y="6729972"/>
                  <a:pt x="4554892" y="6711403"/>
                  <a:pt x="4690343" y="6814255"/>
                </a:cubicBezTo>
                <a:lnTo>
                  <a:pt x="4735334" y="6858000"/>
                </a:lnTo>
                <a:lnTo>
                  <a:pt x="4496011" y="6858000"/>
                </a:lnTo>
                <a:lnTo>
                  <a:pt x="4440632" y="6851514"/>
                </a:lnTo>
                <a:cubicBezTo>
                  <a:pt x="4410700" y="6846400"/>
                  <a:pt x="4381522" y="6839608"/>
                  <a:pt x="4352585" y="6830605"/>
                </a:cubicBezTo>
                <a:cubicBezTo>
                  <a:pt x="4304358" y="6815816"/>
                  <a:pt x="4251629" y="6801027"/>
                  <a:pt x="4224621" y="6850539"/>
                </a:cubicBezTo>
                <a:lnTo>
                  <a:pt x="4223115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498D4B8-4FB3-0E4E-997A-638BB69D14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999" y="3834174"/>
            <a:ext cx="5257800" cy="1701570"/>
          </a:xfrm>
        </p:spPr>
        <p:txBody>
          <a:bodyPr anchor="b">
            <a:normAutofit/>
          </a:bodyPr>
          <a:lstStyle/>
          <a:p>
            <a:r>
              <a:rPr lang="en-US" sz="4400"/>
              <a:t>Interest-only loans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B99CCB-57CC-3142-B2CE-26E92B5EC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5592499"/>
            <a:ext cx="5147960" cy="646785"/>
          </a:xfrm>
        </p:spPr>
        <p:txBody>
          <a:bodyPr>
            <a:normAutofit/>
          </a:bodyPr>
          <a:lstStyle/>
          <a:p>
            <a:r>
              <a:rPr lang="en-US" sz="2000" dirty="0"/>
              <a:t>8H</a:t>
            </a:r>
          </a:p>
        </p:txBody>
      </p:sp>
    </p:spTree>
    <p:extLst>
      <p:ext uri="{BB962C8B-B14F-4D97-AF65-F5344CB8AC3E}">
        <p14:creationId xmlns:p14="http://schemas.microsoft.com/office/powerpoint/2010/main" val="1536597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5AE9E6B-676D-3FE9-DDB3-2DBB552ACD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7150" y="-117606"/>
            <a:ext cx="9037864" cy="177290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EAED963-C404-819E-6095-4FA7EB4E43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164" y="2312492"/>
            <a:ext cx="1524213" cy="255305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06A6760-49B1-E319-27B5-2CA0B33227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37033" y="838021"/>
            <a:ext cx="8449854" cy="49536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4A70BF5-F6A4-58A4-2E52-F9DD3E565A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26855" y="2007741"/>
            <a:ext cx="6487430" cy="17909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0B749DE-5720-31E9-F066-B0058D012DD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60551" y="2022010"/>
            <a:ext cx="398994" cy="179954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A758A34-2C9B-DDF8-CC17-980DC2ABFD6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" y="-84433"/>
            <a:ext cx="11081657" cy="41100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5CC8EFD-CD62-CC70-C7DA-1A3A0ED923F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080" y="285492"/>
            <a:ext cx="3965634" cy="104789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3188C88-791B-F200-EEA5-AD239A59A9B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4480" y="2416628"/>
            <a:ext cx="3965634" cy="244892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4FEA3BA-FCED-5BE3-2DD8-182094D8923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917377" y="4405331"/>
            <a:ext cx="10274623" cy="2443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362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9F5AE-C979-F17F-4817-826EE10F6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4771" y="-194747"/>
            <a:ext cx="10515600" cy="1325563"/>
          </a:xfrm>
        </p:spPr>
        <p:txBody>
          <a:bodyPr/>
          <a:lstStyle/>
          <a:p>
            <a:r>
              <a:rPr lang="en-AU" dirty="0"/>
              <a:t>Defining an interest-only loan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14507D-FC57-2C06-441B-F716A925107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08217" y="1248817"/>
            <a:ext cx="9477524" cy="619966"/>
          </a:xfrm>
        </p:spPr>
        <p:txBody>
          <a:bodyPr/>
          <a:lstStyle/>
          <a:p>
            <a:r>
              <a:rPr lang="en-AU" dirty="0"/>
              <a:t>An interest only loan is one where the payment made is equal to the interest. Because of this, the principal is never reduced.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30CBC2-113A-5BC5-F56C-2D674A1E50E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AU" dirty="0"/>
              <a:t>Key takeaway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6E0435D-A526-4162-EC9E-FAE09BE68A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389492"/>
              </p:ext>
            </p:extLst>
          </p:nvPr>
        </p:nvGraphicFramePr>
        <p:xfrm>
          <a:off x="192321" y="2014451"/>
          <a:ext cx="7166422" cy="44081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5770">
                  <a:extLst>
                    <a:ext uri="{9D8B030D-6E8A-4147-A177-3AD203B41FA5}">
                      <a16:colId xmlns:a16="http://schemas.microsoft.com/office/drawing/2014/main" val="1272111545"/>
                    </a:ext>
                  </a:extLst>
                </a:gridCol>
                <a:gridCol w="1530692">
                  <a:extLst>
                    <a:ext uri="{9D8B030D-6E8A-4147-A177-3AD203B41FA5}">
                      <a16:colId xmlns:a16="http://schemas.microsoft.com/office/drawing/2014/main" val="3212189945"/>
                    </a:ext>
                  </a:extLst>
                </a:gridCol>
                <a:gridCol w="1530692">
                  <a:extLst>
                    <a:ext uri="{9D8B030D-6E8A-4147-A177-3AD203B41FA5}">
                      <a16:colId xmlns:a16="http://schemas.microsoft.com/office/drawing/2014/main" val="997799363"/>
                    </a:ext>
                  </a:extLst>
                </a:gridCol>
                <a:gridCol w="1530692">
                  <a:extLst>
                    <a:ext uri="{9D8B030D-6E8A-4147-A177-3AD203B41FA5}">
                      <a16:colId xmlns:a16="http://schemas.microsoft.com/office/drawing/2014/main" val="750204216"/>
                    </a:ext>
                  </a:extLst>
                </a:gridCol>
                <a:gridCol w="1878576">
                  <a:extLst>
                    <a:ext uri="{9D8B030D-6E8A-4147-A177-3AD203B41FA5}">
                      <a16:colId xmlns:a16="http://schemas.microsoft.com/office/drawing/2014/main" val="78750051"/>
                    </a:ext>
                  </a:extLst>
                </a:gridCol>
              </a:tblGrid>
              <a:tr h="945712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endParaRPr lang="en-AU" sz="1400" b="0" i="0" dirty="0">
                        <a:solidFill>
                          <a:schemeClr val="accent4"/>
                        </a:solidFill>
                        <a:latin typeface="Whitney SSm Semibold" pitchFamily="2" charset="0"/>
                        <a:cs typeface="Whitney Office"/>
                      </a:endParaRPr>
                    </a:p>
                  </a:txBody>
                  <a:tcPr marL="95970" marR="95970" marT="47985" marB="479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en-AU" sz="1400" b="0" i="0" dirty="0">
                          <a:solidFill>
                            <a:schemeClr val="accent4"/>
                          </a:solidFill>
                          <a:latin typeface="Whitney SSm Semibold" pitchFamily="2" charset="0"/>
                          <a:cs typeface="Whitney Office"/>
                        </a:rPr>
                        <a:t>Payment</a:t>
                      </a:r>
                    </a:p>
                  </a:txBody>
                  <a:tcPr marL="95970" marR="95970" marT="47985" marB="4798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8ABF">
                        <a:alpha val="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en-AU" sz="1400" b="0" i="0" dirty="0">
                          <a:solidFill>
                            <a:schemeClr val="accent4"/>
                          </a:solidFill>
                          <a:latin typeface="Whitney SSm Semibold" pitchFamily="2" charset="0"/>
                          <a:cs typeface="Whitney Office"/>
                        </a:rPr>
                        <a:t>Interest</a:t>
                      </a:r>
                    </a:p>
                  </a:txBody>
                  <a:tcPr marL="95970" marR="95970" marT="47985" marB="4798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8ABF">
                        <a:alpha val="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en-AU" sz="1400" b="0" i="0" dirty="0">
                          <a:solidFill>
                            <a:schemeClr val="accent4"/>
                          </a:solidFill>
                          <a:latin typeface="Whitney SSm Semibold" pitchFamily="2" charset="0"/>
                          <a:cs typeface="Whitney Office"/>
                        </a:rPr>
                        <a:t>Principal reduction</a:t>
                      </a:r>
                    </a:p>
                  </a:txBody>
                  <a:tcPr marL="95970" marR="95970" marT="47985" marB="4798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8ABF">
                        <a:alpha val="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en-AU" sz="1400" b="0" i="0" dirty="0">
                          <a:solidFill>
                            <a:schemeClr val="accent4"/>
                          </a:solidFill>
                          <a:latin typeface="Whitney SSm Semibold" pitchFamily="2" charset="0"/>
                          <a:cs typeface="Whitney Office"/>
                        </a:rPr>
                        <a:t>Balance</a:t>
                      </a:r>
                    </a:p>
                  </a:txBody>
                  <a:tcPr marL="95970" marR="95970" marT="47985" marB="4798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9804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843431"/>
                  </a:ext>
                </a:extLst>
              </a:tr>
              <a:tr h="692482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en-AU" sz="14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Whitney SSm Semibold" pitchFamily="2" charset="0"/>
                          <a:cs typeface="Whitney Office"/>
                        </a:rPr>
                        <a:t>0</a:t>
                      </a:r>
                    </a:p>
                  </a:txBody>
                  <a:tcPr marL="95970" marR="95970" marT="47985" marB="479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B3438"/>
                          </a:solidFill>
                          <a:effectLst/>
                          <a:uLnTx/>
                          <a:uFillTx/>
                          <a:latin typeface="Whitney SSm Book" pitchFamily="2" charset="0"/>
                          <a:ea typeface="+mn-ea"/>
                          <a:cs typeface="Whitney Office"/>
                        </a:rPr>
                        <a:t>0.00</a:t>
                      </a:r>
                    </a:p>
                  </a:txBody>
                  <a:tcPr marL="95970" marR="95970" marT="47985" marB="4798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B3438"/>
                          </a:solidFill>
                          <a:effectLst/>
                          <a:uLnTx/>
                          <a:uFillTx/>
                          <a:latin typeface="Whitney SSm Book" pitchFamily="2" charset="0"/>
                          <a:ea typeface="+mn-ea"/>
                          <a:cs typeface="Whitney Office"/>
                        </a:rPr>
                        <a:t>0.00</a:t>
                      </a:r>
                    </a:p>
                  </a:txBody>
                  <a:tcPr marL="95970" marR="95970" marT="47985" marB="4798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B3438"/>
                          </a:solidFill>
                          <a:effectLst/>
                          <a:uLnTx/>
                          <a:uFillTx/>
                          <a:latin typeface="Whitney SSm Book" pitchFamily="2" charset="0"/>
                          <a:ea typeface="+mn-ea"/>
                          <a:cs typeface="Whitney Office"/>
                        </a:rPr>
                        <a:t>0.00</a:t>
                      </a:r>
                    </a:p>
                  </a:txBody>
                  <a:tcPr marL="95970" marR="95970" marT="47985" marB="4798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B3438"/>
                          </a:solidFill>
                          <a:effectLst/>
                          <a:uLnTx/>
                          <a:uFillTx/>
                          <a:latin typeface="Whitney SSm Book" pitchFamily="2" charset="0"/>
                          <a:ea typeface="+mn-ea"/>
                          <a:cs typeface="Whitney Office"/>
                        </a:rPr>
                        <a:t>620 000.00</a:t>
                      </a:r>
                    </a:p>
                  </a:txBody>
                  <a:tcPr marL="95970" marR="95970" marT="47985" marB="4798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5500711"/>
                  </a:ext>
                </a:extLst>
              </a:tr>
              <a:tr h="692482"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Whitney SSm Semibold" pitchFamily="2" charset="0"/>
                          <a:ea typeface="+mn-ea"/>
                          <a:cs typeface="Whitney Office"/>
                        </a:rPr>
                        <a:t>1</a:t>
                      </a:r>
                    </a:p>
                  </a:txBody>
                  <a:tcPr marL="95970" marR="95970" marT="47985" marB="479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B3438"/>
                          </a:solidFill>
                          <a:effectLst/>
                          <a:uLnTx/>
                          <a:uFillTx/>
                          <a:latin typeface="Whitney SSm Book" pitchFamily="2" charset="0"/>
                          <a:ea typeface="+mn-ea"/>
                          <a:cs typeface="Whitney Office"/>
                        </a:rPr>
                        <a:t>1911.67</a:t>
                      </a:r>
                    </a:p>
                  </a:txBody>
                  <a:tcPr marL="95970" marR="95970" marT="47985" marB="4798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B3438"/>
                          </a:solidFill>
                          <a:effectLst/>
                          <a:uLnTx/>
                          <a:uFillTx/>
                          <a:latin typeface="Whitney SSm Book" pitchFamily="2" charset="0"/>
                          <a:ea typeface="+mn-ea"/>
                          <a:cs typeface="Whitney Office"/>
                        </a:rPr>
                        <a:t>1911.67</a:t>
                      </a:r>
                    </a:p>
                  </a:txBody>
                  <a:tcPr marL="95970" marR="95970" marT="47985" marB="4798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B3438"/>
                          </a:solidFill>
                          <a:effectLst/>
                          <a:uLnTx/>
                          <a:uFillTx/>
                          <a:latin typeface="Whitney SSm Book" pitchFamily="2" charset="0"/>
                          <a:ea typeface="+mn-ea"/>
                          <a:cs typeface="Whitney Office"/>
                        </a:rPr>
                        <a:t>0.00</a:t>
                      </a:r>
                    </a:p>
                  </a:txBody>
                  <a:tcPr marL="95970" marR="95970" marT="47985" marB="4798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B3438"/>
                          </a:solidFill>
                          <a:effectLst/>
                          <a:uLnTx/>
                          <a:uFillTx/>
                          <a:latin typeface="Whitney SSm Book" pitchFamily="2" charset="0"/>
                          <a:ea typeface="+mn-ea"/>
                          <a:cs typeface="Whitney Office"/>
                        </a:rPr>
                        <a:t>620 000.00</a:t>
                      </a:r>
                    </a:p>
                  </a:txBody>
                  <a:tcPr marL="95970" marR="95970" marT="47985" marB="4798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5642759"/>
                  </a:ext>
                </a:extLst>
              </a:tr>
              <a:tr h="692482"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Whitney SSm Semibold" pitchFamily="2" charset="0"/>
                          <a:ea typeface="+mn-ea"/>
                          <a:cs typeface="Whitney Office"/>
                        </a:rPr>
                        <a:t>2</a:t>
                      </a:r>
                    </a:p>
                  </a:txBody>
                  <a:tcPr marL="95970" marR="95970" marT="47985" marB="479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B3438"/>
                          </a:solidFill>
                          <a:effectLst/>
                          <a:uLnTx/>
                          <a:uFillTx/>
                          <a:latin typeface="Whitney SSm Book" pitchFamily="2" charset="0"/>
                          <a:ea typeface="+mn-ea"/>
                          <a:cs typeface="Whitney Office"/>
                        </a:rPr>
                        <a:t>1911.67</a:t>
                      </a:r>
                      <a:endParaRPr kumimoji="0" lang="en-A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B3438"/>
                        </a:solidFill>
                        <a:effectLst/>
                        <a:uLnTx/>
                        <a:uFillTx/>
                        <a:latin typeface="Whitney SSm Book" pitchFamily="2" charset="0"/>
                        <a:ea typeface="+mn-ea"/>
                        <a:cs typeface="Whitney Office"/>
                      </a:endParaRPr>
                    </a:p>
                  </a:txBody>
                  <a:tcPr marL="95970" marR="95970" marT="47985" marB="4798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B3438"/>
                          </a:solidFill>
                          <a:effectLst/>
                          <a:uLnTx/>
                          <a:uFillTx/>
                          <a:latin typeface="Whitney SSm Book" pitchFamily="2" charset="0"/>
                          <a:ea typeface="+mn-ea"/>
                          <a:cs typeface="Whitney Office"/>
                        </a:rPr>
                        <a:t>1911.67</a:t>
                      </a:r>
                    </a:p>
                  </a:txBody>
                  <a:tcPr marL="95970" marR="95970" marT="47985" marB="4798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B3438"/>
                          </a:solidFill>
                          <a:effectLst/>
                          <a:uLnTx/>
                          <a:uFillTx/>
                          <a:latin typeface="Whitney SSm Book" pitchFamily="2" charset="0"/>
                          <a:ea typeface="+mn-ea"/>
                          <a:cs typeface="Whitney Office"/>
                        </a:rPr>
                        <a:t>0.00</a:t>
                      </a:r>
                    </a:p>
                  </a:txBody>
                  <a:tcPr marL="95970" marR="95970" marT="47985" marB="4798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B3438"/>
                          </a:solidFill>
                          <a:effectLst/>
                          <a:uLnTx/>
                          <a:uFillTx/>
                          <a:latin typeface="Whitney SSm Book" pitchFamily="2" charset="0"/>
                          <a:ea typeface="+mn-ea"/>
                          <a:cs typeface="Whitney Office"/>
                        </a:rPr>
                        <a:t>620 000.00</a:t>
                      </a:r>
                    </a:p>
                  </a:txBody>
                  <a:tcPr marL="95970" marR="95970" marT="47985" marB="4798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2160762"/>
                  </a:ext>
                </a:extLst>
              </a:tr>
              <a:tr h="692482"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Whitney SSm Semibold" pitchFamily="2" charset="0"/>
                          <a:ea typeface="+mn-ea"/>
                          <a:cs typeface="Whitney Office"/>
                        </a:rPr>
                        <a:t>3</a:t>
                      </a:r>
                    </a:p>
                  </a:txBody>
                  <a:tcPr marL="95970" marR="95970" marT="47985" marB="479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B3438"/>
                          </a:solidFill>
                          <a:effectLst/>
                          <a:uLnTx/>
                          <a:uFillTx/>
                          <a:latin typeface="Whitney SSm Book" pitchFamily="2" charset="0"/>
                          <a:ea typeface="+mn-ea"/>
                          <a:cs typeface="Whitney Office"/>
                        </a:rPr>
                        <a:t>1911.67</a:t>
                      </a:r>
                      <a:endParaRPr kumimoji="0" lang="en-A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B3438"/>
                        </a:solidFill>
                        <a:effectLst/>
                        <a:uLnTx/>
                        <a:uFillTx/>
                        <a:latin typeface="Whitney SSm Book" pitchFamily="2" charset="0"/>
                        <a:ea typeface="+mn-ea"/>
                        <a:cs typeface="Whitney Office"/>
                      </a:endParaRPr>
                    </a:p>
                  </a:txBody>
                  <a:tcPr marL="95970" marR="95970" marT="47985" marB="4798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B3438"/>
                          </a:solidFill>
                          <a:effectLst/>
                          <a:uLnTx/>
                          <a:uFillTx/>
                          <a:latin typeface="Whitney SSm Book" pitchFamily="2" charset="0"/>
                          <a:ea typeface="+mn-ea"/>
                          <a:cs typeface="Whitney Office"/>
                        </a:rPr>
                        <a:t>1911.67</a:t>
                      </a:r>
                    </a:p>
                  </a:txBody>
                  <a:tcPr marL="95970" marR="95970" marT="47985" marB="4798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B3438"/>
                          </a:solidFill>
                          <a:effectLst/>
                          <a:uLnTx/>
                          <a:uFillTx/>
                          <a:latin typeface="Whitney SSm Book" pitchFamily="2" charset="0"/>
                          <a:ea typeface="+mn-ea"/>
                          <a:cs typeface="Whitney Office"/>
                        </a:rPr>
                        <a:t>0.00</a:t>
                      </a:r>
                    </a:p>
                  </a:txBody>
                  <a:tcPr marL="95970" marR="95970" marT="47985" marB="4798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B3438"/>
                          </a:solidFill>
                          <a:effectLst/>
                          <a:uLnTx/>
                          <a:uFillTx/>
                          <a:latin typeface="Whitney SSm Book" pitchFamily="2" charset="0"/>
                          <a:ea typeface="+mn-ea"/>
                          <a:cs typeface="Whitney Office"/>
                        </a:rPr>
                        <a:t>620 000.00</a:t>
                      </a:r>
                    </a:p>
                  </a:txBody>
                  <a:tcPr marL="95970" marR="95970" marT="47985" marB="4798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776919"/>
                  </a:ext>
                </a:extLst>
              </a:tr>
              <a:tr h="692482"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Whitney SSm Semibold" pitchFamily="2" charset="0"/>
                          <a:ea typeface="+mn-ea"/>
                          <a:cs typeface="Whitney Office"/>
                        </a:rPr>
                        <a:t>…</a:t>
                      </a:r>
                    </a:p>
                  </a:txBody>
                  <a:tcPr marL="95970" marR="95970" marT="47985" marB="479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B3438"/>
                          </a:solidFill>
                          <a:effectLst/>
                          <a:uLnTx/>
                          <a:uFillTx/>
                          <a:latin typeface="Whitney SSm Book" pitchFamily="2" charset="0"/>
                          <a:ea typeface="+mn-ea"/>
                          <a:cs typeface="Whitney Office"/>
                        </a:rPr>
                        <a:t>…</a:t>
                      </a:r>
                    </a:p>
                  </a:txBody>
                  <a:tcPr marL="95970" marR="95970" marT="47985" marB="4798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B3438"/>
                          </a:solidFill>
                          <a:effectLst/>
                          <a:uLnTx/>
                          <a:uFillTx/>
                          <a:latin typeface="Whitney SSm Book" pitchFamily="2" charset="0"/>
                          <a:ea typeface="+mn-ea"/>
                          <a:cs typeface="Whitney Office"/>
                        </a:rPr>
                        <a:t>…</a:t>
                      </a:r>
                    </a:p>
                  </a:txBody>
                  <a:tcPr marL="95970" marR="95970" marT="47985" marB="4798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B3438"/>
                          </a:solidFill>
                          <a:effectLst/>
                          <a:uLnTx/>
                          <a:uFillTx/>
                          <a:latin typeface="Whitney SSm Book" pitchFamily="2" charset="0"/>
                          <a:ea typeface="+mn-ea"/>
                          <a:cs typeface="Whitney Office"/>
                        </a:rPr>
                        <a:t>…</a:t>
                      </a:r>
                    </a:p>
                  </a:txBody>
                  <a:tcPr marL="95970" marR="95970" marT="47985" marB="4798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B3438"/>
                          </a:solidFill>
                          <a:effectLst/>
                          <a:uLnTx/>
                          <a:uFillTx/>
                          <a:latin typeface="Whitney SSm Book" pitchFamily="2" charset="0"/>
                          <a:ea typeface="+mn-ea"/>
                          <a:cs typeface="Whitney Office"/>
                        </a:rPr>
                        <a:t>…</a:t>
                      </a:r>
                    </a:p>
                  </a:txBody>
                  <a:tcPr marL="95970" marR="95970" marT="47985" marB="47985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4208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00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B17BA-4A15-5736-DEEF-C9563DB83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0" dirty="0"/>
              <a:t>Recurrence relations for financial products</a:t>
            </a:r>
            <a:endParaRPr lang="en-US" b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F07B647A-B190-7099-0650-F3321274B419}"/>
                  </a:ext>
                </a:extLst>
              </p:cNvPr>
              <p:cNvSpPr>
                <a:spLocks noGrp="1"/>
              </p:cNvSpPr>
              <p:nvPr>
                <p:ph type="body" sz="quarter" idx="16"/>
              </p:nvPr>
            </p:nvSpPr>
            <p:spPr>
              <a:xfrm>
                <a:off x="70665" y="5106207"/>
                <a:ext cx="9503018" cy="1508353"/>
              </a:xfrm>
            </p:spPr>
            <p:txBody>
              <a:bodyPr/>
              <a:lstStyle/>
              <a:p>
                <a:pPr marL="228526" indent="-228526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en-US" dirty="0"/>
                  <a:t>An interest-only loan is a loan you make regular payments towards, without changing </a:t>
                </a:r>
                <a:br>
                  <a:rPr lang="en-US" dirty="0"/>
                </a:br>
                <a:r>
                  <a:rPr lang="en-US" dirty="0"/>
                  <a:t>the balance owed.</a:t>
                </a:r>
              </a:p>
              <a:p>
                <a:pPr marL="228526" indent="-228526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en-US" dirty="0"/>
                  <a:t>Each period, the value of the loan increases with interest and then decreases with the payment. </a:t>
                </a:r>
                <a:r>
                  <a:rPr lang="en-AU" dirty="0"/>
                  <a:t>But because the payment in is equal to the interest added, the principal remains the same!</a:t>
                </a:r>
              </a:p>
              <a:p>
                <a:pPr marL="228526" indent="-228526">
                  <a:lnSpc>
                    <a:spcPct val="100000"/>
                  </a:lnSpc>
                  <a:spcBef>
                    <a:spcPts val="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AU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𝑉</m:t>
                        </m:r>
                      </m:e>
                      <m:sub>
                        <m:r>
                          <a:rPr lang="en-AU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is the value of the loan after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periods.</a:t>
                </a:r>
              </a:p>
            </p:txBody>
          </p:sp>
        </mc:Choice>
        <mc:Fallback xmlns=""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F07B647A-B190-7099-0650-F3321274B41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6"/>
              </p:nvPr>
            </p:nvSpPr>
            <p:spPr>
              <a:xfrm>
                <a:off x="70665" y="5106207"/>
                <a:ext cx="9503018" cy="1508353"/>
              </a:xfrm>
              <a:blipFill>
                <a:blip r:embed="rId3"/>
                <a:stretch>
                  <a:fillRect l="-513" t="-2024" b="-526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1BCFB51-1F07-7792-FC55-558352DC0BD9}"/>
                  </a:ext>
                </a:extLst>
              </p:cNvPr>
              <p:cNvSpPr txBox="1"/>
              <p:nvPr/>
            </p:nvSpPr>
            <p:spPr>
              <a:xfrm>
                <a:off x="70665" y="2210569"/>
                <a:ext cx="5347624" cy="677152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25400">
                <a:noFill/>
              </a:ln>
            </p:spPr>
            <p:txBody>
              <a:bodyPr wrap="square" lIns="95970" tIns="95970" rIns="95970" bIns="95970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AU" sz="1466" dirty="0">
                    <a:solidFill>
                      <a:schemeClr val="accent5"/>
                    </a:solidFill>
                    <a:latin typeface="Whitney SSm Semibold" pitchFamily="2" charset="0"/>
                    <a:ea typeface="Whitney Office" charset="0"/>
                    <a:cs typeface="Whitney Office" charset="0"/>
                  </a:rPr>
                  <a:t>Interest-only loan </a:t>
                </a:r>
                <a:r>
                  <a:rPr lang="en-AU" sz="1466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Whitney SSm Book" pitchFamily="2" charset="0"/>
                    <a:ea typeface="Whitney Office" charset="0"/>
                    <a:cs typeface="Whitney Office" charset="0"/>
                  </a:rPr>
                  <a:t>(formula)</a:t>
                </a:r>
                <a:endParaRPr lang="en-AU" sz="1466" dirty="0">
                  <a:solidFill>
                    <a:schemeClr val="accent5"/>
                  </a:solidFill>
                  <a:latin typeface="Whitney SSm Semibold" pitchFamily="2" charset="0"/>
                  <a:ea typeface="Whitney Office" charset="0"/>
                  <a:cs typeface="Whitney Office" charset="0"/>
                </a:endParaRPr>
              </a:p>
              <a:p>
                <a:pPr algn="ctr">
                  <a:lnSpc>
                    <a:spcPct val="11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AU" sz="1466" i="1">
                            <a:solidFill>
                              <a:schemeClr val="tx1">
                                <a:lumMod val="90000"/>
                                <a:lumOff val="10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AU" sz="1466" i="1">
                            <a:solidFill>
                              <a:schemeClr val="tx1">
                                <a:lumMod val="90000"/>
                                <a:lumOff val="10000"/>
                              </a:schemeClr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𝑉</m:t>
                        </m:r>
                      </m:e>
                      <m:sub>
                        <m:r>
                          <a:rPr lang="en-AU" sz="1466" i="1">
                            <a:solidFill>
                              <a:schemeClr val="tx1">
                                <a:lumMod val="90000"/>
                                <a:lumOff val="10000"/>
                              </a:schemeClr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AU" sz="1466" dirty="0">
                    <a:solidFill>
                      <a:schemeClr val="tx1">
                        <a:lumMod val="90000"/>
                        <a:lumOff val="10000"/>
                      </a:schemeClr>
                    </a:solidFill>
                    <a:latin typeface="+mj-lt"/>
                    <a:ea typeface="Calibri" panose="020F0502020204030204" pitchFamily="34" charset="0"/>
                    <a:cs typeface="Calibri" panose="020F0502020204030204" pitchFamily="34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AU" sz="1466" i="1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500 000</m:t>
                    </m:r>
                  </m:oMath>
                </a14:m>
                <a:r>
                  <a:rPr lang="en-AU" sz="1466" dirty="0">
                    <a:solidFill>
                      <a:schemeClr val="tx1">
                        <a:lumMod val="90000"/>
                        <a:lumOff val="10000"/>
                      </a:schemeClr>
                    </a:solidFill>
                    <a:latin typeface="Calibri" panose="020F0502020204030204" pitchFamily="34" charset="0"/>
                    <a:ea typeface="Calibri" panose="020F0502020204030204" pitchFamily="34" charset="0"/>
                  </a:rPr>
                  <a:t>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1466" i="1">
                            <a:solidFill>
                              <a:schemeClr val="tx1">
                                <a:lumMod val="90000"/>
                                <a:lumOff val="10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AU" sz="1466" i="1">
                            <a:solidFill>
                              <a:schemeClr val="tx1">
                                <a:lumMod val="90000"/>
                                <a:lumOff val="10000"/>
                              </a:schemeClr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𝑉</m:t>
                        </m:r>
                      </m:e>
                      <m:sub>
                        <m:r>
                          <a:rPr lang="en-AU" sz="1466" i="1">
                            <a:solidFill>
                              <a:schemeClr val="tx1">
                                <a:lumMod val="90000"/>
                                <a:lumOff val="10000"/>
                              </a:schemeClr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𝑛</m:t>
                        </m:r>
                        <m:r>
                          <a:rPr lang="en-AU" sz="1466" i="1">
                            <a:solidFill>
                              <a:schemeClr val="tx1">
                                <a:lumMod val="90000"/>
                                <a:lumOff val="10000"/>
                              </a:schemeClr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AU" sz="1466" dirty="0">
                    <a:solidFill>
                      <a:schemeClr val="tx1">
                        <a:lumMod val="90000"/>
                        <a:lumOff val="10000"/>
                      </a:schemeClr>
                    </a:solidFill>
                    <a:latin typeface="+mj-lt"/>
                    <a:ea typeface="Calibri" panose="020F0502020204030204" pitchFamily="34" charset="0"/>
                    <a:cs typeface="Calibri" panose="020F0502020204030204" pitchFamily="34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AU" sz="1466" i="1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1.005</m:t>
                    </m:r>
                    <m:sSub>
                      <m:sSubPr>
                        <m:ctrlPr>
                          <a:rPr lang="en-AU" sz="1466" i="1">
                            <a:solidFill>
                              <a:schemeClr val="tx1">
                                <a:lumMod val="90000"/>
                                <a:lumOff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AU" sz="1466" i="1">
                            <a:solidFill>
                              <a:schemeClr val="tx1">
                                <a:lumMod val="90000"/>
                                <a:lumOff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𝑉</m:t>
                        </m:r>
                      </m:e>
                      <m:sub>
                        <m:r>
                          <a:rPr lang="en-AU" sz="1466" i="1">
                            <a:solidFill>
                              <a:schemeClr val="tx1">
                                <a:lumMod val="90000"/>
                                <a:lumOff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𝑛</m:t>
                        </m:r>
                      </m:sub>
                    </m:sSub>
                    <m:r>
                      <a:rPr lang="en-AU" sz="1466" i="1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en-AU" sz="1466" i="1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−</m:t>
                    </m:r>
                    <m:r>
                      <a:rPr lang="en-AU" sz="1466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en-AU" sz="1466" i="1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2500</m:t>
                    </m:r>
                  </m:oMath>
                </a14:m>
                <a:endParaRPr lang="en-US" sz="1466" dirty="0">
                  <a:solidFill>
                    <a:schemeClr val="tx1">
                      <a:lumMod val="90000"/>
                      <a:lumOff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1BCFB51-1F07-7792-FC55-558352DC0B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65" y="2210569"/>
                <a:ext cx="5347624" cy="677152"/>
              </a:xfrm>
              <a:prstGeom prst="rect">
                <a:avLst/>
              </a:prstGeom>
              <a:blipFill>
                <a:blip r:embed="rId4"/>
                <a:stretch>
                  <a:fillRect b="-180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F6D8D04A-992F-FE0A-546B-7706B29FA9E5}"/>
              </a:ext>
            </a:extLst>
          </p:cNvPr>
          <p:cNvSpPr txBox="1"/>
          <p:nvPr/>
        </p:nvSpPr>
        <p:spPr>
          <a:xfrm>
            <a:off x="208217" y="4652152"/>
            <a:ext cx="6617496" cy="338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599" dirty="0">
                <a:solidFill>
                  <a:schemeClr val="accent4"/>
                </a:solidFill>
                <a:latin typeface="Whitney SSm Semibold" pitchFamily="2" charset="0"/>
              </a:rPr>
              <a:t>Deep dive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FDBCB3A-FDC6-4F09-87E0-D7D83A21C848}"/>
                  </a:ext>
                </a:extLst>
              </p:cNvPr>
              <p:cNvSpPr txBox="1"/>
              <p:nvPr/>
            </p:nvSpPr>
            <p:spPr>
              <a:xfrm>
                <a:off x="5142745" y="1299093"/>
                <a:ext cx="6152982" cy="429007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25400">
                <a:noFill/>
              </a:ln>
            </p:spPr>
            <p:txBody>
              <a:bodyPr wrap="square" lIns="95970" tIns="95970" rIns="95970" bIns="95970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AU" sz="1466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AU" sz="1466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𝑉</m:t>
                        </m:r>
                      </m:e>
                      <m:sub>
                        <m:r>
                          <a:rPr lang="en-AU" sz="1466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0</m:t>
                        </m:r>
                      </m:sub>
                    </m:sSub>
                    <m:r>
                      <a:rPr lang="en-AU" sz="1466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en-AU" sz="1466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500 000</m:t>
                    </m:r>
                  </m:oMath>
                </a14:m>
                <a:r>
                  <a:rPr lang="en-AU" sz="1466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</a:rPr>
                  <a:t>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1466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AU" sz="1466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𝑉</m:t>
                        </m:r>
                      </m:e>
                      <m:sub>
                        <m:r>
                          <a:rPr lang="en-AU" sz="1466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𝑛</m:t>
                        </m:r>
                        <m:r>
                          <a:rPr lang="en-AU" sz="1466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+1</m:t>
                        </m:r>
                      </m:sub>
                    </m:sSub>
                    <m:r>
                      <a:rPr lang="en-AU" sz="1466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 =</m:t>
                    </m:r>
                    <m:r>
                      <a:rPr lang="en-AU" sz="1466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1.005</m:t>
                    </m:r>
                    <m:sSub>
                      <m:sSubPr>
                        <m:ctrlPr>
                          <a:rPr lang="en-AU" sz="1466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AU" sz="1466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 </m:t>
                        </m:r>
                        <m:r>
                          <a:rPr lang="en-AU" sz="1466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𝑉</m:t>
                        </m:r>
                      </m:e>
                      <m:sub>
                        <m:r>
                          <a:rPr lang="en-AU" sz="1466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𝑛</m:t>
                        </m:r>
                      </m:sub>
                    </m:sSub>
                    <m:r>
                      <a:rPr lang="en-AU" sz="1466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−</m:t>
                    </m:r>
                    <m:r>
                      <a:rPr lang="en-AU" sz="1466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250</m:t>
                    </m:r>
                    <m:r>
                      <a:rPr lang="en-AU" sz="1466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0</m:t>
                    </m:r>
                    <m:r>
                      <a:rPr lang="en-AU" sz="1466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</m:t>
                    </m:r>
                  </m:oMath>
                </a14:m>
                <a:endParaRPr lang="en-US" sz="1466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FDBCB3A-FDC6-4F09-87E0-D7D83A21C8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2745" y="1299093"/>
                <a:ext cx="6152982" cy="429007"/>
              </a:xfrm>
              <a:prstGeom prst="rect">
                <a:avLst/>
              </a:prstGeom>
              <a:blipFill>
                <a:blip r:embed="rId5"/>
                <a:stretch>
                  <a:fillRect b="-428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DE1B1E7-9361-4885-A795-4A3DC05CB897}"/>
                  </a:ext>
                </a:extLst>
              </p:cNvPr>
              <p:cNvSpPr txBox="1"/>
              <p:nvPr/>
            </p:nvSpPr>
            <p:spPr>
              <a:xfrm>
                <a:off x="6823971" y="2311183"/>
                <a:ext cx="1906291" cy="3384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599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1.005</m:t>
                      </m:r>
                      <m:r>
                        <a:rPr lang="en-AU" sz="1599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=1+0.005</m:t>
                      </m:r>
                    </m:oMath>
                  </m:oMathPara>
                </a14:m>
                <a:endParaRPr lang="en-US" sz="1599" dirty="0">
                  <a:solidFill>
                    <a:srgbClr val="FF0000"/>
                  </a:solidFill>
                  <a:latin typeface="Whitney SSm Book" pitchFamily="2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DE1B1E7-9361-4885-A795-4A3DC05CB8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3971" y="2311183"/>
                <a:ext cx="1906291" cy="33842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5E11CBB-5DF6-432A-8E51-859B55223EAC}"/>
              </a:ext>
            </a:extLst>
          </p:cNvPr>
          <p:cNvCxnSpPr>
            <a:cxnSpLocks/>
          </p:cNvCxnSpPr>
          <p:nvPr/>
        </p:nvCxnSpPr>
        <p:spPr>
          <a:xfrm>
            <a:off x="8765025" y="1667259"/>
            <a:ext cx="0" cy="28745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1A74BF6-BC14-4A42-AF10-FD8E20364085}"/>
              </a:ext>
            </a:extLst>
          </p:cNvPr>
          <p:cNvCxnSpPr>
            <a:cxnSpLocks/>
          </p:cNvCxnSpPr>
          <p:nvPr/>
        </p:nvCxnSpPr>
        <p:spPr>
          <a:xfrm flipH="1">
            <a:off x="7795642" y="1954718"/>
            <a:ext cx="969383" cy="0"/>
          </a:xfrm>
          <a:prstGeom prst="line">
            <a:avLst/>
          </a:prstGeom>
          <a:ln w="12700" cap="sq">
            <a:solidFill>
              <a:schemeClr val="tx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1322999-9D5F-4EAA-B284-74307402239E}"/>
              </a:ext>
            </a:extLst>
          </p:cNvPr>
          <p:cNvCxnSpPr>
            <a:cxnSpLocks/>
          </p:cNvCxnSpPr>
          <p:nvPr/>
        </p:nvCxnSpPr>
        <p:spPr>
          <a:xfrm>
            <a:off x="7787106" y="1948122"/>
            <a:ext cx="1" cy="26332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8B813B3-072E-4AD2-918B-4F466A110C24}"/>
              </a:ext>
            </a:extLst>
          </p:cNvPr>
          <p:cNvCxnSpPr>
            <a:cxnSpLocks/>
          </p:cNvCxnSpPr>
          <p:nvPr/>
        </p:nvCxnSpPr>
        <p:spPr>
          <a:xfrm flipH="1">
            <a:off x="9629089" y="1667259"/>
            <a:ext cx="0" cy="28745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C00B020-745E-4D9A-A261-D873CD8614EF}"/>
              </a:ext>
            </a:extLst>
          </p:cNvPr>
          <p:cNvCxnSpPr>
            <a:cxnSpLocks/>
          </p:cNvCxnSpPr>
          <p:nvPr/>
        </p:nvCxnSpPr>
        <p:spPr>
          <a:xfrm>
            <a:off x="9629089" y="1954718"/>
            <a:ext cx="969383" cy="0"/>
          </a:xfrm>
          <a:prstGeom prst="line">
            <a:avLst/>
          </a:prstGeom>
          <a:ln w="12700" cap="sq">
            <a:solidFill>
              <a:schemeClr val="tx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D6F9A0D-17B5-49B2-B87C-06C180C66DF5}"/>
              </a:ext>
            </a:extLst>
          </p:cNvPr>
          <p:cNvCxnSpPr>
            <a:cxnSpLocks/>
          </p:cNvCxnSpPr>
          <p:nvPr/>
        </p:nvCxnSpPr>
        <p:spPr>
          <a:xfrm flipH="1">
            <a:off x="10598472" y="1954717"/>
            <a:ext cx="1" cy="26332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39C5F232-CF33-4AEA-B955-43B3FC4323A9}"/>
              </a:ext>
            </a:extLst>
          </p:cNvPr>
          <p:cNvSpPr/>
          <p:nvPr/>
        </p:nvSpPr>
        <p:spPr>
          <a:xfrm>
            <a:off x="8464210" y="1366215"/>
            <a:ext cx="487925" cy="30104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99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591E1D1-D593-4EB1-8F59-C87E5ED96106}"/>
              </a:ext>
            </a:extLst>
          </p:cNvPr>
          <p:cNvSpPr/>
          <p:nvPr/>
        </p:nvSpPr>
        <p:spPr>
          <a:xfrm>
            <a:off x="9157126" y="1366215"/>
            <a:ext cx="770180" cy="29088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99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89EE83D-1C83-45DF-9F13-F40824972DEF}"/>
                  </a:ext>
                </a:extLst>
              </p:cNvPr>
              <p:cNvSpPr txBox="1"/>
              <p:nvPr/>
            </p:nvSpPr>
            <p:spPr>
              <a:xfrm>
                <a:off x="5660112" y="3421527"/>
                <a:ext cx="2078646" cy="3384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599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AU" sz="1599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=100%:</m:t>
                      </m:r>
                      <m:r>
                        <a:rPr lang="en-AU" sz="1599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𝑝𝑟𝑖𝑛𝑐𝑖𝑝𝑎𝑙</m:t>
                      </m:r>
                    </m:oMath>
                  </m:oMathPara>
                </a14:m>
                <a:endParaRPr lang="en-US" sz="1599" dirty="0">
                  <a:solidFill>
                    <a:srgbClr val="FF0000"/>
                  </a:solidFill>
                  <a:latin typeface="Whitney SSm Book" pitchFamily="2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89EE83D-1C83-45DF-9F13-F40824972D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0112" y="3421527"/>
                <a:ext cx="2078646" cy="338426"/>
              </a:xfrm>
              <a:prstGeom prst="rect">
                <a:avLst/>
              </a:prstGeom>
              <a:blipFill>
                <a:blip r:embed="rId7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C3DA54D-9B82-4FD0-9246-054C1D813911}"/>
                  </a:ext>
                </a:extLst>
              </p:cNvPr>
              <p:cNvSpPr txBox="1"/>
              <p:nvPr/>
            </p:nvSpPr>
            <p:spPr>
              <a:xfrm>
                <a:off x="8136311" y="3421527"/>
                <a:ext cx="2768963" cy="3384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599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0.005=0.5%:</m:t>
                      </m:r>
                      <m:r>
                        <a:rPr lang="en-AU" sz="1599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𝐼𝑛𝑡𝑒𝑟𝑒𝑠𝑡</m:t>
                      </m:r>
                      <m:r>
                        <a:rPr lang="en-AU" sz="1599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1599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𝑟𝑎𝑡𝑒</m:t>
                      </m:r>
                    </m:oMath>
                  </m:oMathPara>
                </a14:m>
                <a:br>
                  <a:rPr lang="en-US" sz="1599" dirty="0">
                    <a:solidFill>
                      <a:srgbClr val="FF0000"/>
                    </a:solidFill>
                    <a:latin typeface="Whitney SSm Book" pitchFamily="2" charset="0"/>
                  </a:rPr>
                </a:br>
                <a:endParaRPr lang="en-US" sz="1599" dirty="0">
                  <a:solidFill>
                    <a:srgbClr val="FF0000"/>
                  </a:solidFill>
                  <a:latin typeface="Whitney SSm Book" pitchFamily="2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C3DA54D-9B82-4FD0-9246-054C1D813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6311" y="3421527"/>
                <a:ext cx="2768963" cy="33849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83822AB-80F9-464D-80AF-5E03C3C96E61}"/>
              </a:ext>
            </a:extLst>
          </p:cNvPr>
          <p:cNvCxnSpPr>
            <a:cxnSpLocks/>
          </p:cNvCxnSpPr>
          <p:nvPr/>
        </p:nvCxnSpPr>
        <p:spPr>
          <a:xfrm>
            <a:off x="7687343" y="2777603"/>
            <a:ext cx="0" cy="28745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B4841EF-AC84-4CB9-B5BD-17F43B9CEC51}"/>
              </a:ext>
            </a:extLst>
          </p:cNvPr>
          <p:cNvCxnSpPr>
            <a:cxnSpLocks/>
          </p:cNvCxnSpPr>
          <p:nvPr/>
        </p:nvCxnSpPr>
        <p:spPr>
          <a:xfrm flipH="1">
            <a:off x="6717960" y="3065062"/>
            <a:ext cx="969383" cy="0"/>
          </a:xfrm>
          <a:prstGeom prst="line">
            <a:avLst/>
          </a:prstGeom>
          <a:ln w="12700" cap="sq">
            <a:solidFill>
              <a:schemeClr val="tx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97E76E1-F501-4406-95EC-A034C515D85E}"/>
              </a:ext>
            </a:extLst>
          </p:cNvPr>
          <p:cNvCxnSpPr>
            <a:cxnSpLocks/>
          </p:cNvCxnSpPr>
          <p:nvPr/>
        </p:nvCxnSpPr>
        <p:spPr>
          <a:xfrm>
            <a:off x="6709424" y="3058466"/>
            <a:ext cx="1" cy="26332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3508FE1-99DB-4276-958C-4DD253D9BC53}"/>
              </a:ext>
            </a:extLst>
          </p:cNvPr>
          <p:cNvCxnSpPr>
            <a:cxnSpLocks/>
          </p:cNvCxnSpPr>
          <p:nvPr/>
        </p:nvCxnSpPr>
        <p:spPr>
          <a:xfrm flipH="1">
            <a:off x="8551407" y="2777603"/>
            <a:ext cx="0" cy="28745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4A8EB96-A727-4695-9D58-6DAA2CDFB94B}"/>
              </a:ext>
            </a:extLst>
          </p:cNvPr>
          <p:cNvCxnSpPr>
            <a:cxnSpLocks/>
          </p:cNvCxnSpPr>
          <p:nvPr/>
        </p:nvCxnSpPr>
        <p:spPr>
          <a:xfrm>
            <a:off x="8551407" y="3065062"/>
            <a:ext cx="969383" cy="0"/>
          </a:xfrm>
          <a:prstGeom prst="line">
            <a:avLst/>
          </a:prstGeom>
          <a:ln w="12700" cap="sq">
            <a:solidFill>
              <a:schemeClr val="tx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405BBE0-C65C-426F-AE73-B144CA49002F}"/>
              </a:ext>
            </a:extLst>
          </p:cNvPr>
          <p:cNvCxnSpPr>
            <a:cxnSpLocks/>
          </p:cNvCxnSpPr>
          <p:nvPr/>
        </p:nvCxnSpPr>
        <p:spPr>
          <a:xfrm flipH="1">
            <a:off x="9520790" y="3065061"/>
            <a:ext cx="1" cy="26332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44E7731-3773-488B-B753-2921810D4EBD}"/>
              </a:ext>
            </a:extLst>
          </p:cNvPr>
          <p:cNvCxnSpPr>
            <a:cxnSpLocks/>
          </p:cNvCxnSpPr>
          <p:nvPr/>
        </p:nvCxnSpPr>
        <p:spPr>
          <a:xfrm flipH="1">
            <a:off x="9542558" y="3739976"/>
            <a:ext cx="1" cy="26332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CCF8B30-7A9C-49B6-98FF-C32E3E3CAE11}"/>
                  </a:ext>
                </a:extLst>
              </p:cNvPr>
              <p:cNvSpPr txBox="1"/>
              <p:nvPr/>
            </p:nvSpPr>
            <p:spPr>
              <a:xfrm>
                <a:off x="7543116" y="4139985"/>
                <a:ext cx="3977114" cy="7571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FF0000"/>
                    </a:solidFill>
                  </a:rPr>
                  <a:t>D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100∗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A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AU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0.05</m:t>
                        </m:r>
                      </m:num>
                      <m:den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100∗</m:t>
                        </m:r>
                        <m:r>
                          <a:rPr lang="en-AU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×</m:t>
                    </m:r>
                    <m:r>
                      <a:rPr lang="en-AU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500 000=2500</m:t>
                    </m:r>
                  </m:oMath>
                </a14:m>
                <a:br>
                  <a:rPr lang="en-US" sz="1599" dirty="0">
                    <a:solidFill>
                      <a:srgbClr val="FF0000"/>
                    </a:solidFill>
                    <a:latin typeface="Whitney SSm Book" pitchFamily="2" charset="0"/>
                  </a:rPr>
                </a:br>
                <a:endParaRPr lang="en-US" sz="1599" dirty="0">
                  <a:solidFill>
                    <a:srgbClr val="FF0000"/>
                  </a:solidFill>
                  <a:latin typeface="Whitney SSm Book" pitchFamily="2" charset="0"/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CCF8B30-7A9C-49B6-98FF-C32E3E3CAE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116" y="4139985"/>
                <a:ext cx="3977114" cy="757130"/>
              </a:xfrm>
              <a:prstGeom prst="rect">
                <a:avLst/>
              </a:prstGeom>
              <a:blipFill>
                <a:blip r:embed="rId9"/>
                <a:stretch>
                  <a:fillRect l="-76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6A21247-912C-4A0F-B2F4-99563AA16C79}"/>
              </a:ext>
            </a:extLst>
          </p:cNvPr>
          <p:cNvCxnSpPr>
            <a:cxnSpLocks/>
          </p:cNvCxnSpPr>
          <p:nvPr/>
        </p:nvCxnSpPr>
        <p:spPr>
          <a:xfrm>
            <a:off x="11055120" y="2649609"/>
            <a:ext cx="0" cy="149037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7D02116-EF98-4B87-AF8B-36802A4E9503}"/>
              </a:ext>
            </a:extLst>
          </p:cNvPr>
          <p:cNvCxnSpPr>
            <a:cxnSpLocks/>
          </p:cNvCxnSpPr>
          <p:nvPr/>
        </p:nvCxnSpPr>
        <p:spPr>
          <a:xfrm>
            <a:off x="11207520" y="2649605"/>
            <a:ext cx="0" cy="149037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B8DC394-49BA-477D-9CF3-5AE79D376031}"/>
                  </a:ext>
                </a:extLst>
              </p:cNvPr>
              <p:cNvSpPr txBox="1"/>
              <p:nvPr/>
            </p:nvSpPr>
            <p:spPr>
              <a:xfrm>
                <a:off x="9196358" y="2311183"/>
                <a:ext cx="2804229" cy="3384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599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AU" sz="1599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1599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2500</m:t>
                    </m:r>
                    <m:r>
                      <a:rPr lang="en-AU" sz="1599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sz="1599" dirty="0">
                    <a:solidFill>
                      <a:srgbClr val="FF0000"/>
                    </a:solidFill>
                    <a:latin typeface="Whitney SSm Book" pitchFamily="2" charset="0"/>
                  </a:rPr>
                  <a:t> balance stays constant</a:t>
                </a: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B8DC394-49BA-477D-9CF3-5AE79D3760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6358" y="2311183"/>
                <a:ext cx="2804229" cy="338426"/>
              </a:xfrm>
              <a:prstGeom prst="rect">
                <a:avLst/>
              </a:prstGeom>
              <a:blipFill>
                <a:blip r:embed="rId10"/>
                <a:stretch>
                  <a:fillRect t="-5357" r="-435" b="-214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3990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86DFB-3304-4844-B36C-F248D950B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Interest-only loan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8B74810-ACD9-854A-8499-D711ABFDBF8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348740"/>
                <a:ext cx="12192000" cy="1457960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dirty="0"/>
                  <a:t>To understand how this happens, consider a loan of </a:t>
                </a:r>
                <a:r>
                  <a:rPr lang="en-US" dirty="0">
                    <a:solidFill>
                      <a:srgbClr val="FF0000"/>
                    </a:solidFill>
                  </a:rPr>
                  <a:t>$1000</a:t>
                </a:r>
                <a:r>
                  <a:rPr lang="en-US" dirty="0"/>
                  <a:t>, charged </a:t>
                </a:r>
                <a:r>
                  <a:rPr lang="en-US" dirty="0">
                    <a:solidFill>
                      <a:srgbClr val="FF0000"/>
                    </a:solidFill>
                  </a:rPr>
                  <a:t>5%</a:t>
                </a:r>
                <a:r>
                  <a:rPr lang="en-US" dirty="0"/>
                  <a:t> interest compounding yearly.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=1.05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−𝐷 </a:t>
                </a:r>
                <a:r>
                  <a:rPr lang="en-US" dirty="0"/>
                  <a:t>can be used to model this loan. The table below shows the balance of the loan over a </a:t>
                </a:r>
                <a:r>
                  <a:rPr lang="en-US" dirty="0">
                    <a:solidFill>
                      <a:srgbClr val="FF0000"/>
                    </a:solidFill>
                  </a:rPr>
                  <a:t>4-year</a:t>
                </a:r>
                <a:r>
                  <a:rPr lang="en-US" dirty="0"/>
                  <a:t> period for three different payment amounts: </a:t>
                </a:r>
                <a:r>
                  <a:rPr lang="en-US" dirty="0">
                    <a:solidFill>
                      <a:srgbClr val="FF0000"/>
                    </a:solidFill>
                  </a:rPr>
                  <a:t>𝐷=40,𝐷=50 and 𝐷=60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8B74810-ACD9-854A-8499-D711ABFDBF8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348740"/>
                <a:ext cx="12192000" cy="1457960"/>
              </a:xfrm>
              <a:blipFill>
                <a:blip r:embed="rId2"/>
                <a:stretch>
                  <a:fillRect l="-416" t="-6957" r="-1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665A763D-D788-994D-97C8-A596A1EE73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674303"/>
            <a:ext cx="12192000" cy="343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666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71A89A7-A169-DB42-B017-B92230F0D5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24597" y="0"/>
            <a:ext cx="7466098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4265FA02-587A-F34B-838D-40D9D9C6B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514" y="-68280"/>
            <a:ext cx="10515600" cy="1325563"/>
          </a:xfrm>
        </p:spPr>
        <p:txBody>
          <a:bodyPr/>
          <a:lstStyle/>
          <a:p>
            <a:r>
              <a:rPr lang="en-US" dirty="0"/>
              <a:t>Interest-only loan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D406D3FF-AE65-6A4A-BC79-0CEB2C5016F9}"/>
                  </a:ext>
                </a:extLst>
              </p:cNvPr>
              <p:cNvSpPr/>
              <p:nvPr/>
            </p:nvSpPr>
            <p:spPr>
              <a:xfrm>
                <a:off x="6395705" y="1106488"/>
                <a:ext cx="2570495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=1.05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−𝐷 </a:t>
                </a:r>
                <a:r>
                  <a:rPr lang="en-US" dirty="0">
                    <a:solidFill>
                      <a:srgbClr val="FF0000"/>
                    </a:solidFill>
                  </a:rPr>
                  <a:t>𝐷=40</a:t>
                </a:r>
                <a:endParaRPr lang="en-US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D406D3FF-AE65-6A4A-BC79-0CEB2C5016F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705" y="1106488"/>
                <a:ext cx="2570495" cy="369332"/>
              </a:xfrm>
              <a:prstGeom prst="rect">
                <a:avLst/>
              </a:prstGeom>
              <a:blipFill>
                <a:blip r:embed="rId3"/>
                <a:stretch>
                  <a:fillRect t="-10000" b="-2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F368D5B-58F3-6441-9003-37D533F5DD6C}"/>
                  </a:ext>
                </a:extLst>
              </p:cNvPr>
              <p:cNvSpPr/>
              <p:nvPr/>
            </p:nvSpPr>
            <p:spPr>
              <a:xfrm>
                <a:off x="7564105" y="2510910"/>
                <a:ext cx="2659395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=1.05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−𝐷 </a:t>
                </a:r>
                <a:r>
                  <a:rPr lang="en-US" dirty="0">
                    <a:solidFill>
                      <a:srgbClr val="00B050"/>
                    </a:solidFill>
                  </a:rPr>
                  <a:t>𝐷=50</a:t>
                </a: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F368D5B-58F3-6441-9003-37D533F5DD6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4105" y="2510910"/>
                <a:ext cx="2659395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18496EA-4469-A043-8A9B-4C396C82286D}"/>
                  </a:ext>
                </a:extLst>
              </p:cNvPr>
              <p:cNvSpPr/>
              <p:nvPr/>
            </p:nvSpPr>
            <p:spPr>
              <a:xfrm>
                <a:off x="6510005" y="4836080"/>
                <a:ext cx="2570495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=1.05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−𝐷 </a:t>
                </a:r>
                <a:r>
                  <a:rPr lang="en-US" dirty="0">
                    <a:solidFill>
                      <a:srgbClr val="0070C0"/>
                    </a:solidFill>
                  </a:rPr>
                  <a:t>𝐷=60</a:t>
                </a: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18496EA-4469-A043-8A9B-4C396C8228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0005" y="4836080"/>
                <a:ext cx="2570495" cy="369332"/>
              </a:xfrm>
              <a:prstGeom prst="rect">
                <a:avLst/>
              </a:prstGeom>
              <a:blipFill>
                <a:blip r:embed="rId5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F8ED78EF-5B5F-A044-BA2C-2D70533B6427}"/>
                  </a:ext>
                </a:extLst>
              </p:cNvPr>
              <p:cNvSpPr/>
              <p:nvPr/>
            </p:nvSpPr>
            <p:spPr>
              <a:xfrm>
                <a:off x="143172" y="1011754"/>
                <a:ext cx="4278086" cy="57575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</a:rPr>
                  <a:t> </a:t>
                </a:r>
                <a:r>
                  <a:rPr lang="en-US" sz="2400" dirty="0"/>
                  <a:t>be the principal of the loan.</a:t>
                </a:r>
              </a:p>
              <a:p>
                <a:endParaRPr lang="en-US" sz="2400" dirty="0"/>
              </a:p>
              <a:p>
                <a:r>
                  <a:rPr lang="en-US" sz="2400" dirty="0"/>
                  <a:t>Let </a:t>
                </a:r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</a:rPr>
                  <a:t>𝑟</a:t>
                </a:r>
                <a:r>
                  <a:rPr lang="en-US" sz="2400" dirty="0"/>
                  <a:t> be the interest rate per compounding period.</a:t>
                </a:r>
              </a:p>
              <a:p>
                <a:endParaRPr lang="en-US" sz="2400" dirty="0"/>
              </a:p>
              <a:p>
                <a:r>
                  <a:rPr lang="en-US" sz="2400" dirty="0"/>
                  <a:t>Let </a:t>
                </a:r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</a:rPr>
                  <a:t>𝐷</a:t>
                </a:r>
                <a:r>
                  <a:rPr lang="en-US" sz="2400" dirty="0"/>
                  <a:t> be the regular payment per compounding period.</a:t>
                </a:r>
              </a:p>
              <a:p>
                <a:endParaRPr lang="en-US" sz="2400" dirty="0"/>
              </a:p>
              <a:p>
                <a:r>
                  <a:rPr lang="en-US" sz="2400" dirty="0"/>
                  <a:t>For interest-only loans:</a:t>
                </a:r>
              </a:p>
              <a:p>
                <a:endParaRPr lang="en-US" sz="2400" dirty="0"/>
              </a:p>
              <a:p>
                <a:r>
                  <a:rPr lang="en-US" sz="2400" dirty="0"/>
                  <a:t>So, payment 𝐷</a:t>
                </a:r>
              </a:p>
              <a:p>
                <a:r>
                  <a:rPr lang="en-US" sz="2400" dirty="0"/>
                  <a:t>= interest charged </a:t>
                </a:r>
              </a:p>
              <a:p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</a:rPr>
                  <a:t>×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</a:rPr>
                  <a:t> </a:t>
                </a:r>
                <a:endParaRPr lang="en-US" sz="2400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F8ED78EF-5B5F-A044-BA2C-2D70533B64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172" y="1011754"/>
                <a:ext cx="4278086" cy="5757538"/>
              </a:xfrm>
              <a:prstGeom prst="rect">
                <a:avLst/>
              </a:prstGeom>
              <a:blipFill>
                <a:blip r:embed="rId6"/>
                <a:stretch>
                  <a:fillRect l="-2374" t="-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5149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4DAF2-E8F1-A846-AD08-24E525DEA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Repaying an interest-only loan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41083F5-919F-EC48-8B2E-0404FEEA945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18193"/>
                <a:ext cx="10515600" cy="4974681"/>
              </a:xfrm>
            </p:spPr>
            <p:txBody>
              <a:bodyPr/>
              <a:lstStyle/>
              <a:p>
                <a:r>
                  <a:rPr lang="en-US" dirty="0"/>
                  <a:t>Jane borrows </a:t>
                </a:r>
                <a:r>
                  <a:rPr lang="en-US" dirty="0">
                    <a:solidFill>
                      <a:srgbClr val="0070C0"/>
                    </a:solidFill>
                  </a:rPr>
                  <a:t>$50000 </a:t>
                </a:r>
                <a:r>
                  <a:rPr lang="en-US" dirty="0"/>
                  <a:t>to buy some shares. Jane negotiates an interest-only loan for this amount, at an interest rate of </a:t>
                </a:r>
                <a:r>
                  <a:rPr lang="en-US" dirty="0">
                    <a:solidFill>
                      <a:srgbClr val="0070C0"/>
                    </a:solidFill>
                  </a:rPr>
                  <a:t>9</a:t>
                </a:r>
                <a:r>
                  <a:rPr lang="en-US" dirty="0"/>
                  <a:t>% per annum, compounding </a:t>
                </a:r>
                <a:r>
                  <a:rPr lang="en-US" dirty="0">
                    <a:solidFill>
                      <a:srgbClr val="0070C0"/>
                    </a:solidFill>
                  </a:rPr>
                  <a:t>monthly</a:t>
                </a:r>
                <a:r>
                  <a:rPr lang="en-US" dirty="0"/>
                  <a:t>. What is the monthly amount Jane will be required to pay?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=50000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AU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0.75% </a:t>
                </a:r>
              </a:p>
              <a:p>
                <a:r>
                  <a:rPr lang="en-US" dirty="0">
                    <a:solidFill>
                      <a:srgbClr val="0070C0"/>
                    </a:solidFill>
                  </a:rPr>
                  <a:t>D=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AU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AU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×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0.75</m:t>
                        </m:r>
                      </m:num>
                      <m:den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m:rPr>
                        <m:nor/>
                      </m:rPr>
                      <a:rPr lang="en-US" dirty="0">
                        <a:solidFill>
                          <a:srgbClr val="0070C0"/>
                        </a:solidFill>
                      </a:rPr>
                      <m:t>× </m:t>
                    </m:r>
                    <m:r>
                      <m:rPr>
                        <m:nor/>
                      </m:rPr>
                      <a:rPr lang="en-US" b="0" i="0" dirty="0" smtClean="0">
                        <a:solidFill>
                          <a:srgbClr val="0070C0"/>
                        </a:solidFill>
                      </a:rPr>
                      <m:t>50000 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=375</a:t>
                </a:r>
              </a:p>
              <a:p>
                <a:r>
                  <a:rPr lang="en-US" dirty="0">
                    <a:solidFill>
                      <a:srgbClr val="0070C0"/>
                    </a:solidFill>
                  </a:rPr>
                  <a:t>Jane will need to repay $375 every month on this interest-only loan.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41083F5-919F-EC48-8B2E-0404FEEA945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18193"/>
                <a:ext cx="10515600" cy="4974681"/>
              </a:xfrm>
              <a:blipFill>
                <a:blip r:embed="rId2"/>
                <a:stretch>
                  <a:fillRect l="-1043" t="-1225" r="-127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2465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6953D-1522-3C40-B646-40FEEA2CA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06917"/>
          </a:xfrm>
        </p:spPr>
        <p:txBody>
          <a:bodyPr>
            <a:noAutofit/>
          </a:bodyPr>
          <a:lstStyle/>
          <a:p>
            <a:r>
              <a:rPr lang="en-US" sz="3200" dirty="0"/>
              <a:t>Repaying an interest-only loan using a financial solver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A6EAD-3142-7C4F-978B-B691F5674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6916"/>
            <a:ext cx="12090400" cy="588271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Stuart borrows </a:t>
            </a:r>
            <a:r>
              <a:rPr lang="en-US" dirty="0">
                <a:solidFill>
                  <a:srgbClr val="0070C0"/>
                </a:solidFill>
              </a:rPr>
              <a:t>$180000 </a:t>
            </a:r>
            <a:r>
              <a:rPr lang="en-US" dirty="0"/>
              <a:t>to buy a house. He negotiates an interest-only loan for this amount, at an interest rate of </a:t>
            </a:r>
            <a:r>
              <a:rPr lang="en-US" dirty="0">
                <a:solidFill>
                  <a:srgbClr val="0070C0"/>
                </a:solidFill>
              </a:rPr>
              <a:t>7.6%</a:t>
            </a:r>
            <a:r>
              <a:rPr lang="en-US" dirty="0"/>
              <a:t> per annum, compounding </a:t>
            </a:r>
            <a:r>
              <a:rPr lang="en-US" dirty="0">
                <a:solidFill>
                  <a:srgbClr val="0070C0"/>
                </a:solidFill>
              </a:rPr>
              <a:t>fortnightly</a:t>
            </a:r>
            <a:r>
              <a:rPr lang="en-US" dirty="0"/>
              <a:t>. What is the fortnightly payment, correct to the nearest cent?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Stuart will need to repay $526.15 every fortnight.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E2496E-D617-48F9-84FE-8771081C0CF2}"/>
              </a:ext>
            </a:extLst>
          </p:cNvPr>
          <p:cNvSpPr txBox="1"/>
          <p:nvPr/>
        </p:nvSpPr>
        <p:spPr>
          <a:xfrm>
            <a:off x="0" y="3829033"/>
            <a:ext cx="3695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highlight>
                  <a:srgbClr val="00FF00"/>
                </a:highlight>
              </a:rPr>
              <a:t>CAS Notes 6.16.6</a:t>
            </a:r>
            <a:endParaRPr lang="en-AU" sz="3200" dirty="0">
              <a:highlight>
                <a:srgbClr val="00FF00"/>
              </a:highligh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E95E7B3-C9E9-482F-A3E0-259EBEC91DC2}"/>
              </a:ext>
            </a:extLst>
          </p:cNvPr>
          <p:cNvGrpSpPr/>
          <p:nvPr/>
        </p:nvGrpSpPr>
        <p:grpSpPr>
          <a:xfrm>
            <a:off x="7836651" y="2068749"/>
            <a:ext cx="4211381" cy="2575008"/>
            <a:chOff x="353086" y="2237108"/>
            <a:chExt cx="3679671" cy="2430329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815BCB41-280C-4ADC-B752-2C9A2B513AAC}"/>
                </a:ext>
              </a:extLst>
            </p:cNvPr>
            <p:cNvGrpSpPr/>
            <p:nvPr/>
          </p:nvGrpSpPr>
          <p:grpSpPr>
            <a:xfrm>
              <a:off x="353086" y="2237108"/>
              <a:ext cx="3679671" cy="2430329"/>
              <a:chOff x="0" y="0"/>
              <a:chExt cx="3594100" cy="2698750"/>
            </a:xfrm>
          </p:grpSpPr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241163A4-CFEC-4857-BBB2-8F4052B687B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3594100" cy="2698750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3C0377EA-FC29-4373-9260-287ABFEB2A5C}"/>
                  </a:ext>
                </a:extLst>
              </p:cNvPr>
              <p:cNvGrpSpPr/>
              <p:nvPr/>
            </p:nvGrpSpPr>
            <p:grpSpPr>
              <a:xfrm>
                <a:off x="779929" y="355784"/>
                <a:ext cx="2411282" cy="2306323"/>
                <a:chOff x="0" y="11539"/>
                <a:chExt cx="2411282" cy="2306323"/>
              </a:xfrm>
            </p:grpSpPr>
            <p:sp>
              <p:nvSpPr>
                <p:cNvPr id="17" name="Text Box 2">
                  <a:extLst>
                    <a:ext uri="{FF2B5EF4-FFF2-40B4-BE49-F238E27FC236}">
                      <a16:creationId xmlns:a16="http://schemas.microsoft.com/office/drawing/2014/main" id="{59D69776-F04E-4B26-9859-DF1D4C65960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11539"/>
                  <a:ext cx="2373630" cy="24193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121882" tIns="60941" rIns="121882" bIns="60941" anchor="t" anchorCtr="0">
                  <a:noAutofit/>
                </a:bodyPr>
                <a:lstStyle/>
                <a:p>
                  <a:r>
                    <a:rPr lang="en-AU" sz="1466">
                      <a:latin typeface="Calibri" panose="020F050202020403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 </a:t>
                  </a:r>
                </a:p>
              </p:txBody>
            </p:sp>
            <p:sp>
              <p:nvSpPr>
                <p:cNvPr id="18" name="Text Box 2">
                  <a:extLst>
                    <a:ext uri="{FF2B5EF4-FFF2-40B4-BE49-F238E27FC236}">
                      <a16:creationId xmlns:a16="http://schemas.microsoft.com/office/drawing/2014/main" id="{1549D468-3002-4A5E-8639-A6F077DC342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344244"/>
                  <a:ext cx="2373630" cy="23114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121882" tIns="60941" rIns="121882" bIns="60941" anchor="t" anchorCtr="0">
                  <a:noAutofit/>
                </a:bodyPr>
                <a:lstStyle/>
                <a:p>
                  <a:r>
                    <a:rPr lang="en-AU" sz="1466">
                      <a:latin typeface="Calibri" panose="020F050202020403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 </a:t>
                  </a:r>
                </a:p>
              </p:txBody>
            </p:sp>
            <p:sp>
              <p:nvSpPr>
                <p:cNvPr id="19" name="Text Box 2">
                  <a:extLst>
                    <a:ext uri="{FF2B5EF4-FFF2-40B4-BE49-F238E27FC236}">
                      <a16:creationId xmlns:a16="http://schemas.microsoft.com/office/drawing/2014/main" id="{DD2F5857-0266-40DD-A2AB-6A90AC732BB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0758" y="688489"/>
                  <a:ext cx="2373630" cy="23114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121882" tIns="60941" rIns="121882" bIns="60941" anchor="t" anchorCtr="0">
                  <a:noAutofit/>
                </a:bodyPr>
                <a:lstStyle/>
                <a:p>
                  <a:r>
                    <a:rPr lang="en-AU" sz="1466">
                      <a:latin typeface="Calibri" panose="020F050202020403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 </a:t>
                  </a:r>
                </a:p>
              </p:txBody>
            </p:sp>
            <p:sp>
              <p:nvSpPr>
                <p:cNvPr id="20" name="Text Box 2">
                  <a:extLst>
                    <a:ext uri="{FF2B5EF4-FFF2-40B4-BE49-F238E27FC236}">
                      <a16:creationId xmlns:a16="http://schemas.microsoft.com/office/drawing/2014/main" id="{7D93AB3D-4732-4374-A199-7EFEDB50B18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0758" y="1032734"/>
                  <a:ext cx="2373630" cy="24701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121882" tIns="60941" rIns="121882" bIns="60941" anchor="t" anchorCtr="0">
                  <a:noAutofit/>
                </a:bodyPr>
                <a:lstStyle/>
                <a:p>
                  <a:r>
                    <a:rPr lang="en-AU" sz="1466">
                      <a:latin typeface="Calibri" panose="020F050202020403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 </a:t>
                  </a:r>
                </a:p>
              </p:txBody>
            </p:sp>
            <p:sp>
              <p:nvSpPr>
                <p:cNvPr id="21" name="Text Box 2">
                  <a:extLst>
                    <a:ext uri="{FF2B5EF4-FFF2-40B4-BE49-F238E27FC236}">
                      <a16:creationId xmlns:a16="http://schemas.microsoft.com/office/drawing/2014/main" id="{D1280B37-FCC2-4C19-BF5B-51F357632C5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895" y="1382357"/>
                  <a:ext cx="2373630" cy="23114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121882" tIns="60941" rIns="121882" bIns="60941" anchor="t" anchorCtr="0">
                  <a:noAutofit/>
                </a:bodyPr>
                <a:lstStyle/>
                <a:p>
                  <a:r>
                    <a:rPr lang="en-AU" sz="1466">
                      <a:latin typeface="Calibri" panose="020F050202020403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 </a:t>
                  </a:r>
                </a:p>
              </p:txBody>
            </p:sp>
            <p:sp>
              <p:nvSpPr>
                <p:cNvPr id="22" name="Text Box 2">
                  <a:extLst>
                    <a:ext uri="{FF2B5EF4-FFF2-40B4-BE49-F238E27FC236}">
                      <a16:creationId xmlns:a16="http://schemas.microsoft.com/office/drawing/2014/main" id="{2F225266-3A0C-4BBA-BEFA-AF0960D6B42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652" y="1731981"/>
                  <a:ext cx="2373630" cy="23622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121882" tIns="60941" rIns="121882" bIns="60941" anchor="t" anchorCtr="0">
                  <a:noAutofit/>
                </a:bodyPr>
                <a:lstStyle/>
                <a:p>
                  <a:r>
                    <a:rPr lang="en-AU" sz="1466">
                      <a:latin typeface="Calibri" panose="020F050202020403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 </a:t>
                  </a:r>
                </a:p>
              </p:txBody>
            </p:sp>
            <p:sp>
              <p:nvSpPr>
                <p:cNvPr id="23" name="Text Box 2">
                  <a:extLst>
                    <a:ext uri="{FF2B5EF4-FFF2-40B4-BE49-F238E27FC236}">
                      <a16:creationId xmlns:a16="http://schemas.microsoft.com/office/drawing/2014/main" id="{E0C6C199-004D-409F-A323-140614C44E0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652" y="2070847"/>
                  <a:ext cx="2373630" cy="24701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121882" tIns="60941" rIns="121882" bIns="60941" anchor="t" anchorCtr="0">
                  <a:noAutofit/>
                </a:bodyPr>
                <a:lstStyle/>
                <a:p>
                  <a:r>
                    <a:rPr lang="en-AU" sz="1466">
                      <a:latin typeface="Calibri" panose="020F050202020403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 </a:t>
                  </a:r>
                </a:p>
              </p:txBody>
            </p:sp>
          </p:grp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18505A0-AC31-4E8C-A83A-290B45F84537}"/>
                </a:ext>
              </a:extLst>
            </p:cNvPr>
            <p:cNvSpPr txBox="1"/>
            <p:nvPr/>
          </p:nvSpPr>
          <p:spPr>
            <a:xfrm>
              <a:off x="1090624" y="2536458"/>
              <a:ext cx="2130558" cy="2538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599" dirty="0">
                  <a:latin typeface="Whitney SSm Book" pitchFamily="2" charset="0"/>
                </a:rPr>
                <a:t>Total number of periods</a:t>
              </a:r>
              <a:endParaRPr lang="en-AU" sz="1599" dirty="0">
                <a:latin typeface="Whitney SSm Book" pitchFamily="2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ACCB0E0-048C-473C-BF1A-59BE8712002E}"/>
                </a:ext>
              </a:extLst>
            </p:cNvPr>
            <p:cNvSpPr txBox="1"/>
            <p:nvPr/>
          </p:nvSpPr>
          <p:spPr>
            <a:xfrm>
              <a:off x="1101328" y="2823651"/>
              <a:ext cx="2529652" cy="2538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599" dirty="0">
                  <a:latin typeface="Whitney SSm Book" pitchFamily="2" charset="0"/>
                </a:rPr>
                <a:t>Annual interest rate </a:t>
              </a:r>
              <a:endParaRPr lang="en-AU" sz="1599" dirty="0">
                <a:latin typeface="Whitney SSm Book" pitchFamily="2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2733BD1-7A2E-4BD3-8E25-D51EE6414D3A}"/>
                </a:ext>
              </a:extLst>
            </p:cNvPr>
            <p:cNvSpPr txBox="1"/>
            <p:nvPr/>
          </p:nvSpPr>
          <p:spPr>
            <a:xfrm>
              <a:off x="1090624" y="3133151"/>
              <a:ext cx="2529652" cy="2538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599" dirty="0">
                  <a:latin typeface="Whitney SSm Book" pitchFamily="2" charset="0"/>
                </a:rPr>
                <a:t>Present value </a:t>
              </a:r>
              <a:endParaRPr lang="en-AU" sz="1599" dirty="0">
                <a:latin typeface="Whitney SSm Book" pitchFamily="2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ACBCD3B-20F7-42B3-BE00-32C544F37250}"/>
                </a:ext>
              </a:extLst>
            </p:cNvPr>
            <p:cNvSpPr txBox="1"/>
            <p:nvPr/>
          </p:nvSpPr>
          <p:spPr>
            <a:xfrm>
              <a:off x="1090624" y="3443010"/>
              <a:ext cx="2529652" cy="2538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599" dirty="0">
                  <a:latin typeface="Whitney SSm Book" pitchFamily="2" charset="0"/>
                </a:rPr>
                <a:t>Payment</a:t>
              </a:r>
              <a:endParaRPr lang="en-AU" sz="1599" dirty="0">
                <a:latin typeface="Whitney SSm Book" pitchFamily="2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152D1AE-53C3-4491-9056-2776DFF48839}"/>
                </a:ext>
              </a:extLst>
            </p:cNvPr>
            <p:cNvSpPr txBox="1"/>
            <p:nvPr/>
          </p:nvSpPr>
          <p:spPr>
            <a:xfrm>
              <a:off x="1101328" y="3747030"/>
              <a:ext cx="2529652" cy="2538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599" dirty="0">
                  <a:latin typeface="Whitney SSm Book" pitchFamily="2" charset="0"/>
                </a:rPr>
                <a:t>Future value</a:t>
              </a:r>
              <a:endParaRPr lang="en-AU" sz="1599" dirty="0">
                <a:latin typeface="Whitney SSm Book" pitchFamily="2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89EF67D-DAC8-45EE-B188-000CEA215E9C}"/>
                </a:ext>
              </a:extLst>
            </p:cNvPr>
            <p:cNvSpPr txBox="1"/>
            <p:nvPr/>
          </p:nvSpPr>
          <p:spPr>
            <a:xfrm>
              <a:off x="1090624" y="4054660"/>
              <a:ext cx="2529652" cy="2538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599" dirty="0">
                  <a:latin typeface="Whitney SSm Book" pitchFamily="2" charset="0"/>
                </a:rPr>
                <a:t>Payment periods per year</a:t>
              </a:r>
              <a:endParaRPr lang="en-AU" sz="1599" dirty="0">
                <a:latin typeface="Whitney SSm Book" pitchFamily="2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C072E3E-5C05-4AB0-81B1-6DA8C70078A1}"/>
                </a:ext>
              </a:extLst>
            </p:cNvPr>
            <p:cNvSpPr txBox="1"/>
            <p:nvPr/>
          </p:nvSpPr>
          <p:spPr>
            <a:xfrm>
              <a:off x="1090624" y="4365788"/>
              <a:ext cx="2529652" cy="2538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599" dirty="0">
                  <a:latin typeface="Whitney SSm Book" pitchFamily="2" charset="0"/>
                </a:rPr>
                <a:t>Compounding periods per year</a:t>
              </a:r>
              <a:endParaRPr lang="en-AU" sz="1599" dirty="0">
                <a:latin typeface="Whitney SSm Book" pitchFamily="2" charset="0"/>
              </a:endParaRPr>
            </a:p>
          </p:txBody>
        </p:sp>
      </p:grpSp>
      <p:pic>
        <p:nvPicPr>
          <p:cNvPr id="25" name="Picture 24">
            <a:extLst>
              <a:ext uri="{FF2B5EF4-FFF2-40B4-BE49-F238E27FC236}">
                <a16:creationId xmlns:a16="http://schemas.microsoft.com/office/drawing/2014/main" id="{C1D1CE58-62EB-482B-8BFF-86A1DF208A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2561" y="4763260"/>
            <a:ext cx="1435051" cy="1397428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3D3EA85E-9C5C-4D1E-87D3-70A938B67E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23997" y="2068409"/>
            <a:ext cx="2680197" cy="4189571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767B42D0-A569-428E-9102-057716B29447}"/>
              </a:ext>
            </a:extLst>
          </p:cNvPr>
          <p:cNvSpPr txBox="1"/>
          <p:nvPr/>
        </p:nvSpPr>
        <p:spPr>
          <a:xfrm>
            <a:off x="9182225" y="6357256"/>
            <a:ext cx="3695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highlight>
                  <a:srgbClr val="00FF00"/>
                </a:highlight>
              </a:rPr>
              <a:t>CAS Notes 6.13</a:t>
            </a:r>
            <a:endParaRPr lang="en-AU" sz="3200" dirty="0">
              <a:highlight>
                <a:srgbClr val="00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319119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rushVTI">
  <a:themeElements>
    <a:clrScheme name="AnalogousFromRegularSeedRightStep">
      <a:dk1>
        <a:srgbClr val="000000"/>
      </a:dk1>
      <a:lt1>
        <a:srgbClr val="FFFFFF"/>
      </a:lt1>
      <a:dk2>
        <a:srgbClr val="413424"/>
      </a:dk2>
      <a:lt2>
        <a:srgbClr val="E2E7E8"/>
      </a:lt2>
      <a:accent1>
        <a:srgbClr val="E73A29"/>
      </a:accent1>
      <a:accent2>
        <a:srgbClr val="D57717"/>
      </a:accent2>
      <a:accent3>
        <a:srgbClr val="B0A51F"/>
      </a:accent3>
      <a:accent4>
        <a:srgbClr val="7CB213"/>
      </a:accent4>
      <a:accent5>
        <a:srgbClr val="46B921"/>
      </a:accent5>
      <a:accent6>
        <a:srgbClr val="14BC31"/>
      </a:accent6>
      <a:hlink>
        <a:srgbClr val="329098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514</Words>
  <Application>Microsoft Office PowerPoint</Application>
  <PresentationFormat>Widescreen</PresentationFormat>
  <Paragraphs>101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Whitney SSm Book</vt:lpstr>
      <vt:lpstr>Whitney SSm Semibold</vt:lpstr>
      <vt:lpstr>Arial</vt:lpstr>
      <vt:lpstr>Calibri</vt:lpstr>
      <vt:lpstr>Cambria Math</vt:lpstr>
      <vt:lpstr>Century Gothic</vt:lpstr>
      <vt:lpstr>Elephant</vt:lpstr>
      <vt:lpstr>BrushVTI</vt:lpstr>
      <vt:lpstr>Interest-only loans</vt:lpstr>
      <vt:lpstr>PowerPoint Presentation</vt:lpstr>
      <vt:lpstr>Defining an interest-only loan</vt:lpstr>
      <vt:lpstr>Recurrence relations for financial products</vt:lpstr>
      <vt:lpstr>Interest-only loan</vt:lpstr>
      <vt:lpstr>Interest-only loan</vt:lpstr>
      <vt:lpstr>Repaying an interest-only loan</vt:lpstr>
      <vt:lpstr>Repaying an interest-only loan using a financial solver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Interest-only loans</dc:title>
  <dc:creator>Yongmei Zhang</dc:creator>
  <cp:lastModifiedBy>Lyn ZHANG</cp:lastModifiedBy>
  <cp:revision>21</cp:revision>
  <dcterms:created xsi:type="dcterms:W3CDTF">2020-12-02T02:29:02Z</dcterms:created>
  <dcterms:modified xsi:type="dcterms:W3CDTF">2025-02-15T05:37:40Z</dcterms:modified>
</cp:coreProperties>
</file>