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0"/>
  </p:notesMasterIdLst>
  <p:sldIdLst>
    <p:sldId id="256" r:id="rId2"/>
    <p:sldId id="894" r:id="rId3"/>
    <p:sldId id="511" r:id="rId4"/>
    <p:sldId id="89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32"/>
  </p:normalViewPr>
  <p:slideViewPr>
    <p:cSldViewPr snapToGrid="0" snapToObjects="1">
      <p:cViewPr varScale="1">
        <p:scale>
          <a:sx n="59" d="100"/>
          <a:sy n="59" d="100"/>
        </p:scale>
        <p:origin x="7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EAEAD-F820-4FC8-B46F-6FBB2856A533}" type="datetimeFigureOut">
              <a:rPr lang="en-AU" smtClean="0"/>
              <a:t>15/02/2025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4E208-044A-4D9D-BF24-4FED934175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524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6481-5131-7843-9060-1A7CC6DDF8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9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6481-5131-7843-9060-1A7CC6DDF8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1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96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. Theory slide: Key takeaway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BA49C0F-E4F7-D2EF-89A3-A01FECF561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title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92E17C-0AAA-CE12-6558-95301482E5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6400" y="1265745"/>
            <a:ext cx="9480449" cy="329889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333"/>
              </a:spcAft>
              <a:defRPr sz="1599" b="0" i="0">
                <a:solidFill>
                  <a:schemeClr val="tx1"/>
                </a:solidFill>
                <a:latin typeface="Whitney SSm Book" pitchFamily="2" charset="0"/>
              </a:defRPr>
            </a:lvl1pPr>
            <a:lvl2pPr>
              <a:lnSpc>
                <a:spcPct val="110000"/>
              </a:lnSpc>
              <a:spcAft>
                <a:spcPts val="800"/>
              </a:spcAft>
              <a:defRPr sz="1599" b="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Aft>
                <a:spcPts val="800"/>
              </a:spcAft>
              <a:defRPr sz="1599" b="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Aft>
                <a:spcPts val="800"/>
              </a:spcAft>
              <a:defRPr sz="1599" b="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Aft>
                <a:spcPts val="800"/>
              </a:spcAft>
              <a:defRPr sz="1599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here to add ‘Key takeaway’ text or equations for this slide. 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E47C2F7-3116-8C53-6763-951FFE4CAE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6401" y="854137"/>
            <a:ext cx="9483172" cy="359833"/>
          </a:xfrm>
          <a:prstGeom prst="rect">
            <a:avLst/>
          </a:prstGeom>
        </p:spPr>
        <p:txBody>
          <a:bodyPr wrap="square" lIns="72000" tIns="36000" rIns="72000" bIns="36000" anchor="t" anchorCtr="0">
            <a:spAutoFit/>
          </a:bodyPr>
          <a:lstStyle>
            <a:lvl1pPr>
              <a:spcBef>
                <a:spcPts val="0"/>
              </a:spcBef>
              <a:defRPr sz="1866" b="0"/>
            </a:lvl1pPr>
          </a:lstStyle>
          <a:p>
            <a:pPr lvl="0"/>
            <a:r>
              <a:rPr lang="en-GB" dirty="0"/>
              <a:t>Click to edit ‘Key takeaway’ heading </a:t>
            </a:r>
          </a:p>
        </p:txBody>
      </p:sp>
    </p:spTree>
    <p:extLst>
      <p:ext uri="{BB962C8B-B14F-4D97-AF65-F5344CB8AC3E}">
        <p14:creationId xmlns:p14="http://schemas.microsoft.com/office/powerpoint/2010/main" val="160487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1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2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3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1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0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0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7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4.png"/><Relationship Id="rId4" Type="http://schemas.openxmlformats.org/officeDocument/2006/relationships/image" Target="../media/image2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F5B82F-B87F-4241-878F-257BE4CC24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55" b="5758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98D4B8-4FB3-0E4E-997A-638BB69D1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en-US" sz="4400"/>
              <a:t>Interest-only loans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99CCB-57CC-3142-B2CE-26E92B5EC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r>
              <a:rPr lang="en-US" sz="2000" dirty="0"/>
              <a:t>8H</a:t>
            </a:r>
          </a:p>
        </p:txBody>
      </p:sp>
    </p:spTree>
    <p:extLst>
      <p:ext uri="{BB962C8B-B14F-4D97-AF65-F5344CB8AC3E}">
        <p14:creationId xmlns:p14="http://schemas.microsoft.com/office/powerpoint/2010/main" val="153659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AE9E6B-676D-3FE9-DDB3-2DBB552AC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0" y="-117606"/>
            <a:ext cx="9037864" cy="17729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AED963-C404-819E-6095-4FA7EB4E4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64" y="2312492"/>
            <a:ext cx="1524213" cy="25530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6A6760-49B1-E319-27B5-2CA0B33227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033" y="838021"/>
            <a:ext cx="8449854" cy="4953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A70BF5-F6A4-58A4-2E52-F9DD3E565A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855" y="2007741"/>
            <a:ext cx="6487430" cy="1790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0B749DE-5720-31E9-F066-B0058D012D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0551" y="2022010"/>
            <a:ext cx="398994" cy="17995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A758A34-2C9B-DDF8-CC17-980DC2ABFD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-84433"/>
            <a:ext cx="11081657" cy="41100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5CC8EFD-CD62-CC70-C7DA-1A3A0ED923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80" y="285492"/>
            <a:ext cx="3965634" cy="1047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3188C88-791B-F200-EEA5-AD239A59A9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480" y="2416628"/>
            <a:ext cx="3965634" cy="24489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4FEA3BA-FCED-5BE3-2DD8-182094D8923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7377" y="4405331"/>
            <a:ext cx="10274623" cy="244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6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9F5AE-C979-F17F-4817-826EE10F6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771" y="-194747"/>
            <a:ext cx="10515600" cy="1325563"/>
          </a:xfrm>
        </p:spPr>
        <p:txBody>
          <a:bodyPr/>
          <a:lstStyle/>
          <a:p>
            <a:r>
              <a:rPr lang="en-AU" dirty="0"/>
              <a:t>Defining an interest-only loan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4507D-FC57-2C06-441B-F716A92510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8217" y="1248817"/>
            <a:ext cx="9477524" cy="619966"/>
          </a:xfrm>
        </p:spPr>
        <p:txBody>
          <a:bodyPr/>
          <a:lstStyle/>
          <a:p>
            <a:r>
              <a:rPr lang="en-AU" dirty="0"/>
              <a:t>An interest only loan is one where the payment made is equal to the interest. Because of this, the principal is never reduced.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0CBC2-113A-5BC5-F56C-2D674A1E50E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AU" dirty="0"/>
              <a:t>Key takeaway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6E0435D-A526-4162-EC9E-FAE09BE68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89492"/>
              </p:ext>
            </p:extLst>
          </p:nvPr>
        </p:nvGraphicFramePr>
        <p:xfrm>
          <a:off x="192321" y="2014451"/>
          <a:ext cx="7166422" cy="4408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770">
                  <a:extLst>
                    <a:ext uri="{9D8B030D-6E8A-4147-A177-3AD203B41FA5}">
                      <a16:colId xmlns:a16="http://schemas.microsoft.com/office/drawing/2014/main" val="1272111545"/>
                    </a:ext>
                  </a:extLst>
                </a:gridCol>
                <a:gridCol w="1530692">
                  <a:extLst>
                    <a:ext uri="{9D8B030D-6E8A-4147-A177-3AD203B41FA5}">
                      <a16:colId xmlns:a16="http://schemas.microsoft.com/office/drawing/2014/main" val="3212189945"/>
                    </a:ext>
                  </a:extLst>
                </a:gridCol>
                <a:gridCol w="1530692">
                  <a:extLst>
                    <a:ext uri="{9D8B030D-6E8A-4147-A177-3AD203B41FA5}">
                      <a16:colId xmlns:a16="http://schemas.microsoft.com/office/drawing/2014/main" val="997799363"/>
                    </a:ext>
                  </a:extLst>
                </a:gridCol>
                <a:gridCol w="1530692">
                  <a:extLst>
                    <a:ext uri="{9D8B030D-6E8A-4147-A177-3AD203B41FA5}">
                      <a16:colId xmlns:a16="http://schemas.microsoft.com/office/drawing/2014/main" val="750204216"/>
                    </a:ext>
                  </a:extLst>
                </a:gridCol>
                <a:gridCol w="1878576">
                  <a:extLst>
                    <a:ext uri="{9D8B030D-6E8A-4147-A177-3AD203B41FA5}">
                      <a16:colId xmlns:a16="http://schemas.microsoft.com/office/drawing/2014/main" val="78750051"/>
                    </a:ext>
                  </a:extLst>
                </a:gridCol>
              </a:tblGrid>
              <a:tr h="94571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en-AU" sz="1400" b="0" i="0" dirty="0">
                        <a:solidFill>
                          <a:schemeClr val="accent4"/>
                        </a:solidFill>
                        <a:latin typeface="Whitney SSm Semibold" pitchFamily="2" charset="0"/>
                        <a:cs typeface="Whitney Office"/>
                      </a:endParaRPr>
                    </a:p>
                  </a:txBody>
                  <a:tcPr marL="95970" marR="95970" marT="47985" marB="479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AU" sz="1400" b="0" i="0" dirty="0">
                          <a:solidFill>
                            <a:schemeClr val="accent4"/>
                          </a:solidFill>
                          <a:latin typeface="Whitney SSm Semibold" pitchFamily="2" charset="0"/>
                          <a:cs typeface="Whitney Office"/>
                        </a:rPr>
                        <a:t>Payment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B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AU" sz="1400" b="0" i="0" dirty="0">
                          <a:solidFill>
                            <a:schemeClr val="accent4"/>
                          </a:solidFill>
                          <a:latin typeface="Whitney SSm Semibold" pitchFamily="2" charset="0"/>
                          <a:cs typeface="Whitney Office"/>
                        </a:rPr>
                        <a:t>Interest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B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AU" sz="1400" b="0" i="0" dirty="0">
                          <a:solidFill>
                            <a:schemeClr val="accent4"/>
                          </a:solidFill>
                          <a:latin typeface="Whitney SSm Semibold" pitchFamily="2" charset="0"/>
                          <a:cs typeface="Whitney Office"/>
                        </a:rPr>
                        <a:t>Principal reduction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AB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AU" sz="1400" b="0" i="0" dirty="0">
                          <a:solidFill>
                            <a:schemeClr val="accent4"/>
                          </a:solidFill>
                          <a:latin typeface="Whitney SSm Semibold" pitchFamily="2" charset="0"/>
                          <a:cs typeface="Whitney Office"/>
                        </a:rPr>
                        <a:t>Balance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980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843431"/>
                  </a:ext>
                </a:extLst>
              </a:tr>
              <a:tr h="69248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AU" sz="14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Whitney SSm Semibold" pitchFamily="2" charset="0"/>
                          <a:cs typeface="Whitney Office"/>
                        </a:rPr>
                        <a:t>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620 000.00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500711"/>
                  </a:ext>
                </a:extLst>
              </a:tr>
              <a:tr h="692482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Whitney SSm Semibold" pitchFamily="2" charset="0"/>
                          <a:ea typeface="+mn-ea"/>
                          <a:cs typeface="Whitney Office"/>
                        </a:rPr>
                        <a:t>1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1911.67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1911.67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620 000.00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642759"/>
                  </a:ext>
                </a:extLst>
              </a:tr>
              <a:tr h="692482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Whitney SSm Semibold" pitchFamily="2" charset="0"/>
                          <a:ea typeface="+mn-ea"/>
                          <a:cs typeface="Whitney Office"/>
                        </a:rPr>
                        <a:t>2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1911.67</a:t>
                      </a:r>
                      <a:endParaRPr kumimoji="0" lang="en-A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B3438"/>
                        </a:solidFill>
                        <a:effectLst/>
                        <a:uLnTx/>
                        <a:uFillTx/>
                        <a:latin typeface="Whitney SSm Book" pitchFamily="2" charset="0"/>
                        <a:ea typeface="+mn-ea"/>
                        <a:cs typeface="Whitney Office"/>
                      </a:endParaRP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1911.67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620 000.00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160762"/>
                  </a:ext>
                </a:extLst>
              </a:tr>
              <a:tr h="692482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Whitney SSm Semibold" pitchFamily="2" charset="0"/>
                          <a:ea typeface="+mn-ea"/>
                          <a:cs typeface="Whitney Office"/>
                        </a:rPr>
                        <a:t>3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1911.67</a:t>
                      </a:r>
                      <a:endParaRPr kumimoji="0" lang="en-A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B3438"/>
                        </a:solidFill>
                        <a:effectLst/>
                        <a:uLnTx/>
                        <a:uFillTx/>
                        <a:latin typeface="Whitney SSm Book" pitchFamily="2" charset="0"/>
                        <a:ea typeface="+mn-ea"/>
                        <a:cs typeface="Whitney Office"/>
                      </a:endParaRP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1911.67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620 000.00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76919"/>
                  </a:ext>
                </a:extLst>
              </a:tr>
              <a:tr h="692482"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Whitney SSm Semibold" pitchFamily="2" charset="0"/>
                          <a:ea typeface="+mn-ea"/>
                          <a:cs typeface="Whitney Office"/>
                        </a:rPr>
                        <a:t>…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…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…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…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438"/>
                          </a:solidFill>
                          <a:effectLst/>
                          <a:uLnTx/>
                          <a:uFillTx/>
                          <a:latin typeface="Whitney SSm Book" pitchFamily="2" charset="0"/>
                          <a:ea typeface="+mn-ea"/>
                          <a:cs typeface="Whitney Office"/>
                        </a:rPr>
                        <a:t>…</a:t>
                      </a:r>
                    </a:p>
                  </a:txBody>
                  <a:tcPr marL="95970" marR="95970" marT="47985" marB="4798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20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0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B17BA-4A15-5736-DEEF-C9563DB8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dirty="0"/>
              <a:t>Recurrence relations for financial products</a:t>
            </a:r>
            <a:endParaRPr lang="en-US" b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F07B647A-B190-7099-0650-F3321274B419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70665" y="5106207"/>
                <a:ext cx="9503018" cy="1508353"/>
              </a:xfrm>
            </p:spPr>
            <p:txBody>
              <a:bodyPr/>
              <a:lstStyle/>
              <a:p>
                <a:pPr marL="228526" indent="-228526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dirty="0"/>
                  <a:t>An interest-only loan is a loan you make regular payments towards, without changing </a:t>
                </a:r>
                <a:br>
                  <a:rPr lang="en-US" dirty="0"/>
                </a:br>
                <a:r>
                  <a:rPr lang="en-US" dirty="0"/>
                  <a:t>the balance owed.</a:t>
                </a:r>
              </a:p>
              <a:p>
                <a:pPr marL="228526" indent="-228526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dirty="0"/>
                  <a:t>Each period, the value of the loan increases with interest and then decreases with the payment. </a:t>
                </a:r>
                <a:r>
                  <a:rPr lang="en-AU" dirty="0"/>
                  <a:t>But because the payment in is equal to the interest added, the principal remains the same!</a:t>
                </a:r>
              </a:p>
              <a:p>
                <a:pPr marL="228526" indent="-228526"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the value of the loan after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periods.</a:t>
                </a:r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F07B647A-B190-7099-0650-F3321274B4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70665" y="5106207"/>
                <a:ext cx="9503018" cy="1508353"/>
              </a:xfrm>
              <a:blipFill>
                <a:blip r:embed="rId3"/>
                <a:stretch>
                  <a:fillRect l="-513" t="-2024" b="-52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BCFB51-1F07-7792-FC55-558352DC0BD9}"/>
                  </a:ext>
                </a:extLst>
              </p:cNvPr>
              <p:cNvSpPr txBox="1"/>
              <p:nvPr/>
            </p:nvSpPr>
            <p:spPr>
              <a:xfrm>
                <a:off x="70665" y="2210569"/>
                <a:ext cx="5347624" cy="67715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noFill/>
              </a:ln>
            </p:spPr>
            <p:txBody>
              <a:bodyPr wrap="square" lIns="95970" tIns="95970" rIns="95970" bIns="95970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AU" sz="1466" dirty="0">
                    <a:solidFill>
                      <a:schemeClr val="accent5"/>
                    </a:solidFill>
                    <a:latin typeface="Whitney SSm Semibold" pitchFamily="2" charset="0"/>
                    <a:ea typeface="Whitney Office" charset="0"/>
                    <a:cs typeface="Whitney Office" charset="0"/>
                  </a:rPr>
                  <a:t>Interest-only loan </a:t>
                </a:r>
                <a:r>
                  <a:rPr lang="en-AU" sz="1466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Whitney SSm Book" pitchFamily="2" charset="0"/>
                    <a:ea typeface="Whitney Office" charset="0"/>
                    <a:cs typeface="Whitney Office" charset="0"/>
                  </a:rPr>
                  <a:t>(formula)</a:t>
                </a:r>
                <a:endParaRPr lang="en-AU" sz="1466" dirty="0">
                  <a:solidFill>
                    <a:schemeClr val="accent5"/>
                  </a:solidFill>
                  <a:latin typeface="Whitney SSm Semibold" pitchFamily="2" charset="0"/>
                  <a:ea typeface="Whitney Office" charset="0"/>
                  <a:cs typeface="Whitney Office" charset="0"/>
                </a:endParaRPr>
              </a:p>
              <a:p>
                <a:pPr algn="ctr"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sz="1466" dirty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  <a:ea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AU" sz="1466" i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500 000</m:t>
                    </m:r>
                  </m:oMath>
                </a14:m>
                <a:r>
                  <a:rPr lang="en-AU" sz="1466" dirty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  <m: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AU" sz="1466" dirty="0">
                    <a:solidFill>
                      <a:schemeClr val="tx1">
                        <a:lumMod val="90000"/>
                        <a:lumOff val="10000"/>
                      </a:schemeClr>
                    </a:solidFill>
                    <a:latin typeface="+mj-lt"/>
                    <a:ea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AU" sz="1466" i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1.005</m:t>
                    </m:r>
                    <m:sSub>
                      <m:sSubPr>
                        <m:ctrlP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AU" sz="1466" i="1">
                            <a:solidFill>
                              <a:schemeClr val="tx1">
                                <a:lumMod val="90000"/>
                                <a:lumOff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AU" sz="1466" i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AU" sz="1466" i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−</m:t>
                    </m:r>
                    <m:r>
                      <a:rPr lang="en-AU" sz="1466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AU" sz="1466" i="1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2500</m:t>
                    </m:r>
                  </m:oMath>
                </a14:m>
                <a:endParaRPr lang="en-US" sz="1466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BCFB51-1F07-7792-FC55-558352DC0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5" y="2210569"/>
                <a:ext cx="5347624" cy="677152"/>
              </a:xfrm>
              <a:prstGeom prst="rect">
                <a:avLst/>
              </a:prstGeom>
              <a:blipFill>
                <a:blip r:embed="rId4"/>
                <a:stretch>
                  <a:fillRect b="-180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6D8D04A-992F-FE0A-546B-7706B29FA9E5}"/>
              </a:ext>
            </a:extLst>
          </p:cNvPr>
          <p:cNvSpPr txBox="1"/>
          <p:nvPr/>
        </p:nvSpPr>
        <p:spPr>
          <a:xfrm>
            <a:off x="208217" y="4652152"/>
            <a:ext cx="6617496" cy="338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99" dirty="0">
                <a:solidFill>
                  <a:schemeClr val="accent4"/>
                </a:solidFill>
                <a:latin typeface="Whitney SSm Semibold" pitchFamily="2" charset="0"/>
              </a:rPr>
              <a:t>Deep dive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DBCB3A-FDC6-4F09-87E0-D7D83A21C848}"/>
                  </a:ext>
                </a:extLst>
              </p:cNvPr>
              <p:cNvSpPr txBox="1"/>
              <p:nvPr/>
            </p:nvSpPr>
            <p:spPr>
              <a:xfrm>
                <a:off x="5142745" y="1299093"/>
                <a:ext cx="6152982" cy="42900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noFill/>
              </a:ln>
            </p:spPr>
            <p:txBody>
              <a:bodyPr wrap="square" lIns="95970" tIns="95970" rIns="95970" bIns="95970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1466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en-AU" sz="1466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AU" sz="1466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500 000</m:t>
                    </m:r>
                  </m:oMath>
                </a14:m>
                <a:r>
                  <a:rPr lang="en-AU" sz="1466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  <m: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en-AU" sz="1466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=</m:t>
                    </m:r>
                    <m:r>
                      <a:rPr lang="en-AU" sz="1466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1.005</m:t>
                    </m:r>
                    <m:sSub>
                      <m:sSubPr>
                        <m:ctrlP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AU" sz="1466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AU" sz="1466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−</m:t>
                    </m:r>
                    <m:r>
                      <a:rPr lang="en-AU" sz="1466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250</m:t>
                    </m:r>
                    <m:r>
                      <a:rPr lang="en-AU" sz="1466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0</m:t>
                    </m:r>
                    <m:r>
                      <a:rPr lang="en-AU" sz="1466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endParaRPr lang="en-US" sz="1466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DBCB3A-FDC6-4F09-87E0-D7D83A21C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745" y="1299093"/>
                <a:ext cx="6152982" cy="429007"/>
              </a:xfrm>
              <a:prstGeom prst="rect">
                <a:avLst/>
              </a:prstGeom>
              <a:blipFill>
                <a:blip r:embed="rId5"/>
                <a:stretch>
                  <a:fillRect b="-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E1B1E7-9361-4885-A795-4A3DC05CB897}"/>
                  </a:ext>
                </a:extLst>
              </p:cNvPr>
              <p:cNvSpPr txBox="1"/>
              <p:nvPr/>
            </p:nvSpPr>
            <p:spPr>
              <a:xfrm>
                <a:off x="6823971" y="2311183"/>
                <a:ext cx="1906291" cy="338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99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1.005</m:t>
                      </m:r>
                      <m:r>
                        <a:rPr lang="en-AU" sz="1599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=1+0.005</m:t>
                      </m:r>
                    </m:oMath>
                  </m:oMathPara>
                </a14:m>
                <a:endParaRPr lang="en-US" sz="1599" dirty="0">
                  <a:solidFill>
                    <a:srgbClr val="FF0000"/>
                  </a:solidFill>
                  <a:latin typeface="Whitney SSm Book" pitchFamily="2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E1B1E7-9361-4885-A795-4A3DC05CB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971" y="2311183"/>
                <a:ext cx="1906291" cy="3384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E11CBB-5DF6-432A-8E51-859B55223EAC}"/>
              </a:ext>
            </a:extLst>
          </p:cNvPr>
          <p:cNvCxnSpPr>
            <a:cxnSpLocks/>
          </p:cNvCxnSpPr>
          <p:nvPr/>
        </p:nvCxnSpPr>
        <p:spPr>
          <a:xfrm>
            <a:off x="8765025" y="1667259"/>
            <a:ext cx="0" cy="287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A74BF6-BC14-4A42-AF10-FD8E20364085}"/>
              </a:ext>
            </a:extLst>
          </p:cNvPr>
          <p:cNvCxnSpPr>
            <a:cxnSpLocks/>
          </p:cNvCxnSpPr>
          <p:nvPr/>
        </p:nvCxnSpPr>
        <p:spPr>
          <a:xfrm flipH="1">
            <a:off x="7795642" y="1954718"/>
            <a:ext cx="969383" cy="0"/>
          </a:xfrm>
          <a:prstGeom prst="line">
            <a:avLst/>
          </a:prstGeom>
          <a:ln w="12700" cap="sq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322999-9D5F-4EAA-B284-74307402239E}"/>
              </a:ext>
            </a:extLst>
          </p:cNvPr>
          <p:cNvCxnSpPr>
            <a:cxnSpLocks/>
          </p:cNvCxnSpPr>
          <p:nvPr/>
        </p:nvCxnSpPr>
        <p:spPr>
          <a:xfrm>
            <a:off x="7787106" y="1948122"/>
            <a:ext cx="1" cy="2633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B813B3-072E-4AD2-918B-4F466A110C24}"/>
              </a:ext>
            </a:extLst>
          </p:cNvPr>
          <p:cNvCxnSpPr>
            <a:cxnSpLocks/>
          </p:cNvCxnSpPr>
          <p:nvPr/>
        </p:nvCxnSpPr>
        <p:spPr>
          <a:xfrm flipH="1">
            <a:off x="9629089" y="1667259"/>
            <a:ext cx="0" cy="287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C00B020-745E-4D9A-A261-D873CD8614EF}"/>
              </a:ext>
            </a:extLst>
          </p:cNvPr>
          <p:cNvCxnSpPr>
            <a:cxnSpLocks/>
          </p:cNvCxnSpPr>
          <p:nvPr/>
        </p:nvCxnSpPr>
        <p:spPr>
          <a:xfrm>
            <a:off x="9629089" y="1954718"/>
            <a:ext cx="969383" cy="0"/>
          </a:xfrm>
          <a:prstGeom prst="line">
            <a:avLst/>
          </a:prstGeom>
          <a:ln w="12700" cap="sq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D6F9A0D-17B5-49B2-B87C-06C180C66DF5}"/>
              </a:ext>
            </a:extLst>
          </p:cNvPr>
          <p:cNvCxnSpPr>
            <a:cxnSpLocks/>
          </p:cNvCxnSpPr>
          <p:nvPr/>
        </p:nvCxnSpPr>
        <p:spPr>
          <a:xfrm flipH="1">
            <a:off x="10598472" y="1954717"/>
            <a:ext cx="1" cy="2633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9C5F232-CF33-4AEA-B955-43B3FC4323A9}"/>
              </a:ext>
            </a:extLst>
          </p:cNvPr>
          <p:cNvSpPr/>
          <p:nvPr/>
        </p:nvSpPr>
        <p:spPr>
          <a:xfrm>
            <a:off x="8464210" y="1366215"/>
            <a:ext cx="487925" cy="3010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91E1D1-D593-4EB1-8F59-C87E5ED96106}"/>
              </a:ext>
            </a:extLst>
          </p:cNvPr>
          <p:cNvSpPr/>
          <p:nvPr/>
        </p:nvSpPr>
        <p:spPr>
          <a:xfrm>
            <a:off x="9157126" y="1366215"/>
            <a:ext cx="770180" cy="29088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89EE83D-1C83-45DF-9F13-F40824972DEF}"/>
                  </a:ext>
                </a:extLst>
              </p:cNvPr>
              <p:cNvSpPr txBox="1"/>
              <p:nvPr/>
            </p:nvSpPr>
            <p:spPr>
              <a:xfrm>
                <a:off x="5660112" y="3421527"/>
                <a:ext cx="2078646" cy="338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99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U" sz="1599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=100%:</m:t>
                      </m:r>
                      <m:r>
                        <a:rPr lang="en-AU" sz="1599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𝑝𝑟𝑖𝑛𝑐𝑖𝑝𝑎𝑙</m:t>
                      </m:r>
                    </m:oMath>
                  </m:oMathPara>
                </a14:m>
                <a:endParaRPr lang="en-US" sz="1599" dirty="0">
                  <a:solidFill>
                    <a:srgbClr val="FF0000"/>
                  </a:solidFill>
                  <a:latin typeface="Whitney SSm Book" pitchFamily="2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89EE83D-1C83-45DF-9F13-F40824972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112" y="3421527"/>
                <a:ext cx="2078646" cy="338426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C3DA54D-9B82-4FD0-9246-054C1D813911}"/>
                  </a:ext>
                </a:extLst>
              </p:cNvPr>
              <p:cNvSpPr txBox="1"/>
              <p:nvPr/>
            </p:nvSpPr>
            <p:spPr>
              <a:xfrm>
                <a:off x="8136311" y="3421527"/>
                <a:ext cx="2768963" cy="3384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599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0.005=0.5%:</m:t>
                      </m:r>
                      <m:r>
                        <a:rPr lang="en-AU" sz="1599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𝐼𝑛𝑡𝑒𝑟𝑒𝑠𝑡</m:t>
                      </m:r>
                      <m:r>
                        <a:rPr lang="en-AU" sz="1599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1599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𝑟𝑎𝑡𝑒</m:t>
                      </m:r>
                    </m:oMath>
                  </m:oMathPara>
                </a14:m>
                <a:br>
                  <a:rPr lang="en-US" sz="1599" dirty="0">
                    <a:solidFill>
                      <a:srgbClr val="FF0000"/>
                    </a:solidFill>
                    <a:latin typeface="Whitney SSm Book" pitchFamily="2" charset="0"/>
                  </a:rPr>
                </a:br>
                <a:endParaRPr lang="en-US" sz="1599" dirty="0">
                  <a:solidFill>
                    <a:srgbClr val="FF0000"/>
                  </a:solidFill>
                  <a:latin typeface="Whitney SSm Book" pitchFamily="2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C3DA54D-9B82-4FD0-9246-054C1D813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311" y="3421527"/>
                <a:ext cx="2768963" cy="3384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822AB-80F9-464D-80AF-5E03C3C96E61}"/>
              </a:ext>
            </a:extLst>
          </p:cNvPr>
          <p:cNvCxnSpPr>
            <a:cxnSpLocks/>
          </p:cNvCxnSpPr>
          <p:nvPr/>
        </p:nvCxnSpPr>
        <p:spPr>
          <a:xfrm>
            <a:off x="7687343" y="2777603"/>
            <a:ext cx="0" cy="287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4841EF-AC84-4CB9-B5BD-17F43B9CEC51}"/>
              </a:ext>
            </a:extLst>
          </p:cNvPr>
          <p:cNvCxnSpPr>
            <a:cxnSpLocks/>
          </p:cNvCxnSpPr>
          <p:nvPr/>
        </p:nvCxnSpPr>
        <p:spPr>
          <a:xfrm flipH="1">
            <a:off x="6717960" y="3065062"/>
            <a:ext cx="969383" cy="0"/>
          </a:xfrm>
          <a:prstGeom prst="line">
            <a:avLst/>
          </a:prstGeom>
          <a:ln w="12700" cap="sq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7E76E1-F501-4406-95EC-A034C515D85E}"/>
              </a:ext>
            </a:extLst>
          </p:cNvPr>
          <p:cNvCxnSpPr>
            <a:cxnSpLocks/>
          </p:cNvCxnSpPr>
          <p:nvPr/>
        </p:nvCxnSpPr>
        <p:spPr>
          <a:xfrm>
            <a:off x="6709424" y="3058466"/>
            <a:ext cx="1" cy="2633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508FE1-99DB-4276-958C-4DD253D9BC53}"/>
              </a:ext>
            </a:extLst>
          </p:cNvPr>
          <p:cNvCxnSpPr>
            <a:cxnSpLocks/>
          </p:cNvCxnSpPr>
          <p:nvPr/>
        </p:nvCxnSpPr>
        <p:spPr>
          <a:xfrm flipH="1">
            <a:off x="8551407" y="2777603"/>
            <a:ext cx="0" cy="287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4A8EB96-A727-4695-9D58-6DAA2CDFB94B}"/>
              </a:ext>
            </a:extLst>
          </p:cNvPr>
          <p:cNvCxnSpPr>
            <a:cxnSpLocks/>
          </p:cNvCxnSpPr>
          <p:nvPr/>
        </p:nvCxnSpPr>
        <p:spPr>
          <a:xfrm>
            <a:off x="8551407" y="3065062"/>
            <a:ext cx="969383" cy="0"/>
          </a:xfrm>
          <a:prstGeom prst="line">
            <a:avLst/>
          </a:prstGeom>
          <a:ln w="12700" cap="sq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405BBE0-C65C-426F-AE73-B144CA49002F}"/>
              </a:ext>
            </a:extLst>
          </p:cNvPr>
          <p:cNvCxnSpPr>
            <a:cxnSpLocks/>
          </p:cNvCxnSpPr>
          <p:nvPr/>
        </p:nvCxnSpPr>
        <p:spPr>
          <a:xfrm flipH="1">
            <a:off x="9520790" y="3065061"/>
            <a:ext cx="1" cy="2633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44E7731-3773-488B-B753-2921810D4EBD}"/>
              </a:ext>
            </a:extLst>
          </p:cNvPr>
          <p:cNvCxnSpPr>
            <a:cxnSpLocks/>
          </p:cNvCxnSpPr>
          <p:nvPr/>
        </p:nvCxnSpPr>
        <p:spPr>
          <a:xfrm flipH="1">
            <a:off x="9542558" y="3739976"/>
            <a:ext cx="1" cy="2633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CCF8B30-7A9C-49B6-98FF-C32E3E3CAE11}"/>
                  </a:ext>
                </a:extLst>
              </p:cNvPr>
              <p:cNvSpPr txBox="1"/>
              <p:nvPr/>
            </p:nvSpPr>
            <p:spPr>
              <a:xfrm>
                <a:off x="7543116" y="4139985"/>
                <a:ext cx="3977114" cy="757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100∗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A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0.05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100∗</m:t>
                        </m:r>
                        <m:r>
                          <a:rPr lang="en-AU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AU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500 000=2500</m:t>
                    </m:r>
                  </m:oMath>
                </a14:m>
                <a:br>
                  <a:rPr lang="en-US" sz="1599" dirty="0">
                    <a:solidFill>
                      <a:srgbClr val="FF0000"/>
                    </a:solidFill>
                    <a:latin typeface="Whitney SSm Book" pitchFamily="2" charset="0"/>
                  </a:rPr>
                </a:br>
                <a:endParaRPr lang="en-US" sz="1599" dirty="0">
                  <a:solidFill>
                    <a:srgbClr val="FF0000"/>
                  </a:solidFill>
                  <a:latin typeface="Whitney SSm Book" pitchFamily="2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CCF8B30-7A9C-49B6-98FF-C32E3E3CA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116" y="4139985"/>
                <a:ext cx="3977114" cy="757130"/>
              </a:xfrm>
              <a:prstGeom prst="rect">
                <a:avLst/>
              </a:prstGeom>
              <a:blipFill>
                <a:blip r:embed="rId9"/>
                <a:stretch>
                  <a:fillRect l="-7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A21247-912C-4A0F-B2F4-99563AA16C79}"/>
              </a:ext>
            </a:extLst>
          </p:cNvPr>
          <p:cNvCxnSpPr>
            <a:cxnSpLocks/>
          </p:cNvCxnSpPr>
          <p:nvPr/>
        </p:nvCxnSpPr>
        <p:spPr>
          <a:xfrm>
            <a:off x="11055120" y="2649609"/>
            <a:ext cx="0" cy="14903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D02116-EF98-4B87-AF8B-36802A4E9503}"/>
              </a:ext>
            </a:extLst>
          </p:cNvPr>
          <p:cNvCxnSpPr>
            <a:cxnSpLocks/>
          </p:cNvCxnSpPr>
          <p:nvPr/>
        </p:nvCxnSpPr>
        <p:spPr>
          <a:xfrm>
            <a:off x="11207520" y="2649605"/>
            <a:ext cx="0" cy="14903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B8DC394-49BA-477D-9CF3-5AE79D376031}"/>
                  </a:ext>
                </a:extLst>
              </p:cNvPr>
              <p:cNvSpPr txBox="1"/>
              <p:nvPr/>
            </p:nvSpPr>
            <p:spPr>
              <a:xfrm>
                <a:off x="9196358" y="2311183"/>
                <a:ext cx="2804229" cy="338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599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sz="1599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599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2500</m:t>
                    </m:r>
                    <m:r>
                      <a:rPr lang="en-AU" sz="1599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599" dirty="0">
                    <a:solidFill>
                      <a:srgbClr val="FF0000"/>
                    </a:solidFill>
                    <a:latin typeface="Whitney SSm Book" pitchFamily="2" charset="0"/>
                  </a:rPr>
                  <a:t> balance stays constant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B8DC394-49BA-477D-9CF3-5AE79D376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358" y="2311183"/>
                <a:ext cx="2804229" cy="338426"/>
              </a:xfrm>
              <a:prstGeom prst="rect">
                <a:avLst/>
              </a:prstGeom>
              <a:blipFill>
                <a:blip r:embed="rId10"/>
                <a:stretch>
                  <a:fillRect t="-5357" r="-435" b="-214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9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86DFB-3304-4844-B36C-F248D950B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Interest-only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B74810-ACD9-854A-8499-D711ABFDBF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348740"/>
                <a:ext cx="12192000" cy="145796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To understand how this happens, consider a loan of </a:t>
                </a:r>
                <a:r>
                  <a:rPr lang="en-US" dirty="0">
                    <a:solidFill>
                      <a:srgbClr val="FF0000"/>
                    </a:solidFill>
                  </a:rPr>
                  <a:t>$1000</a:t>
                </a:r>
                <a:r>
                  <a:rPr lang="en-US" dirty="0"/>
                  <a:t>, charged </a:t>
                </a:r>
                <a:r>
                  <a:rPr lang="en-US" dirty="0">
                    <a:solidFill>
                      <a:srgbClr val="FF0000"/>
                    </a:solidFill>
                  </a:rPr>
                  <a:t>5%</a:t>
                </a:r>
                <a:r>
                  <a:rPr lang="en-US" dirty="0"/>
                  <a:t> interest compounding yearly.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=1.05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−𝐷 </a:t>
                </a:r>
                <a:r>
                  <a:rPr lang="en-US" dirty="0"/>
                  <a:t>can be used to model this loan. The table below shows the balance of the loan over a </a:t>
                </a:r>
                <a:r>
                  <a:rPr lang="en-US" dirty="0">
                    <a:solidFill>
                      <a:srgbClr val="FF0000"/>
                    </a:solidFill>
                  </a:rPr>
                  <a:t>4-year</a:t>
                </a:r>
                <a:r>
                  <a:rPr lang="en-US" dirty="0"/>
                  <a:t> period for three different payment amounts: </a:t>
                </a:r>
                <a:r>
                  <a:rPr lang="en-US" dirty="0">
                    <a:solidFill>
                      <a:srgbClr val="FF0000"/>
                    </a:solidFill>
                  </a:rPr>
                  <a:t>𝐷=40,𝐷=50 and 𝐷=60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B74810-ACD9-854A-8499-D711ABFDBF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48740"/>
                <a:ext cx="12192000" cy="1457960"/>
              </a:xfrm>
              <a:blipFill>
                <a:blip r:embed="rId2"/>
                <a:stretch>
                  <a:fillRect l="-416" t="-6957" r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65A763D-D788-994D-97C8-A596A1EE7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4303"/>
            <a:ext cx="12192000" cy="343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6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1A89A7-A169-DB42-B017-B92230F0D5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4597" y="0"/>
            <a:ext cx="7466098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265FA02-587A-F34B-838D-40D9D9C6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" y="-68280"/>
            <a:ext cx="10515600" cy="1325563"/>
          </a:xfrm>
        </p:spPr>
        <p:txBody>
          <a:bodyPr/>
          <a:lstStyle/>
          <a:p>
            <a:r>
              <a:rPr lang="en-US" dirty="0"/>
              <a:t>Interest-only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406D3FF-AE65-6A4A-BC79-0CEB2C5016F9}"/>
                  </a:ext>
                </a:extLst>
              </p:cNvPr>
              <p:cNvSpPr/>
              <p:nvPr/>
            </p:nvSpPr>
            <p:spPr>
              <a:xfrm>
                <a:off x="6395705" y="1106488"/>
                <a:ext cx="257049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=1.05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−𝐷 </a:t>
                </a:r>
                <a:r>
                  <a:rPr lang="en-US" dirty="0">
                    <a:solidFill>
                      <a:srgbClr val="FF0000"/>
                    </a:solidFill>
                  </a:rPr>
                  <a:t>𝐷=40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406D3FF-AE65-6A4A-BC79-0CEB2C501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705" y="1106488"/>
                <a:ext cx="2570495" cy="369332"/>
              </a:xfrm>
              <a:prstGeom prst="rect">
                <a:avLst/>
              </a:prstGeom>
              <a:blipFill>
                <a:blip r:embed="rId3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368D5B-58F3-6441-9003-37D533F5DD6C}"/>
                  </a:ext>
                </a:extLst>
              </p:cNvPr>
              <p:cNvSpPr/>
              <p:nvPr/>
            </p:nvSpPr>
            <p:spPr>
              <a:xfrm>
                <a:off x="7564105" y="2510910"/>
                <a:ext cx="265939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=1.05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−𝐷 </a:t>
                </a:r>
                <a:r>
                  <a:rPr lang="en-US" dirty="0">
                    <a:solidFill>
                      <a:srgbClr val="00B050"/>
                    </a:solidFill>
                  </a:rPr>
                  <a:t>𝐷=50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368D5B-58F3-6441-9003-37D533F5DD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4105" y="2510910"/>
                <a:ext cx="2659395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8496EA-4469-A043-8A9B-4C396C82286D}"/>
                  </a:ext>
                </a:extLst>
              </p:cNvPr>
              <p:cNvSpPr/>
              <p:nvPr/>
            </p:nvSpPr>
            <p:spPr>
              <a:xfrm>
                <a:off x="6510005" y="4836080"/>
                <a:ext cx="257049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=1.05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−𝐷 </a:t>
                </a:r>
                <a:r>
                  <a:rPr lang="en-US" dirty="0">
                    <a:solidFill>
                      <a:srgbClr val="0070C0"/>
                    </a:solidFill>
                  </a:rPr>
                  <a:t>𝐷=60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8496EA-4469-A043-8A9B-4C396C822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005" y="4836080"/>
                <a:ext cx="2570495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8ED78EF-5B5F-A044-BA2C-2D70533B6427}"/>
                  </a:ext>
                </a:extLst>
              </p:cNvPr>
              <p:cNvSpPr/>
              <p:nvPr/>
            </p:nvSpPr>
            <p:spPr>
              <a:xfrm>
                <a:off x="143172" y="1011754"/>
                <a:ext cx="4278086" cy="5757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/>
                  <a:t>be the principal of the loan.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Let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𝑟</a:t>
                </a:r>
                <a:r>
                  <a:rPr lang="en-US" sz="2400" dirty="0"/>
                  <a:t> be the interest rate per compounding period.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Let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𝐷</a:t>
                </a:r>
                <a:r>
                  <a:rPr lang="en-US" sz="2400" dirty="0"/>
                  <a:t> be the regular payment per compounding period.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For interest-only loans: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So, payment 𝐷</a:t>
                </a:r>
              </a:p>
              <a:p>
                <a:r>
                  <a:rPr lang="en-US" sz="2400" dirty="0"/>
                  <a:t>= interest charged </a:t>
                </a:r>
              </a:p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8ED78EF-5B5F-A044-BA2C-2D70533B6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72" y="1011754"/>
                <a:ext cx="4278086" cy="5757538"/>
              </a:xfrm>
              <a:prstGeom prst="rect">
                <a:avLst/>
              </a:prstGeom>
              <a:blipFill>
                <a:blip r:embed="rId6"/>
                <a:stretch>
                  <a:fillRect l="-2374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1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4DAF2-E8F1-A846-AD08-24E525DE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Repaying an interest-only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1083F5-919F-EC48-8B2E-0404FEEA94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8193"/>
                <a:ext cx="10515600" cy="4974681"/>
              </a:xfrm>
            </p:spPr>
            <p:txBody>
              <a:bodyPr/>
              <a:lstStyle/>
              <a:p>
                <a:r>
                  <a:rPr lang="en-US" dirty="0"/>
                  <a:t>Jane borrows </a:t>
                </a:r>
                <a:r>
                  <a:rPr lang="en-US" dirty="0">
                    <a:solidFill>
                      <a:srgbClr val="0070C0"/>
                    </a:solidFill>
                  </a:rPr>
                  <a:t>$50000 </a:t>
                </a:r>
                <a:r>
                  <a:rPr lang="en-US" dirty="0"/>
                  <a:t>to buy some shares. Jane negotiates an interest-only loan for this amount, at an interest rate of </a:t>
                </a:r>
                <a:r>
                  <a:rPr lang="en-US" dirty="0">
                    <a:solidFill>
                      <a:srgbClr val="0070C0"/>
                    </a:solidFill>
                  </a:rPr>
                  <a:t>9</a:t>
                </a:r>
                <a:r>
                  <a:rPr lang="en-US" dirty="0"/>
                  <a:t>% per annum, compounding </a:t>
                </a:r>
                <a:r>
                  <a:rPr lang="en-US" dirty="0">
                    <a:solidFill>
                      <a:srgbClr val="0070C0"/>
                    </a:solidFill>
                  </a:rPr>
                  <a:t>monthly</a:t>
                </a:r>
                <a:r>
                  <a:rPr lang="en-US" dirty="0"/>
                  <a:t>. What is the monthly amount Jane will be required to pay?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=50000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0.75% 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AU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0.75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m:rPr>
                        <m:nor/>
                      </m:rPr>
                      <a:rPr lang="en-US" dirty="0">
                        <a:solidFill>
                          <a:srgbClr val="0070C0"/>
                        </a:solidFill>
                      </a:rPr>
                      <m:t>×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70C0"/>
                        </a:solidFill>
                      </a:rPr>
                      <m:t>50000 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=375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Jane will need to repay $375 every month on this interest-only loan.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1083F5-919F-EC48-8B2E-0404FEEA94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8193"/>
                <a:ext cx="10515600" cy="4974681"/>
              </a:xfrm>
              <a:blipFill>
                <a:blip r:embed="rId2"/>
                <a:stretch>
                  <a:fillRect l="-1043" t="-1225" r="-12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46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953D-1522-3C40-B646-40FEEA2CA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6917"/>
          </a:xfrm>
        </p:spPr>
        <p:txBody>
          <a:bodyPr>
            <a:noAutofit/>
          </a:bodyPr>
          <a:lstStyle/>
          <a:p>
            <a:r>
              <a:rPr lang="en-US" sz="3200" dirty="0"/>
              <a:t>Repaying an interest-only loan using a financial solver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A6EAD-3142-7C4F-978B-B691F5674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6916"/>
            <a:ext cx="12090400" cy="58827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Stuart borrows </a:t>
            </a:r>
            <a:r>
              <a:rPr lang="en-US" dirty="0">
                <a:solidFill>
                  <a:srgbClr val="0070C0"/>
                </a:solidFill>
              </a:rPr>
              <a:t>$180000 </a:t>
            </a:r>
            <a:r>
              <a:rPr lang="en-US" dirty="0"/>
              <a:t>to buy a house. He negotiates an interest-only loan for this amount, at an interest rate of </a:t>
            </a:r>
            <a:r>
              <a:rPr lang="en-US" dirty="0">
                <a:solidFill>
                  <a:srgbClr val="0070C0"/>
                </a:solidFill>
              </a:rPr>
              <a:t>7.6%</a:t>
            </a:r>
            <a:r>
              <a:rPr lang="en-US" dirty="0"/>
              <a:t> per annum, compounding </a:t>
            </a:r>
            <a:r>
              <a:rPr lang="en-US" dirty="0">
                <a:solidFill>
                  <a:srgbClr val="0070C0"/>
                </a:solidFill>
              </a:rPr>
              <a:t>fortnightly</a:t>
            </a:r>
            <a:r>
              <a:rPr lang="en-US" dirty="0"/>
              <a:t>. What is the fortnightly payment, correct to the nearest cent?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Stuart will need to repay $526.15 every fortnight.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E2496E-D617-48F9-84FE-8771081C0CF2}"/>
              </a:ext>
            </a:extLst>
          </p:cNvPr>
          <p:cNvSpPr txBox="1"/>
          <p:nvPr/>
        </p:nvSpPr>
        <p:spPr>
          <a:xfrm>
            <a:off x="0" y="3829033"/>
            <a:ext cx="3695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00FF00"/>
                </a:highlight>
              </a:rPr>
              <a:t>CAS Notes 6.16.6</a:t>
            </a:r>
            <a:endParaRPr lang="en-AU" sz="3200" dirty="0">
              <a:highlight>
                <a:srgbClr val="00FF00"/>
              </a:highligh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E95E7B3-C9E9-482F-A3E0-259EBEC91DC2}"/>
              </a:ext>
            </a:extLst>
          </p:cNvPr>
          <p:cNvGrpSpPr/>
          <p:nvPr/>
        </p:nvGrpSpPr>
        <p:grpSpPr>
          <a:xfrm>
            <a:off x="7836651" y="2068749"/>
            <a:ext cx="4211381" cy="2575008"/>
            <a:chOff x="353086" y="2237108"/>
            <a:chExt cx="3679671" cy="243032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15BCB41-280C-4ADC-B752-2C9A2B513AAC}"/>
                </a:ext>
              </a:extLst>
            </p:cNvPr>
            <p:cNvGrpSpPr/>
            <p:nvPr/>
          </p:nvGrpSpPr>
          <p:grpSpPr>
            <a:xfrm>
              <a:off x="353086" y="2237108"/>
              <a:ext cx="3679671" cy="2430329"/>
              <a:chOff x="0" y="0"/>
              <a:chExt cx="3594100" cy="2698750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241163A4-CFEC-4857-BBB2-8F4052B687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594100" cy="26987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C0377EA-FC29-4373-9260-287ABFEB2A5C}"/>
                  </a:ext>
                </a:extLst>
              </p:cNvPr>
              <p:cNvGrpSpPr/>
              <p:nvPr/>
            </p:nvGrpSpPr>
            <p:grpSpPr>
              <a:xfrm>
                <a:off x="779929" y="355784"/>
                <a:ext cx="2411282" cy="2306323"/>
                <a:chOff x="0" y="11539"/>
                <a:chExt cx="2411282" cy="2306323"/>
              </a:xfrm>
            </p:grpSpPr>
            <p:sp>
              <p:nvSpPr>
                <p:cNvPr id="17" name="Text Box 2">
                  <a:extLst>
                    <a:ext uri="{FF2B5EF4-FFF2-40B4-BE49-F238E27FC236}">
                      <a16:creationId xmlns:a16="http://schemas.microsoft.com/office/drawing/2014/main" id="{59D69776-F04E-4B26-9859-DF1D4C6596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1539"/>
                  <a:ext cx="2373630" cy="2419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121882" tIns="60941" rIns="121882" bIns="60941" anchor="t" anchorCtr="0">
                  <a:noAutofit/>
                </a:bodyPr>
                <a:lstStyle/>
                <a:p>
                  <a:r>
                    <a:rPr lang="en-AU" sz="1466"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</a:p>
              </p:txBody>
            </p:sp>
            <p:sp>
              <p:nvSpPr>
                <p:cNvPr id="18" name="Text Box 2">
                  <a:extLst>
                    <a:ext uri="{FF2B5EF4-FFF2-40B4-BE49-F238E27FC236}">
                      <a16:creationId xmlns:a16="http://schemas.microsoft.com/office/drawing/2014/main" id="{1549D468-3002-4A5E-8639-A6F077DC34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44244"/>
                  <a:ext cx="2373630" cy="2311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121882" tIns="60941" rIns="121882" bIns="60941" anchor="t" anchorCtr="0">
                  <a:noAutofit/>
                </a:bodyPr>
                <a:lstStyle/>
                <a:p>
                  <a:r>
                    <a:rPr lang="en-AU" sz="1466"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</a:p>
              </p:txBody>
            </p:sp>
            <p:sp>
              <p:nvSpPr>
                <p:cNvPr id="19" name="Text Box 2">
                  <a:extLst>
                    <a:ext uri="{FF2B5EF4-FFF2-40B4-BE49-F238E27FC236}">
                      <a16:creationId xmlns:a16="http://schemas.microsoft.com/office/drawing/2014/main" id="{DD2F5857-0266-40DD-A2AB-6A90AC732B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758" y="688489"/>
                  <a:ext cx="2373630" cy="2311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121882" tIns="60941" rIns="121882" bIns="60941" anchor="t" anchorCtr="0">
                  <a:noAutofit/>
                </a:bodyPr>
                <a:lstStyle/>
                <a:p>
                  <a:r>
                    <a:rPr lang="en-AU" sz="1466"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</a:p>
              </p:txBody>
            </p:sp>
            <p:sp>
              <p:nvSpPr>
                <p:cNvPr id="20" name="Text Box 2">
                  <a:extLst>
                    <a:ext uri="{FF2B5EF4-FFF2-40B4-BE49-F238E27FC236}">
                      <a16:creationId xmlns:a16="http://schemas.microsoft.com/office/drawing/2014/main" id="{7D93AB3D-4732-4374-A199-7EFEDB50B18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758" y="1032734"/>
                  <a:ext cx="2373630" cy="2470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121882" tIns="60941" rIns="121882" bIns="60941" anchor="t" anchorCtr="0">
                  <a:noAutofit/>
                </a:bodyPr>
                <a:lstStyle/>
                <a:p>
                  <a:r>
                    <a:rPr lang="en-AU" sz="1466"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</a:p>
              </p:txBody>
            </p:sp>
            <p:sp>
              <p:nvSpPr>
                <p:cNvPr id="21" name="Text Box 2">
                  <a:extLst>
                    <a:ext uri="{FF2B5EF4-FFF2-40B4-BE49-F238E27FC236}">
                      <a16:creationId xmlns:a16="http://schemas.microsoft.com/office/drawing/2014/main" id="{D1280B37-FCC2-4C19-BF5B-51F357632C5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895" y="1382357"/>
                  <a:ext cx="2373630" cy="2311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121882" tIns="60941" rIns="121882" bIns="60941" anchor="t" anchorCtr="0">
                  <a:noAutofit/>
                </a:bodyPr>
                <a:lstStyle/>
                <a:p>
                  <a:r>
                    <a:rPr lang="en-AU" sz="1466"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</a:p>
              </p:txBody>
            </p:sp>
            <p:sp>
              <p:nvSpPr>
                <p:cNvPr id="22" name="Text Box 2">
                  <a:extLst>
                    <a:ext uri="{FF2B5EF4-FFF2-40B4-BE49-F238E27FC236}">
                      <a16:creationId xmlns:a16="http://schemas.microsoft.com/office/drawing/2014/main" id="{2F225266-3A0C-4BBA-BEFA-AF0960D6B4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652" y="1731981"/>
                  <a:ext cx="2373630" cy="2362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121882" tIns="60941" rIns="121882" bIns="60941" anchor="t" anchorCtr="0">
                  <a:noAutofit/>
                </a:bodyPr>
                <a:lstStyle/>
                <a:p>
                  <a:r>
                    <a:rPr lang="en-AU" sz="1466"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</a:p>
              </p:txBody>
            </p:sp>
            <p:sp>
              <p:nvSpPr>
                <p:cNvPr id="23" name="Text Box 2">
                  <a:extLst>
                    <a:ext uri="{FF2B5EF4-FFF2-40B4-BE49-F238E27FC236}">
                      <a16:creationId xmlns:a16="http://schemas.microsoft.com/office/drawing/2014/main" id="{E0C6C199-004D-409F-A323-140614C44E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652" y="2070847"/>
                  <a:ext cx="2373630" cy="2470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121882" tIns="60941" rIns="121882" bIns="60941" anchor="t" anchorCtr="0">
                  <a:noAutofit/>
                </a:bodyPr>
                <a:lstStyle/>
                <a:p>
                  <a:r>
                    <a:rPr lang="en-AU" sz="1466"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</a:p>
              </p:txBody>
            </p:sp>
          </p:grp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8505A0-AC31-4E8C-A83A-290B45F84537}"/>
                </a:ext>
              </a:extLst>
            </p:cNvPr>
            <p:cNvSpPr txBox="1"/>
            <p:nvPr/>
          </p:nvSpPr>
          <p:spPr>
            <a:xfrm>
              <a:off x="1090624" y="2536458"/>
              <a:ext cx="2130558" cy="253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599" dirty="0">
                  <a:latin typeface="Whitney SSm Book" pitchFamily="2" charset="0"/>
                </a:rPr>
                <a:t>Total number of periods</a:t>
              </a:r>
              <a:endParaRPr lang="en-AU" sz="1599" dirty="0">
                <a:latin typeface="Whitney SSm Book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ACCB0E0-048C-473C-BF1A-59BE8712002E}"/>
                </a:ext>
              </a:extLst>
            </p:cNvPr>
            <p:cNvSpPr txBox="1"/>
            <p:nvPr/>
          </p:nvSpPr>
          <p:spPr>
            <a:xfrm>
              <a:off x="1101328" y="2823651"/>
              <a:ext cx="2529652" cy="253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599" dirty="0">
                  <a:latin typeface="Whitney SSm Book" pitchFamily="2" charset="0"/>
                </a:rPr>
                <a:t>Annual interest rate </a:t>
              </a:r>
              <a:endParaRPr lang="en-AU" sz="1599" dirty="0">
                <a:latin typeface="Whitney SSm Book" pitchFamily="2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733BD1-7A2E-4BD3-8E25-D51EE6414D3A}"/>
                </a:ext>
              </a:extLst>
            </p:cNvPr>
            <p:cNvSpPr txBox="1"/>
            <p:nvPr/>
          </p:nvSpPr>
          <p:spPr>
            <a:xfrm>
              <a:off x="1090624" y="3133151"/>
              <a:ext cx="2529652" cy="253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599" dirty="0">
                  <a:latin typeface="Whitney SSm Book" pitchFamily="2" charset="0"/>
                </a:rPr>
                <a:t>Present value </a:t>
              </a:r>
              <a:endParaRPr lang="en-AU" sz="1599" dirty="0">
                <a:latin typeface="Whitney SSm Book" pitchFamily="2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ACBCD3B-20F7-42B3-BE00-32C544F37250}"/>
                </a:ext>
              </a:extLst>
            </p:cNvPr>
            <p:cNvSpPr txBox="1"/>
            <p:nvPr/>
          </p:nvSpPr>
          <p:spPr>
            <a:xfrm>
              <a:off x="1090624" y="3443010"/>
              <a:ext cx="2529652" cy="253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599" dirty="0">
                  <a:latin typeface="Whitney SSm Book" pitchFamily="2" charset="0"/>
                </a:rPr>
                <a:t>Payment</a:t>
              </a:r>
              <a:endParaRPr lang="en-AU" sz="1599" dirty="0">
                <a:latin typeface="Whitney SSm Book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52D1AE-53C3-4491-9056-2776DFF48839}"/>
                </a:ext>
              </a:extLst>
            </p:cNvPr>
            <p:cNvSpPr txBox="1"/>
            <p:nvPr/>
          </p:nvSpPr>
          <p:spPr>
            <a:xfrm>
              <a:off x="1101328" y="3747030"/>
              <a:ext cx="2529652" cy="253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599" dirty="0">
                  <a:latin typeface="Whitney SSm Book" pitchFamily="2" charset="0"/>
                </a:rPr>
                <a:t>Future value</a:t>
              </a:r>
              <a:endParaRPr lang="en-AU" sz="1599" dirty="0">
                <a:latin typeface="Whitney SSm Book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89EF67D-DAC8-45EE-B188-000CEA215E9C}"/>
                </a:ext>
              </a:extLst>
            </p:cNvPr>
            <p:cNvSpPr txBox="1"/>
            <p:nvPr/>
          </p:nvSpPr>
          <p:spPr>
            <a:xfrm>
              <a:off x="1090624" y="4054660"/>
              <a:ext cx="2529652" cy="253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599" dirty="0">
                  <a:latin typeface="Whitney SSm Book" pitchFamily="2" charset="0"/>
                </a:rPr>
                <a:t>Payment periods per year</a:t>
              </a:r>
              <a:endParaRPr lang="en-AU" sz="1599" dirty="0">
                <a:latin typeface="Whitney SSm Book" pitchFamily="2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072E3E-5C05-4AB0-81B1-6DA8C70078A1}"/>
                </a:ext>
              </a:extLst>
            </p:cNvPr>
            <p:cNvSpPr txBox="1"/>
            <p:nvPr/>
          </p:nvSpPr>
          <p:spPr>
            <a:xfrm>
              <a:off x="1090624" y="4365788"/>
              <a:ext cx="2529652" cy="253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599" dirty="0">
                  <a:latin typeface="Whitney SSm Book" pitchFamily="2" charset="0"/>
                </a:rPr>
                <a:t>Compounding periods per year</a:t>
              </a:r>
              <a:endParaRPr lang="en-AU" sz="1599" dirty="0">
                <a:latin typeface="Whitney SSm Book" pitchFamily="2" charset="0"/>
              </a:endParaRP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C1D1CE58-62EB-482B-8BFF-86A1DF208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2561" y="4763260"/>
            <a:ext cx="1435051" cy="13974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3EA85E-9C5C-4D1E-87D3-70A938B67E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3997" y="2068409"/>
            <a:ext cx="2680197" cy="418957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67B42D0-A569-428E-9102-057716B29447}"/>
              </a:ext>
            </a:extLst>
          </p:cNvPr>
          <p:cNvSpPr txBox="1"/>
          <p:nvPr/>
        </p:nvSpPr>
        <p:spPr>
          <a:xfrm>
            <a:off x="9182225" y="6357256"/>
            <a:ext cx="3695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00FF00"/>
                </a:highlight>
              </a:rPr>
              <a:t>CAS Notes 6.13</a:t>
            </a:r>
            <a:endParaRPr lang="en-AU" sz="32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1911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413424"/>
      </a:dk2>
      <a:lt2>
        <a:srgbClr val="E2E7E8"/>
      </a:lt2>
      <a:accent1>
        <a:srgbClr val="E73A29"/>
      </a:accent1>
      <a:accent2>
        <a:srgbClr val="D57717"/>
      </a:accent2>
      <a:accent3>
        <a:srgbClr val="B0A51F"/>
      </a:accent3>
      <a:accent4>
        <a:srgbClr val="7CB213"/>
      </a:accent4>
      <a:accent5>
        <a:srgbClr val="46B921"/>
      </a:accent5>
      <a:accent6>
        <a:srgbClr val="14BC31"/>
      </a:accent6>
      <a:hlink>
        <a:srgbClr val="329098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514</Words>
  <Application>Microsoft Office PowerPoint</Application>
  <PresentationFormat>Widescreen</PresentationFormat>
  <Paragraphs>101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Whitney SSm Book</vt:lpstr>
      <vt:lpstr>Whitney SSm Semibold</vt:lpstr>
      <vt:lpstr>Arial</vt:lpstr>
      <vt:lpstr>Calibri</vt:lpstr>
      <vt:lpstr>Cambria Math</vt:lpstr>
      <vt:lpstr>Century Gothic</vt:lpstr>
      <vt:lpstr>Elephant</vt:lpstr>
      <vt:lpstr>BrushVTI</vt:lpstr>
      <vt:lpstr>Interest-only loans</vt:lpstr>
      <vt:lpstr>PowerPoint Presentation</vt:lpstr>
      <vt:lpstr>Defining an interest-only loan</vt:lpstr>
      <vt:lpstr>Recurrence relations for financial products</vt:lpstr>
      <vt:lpstr>Interest-only loan</vt:lpstr>
      <vt:lpstr>Interest-only loan</vt:lpstr>
      <vt:lpstr>Repaying an interest-only loan</vt:lpstr>
      <vt:lpstr>Repaying an interest-only loan using a financial solver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Interest-only loans</dc:title>
  <dc:creator>Yongmei Zhang</dc:creator>
  <cp:lastModifiedBy>Lyn ZHANG</cp:lastModifiedBy>
  <cp:revision>21</cp:revision>
  <dcterms:created xsi:type="dcterms:W3CDTF">2020-12-02T02:29:02Z</dcterms:created>
  <dcterms:modified xsi:type="dcterms:W3CDTF">2025-02-15T05:37:40Z</dcterms:modified>
</cp:coreProperties>
</file>