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4"/>
  </p:notesMasterIdLst>
  <p:sldIdLst>
    <p:sldId id="256" r:id="rId2"/>
    <p:sldId id="925" r:id="rId3"/>
    <p:sldId id="294" r:id="rId4"/>
    <p:sldId id="891" r:id="rId5"/>
    <p:sldId id="921" r:id="rId6"/>
    <p:sldId id="919" r:id="rId7"/>
    <p:sldId id="923" r:id="rId8"/>
    <p:sldId id="258" r:id="rId9"/>
    <p:sldId id="922" r:id="rId10"/>
    <p:sldId id="910" r:id="rId11"/>
    <p:sldId id="924" r:id="rId12"/>
    <p:sldId id="9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5"/>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19/02/2025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1,2,4,7,8,10,12</a:t>
            </a:r>
          </a:p>
        </p:txBody>
      </p:sp>
      <p:sp>
        <p:nvSpPr>
          <p:cNvPr id="4" name="Slide Number Placeholder 3"/>
          <p:cNvSpPr>
            <a:spLocks noGrp="1"/>
          </p:cNvSpPr>
          <p:nvPr>
            <p:ph type="sldNum" sz="quarter" idx="5"/>
          </p:nvPr>
        </p:nvSpPr>
        <p:spPr/>
        <p:txBody>
          <a:bodyPr/>
          <a:lstStyle/>
          <a:p>
            <a:fld id="{6436BA9D-322A-49BE-BF5C-A9595008C541}" type="slidenum">
              <a:rPr lang="en-AU" smtClean="0"/>
              <a:t>1</a:t>
            </a:fld>
            <a:endParaRPr lang="en-AU"/>
          </a:p>
        </p:txBody>
      </p:sp>
    </p:spTree>
    <p:extLst>
      <p:ext uri="{BB962C8B-B14F-4D97-AF65-F5344CB8AC3E}">
        <p14:creationId xmlns:p14="http://schemas.microsoft.com/office/powerpoint/2010/main" val="35086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4</a:t>
            </a:fld>
            <a:endParaRPr lang="en-US"/>
          </a:p>
        </p:txBody>
      </p:sp>
    </p:spTree>
    <p:extLst>
      <p:ext uri="{BB962C8B-B14F-4D97-AF65-F5344CB8AC3E}">
        <p14:creationId xmlns:p14="http://schemas.microsoft.com/office/powerpoint/2010/main" val="52031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5</a:t>
            </a:fld>
            <a:endParaRPr lang="en-US"/>
          </a:p>
        </p:txBody>
      </p:sp>
    </p:spTree>
    <p:extLst>
      <p:ext uri="{BB962C8B-B14F-4D97-AF65-F5344CB8AC3E}">
        <p14:creationId xmlns:p14="http://schemas.microsoft.com/office/powerpoint/2010/main" val="361930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6</a:t>
            </a:fld>
            <a:endParaRPr lang="en-US"/>
          </a:p>
        </p:txBody>
      </p:sp>
    </p:spTree>
    <p:extLst>
      <p:ext uri="{BB962C8B-B14F-4D97-AF65-F5344CB8AC3E}">
        <p14:creationId xmlns:p14="http://schemas.microsoft.com/office/powerpoint/2010/main" val="348310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9</a:t>
            </a:fld>
            <a:endParaRPr lang="en-US"/>
          </a:p>
        </p:txBody>
      </p:sp>
    </p:spTree>
    <p:extLst>
      <p:ext uri="{BB962C8B-B14F-4D97-AF65-F5344CB8AC3E}">
        <p14:creationId xmlns:p14="http://schemas.microsoft.com/office/powerpoint/2010/main" val="201329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10</a:t>
            </a:fld>
            <a:endParaRPr lang="en-US"/>
          </a:p>
        </p:txBody>
      </p:sp>
    </p:spTree>
    <p:extLst>
      <p:ext uri="{BB962C8B-B14F-4D97-AF65-F5344CB8AC3E}">
        <p14:creationId xmlns:p14="http://schemas.microsoft.com/office/powerpoint/2010/main" val="210396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Wednesday, February 19, 2025</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Wednesday, February 19, 2025</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Wednesday, February 19, 2025</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Key takeaway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FF92E17C-0AAA-CE12-6558-95301482E546}"/>
              </a:ext>
            </a:extLst>
          </p:cNvPr>
          <p:cNvSpPr>
            <a:spLocks noGrp="1"/>
          </p:cNvSpPr>
          <p:nvPr>
            <p:ph type="body" sz="quarter" idx="16" hasCustomPrompt="1"/>
          </p:nvPr>
        </p:nvSpPr>
        <p:spPr>
          <a:xfrm>
            <a:off x="206400" y="1263687"/>
            <a:ext cx="9480449"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3E47C2F7-3116-8C53-6763-951FFE4CAE50}"/>
              </a:ext>
            </a:extLst>
          </p:cNvPr>
          <p:cNvSpPr>
            <a:spLocks noGrp="1"/>
          </p:cNvSpPr>
          <p:nvPr>
            <p:ph type="body" sz="quarter" idx="17" hasCustomPrompt="1"/>
          </p:nvPr>
        </p:nvSpPr>
        <p:spPr>
          <a:xfrm>
            <a:off x="206401" y="854137"/>
            <a:ext cx="9483172"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Tree>
    <p:extLst>
      <p:ext uri="{BB962C8B-B14F-4D97-AF65-F5344CB8AC3E}">
        <p14:creationId xmlns:p14="http://schemas.microsoft.com/office/powerpoint/2010/main" val="81746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7E64-BF3A-013F-AB28-6246868CFDC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EA267417-C554-4014-17BF-BB00477E8C46}"/>
              </a:ext>
            </a:extLst>
          </p:cNvPr>
          <p:cNvSpPr>
            <a:spLocks noGrp="1"/>
          </p:cNvSpPr>
          <p:nvPr>
            <p:ph type="body" sz="quarter" idx="17" hasCustomPrompt="1"/>
          </p:nvPr>
        </p:nvSpPr>
        <p:spPr>
          <a:xfrm>
            <a:off x="206400" y="1263687"/>
            <a:ext cx="4639435" cy="619966"/>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11" name="Text Placeholder 8">
            <a:extLst>
              <a:ext uri="{FF2B5EF4-FFF2-40B4-BE49-F238E27FC236}">
                <a16:creationId xmlns:a16="http://schemas.microsoft.com/office/drawing/2014/main" id="{443D4F85-F211-5E57-3AFB-AB74E36E3679}"/>
              </a:ext>
            </a:extLst>
          </p:cNvPr>
          <p:cNvSpPr>
            <a:spLocks noGrp="1"/>
          </p:cNvSpPr>
          <p:nvPr>
            <p:ph type="body" sz="quarter" idx="18" hasCustomPrompt="1"/>
          </p:nvPr>
        </p:nvSpPr>
        <p:spPr>
          <a:xfrm>
            <a:off x="206401" y="854137"/>
            <a:ext cx="4639435"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
        <p:nvSpPr>
          <p:cNvPr id="12" name="Text Placeholder 7">
            <a:extLst>
              <a:ext uri="{FF2B5EF4-FFF2-40B4-BE49-F238E27FC236}">
                <a16:creationId xmlns:a16="http://schemas.microsoft.com/office/drawing/2014/main" id="{9C738040-D0FF-C319-3353-97AC31641E6D}"/>
              </a:ext>
            </a:extLst>
          </p:cNvPr>
          <p:cNvSpPr>
            <a:spLocks noGrp="1"/>
          </p:cNvSpPr>
          <p:nvPr>
            <p:ph type="body" sz="quarter" idx="15" hasCustomPrompt="1"/>
          </p:nvPr>
        </p:nvSpPr>
        <p:spPr>
          <a:xfrm>
            <a:off x="5098734" y="1261669"/>
            <a:ext cx="4585393" cy="619966"/>
          </a:xfrm>
          <a:prstGeom prst="rect">
            <a:avLst/>
          </a:prstGeom>
        </p:spPr>
        <p:txBody>
          <a:bodyPr wrap="square" lIns="72000" tIns="36000" rIns="72000" bIns="36000">
            <a:spAutoFit/>
          </a:bodyPr>
          <a:lstStyle>
            <a:lvl1pPr marL="228526" indent="-228526">
              <a:lnSpc>
                <a:spcPct val="110000"/>
              </a:lnSpc>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‘Deep dive’ text or equations for this slide. </a:t>
            </a:r>
            <a:endParaRPr lang="en-US" dirty="0"/>
          </a:p>
        </p:txBody>
      </p:sp>
      <p:sp>
        <p:nvSpPr>
          <p:cNvPr id="7" name="Text Placeholder 8">
            <a:extLst>
              <a:ext uri="{FF2B5EF4-FFF2-40B4-BE49-F238E27FC236}">
                <a16:creationId xmlns:a16="http://schemas.microsoft.com/office/drawing/2014/main" id="{E7EDB318-FFE1-CCFE-B7B2-F87B344F7FBD}"/>
              </a:ext>
            </a:extLst>
          </p:cNvPr>
          <p:cNvSpPr>
            <a:spLocks noGrp="1"/>
          </p:cNvSpPr>
          <p:nvPr>
            <p:ph type="body" sz="quarter" idx="20" hasCustomPrompt="1"/>
          </p:nvPr>
        </p:nvSpPr>
        <p:spPr>
          <a:xfrm>
            <a:off x="5100140" y="854137"/>
            <a:ext cx="4586709"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1654698301"/>
      </p:ext>
    </p:extLst>
  </p:cSld>
  <p:clrMapOvr>
    <a:masterClrMapping/>
  </p:clrMapOvr>
  <p:extLst>
    <p:ext uri="{DCECCB84-F9BA-43D5-87BE-67443E8EF086}">
      <p15:sldGuideLst xmlns:p15="http://schemas.microsoft.com/office/powerpoint/2012/main">
        <p15:guide id="1" pos="2290">
          <p15:clr>
            <a:srgbClr val="5ACBF0"/>
          </p15:clr>
        </p15:guide>
        <p15:guide id="2" pos="24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 Summary: text + card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5CABC9-D1FE-EACB-8190-876CFC5A7C8D}"/>
              </a:ext>
            </a:extLst>
          </p:cNvPr>
          <p:cNvSpPr txBox="1"/>
          <p:nvPr userDrawn="1"/>
        </p:nvSpPr>
        <p:spPr>
          <a:xfrm>
            <a:off x="206385" y="143955"/>
            <a:ext cx="3504689" cy="645081"/>
          </a:xfrm>
          <a:prstGeom prst="rect">
            <a:avLst/>
          </a:prstGeom>
          <a:noFill/>
        </p:spPr>
        <p:txBody>
          <a:bodyPr wrap="square" lIns="0" tIns="95970" rIns="95970" bIns="95970" rtlCol="0">
            <a:noAutofit/>
          </a:bodyPr>
          <a:lstStyle/>
          <a:p>
            <a:r>
              <a:rPr lang="en-GB" sz="2932" b="1" i="0" dirty="0">
                <a:solidFill>
                  <a:schemeClr val="bg1"/>
                </a:solidFill>
                <a:latin typeface="Whitney SSm Semibold" pitchFamily="2" charset="0"/>
              </a:rPr>
              <a:t>Summary</a:t>
            </a:r>
            <a:endParaRPr lang="en-US" sz="2932" b="1" i="0" dirty="0">
              <a:solidFill>
                <a:schemeClr val="bg1"/>
              </a:solidFill>
              <a:latin typeface="Whitney SSm Semibold" pitchFamily="2" charset="0"/>
            </a:endParaRPr>
          </a:p>
        </p:txBody>
      </p:sp>
      <p:sp>
        <p:nvSpPr>
          <p:cNvPr id="7" name="Text Placeholder 8">
            <a:extLst>
              <a:ext uri="{FF2B5EF4-FFF2-40B4-BE49-F238E27FC236}">
                <a16:creationId xmlns:a16="http://schemas.microsoft.com/office/drawing/2014/main" id="{16AC0E89-74EC-E692-8C37-0FF84D41767D}"/>
              </a:ext>
            </a:extLst>
          </p:cNvPr>
          <p:cNvSpPr>
            <a:spLocks noGrp="1"/>
          </p:cNvSpPr>
          <p:nvPr>
            <p:ph type="body" sz="quarter" idx="11" hasCustomPrompt="1"/>
          </p:nvPr>
        </p:nvSpPr>
        <p:spPr>
          <a:xfrm>
            <a:off x="206385" y="3036906"/>
            <a:ext cx="9492792" cy="331107"/>
          </a:xfrm>
          <a:prstGeom prst="rect">
            <a:avLst/>
          </a:prstGeom>
        </p:spPr>
        <p:txBody>
          <a:bodyPr wrap="square" lIns="72000" tIns="36000" rIns="72000" bIns="36000">
            <a:spAutoFit/>
          </a:bodyPr>
          <a:lstStyle>
            <a:lvl1pPr marL="0" marR="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to edit key summary sub-point heading </a:t>
            </a:r>
          </a:p>
        </p:txBody>
      </p:sp>
      <p:sp>
        <p:nvSpPr>
          <p:cNvPr id="8" name="Text Placeholder 7">
            <a:extLst>
              <a:ext uri="{FF2B5EF4-FFF2-40B4-BE49-F238E27FC236}">
                <a16:creationId xmlns:a16="http://schemas.microsoft.com/office/drawing/2014/main" id="{384005E4-2635-0971-1177-8E2B9FCF544A}"/>
              </a:ext>
            </a:extLst>
          </p:cNvPr>
          <p:cNvSpPr>
            <a:spLocks noGrp="1"/>
          </p:cNvSpPr>
          <p:nvPr>
            <p:ph type="body" sz="quarter" idx="15" hasCustomPrompt="1"/>
          </p:nvPr>
        </p:nvSpPr>
        <p:spPr>
          <a:xfrm>
            <a:off x="206384" y="1591490"/>
            <a:ext cx="9490067" cy="329889"/>
          </a:xfrm>
          <a:prstGeom prst="rect">
            <a:avLst/>
          </a:prstGeom>
        </p:spPr>
        <p:txBody>
          <a:bodyPr wrap="square" lIns="72000" tIns="36000" rIns="72000" bIns="36000">
            <a:spAutoFit/>
          </a:bodyPr>
          <a:lstStyle>
            <a:lvl1pPr marL="0" indent="0">
              <a:lnSpc>
                <a:spcPct val="110000"/>
              </a:lnSpc>
              <a:spcAft>
                <a:spcPts val="800"/>
              </a:spcAft>
              <a:buNone/>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p:txBody>
      </p:sp>
      <p:sp>
        <p:nvSpPr>
          <p:cNvPr id="9" name="Text Placeholder 7">
            <a:extLst>
              <a:ext uri="{FF2B5EF4-FFF2-40B4-BE49-F238E27FC236}">
                <a16:creationId xmlns:a16="http://schemas.microsoft.com/office/drawing/2014/main" id="{E2E74FEE-7E60-7FD4-9D84-31823BD6E98D}"/>
              </a:ext>
            </a:extLst>
          </p:cNvPr>
          <p:cNvSpPr>
            <a:spLocks noGrp="1"/>
          </p:cNvSpPr>
          <p:nvPr>
            <p:ph type="body" sz="quarter" idx="16" hasCustomPrompt="1"/>
          </p:nvPr>
        </p:nvSpPr>
        <p:spPr>
          <a:xfrm>
            <a:off x="206384" y="3403509"/>
            <a:ext cx="9490067" cy="722526"/>
          </a:xfrm>
          <a:prstGeom prst="rect">
            <a:avLst/>
          </a:prstGeom>
        </p:spPr>
        <p:txBody>
          <a:bodyPr wrap="square" lIns="72000" tIns="36000" rIns="72000" bIns="36000">
            <a:spAutoFit/>
          </a:bodyPr>
          <a:lstStyle>
            <a:lvl1pPr marL="228526" indent="-228526">
              <a:lnSpc>
                <a:spcPct val="110000"/>
              </a:lnSpc>
              <a:spcBef>
                <a:spcPts val="0"/>
              </a:spcBef>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a:p>
            <a:pPr lvl="0"/>
            <a:endParaRPr lang="en-US" dirty="0"/>
          </a:p>
        </p:txBody>
      </p:sp>
      <p:sp>
        <p:nvSpPr>
          <p:cNvPr id="10" name="Text Placeholder 8">
            <a:extLst>
              <a:ext uri="{FF2B5EF4-FFF2-40B4-BE49-F238E27FC236}">
                <a16:creationId xmlns:a16="http://schemas.microsoft.com/office/drawing/2014/main" id="{36F05BA5-1DFD-3EE7-4B87-B2C12B8DE14A}"/>
              </a:ext>
            </a:extLst>
          </p:cNvPr>
          <p:cNvSpPr>
            <a:spLocks noGrp="1"/>
          </p:cNvSpPr>
          <p:nvPr>
            <p:ph type="body" sz="quarter" idx="17" hasCustomPrompt="1"/>
          </p:nvPr>
        </p:nvSpPr>
        <p:spPr>
          <a:xfrm>
            <a:off x="206385" y="1220941"/>
            <a:ext cx="9492792" cy="331107"/>
          </a:xfrm>
          <a:prstGeom prst="rect">
            <a:avLst/>
          </a:prstGeom>
        </p:spPr>
        <p:txBody>
          <a:bodyPr wrap="square" lIns="72000" tIns="36000" rIns="72000" bIns="36000" anchor="t" anchorCtr="0">
            <a:spAutoFit/>
          </a:bodyPr>
          <a:lstStyle>
            <a:lvl1pPr marL="0" marR="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key summary point</a:t>
            </a:r>
          </a:p>
        </p:txBody>
      </p:sp>
    </p:spTree>
    <p:extLst>
      <p:ext uri="{BB962C8B-B14F-4D97-AF65-F5344CB8AC3E}">
        <p14:creationId xmlns:p14="http://schemas.microsoft.com/office/powerpoint/2010/main" val="33312838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Wednesday, February 19, 2025</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Wednesday, February 19, 2025</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Wednesday, February 19, 2025</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Wednesday, February 19, 2025</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Wednesday, February 19, 2025</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Wednesday, February 19, 2025</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Wednesday, February 19, 2025</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Wednesday, February 19, 2025</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Wednesday, February 19, 2025</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 id="2147483789" r:id="rId12"/>
    <p:sldLayoutId id="2147483790" r:id="rId13"/>
    <p:sldLayoutId id="2147483791" r:id="rId14"/>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3"/>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5645828" cy="4031611"/>
          </a:xfrm>
        </p:spPr>
        <p:txBody>
          <a:bodyPr anchor="t">
            <a:normAutofit/>
          </a:bodyPr>
          <a:lstStyle/>
          <a:p>
            <a:r>
              <a:rPr lang="en-US" sz="4100" dirty="0" err="1">
                <a:solidFill>
                  <a:schemeClr val="bg2"/>
                </a:solidFill>
              </a:rPr>
              <a:t>Amortisation</a:t>
            </a:r>
            <a:r>
              <a:rPr lang="en-US" sz="4100" dirty="0">
                <a:solidFill>
                  <a:schemeClr val="bg2"/>
                </a:solidFill>
              </a:rPr>
              <a:t> Annuities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8C</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EB73B7-86A3-A06F-AACB-650F1A93B13F}"/>
                  </a:ext>
                </a:extLst>
              </p:cNvPr>
              <p:cNvSpPr txBox="1"/>
              <p:nvPr/>
            </p:nvSpPr>
            <p:spPr>
              <a:xfrm>
                <a:off x="192322" y="951113"/>
                <a:ext cx="6106683" cy="619593"/>
              </a:xfrm>
              <a:prstGeom prst="rect">
                <a:avLst/>
              </a:prstGeom>
              <a:noFill/>
            </p:spPr>
            <p:txBody>
              <a:bodyPr wrap="square">
                <a:spAutoFit/>
              </a:bodyPr>
              <a:lstStyle/>
              <a:p>
                <a:pPr>
                  <a:lnSpc>
                    <a:spcPct val="110000"/>
                  </a:lnSpc>
                </a:pPr>
                <a:r>
                  <a:rPr lang="en-AU" sz="1599" dirty="0">
                    <a:latin typeface="Whitney SSm Book" pitchFamily="2" charset="0"/>
                    <a:cs typeface="Calibri" panose="020F0502020204030204" pitchFamily="34" charset="0"/>
                  </a:rPr>
                  <a:t>Example recurrence relation:</a:t>
                </a:r>
              </a:p>
              <a:p>
                <a:pPr>
                  <a:lnSpc>
                    <a:spcPct val="110000"/>
                  </a:lnSpc>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7" name="TextBox 6">
                <a:extLst>
                  <a:ext uri="{FF2B5EF4-FFF2-40B4-BE49-F238E27FC236}">
                    <a16:creationId xmlns:a16="http://schemas.microsoft.com/office/drawing/2014/main" id="{34EB73B7-86A3-A06F-AACB-650F1A93B13F}"/>
                  </a:ext>
                </a:extLst>
              </p:cNvPr>
              <p:cNvSpPr txBox="1">
                <a:spLocks noRot="1" noChangeAspect="1" noMove="1" noResize="1" noEditPoints="1" noAdjustHandles="1" noChangeArrowheads="1" noChangeShapeType="1" noTextEdit="1"/>
              </p:cNvSpPr>
              <p:nvPr/>
            </p:nvSpPr>
            <p:spPr>
              <a:xfrm>
                <a:off x="192322" y="951113"/>
                <a:ext cx="6106683" cy="619593"/>
              </a:xfrm>
              <a:prstGeom prst="rect">
                <a:avLst/>
              </a:prstGeom>
              <a:blipFill>
                <a:blip r:embed="rId3"/>
                <a:stretch>
                  <a:fillRect l="-599" t="-980" b="-11765"/>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A7B3CA60-190E-84ED-D30A-B4124F53C8E8}"/>
              </a:ext>
            </a:extLst>
          </p:cNvPr>
          <p:cNvSpPr txBox="1"/>
          <p:nvPr/>
        </p:nvSpPr>
        <p:spPr>
          <a:xfrm>
            <a:off x="4511040" y="374137"/>
            <a:ext cx="5423409" cy="1072538"/>
          </a:xfrm>
          <a:prstGeom prst="rect">
            <a:avLst/>
          </a:prstGeom>
          <a:noFill/>
        </p:spPr>
        <p:txBody>
          <a:bodyPr wrap="square">
            <a:spAutoFit/>
          </a:bodyPr>
          <a:lstStyle/>
          <a:p>
            <a:pPr>
              <a:lnSpc>
                <a:spcPct val="110000"/>
              </a:lnSpc>
            </a:pPr>
            <a:r>
              <a:rPr lang="en-US" sz="1466" dirty="0">
                <a:latin typeface="Whitney SSm Book" pitchFamily="2" charset="0"/>
              </a:rPr>
              <a:t>An amortising annuity is a financial product that makes regular payments to you e.g. during retirement (‘superannuation’). Each period, the balance of the annuity increases with interest and then decreases with the payment. Eventually, the balance runs down to 0.</a:t>
            </a:r>
            <a:endParaRPr lang="en-AU" sz="1466" dirty="0">
              <a:latin typeface="Whitney SSm Book" pitchFamily="2" charset="0"/>
            </a:endParaRPr>
          </a:p>
        </p:txBody>
      </p:sp>
      <p:graphicFrame>
        <p:nvGraphicFramePr>
          <p:cNvPr id="36" name="Table 35">
            <a:extLst>
              <a:ext uri="{FF2B5EF4-FFF2-40B4-BE49-F238E27FC236}">
                <a16:creationId xmlns:a16="http://schemas.microsoft.com/office/drawing/2014/main" id="{28BBAC8D-287B-EEED-A9BC-B39A381580F9}"/>
              </a:ext>
            </a:extLst>
          </p:cNvPr>
          <p:cNvGraphicFramePr>
            <a:graphicFrameLocks noGrp="1"/>
          </p:cNvGraphicFramePr>
          <p:nvPr/>
        </p:nvGraphicFramePr>
        <p:xfrm>
          <a:off x="4761490" y="1841019"/>
          <a:ext cx="5815339" cy="2803297"/>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728629">
                  <a:extLst>
                    <a:ext uri="{9D8B030D-6E8A-4147-A177-3AD203B41FA5}">
                      <a16:colId xmlns:a16="http://schemas.microsoft.com/office/drawing/2014/main" val="3777183398"/>
                    </a:ext>
                  </a:extLst>
                </a:gridCol>
              </a:tblGrid>
              <a:tr h="528157">
                <a:tc>
                  <a:txBody>
                    <a:bodyPr/>
                    <a:lstStyle/>
                    <a:p>
                      <a:pPr algn="ctr"/>
                      <a:endParaRPr lang="en-AU" sz="1300" b="0"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25020">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5020">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325020">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25020">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37" name="TextBox 36">
            <a:extLst>
              <a:ext uri="{FF2B5EF4-FFF2-40B4-BE49-F238E27FC236}">
                <a16:creationId xmlns:a16="http://schemas.microsoft.com/office/drawing/2014/main" id="{D1899551-580C-9E47-3266-D3A7C5A27162}"/>
              </a:ext>
            </a:extLst>
          </p:cNvPr>
          <p:cNvSpPr txBox="1"/>
          <p:nvPr/>
        </p:nvSpPr>
        <p:spPr>
          <a:xfrm>
            <a:off x="9934448" y="308939"/>
            <a:ext cx="2159334" cy="633871"/>
          </a:xfrm>
          <a:prstGeom prst="rect">
            <a:avLst/>
          </a:prstGeom>
          <a:solidFill>
            <a:schemeClr val="accent2">
              <a:lumMod val="20000"/>
              <a:lumOff val="80000"/>
            </a:schemeClr>
          </a:solidFill>
          <a:ln w="25400">
            <a:noFill/>
          </a:ln>
        </p:spPr>
        <p:txBody>
          <a:bodyPr wrap="square" lIns="95970" tIns="95970" rIns="95970" bIns="95970" rtlCol="0">
            <a:spAutoFit/>
          </a:bodyPr>
          <a:lstStyle/>
          <a:p>
            <a:pPr marL="10581">
              <a:lnSpc>
                <a:spcPct val="110000"/>
              </a:lnSpc>
              <a:tabLst>
                <a:tab pos="1946700" algn="l"/>
              </a:tabLst>
            </a:pPr>
            <a:r>
              <a:rPr lang="en-AU" sz="1333" dirty="0">
                <a:solidFill>
                  <a:schemeClr val="accent2"/>
                </a:solidFill>
                <a:latin typeface="Whitney SSm Semibold" pitchFamily="2" charset="0"/>
                <a:ea typeface="Whitney Office" charset="0"/>
                <a:cs typeface="Whitney Office" charset="0"/>
              </a:rPr>
              <a:t>What’s coming next</a:t>
            </a:r>
          </a:p>
          <a:p>
            <a:pPr marL="10581">
              <a:lnSpc>
                <a:spcPct val="110000"/>
              </a:lnSpc>
              <a:tabLst>
                <a:tab pos="1946700" algn="l"/>
              </a:tabLst>
            </a:pPr>
            <a:r>
              <a:rPr lang="en-AU" sz="1333" dirty="0">
                <a:latin typeface="Whitney SSm Book" pitchFamily="2" charset="0"/>
              </a:rPr>
              <a:t>6E Perpetuities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7AC79A-4B72-E326-F7FD-849D0AACDDE7}"/>
                  </a:ext>
                </a:extLst>
              </p:cNvPr>
              <p:cNvSpPr txBox="1"/>
              <p:nvPr/>
            </p:nvSpPr>
            <p:spPr>
              <a:xfrm>
                <a:off x="226243" y="4826892"/>
                <a:ext cx="8569594" cy="1862797"/>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b="1" dirty="0">
                          <a:latin typeface="Whitney SSm Book" pitchFamily="2" charset="0"/>
                        </a:rPr>
                        <m:t>Annual</m:t>
                      </m:r>
                      <m:r>
                        <m:rPr>
                          <m:nor/>
                        </m:rPr>
                        <a:rPr lang="en-US" b="1" dirty="0">
                          <a:latin typeface="Whitney SSm Book" pitchFamily="2" charset="0"/>
                        </a:rPr>
                        <m:t> </m:t>
                      </m:r>
                      <m:r>
                        <m:rPr>
                          <m:nor/>
                        </m:rPr>
                        <a:rPr lang="en-US" b="1" dirty="0">
                          <a:latin typeface="Whitney SSm Book" pitchFamily="2" charset="0"/>
                        </a:rPr>
                        <m:t>interest</m:t>
                      </m:r>
                      <m:r>
                        <m:rPr>
                          <m:nor/>
                        </m:rPr>
                        <a:rPr lang="en-US" b="1" dirty="0">
                          <a:latin typeface="Whitney SSm Book" pitchFamily="2" charset="0"/>
                        </a:rPr>
                        <m:t> </m:t>
                      </m:r>
                      <m:r>
                        <m:rPr>
                          <m:nor/>
                        </m:rPr>
                        <a:rPr lang="en-US" b="1" dirty="0">
                          <a:latin typeface="Whitney SSm Book" pitchFamily="2" charset="0"/>
                        </a:rPr>
                        <m:t>rat</m:t>
                      </m:r>
                      <m:r>
                        <m:rPr>
                          <m:nor/>
                        </m:rPr>
                        <a:rPr lang="en-AU" b="1" dirty="0">
                          <a:latin typeface="Whitney SSm Book" pitchFamily="2" charset="0"/>
                        </a:rPr>
                        <m:t>e</m:t>
                      </m:r>
                      <m:r>
                        <m:rPr>
                          <m:nor/>
                        </m:rPr>
                        <a:rPr lang="en-AU" b="1" dirty="0">
                          <a:latin typeface="Whitney SSm Book" pitchFamily="2" charset="0"/>
                        </a:rPr>
                        <m:t> </m:t>
                      </m:r>
                      <m:r>
                        <m:rPr>
                          <m:nor/>
                        </m:rPr>
                        <a:rPr lang="en-US" b="1" dirty="0">
                          <a:latin typeface="Cambria Math" panose="02040503050406030204" pitchFamily="18" charset="0"/>
                        </a:rPr>
                        <m:t>=</m:t>
                      </m:r>
                      <m:r>
                        <m:rPr>
                          <m:nor/>
                        </m:rPr>
                        <a:rPr lang="en-AU" b="1" dirty="0">
                          <a:latin typeface="Cambria Math" panose="02040503050406030204" pitchFamily="18" charset="0"/>
                        </a:rPr>
                        <m:t> </m:t>
                      </m:r>
                      <m:f>
                        <m:fPr>
                          <m:ctrlPr>
                            <a:rPr lang="en-AU" b="1" i="1" dirty="0">
                              <a:latin typeface="Cambria Math" panose="02040503050406030204" pitchFamily="18" charset="0"/>
                            </a:rPr>
                          </m:ctrlPr>
                        </m:fPr>
                        <m:num>
                          <m:r>
                            <m:rPr>
                              <m:nor/>
                            </m:rPr>
                            <a:rPr lang="en-AU" b="1" dirty="0">
                              <a:latin typeface="Whitney SSm Book" pitchFamily="2" charset="0"/>
                            </a:rPr>
                            <m:t>any</m:t>
                          </m:r>
                          <m:r>
                            <m:rPr>
                              <m:nor/>
                            </m:rPr>
                            <a:rPr lang="en-AU" b="1" dirty="0">
                              <a:latin typeface="Whitney SSm Book" pitchFamily="2" charset="0"/>
                            </a:rPr>
                            <m:t> </m:t>
                          </m:r>
                          <m:r>
                            <m:rPr>
                              <m:nor/>
                            </m:rPr>
                            <a:rPr lang="en-AU" b="1" dirty="0">
                              <a:latin typeface="Whitney SSm Book" pitchFamily="2" charset="0"/>
                            </a:rPr>
                            <m:t>interest</m:t>
                          </m:r>
                          <m:r>
                            <m:rPr>
                              <m:nor/>
                            </m:rPr>
                            <a:rPr lang="en-AU" b="1" dirty="0">
                              <a:latin typeface="Whitney SSm Book" pitchFamily="2" charset="0"/>
                            </a:rPr>
                            <m:t> </m:t>
                          </m:r>
                          <m:r>
                            <m:rPr>
                              <m:nor/>
                            </m:rPr>
                            <a:rPr lang="en-AU" b="1" dirty="0">
                              <a:latin typeface="Whitney SSm Book" pitchFamily="2" charset="0"/>
                            </a:rPr>
                            <m:t>value</m:t>
                          </m:r>
                        </m:num>
                        <m:den>
                          <m:r>
                            <m:rPr>
                              <m:nor/>
                            </m:rPr>
                            <a:rPr lang="en-AU" b="1" dirty="0">
                              <a:latin typeface="Whitney SSm Book" pitchFamily="2" charset="0"/>
                            </a:rPr>
                            <m:t>prior</m:t>
                          </m:r>
                          <m:r>
                            <m:rPr>
                              <m:nor/>
                            </m:rPr>
                            <a:rPr lang="en-AU" b="1" dirty="0">
                              <a:latin typeface="Whitney SSm Book" pitchFamily="2" charset="0"/>
                            </a:rPr>
                            <m:t> </m:t>
                          </m:r>
                          <m:r>
                            <m:rPr>
                              <m:nor/>
                            </m:rPr>
                            <a:rPr lang="en-AU" b="1" dirty="0">
                              <a:latin typeface="Whitney SSm Book" pitchFamily="2" charset="0"/>
                            </a:rPr>
                            <m:t>balance</m:t>
                          </m:r>
                        </m:den>
                      </m:f>
                      <m:r>
                        <a:rPr lang="en-AU" b="1" i="1" dirty="0">
                          <a:latin typeface="Cambria Math" panose="02040503050406030204" pitchFamily="18" charset="0"/>
                        </a:rPr>
                        <m:t> × </m:t>
                      </m:r>
                      <m:r>
                        <m:rPr>
                          <m:nor/>
                        </m:rPr>
                        <a:rPr lang="en-AU" b="1" dirty="0">
                          <a:latin typeface="Whitney SSm Book" pitchFamily="2" charset="0"/>
                        </a:rPr>
                        <m:t>100</m:t>
                      </m:r>
                      <m:r>
                        <a:rPr lang="en-AU" b="1" i="1" dirty="0">
                          <a:latin typeface="Cambria Math" panose="02040503050406030204" pitchFamily="18" charset="0"/>
                        </a:rPr>
                        <m:t> × </m:t>
                      </m:r>
                      <m:r>
                        <m:rPr>
                          <m:nor/>
                        </m:rPr>
                        <a:rPr lang="en-AU" b="1" dirty="0">
                          <a:latin typeface="Whitney SSm Book" pitchFamily="2" charset="0"/>
                        </a:rPr>
                        <m:t>compounding</m:t>
                      </m:r>
                      <m:r>
                        <m:rPr>
                          <m:nor/>
                        </m:rPr>
                        <a:rPr lang="en-AU" b="1" dirty="0">
                          <a:latin typeface="Whitney SSm Book" pitchFamily="2" charset="0"/>
                        </a:rPr>
                        <m:t> </m:t>
                      </m:r>
                      <m:r>
                        <m:rPr>
                          <m:nor/>
                        </m:rPr>
                        <a:rPr lang="en-AU" b="1" dirty="0">
                          <a:latin typeface="Whitney SSm Book" pitchFamily="2" charset="0"/>
                        </a:rPr>
                        <m:t>periods</m:t>
                      </m:r>
                      <m:r>
                        <m:rPr>
                          <m:nor/>
                        </m:rPr>
                        <a:rPr lang="en-AU" b="1" dirty="0">
                          <a:latin typeface="Whitney SSm Book" pitchFamily="2" charset="0"/>
                        </a:rPr>
                        <m:t> </m:t>
                      </m:r>
                      <m:r>
                        <m:rPr>
                          <m:nor/>
                        </m:rPr>
                        <a:rPr lang="en-AU" b="1" dirty="0">
                          <a:latin typeface="Whitney SSm Book" pitchFamily="2" charset="0"/>
                        </a:rPr>
                        <m:t>per</m:t>
                      </m:r>
                      <m:r>
                        <m:rPr>
                          <m:nor/>
                        </m:rPr>
                        <a:rPr lang="en-AU" b="1" dirty="0">
                          <a:latin typeface="Whitney SSm Book" pitchFamily="2" charset="0"/>
                        </a:rPr>
                        <m:t> </m:t>
                      </m:r>
                      <m:r>
                        <m:rPr>
                          <m:nor/>
                        </m:rPr>
                        <a:rPr lang="en-AU" b="1" dirty="0">
                          <a:latin typeface="Whitney SSm Book" pitchFamily="2" charset="0"/>
                        </a:rPr>
                        <m:t>year</m:t>
                      </m:r>
                    </m:oMath>
                  </m:oMathPara>
                </a14:m>
                <a:endParaRPr lang="en-US"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Principal</m:t>
                      </m:r>
                      <m:r>
                        <m:rPr>
                          <m:nor/>
                        </m:rPr>
                        <a:rPr lang="en-AU" b="1" dirty="0">
                          <a:latin typeface="Whitney SSm Book" pitchFamily="2" charset="0"/>
                        </a:rPr>
                        <m:t> </m:t>
                      </m:r>
                      <m:r>
                        <m:rPr>
                          <m:nor/>
                        </m:rPr>
                        <a:rPr lang="en-AU" b="1" dirty="0">
                          <a:latin typeface="Whitney SSm Book" pitchFamily="2" charset="0"/>
                        </a:rPr>
                        <m:t>reduction</m:t>
                      </m:r>
                      <m:r>
                        <a:rPr lang="en-US" b="1" i="1" dirty="0">
                          <a:latin typeface="Cambria Math" panose="02040503050406030204" pitchFamily="18" charset="0"/>
                        </a:rPr>
                        <m:t>=</m:t>
                      </m:r>
                      <m:r>
                        <m:rPr>
                          <m:nor/>
                        </m:rPr>
                        <a:rPr lang="en-AU" b="1" dirty="0">
                          <a:latin typeface="Whitney SSm Book" pitchFamily="2" charset="0"/>
                        </a:rPr>
                        <m:t>payment</m:t>
                      </m:r>
                      <m:r>
                        <a:rPr lang="en-AU" b="1" i="1" dirty="0">
                          <a:latin typeface="Cambria Math" panose="02040503050406030204" pitchFamily="18" charset="0"/>
                        </a:rPr>
                        <m:t> −</m:t>
                      </m:r>
                      <m:r>
                        <m:rPr>
                          <m:nor/>
                        </m:rPr>
                        <a:rPr lang="en-AU" b="1" dirty="0">
                          <a:latin typeface="Whitney SSm Book" pitchFamily="2" charset="0"/>
                        </a:rPr>
                        <m:t>interest</m:t>
                      </m:r>
                    </m:oMath>
                  </m:oMathPara>
                </a14:m>
                <a:endParaRPr lang="en-AU"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interest</m:t>
                      </m:r>
                      <m:r>
                        <a:rPr lang="en-US" b="1" i="1" dirty="0">
                          <a:latin typeface="Cambria Math" panose="02040503050406030204" pitchFamily="18" charset="0"/>
                        </a:rPr>
                        <m:t>=</m:t>
                      </m:r>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payments</m:t>
                      </m:r>
                      <m:r>
                        <m:rPr>
                          <m:nor/>
                        </m:rPr>
                        <a:rPr lang="en-AU" b="1" dirty="0">
                          <a:latin typeface="Whitney SSm Book" pitchFamily="2" charset="0"/>
                        </a:rPr>
                        <m:t> </m:t>
                      </m:r>
                      <m:r>
                        <a:rPr lang="en-AU" b="1" i="1" dirty="0">
                          <a:latin typeface="Cambria Math" panose="02040503050406030204" pitchFamily="18" charset="0"/>
                        </a:rPr>
                        <m:t>−</m:t>
                      </m:r>
                      <m:r>
                        <m:rPr>
                          <m:nor/>
                        </m:rPr>
                        <a:rPr lang="en-AU" b="1" dirty="0">
                          <a:latin typeface="Whitney SSm Book" pitchFamily="2" charset="0"/>
                        </a:rPr>
                        <m:t>initial</m:t>
                      </m:r>
                      <m:r>
                        <m:rPr>
                          <m:nor/>
                        </m:rPr>
                        <a:rPr lang="en-AU" b="1" dirty="0">
                          <a:latin typeface="Whitney SSm Book" pitchFamily="2" charset="0"/>
                        </a:rPr>
                        <m:t> </m:t>
                      </m:r>
                      <m:r>
                        <m:rPr>
                          <m:nor/>
                        </m:rPr>
                        <a:rPr lang="en-AU" b="1" dirty="0">
                          <a:latin typeface="Whitney SSm Book" pitchFamily="2" charset="0"/>
                        </a:rPr>
                        <m:t>balance</m:t>
                      </m:r>
                    </m:oMath>
                  </m:oMathPara>
                </a14:m>
                <a:endParaRPr lang="en-US" b="1" dirty="0">
                  <a:latin typeface="Whitney SSm Book" pitchFamily="2" charset="0"/>
                </a:endParaRPr>
              </a:p>
            </p:txBody>
          </p:sp>
        </mc:Choice>
        <mc:Fallback xmlns="">
          <p:sp>
            <p:nvSpPr>
              <p:cNvPr id="4" name="TextBox 3">
                <a:extLst>
                  <a:ext uri="{FF2B5EF4-FFF2-40B4-BE49-F238E27FC236}">
                    <a16:creationId xmlns:a16="http://schemas.microsoft.com/office/drawing/2014/main" id="{EF7AC79A-4B72-E326-F7FD-849D0AACDDE7}"/>
                  </a:ext>
                </a:extLst>
              </p:cNvPr>
              <p:cNvSpPr txBox="1">
                <a:spLocks noRot="1" noChangeAspect="1" noMove="1" noResize="1" noEditPoints="1" noAdjustHandles="1" noChangeArrowheads="1" noChangeShapeType="1" noTextEdit="1"/>
              </p:cNvSpPr>
              <p:nvPr/>
            </p:nvSpPr>
            <p:spPr>
              <a:xfrm>
                <a:off x="226243" y="4826892"/>
                <a:ext cx="8569594" cy="1862797"/>
              </a:xfrm>
              <a:prstGeom prst="rect">
                <a:avLst/>
              </a:prstGeom>
              <a:blipFill>
                <a:blip r:embed="rId4"/>
                <a:stretch>
                  <a:fillRect l="-71"/>
                </a:stretch>
              </a:blipFill>
              <a:ln w="25400">
                <a:noFill/>
              </a:ln>
            </p:spPr>
            <p:txBody>
              <a:bodyPr/>
              <a:lstStyle/>
              <a:p>
                <a:r>
                  <a:rPr lang="en-AU">
                    <a:noFill/>
                  </a:rPr>
                  <a:t> </a:t>
                </a:r>
              </a:p>
            </p:txBody>
          </p:sp>
        </mc:Fallback>
      </mc:AlternateContent>
      <p:grpSp>
        <p:nvGrpSpPr>
          <p:cNvPr id="2" name="Group 1">
            <a:extLst>
              <a:ext uri="{FF2B5EF4-FFF2-40B4-BE49-F238E27FC236}">
                <a16:creationId xmlns:a16="http://schemas.microsoft.com/office/drawing/2014/main" id="{DB0B6C6F-25B2-B920-03AB-2A61A8DE2E7F}"/>
              </a:ext>
            </a:extLst>
          </p:cNvPr>
          <p:cNvGrpSpPr/>
          <p:nvPr/>
        </p:nvGrpSpPr>
        <p:grpSpPr>
          <a:xfrm>
            <a:off x="215176" y="1654031"/>
            <a:ext cx="4295865" cy="2803295"/>
            <a:chOff x="353086" y="2237108"/>
            <a:chExt cx="3679671" cy="2430329"/>
          </a:xfrm>
        </p:grpSpPr>
        <p:grpSp>
          <p:nvGrpSpPr>
            <p:cNvPr id="5" name="Group 4">
              <a:extLst>
                <a:ext uri="{FF2B5EF4-FFF2-40B4-BE49-F238E27FC236}">
                  <a16:creationId xmlns:a16="http://schemas.microsoft.com/office/drawing/2014/main" id="{24CE85D9-827C-8562-C3AA-44A85D75D991}"/>
                </a:ext>
              </a:extLst>
            </p:cNvPr>
            <p:cNvGrpSpPr/>
            <p:nvPr/>
          </p:nvGrpSpPr>
          <p:grpSpPr>
            <a:xfrm>
              <a:off x="353086" y="2237108"/>
              <a:ext cx="3679671" cy="2430329"/>
              <a:chOff x="0" y="0"/>
              <a:chExt cx="3594100" cy="2698750"/>
            </a:xfrm>
          </p:grpSpPr>
          <p:pic>
            <p:nvPicPr>
              <p:cNvPr id="15" name="Picture 14">
                <a:extLst>
                  <a:ext uri="{FF2B5EF4-FFF2-40B4-BE49-F238E27FC236}">
                    <a16:creationId xmlns:a16="http://schemas.microsoft.com/office/drawing/2014/main" id="{27FB0523-107E-CCB5-0081-2533574C87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16" name="Group 15">
                <a:extLst>
                  <a:ext uri="{FF2B5EF4-FFF2-40B4-BE49-F238E27FC236}">
                    <a16:creationId xmlns:a16="http://schemas.microsoft.com/office/drawing/2014/main" id="{283F4375-592E-746C-9404-781BB5E1E10C}"/>
                  </a:ext>
                </a:extLst>
              </p:cNvPr>
              <p:cNvGrpSpPr/>
              <p:nvPr/>
            </p:nvGrpSpPr>
            <p:grpSpPr>
              <a:xfrm>
                <a:off x="779929" y="355784"/>
                <a:ext cx="2411282" cy="2306323"/>
                <a:chOff x="0" y="11539"/>
                <a:chExt cx="2411282" cy="2306323"/>
              </a:xfrm>
            </p:grpSpPr>
            <p:sp>
              <p:nvSpPr>
                <p:cNvPr id="17" name="Text Box 2">
                  <a:extLst>
                    <a:ext uri="{FF2B5EF4-FFF2-40B4-BE49-F238E27FC236}">
                      <a16:creationId xmlns:a16="http://schemas.microsoft.com/office/drawing/2014/main" id="{8CEA2D3C-44B7-81C2-D8C9-BBD618218376}"/>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8" name="Text Box 2">
                  <a:extLst>
                    <a:ext uri="{FF2B5EF4-FFF2-40B4-BE49-F238E27FC236}">
                      <a16:creationId xmlns:a16="http://schemas.microsoft.com/office/drawing/2014/main" id="{9F6CC9B6-B558-35B2-C2BE-63EC47F35093}"/>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9" name="Text Box 2">
                  <a:extLst>
                    <a:ext uri="{FF2B5EF4-FFF2-40B4-BE49-F238E27FC236}">
                      <a16:creationId xmlns:a16="http://schemas.microsoft.com/office/drawing/2014/main" id="{28DFA922-DC74-1E3A-F6FA-B851F6072308}"/>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0" name="Text Box 2">
                  <a:extLst>
                    <a:ext uri="{FF2B5EF4-FFF2-40B4-BE49-F238E27FC236}">
                      <a16:creationId xmlns:a16="http://schemas.microsoft.com/office/drawing/2014/main" id="{569DE63F-1485-5880-C44C-2F05DF45842F}"/>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1" name="Text Box 2">
                  <a:extLst>
                    <a:ext uri="{FF2B5EF4-FFF2-40B4-BE49-F238E27FC236}">
                      <a16:creationId xmlns:a16="http://schemas.microsoft.com/office/drawing/2014/main" id="{2E1D96C4-BAA5-92F2-FDF9-CDA78F5E5B22}"/>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D166686-C299-54E6-3D00-9F7AB66C5EFE}"/>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F22BBE7D-0628-48DB-C239-33FDD48806D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6" name="TextBox 5">
              <a:extLst>
                <a:ext uri="{FF2B5EF4-FFF2-40B4-BE49-F238E27FC236}">
                  <a16:creationId xmlns:a16="http://schemas.microsoft.com/office/drawing/2014/main" id="{E4E2DFF5-5A6A-7D92-8C0A-CAAEE0C2053B}"/>
                </a:ext>
              </a:extLst>
            </p:cNvPr>
            <p:cNvSpPr txBox="1"/>
            <p:nvPr/>
          </p:nvSpPr>
          <p:spPr>
            <a:xfrm>
              <a:off x="1090624" y="2536458"/>
              <a:ext cx="2130558" cy="266829"/>
            </a:xfrm>
            <a:prstGeom prst="rect">
              <a:avLst/>
            </a:prstGeom>
            <a:noFill/>
          </p:spPr>
          <p:txBody>
            <a:bodyPr wrap="square">
              <a:spAutoFit/>
            </a:bodyPr>
            <a:lstStyle/>
            <a:p>
              <a:r>
                <a:rPr lang="en-US" sz="1400" dirty="0">
                  <a:latin typeface="Whitney SSm Book" pitchFamily="2" charset="0"/>
                </a:rPr>
                <a:t>Total number of periods</a:t>
              </a:r>
              <a:endParaRPr lang="en-AU" sz="1400" dirty="0">
                <a:latin typeface="Whitney SSm Book" pitchFamily="2" charset="0"/>
              </a:endParaRPr>
            </a:p>
          </p:txBody>
        </p:sp>
        <p:sp>
          <p:nvSpPr>
            <p:cNvPr id="8" name="TextBox 7">
              <a:extLst>
                <a:ext uri="{FF2B5EF4-FFF2-40B4-BE49-F238E27FC236}">
                  <a16:creationId xmlns:a16="http://schemas.microsoft.com/office/drawing/2014/main" id="{300FF901-4699-1911-B177-B235A2D736F9}"/>
                </a:ext>
              </a:extLst>
            </p:cNvPr>
            <p:cNvSpPr txBox="1"/>
            <p:nvPr/>
          </p:nvSpPr>
          <p:spPr>
            <a:xfrm>
              <a:off x="1089465" y="2835658"/>
              <a:ext cx="2529652" cy="266829"/>
            </a:xfrm>
            <a:prstGeom prst="rect">
              <a:avLst/>
            </a:prstGeom>
            <a:noFill/>
          </p:spPr>
          <p:txBody>
            <a:bodyPr wrap="square">
              <a:spAutoFit/>
            </a:bodyPr>
            <a:lstStyle/>
            <a:p>
              <a:r>
                <a:rPr lang="en-US" sz="1400" dirty="0">
                  <a:latin typeface="Whitney SSm Book" pitchFamily="2" charset="0"/>
                </a:rPr>
                <a:t>Annual interest rate </a:t>
              </a:r>
              <a:endParaRPr lang="en-AU" sz="1400" dirty="0">
                <a:latin typeface="Whitney SSm Book" pitchFamily="2" charset="0"/>
              </a:endParaRPr>
            </a:p>
          </p:txBody>
        </p:sp>
        <p:sp>
          <p:nvSpPr>
            <p:cNvPr id="10" name="TextBox 9">
              <a:extLst>
                <a:ext uri="{FF2B5EF4-FFF2-40B4-BE49-F238E27FC236}">
                  <a16:creationId xmlns:a16="http://schemas.microsoft.com/office/drawing/2014/main" id="{305F0F0F-B928-1E75-EFA1-A11DDC08DC7B}"/>
                </a:ext>
              </a:extLst>
            </p:cNvPr>
            <p:cNvSpPr txBox="1"/>
            <p:nvPr/>
          </p:nvSpPr>
          <p:spPr>
            <a:xfrm>
              <a:off x="1090624" y="3133152"/>
              <a:ext cx="2529652" cy="266829"/>
            </a:xfrm>
            <a:prstGeom prst="rect">
              <a:avLst/>
            </a:prstGeom>
            <a:noFill/>
          </p:spPr>
          <p:txBody>
            <a:bodyPr wrap="square">
              <a:spAutoFit/>
            </a:bodyPr>
            <a:lstStyle/>
            <a:p>
              <a:r>
                <a:rPr lang="en-US" sz="1400" dirty="0">
                  <a:latin typeface="Whitney SSm Book" pitchFamily="2" charset="0"/>
                </a:rPr>
                <a:t>Present value </a:t>
              </a:r>
              <a:endParaRPr lang="en-AU" sz="1400" dirty="0">
                <a:latin typeface="Whitney SSm Book" pitchFamily="2" charset="0"/>
              </a:endParaRPr>
            </a:p>
          </p:txBody>
        </p:sp>
        <p:sp>
          <p:nvSpPr>
            <p:cNvPr id="11" name="TextBox 10">
              <a:extLst>
                <a:ext uri="{FF2B5EF4-FFF2-40B4-BE49-F238E27FC236}">
                  <a16:creationId xmlns:a16="http://schemas.microsoft.com/office/drawing/2014/main" id="{8302B5FD-78A3-46E1-8CAB-9672CA66389E}"/>
                </a:ext>
              </a:extLst>
            </p:cNvPr>
            <p:cNvSpPr txBox="1"/>
            <p:nvPr/>
          </p:nvSpPr>
          <p:spPr>
            <a:xfrm>
              <a:off x="1090624" y="3443011"/>
              <a:ext cx="2529652" cy="266829"/>
            </a:xfrm>
            <a:prstGeom prst="rect">
              <a:avLst/>
            </a:prstGeom>
            <a:noFill/>
          </p:spPr>
          <p:txBody>
            <a:bodyPr wrap="square">
              <a:spAutoFit/>
            </a:bodyPr>
            <a:lstStyle/>
            <a:p>
              <a:r>
                <a:rPr lang="en-US" sz="1400" dirty="0">
                  <a:latin typeface="Whitney SSm Book" pitchFamily="2" charset="0"/>
                </a:rPr>
                <a:t>Payment</a:t>
              </a:r>
              <a:endParaRPr lang="en-AU" sz="1400" dirty="0">
                <a:latin typeface="Whitney SSm Book" pitchFamily="2" charset="0"/>
              </a:endParaRPr>
            </a:p>
          </p:txBody>
        </p:sp>
        <p:sp>
          <p:nvSpPr>
            <p:cNvPr id="12" name="TextBox 11">
              <a:extLst>
                <a:ext uri="{FF2B5EF4-FFF2-40B4-BE49-F238E27FC236}">
                  <a16:creationId xmlns:a16="http://schemas.microsoft.com/office/drawing/2014/main" id="{9E18B55A-01CB-FF8E-E15F-45F4E2A11DA5}"/>
                </a:ext>
              </a:extLst>
            </p:cNvPr>
            <p:cNvSpPr txBox="1"/>
            <p:nvPr/>
          </p:nvSpPr>
          <p:spPr>
            <a:xfrm>
              <a:off x="1101328" y="3759038"/>
              <a:ext cx="2529652" cy="266829"/>
            </a:xfrm>
            <a:prstGeom prst="rect">
              <a:avLst/>
            </a:prstGeom>
            <a:noFill/>
          </p:spPr>
          <p:txBody>
            <a:bodyPr wrap="square">
              <a:spAutoFit/>
            </a:bodyPr>
            <a:lstStyle/>
            <a:p>
              <a:r>
                <a:rPr lang="en-US" sz="1400" dirty="0">
                  <a:latin typeface="Whitney SSm Book" pitchFamily="2" charset="0"/>
                </a:rPr>
                <a:t>Future value</a:t>
              </a:r>
              <a:endParaRPr lang="en-AU" sz="1400" dirty="0">
                <a:latin typeface="Whitney SSm Book" pitchFamily="2" charset="0"/>
              </a:endParaRPr>
            </a:p>
          </p:txBody>
        </p:sp>
        <p:sp>
          <p:nvSpPr>
            <p:cNvPr id="13" name="TextBox 12">
              <a:extLst>
                <a:ext uri="{FF2B5EF4-FFF2-40B4-BE49-F238E27FC236}">
                  <a16:creationId xmlns:a16="http://schemas.microsoft.com/office/drawing/2014/main" id="{ED9D7ADB-ABA6-031C-C80D-7EE91A48E8F2}"/>
                </a:ext>
              </a:extLst>
            </p:cNvPr>
            <p:cNvSpPr txBox="1"/>
            <p:nvPr/>
          </p:nvSpPr>
          <p:spPr>
            <a:xfrm>
              <a:off x="1090624" y="4066668"/>
              <a:ext cx="2529652" cy="266829"/>
            </a:xfrm>
            <a:prstGeom prst="rect">
              <a:avLst/>
            </a:prstGeom>
            <a:noFill/>
          </p:spPr>
          <p:txBody>
            <a:bodyPr wrap="square">
              <a:spAutoFit/>
            </a:bodyPr>
            <a:lstStyle/>
            <a:p>
              <a:r>
                <a:rPr lang="en-US" sz="1400" dirty="0">
                  <a:latin typeface="Whitney SSm Book" pitchFamily="2" charset="0"/>
                </a:rPr>
                <a:t>Payment periods per year</a:t>
              </a:r>
              <a:endParaRPr lang="en-AU" sz="1400" dirty="0">
                <a:latin typeface="Whitney SSm Book" pitchFamily="2" charset="0"/>
              </a:endParaRPr>
            </a:p>
          </p:txBody>
        </p:sp>
        <p:sp>
          <p:nvSpPr>
            <p:cNvPr id="14" name="TextBox 13">
              <a:extLst>
                <a:ext uri="{FF2B5EF4-FFF2-40B4-BE49-F238E27FC236}">
                  <a16:creationId xmlns:a16="http://schemas.microsoft.com/office/drawing/2014/main" id="{E03852E1-1109-412A-8950-1A15204FA303}"/>
                </a:ext>
              </a:extLst>
            </p:cNvPr>
            <p:cNvSpPr txBox="1"/>
            <p:nvPr/>
          </p:nvSpPr>
          <p:spPr>
            <a:xfrm>
              <a:off x="1090624" y="4377796"/>
              <a:ext cx="2529652" cy="266829"/>
            </a:xfrm>
            <a:prstGeom prst="rect">
              <a:avLst/>
            </a:prstGeom>
            <a:noFill/>
          </p:spPr>
          <p:txBody>
            <a:bodyPr wrap="square">
              <a:spAutoFit/>
            </a:bodyPr>
            <a:lstStyle/>
            <a:p>
              <a:r>
                <a:rPr lang="en-US" sz="1400" dirty="0">
                  <a:latin typeface="Whitney SSm Book" pitchFamily="2" charset="0"/>
                </a:rPr>
                <a:t>Compounding periods per year</a:t>
              </a:r>
              <a:endParaRPr lang="en-AU" sz="1400" dirty="0">
                <a:latin typeface="Whitney SSm Book" pitchFamily="2" charset="0"/>
              </a:endParaRPr>
            </a:p>
          </p:txBody>
        </p:sp>
      </p:grpSp>
    </p:spTree>
    <p:extLst>
      <p:ext uri="{BB962C8B-B14F-4D97-AF65-F5344CB8AC3E}">
        <p14:creationId xmlns:p14="http://schemas.microsoft.com/office/powerpoint/2010/main" val="236249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A4F55-DD6C-CE94-28C5-9C7B6616C954}"/>
              </a:ext>
            </a:extLst>
          </p:cNvPr>
          <p:cNvPicPr>
            <a:picLocks noChangeAspect="1"/>
          </p:cNvPicPr>
          <p:nvPr/>
        </p:nvPicPr>
        <p:blipFill>
          <a:blip r:embed="rId2"/>
          <a:stretch>
            <a:fillRect/>
          </a:stretch>
        </p:blipFill>
        <p:spPr>
          <a:xfrm>
            <a:off x="0" y="0"/>
            <a:ext cx="7336971" cy="4121977"/>
          </a:xfrm>
          <a:prstGeom prst="rect">
            <a:avLst/>
          </a:prstGeom>
        </p:spPr>
      </p:pic>
      <p:pic>
        <p:nvPicPr>
          <p:cNvPr id="7" name="Picture 6">
            <a:extLst>
              <a:ext uri="{FF2B5EF4-FFF2-40B4-BE49-F238E27FC236}">
                <a16:creationId xmlns:a16="http://schemas.microsoft.com/office/drawing/2014/main" id="{26DDC532-26C5-E526-C6E1-86C7EE63CC94}"/>
              </a:ext>
            </a:extLst>
          </p:cNvPr>
          <p:cNvPicPr>
            <a:picLocks noChangeAspect="1"/>
          </p:cNvPicPr>
          <p:nvPr/>
        </p:nvPicPr>
        <p:blipFill>
          <a:blip r:embed="rId3"/>
          <a:stretch>
            <a:fillRect/>
          </a:stretch>
        </p:blipFill>
        <p:spPr>
          <a:xfrm>
            <a:off x="0" y="4121977"/>
            <a:ext cx="7336971" cy="2284839"/>
          </a:xfrm>
          <a:prstGeom prst="rect">
            <a:avLst/>
          </a:prstGeom>
        </p:spPr>
      </p:pic>
      <p:pic>
        <p:nvPicPr>
          <p:cNvPr id="9" name="Picture 8">
            <a:extLst>
              <a:ext uri="{FF2B5EF4-FFF2-40B4-BE49-F238E27FC236}">
                <a16:creationId xmlns:a16="http://schemas.microsoft.com/office/drawing/2014/main" id="{67A908C8-3A96-C660-004C-C6BAD58AD0F6}"/>
              </a:ext>
            </a:extLst>
          </p:cNvPr>
          <p:cNvPicPr>
            <a:picLocks noChangeAspect="1"/>
          </p:cNvPicPr>
          <p:nvPr/>
        </p:nvPicPr>
        <p:blipFill>
          <a:blip r:embed="rId4"/>
          <a:stretch>
            <a:fillRect/>
          </a:stretch>
        </p:blipFill>
        <p:spPr>
          <a:xfrm>
            <a:off x="7393406" y="2596056"/>
            <a:ext cx="4776821" cy="2486077"/>
          </a:xfrm>
          <a:prstGeom prst="rect">
            <a:avLst/>
          </a:prstGeom>
        </p:spPr>
      </p:pic>
    </p:spTree>
    <p:extLst>
      <p:ext uri="{BB962C8B-B14F-4D97-AF65-F5344CB8AC3E}">
        <p14:creationId xmlns:p14="http://schemas.microsoft.com/office/powerpoint/2010/main" val="268852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55D6-7534-E16E-A3E7-8A4810BA234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A938FCC-4FBF-8051-D5D6-6CADEE1E7FCA}"/>
              </a:ext>
            </a:extLst>
          </p:cNvPr>
          <p:cNvPicPr>
            <a:picLocks noChangeAspect="1"/>
          </p:cNvPicPr>
          <p:nvPr/>
        </p:nvPicPr>
        <p:blipFill>
          <a:blip r:embed="rId2"/>
          <a:stretch>
            <a:fillRect/>
          </a:stretch>
        </p:blipFill>
        <p:spPr>
          <a:xfrm>
            <a:off x="0" y="0"/>
            <a:ext cx="12192000" cy="2906938"/>
          </a:xfrm>
          <a:prstGeom prst="rect">
            <a:avLst/>
          </a:prstGeom>
        </p:spPr>
      </p:pic>
    </p:spTree>
    <p:extLst>
      <p:ext uri="{BB962C8B-B14F-4D97-AF65-F5344CB8AC3E}">
        <p14:creationId xmlns:p14="http://schemas.microsoft.com/office/powerpoint/2010/main" val="98300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00F6B8-0012-A7F4-8583-FF0F392B4B6A}"/>
              </a:ext>
            </a:extLst>
          </p:cNvPr>
          <p:cNvPicPr>
            <a:picLocks noChangeAspect="1"/>
          </p:cNvPicPr>
          <p:nvPr/>
        </p:nvPicPr>
        <p:blipFill>
          <a:blip r:embed="rId2"/>
          <a:stretch>
            <a:fillRect/>
          </a:stretch>
        </p:blipFill>
        <p:spPr>
          <a:xfrm>
            <a:off x="0" y="7955"/>
            <a:ext cx="12192000" cy="3551673"/>
          </a:xfrm>
          <a:prstGeom prst="rect">
            <a:avLst/>
          </a:prstGeom>
        </p:spPr>
      </p:pic>
      <p:grpSp>
        <p:nvGrpSpPr>
          <p:cNvPr id="10" name="Group 9">
            <a:extLst>
              <a:ext uri="{FF2B5EF4-FFF2-40B4-BE49-F238E27FC236}">
                <a16:creationId xmlns:a16="http://schemas.microsoft.com/office/drawing/2014/main" id="{A3FA7410-DD70-66DC-2023-CA1E3FD5000E}"/>
              </a:ext>
            </a:extLst>
          </p:cNvPr>
          <p:cNvGrpSpPr/>
          <p:nvPr/>
        </p:nvGrpSpPr>
        <p:grpSpPr>
          <a:xfrm>
            <a:off x="190730" y="3689204"/>
            <a:ext cx="3934956" cy="2987758"/>
            <a:chOff x="353086" y="2237108"/>
            <a:chExt cx="3679671" cy="2430329"/>
          </a:xfrm>
        </p:grpSpPr>
        <p:grpSp>
          <p:nvGrpSpPr>
            <p:cNvPr id="11" name="Group 10">
              <a:extLst>
                <a:ext uri="{FF2B5EF4-FFF2-40B4-BE49-F238E27FC236}">
                  <a16:creationId xmlns:a16="http://schemas.microsoft.com/office/drawing/2014/main" id="{7DBE3602-6708-B46A-7E10-3828F767EE66}"/>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E20DF364-65AF-86D5-CFDC-39574579BF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57B1CACE-5421-D5E5-7BD1-7B2814FEEC7F}"/>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D45ADA92-5CB1-2BE7-17A0-8F49CD2F8BE2}"/>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2B179121-2C1C-F605-2ED5-E2395F3E9F9D}"/>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DC6A86BC-DBDF-256F-8F5D-0664BB212F44}"/>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4" name="Text Box 2">
                  <a:extLst>
                    <a:ext uri="{FF2B5EF4-FFF2-40B4-BE49-F238E27FC236}">
                      <a16:creationId xmlns:a16="http://schemas.microsoft.com/office/drawing/2014/main" id="{A23FCC04-AEDE-8173-C00D-A3D6D0CA8436}"/>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0C61993-BEBE-C60F-A000-31CF8DC3F768}"/>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D6F70775-39D8-3585-D440-003FA48EEEB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D2EE6FB2-B48F-EC42-C571-B3AE8C094F7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688D24DD-17D2-BF07-B622-06481247D661}"/>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CE388464-6DA1-7AF9-054D-05294C6D13AB}"/>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0D42B415-9AD9-A1FB-B62E-14EC14F1451F}"/>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81A03EF1-9040-4A42-88AB-6832DCEB9AC2}"/>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9EE9A26A-DD7A-CD7E-A365-F13940E546DD}"/>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DF5C854E-738E-71B5-9EDA-239EF0388911}"/>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65121E28-850A-4C32-F1AC-BEF6EF5AC9B5}"/>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 name="TextBox 1">
            <a:extLst>
              <a:ext uri="{FF2B5EF4-FFF2-40B4-BE49-F238E27FC236}">
                <a16:creationId xmlns:a16="http://schemas.microsoft.com/office/drawing/2014/main" id="{5EB121B3-7C49-4F11-FC4D-7773FB9914B9}"/>
              </a:ext>
            </a:extLst>
          </p:cNvPr>
          <p:cNvSpPr txBox="1"/>
          <p:nvPr/>
        </p:nvSpPr>
        <p:spPr>
          <a:xfrm>
            <a:off x="5116286" y="3689204"/>
            <a:ext cx="6498771" cy="369332"/>
          </a:xfrm>
          <a:prstGeom prst="rect">
            <a:avLst/>
          </a:prstGeom>
          <a:noFill/>
        </p:spPr>
        <p:txBody>
          <a:bodyPr wrap="square" rtlCol="0">
            <a:spAutoFit/>
          </a:bodyPr>
          <a:lstStyle/>
          <a:p>
            <a:r>
              <a:rPr lang="en-AU" b="1" dirty="0"/>
              <a:t>Step 1. Pmt</a:t>
            </a:r>
          </a:p>
        </p:txBody>
      </p:sp>
      <p:pic>
        <p:nvPicPr>
          <p:cNvPr id="4" name="Picture 3">
            <a:extLst>
              <a:ext uri="{FF2B5EF4-FFF2-40B4-BE49-F238E27FC236}">
                <a16:creationId xmlns:a16="http://schemas.microsoft.com/office/drawing/2014/main" id="{17468238-31EA-09DB-3F66-311EA6434977}"/>
              </a:ext>
            </a:extLst>
          </p:cNvPr>
          <p:cNvPicPr>
            <a:picLocks noChangeAspect="1"/>
          </p:cNvPicPr>
          <p:nvPr/>
        </p:nvPicPr>
        <p:blipFill>
          <a:blip r:embed="rId4"/>
          <a:stretch>
            <a:fillRect/>
          </a:stretch>
        </p:blipFill>
        <p:spPr>
          <a:xfrm>
            <a:off x="5116286" y="4112899"/>
            <a:ext cx="6192114" cy="1019317"/>
          </a:xfrm>
          <a:prstGeom prst="rect">
            <a:avLst/>
          </a:prstGeom>
        </p:spPr>
      </p:pic>
      <p:sp>
        <p:nvSpPr>
          <p:cNvPr id="5" name="TextBox 4">
            <a:extLst>
              <a:ext uri="{FF2B5EF4-FFF2-40B4-BE49-F238E27FC236}">
                <a16:creationId xmlns:a16="http://schemas.microsoft.com/office/drawing/2014/main" id="{39C7EF74-8E4B-C65A-835F-FB9C997F3D26}"/>
              </a:ext>
            </a:extLst>
          </p:cNvPr>
          <p:cNvSpPr txBox="1"/>
          <p:nvPr/>
        </p:nvSpPr>
        <p:spPr>
          <a:xfrm>
            <a:off x="5116286" y="5165365"/>
            <a:ext cx="6498771" cy="369332"/>
          </a:xfrm>
          <a:prstGeom prst="rect">
            <a:avLst/>
          </a:prstGeom>
          <a:noFill/>
        </p:spPr>
        <p:txBody>
          <a:bodyPr wrap="square" rtlCol="0">
            <a:spAutoFit/>
          </a:bodyPr>
          <a:lstStyle/>
          <a:p>
            <a:r>
              <a:rPr lang="en-AU" b="1" dirty="0"/>
              <a:t>Step 2. </a:t>
            </a:r>
          </a:p>
        </p:txBody>
      </p:sp>
      <p:graphicFrame>
        <p:nvGraphicFramePr>
          <p:cNvPr id="6" name="Table 5">
            <a:extLst>
              <a:ext uri="{FF2B5EF4-FFF2-40B4-BE49-F238E27FC236}">
                <a16:creationId xmlns:a16="http://schemas.microsoft.com/office/drawing/2014/main" id="{CF3734A6-E266-E7D3-8FB8-270808B9C7E0}"/>
              </a:ext>
            </a:extLst>
          </p:cNvPr>
          <p:cNvGraphicFramePr>
            <a:graphicFrameLocks noGrp="1"/>
          </p:cNvGraphicFramePr>
          <p:nvPr>
            <p:extLst>
              <p:ext uri="{D42A27DB-BD31-4B8C-83A1-F6EECF244321}">
                <p14:modId xmlns:p14="http://schemas.microsoft.com/office/powerpoint/2010/main" val="673792196"/>
              </p:ext>
            </p:extLst>
          </p:nvPr>
        </p:nvGraphicFramePr>
        <p:xfrm>
          <a:off x="4699095" y="5544656"/>
          <a:ext cx="7333151" cy="731520"/>
        </p:xfrm>
        <a:graphic>
          <a:graphicData uri="http://schemas.openxmlformats.org/drawingml/2006/table">
            <a:tbl>
              <a:tblPr firstRow="1" bandRow="1">
                <a:tableStyleId>{5C22544A-7EE6-4342-B048-85BDC9FD1C3A}</a:tableStyleId>
              </a:tblPr>
              <a:tblGrid>
                <a:gridCol w="1047593">
                  <a:extLst>
                    <a:ext uri="{9D8B030D-6E8A-4147-A177-3AD203B41FA5}">
                      <a16:colId xmlns:a16="http://schemas.microsoft.com/office/drawing/2014/main" val="2489800756"/>
                    </a:ext>
                  </a:extLst>
                </a:gridCol>
                <a:gridCol w="1047593">
                  <a:extLst>
                    <a:ext uri="{9D8B030D-6E8A-4147-A177-3AD203B41FA5}">
                      <a16:colId xmlns:a16="http://schemas.microsoft.com/office/drawing/2014/main" val="1438784456"/>
                    </a:ext>
                  </a:extLst>
                </a:gridCol>
                <a:gridCol w="1047593">
                  <a:extLst>
                    <a:ext uri="{9D8B030D-6E8A-4147-A177-3AD203B41FA5}">
                      <a16:colId xmlns:a16="http://schemas.microsoft.com/office/drawing/2014/main" val="4286959640"/>
                    </a:ext>
                  </a:extLst>
                </a:gridCol>
                <a:gridCol w="1047593">
                  <a:extLst>
                    <a:ext uri="{9D8B030D-6E8A-4147-A177-3AD203B41FA5}">
                      <a16:colId xmlns:a16="http://schemas.microsoft.com/office/drawing/2014/main" val="1387643942"/>
                    </a:ext>
                  </a:extLst>
                </a:gridCol>
                <a:gridCol w="1047593">
                  <a:extLst>
                    <a:ext uri="{9D8B030D-6E8A-4147-A177-3AD203B41FA5}">
                      <a16:colId xmlns:a16="http://schemas.microsoft.com/office/drawing/2014/main" val="3297411637"/>
                    </a:ext>
                  </a:extLst>
                </a:gridCol>
                <a:gridCol w="1047593">
                  <a:extLst>
                    <a:ext uri="{9D8B030D-6E8A-4147-A177-3AD203B41FA5}">
                      <a16:colId xmlns:a16="http://schemas.microsoft.com/office/drawing/2014/main" val="1808533334"/>
                    </a:ext>
                  </a:extLst>
                </a:gridCol>
                <a:gridCol w="1047593">
                  <a:extLst>
                    <a:ext uri="{9D8B030D-6E8A-4147-A177-3AD203B41FA5}">
                      <a16:colId xmlns:a16="http://schemas.microsoft.com/office/drawing/2014/main" val="875077267"/>
                    </a:ext>
                  </a:extLst>
                </a:gridCol>
              </a:tblGrid>
              <a:tr h="317075">
                <a:tc>
                  <a:txBody>
                    <a:bodyPr/>
                    <a:lstStyle/>
                    <a:p>
                      <a:r>
                        <a:rPr lang="en-AU" b="1"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FV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Ppy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Cpy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459847"/>
                  </a:ext>
                </a:extLst>
              </a:tr>
              <a:tr h="317075">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48137"/>
                  </a:ext>
                </a:extLst>
              </a:tr>
            </a:tbl>
          </a:graphicData>
        </a:graphic>
      </p:graphicFrame>
    </p:spTree>
    <p:extLst>
      <p:ext uri="{BB962C8B-B14F-4D97-AF65-F5344CB8AC3E}">
        <p14:creationId xmlns:p14="http://schemas.microsoft.com/office/powerpoint/2010/main" val="171244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A87E-A477-0546-8826-648F8204DCCE}"/>
              </a:ext>
            </a:extLst>
          </p:cNvPr>
          <p:cNvSpPr>
            <a:spLocks noGrp="1"/>
          </p:cNvSpPr>
          <p:nvPr>
            <p:ph type="title"/>
          </p:nvPr>
        </p:nvSpPr>
        <p:spPr/>
        <p:txBody>
          <a:bodyPr/>
          <a:lstStyle/>
          <a:p>
            <a:r>
              <a:rPr lang="en-US" dirty="0"/>
              <a:t>Modelling an annuity</a:t>
            </a:r>
          </a:p>
        </p:txBody>
      </p:sp>
      <p:pic>
        <p:nvPicPr>
          <p:cNvPr id="7" name="Content Placeholder 6">
            <a:extLst>
              <a:ext uri="{FF2B5EF4-FFF2-40B4-BE49-F238E27FC236}">
                <a16:creationId xmlns:a16="http://schemas.microsoft.com/office/drawing/2014/main" id="{23810CE4-68CA-D748-B9A0-FB258BD79131}"/>
              </a:ext>
            </a:extLst>
          </p:cNvPr>
          <p:cNvPicPr>
            <a:picLocks noGrp="1" noChangeAspect="1"/>
          </p:cNvPicPr>
          <p:nvPr>
            <p:ph idx="1"/>
          </p:nvPr>
        </p:nvPicPr>
        <p:blipFill>
          <a:blip r:embed="rId2"/>
          <a:stretch>
            <a:fillRect/>
          </a:stretch>
        </p:blipFill>
        <p:spPr>
          <a:xfrm>
            <a:off x="495083" y="1991337"/>
            <a:ext cx="2679379" cy="1600034"/>
          </a:xfrm>
          <a:prstGeom prst="rect">
            <a:avLst/>
          </a:prstGeom>
        </p:spPr>
      </p:pic>
      <p:sp>
        <p:nvSpPr>
          <p:cNvPr id="8" name="TextBox 7">
            <a:extLst>
              <a:ext uri="{FF2B5EF4-FFF2-40B4-BE49-F238E27FC236}">
                <a16:creationId xmlns:a16="http://schemas.microsoft.com/office/drawing/2014/main" id="{3A68F0E6-7E33-5645-BE00-0FAD66208D2C}"/>
              </a:ext>
            </a:extLst>
          </p:cNvPr>
          <p:cNvSpPr txBox="1"/>
          <p:nvPr/>
        </p:nvSpPr>
        <p:spPr>
          <a:xfrm>
            <a:off x="3641271" y="2023245"/>
            <a:ext cx="3622171" cy="461665"/>
          </a:xfrm>
          <a:prstGeom prst="rect">
            <a:avLst/>
          </a:prstGeom>
          <a:noFill/>
          <a:ln w="28575">
            <a:solidFill>
              <a:schemeClr val="tx1"/>
            </a:solidFill>
          </a:ln>
        </p:spPr>
        <p:txBody>
          <a:bodyPr wrap="square" rtlCol="0">
            <a:spAutoFit/>
          </a:bodyPr>
          <a:lstStyle/>
          <a:p>
            <a:r>
              <a:rPr lang="en-US" sz="2400" dirty="0">
                <a:solidFill>
                  <a:srgbClr val="0070C0"/>
                </a:solidFill>
              </a:rPr>
              <a:t>Reducing Balance Loan</a:t>
            </a:r>
          </a:p>
        </p:txBody>
      </p:sp>
      <p:sp>
        <p:nvSpPr>
          <p:cNvPr id="10" name="TextBox 9">
            <a:extLst>
              <a:ext uri="{FF2B5EF4-FFF2-40B4-BE49-F238E27FC236}">
                <a16:creationId xmlns:a16="http://schemas.microsoft.com/office/drawing/2014/main" id="{C28E366B-79E6-3240-B05D-CF7E39F3B01E}"/>
              </a:ext>
            </a:extLst>
          </p:cNvPr>
          <p:cNvSpPr txBox="1"/>
          <p:nvPr/>
        </p:nvSpPr>
        <p:spPr>
          <a:xfrm>
            <a:off x="4914900" y="3129706"/>
            <a:ext cx="1600200" cy="461665"/>
          </a:xfrm>
          <a:prstGeom prst="rect">
            <a:avLst/>
          </a:prstGeom>
          <a:noFill/>
          <a:ln w="28575">
            <a:solidFill>
              <a:schemeClr val="tx1"/>
            </a:solidFill>
          </a:ln>
        </p:spPr>
        <p:txBody>
          <a:bodyPr wrap="square" rtlCol="0">
            <a:spAutoFit/>
          </a:bodyPr>
          <a:lstStyle/>
          <a:p>
            <a:r>
              <a:rPr lang="en-US" sz="2400" dirty="0">
                <a:solidFill>
                  <a:srgbClr val="0070C0"/>
                </a:solidFill>
              </a:rPr>
              <a:t>Annuities</a:t>
            </a:r>
          </a:p>
        </p:txBody>
      </p:sp>
      <p:sp>
        <p:nvSpPr>
          <p:cNvPr id="11" name="TextBox 10">
            <a:extLst>
              <a:ext uri="{FF2B5EF4-FFF2-40B4-BE49-F238E27FC236}">
                <a16:creationId xmlns:a16="http://schemas.microsoft.com/office/drawing/2014/main" id="{1D81A1B8-233F-B446-B8B5-5B88ECFB143E}"/>
              </a:ext>
            </a:extLst>
          </p:cNvPr>
          <p:cNvSpPr txBox="1"/>
          <p:nvPr/>
        </p:nvSpPr>
        <p:spPr>
          <a:xfrm>
            <a:off x="10096717" y="2023245"/>
            <a:ext cx="957726" cy="461665"/>
          </a:xfrm>
          <a:prstGeom prst="rect">
            <a:avLst/>
          </a:prstGeom>
          <a:noFill/>
          <a:ln w="28575">
            <a:solidFill>
              <a:schemeClr val="tx1"/>
            </a:solidFill>
          </a:ln>
        </p:spPr>
        <p:txBody>
          <a:bodyPr wrap="square" rtlCol="0">
            <a:spAutoFit/>
          </a:bodyPr>
          <a:lstStyle/>
          <a:p>
            <a:r>
              <a:rPr lang="en-US" sz="2400" dirty="0">
                <a:solidFill>
                  <a:srgbClr val="0070C0"/>
                </a:solidFill>
              </a:rPr>
              <a:t>Loan</a:t>
            </a:r>
          </a:p>
        </p:txBody>
      </p:sp>
      <p:sp>
        <p:nvSpPr>
          <p:cNvPr id="12" name="TextBox 11">
            <a:extLst>
              <a:ext uri="{FF2B5EF4-FFF2-40B4-BE49-F238E27FC236}">
                <a16:creationId xmlns:a16="http://schemas.microsoft.com/office/drawing/2014/main" id="{AAA0AEF2-3196-E842-A6EB-FB2946FC99DD}"/>
              </a:ext>
            </a:extLst>
          </p:cNvPr>
          <p:cNvSpPr txBox="1"/>
          <p:nvPr/>
        </p:nvSpPr>
        <p:spPr>
          <a:xfrm>
            <a:off x="8908682" y="3129705"/>
            <a:ext cx="3283318" cy="461665"/>
          </a:xfrm>
          <a:prstGeom prst="rect">
            <a:avLst/>
          </a:prstGeom>
          <a:noFill/>
          <a:ln w="28575">
            <a:solidFill>
              <a:schemeClr val="tx1"/>
            </a:solidFill>
          </a:ln>
        </p:spPr>
        <p:txBody>
          <a:bodyPr wrap="square" rtlCol="0">
            <a:spAutoFit/>
          </a:bodyPr>
          <a:lstStyle/>
          <a:p>
            <a:r>
              <a:rPr lang="en-US" sz="2400" dirty="0">
                <a:solidFill>
                  <a:srgbClr val="0070C0"/>
                </a:solidFill>
              </a:rPr>
              <a:t>Fixed term pension</a:t>
            </a:r>
          </a:p>
        </p:txBody>
      </p:sp>
      <p:cxnSp>
        <p:nvCxnSpPr>
          <p:cNvPr id="13" name="Straight Arrow Connector 12">
            <a:extLst>
              <a:ext uri="{FF2B5EF4-FFF2-40B4-BE49-F238E27FC236}">
                <a16:creationId xmlns:a16="http://schemas.microsoft.com/office/drawing/2014/main" id="{84144005-25FE-AE45-B5BE-20765A92EF49}"/>
              </a:ext>
            </a:extLst>
          </p:cNvPr>
          <p:cNvCxnSpPr/>
          <p:nvPr/>
        </p:nvCxnSpPr>
        <p:spPr>
          <a:xfrm>
            <a:off x="5568043" y="2484910"/>
            <a:ext cx="0" cy="6447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343B55-9819-0E4E-8AE9-CBD3BD171FD2}"/>
              </a:ext>
            </a:extLst>
          </p:cNvPr>
          <p:cNvCxnSpPr>
            <a:cxnSpLocks/>
            <a:stCxn id="11" idx="1"/>
            <a:endCxn id="8" idx="3"/>
          </p:cNvCxnSpPr>
          <p:nvPr/>
        </p:nvCxnSpPr>
        <p:spPr>
          <a:xfrm flipH="1">
            <a:off x="7263442" y="2254078"/>
            <a:ext cx="28332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D4AF89-C628-B448-94C7-4F514543B762}"/>
              </a:ext>
            </a:extLst>
          </p:cNvPr>
          <p:cNvCxnSpPr>
            <a:cxnSpLocks/>
            <a:stCxn id="12" idx="1"/>
          </p:cNvCxnSpPr>
          <p:nvPr/>
        </p:nvCxnSpPr>
        <p:spPr>
          <a:xfrm flipH="1">
            <a:off x="6525770" y="3360538"/>
            <a:ext cx="238291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C55596-FDF5-2440-AF45-3A65FB17B31B}"/>
              </a:ext>
            </a:extLst>
          </p:cNvPr>
          <p:cNvSpPr txBox="1"/>
          <p:nvPr/>
        </p:nvSpPr>
        <p:spPr>
          <a:xfrm>
            <a:off x="5683760" y="2623017"/>
            <a:ext cx="1289956" cy="369332"/>
          </a:xfrm>
          <a:prstGeom prst="rect">
            <a:avLst/>
          </a:prstGeom>
          <a:noFill/>
          <a:ln w="19050">
            <a:solidFill>
              <a:schemeClr val="accent1"/>
            </a:solidFill>
          </a:ln>
        </p:spPr>
        <p:txBody>
          <a:bodyPr wrap="square" rtlCol="0">
            <a:spAutoFit/>
          </a:bodyPr>
          <a:lstStyle/>
          <a:p>
            <a:r>
              <a:rPr lang="en-US" dirty="0">
                <a:solidFill>
                  <a:srgbClr val="FF0000"/>
                </a:solidFill>
              </a:rPr>
              <a:t>identical</a:t>
            </a:r>
          </a:p>
        </p:txBody>
      </p: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40E75256-89A5-B746-8E8F-A2CEB05A68C2}"/>
                  </a:ext>
                </a:extLst>
              </p:cNvPr>
              <p:cNvSpPr/>
              <p:nvPr/>
            </p:nvSpPr>
            <p:spPr>
              <a:xfrm>
                <a:off x="495083" y="4005531"/>
                <a:ext cx="11359243" cy="2392771"/>
              </a:xfrm>
              <a:prstGeom prst="rect">
                <a:avLst/>
              </a:prstGeom>
              <a:solidFill>
                <a:schemeClr val="accent3">
                  <a:lumMod val="40000"/>
                  <a:lumOff val="60000"/>
                </a:schemeClr>
              </a:solidFill>
            </p:spPr>
            <p:txBody>
              <a:bodyPr wrap="square">
                <a:spAutoFit/>
              </a:bodyPr>
              <a:lstStyle/>
              <a:p>
                <a:r>
                  <a:rPr lang="en-AU" sz="2800" dirty="0">
                    <a:solidFill>
                      <a:srgbClr val="0070C0"/>
                    </a:solidFill>
                    <a:latin typeface="Aharoni"/>
                  </a:rPr>
                  <a:t>Let 𝑟 be the interest 𝑟𝑎𝑡𝑒 per compounding period.</a:t>
                </a:r>
              </a:p>
              <a:p>
                <a:r>
                  <a:rPr lang="en-AU" sz="2800" dirty="0">
                    <a:solidFill>
                      <a:srgbClr val="0070C0"/>
                    </a:solidFill>
                    <a:latin typeface="Aharoni"/>
                  </a:rPr>
                  <a:t>Let 𝐷 be the payment received.</a:t>
                </a:r>
              </a:p>
              <a:p>
                <a:r>
                  <a:rPr lang="en-AU" sz="2800" dirty="0">
                    <a:solidFill>
                      <a:srgbClr val="0070C0"/>
                    </a:solidFill>
                    <a:latin typeface="Aharoni"/>
                  </a:rPr>
                  <a:t>A recurrence relation that can be used to model the value of an annuity after 𝑛 payments, </a:t>
                </a:r>
                <a14:m>
                  <m:oMath xmlns:m="http://schemas.openxmlformats.org/officeDocument/2006/math">
                    <m:sSub>
                      <m:sSubPr>
                        <m:ctrlPr>
                          <a:rPr lang="en-AU" sz="2800" i="1" smtClean="0">
                            <a:solidFill>
                              <a:srgbClr val="0070C0"/>
                            </a:solidFill>
                            <a:latin typeface="Aharoni"/>
                          </a:rPr>
                        </m:ctrlPr>
                      </m:sSubPr>
                      <m:e>
                        <m:r>
                          <a:rPr lang="en-US" sz="2800" b="0" i="1" smtClean="0">
                            <a:solidFill>
                              <a:srgbClr val="0070C0"/>
                            </a:solidFill>
                            <a:latin typeface="Aharoni"/>
                          </a:rPr>
                          <m:t>𝑉</m:t>
                        </m:r>
                      </m:e>
                      <m:sub>
                        <m:r>
                          <a:rPr lang="en-US" sz="2800" b="0" i="1" smtClean="0">
                            <a:solidFill>
                              <a:srgbClr val="0070C0"/>
                            </a:solidFill>
                            <a:latin typeface="Aharoni"/>
                          </a:rPr>
                          <m:t>𝑛</m:t>
                        </m:r>
                      </m:sub>
                    </m:sSub>
                  </m:oMath>
                </a14:m>
                <a:r>
                  <a:rPr lang="en-AU" sz="2800" dirty="0">
                    <a:solidFill>
                      <a:srgbClr val="0070C0"/>
                    </a:solidFill>
                    <a:latin typeface="Aharoni"/>
                  </a:rPr>
                  <a:t>, is</a:t>
                </a:r>
              </a:p>
              <a:p>
                <a14:m>
                  <m:oMath xmlns:m="http://schemas.openxmlformats.org/officeDocument/2006/math">
                    <m:sSub>
                      <m:sSubPr>
                        <m:ctrlPr>
                          <a:rPr lang="en-AU" sz="2800" i="1">
                            <a:solidFill>
                              <a:srgbClr val="0070C0"/>
                            </a:solidFill>
                            <a:latin typeface="Aharoni"/>
                          </a:rPr>
                        </m:ctrlPr>
                      </m:sSubPr>
                      <m:e>
                        <m:r>
                          <a:rPr lang="en-US" sz="2800" i="1">
                            <a:solidFill>
                              <a:srgbClr val="0070C0"/>
                            </a:solidFill>
                            <a:latin typeface="Aharoni"/>
                          </a:rPr>
                          <m:t>𝑉</m:t>
                        </m:r>
                      </m:e>
                      <m:sub>
                        <m:r>
                          <a:rPr lang="en-US" sz="2800" b="0" i="1" smtClean="0">
                            <a:solidFill>
                              <a:srgbClr val="0070C0"/>
                            </a:solidFill>
                            <a:latin typeface="Aharoni"/>
                          </a:rPr>
                          <m:t>0</m:t>
                        </m:r>
                      </m:sub>
                    </m:sSub>
                    <m:r>
                      <a:rPr lang="en-US" sz="2800" i="1">
                        <a:solidFill>
                          <a:srgbClr val="0070C0"/>
                        </a:solidFill>
                        <a:latin typeface="Aharoni"/>
                      </a:rPr>
                      <m:t> </m:t>
                    </m:r>
                  </m:oMath>
                </a14:m>
                <a:r>
                  <a:rPr lang="en-AU" sz="2800" dirty="0">
                    <a:solidFill>
                      <a:srgbClr val="0070C0"/>
                    </a:solidFill>
                    <a:latin typeface="Aharoni"/>
                  </a:rPr>
                  <a:t>=principal,    </a:t>
                </a:r>
                <a14:m>
                  <m:oMath xmlns:m="http://schemas.openxmlformats.org/officeDocument/2006/math">
                    <m:sSub>
                      <m:sSubPr>
                        <m:ctrlPr>
                          <a:rPr lang="en-AU" sz="2800" i="1">
                            <a:solidFill>
                              <a:srgbClr val="0070C0"/>
                            </a:solidFill>
                            <a:latin typeface="Aharoni"/>
                          </a:rPr>
                        </m:ctrlPr>
                      </m:sSubPr>
                      <m:e>
                        <m:r>
                          <a:rPr lang="en-US" sz="2800" i="1">
                            <a:solidFill>
                              <a:srgbClr val="0070C0"/>
                            </a:solidFill>
                            <a:latin typeface="Aharoni"/>
                          </a:rPr>
                          <m:t>𝑉</m:t>
                        </m:r>
                      </m:e>
                      <m:sub>
                        <m:r>
                          <a:rPr lang="en-US" sz="2800" i="1">
                            <a:solidFill>
                              <a:srgbClr val="0070C0"/>
                            </a:solidFill>
                            <a:latin typeface="Aharoni"/>
                          </a:rPr>
                          <m:t>𝑛</m:t>
                        </m:r>
                        <m:r>
                          <a:rPr lang="en-US" sz="2800" b="0" i="1" smtClean="0">
                            <a:solidFill>
                              <a:srgbClr val="0070C0"/>
                            </a:solidFill>
                            <a:latin typeface="Aharoni"/>
                          </a:rPr>
                          <m:t>+1</m:t>
                        </m:r>
                      </m:sub>
                    </m:sSub>
                    <m:r>
                      <a:rPr lang="en-US" sz="2800" i="1">
                        <a:solidFill>
                          <a:srgbClr val="0070C0"/>
                        </a:solidFill>
                        <a:latin typeface="Aharoni"/>
                      </a:rPr>
                      <m:t> </m:t>
                    </m:r>
                  </m:oMath>
                </a14:m>
                <a:r>
                  <a:rPr lang="en-AU" sz="2800" dirty="0">
                    <a:solidFill>
                      <a:srgbClr val="0070C0"/>
                    </a:solidFill>
                    <a:latin typeface="Aharoni"/>
                  </a:rPr>
                  <a:t>=𝑅 </a:t>
                </a:r>
                <a14:m>
                  <m:oMath xmlns:m="http://schemas.openxmlformats.org/officeDocument/2006/math">
                    <m:sSub>
                      <m:sSubPr>
                        <m:ctrlPr>
                          <a:rPr lang="en-AU" sz="2800" i="1">
                            <a:solidFill>
                              <a:srgbClr val="0070C0"/>
                            </a:solidFill>
                            <a:latin typeface="Aharoni"/>
                          </a:rPr>
                        </m:ctrlPr>
                      </m:sSubPr>
                      <m:e>
                        <m:r>
                          <a:rPr lang="en-US" sz="2800" i="1">
                            <a:solidFill>
                              <a:srgbClr val="0070C0"/>
                            </a:solidFill>
                            <a:latin typeface="Aharoni"/>
                          </a:rPr>
                          <m:t>𝑉</m:t>
                        </m:r>
                      </m:e>
                      <m:sub>
                        <m:r>
                          <a:rPr lang="en-US" sz="2800" i="1">
                            <a:solidFill>
                              <a:srgbClr val="0070C0"/>
                            </a:solidFill>
                            <a:latin typeface="Aharoni"/>
                          </a:rPr>
                          <m:t>𝑛</m:t>
                        </m:r>
                      </m:sub>
                    </m:sSub>
                    <m:r>
                      <a:rPr lang="en-US" sz="2800" i="1">
                        <a:solidFill>
                          <a:srgbClr val="0070C0"/>
                        </a:solidFill>
                        <a:latin typeface="Aharoni"/>
                      </a:rPr>
                      <m:t> </m:t>
                    </m:r>
                  </m:oMath>
                </a14:m>
                <a:r>
                  <a:rPr lang="en-AU" sz="2800" dirty="0">
                    <a:solidFill>
                      <a:srgbClr val="0070C0"/>
                    </a:solidFill>
                    <a:latin typeface="Aharoni"/>
                  </a:rPr>
                  <a:t>−𝐷       where    𝑅=1+ </a:t>
                </a:r>
                <a14:m>
                  <m:oMath xmlns:m="http://schemas.openxmlformats.org/officeDocument/2006/math">
                    <m:f>
                      <m:fPr>
                        <m:ctrlPr>
                          <a:rPr lang="en-AU" sz="2800" i="1" smtClean="0">
                            <a:solidFill>
                              <a:srgbClr val="0070C0"/>
                            </a:solidFill>
                            <a:latin typeface="Aharoni"/>
                          </a:rPr>
                        </m:ctrlPr>
                      </m:fPr>
                      <m:num>
                        <m:r>
                          <a:rPr lang="en-US" sz="2800" b="0" i="1" smtClean="0">
                            <a:solidFill>
                              <a:srgbClr val="0070C0"/>
                            </a:solidFill>
                            <a:latin typeface="Aharoni"/>
                          </a:rPr>
                          <m:t>𝑟</m:t>
                        </m:r>
                      </m:num>
                      <m:den>
                        <m:r>
                          <a:rPr lang="en-US" sz="2800" b="0" i="1" smtClean="0">
                            <a:solidFill>
                              <a:srgbClr val="0070C0"/>
                            </a:solidFill>
                            <a:latin typeface="Aharoni"/>
                          </a:rPr>
                          <m:t>100</m:t>
                        </m:r>
                      </m:den>
                    </m:f>
                  </m:oMath>
                </a14:m>
                <a:endParaRPr lang="en-US" sz="2800" dirty="0">
                  <a:latin typeface="Aharoni"/>
                </a:endParaRPr>
              </a:p>
            </p:txBody>
          </p:sp>
        </mc:Choice>
        <mc:Fallback>
          <p:sp>
            <p:nvSpPr>
              <p:cNvPr id="19" name="Rectangle 18">
                <a:extLst>
                  <a:ext uri="{FF2B5EF4-FFF2-40B4-BE49-F238E27FC236}">
                    <a16:creationId xmlns:a16="http://schemas.microsoft.com/office/drawing/2014/main" id="{40E75256-89A5-B746-8E8F-A2CEB05A68C2}"/>
                  </a:ext>
                </a:extLst>
              </p:cNvPr>
              <p:cNvSpPr>
                <a:spLocks noRot="1" noChangeAspect="1" noMove="1" noResize="1" noEditPoints="1" noAdjustHandles="1" noChangeArrowheads="1" noChangeShapeType="1" noTextEdit="1"/>
              </p:cNvSpPr>
              <p:nvPr/>
            </p:nvSpPr>
            <p:spPr>
              <a:xfrm>
                <a:off x="495083" y="4005531"/>
                <a:ext cx="11359243" cy="2392771"/>
              </a:xfrm>
              <a:prstGeom prst="rect">
                <a:avLst/>
              </a:prstGeom>
              <a:blipFill>
                <a:blip r:embed="rId3"/>
                <a:stretch>
                  <a:fillRect l="-1073" t="-2545" r="-1878" b="-1527"/>
                </a:stretch>
              </a:blipFill>
            </p:spPr>
            <p:txBody>
              <a:bodyPr/>
              <a:lstStyle/>
              <a:p>
                <a:r>
                  <a:rPr lang="en-AU">
                    <a:noFill/>
                  </a:rPr>
                  <a:t> </a:t>
                </a:r>
              </a:p>
            </p:txBody>
          </p:sp>
        </mc:Fallback>
      </mc:AlternateContent>
    </p:spTree>
    <p:extLst>
      <p:ext uri="{BB962C8B-B14F-4D97-AF65-F5344CB8AC3E}">
        <p14:creationId xmlns:p14="http://schemas.microsoft.com/office/powerpoint/2010/main" val="346154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Amortising annuities – recurrence relations</a:t>
            </a:r>
            <a:endParaRPr lang="en-US" b="0" dirty="0">
              <a:solidFill>
                <a:schemeClr val="tx1"/>
              </a:solidFill>
            </a:endParaRPr>
          </a:p>
        </p:txBody>
      </p:sp>
      <p:sp>
        <p:nvSpPr>
          <p:cNvPr id="5" name="Text Placeholder 4">
            <a:extLst>
              <a:ext uri="{FF2B5EF4-FFF2-40B4-BE49-F238E27FC236}">
                <a16:creationId xmlns:a16="http://schemas.microsoft.com/office/drawing/2014/main" id="{F07B647A-B190-7099-0650-F3321274B419}"/>
              </a:ext>
            </a:extLst>
          </p:cNvPr>
          <p:cNvSpPr>
            <a:spLocks noGrp="1"/>
          </p:cNvSpPr>
          <p:nvPr>
            <p:ph type="body" sz="quarter" idx="16"/>
          </p:nvPr>
        </p:nvSpPr>
        <p:spPr>
          <a:xfrm>
            <a:off x="217816" y="4196056"/>
            <a:ext cx="9477524" cy="372785"/>
          </a:xfrm>
        </p:spPr>
        <p:txBody>
          <a:bodyPr/>
          <a:lstStyle/>
          <a:p>
            <a:r>
              <a:rPr lang="en-US" sz="1866" dirty="0">
                <a:solidFill>
                  <a:schemeClr val="accent4"/>
                </a:solidFill>
                <a:latin typeface="Whitney SSm Semibold" pitchFamily="2" charset="0"/>
              </a:rPr>
              <a:t>Key</a:t>
            </a:r>
            <a:r>
              <a:rPr lang="en-US" dirty="0"/>
              <a:t> </a:t>
            </a:r>
            <a:r>
              <a:rPr lang="en-US" sz="1866" dirty="0">
                <a:solidFill>
                  <a:schemeClr val="accent4"/>
                </a:solidFill>
                <a:latin typeface="Whitney SSm Semibold" pitchFamily="2" charset="0"/>
              </a:rPr>
              <a:t>takeaway</a:t>
            </a:r>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p:txBody>
          <a:bodyPr/>
          <a:lstStyle/>
          <a:p>
            <a:r>
              <a:rPr lang="en-US" b="0" dirty="0"/>
              <a:t>Amortising annuity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72921F-17A6-AD84-EBE1-E15090AC568E}"/>
                  </a:ext>
                </a:extLst>
              </p:cNvPr>
              <p:cNvSpPr txBox="1"/>
              <p:nvPr/>
            </p:nvSpPr>
            <p:spPr>
              <a:xfrm>
                <a:off x="364170" y="1415044"/>
                <a:ext cx="4243460" cy="439907"/>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3220</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3" name="TextBox 2">
                <a:extLst>
                  <a:ext uri="{FF2B5EF4-FFF2-40B4-BE49-F238E27FC236}">
                    <a16:creationId xmlns:a16="http://schemas.microsoft.com/office/drawing/2014/main" id="{5472921F-17A6-AD84-EBE1-E15090AC568E}"/>
                  </a:ext>
                </a:extLst>
              </p:cNvPr>
              <p:cNvSpPr txBox="1">
                <a:spLocks noRot="1" noChangeAspect="1" noMove="1" noResize="1" noEditPoints="1" noAdjustHandles="1" noChangeArrowheads="1" noChangeShapeType="1" noTextEdit="1"/>
              </p:cNvSpPr>
              <p:nvPr/>
            </p:nvSpPr>
            <p:spPr>
              <a:xfrm>
                <a:off x="364170" y="1415044"/>
                <a:ext cx="4243460" cy="439907"/>
              </a:xfrm>
              <a:prstGeom prst="rect">
                <a:avLst/>
              </a:prstGeom>
              <a:blipFill>
                <a:blip r:embed="rId3"/>
                <a:stretch>
                  <a:fillRect b="-5556"/>
                </a:stretch>
              </a:blipFill>
              <a:ln w="25400">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C270222-D4B9-4D1D-7E46-71B59F8ECBCD}"/>
                  </a:ext>
                </a:extLst>
              </p:cNvPr>
              <p:cNvSpPr txBox="1">
                <a:spLocks/>
              </p:cNvSpPr>
              <p:nvPr/>
            </p:nvSpPr>
            <p:spPr>
              <a:xfrm>
                <a:off x="208219" y="4587312"/>
                <a:ext cx="7499776" cy="1590201"/>
              </a:xfrm>
              <a:prstGeom prst="rect">
                <a:avLst/>
              </a:prstGeom>
            </p:spPr>
            <p:txBody>
              <a:bodyPr wrap="square" lIns="95970" tIns="47985" rIns="95970" bIns="47985">
                <a:spAutoFit/>
              </a:bodyPr>
              <a:lstStyle>
                <a:lvl1pPr marL="0" indent="0" algn="l" defTabSz="914400" rtl="0" eaLnBrk="1" latinLnBrk="0" hangingPunct="1">
                  <a:lnSpc>
                    <a:spcPct val="110000"/>
                  </a:lnSpc>
                  <a:spcBef>
                    <a:spcPts val="1000"/>
                  </a:spcBef>
                  <a:spcAft>
                    <a:spcPts val="600"/>
                  </a:spcAft>
                  <a:buFont typeface="Arial" panose="020B0604020202020204" pitchFamily="34" charset="0"/>
                  <a:buNone/>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200" b="0" i="0" kern="1200">
                    <a:solidFill>
                      <a:schemeClr val="tx1"/>
                    </a:solidFill>
                    <a:latin typeface="Whitney SSm Semibold" pitchFamily="2"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Book" pitchFamily="2"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26" indent="-228526">
                  <a:spcBef>
                    <a:spcPts val="0"/>
                  </a:spcBef>
                  <a:buFont typeface="Arial" panose="020B0604020202020204" pitchFamily="34" charset="0"/>
                  <a:buChar char="•"/>
                </a:pPr>
                <a:r>
                  <a:rPr lang="en-US" sz="1599" dirty="0"/>
                  <a:t>An amortising annuity is a financial product that makes regular payments to you, such as during retirement (‘superannuation’). </a:t>
                </a:r>
              </a:p>
              <a:p>
                <a:pPr marL="228526" indent="-228526">
                  <a:spcBef>
                    <a:spcPts val="0"/>
                  </a:spcBef>
                  <a:buFont typeface="Arial" panose="020B0604020202020204" pitchFamily="34" charset="0"/>
                  <a:buChar char="•"/>
                </a:pPr>
                <a:r>
                  <a:rPr lang="en-US" sz="1599" dirty="0"/>
                  <a:t>Each period, the balance of the annuity increases with interest and then decreases with the payment. Eventually, the balance runs down to 0. </a:t>
                </a:r>
                <a:endParaRPr lang="en-AU" sz="1599" dirty="0"/>
              </a:p>
              <a:p>
                <a:pPr marL="228526" indent="-228526">
                  <a:spcBef>
                    <a:spcPts val="0"/>
                  </a:spcBef>
                  <a:buFont typeface="Arial" panose="020B0604020202020204" pitchFamily="34" charset="0"/>
                  <a:buChar char="•"/>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sub>
                    </m:sSub>
                  </m:oMath>
                </a14:m>
                <a:r>
                  <a:rPr lang="en-US" sz="1599" dirty="0"/>
                  <a:t> is the value of the investment after </a:t>
                </a:r>
                <a14:m>
                  <m:oMath xmlns:m="http://schemas.openxmlformats.org/officeDocument/2006/math">
                    <m:r>
                      <a:rPr lang="en-US" sz="1599" i="1" dirty="0">
                        <a:latin typeface="Cambria Math" panose="02040503050406030204" pitchFamily="18" charset="0"/>
                      </a:rPr>
                      <m:t>𝑛</m:t>
                    </m:r>
                  </m:oMath>
                </a14:m>
                <a:r>
                  <a:rPr lang="en-US" sz="1599" dirty="0"/>
                  <a:t> periods.</a:t>
                </a:r>
              </a:p>
            </p:txBody>
          </p:sp>
        </mc:Choice>
        <mc:Fallback xmlns="">
          <p:sp>
            <p:nvSpPr>
              <p:cNvPr id="6" name="Text Placeholder 4">
                <a:extLst>
                  <a:ext uri="{FF2B5EF4-FFF2-40B4-BE49-F238E27FC236}">
                    <a16:creationId xmlns:a16="http://schemas.microsoft.com/office/drawing/2014/main" id="{7C270222-D4B9-4D1D-7E46-71B59F8ECBCD}"/>
                  </a:ext>
                </a:extLst>
              </p:cNvPr>
              <p:cNvSpPr txBox="1">
                <a:spLocks noRot="1" noChangeAspect="1" noMove="1" noResize="1" noEditPoints="1" noAdjustHandles="1" noChangeArrowheads="1" noChangeShapeType="1" noTextEdit="1"/>
              </p:cNvSpPr>
              <p:nvPr/>
            </p:nvSpPr>
            <p:spPr>
              <a:xfrm>
                <a:off x="208219" y="4587312"/>
                <a:ext cx="7499776" cy="1590201"/>
              </a:xfrm>
              <a:prstGeom prst="rect">
                <a:avLst/>
              </a:prstGeom>
              <a:blipFill>
                <a:blip r:embed="rId4"/>
                <a:stretch>
                  <a:fillRect l="-244" t="-385" r="-569" b="-4231"/>
                </a:stretch>
              </a:blipFill>
            </p:spPr>
            <p:txBody>
              <a:bodyPr/>
              <a:lstStyle/>
              <a:p>
                <a:r>
                  <a:rPr lang="en-AU">
                    <a:noFill/>
                  </a:rPr>
                  <a:t> </a:t>
                </a:r>
              </a:p>
            </p:txBody>
          </p:sp>
        </mc:Fallback>
      </mc:AlternateContent>
    </p:spTree>
    <p:extLst>
      <p:ext uri="{BB962C8B-B14F-4D97-AF65-F5344CB8AC3E}">
        <p14:creationId xmlns:p14="http://schemas.microsoft.com/office/powerpoint/2010/main" val="30952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lstStyle/>
          <a:p>
            <a:r>
              <a:rPr lang="en-AU" b="0" dirty="0"/>
              <a:t>Amortising annuity – amortisation table</a:t>
            </a:r>
            <a:endParaRPr lang="en-US" dirty="0">
              <a:solidFill>
                <a:schemeClr val="tx1"/>
              </a:solidFill>
            </a:endParaRPr>
          </a:p>
        </p:txBody>
      </p:sp>
      <p:sp>
        <p:nvSpPr>
          <p:cNvPr id="7" name="Text Placeholder 6">
            <a:extLst>
              <a:ext uri="{FF2B5EF4-FFF2-40B4-BE49-F238E27FC236}">
                <a16:creationId xmlns:a16="http://schemas.microsoft.com/office/drawing/2014/main" id="{763FDFDA-86BB-4D3C-4021-53AE679ABD9A}"/>
              </a:ext>
            </a:extLst>
          </p:cNvPr>
          <p:cNvSpPr>
            <a:spLocks noGrp="1"/>
          </p:cNvSpPr>
          <p:nvPr>
            <p:ph type="body" sz="quarter" idx="18"/>
          </p:nvPr>
        </p:nvSpPr>
        <p:spPr/>
        <p:txBody>
          <a:bodyPr/>
          <a:lstStyle/>
          <a:p>
            <a:r>
              <a:rPr lang="en-AU" dirty="0"/>
              <a:t>Key takeaway</a:t>
            </a:r>
          </a:p>
        </p:txBody>
      </p:sp>
      <p:sp>
        <p:nvSpPr>
          <p:cNvPr id="6" name="Text Placeholder 5">
            <a:extLst>
              <a:ext uri="{FF2B5EF4-FFF2-40B4-BE49-F238E27FC236}">
                <a16:creationId xmlns:a16="http://schemas.microsoft.com/office/drawing/2014/main" id="{F8D18866-D790-1355-677D-46C52AA33820}"/>
              </a:ext>
            </a:extLst>
          </p:cNvPr>
          <p:cNvSpPr>
            <a:spLocks noGrp="1"/>
          </p:cNvSpPr>
          <p:nvPr>
            <p:ph type="body" sz="quarter" idx="15"/>
          </p:nvPr>
        </p:nvSpPr>
        <p:spPr>
          <a:xfrm>
            <a:off x="208219" y="1245393"/>
            <a:ext cx="4200181" cy="2840448"/>
          </a:xfrm>
        </p:spPr>
        <p:txBody>
          <a:bodyPr/>
          <a:lstStyle/>
          <a:p>
            <a:pPr marL="0" indent="0">
              <a:buNone/>
            </a:pPr>
            <a:r>
              <a:rPr lang="en-US" dirty="0"/>
              <a:t>A reducing balance loan’s amortisation table has three key features:</a:t>
            </a:r>
          </a:p>
          <a:p>
            <a:pPr marL="304701" indent="-304701">
              <a:buFont typeface="+mj-lt"/>
              <a:buAutoNum type="arabicPeriod"/>
            </a:pPr>
            <a:r>
              <a:rPr lang="en-US" dirty="0"/>
              <a:t>Balance: drops to zero over time</a:t>
            </a:r>
          </a:p>
          <a:p>
            <a:pPr marL="304701" indent="-304701">
              <a:buFont typeface="+mj-lt"/>
              <a:buAutoNum type="arabicPeriod"/>
            </a:pPr>
            <a:r>
              <a:rPr lang="en-US" dirty="0"/>
              <a:t>Payment: constant. Often has an adjustment on the final payment.</a:t>
            </a:r>
          </a:p>
          <a:p>
            <a:pPr marL="304701" indent="-304701">
              <a:buFont typeface="+mj-lt"/>
              <a:buAutoNum type="arabicPeriod"/>
            </a:pPr>
            <a:r>
              <a:rPr lang="en-US" dirty="0"/>
              <a:t>Interest: decreases over time </a:t>
            </a:r>
            <a:br>
              <a:rPr lang="en-US" dirty="0"/>
            </a:br>
            <a:r>
              <a:rPr lang="en-US" dirty="0"/>
              <a:t>(as the balance gets smaller, the interest on it gets smaller)</a:t>
            </a:r>
          </a:p>
        </p:txBody>
      </p:sp>
      <p:graphicFrame>
        <p:nvGraphicFramePr>
          <p:cNvPr id="3" name="Table 2">
            <a:extLst>
              <a:ext uri="{FF2B5EF4-FFF2-40B4-BE49-F238E27FC236}">
                <a16:creationId xmlns:a16="http://schemas.microsoft.com/office/drawing/2014/main" id="{E0F1381F-D3A1-62C6-FCAA-141C3F9153E6}"/>
              </a:ext>
            </a:extLst>
          </p:cNvPr>
          <p:cNvGraphicFramePr>
            <a:graphicFrameLocks noGrp="1"/>
          </p:cNvGraphicFramePr>
          <p:nvPr/>
        </p:nvGraphicFramePr>
        <p:xfrm>
          <a:off x="5088778" y="1130745"/>
          <a:ext cx="5534282" cy="2982529"/>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447572">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E08678-E61B-FA78-AF12-FE191BC00953}"/>
                  </a:ext>
                </a:extLst>
              </p:cNvPr>
              <p:cNvSpPr txBox="1"/>
              <p:nvPr/>
            </p:nvSpPr>
            <p:spPr>
              <a:xfrm>
                <a:off x="208218" y="4402961"/>
                <a:ext cx="6930694" cy="1430115"/>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sz="1333" dirty="0">
                          <a:latin typeface="Whitney SSm Book" pitchFamily="2" charset="0"/>
                        </a:rPr>
                        <m:t>Annual</m:t>
                      </m:r>
                      <m:r>
                        <m:rPr>
                          <m:nor/>
                        </m:rPr>
                        <a:rPr lang="en-US" sz="1333" dirty="0">
                          <a:latin typeface="Whitney SSm Book" pitchFamily="2" charset="0"/>
                        </a:rPr>
                        <m:t> </m:t>
                      </m:r>
                      <m:r>
                        <m:rPr>
                          <m:nor/>
                        </m:rPr>
                        <a:rPr lang="en-US" sz="1333" dirty="0">
                          <a:latin typeface="Whitney SSm Book" pitchFamily="2" charset="0"/>
                        </a:rPr>
                        <m:t>interest</m:t>
                      </m:r>
                      <m:r>
                        <m:rPr>
                          <m:nor/>
                        </m:rPr>
                        <a:rPr lang="en-US" sz="1333" dirty="0">
                          <a:latin typeface="Whitney SSm Book" pitchFamily="2" charset="0"/>
                        </a:rPr>
                        <m:t> </m:t>
                      </m:r>
                      <m:r>
                        <m:rPr>
                          <m:nor/>
                        </m:rPr>
                        <a:rPr lang="en-US" sz="1333" dirty="0">
                          <a:latin typeface="Whitney SSm Book" pitchFamily="2" charset="0"/>
                        </a:rPr>
                        <m:t>rat</m:t>
                      </m:r>
                      <m:r>
                        <m:rPr>
                          <m:nor/>
                        </m:rPr>
                        <a:rPr lang="en-AU" sz="1333" dirty="0">
                          <a:latin typeface="Whitney SSm Book" pitchFamily="2" charset="0"/>
                        </a:rPr>
                        <m:t>e</m:t>
                      </m:r>
                      <m:r>
                        <m:rPr>
                          <m:nor/>
                        </m:rPr>
                        <a:rPr lang="en-AU" sz="1333" dirty="0">
                          <a:latin typeface="Whitney SSm Book" pitchFamily="2" charset="0"/>
                        </a:rPr>
                        <m:t> </m:t>
                      </m:r>
                      <m:r>
                        <m:rPr>
                          <m:nor/>
                        </m:rPr>
                        <a:rPr lang="en-US" sz="1333" dirty="0">
                          <a:latin typeface="Cambria Math" panose="02040503050406030204" pitchFamily="18" charset="0"/>
                        </a:rPr>
                        <m:t>=</m:t>
                      </m:r>
                      <m:r>
                        <m:rPr>
                          <m:nor/>
                        </m:rPr>
                        <a:rPr lang="en-AU" sz="1333" dirty="0">
                          <a:latin typeface="Cambria Math" panose="02040503050406030204" pitchFamily="18" charset="0"/>
                        </a:rPr>
                        <m:t> </m:t>
                      </m:r>
                      <m:f>
                        <m:fPr>
                          <m:ctrlPr>
                            <a:rPr lang="en-AU" sz="1333" i="1" dirty="0">
                              <a:latin typeface="Cambria Math" panose="02040503050406030204" pitchFamily="18" charset="0"/>
                            </a:rPr>
                          </m:ctrlPr>
                        </m:fPr>
                        <m:num>
                          <m:r>
                            <m:rPr>
                              <m:nor/>
                            </m:rPr>
                            <a:rPr lang="en-AU" sz="1333" dirty="0">
                              <a:latin typeface="Whitney SSm Book" pitchFamily="2" charset="0"/>
                            </a:rPr>
                            <m:t>any</m:t>
                          </m:r>
                          <m:r>
                            <m:rPr>
                              <m:nor/>
                            </m:rPr>
                            <a:rPr lang="en-AU" sz="1333" dirty="0">
                              <a:latin typeface="Whitney SSm Book" pitchFamily="2" charset="0"/>
                            </a:rPr>
                            <m:t> </m:t>
                          </m:r>
                          <m:r>
                            <m:rPr>
                              <m:nor/>
                            </m:rPr>
                            <a:rPr lang="en-AU" sz="1333" dirty="0">
                              <a:latin typeface="Whitney SSm Book" pitchFamily="2" charset="0"/>
                            </a:rPr>
                            <m:t>interest</m:t>
                          </m:r>
                          <m:r>
                            <m:rPr>
                              <m:nor/>
                            </m:rPr>
                            <a:rPr lang="en-AU" sz="1333" dirty="0">
                              <a:latin typeface="Whitney SSm Book" pitchFamily="2" charset="0"/>
                            </a:rPr>
                            <m:t> </m:t>
                          </m:r>
                          <m:r>
                            <m:rPr>
                              <m:nor/>
                            </m:rPr>
                            <a:rPr lang="en-AU" sz="1333" dirty="0">
                              <a:latin typeface="Whitney SSm Book" pitchFamily="2" charset="0"/>
                            </a:rPr>
                            <m:t>value</m:t>
                          </m:r>
                        </m:num>
                        <m:den>
                          <m:r>
                            <m:rPr>
                              <m:nor/>
                            </m:rPr>
                            <a:rPr lang="en-AU" sz="1333" dirty="0">
                              <a:latin typeface="Whitney SSm Book" pitchFamily="2" charset="0"/>
                            </a:rPr>
                            <m:t>prior</m:t>
                          </m:r>
                          <m:r>
                            <m:rPr>
                              <m:nor/>
                            </m:rPr>
                            <a:rPr lang="en-AU" sz="1333" dirty="0">
                              <a:latin typeface="Whitney SSm Book" pitchFamily="2" charset="0"/>
                            </a:rPr>
                            <m:t> </m:t>
                          </m:r>
                          <m:r>
                            <m:rPr>
                              <m:nor/>
                            </m:rPr>
                            <a:rPr lang="en-AU" sz="1333" dirty="0">
                              <a:latin typeface="Whitney SSm Book" pitchFamily="2" charset="0"/>
                            </a:rPr>
                            <m:t>balance</m:t>
                          </m:r>
                        </m:den>
                      </m:f>
                      <m:r>
                        <a:rPr lang="en-AU" sz="1333" i="1" dirty="0">
                          <a:latin typeface="Cambria Math" panose="02040503050406030204" pitchFamily="18" charset="0"/>
                        </a:rPr>
                        <m:t> × </m:t>
                      </m:r>
                      <m:r>
                        <m:rPr>
                          <m:nor/>
                        </m:rPr>
                        <a:rPr lang="en-AU" sz="1333" dirty="0">
                          <a:latin typeface="Whitney SSm Book" pitchFamily="2" charset="0"/>
                        </a:rPr>
                        <m:t>100</m:t>
                      </m:r>
                      <m:r>
                        <a:rPr lang="en-AU" sz="1333" i="1" dirty="0">
                          <a:latin typeface="Cambria Math" panose="02040503050406030204" pitchFamily="18" charset="0"/>
                        </a:rPr>
                        <m:t> × </m:t>
                      </m:r>
                      <m:r>
                        <m:rPr>
                          <m:nor/>
                        </m:rPr>
                        <a:rPr lang="en-AU" sz="1333" dirty="0">
                          <a:latin typeface="Whitney SSm Book" pitchFamily="2" charset="0"/>
                        </a:rPr>
                        <m:t>compounding</m:t>
                      </m:r>
                      <m:r>
                        <m:rPr>
                          <m:nor/>
                        </m:rPr>
                        <a:rPr lang="en-AU" sz="1333" dirty="0">
                          <a:latin typeface="Whitney SSm Book" pitchFamily="2" charset="0"/>
                        </a:rPr>
                        <m:t> </m:t>
                      </m:r>
                      <m:r>
                        <m:rPr>
                          <m:nor/>
                        </m:rPr>
                        <a:rPr lang="en-AU" sz="1333" dirty="0">
                          <a:latin typeface="Whitney SSm Book" pitchFamily="2" charset="0"/>
                        </a:rPr>
                        <m:t>periods</m:t>
                      </m:r>
                      <m:r>
                        <m:rPr>
                          <m:nor/>
                        </m:rPr>
                        <a:rPr lang="en-AU" sz="1333" dirty="0">
                          <a:latin typeface="Whitney SSm Book" pitchFamily="2" charset="0"/>
                        </a:rPr>
                        <m:t> </m:t>
                      </m:r>
                      <m:r>
                        <m:rPr>
                          <m:nor/>
                        </m:rPr>
                        <a:rPr lang="en-AU" sz="1333" dirty="0">
                          <a:latin typeface="Whitney SSm Book" pitchFamily="2" charset="0"/>
                        </a:rPr>
                        <m:t>per</m:t>
                      </m:r>
                      <m:r>
                        <m:rPr>
                          <m:nor/>
                        </m:rPr>
                        <a:rPr lang="en-AU" sz="1333" dirty="0">
                          <a:latin typeface="Whitney SSm Book" pitchFamily="2" charset="0"/>
                        </a:rPr>
                        <m:t> </m:t>
                      </m:r>
                      <m:r>
                        <m:rPr>
                          <m:nor/>
                        </m:rPr>
                        <a:rPr lang="en-AU" sz="1333" dirty="0">
                          <a:latin typeface="Whitney SSm Book" pitchFamily="2" charset="0"/>
                        </a:rPr>
                        <m:t>year</m:t>
                      </m:r>
                    </m:oMath>
                  </m:oMathPara>
                </a14:m>
                <a:endParaRPr lang="en-US"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Principal</m:t>
                      </m:r>
                      <m:r>
                        <m:rPr>
                          <m:nor/>
                        </m:rPr>
                        <a:rPr lang="en-AU" sz="1333" dirty="0">
                          <a:latin typeface="Whitney SSm Book" pitchFamily="2" charset="0"/>
                        </a:rPr>
                        <m:t> </m:t>
                      </m:r>
                      <m:r>
                        <m:rPr>
                          <m:nor/>
                        </m:rPr>
                        <a:rPr lang="en-AU" sz="1333" dirty="0">
                          <a:latin typeface="Whitney SSm Book" pitchFamily="2" charset="0"/>
                        </a:rPr>
                        <m:t>reduction</m:t>
                      </m:r>
                      <m:r>
                        <a:rPr lang="en-US" sz="1333" i="1" dirty="0">
                          <a:latin typeface="Cambria Math" panose="02040503050406030204" pitchFamily="18" charset="0"/>
                        </a:rPr>
                        <m:t>=</m:t>
                      </m:r>
                      <m:r>
                        <m:rPr>
                          <m:nor/>
                        </m:rPr>
                        <a:rPr lang="en-AU" sz="1333" dirty="0">
                          <a:latin typeface="Whitney SSm Book" pitchFamily="2" charset="0"/>
                        </a:rPr>
                        <m:t>payment</m:t>
                      </m:r>
                      <m:r>
                        <a:rPr lang="en-AU" sz="1333" i="1" dirty="0">
                          <a:latin typeface="Cambria Math" panose="02040503050406030204" pitchFamily="18" charset="0"/>
                        </a:rPr>
                        <m:t> −</m:t>
                      </m:r>
                      <m:r>
                        <m:rPr>
                          <m:nor/>
                        </m:rPr>
                        <a:rPr lang="en-AU" sz="1333" dirty="0">
                          <a:latin typeface="Whitney SSm Book" pitchFamily="2" charset="0"/>
                        </a:rPr>
                        <m:t>interest</m:t>
                      </m:r>
                    </m:oMath>
                  </m:oMathPara>
                </a14:m>
                <a:endParaRPr lang="en-AU"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interest</m:t>
                      </m:r>
                      <m:r>
                        <a:rPr lang="en-US" sz="1333" i="1" dirty="0">
                          <a:latin typeface="Cambria Math" panose="02040503050406030204" pitchFamily="18" charset="0"/>
                        </a:rPr>
                        <m:t>=</m:t>
                      </m:r>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payments</m:t>
                      </m:r>
                      <m:r>
                        <m:rPr>
                          <m:nor/>
                        </m:rPr>
                        <a:rPr lang="en-AU" sz="1333" dirty="0">
                          <a:latin typeface="Whitney SSm Book" pitchFamily="2" charset="0"/>
                        </a:rPr>
                        <m:t> </m:t>
                      </m:r>
                      <m:r>
                        <a:rPr lang="en-AU" sz="1333" i="1" dirty="0">
                          <a:latin typeface="Cambria Math" panose="02040503050406030204" pitchFamily="18" charset="0"/>
                        </a:rPr>
                        <m:t>−</m:t>
                      </m:r>
                      <m:r>
                        <m:rPr>
                          <m:nor/>
                        </m:rPr>
                        <a:rPr lang="en-AU" sz="1333" dirty="0">
                          <a:latin typeface="Whitney SSm Book" pitchFamily="2" charset="0"/>
                        </a:rPr>
                        <m:t>initial</m:t>
                      </m:r>
                      <m:r>
                        <m:rPr>
                          <m:nor/>
                        </m:rPr>
                        <a:rPr lang="en-AU" sz="1333" dirty="0">
                          <a:latin typeface="Whitney SSm Book" pitchFamily="2" charset="0"/>
                        </a:rPr>
                        <m:t> </m:t>
                      </m:r>
                      <m:r>
                        <m:rPr>
                          <m:nor/>
                        </m:rPr>
                        <a:rPr lang="en-AU" sz="1333" dirty="0">
                          <a:latin typeface="Whitney SSm Book" pitchFamily="2" charset="0"/>
                        </a:rPr>
                        <m:t>balance</m:t>
                      </m:r>
                    </m:oMath>
                  </m:oMathPara>
                </a14:m>
                <a:endParaRPr lang="en-US" sz="1333" dirty="0">
                  <a:latin typeface="Whitney SSm Book" pitchFamily="2" charset="0"/>
                </a:endParaRPr>
              </a:p>
            </p:txBody>
          </p:sp>
        </mc:Choice>
        <mc:Fallback xmlns="">
          <p:sp>
            <p:nvSpPr>
              <p:cNvPr id="8" name="TextBox 7">
                <a:extLst>
                  <a:ext uri="{FF2B5EF4-FFF2-40B4-BE49-F238E27FC236}">
                    <a16:creationId xmlns:a16="http://schemas.microsoft.com/office/drawing/2014/main" id="{BAE08678-E61B-FA78-AF12-FE191BC00953}"/>
                  </a:ext>
                </a:extLst>
              </p:cNvPr>
              <p:cNvSpPr txBox="1">
                <a:spLocks noRot="1" noChangeAspect="1" noMove="1" noResize="1" noEditPoints="1" noAdjustHandles="1" noChangeArrowheads="1" noChangeShapeType="1" noTextEdit="1"/>
              </p:cNvSpPr>
              <p:nvPr/>
            </p:nvSpPr>
            <p:spPr>
              <a:xfrm>
                <a:off x="208218" y="4402961"/>
                <a:ext cx="6930694" cy="1430115"/>
              </a:xfrm>
              <a:prstGeom prst="rect">
                <a:avLst/>
              </a:prstGeom>
              <a:blipFill>
                <a:blip r:embed="rId3"/>
                <a:stretch>
                  <a:fillRect/>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10489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9050E1-D966-17B7-9E5F-DEE05495D84F}"/>
              </a:ext>
            </a:extLst>
          </p:cNvPr>
          <p:cNvGraphicFramePr>
            <a:graphicFrameLocks noGrp="1"/>
          </p:cNvGraphicFramePr>
          <p:nvPr/>
        </p:nvGraphicFramePr>
        <p:xfrm>
          <a:off x="192322" y="830912"/>
          <a:ext cx="5359563" cy="2982529"/>
        </p:xfrm>
        <a:graphic>
          <a:graphicData uri="http://schemas.openxmlformats.org/drawingml/2006/table">
            <a:tbl>
              <a:tblPr firstRow="1" bandRow="1">
                <a:tableStyleId>{5C22544A-7EE6-4342-B048-85BDC9FD1C3A}</a:tableStyleId>
              </a:tblPr>
              <a:tblGrid>
                <a:gridCol w="602854">
                  <a:extLst>
                    <a:ext uri="{9D8B030D-6E8A-4147-A177-3AD203B41FA5}">
                      <a16:colId xmlns:a16="http://schemas.microsoft.com/office/drawing/2014/main" val="4241687308"/>
                    </a:ext>
                  </a:extLst>
                </a:gridCol>
                <a:gridCol w="1151581">
                  <a:extLst>
                    <a:ext uri="{9D8B030D-6E8A-4147-A177-3AD203B41FA5}">
                      <a16:colId xmlns:a16="http://schemas.microsoft.com/office/drawing/2014/main" val="210195186"/>
                    </a:ext>
                  </a:extLst>
                </a:gridCol>
                <a:gridCol w="1126023">
                  <a:extLst>
                    <a:ext uri="{9D8B030D-6E8A-4147-A177-3AD203B41FA5}">
                      <a16:colId xmlns:a16="http://schemas.microsoft.com/office/drawing/2014/main" val="2709111669"/>
                    </a:ext>
                  </a:extLst>
                </a:gridCol>
                <a:gridCol w="1120446">
                  <a:extLst>
                    <a:ext uri="{9D8B030D-6E8A-4147-A177-3AD203B41FA5}">
                      <a16:colId xmlns:a16="http://schemas.microsoft.com/office/drawing/2014/main" val="2090841979"/>
                    </a:ext>
                  </a:extLst>
                </a:gridCol>
                <a:gridCol w="1358659">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solidFill>
                        <a:schemeClr val="accent4"/>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1342800" y="44571"/>
            <a:ext cx="10407600" cy="1141200"/>
          </a:xfrm>
        </p:spPr>
        <p:txBody>
          <a:bodyPr/>
          <a:lstStyle/>
          <a:p>
            <a:r>
              <a:rPr lang="en-AU" b="0" dirty="0"/>
              <a:t>Amortising annuity – amortisation table</a:t>
            </a:r>
            <a:endParaRPr lang="en-US" dirty="0">
              <a:solidFill>
                <a:schemeClr val="tx1"/>
              </a:solidFill>
              <a:highlight>
                <a:srgbClr val="00FF00"/>
              </a:highlight>
            </a:endParaRPr>
          </a:p>
        </p:txBody>
      </p:sp>
      <p:sp>
        <p:nvSpPr>
          <p:cNvPr id="9" name="Text Placeholder 8">
            <a:extLst>
              <a:ext uri="{FF2B5EF4-FFF2-40B4-BE49-F238E27FC236}">
                <a16:creationId xmlns:a16="http://schemas.microsoft.com/office/drawing/2014/main" id="{8CB7C200-4DB4-1CB0-65E3-5E7A0C158A8D}"/>
              </a:ext>
            </a:extLst>
          </p:cNvPr>
          <p:cNvSpPr>
            <a:spLocks noGrp="1"/>
          </p:cNvSpPr>
          <p:nvPr>
            <p:ph type="body" sz="quarter" idx="16"/>
          </p:nvPr>
        </p:nvSpPr>
        <p:spPr>
          <a:xfrm>
            <a:off x="5693881" y="833755"/>
            <a:ext cx="4327931" cy="890726"/>
          </a:xfrm>
        </p:spPr>
        <p:txBody>
          <a:bodyPr/>
          <a:lstStyle/>
          <a:p>
            <a:r>
              <a:rPr lang="en-US" dirty="0"/>
              <a:t>This table represents the amortisation </a:t>
            </a:r>
            <a:br>
              <a:rPr lang="en-US" dirty="0"/>
            </a:br>
            <a:r>
              <a:rPr lang="en-US" dirty="0"/>
              <a:t>of a $500 000 reducing balance loan, at 6% p.a. with monthly repayments.</a:t>
            </a:r>
          </a:p>
        </p:txBody>
      </p:sp>
      <p:sp>
        <p:nvSpPr>
          <p:cNvPr id="10" name="Text Placeholder 3">
            <a:extLst>
              <a:ext uri="{FF2B5EF4-FFF2-40B4-BE49-F238E27FC236}">
                <a16:creationId xmlns:a16="http://schemas.microsoft.com/office/drawing/2014/main" id="{0C36A6EC-9150-E51B-4954-8C088C1103FD}"/>
              </a:ext>
            </a:extLst>
          </p:cNvPr>
          <p:cNvSpPr>
            <a:spLocks noGrp="1"/>
          </p:cNvSpPr>
          <p:nvPr>
            <p:ph type="body" sz="quarter" idx="17"/>
          </p:nvPr>
        </p:nvSpPr>
        <p:spPr>
          <a:xfrm>
            <a:off x="5693882" y="1788443"/>
            <a:ext cx="2005138" cy="391257"/>
          </a:xfrm>
        </p:spPr>
        <p:txBody>
          <a:bodyPr/>
          <a:lstStyle/>
          <a:p>
            <a:r>
              <a:rPr lang="en-US" dirty="0"/>
              <a:t>Calculations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3FE71E-C20B-7142-7DA8-1E0E6FF5FACD}"/>
                  </a:ext>
                </a:extLst>
              </p:cNvPr>
              <p:cNvSpPr txBox="1"/>
              <p:nvPr/>
            </p:nvSpPr>
            <p:spPr>
              <a:xfrm>
                <a:off x="777784" y="3901451"/>
                <a:ext cx="4169197" cy="444460"/>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5" name="TextBox 4">
                <a:extLst>
                  <a:ext uri="{FF2B5EF4-FFF2-40B4-BE49-F238E27FC236}">
                    <a16:creationId xmlns:a16="http://schemas.microsoft.com/office/drawing/2014/main" id="{D23FE71E-C20B-7142-7DA8-1E0E6FF5FACD}"/>
                  </a:ext>
                </a:extLst>
              </p:cNvPr>
              <p:cNvSpPr txBox="1">
                <a:spLocks noRot="1" noChangeAspect="1" noMove="1" noResize="1" noEditPoints="1" noAdjustHandles="1" noChangeArrowheads="1" noChangeShapeType="1" noTextEdit="1"/>
              </p:cNvSpPr>
              <p:nvPr/>
            </p:nvSpPr>
            <p:spPr>
              <a:xfrm>
                <a:off x="777784" y="3901451"/>
                <a:ext cx="4169197" cy="444460"/>
              </a:xfrm>
              <a:prstGeom prst="rect">
                <a:avLst/>
              </a:prstGeom>
              <a:blipFill>
                <a:blip r:embed="rId3"/>
                <a:stretch>
                  <a:fillRect b="-5479"/>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22914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344827"/>
            <a:ext cx="12192000" cy="1325563"/>
          </a:xfrm>
        </p:spPr>
        <p:txBody>
          <a:bodyPr>
            <a:normAutofit/>
          </a:bodyPr>
          <a:lstStyle/>
          <a:p>
            <a:r>
              <a:rPr lang="en-AU" sz="4000" dirty="0"/>
              <a:t>Using recurrence relations to model amortising annuities</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1253332"/>
                <a:ext cx="12192000" cy="5354297"/>
              </a:xfrm>
            </p:spPr>
            <p:txBody>
              <a:bodyPr>
                <a:normAutofit/>
              </a:bodyPr>
              <a:lstStyle/>
              <a:p>
                <a:r>
                  <a:rPr lang="en-AU" dirty="0"/>
                  <a:t>Tom invests </a:t>
                </a:r>
                <a:r>
                  <a:rPr lang="en-AU" dirty="0">
                    <a:solidFill>
                      <a:srgbClr val="FF0000">
                        <a:alpha val="77000"/>
                      </a:srgbClr>
                    </a:solidFill>
                  </a:rPr>
                  <a:t>$25 000 </a:t>
                </a:r>
                <a:r>
                  <a:rPr lang="en-AU" dirty="0"/>
                  <a:t>in an annuity with an interest rate of </a:t>
                </a:r>
                <a:r>
                  <a:rPr lang="en-AU" dirty="0">
                    <a:solidFill>
                      <a:srgbClr val="FF0000">
                        <a:alpha val="77000"/>
                      </a:srgbClr>
                    </a:solidFill>
                  </a:rPr>
                  <a:t>7% </a:t>
                </a:r>
                <a:r>
                  <a:rPr lang="en-AU" dirty="0"/>
                  <a:t>per annum, compounding </a:t>
                </a:r>
                <a:r>
                  <a:rPr lang="en-AU" dirty="0">
                    <a:solidFill>
                      <a:srgbClr val="FF0000">
                        <a:alpha val="77000"/>
                      </a:srgbClr>
                    </a:solidFill>
                  </a:rPr>
                  <a:t>monthly</a:t>
                </a:r>
                <a:r>
                  <a:rPr lang="en-AU" dirty="0"/>
                  <a:t>.</a:t>
                </a:r>
              </a:p>
              <a:p>
                <a:r>
                  <a:rPr lang="en-AU" dirty="0"/>
                  <a:t>This annuity will provide him with a monthly income of </a:t>
                </a:r>
                <a:r>
                  <a:rPr lang="en-AU" dirty="0">
                    <a:solidFill>
                      <a:srgbClr val="FF0000">
                        <a:alpha val="77000"/>
                      </a:srgbClr>
                    </a:solidFill>
                  </a:rPr>
                  <a:t>$2500</a:t>
                </a:r>
                <a:r>
                  <a:rPr lang="en-AU" dirty="0"/>
                  <a:t>.</a:t>
                </a:r>
              </a:p>
              <a:p>
                <a:r>
                  <a:rPr lang="en-AU" dirty="0"/>
                  <a:t>a. Construct a recurrence relation that can be used to model </a:t>
                </a:r>
                <a:r>
                  <a:rPr lang="en-AU" dirty="0" err="1">
                    <a:solidFill>
                      <a:srgbClr val="FF0000">
                        <a:alpha val="77000"/>
                      </a:srgbClr>
                    </a:solidFill>
                  </a:rPr>
                  <a:t>Vn</a:t>
                </a:r>
                <a:r>
                  <a:rPr lang="en-AU" dirty="0"/>
                  <a:t>, the value of this annuity after n compounding periods. Round R to 5 decimal places. </a:t>
                </a:r>
              </a:p>
              <a:p>
                <a:r>
                  <a:rPr lang="en-AU" dirty="0"/>
                  <a:t>b. Calculate the value of the investment after 4 months. </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𝑟</m:t>
                        </m:r>
                      </m:e>
                      <m:sub>
                        <m:r>
                          <a:rPr lang="en-AU" b="0" i="1" smtClean="0">
                            <a:solidFill>
                              <a:srgbClr val="0070C0"/>
                            </a:solidFill>
                            <a:latin typeface="Cambria Math" panose="02040503050406030204" pitchFamily="18" charset="0"/>
                          </a:rPr>
                          <m:t>𝑚</m:t>
                        </m:r>
                      </m:sub>
                    </m:sSub>
                  </m:oMath>
                </a14:m>
                <a:r>
                  <a:rPr lang="en-US" dirty="0">
                    <a:solidFill>
                      <a:srgbClr val="0070C0"/>
                    </a:solidFill>
                  </a:rPr>
                  <a:t> =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7</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=0.58333 </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𝑅</m:t>
                        </m:r>
                      </m:e>
                      <m:sub>
                        <m:r>
                          <a:rPr lang="en-AU" i="1">
                            <a:solidFill>
                              <a:srgbClr val="0070C0"/>
                            </a:solidFill>
                            <a:latin typeface="Cambria Math" panose="02040503050406030204" pitchFamily="18" charset="0"/>
                          </a:rPr>
                          <m:t>𝑚</m:t>
                        </m:r>
                      </m:sub>
                    </m:sSub>
                  </m:oMath>
                </a14:m>
                <a:r>
                  <a:rPr lang="en-US" dirty="0">
                    <a:solidFill>
                      <a:srgbClr val="0070C0"/>
                    </a:solidFill>
                  </a:rPr>
                  <a:t> = 1+</a:t>
                </a:r>
                <a14:m>
                  <m:oMath xmlns:m="http://schemas.openxmlformats.org/officeDocument/2006/math">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𝑚</m:t>
                            </m:r>
                          </m:sub>
                        </m:sSub>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0.58333</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=1.005833=1.00583</a:t>
                </a:r>
              </a:p>
              <a:p>
                <a:r>
                  <a:rPr lang="en-US" dirty="0">
                    <a:solidFill>
                      <a:srgbClr val="0070C0"/>
                    </a:solidFill>
                  </a:rPr>
                  <a:t>𝐷=2500</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=1.00583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−2500</a:t>
                </a:r>
              </a:p>
              <a:p>
                <a:endParaRPr lang="en-US" dirty="0"/>
              </a:p>
            </p:txBody>
          </p:sp>
        </mc:Choice>
        <mc:Fallback xmlns="">
          <p:sp>
            <p:nvSpPr>
              <p:cNvPr id="3" name="Content Placeholder 2">
                <a:extLst>
                  <a:ext uri="{FF2B5EF4-FFF2-40B4-BE49-F238E27FC236}">
                    <a16:creationId xmlns:a16="http://schemas.microsoft.com/office/drawing/2014/main" id="{8A3C430B-A591-FB4D-856C-C7A9B0819C28}"/>
                  </a:ext>
                </a:extLst>
              </p:cNvPr>
              <p:cNvSpPr>
                <a:spLocks noGrp="1" noRot="1" noChangeAspect="1" noMove="1" noResize="1" noEditPoints="1" noAdjustHandles="1" noChangeArrowheads="1" noChangeShapeType="1" noTextEdit="1"/>
              </p:cNvSpPr>
              <p:nvPr>
                <p:ph idx="1"/>
              </p:nvPr>
            </p:nvSpPr>
            <p:spPr>
              <a:xfrm>
                <a:off x="0" y="1253332"/>
                <a:ext cx="12192000" cy="5354297"/>
              </a:xfrm>
              <a:blipFill>
                <a:blip r:embed="rId2"/>
                <a:stretch>
                  <a:fillRect l="-750" t="-797"/>
                </a:stretch>
              </a:blipFill>
            </p:spPr>
            <p:txBody>
              <a:bodyPr/>
              <a:lstStyle/>
              <a:p>
                <a:r>
                  <a:rPr lang="en-AU">
                    <a:noFill/>
                  </a:rPr>
                  <a:t> </a:t>
                </a:r>
              </a:p>
            </p:txBody>
          </p:sp>
        </mc:Fallback>
      </mc:AlternateContent>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C5BBAF-882B-15F6-E97E-1912EF4EE6AA}"/>
              </a:ext>
            </a:extLst>
          </p:cNvPr>
          <p:cNvSpPr txBox="1"/>
          <p:nvPr/>
        </p:nvSpPr>
        <p:spPr>
          <a:xfrm>
            <a:off x="6473932" y="6122233"/>
            <a:ext cx="6352672" cy="369332"/>
          </a:xfrm>
          <a:prstGeom prst="rect">
            <a:avLst/>
          </a:prstGeom>
          <a:noFill/>
        </p:spPr>
        <p:txBody>
          <a:bodyPr wrap="square">
            <a:spAutoFit/>
          </a:bodyPr>
          <a:lstStyle/>
          <a:p>
            <a:r>
              <a:rPr lang="en-US" dirty="0">
                <a:solidFill>
                  <a:srgbClr val="0070C0"/>
                </a:solidFill>
              </a:rPr>
              <a:t>The value of investment after 4 months is $15,500.33</a:t>
            </a:r>
            <a:endParaRPr lang="en-AU" dirty="0">
              <a:solidFill>
                <a:srgbClr val="0070C0"/>
              </a:solidFill>
            </a:endParaRPr>
          </a:p>
        </p:txBody>
      </p:sp>
      <p:sp>
        <p:nvSpPr>
          <p:cNvPr id="16" name="TextBox 15">
            <a:extLst>
              <a:ext uri="{FF2B5EF4-FFF2-40B4-BE49-F238E27FC236}">
                <a16:creationId xmlns:a16="http://schemas.microsoft.com/office/drawing/2014/main" id="{D8A4C4BF-F486-449E-A5CB-EC3D79A39BDC}"/>
              </a:ext>
            </a:extLst>
          </p:cNvPr>
          <p:cNvSpPr txBox="1"/>
          <p:nvPr/>
        </p:nvSpPr>
        <p:spPr>
          <a:xfrm>
            <a:off x="8420225" y="1670390"/>
            <a:ext cx="3695575" cy="584775"/>
          </a:xfrm>
          <a:prstGeom prst="rect">
            <a:avLst/>
          </a:prstGeom>
          <a:noFill/>
        </p:spPr>
        <p:txBody>
          <a:bodyPr wrap="square" rtlCol="0">
            <a:spAutoFit/>
          </a:bodyPr>
          <a:lstStyle/>
          <a:p>
            <a:r>
              <a:rPr lang="en-US" sz="3200" dirty="0">
                <a:highlight>
                  <a:srgbClr val="00FF00"/>
                </a:highlight>
              </a:rPr>
              <a:t>CAS Notes 6.3</a:t>
            </a:r>
            <a:endParaRPr lang="en-AU" sz="3200" dirty="0">
              <a:highlight>
                <a:srgbClr val="00FF00"/>
              </a:highlight>
            </a:endParaRPr>
          </a:p>
        </p:txBody>
      </p:sp>
      <p:pic>
        <p:nvPicPr>
          <p:cNvPr id="8" name="Picture 7">
            <a:extLst>
              <a:ext uri="{FF2B5EF4-FFF2-40B4-BE49-F238E27FC236}">
                <a16:creationId xmlns:a16="http://schemas.microsoft.com/office/drawing/2014/main" id="{658CDF66-E79B-4EF0-932D-6BC36066EC63}"/>
              </a:ext>
            </a:extLst>
          </p:cNvPr>
          <p:cNvPicPr>
            <a:picLocks noChangeAspect="1"/>
          </p:cNvPicPr>
          <p:nvPr/>
        </p:nvPicPr>
        <p:blipFill>
          <a:blip r:embed="rId4"/>
          <a:stretch>
            <a:fillRect/>
          </a:stretch>
        </p:blipFill>
        <p:spPr>
          <a:xfrm>
            <a:off x="7001584" y="2897858"/>
            <a:ext cx="4667902" cy="2610215"/>
          </a:xfrm>
          <a:prstGeom prst="rect">
            <a:avLst/>
          </a:prstGeom>
        </p:spPr>
      </p:pic>
      <p:sp>
        <p:nvSpPr>
          <p:cNvPr id="9" name="TextBox 8">
            <a:extLst>
              <a:ext uri="{FF2B5EF4-FFF2-40B4-BE49-F238E27FC236}">
                <a16:creationId xmlns:a16="http://schemas.microsoft.com/office/drawing/2014/main" id="{008DF7E2-007B-4125-AF5F-AF147108FE20}"/>
              </a:ext>
            </a:extLst>
          </p:cNvPr>
          <p:cNvSpPr txBox="1"/>
          <p:nvPr/>
        </p:nvSpPr>
        <p:spPr>
          <a:xfrm>
            <a:off x="5153796" y="5571184"/>
            <a:ext cx="3695575" cy="584775"/>
          </a:xfrm>
          <a:prstGeom prst="rect">
            <a:avLst/>
          </a:prstGeom>
          <a:noFill/>
        </p:spPr>
        <p:txBody>
          <a:bodyPr wrap="square" rtlCol="0">
            <a:spAutoFit/>
          </a:bodyPr>
          <a:lstStyle/>
          <a:p>
            <a:r>
              <a:rPr lang="en-US" sz="3200" dirty="0">
                <a:highlight>
                  <a:srgbClr val="00FF00"/>
                </a:highlight>
              </a:rPr>
              <a:t>CAS </a:t>
            </a:r>
            <a:r>
              <a:rPr lang="en-US" sz="3200">
                <a:highlight>
                  <a:srgbClr val="00FF00"/>
                </a:highlight>
              </a:rPr>
              <a:t>Notes 6.16.7</a:t>
            </a:r>
            <a:endParaRPr lang="en-AU" sz="3200" dirty="0">
              <a:highlight>
                <a:srgbClr val="00FF00"/>
              </a:highlight>
            </a:endParaRPr>
          </a:p>
        </p:txBody>
      </p:sp>
    </p:spTree>
    <p:extLst>
      <p:ext uri="{BB962C8B-B14F-4D97-AF65-F5344CB8AC3E}">
        <p14:creationId xmlns:p14="http://schemas.microsoft.com/office/powerpoint/2010/main" val="41589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9634"/>
            <a:ext cx="12192000" cy="711403"/>
          </a:xfrm>
        </p:spPr>
        <p:txBody>
          <a:bodyPr>
            <a:normAutofit/>
          </a:bodyPr>
          <a:lstStyle/>
          <a:p>
            <a:r>
              <a:rPr lang="en-AU" sz="2800" dirty="0"/>
              <a:t>Using amortisation tables to solve problems involving amortising annuities</a:t>
            </a:r>
            <a:endParaRPr lang="en-US" sz="2800" dirty="0"/>
          </a:p>
        </p:txBody>
      </p:sp>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594409"/>
            <a:ext cx="12192000" cy="5354297"/>
          </a:xfrm>
        </p:spPr>
        <p:txBody>
          <a:bodyPr>
            <a:normAutofit/>
          </a:bodyPr>
          <a:lstStyle/>
          <a:p>
            <a:pPr>
              <a:lnSpc>
                <a:spcPct val="100000"/>
              </a:lnSpc>
            </a:pPr>
            <a:r>
              <a:rPr lang="en-AU" dirty="0"/>
              <a:t>Mike invests </a:t>
            </a:r>
            <a:r>
              <a:rPr lang="en-AU" dirty="0">
                <a:solidFill>
                  <a:srgbClr val="FF0000">
                    <a:alpha val="77000"/>
                  </a:srgbClr>
                </a:solidFill>
              </a:rPr>
              <a:t>$5000 </a:t>
            </a:r>
            <a:r>
              <a:rPr lang="en-AU" dirty="0"/>
              <a:t>in an annuity account paying interest at </a:t>
            </a:r>
            <a:r>
              <a:rPr lang="en-AU" dirty="0">
                <a:solidFill>
                  <a:srgbClr val="FF0000">
                    <a:alpha val="77000"/>
                  </a:srgbClr>
                </a:solidFill>
              </a:rPr>
              <a:t>10% per annum</a:t>
            </a:r>
            <a:r>
              <a:rPr lang="en-AU" dirty="0"/>
              <a:t>. Mike wants to receive a payment of </a:t>
            </a:r>
            <a:r>
              <a:rPr lang="en-AU" dirty="0">
                <a:solidFill>
                  <a:srgbClr val="FF0000">
                    <a:alpha val="77000"/>
                  </a:srgbClr>
                </a:solidFill>
              </a:rPr>
              <a:t>$2010 </a:t>
            </a:r>
            <a:r>
              <a:rPr lang="en-AU" dirty="0"/>
              <a:t>per </a:t>
            </a:r>
            <a:r>
              <a:rPr lang="en-AU" dirty="0">
                <a:solidFill>
                  <a:srgbClr val="FF0000">
                    <a:alpha val="77000"/>
                  </a:srgbClr>
                </a:solidFill>
              </a:rPr>
              <a:t>year</a:t>
            </a:r>
            <a:r>
              <a:rPr lang="en-AU" dirty="0"/>
              <a:t>. This is modelled using the following amortisation table.</a:t>
            </a:r>
          </a:p>
          <a:p>
            <a:pPr>
              <a:lnSpc>
                <a:spcPct val="100000"/>
              </a:lnSpc>
            </a:pPr>
            <a:r>
              <a:rPr lang="en-AU" dirty="0"/>
              <a:t>Mike wants the final payment amount adjusted so that the annuity will be fully paid out after payment number 3. a. Calculate the missing interest for payment number 3.</a:t>
            </a:r>
          </a:p>
          <a:p>
            <a:pPr>
              <a:lnSpc>
                <a:spcPct val="100000"/>
              </a:lnSpc>
            </a:pPr>
            <a:r>
              <a:rPr lang="en-AU" dirty="0"/>
              <a:t>b. Calculate the final payment that Mike will receive for this annuity.</a:t>
            </a:r>
          </a:p>
          <a:p>
            <a:pPr>
              <a:lnSpc>
                <a:spcPct val="100000"/>
              </a:lnSpc>
            </a:pPr>
            <a:r>
              <a:rPr lang="en-AU" dirty="0"/>
              <a:t>c. How much interest has the account earned over three years?</a:t>
            </a:r>
            <a:endParaRPr lang="en-US" dirty="0"/>
          </a:p>
        </p:txBody>
      </p:sp>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C5BBAF-882B-15F6-E97E-1912EF4EE6AA}"/>
                  </a:ext>
                </a:extLst>
              </p:cNvPr>
              <p:cNvSpPr txBox="1"/>
              <p:nvPr/>
            </p:nvSpPr>
            <p:spPr>
              <a:xfrm>
                <a:off x="319273" y="4790000"/>
                <a:ext cx="7779697" cy="1635256"/>
              </a:xfrm>
              <a:prstGeom prst="rect">
                <a:avLst/>
              </a:prstGeom>
              <a:noFill/>
            </p:spPr>
            <p:txBody>
              <a:bodyPr wrap="square">
                <a:spAutoFit/>
              </a:bodyPr>
              <a:lstStyle/>
              <a:p>
                <a:pPr marL="342900" indent="-342900">
                  <a:buAutoNum type="alphaLcPeriod"/>
                </a:pPr>
                <a:r>
                  <a:rPr lang="en-AU" dirty="0"/>
                  <a:t>The missing interest for payment number 3 is $182.90 = </a:t>
                </a:r>
                <a14:m>
                  <m:oMath xmlns:m="http://schemas.openxmlformats.org/officeDocument/2006/math">
                    <m:f>
                      <m:fPr>
                        <m:ctrlPr>
                          <a:rPr lang="en-AU" i="1" dirty="0">
                            <a:latin typeface="Cambria Math" panose="02040503050406030204" pitchFamily="18" charset="0"/>
                          </a:rPr>
                        </m:ctrlPr>
                      </m:fPr>
                      <m:num>
                        <m:r>
                          <m:rPr>
                            <m:nor/>
                          </m:rPr>
                          <a:rPr lang="en-AU" b="0" i="0" dirty="0" smtClean="0">
                            <a:latin typeface="Whitney SSm Book" pitchFamily="2" charset="0"/>
                          </a:rPr>
                          <m:t>10</m:t>
                        </m:r>
                      </m:num>
                      <m:den>
                        <m:r>
                          <m:rPr>
                            <m:nor/>
                          </m:rPr>
                          <a:rPr lang="en-AU" b="0" i="0" dirty="0" smtClean="0">
                            <a:latin typeface="Cambria Math" panose="02040503050406030204" pitchFamily="18" charset="0"/>
                          </a:rPr>
                          <m:t>100</m:t>
                        </m:r>
                      </m:den>
                    </m:f>
                    <m:r>
                      <a:rPr lang="en-AU" i="1" dirty="0">
                        <a:latin typeface="Cambria Math" panose="02040503050406030204" pitchFamily="18" charset="0"/>
                      </a:rPr>
                      <m:t> × </m:t>
                    </m:r>
                    <m:r>
                      <m:rPr>
                        <m:nor/>
                      </m:rPr>
                      <a:rPr lang="en-AU" b="0" i="0" dirty="0" smtClean="0">
                        <a:latin typeface="Whitney SSm Book" pitchFamily="2" charset="0"/>
                      </a:rPr>
                      <m:t>1829.00</m:t>
                    </m:r>
                    <m:r>
                      <a:rPr lang="en-AU" i="1" dirty="0">
                        <a:latin typeface="Cambria Math" panose="02040503050406030204" pitchFamily="18" charset="0"/>
                      </a:rPr>
                      <m:t> </m:t>
                    </m:r>
                  </m:oMath>
                </a14:m>
                <a:endParaRPr lang="en-AU" dirty="0"/>
              </a:p>
              <a:p>
                <a:pPr marL="342900" indent="-342900">
                  <a:buAutoNum type="alphaLcPeriod"/>
                </a:pPr>
                <a:r>
                  <a:rPr lang="en-AU" dirty="0"/>
                  <a:t>The final payment is $2011.90 = 1829.00 + 182.90</a:t>
                </a:r>
              </a:p>
              <a:p>
                <a:pPr marL="342900" indent="-342900">
                  <a:buAutoNum type="alphaLcPeriod"/>
                </a:pPr>
                <a:r>
                  <a:rPr lang="en-AU" dirty="0"/>
                  <a:t>Interest the account earned over three years is $1031.90 </a:t>
                </a:r>
              </a:p>
              <a:p>
                <a:r>
                  <a:rPr lang="en-AU" dirty="0"/>
                  <a:t>       total amount = 2 × 2010.00 + 1 × 2011.90 = 6031.90</a:t>
                </a:r>
              </a:p>
              <a:p>
                <a:r>
                  <a:rPr lang="en-AU" dirty="0"/>
                  <a:t>       interest earned = 6031.90 − 5000.00 = 1031.90</a:t>
                </a:r>
              </a:p>
            </p:txBody>
          </p:sp>
        </mc:Choice>
        <mc:Fallback xmlns="">
          <p:sp>
            <p:nvSpPr>
              <p:cNvPr id="22" name="TextBox 21">
                <a:extLst>
                  <a:ext uri="{FF2B5EF4-FFF2-40B4-BE49-F238E27FC236}">
                    <a16:creationId xmlns:a16="http://schemas.microsoft.com/office/drawing/2014/main" id="{92C5BBAF-882B-15F6-E97E-1912EF4EE6AA}"/>
                  </a:ext>
                </a:extLst>
              </p:cNvPr>
              <p:cNvSpPr txBox="1">
                <a:spLocks noRot="1" noChangeAspect="1" noMove="1" noResize="1" noEditPoints="1" noAdjustHandles="1" noChangeArrowheads="1" noChangeShapeType="1" noTextEdit="1"/>
              </p:cNvSpPr>
              <p:nvPr/>
            </p:nvSpPr>
            <p:spPr>
              <a:xfrm>
                <a:off x="319273" y="4790000"/>
                <a:ext cx="7779697" cy="1635256"/>
              </a:xfrm>
              <a:prstGeom prst="rect">
                <a:avLst/>
              </a:prstGeom>
              <a:blipFill>
                <a:blip r:embed="rId3"/>
                <a:stretch>
                  <a:fillRect l="-626" b="-5224"/>
                </a:stretch>
              </a:blipFill>
            </p:spPr>
            <p:txBody>
              <a:bodyPr/>
              <a:lstStyle/>
              <a:p>
                <a:r>
                  <a:rPr lang="en-AU">
                    <a:noFill/>
                  </a:rPr>
                  <a:t> </a:t>
                </a:r>
              </a:p>
            </p:txBody>
          </p:sp>
        </mc:Fallback>
      </mc:AlternateContent>
      <p:sp>
        <p:nvSpPr>
          <p:cNvPr id="16" name="TextBox 15">
            <a:extLst>
              <a:ext uri="{FF2B5EF4-FFF2-40B4-BE49-F238E27FC236}">
                <a16:creationId xmlns:a16="http://schemas.microsoft.com/office/drawing/2014/main" id="{D8A4C4BF-F486-449E-A5CB-EC3D79A39BDC}"/>
              </a:ext>
            </a:extLst>
          </p:cNvPr>
          <p:cNvSpPr txBox="1"/>
          <p:nvPr/>
        </p:nvSpPr>
        <p:spPr>
          <a:xfrm>
            <a:off x="5142186" y="6241093"/>
            <a:ext cx="3695575" cy="584775"/>
          </a:xfrm>
          <a:prstGeom prst="rect">
            <a:avLst/>
          </a:prstGeom>
          <a:noFill/>
        </p:spPr>
        <p:txBody>
          <a:bodyPr wrap="square" rtlCol="0">
            <a:spAutoFit/>
          </a:bodyPr>
          <a:lstStyle/>
          <a:p>
            <a:r>
              <a:rPr lang="en-US" sz="3200" dirty="0">
                <a:highlight>
                  <a:srgbClr val="00FF00"/>
                </a:highlight>
              </a:rPr>
              <a:t>CAS Notes 6.15</a:t>
            </a:r>
            <a:endParaRPr lang="en-AU" sz="3200" dirty="0">
              <a:highlight>
                <a:srgbClr val="00FF00"/>
              </a:highlight>
            </a:endParaRPr>
          </a:p>
        </p:txBody>
      </p:sp>
      <p:pic>
        <p:nvPicPr>
          <p:cNvPr id="13" name="Picture 12">
            <a:extLst>
              <a:ext uri="{FF2B5EF4-FFF2-40B4-BE49-F238E27FC236}">
                <a16:creationId xmlns:a16="http://schemas.microsoft.com/office/drawing/2014/main" id="{FA0374A1-349E-4A65-80C4-6DF46E4178CB}"/>
              </a:ext>
            </a:extLst>
          </p:cNvPr>
          <p:cNvPicPr>
            <a:picLocks noChangeAspect="1"/>
          </p:cNvPicPr>
          <p:nvPr/>
        </p:nvPicPr>
        <p:blipFill>
          <a:blip r:embed="rId4"/>
          <a:stretch>
            <a:fillRect/>
          </a:stretch>
        </p:blipFill>
        <p:spPr>
          <a:xfrm>
            <a:off x="319274" y="2855613"/>
            <a:ext cx="7068536" cy="1743318"/>
          </a:xfrm>
          <a:prstGeom prst="rect">
            <a:avLst/>
          </a:prstGeom>
        </p:spPr>
      </p:pic>
      <p:pic>
        <p:nvPicPr>
          <p:cNvPr id="17" name="Picture 16">
            <a:extLst>
              <a:ext uri="{FF2B5EF4-FFF2-40B4-BE49-F238E27FC236}">
                <a16:creationId xmlns:a16="http://schemas.microsoft.com/office/drawing/2014/main" id="{36ED88F7-1C99-47CD-BD3B-0E46227F5FC5}"/>
              </a:ext>
            </a:extLst>
          </p:cNvPr>
          <p:cNvPicPr>
            <a:picLocks noChangeAspect="1"/>
          </p:cNvPicPr>
          <p:nvPr/>
        </p:nvPicPr>
        <p:blipFill>
          <a:blip r:embed="rId5"/>
          <a:stretch>
            <a:fillRect/>
          </a:stretch>
        </p:blipFill>
        <p:spPr>
          <a:xfrm>
            <a:off x="8247993" y="1687793"/>
            <a:ext cx="3216213" cy="2264781"/>
          </a:xfrm>
          <a:prstGeom prst="rect">
            <a:avLst/>
          </a:prstGeom>
        </p:spPr>
      </p:pic>
      <p:pic>
        <p:nvPicPr>
          <p:cNvPr id="21" name="Picture 20">
            <a:extLst>
              <a:ext uri="{FF2B5EF4-FFF2-40B4-BE49-F238E27FC236}">
                <a16:creationId xmlns:a16="http://schemas.microsoft.com/office/drawing/2014/main" id="{6D8DDB50-693A-4C57-A3B2-13CB9A682829}"/>
              </a:ext>
            </a:extLst>
          </p:cNvPr>
          <p:cNvPicPr>
            <a:picLocks noChangeAspect="1"/>
          </p:cNvPicPr>
          <p:nvPr/>
        </p:nvPicPr>
        <p:blipFill>
          <a:blip r:embed="rId6"/>
          <a:stretch>
            <a:fillRect/>
          </a:stretch>
        </p:blipFill>
        <p:spPr>
          <a:xfrm>
            <a:off x="8278645" y="4172902"/>
            <a:ext cx="3246865" cy="1994610"/>
          </a:xfrm>
          <a:prstGeom prst="rect">
            <a:avLst/>
          </a:prstGeom>
        </p:spPr>
      </p:pic>
      <p:pic>
        <p:nvPicPr>
          <p:cNvPr id="24" name="Picture 23">
            <a:extLst>
              <a:ext uri="{FF2B5EF4-FFF2-40B4-BE49-F238E27FC236}">
                <a16:creationId xmlns:a16="http://schemas.microsoft.com/office/drawing/2014/main" id="{D6E06D1E-D5D9-433E-8C5A-C28AEC4B217C}"/>
              </a:ext>
            </a:extLst>
          </p:cNvPr>
          <p:cNvPicPr>
            <a:picLocks noChangeAspect="1"/>
          </p:cNvPicPr>
          <p:nvPr/>
        </p:nvPicPr>
        <p:blipFill>
          <a:blip r:embed="rId7"/>
          <a:stretch>
            <a:fillRect/>
          </a:stretch>
        </p:blipFill>
        <p:spPr>
          <a:xfrm>
            <a:off x="8247993" y="6379781"/>
            <a:ext cx="3352290" cy="396290"/>
          </a:xfrm>
          <a:prstGeom prst="rect">
            <a:avLst/>
          </a:prstGeom>
        </p:spPr>
      </p:pic>
    </p:spTree>
    <p:extLst>
      <p:ext uri="{BB962C8B-B14F-4D97-AF65-F5344CB8AC3E}">
        <p14:creationId xmlns:p14="http://schemas.microsoft.com/office/powerpoint/2010/main" val="12097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 calcmode="lin" valueType="num">
                                      <p:cBhvr additive="base">
                                        <p:cTn id="3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anim calcmode="lin" valueType="num">
                                      <p:cBhvr additive="base">
                                        <p:cTn id="5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anim calcmode="lin" valueType="num">
                                      <p:cBhvr additive="base">
                                        <p:cTn id="5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anim calcmode="lin" valueType="num">
                                      <p:cBhvr additive="base">
                                        <p:cTn id="6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798515" y="318570"/>
            <a:ext cx="10407600" cy="1141200"/>
          </a:xfrm>
        </p:spPr>
        <p:txBody>
          <a:bodyPr>
            <a:normAutofit fontScale="90000"/>
          </a:bodyPr>
          <a:lstStyle/>
          <a:p>
            <a:r>
              <a:rPr lang="en-AU" b="0" dirty="0"/>
              <a:t>Amortising annuities – finance solver</a:t>
            </a:r>
            <a:br>
              <a:rPr lang="en-AU" b="0" dirty="0"/>
            </a:br>
            <a:endParaRPr lang="en-AU" b="0" dirty="0"/>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a:xfrm>
            <a:off x="190730" y="962414"/>
            <a:ext cx="10686882" cy="1428074"/>
          </a:xfrm>
        </p:spPr>
        <p:txBody>
          <a:bodyPr/>
          <a:lstStyle/>
          <a:p>
            <a:r>
              <a:rPr lang="en-AU" dirty="0"/>
              <a:t>Chuck invests </a:t>
            </a:r>
            <a:r>
              <a:rPr lang="en-AU" dirty="0">
                <a:solidFill>
                  <a:srgbClr val="FF0000">
                    <a:alpha val="77000"/>
                  </a:srgbClr>
                </a:solidFill>
              </a:rPr>
              <a:t>$400 000 </a:t>
            </a:r>
            <a:r>
              <a:rPr lang="en-AU" dirty="0"/>
              <a:t>in an </a:t>
            </a:r>
            <a:r>
              <a:rPr lang="en-AU" dirty="0">
                <a:solidFill>
                  <a:srgbClr val="FF0000">
                    <a:alpha val="77000"/>
                  </a:srgbClr>
                </a:solidFill>
              </a:rPr>
              <a:t>annuity</a:t>
            </a:r>
            <a:r>
              <a:rPr lang="en-AU" dirty="0"/>
              <a:t> with a bank who offers an interest rate of </a:t>
            </a:r>
            <a:r>
              <a:rPr lang="en-AU" dirty="0">
                <a:solidFill>
                  <a:srgbClr val="FF0000">
                    <a:alpha val="77000"/>
                  </a:srgbClr>
                </a:solidFill>
              </a:rPr>
              <a:t>4% per annum</a:t>
            </a:r>
            <a:r>
              <a:rPr lang="en-AU" dirty="0"/>
              <a:t>,</a:t>
            </a:r>
          </a:p>
          <a:p>
            <a:r>
              <a:rPr lang="en-AU" dirty="0"/>
              <a:t>compounding </a:t>
            </a:r>
            <a:r>
              <a:rPr lang="en-AU" dirty="0">
                <a:solidFill>
                  <a:srgbClr val="FF0000">
                    <a:alpha val="77000"/>
                  </a:srgbClr>
                </a:solidFill>
              </a:rPr>
              <a:t>monthly</a:t>
            </a:r>
            <a:r>
              <a:rPr lang="en-AU" dirty="0"/>
              <a:t>. The annuity pays out </a:t>
            </a:r>
            <a:r>
              <a:rPr lang="en-AU" dirty="0">
                <a:solidFill>
                  <a:srgbClr val="FF0000">
                    <a:alpha val="77000"/>
                  </a:srgbClr>
                </a:solidFill>
              </a:rPr>
              <a:t>$5000 </a:t>
            </a:r>
            <a:r>
              <a:rPr lang="en-AU" dirty="0"/>
              <a:t>per month.</a:t>
            </a:r>
          </a:p>
          <a:p>
            <a:r>
              <a:rPr lang="en-AU" dirty="0"/>
              <a:t>a. What will the annuity be worth after </a:t>
            </a:r>
            <a:r>
              <a:rPr lang="en-AU" dirty="0">
                <a:solidFill>
                  <a:srgbClr val="FF0000">
                    <a:alpha val="77000"/>
                  </a:srgbClr>
                </a:solidFill>
              </a:rPr>
              <a:t>6 months</a:t>
            </a:r>
            <a:r>
              <a:rPr lang="en-AU" dirty="0"/>
              <a:t>?</a:t>
            </a:r>
          </a:p>
          <a:p>
            <a:r>
              <a:rPr lang="en-AU" b="0" dirty="0"/>
              <a:t>$377,815.85</a:t>
            </a:r>
            <a:endParaRPr lang="en-US" b="0" dirty="0"/>
          </a:p>
        </p:txBody>
      </p:sp>
      <p:sp>
        <p:nvSpPr>
          <p:cNvPr id="37" name="Round Single Corner of Rectangle 36">
            <a:extLst>
              <a:ext uri="{FF2B5EF4-FFF2-40B4-BE49-F238E27FC236}">
                <a16:creationId xmlns:a16="http://schemas.microsoft.com/office/drawing/2014/main" id="{C5BCF360-9A79-76A7-5295-20C03540E528}"/>
              </a:ext>
            </a:extLst>
          </p:cNvPr>
          <p:cNvSpPr/>
          <p:nvPr/>
        </p:nvSpPr>
        <p:spPr>
          <a:xfrm>
            <a:off x="6255115" y="5785584"/>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Pmt,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38" name="Picture 37">
            <a:extLst>
              <a:ext uri="{FF2B5EF4-FFF2-40B4-BE49-F238E27FC236}">
                <a16:creationId xmlns:a16="http://schemas.microsoft.com/office/drawing/2014/main" id="{F588F24D-BDB1-1B2D-553A-E40A1C01C1F1}"/>
              </a:ext>
            </a:extLst>
          </p:cNvPr>
          <p:cNvPicPr>
            <a:picLocks noChangeAspect="1"/>
          </p:cNvPicPr>
          <p:nvPr/>
        </p:nvPicPr>
        <p:blipFill>
          <a:blip r:embed="rId3">
            <a:duotone>
              <a:schemeClr val="accent3">
                <a:shade val="45000"/>
                <a:satMod val="135000"/>
              </a:schemeClr>
              <a:prstClr val="white"/>
            </a:duotone>
          </a:blip>
          <a:stretch>
            <a:fillRect/>
          </a:stretch>
        </p:blipFill>
        <p:spPr>
          <a:xfrm>
            <a:off x="8935156" y="5903664"/>
            <a:ext cx="191941" cy="287911"/>
          </a:xfrm>
          <a:prstGeom prst="rect">
            <a:avLst/>
          </a:prstGeom>
          <a:noFill/>
        </p:spPr>
      </p:pic>
      <p:grpSp>
        <p:nvGrpSpPr>
          <p:cNvPr id="10" name="Group 9">
            <a:extLst>
              <a:ext uri="{FF2B5EF4-FFF2-40B4-BE49-F238E27FC236}">
                <a16:creationId xmlns:a16="http://schemas.microsoft.com/office/drawing/2014/main" id="{CB110C27-AE6B-54A7-9675-C4021747F16A}"/>
              </a:ext>
            </a:extLst>
          </p:cNvPr>
          <p:cNvGrpSpPr/>
          <p:nvPr/>
        </p:nvGrpSpPr>
        <p:grpSpPr>
          <a:xfrm>
            <a:off x="190730" y="2503232"/>
            <a:ext cx="4904714" cy="3763108"/>
            <a:chOff x="353086" y="2237108"/>
            <a:chExt cx="3679671" cy="2430329"/>
          </a:xfrm>
        </p:grpSpPr>
        <p:grpSp>
          <p:nvGrpSpPr>
            <p:cNvPr id="11" name="Group 10">
              <a:extLst>
                <a:ext uri="{FF2B5EF4-FFF2-40B4-BE49-F238E27FC236}">
                  <a16:creationId xmlns:a16="http://schemas.microsoft.com/office/drawing/2014/main" id="{42532D42-739A-7816-72B4-FF977EA8262B}"/>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0B24F076-80E1-5796-F4B8-A318B82EA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2F9A13EA-E51E-A977-345C-CDA5B89A485E}"/>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12C2062D-EDB9-14D0-CAB1-B826AE6FDB05}"/>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696BBE4-F7C9-0AD9-5269-C64DF8CBDF5F}"/>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BFA3CC02-27EE-C800-F7CE-25729C70529C}"/>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C62BF91-1C6E-1B2E-1950-E07747179E89}"/>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8514C4FF-78EF-E5FD-A10E-438CE36CBDF1}"/>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FC1FCA99-D71B-B389-5604-D753E618870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8" name="Text Box 2">
                  <a:extLst>
                    <a:ext uri="{FF2B5EF4-FFF2-40B4-BE49-F238E27FC236}">
                      <a16:creationId xmlns:a16="http://schemas.microsoft.com/office/drawing/2014/main" id="{077FA3B9-92DA-FD82-1EE1-2DBFCFCC014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BD3BC210-3263-43FA-56AB-BB55DF83BDE0}"/>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D9745C79-64DB-27CE-B4B9-72E11A66FD0D}"/>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69489C79-8816-AF1A-840C-7C2E225114C7}"/>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3A5992BC-D2C5-7D31-CE7C-FCDFA6B0474C}"/>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D7B91403-412C-1011-3C16-B662A7F885D1}"/>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939E726A-90EC-59CA-530F-D4C2912BF4BD}"/>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D2362D99-846C-A4CA-E803-E4E4084A5D81}"/>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9" name="TextBox 28">
            <a:extLst>
              <a:ext uri="{FF2B5EF4-FFF2-40B4-BE49-F238E27FC236}">
                <a16:creationId xmlns:a16="http://schemas.microsoft.com/office/drawing/2014/main" id="{AC28709E-A022-40F6-A605-9BE9620996AE}"/>
              </a:ext>
            </a:extLst>
          </p:cNvPr>
          <p:cNvSpPr txBox="1"/>
          <p:nvPr/>
        </p:nvSpPr>
        <p:spPr>
          <a:xfrm>
            <a:off x="8790339" y="6273225"/>
            <a:ext cx="3695575" cy="584775"/>
          </a:xfrm>
          <a:prstGeom prst="rect">
            <a:avLst/>
          </a:prstGeom>
          <a:noFill/>
        </p:spPr>
        <p:txBody>
          <a:bodyPr wrap="square" rtlCol="0">
            <a:spAutoFit/>
          </a:bodyPr>
          <a:lstStyle/>
          <a:p>
            <a:r>
              <a:rPr lang="en-US" sz="3200" dirty="0">
                <a:highlight>
                  <a:srgbClr val="00FF00"/>
                </a:highlight>
              </a:rPr>
              <a:t>CAS Notes 6.7, 6.10</a:t>
            </a:r>
            <a:endParaRPr lang="en-AU" sz="3200" dirty="0">
              <a:highlight>
                <a:srgbClr val="00FF00"/>
              </a:highlight>
            </a:endParaRPr>
          </a:p>
        </p:txBody>
      </p:sp>
      <p:pic>
        <p:nvPicPr>
          <p:cNvPr id="5" name="Picture 4">
            <a:extLst>
              <a:ext uri="{FF2B5EF4-FFF2-40B4-BE49-F238E27FC236}">
                <a16:creationId xmlns:a16="http://schemas.microsoft.com/office/drawing/2014/main" id="{84E8D6FD-EBF2-461D-9919-7DE4FFFFFEC4}"/>
              </a:ext>
            </a:extLst>
          </p:cNvPr>
          <p:cNvPicPr>
            <a:picLocks noChangeAspect="1"/>
          </p:cNvPicPr>
          <p:nvPr/>
        </p:nvPicPr>
        <p:blipFill>
          <a:blip r:embed="rId5"/>
          <a:stretch>
            <a:fillRect/>
          </a:stretch>
        </p:blipFill>
        <p:spPr>
          <a:xfrm>
            <a:off x="5475261" y="2913128"/>
            <a:ext cx="2581635" cy="2286319"/>
          </a:xfrm>
          <a:prstGeom prst="rect">
            <a:avLst/>
          </a:prstGeom>
        </p:spPr>
      </p:pic>
      <p:pic>
        <p:nvPicPr>
          <p:cNvPr id="7" name="Picture 6">
            <a:extLst>
              <a:ext uri="{FF2B5EF4-FFF2-40B4-BE49-F238E27FC236}">
                <a16:creationId xmlns:a16="http://schemas.microsoft.com/office/drawing/2014/main" id="{CD592710-5814-4D1B-AAD9-37B56992550B}"/>
              </a:ext>
            </a:extLst>
          </p:cNvPr>
          <p:cNvPicPr>
            <a:picLocks noChangeAspect="1"/>
          </p:cNvPicPr>
          <p:nvPr/>
        </p:nvPicPr>
        <p:blipFill>
          <a:blip r:embed="rId6"/>
          <a:stretch>
            <a:fillRect/>
          </a:stretch>
        </p:blipFill>
        <p:spPr>
          <a:xfrm>
            <a:off x="9006256" y="1446511"/>
            <a:ext cx="2868704" cy="4533646"/>
          </a:xfrm>
          <a:prstGeom prst="rect">
            <a:avLst/>
          </a:prstGeom>
        </p:spPr>
      </p:pic>
    </p:spTree>
    <p:extLst>
      <p:ext uri="{BB962C8B-B14F-4D97-AF65-F5344CB8AC3E}">
        <p14:creationId xmlns:p14="http://schemas.microsoft.com/office/powerpoint/2010/main" val="6874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995</Words>
  <Application>Microsoft Office PowerPoint</Application>
  <PresentationFormat>Widescreen</PresentationFormat>
  <Paragraphs>253</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Aharoni</vt:lpstr>
      <vt:lpstr>Neue Haas Grotesk Text Pro</vt:lpstr>
      <vt:lpstr>Whitney SSm Book</vt:lpstr>
      <vt:lpstr>Whitney SSm Semibold</vt:lpstr>
      <vt:lpstr>Arial</vt:lpstr>
      <vt:lpstr>Calibri</vt:lpstr>
      <vt:lpstr>Cambria Math</vt:lpstr>
      <vt:lpstr>Wingdings 2</vt:lpstr>
      <vt:lpstr>LinesVTI</vt:lpstr>
      <vt:lpstr>Amortisation Annuities</vt:lpstr>
      <vt:lpstr>PowerPoint Presentation</vt:lpstr>
      <vt:lpstr>Modelling an annuity</vt:lpstr>
      <vt:lpstr>Amortising annuities – recurrence relations</vt:lpstr>
      <vt:lpstr>Amortising annuity – amortisation table</vt:lpstr>
      <vt:lpstr>Amortising annuity – amortisation table</vt:lpstr>
      <vt:lpstr>Using recurrence relations to model amortising annuities</vt:lpstr>
      <vt:lpstr>Using amortisation tables to solve problems involving amortising annuities</vt:lpstr>
      <vt:lpstr>Amortising annuities – finance solver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55</cp:revision>
  <dcterms:created xsi:type="dcterms:W3CDTF">2020-11-30T23:23:16Z</dcterms:created>
  <dcterms:modified xsi:type="dcterms:W3CDTF">2025-02-19T21:04:55Z</dcterms:modified>
</cp:coreProperties>
</file>