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1"/>
  </p:notesMasterIdLst>
  <p:sldIdLst>
    <p:sldId id="256" r:id="rId2"/>
    <p:sldId id="894" r:id="rId3"/>
    <p:sldId id="258" r:id="rId4"/>
    <p:sldId id="892" r:id="rId5"/>
    <p:sldId id="259" r:id="rId6"/>
    <p:sldId id="260" r:id="rId7"/>
    <p:sldId id="261" r:id="rId8"/>
    <p:sldId id="262" r:id="rId9"/>
    <p:sldId id="8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99"/>
  </p:normalViewPr>
  <p:slideViewPr>
    <p:cSldViewPr snapToGrid="0" snapToObjects="1">
      <p:cViewPr varScale="1">
        <p:scale>
          <a:sx n="59" d="100"/>
          <a:sy n="59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A8AD1-FE5B-44F8-8A6B-30CCE9EE5B3A}" type="datetimeFigureOut">
              <a:rPr lang="en-AU" smtClean="0"/>
              <a:t>21/02/2025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B50E-A40A-4F13-AC52-7BB4A4301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80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1-4,8,9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CB50E-A40A-4F13-AC52-7BB4A430138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29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https://www.youtube.com/watch?v=mUVwvw2toXM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CB50E-A40A-4F13-AC52-7BB4A430138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74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64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5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9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heory slide: Key takeawa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49C0F-E4F7-D2EF-89A3-A01FECF56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2E17C-0AAA-CE12-6558-95301482E5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00" y="1263687"/>
            <a:ext cx="9480449" cy="32988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‘Key takeaway’ text or equations for this slide.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7C2F7-3116-8C53-6763-951FFE4CAE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01" y="854137"/>
            <a:ext cx="9483172" cy="372785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>
              <a:spcBef>
                <a:spcPts val="0"/>
              </a:spcBef>
              <a:defRPr sz="1866"/>
            </a:lvl1pPr>
          </a:lstStyle>
          <a:p>
            <a:pPr lvl="0"/>
            <a:r>
              <a:rPr lang="en-GB" dirty="0"/>
              <a:t>Click to edit ‘Key takeaway’ heading </a:t>
            </a:r>
          </a:p>
        </p:txBody>
      </p:sp>
    </p:spTree>
    <p:extLst>
      <p:ext uri="{BB962C8B-B14F-4D97-AF65-F5344CB8AC3E}">
        <p14:creationId xmlns:p14="http://schemas.microsoft.com/office/powerpoint/2010/main" val="20494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6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2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4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5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12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09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70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9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F7A51490-6D38-4C70-B9C1-5E3FC1F1C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16" r="-1" b="1291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7A7BC-7F1F-344E-9397-BD735761B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Perpetuities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D4524-FA30-3049-91DC-483503D20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6E</a:t>
            </a:r>
          </a:p>
        </p:txBody>
      </p:sp>
    </p:spTree>
    <p:extLst>
      <p:ext uri="{BB962C8B-B14F-4D97-AF65-F5344CB8AC3E}">
        <p14:creationId xmlns:p14="http://schemas.microsoft.com/office/powerpoint/2010/main" val="211571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D5C329-7FDD-C9B1-A08A-380114923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26964" cy="4677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642A9-85F5-5FC5-E885-FDE0142A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712" y="5489718"/>
            <a:ext cx="8697539" cy="1190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5257A5-CA22-DA02-6AE7-5F1FD30F9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712" y="5097832"/>
            <a:ext cx="8716591" cy="4286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5CFB13-DA79-9B98-0149-12F51EC8EC08}"/>
              </a:ext>
            </a:extLst>
          </p:cNvPr>
          <p:cNvCxnSpPr>
            <a:cxnSpLocks/>
          </p:cNvCxnSpPr>
          <p:nvPr/>
        </p:nvCxnSpPr>
        <p:spPr>
          <a:xfrm>
            <a:off x="5246914" y="500743"/>
            <a:ext cx="849086" cy="0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C6A9CA-3A5B-7193-E636-339B36BA0626}"/>
              </a:ext>
            </a:extLst>
          </p:cNvPr>
          <p:cNvCxnSpPr>
            <a:cxnSpLocks/>
          </p:cNvCxnSpPr>
          <p:nvPr/>
        </p:nvCxnSpPr>
        <p:spPr>
          <a:xfrm>
            <a:off x="1190169" y="1001486"/>
            <a:ext cx="3381831" cy="0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ED53A4-5F74-979C-AE38-44B99C0AF5B3}"/>
              </a:ext>
            </a:extLst>
          </p:cNvPr>
          <p:cNvCxnSpPr>
            <a:cxnSpLocks/>
          </p:cNvCxnSpPr>
          <p:nvPr/>
        </p:nvCxnSpPr>
        <p:spPr>
          <a:xfrm>
            <a:off x="5963481" y="979715"/>
            <a:ext cx="3420005" cy="0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27AA05-CA1A-2D64-F88E-C1F962FEF78F}"/>
              </a:ext>
            </a:extLst>
          </p:cNvPr>
          <p:cNvCxnSpPr>
            <a:cxnSpLocks/>
          </p:cNvCxnSpPr>
          <p:nvPr/>
        </p:nvCxnSpPr>
        <p:spPr>
          <a:xfrm>
            <a:off x="468085" y="1502229"/>
            <a:ext cx="2412999" cy="0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843726-82BD-BD72-49A8-DF8B304EFCD7}"/>
              </a:ext>
            </a:extLst>
          </p:cNvPr>
          <p:cNvCxnSpPr>
            <a:cxnSpLocks/>
          </p:cNvCxnSpPr>
          <p:nvPr/>
        </p:nvCxnSpPr>
        <p:spPr>
          <a:xfrm>
            <a:off x="11077878" y="1632858"/>
            <a:ext cx="417436" cy="0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A87E-A477-0546-8826-648F8204D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Perpetuities: Special annuity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810CE4-68CA-D748-B9A0-FB258BD79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083" y="1991337"/>
            <a:ext cx="2679379" cy="1600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68F0E6-7E33-5645-BE00-0FAD66208D2C}"/>
              </a:ext>
            </a:extLst>
          </p:cNvPr>
          <p:cNvSpPr txBox="1"/>
          <p:nvPr/>
        </p:nvSpPr>
        <p:spPr>
          <a:xfrm>
            <a:off x="3641271" y="2023245"/>
            <a:ext cx="364293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Reducing Balance Loan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E366B-79E6-3240-B05D-CF7E39F3B01E}"/>
              </a:ext>
            </a:extLst>
          </p:cNvPr>
          <p:cNvSpPr txBox="1"/>
          <p:nvPr/>
        </p:nvSpPr>
        <p:spPr>
          <a:xfrm>
            <a:off x="4914900" y="3129706"/>
            <a:ext cx="1600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Annuities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1A1B8-233F-B446-B8B5-5B88ECFB143E}"/>
              </a:ext>
            </a:extLst>
          </p:cNvPr>
          <p:cNvSpPr txBox="1"/>
          <p:nvPr/>
        </p:nvSpPr>
        <p:spPr>
          <a:xfrm>
            <a:off x="10096717" y="2023245"/>
            <a:ext cx="95772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0AEF2-3196-E842-A6EB-FB2946FC99DD}"/>
              </a:ext>
            </a:extLst>
          </p:cNvPr>
          <p:cNvSpPr txBox="1"/>
          <p:nvPr/>
        </p:nvSpPr>
        <p:spPr>
          <a:xfrm>
            <a:off x="9154226" y="3129705"/>
            <a:ext cx="303777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Fixed term pension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144005-25FE-AE45-B5BE-20765A92EF49}"/>
              </a:ext>
            </a:extLst>
          </p:cNvPr>
          <p:cNvCxnSpPr/>
          <p:nvPr/>
        </p:nvCxnSpPr>
        <p:spPr>
          <a:xfrm>
            <a:off x="5568043" y="2484910"/>
            <a:ext cx="0" cy="64479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343B55-9819-0E4E-8AE9-CBD3BD171FD2}"/>
              </a:ext>
            </a:extLst>
          </p:cNvPr>
          <p:cNvCxnSpPr>
            <a:cxnSpLocks/>
            <a:stCxn id="11" idx="1"/>
            <a:endCxn id="8" idx="3"/>
          </p:cNvCxnSpPr>
          <p:nvPr/>
        </p:nvCxnSpPr>
        <p:spPr>
          <a:xfrm flipH="1">
            <a:off x="7284203" y="2254078"/>
            <a:ext cx="2812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D4AF89-C628-B448-94C7-4F514543B76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525770" y="3360538"/>
            <a:ext cx="26284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C55596-FDF5-2440-AF45-3A65FB17B31B}"/>
              </a:ext>
            </a:extLst>
          </p:cNvPr>
          <p:cNvSpPr txBox="1"/>
          <p:nvPr/>
        </p:nvSpPr>
        <p:spPr>
          <a:xfrm>
            <a:off x="5683760" y="2623017"/>
            <a:ext cx="128995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8D97A-4527-B545-99C8-84A72EBCCBAB}"/>
              </a:ext>
            </a:extLst>
          </p:cNvPr>
          <p:cNvSpPr txBox="1"/>
          <p:nvPr/>
        </p:nvSpPr>
        <p:spPr>
          <a:xfrm>
            <a:off x="4368577" y="4468847"/>
            <a:ext cx="258721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interest-only loan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F0375A-49D8-804E-B998-23BD2FDCBCB2}"/>
              </a:ext>
            </a:extLst>
          </p:cNvPr>
          <p:cNvSpPr txBox="1"/>
          <p:nvPr/>
        </p:nvSpPr>
        <p:spPr>
          <a:xfrm>
            <a:off x="4600987" y="5569734"/>
            <a:ext cx="191411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Perpetuities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8B8410-F35A-AB49-A325-AD5FD18A9B03}"/>
              </a:ext>
            </a:extLst>
          </p:cNvPr>
          <p:cNvSpPr txBox="1"/>
          <p:nvPr/>
        </p:nvSpPr>
        <p:spPr>
          <a:xfrm>
            <a:off x="9993564" y="4463274"/>
            <a:ext cx="95772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5B1C65-4B97-574C-B81E-B70DE2F97590}"/>
              </a:ext>
            </a:extLst>
          </p:cNvPr>
          <p:cNvSpPr txBox="1"/>
          <p:nvPr/>
        </p:nvSpPr>
        <p:spPr>
          <a:xfrm>
            <a:off x="9566191" y="5569734"/>
            <a:ext cx="181247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Investment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4B0225-5C82-9442-A827-7FF8E5C07325}"/>
              </a:ext>
            </a:extLst>
          </p:cNvPr>
          <p:cNvCxnSpPr/>
          <p:nvPr/>
        </p:nvCxnSpPr>
        <p:spPr>
          <a:xfrm>
            <a:off x="5464890" y="4924939"/>
            <a:ext cx="0" cy="64479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27712B-C439-F34F-AF0E-B87BBED423B6}"/>
              </a:ext>
            </a:extLst>
          </p:cNvPr>
          <p:cNvCxnSpPr>
            <a:cxnSpLocks/>
            <a:stCxn id="21" idx="1"/>
            <a:endCxn id="16" idx="3"/>
          </p:cNvCxnSpPr>
          <p:nvPr/>
        </p:nvCxnSpPr>
        <p:spPr>
          <a:xfrm flipH="1">
            <a:off x="6955791" y="4694107"/>
            <a:ext cx="3037773" cy="55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57CF32-3828-204D-BC47-B37DDE6F0382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422617" y="5800567"/>
            <a:ext cx="31435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07A927E-130C-4747-B8A3-BB89BF1E18B5}"/>
              </a:ext>
            </a:extLst>
          </p:cNvPr>
          <p:cNvSpPr txBox="1"/>
          <p:nvPr/>
        </p:nvSpPr>
        <p:spPr>
          <a:xfrm>
            <a:off x="5580607" y="5063046"/>
            <a:ext cx="128995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identical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4E96DB-F2CF-CA4A-A57E-C3A775A124FA}"/>
              </a:ext>
            </a:extLst>
          </p:cNvPr>
          <p:cNvSpPr/>
          <p:nvPr/>
        </p:nvSpPr>
        <p:spPr>
          <a:xfrm>
            <a:off x="6955791" y="5000550"/>
            <a:ext cx="4946973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+mj-lt"/>
              </a:rPr>
              <a:t>payment received=interest earned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WAGES FLATLINE">
            <a:extLst>
              <a:ext uri="{FF2B5EF4-FFF2-40B4-BE49-F238E27FC236}">
                <a16:creationId xmlns:a16="http://schemas.microsoft.com/office/drawing/2014/main" id="{EB849704-2256-8AF8-867B-26D4D1B7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3" y="4502820"/>
            <a:ext cx="2587214" cy="15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0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51565" y="4908865"/>
                <a:ext cx="9477524" cy="1857038"/>
              </a:xfrm>
            </p:spPr>
            <p:txBody>
              <a:bodyPr/>
              <a:lstStyle/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 perpetuity is an investment that makes regular payments to you and can continue making payments forever. 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value of the investment increases with interest and then decreases </a:t>
                </a:r>
                <a:br>
                  <a:rPr lang="en-US" dirty="0"/>
                </a:br>
                <a:r>
                  <a:rPr lang="en-US" dirty="0"/>
                  <a:t>with the payment. </a:t>
                </a:r>
                <a:r>
                  <a:rPr lang="en-AU" dirty="0"/>
                  <a:t>However, because the payment out is equal to the interest gained, </a:t>
                </a:r>
                <a:br>
                  <a:rPr lang="en-AU" dirty="0"/>
                </a:br>
                <a:r>
                  <a:rPr lang="en-AU" dirty="0"/>
                  <a:t>the principal remains the same!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Perpetuity is a type of annuity.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51565" y="4908865"/>
                <a:ext cx="9477524" cy="1857038"/>
              </a:xfrm>
              <a:blipFill>
                <a:blip r:embed="rId3"/>
                <a:stretch>
                  <a:fillRect l="-450" t="-1311" r="-514" b="-39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9C3023-2DA5-2D50-6AAD-C9EC09C07607}"/>
                  </a:ext>
                </a:extLst>
              </p:cNvPr>
              <p:cNvSpPr txBox="1"/>
              <p:nvPr/>
            </p:nvSpPr>
            <p:spPr>
              <a:xfrm>
                <a:off x="6663" y="2140120"/>
                <a:ext cx="5268773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Perpetuity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2500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9C3023-2DA5-2D50-6AAD-C9EC09C0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" y="2140120"/>
                <a:ext cx="5268773" cy="677152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A630E65-46DE-8928-57AF-630BAAB3CF05}"/>
              </a:ext>
            </a:extLst>
          </p:cNvPr>
          <p:cNvSpPr txBox="1"/>
          <p:nvPr/>
        </p:nvSpPr>
        <p:spPr>
          <a:xfrm>
            <a:off x="233712" y="4402025"/>
            <a:ext cx="6617496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6B88B-515C-4ADC-86E4-9C924B941803}"/>
                  </a:ext>
                </a:extLst>
              </p:cNvPr>
              <p:cNvSpPr txBox="1"/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6B88B-515C-4ADC-86E4-9C924B94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6666DF-1DF3-445E-8827-4249E3DEEAA1}"/>
                  </a:ext>
                </a:extLst>
              </p:cNvPr>
              <p:cNvSpPr txBox="1"/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1.005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=1+0.005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6666DF-1DF3-445E-8827-4249E3DEE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503583-68F7-4581-98FC-01B24943A89B}"/>
                  </a:ext>
                </a:extLst>
              </p:cNvPr>
              <p:cNvSpPr txBox="1"/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599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2500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  <a:t> balance stays constant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503583-68F7-4581-98FC-01B24943A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blipFill>
                <a:blip r:embed="rId7"/>
                <a:stretch>
                  <a:fillRect t="-5357" r="-435" b="-2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9E9E5A-A7F4-4C47-B25D-654AF0EFECCA}"/>
              </a:ext>
            </a:extLst>
          </p:cNvPr>
          <p:cNvCxnSpPr>
            <a:cxnSpLocks/>
          </p:cNvCxnSpPr>
          <p:nvPr/>
        </p:nvCxnSpPr>
        <p:spPr>
          <a:xfrm>
            <a:off x="8765025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655C0B-410A-4E90-BDAA-E5FACC885E2C}"/>
              </a:ext>
            </a:extLst>
          </p:cNvPr>
          <p:cNvCxnSpPr>
            <a:cxnSpLocks/>
          </p:cNvCxnSpPr>
          <p:nvPr/>
        </p:nvCxnSpPr>
        <p:spPr>
          <a:xfrm flipH="1">
            <a:off x="7795642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488147-27F1-4116-8EB1-12B9E6B039D0}"/>
              </a:ext>
            </a:extLst>
          </p:cNvPr>
          <p:cNvCxnSpPr>
            <a:cxnSpLocks/>
          </p:cNvCxnSpPr>
          <p:nvPr/>
        </p:nvCxnSpPr>
        <p:spPr>
          <a:xfrm>
            <a:off x="7787106" y="1948122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110E60-B7F7-4D78-8F07-ABA2BE49B389}"/>
              </a:ext>
            </a:extLst>
          </p:cNvPr>
          <p:cNvCxnSpPr>
            <a:cxnSpLocks/>
          </p:cNvCxnSpPr>
          <p:nvPr/>
        </p:nvCxnSpPr>
        <p:spPr>
          <a:xfrm flipH="1">
            <a:off x="9629089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CFDB22-8020-4BCE-9217-557A41425392}"/>
              </a:ext>
            </a:extLst>
          </p:cNvPr>
          <p:cNvCxnSpPr>
            <a:cxnSpLocks/>
          </p:cNvCxnSpPr>
          <p:nvPr/>
        </p:nvCxnSpPr>
        <p:spPr>
          <a:xfrm>
            <a:off x="9629089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4992AF-1A99-475B-8773-0FC8437E8D31}"/>
              </a:ext>
            </a:extLst>
          </p:cNvPr>
          <p:cNvCxnSpPr>
            <a:cxnSpLocks/>
          </p:cNvCxnSpPr>
          <p:nvPr/>
        </p:nvCxnSpPr>
        <p:spPr>
          <a:xfrm flipH="1">
            <a:off x="10598472" y="1954717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B4D40-83A1-4B5E-AE93-2D8E4F06F4A6}"/>
              </a:ext>
            </a:extLst>
          </p:cNvPr>
          <p:cNvSpPr/>
          <p:nvPr/>
        </p:nvSpPr>
        <p:spPr>
          <a:xfrm>
            <a:off x="8464210" y="1366215"/>
            <a:ext cx="487925" cy="301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33516-B84E-431C-ABA5-1E5AC4210127}"/>
              </a:ext>
            </a:extLst>
          </p:cNvPr>
          <p:cNvSpPr/>
          <p:nvPr/>
        </p:nvSpPr>
        <p:spPr>
          <a:xfrm>
            <a:off x="9157126" y="1366215"/>
            <a:ext cx="770180" cy="290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5ECFCF-2F02-4E9B-89AB-98DD28586324}"/>
                  </a:ext>
                </a:extLst>
              </p:cNvPr>
              <p:cNvSpPr txBox="1"/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𝑝𝑟𝑖𝑛𝑐𝑖𝑝𝑎𝑙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5ECFCF-2F02-4E9B-89AB-98DD28586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8826E3-87C4-4E3B-9990-79F7D0311FFA}"/>
                  </a:ext>
                </a:extLst>
              </p:cNvPr>
              <p:cNvSpPr txBox="1"/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0.005=0.5%: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</m:oMath>
                  </m:oMathPara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8826E3-87C4-4E3B-9990-79F7D0311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FFB4DF-7DDD-4D75-86A8-A9280F7C9D31}"/>
              </a:ext>
            </a:extLst>
          </p:cNvPr>
          <p:cNvCxnSpPr>
            <a:cxnSpLocks/>
          </p:cNvCxnSpPr>
          <p:nvPr/>
        </p:nvCxnSpPr>
        <p:spPr>
          <a:xfrm>
            <a:off x="7687343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76D40F-DF2A-4C8C-8DE8-7702014A82F5}"/>
              </a:ext>
            </a:extLst>
          </p:cNvPr>
          <p:cNvCxnSpPr>
            <a:cxnSpLocks/>
          </p:cNvCxnSpPr>
          <p:nvPr/>
        </p:nvCxnSpPr>
        <p:spPr>
          <a:xfrm flipH="1">
            <a:off x="6717960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06A017-B578-4B0D-AC57-F06037854D4E}"/>
              </a:ext>
            </a:extLst>
          </p:cNvPr>
          <p:cNvCxnSpPr>
            <a:cxnSpLocks/>
          </p:cNvCxnSpPr>
          <p:nvPr/>
        </p:nvCxnSpPr>
        <p:spPr>
          <a:xfrm>
            <a:off x="6709424" y="305846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C8B69A-286D-4090-BD3F-5F1CBAB93EC3}"/>
              </a:ext>
            </a:extLst>
          </p:cNvPr>
          <p:cNvCxnSpPr>
            <a:cxnSpLocks/>
          </p:cNvCxnSpPr>
          <p:nvPr/>
        </p:nvCxnSpPr>
        <p:spPr>
          <a:xfrm flipH="1">
            <a:off x="8551407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1F2649-44E9-4170-A23C-E714EDE25EFA}"/>
              </a:ext>
            </a:extLst>
          </p:cNvPr>
          <p:cNvCxnSpPr>
            <a:cxnSpLocks/>
          </p:cNvCxnSpPr>
          <p:nvPr/>
        </p:nvCxnSpPr>
        <p:spPr>
          <a:xfrm>
            <a:off x="8551407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694435-3169-41B8-A490-1474D1D110C7}"/>
              </a:ext>
            </a:extLst>
          </p:cNvPr>
          <p:cNvCxnSpPr>
            <a:cxnSpLocks/>
          </p:cNvCxnSpPr>
          <p:nvPr/>
        </p:nvCxnSpPr>
        <p:spPr>
          <a:xfrm flipH="1">
            <a:off x="9520790" y="3065061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B38DD4-2686-4863-BB3D-631CCFD82140}"/>
              </a:ext>
            </a:extLst>
          </p:cNvPr>
          <p:cNvCxnSpPr>
            <a:cxnSpLocks/>
          </p:cNvCxnSpPr>
          <p:nvPr/>
        </p:nvCxnSpPr>
        <p:spPr>
          <a:xfrm flipH="1">
            <a:off x="9542558" y="373997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A35AAD-84D9-4A7A-A891-5E0E0C001D53}"/>
                  </a:ext>
                </a:extLst>
              </p:cNvPr>
              <p:cNvSpPr txBox="1"/>
              <p:nvPr/>
            </p:nvSpPr>
            <p:spPr>
              <a:xfrm>
                <a:off x="7665969" y="4139985"/>
                <a:ext cx="3731406" cy="723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500 000=2500</m:t>
                    </m:r>
                  </m:oMath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A35AAD-84D9-4A7A-A891-5E0E0C00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969" y="4139985"/>
                <a:ext cx="3731406" cy="7235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512563-40A4-460D-B81F-C7D5EA100E7F}"/>
              </a:ext>
            </a:extLst>
          </p:cNvPr>
          <p:cNvCxnSpPr>
            <a:cxnSpLocks/>
          </p:cNvCxnSpPr>
          <p:nvPr/>
        </p:nvCxnSpPr>
        <p:spPr>
          <a:xfrm>
            <a:off x="11055120" y="2649609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C0295-6938-4375-BBE0-8FB902D2A708}"/>
              </a:ext>
            </a:extLst>
          </p:cNvPr>
          <p:cNvCxnSpPr>
            <a:cxnSpLocks/>
          </p:cNvCxnSpPr>
          <p:nvPr/>
        </p:nvCxnSpPr>
        <p:spPr>
          <a:xfrm>
            <a:off x="11207520" y="2649605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FED46-7BC4-0E4F-B8C4-E2F51DB3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78039"/>
            <a:ext cx="11074400" cy="1325563"/>
          </a:xfrm>
        </p:spPr>
        <p:txBody>
          <a:bodyPr/>
          <a:lstStyle/>
          <a:p>
            <a:r>
              <a:rPr lang="en-US" dirty="0"/>
              <a:t>Calculating the withdrawal from a perpetuity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DFA35-1F66-2045-9C15-220C90CCF4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171" y="1407886"/>
                <a:ext cx="10951029" cy="47171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Elizabeth invests her superannuation payout of </a:t>
                </a:r>
                <a:r>
                  <a:rPr lang="en-US" dirty="0">
                    <a:solidFill>
                      <a:srgbClr val="0070C0"/>
                    </a:solidFill>
                  </a:rPr>
                  <a:t>$500 000 </a:t>
                </a:r>
                <a:r>
                  <a:rPr lang="en-US" dirty="0"/>
                  <a:t>into a perpetuity that will provide a monthly income without using any of the initial investment.</a:t>
                </a:r>
              </a:p>
              <a:p>
                <a:r>
                  <a:rPr lang="en-US" dirty="0"/>
                  <a:t>If the interest rate for the perpetuity is 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% per annum, what </a:t>
                </a:r>
                <a:r>
                  <a:rPr lang="en-US" dirty="0">
                    <a:solidFill>
                      <a:srgbClr val="0070C0"/>
                    </a:solidFill>
                  </a:rPr>
                  <a:t>monthl</a:t>
                </a:r>
                <a:r>
                  <a:rPr lang="en-US" dirty="0"/>
                  <a:t>y payment will Elizabeth receive?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=500,000.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=0.5.      interest $ is 0.5% 0f $500,000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𝐷=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×500000=2500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Elizabeth will receive $2500 every month from her investment.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DFA35-1F66-2045-9C15-220C90CCF4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171" y="1407886"/>
                <a:ext cx="10951029" cy="4717143"/>
              </a:xfrm>
              <a:blipFill>
                <a:blip r:embed="rId2"/>
                <a:stretch>
                  <a:fillRect l="-1002" t="-21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ample Stock Illustrations – 42,636 Example Stock Illustrations, Vectors &amp;  Clipart - Dreamstime">
            <a:extLst>
              <a:ext uri="{FF2B5EF4-FFF2-40B4-BE49-F238E27FC236}">
                <a16:creationId xmlns:a16="http://schemas.microsoft.com/office/drawing/2014/main" id="{518C771E-84A9-5F41-B60C-DE99667E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-18859"/>
            <a:ext cx="1320800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1178F5-79C1-834F-A953-E4C16717FD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090400" cy="49090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much money will need to be invested in a perpetuity account, earning interest of </a:t>
                </a:r>
                <a:r>
                  <a:rPr lang="en-US" dirty="0">
                    <a:solidFill>
                      <a:srgbClr val="0070C0"/>
                    </a:solidFill>
                  </a:rPr>
                  <a:t>4.2</a:t>
                </a:r>
                <a:r>
                  <a:rPr lang="en-US" dirty="0"/>
                  <a:t>% per annum compounding </a:t>
                </a:r>
                <a:r>
                  <a:rPr lang="en-US" dirty="0">
                    <a:solidFill>
                      <a:srgbClr val="0070C0"/>
                    </a:solidFill>
                  </a:rPr>
                  <a:t>monthly</a:t>
                </a:r>
                <a:r>
                  <a:rPr lang="en-US" dirty="0"/>
                  <a:t>, if $</a:t>
                </a:r>
                <a:r>
                  <a:rPr lang="en-US" dirty="0">
                    <a:solidFill>
                      <a:srgbClr val="0070C0"/>
                    </a:solidFill>
                  </a:rPr>
                  <a:t>200</a:t>
                </a:r>
                <a:r>
                  <a:rPr lang="en-US" dirty="0"/>
                  <a:t> will be withdrawn every </a:t>
                </a:r>
                <a:r>
                  <a:rPr lang="en-US" dirty="0">
                    <a:solidFill>
                      <a:srgbClr val="0070C0"/>
                    </a:solidFill>
                  </a:rPr>
                  <a:t>month</a:t>
                </a:r>
                <a:r>
                  <a:rPr lang="en-US" dirty="0"/>
                  <a:t>? Write your answer to the nearest dollar.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4.2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%=0.35%.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amount withdrawn each month is $200 so 𝐷=200.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𝐷=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200=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0.35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0.0035×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0.0035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=57142.867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$57143 will need to be invested to establish the perpetuity investment.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1178F5-79C1-834F-A953-E4C16717FD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090400" cy="4909004"/>
              </a:xfrm>
              <a:blipFill>
                <a:blip r:embed="rId2"/>
                <a:stretch>
                  <a:fillRect l="-908" t="-27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mple Stock Illustrations – 42,636 Example Stock Illustrations, Vectors &amp;  Clipart - Dreamstime">
            <a:extLst>
              <a:ext uri="{FF2B5EF4-FFF2-40B4-BE49-F238E27FC236}">
                <a16:creationId xmlns:a16="http://schemas.microsoft.com/office/drawing/2014/main" id="{19A67B74-3CF3-C847-B4FA-8C93F415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-18859"/>
            <a:ext cx="1320800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B0D5F-8C75-5043-B197-0EC10BB8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062"/>
            <a:ext cx="12192000" cy="1325563"/>
          </a:xfrm>
        </p:spPr>
        <p:txBody>
          <a:bodyPr/>
          <a:lstStyle/>
          <a:p>
            <a:r>
              <a:rPr lang="en-US" dirty="0"/>
              <a:t>Calculating the investment required to establish a perpetuity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06594-0CB9-43EF-BC04-DAAE8FC22994}"/>
              </a:ext>
            </a:extLst>
          </p:cNvPr>
          <p:cNvSpPr txBox="1"/>
          <p:nvPr/>
        </p:nvSpPr>
        <p:spPr>
          <a:xfrm>
            <a:off x="8621486" y="3011880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solve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B4FF9F-8026-4882-B63B-B9C6B021A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772" y="4280127"/>
            <a:ext cx="4677428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9264-535B-F345-9874-ECA6471C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interest rate of a perpetuity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A5F05-8744-8744-93FD-75FF13C4C1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33739"/>
                <a:ext cx="11078029" cy="492351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university mathematics faculty has </a:t>
                </a:r>
                <a:r>
                  <a:rPr lang="en-US" dirty="0">
                    <a:solidFill>
                      <a:srgbClr val="0070C0"/>
                    </a:solidFill>
                  </a:rPr>
                  <a:t>$30000 </a:t>
                </a:r>
                <a:r>
                  <a:rPr lang="en-US" dirty="0"/>
                  <a:t>to invest. It intends to award an annual mathematics prize of </a:t>
                </a:r>
                <a:r>
                  <a:rPr lang="en-US" dirty="0">
                    <a:solidFill>
                      <a:srgbClr val="0070C0"/>
                    </a:solidFill>
                  </a:rPr>
                  <a:t>$1500 </a:t>
                </a:r>
                <a:r>
                  <a:rPr lang="en-US" dirty="0"/>
                  <a:t>with the interest earned from investing this money in a perpetuity.</a:t>
                </a:r>
              </a:p>
              <a:p>
                <a:r>
                  <a:rPr lang="en-US" dirty="0"/>
                  <a:t>What is the minimum interest rate that will allow this prize to be awarded indefinitely?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Prize=𝑟%  of investment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1500= 𝑟%×30000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1500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×30000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1500=𝑟×300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𝑟=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1500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minimum annual interest rate to award this prize indefinitely is 5%.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A5F05-8744-8744-93FD-75FF13C4C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33739"/>
                <a:ext cx="11078029" cy="4923518"/>
              </a:xfrm>
              <a:blipFill>
                <a:blip r:embed="rId2"/>
                <a:stretch>
                  <a:fillRect l="-801" t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mple Stock Illustrations – 42,636 Example Stock Illustrations, Vectors &amp;  Clipart - Dreamstime">
            <a:extLst>
              <a:ext uri="{FF2B5EF4-FFF2-40B4-BE49-F238E27FC236}">
                <a16:creationId xmlns:a16="http://schemas.microsoft.com/office/drawing/2014/main" id="{DBE8A551-4650-FD42-9E03-4D86A397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-18859"/>
            <a:ext cx="1320800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96E23E-9F87-436F-98F1-35A51BE14C9A}"/>
              </a:ext>
            </a:extLst>
          </p:cNvPr>
          <p:cNvSpPr txBox="1"/>
          <p:nvPr/>
        </p:nvSpPr>
        <p:spPr>
          <a:xfrm>
            <a:off x="8621486" y="3011880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solve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A75EB-716A-4719-9ECB-170272BF3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348" y="4265855"/>
            <a:ext cx="6122510" cy="6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9264-535B-F345-9874-ECA6471C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interest rate of a perpetuity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5F05-8744-8744-93FD-75FF13C4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3738"/>
            <a:ext cx="12191999" cy="54242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university mathematics faculty has </a:t>
            </a:r>
            <a:r>
              <a:rPr lang="en-US" dirty="0">
                <a:solidFill>
                  <a:srgbClr val="0070C0"/>
                </a:solidFill>
              </a:rPr>
              <a:t>$30000 </a:t>
            </a:r>
            <a:r>
              <a:rPr lang="en-US" dirty="0"/>
              <a:t>to invest. It intends to award an annual mathematics prize of </a:t>
            </a:r>
            <a:r>
              <a:rPr lang="en-US" dirty="0">
                <a:solidFill>
                  <a:srgbClr val="0070C0"/>
                </a:solidFill>
              </a:rPr>
              <a:t>$1500 </a:t>
            </a:r>
            <a:r>
              <a:rPr lang="en-US" dirty="0"/>
              <a:t>with the interest earned from investing this money in a perpetuity.</a:t>
            </a:r>
          </a:p>
          <a:p>
            <a:r>
              <a:rPr lang="en-US" dirty="0"/>
              <a:t>What is the minimum interest rate that will allow this prize to be awarded indefinitely?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minimum annual interest rate to award this prize indefinitely is 5%.</a:t>
            </a:r>
          </a:p>
        </p:txBody>
      </p:sp>
      <p:pic>
        <p:nvPicPr>
          <p:cNvPr id="4" name="Picture 2" descr="Example Stock Illustrations – 42,636 Example Stock Illustrations, Vectors &amp;  Clipart - Dreamstime">
            <a:extLst>
              <a:ext uri="{FF2B5EF4-FFF2-40B4-BE49-F238E27FC236}">
                <a16:creationId xmlns:a16="http://schemas.microsoft.com/office/drawing/2014/main" id="{DBE8A551-4650-FD42-9E03-4D86A397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-18859"/>
            <a:ext cx="1320800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0B8E3-0F83-4C2F-B057-E5D7251AC399}"/>
              </a:ext>
            </a:extLst>
          </p:cNvPr>
          <p:cNvSpPr txBox="1"/>
          <p:nvPr/>
        </p:nvSpPr>
        <p:spPr>
          <a:xfrm>
            <a:off x="0" y="72737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6.14</a:t>
            </a:r>
            <a:endParaRPr lang="en-AU" sz="3200" dirty="0">
              <a:highlight>
                <a:srgbClr val="00FF00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EED09E-8FD7-4A6E-B920-590E5E046184}"/>
              </a:ext>
            </a:extLst>
          </p:cNvPr>
          <p:cNvGrpSpPr/>
          <p:nvPr/>
        </p:nvGrpSpPr>
        <p:grpSpPr>
          <a:xfrm>
            <a:off x="7778536" y="3150181"/>
            <a:ext cx="4211381" cy="2575008"/>
            <a:chOff x="353086" y="2237108"/>
            <a:chExt cx="3679671" cy="243032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E58A6F-568A-427E-8AE0-5B7D230527DD}"/>
                </a:ext>
              </a:extLst>
            </p:cNvPr>
            <p:cNvGrpSpPr/>
            <p:nvPr/>
          </p:nvGrpSpPr>
          <p:grpSpPr>
            <a:xfrm>
              <a:off x="353086" y="2237108"/>
              <a:ext cx="3679671" cy="2430329"/>
              <a:chOff x="0" y="0"/>
              <a:chExt cx="3594100" cy="26987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A9D4A92-6BF1-4E22-8878-EC9991F48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94100" cy="26987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A808498-2494-42C6-AF12-36D6D19C870B}"/>
                  </a:ext>
                </a:extLst>
              </p:cNvPr>
              <p:cNvGrpSpPr/>
              <p:nvPr/>
            </p:nvGrpSpPr>
            <p:grpSpPr>
              <a:xfrm>
                <a:off x="779929" y="355784"/>
                <a:ext cx="2411282" cy="2306323"/>
                <a:chOff x="0" y="11539"/>
                <a:chExt cx="2411282" cy="2306323"/>
              </a:xfrm>
            </p:grpSpPr>
            <p:sp>
              <p:nvSpPr>
                <p:cNvPr id="18" name="Text Box 2">
                  <a:extLst>
                    <a:ext uri="{FF2B5EF4-FFF2-40B4-BE49-F238E27FC236}">
                      <a16:creationId xmlns:a16="http://schemas.microsoft.com/office/drawing/2014/main" id="{C53CB430-8BB7-4BC4-9765-EEEFE58A8E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1539"/>
                  <a:ext cx="2373630" cy="2419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19" name="Text Box 2">
                  <a:extLst>
                    <a:ext uri="{FF2B5EF4-FFF2-40B4-BE49-F238E27FC236}">
                      <a16:creationId xmlns:a16="http://schemas.microsoft.com/office/drawing/2014/main" id="{C5F839B1-FECC-43DE-A794-2D04E625F7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44244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0" name="Text Box 2">
                  <a:extLst>
                    <a:ext uri="{FF2B5EF4-FFF2-40B4-BE49-F238E27FC236}">
                      <a16:creationId xmlns:a16="http://schemas.microsoft.com/office/drawing/2014/main" id="{2BBDFB31-24BC-46BD-8E52-EC1189AC8F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688489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1" name="Text Box 2">
                  <a:extLst>
                    <a:ext uri="{FF2B5EF4-FFF2-40B4-BE49-F238E27FC236}">
                      <a16:creationId xmlns:a16="http://schemas.microsoft.com/office/drawing/2014/main" id="{84F69D2A-6F7B-4EB3-B830-6D89D35810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1032734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2" name="Text Box 2">
                  <a:extLst>
                    <a:ext uri="{FF2B5EF4-FFF2-40B4-BE49-F238E27FC236}">
                      <a16:creationId xmlns:a16="http://schemas.microsoft.com/office/drawing/2014/main" id="{86D053EC-CBE2-468A-AB55-111F9111D6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95" y="1382357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BC4E8A84-5B5C-4478-A995-EB1E7983C8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1731981"/>
                  <a:ext cx="2373630" cy="2362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4" name="Text Box 2">
                  <a:extLst>
                    <a:ext uri="{FF2B5EF4-FFF2-40B4-BE49-F238E27FC236}">
                      <a16:creationId xmlns:a16="http://schemas.microsoft.com/office/drawing/2014/main" id="{15047778-3BA4-4E7E-9774-7624C0D9A8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2070847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13296A-94F0-4BE9-A8B7-C643742E3696}"/>
                </a:ext>
              </a:extLst>
            </p:cNvPr>
            <p:cNvSpPr txBox="1"/>
            <p:nvPr/>
          </p:nvSpPr>
          <p:spPr>
            <a:xfrm>
              <a:off x="1090624" y="2536458"/>
              <a:ext cx="2130558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Total number of periods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AACEED-8025-42FF-A21F-EDE715CE811F}"/>
                </a:ext>
              </a:extLst>
            </p:cNvPr>
            <p:cNvSpPr txBox="1"/>
            <p:nvPr/>
          </p:nvSpPr>
          <p:spPr>
            <a:xfrm>
              <a:off x="1101328" y="2823651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Annual interest rate 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1218A7-B450-4CCF-9EB0-AB71126D5829}"/>
                </a:ext>
              </a:extLst>
            </p:cNvPr>
            <p:cNvSpPr txBox="1"/>
            <p:nvPr/>
          </p:nvSpPr>
          <p:spPr>
            <a:xfrm>
              <a:off x="1090624" y="3133151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Present value 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4BBCC1-1B4A-4AFA-AE3F-502FAAE9FCEF}"/>
                </a:ext>
              </a:extLst>
            </p:cNvPr>
            <p:cNvSpPr txBox="1"/>
            <p:nvPr/>
          </p:nvSpPr>
          <p:spPr>
            <a:xfrm>
              <a:off x="1090624" y="344301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Payment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832EEF-28EB-4C75-927E-198C8B957631}"/>
                </a:ext>
              </a:extLst>
            </p:cNvPr>
            <p:cNvSpPr txBox="1"/>
            <p:nvPr/>
          </p:nvSpPr>
          <p:spPr>
            <a:xfrm>
              <a:off x="1101328" y="374703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Future value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4250EB-B3A4-40FE-8CB4-AF6D722B013D}"/>
                </a:ext>
              </a:extLst>
            </p:cNvPr>
            <p:cNvSpPr txBox="1"/>
            <p:nvPr/>
          </p:nvSpPr>
          <p:spPr>
            <a:xfrm>
              <a:off x="1090624" y="405466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Payment periods per year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2FA7BE-F93C-469E-8687-D704A648CF80}"/>
                </a:ext>
              </a:extLst>
            </p:cNvPr>
            <p:cNvSpPr txBox="1"/>
            <p:nvPr/>
          </p:nvSpPr>
          <p:spPr>
            <a:xfrm>
              <a:off x="1090624" y="4365788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Compounding periods per year</a:t>
              </a:r>
              <a:endParaRPr lang="en-AU" sz="1599" dirty="0">
                <a:latin typeface="Whitney SSm Book" pitchFamily="2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BBBDE52-A274-4DF8-A7A2-D9B4E7466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170" y="3509043"/>
            <a:ext cx="1592214" cy="15625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3C585D-6F4C-490C-BCB1-339B2DE24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773" y="2926264"/>
            <a:ext cx="2066278" cy="32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9264-535B-F345-9874-ECA6471C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interest rate of a perpetuity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5F05-8744-8744-93FD-75FF13C4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3738"/>
            <a:ext cx="12191999" cy="54242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university mathematics faculty has </a:t>
            </a:r>
            <a:r>
              <a:rPr lang="en-US" dirty="0">
                <a:solidFill>
                  <a:srgbClr val="0070C0"/>
                </a:solidFill>
              </a:rPr>
              <a:t>$30000 </a:t>
            </a:r>
            <a:r>
              <a:rPr lang="en-US" dirty="0"/>
              <a:t>to invest. It intends to award an annual mathematics prize of </a:t>
            </a:r>
            <a:r>
              <a:rPr lang="en-US" dirty="0">
                <a:solidFill>
                  <a:srgbClr val="0070C0"/>
                </a:solidFill>
              </a:rPr>
              <a:t>$1500 </a:t>
            </a:r>
            <a:r>
              <a:rPr lang="en-US" dirty="0"/>
              <a:t>with the interest earned from investing this money in a perpetuity.</a:t>
            </a:r>
          </a:p>
          <a:p>
            <a:r>
              <a:rPr lang="en-US" dirty="0"/>
              <a:t>What is the minimum interest rate that will allow this prize to be awarded indefinitely?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minimum annual interest rate to award this prize indefinitely is 5%.</a:t>
            </a:r>
          </a:p>
        </p:txBody>
      </p:sp>
      <p:pic>
        <p:nvPicPr>
          <p:cNvPr id="4" name="Picture 2" descr="Example Stock Illustrations – 42,636 Example Stock Illustrations, Vectors &amp;  Clipart - Dreamstime">
            <a:extLst>
              <a:ext uri="{FF2B5EF4-FFF2-40B4-BE49-F238E27FC236}">
                <a16:creationId xmlns:a16="http://schemas.microsoft.com/office/drawing/2014/main" id="{DBE8A551-4650-FD42-9E03-4D86A397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-18859"/>
            <a:ext cx="1320800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0B8E3-0F83-4C2F-B057-E5D7251AC399}"/>
              </a:ext>
            </a:extLst>
          </p:cNvPr>
          <p:cNvSpPr txBox="1"/>
          <p:nvPr/>
        </p:nvSpPr>
        <p:spPr>
          <a:xfrm>
            <a:off x="0" y="72737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6.14</a:t>
            </a:r>
            <a:endParaRPr lang="en-AU" sz="3200" dirty="0">
              <a:highlight>
                <a:srgbClr val="00FF00"/>
              </a:highligh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AA554B-409A-4DB3-81A8-BA9A13606FE3}"/>
              </a:ext>
            </a:extLst>
          </p:cNvPr>
          <p:cNvSpPr txBox="1"/>
          <p:nvPr/>
        </p:nvSpPr>
        <p:spPr>
          <a:xfrm>
            <a:off x="3554509" y="72737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E7EB89E-4777-1216-2B1D-78FE0ED3C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289" y="3003925"/>
            <a:ext cx="4070440" cy="30652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DFEA4F-A763-4BCD-553B-9E950F60B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273" y="3003925"/>
            <a:ext cx="3898445" cy="2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643</Words>
  <Application>Microsoft Office PowerPoint</Application>
  <PresentationFormat>Widescreen</PresentationFormat>
  <Paragraphs>98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Aharoni</vt:lpstr>
      <vt:lpstr>Avenir Next LT Pro</vt:lpstr>
      <vt:lpstr>Whitney SSm Book</vt:lpstr>
      <vt:lpstr>Whitney SSm Semibold</vt:lpstr>
      <vt:lpstr>Arial</vt:lpstr>
      <vt:lpstr>Calibri</vt:lpstr>
      <vt:lpstr>Cambria Math</vt:lpstr>
      <vt:lpstr>ShapesVTI</vt:lpstr>
      <vt:lpstr>Perpetuities</vt:lpstr>
      <vt:lpstr>PowerPoint Presentation</vt:lpstr>
      <vt:lpstr>Perpetuities: Special annuity</vt:lpstr>
      <vt:lpstr>Recurrence relations for financial products</vt:lpstr>
      <vt:lpstr>Calculating the withdrawal from a perpetuity</vt:lpstr>
      <vt:lpstr>Calculating the investment required to establish a perpetuity</vt:lpstr>
      <vt:lpstr>Calculating the interest rate of a perpetuity</vt:lpstr>
      <vt:lpstr>Calculating the interest rate of a perpetuity</vt:lpstr>
      <vt:lpstr>Calculating the interest rate of a perpetuity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Perpetuities</dc:title>
  <dc:creator>Yongmei Zhang</dc:creator>
  <cp:lastModifiedBy>Lyn ZHANG</cp:lastModifiedBy>
  <cp:revision>33</cp:revision>
  <dcterms:created xsi:type="dcterms:W3CDTF">2020-12-03T23:20:25Z</dcterms:created>
  <dcterms:modified xsi:type="dcterms:W3CDTF">2025-02-20T21:55:00Z</dcterms:modified>
</cp:coreProperties>
</file>