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359" r:id="rId3"/>
    <p:sldId id="257" r:id="rId4"/>
    <p:sldId id="258" r:id="rId5"/>
    <p:sldId id="427" r:id="rId6"/>
    <p:sldId id="497" r:id="rId7"/>
    <p:sldId id="881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3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48"/>
    <p:restoredTop sz="94444"/>
  </p:normalViewPr>
  <p:slideViewPr>
    <p:cSldViewPr snapToGrid="0" snapToObjects="1">
      <p:cViewPr varScale="1">
        <p:scale>
          <a:sx n="59" d="100"/>
          <a:sy n="59" d="100"/>
        </p:scale>
        <p:origin x="5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1. Ex </a:t>
          </a:r>
          <a:r>
            <a:rPr lang="en-AU" dirty="0">
              <a:latin typeface="Comic Sans MS" panose="030F0902030302020204" pitchFamily="66" charset="0"/>
            </a:rPr>
            <a:t>page 1B 2-8</a:t>
          </a:r>
          <a:endParaRPr lang="en-US" dirty="0"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7B63A322-A32D-7440-95CC-4C227BD04D22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2. Summary notes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3E7C0EF7-1BCA-7345-AF56-59CF2AB0A702}" type="pres">
      <dgm:prSet presAssocID="{E8FDA408-EBE3-4FFF-B181-52121CC44C86}" presName="diagram" presStyleCnt="0">
        <dgm:presLayoutVars>
          <dgm:dir/>
          <dgm:resizeHandles val="exact"/>
        </dgm:presLayoutVars>
      </dgm:prSet>
      <dgm:spPr/>
    </dgm:pt>
    <dgm:pt modelId="{8C1331E2-1D41-1F47-B3C8-C1FEFA483753}" type="pres">
      <dgm:prSet presAssocID="{22505801-6524-4B50-AD6D-CE222BF09B96}" presName="node" presStyleLbl="node1" presStyleIdx="0" presStyleCnt="2">
        <dgm:presLayoutVars>
          <dgm:bulletEnabled val="1"/>
        </dgm:presLayoutVars>
      </dgm:prSet>
      <dgm:spPr/>
    </dgm:pt>
    <dgm:pt modelId="{A1143C20-0D1A-4C4C-9520-05581FFC266B}" type="pres">
      <dgm:prSet presAssocID="{A5CD2530-2B66-466F-AF32-B7FC543B0E93}" presName="sibTrans" presStyleCnt="0"/>
      <dgm:spPr/>
    </dgm:pt>
    <dgm:pt modelId="{ECD8FAAA-EC6A-0347-B354-12D2A4126205}" type="pres">
      <dgm:prSet presAssocID="{7B63A322-A32D-7440-95CC-4C227BD04D22}" presName="node" presStyleLbl="node1" presStyleIdx="1" presStyleCnt="2">
        <dgm:presLayoutVars>
          <dgm:bulletEnabled val="1"/>
        </dgm:presLayoutVars>
      </dgm:prSet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A42FB09C-671F-004B-B6C5-BC66AE73FB1E}" type="presOf" srcId="{E8FDA408-EBE3-4FFF-B181-52121CC44C86}" destId="{3E7C0EF7-1BCA-7345-AF56-59CF2AB0A702}" srcOrd="0" destOrd="0" presId="urn:microsoft.com/office/officeart/2005/8/layout/default"/>
    <dgm:cxn modelId="{1DC144A5-7D96-0645-A6FF-8E79D6C36C75}" type="presOf" srcId="{22505801-6524-4B50-AD6D-CE222BF09B96}" destId="{8C1331E2-1D41-1F47-B3C8-C1FEFA483753}" srcOrd="0" destOrd="0" presId="urn:microsoft.com/office/officeart/2005/8/layout/default"/>
    <dgm:cxn modelId="{945FC9D6-2D58-F84F-BE22-B9953AE227A3}" type="presOf" srcId="{7B63A322-A32D-7440-95CC-4C227BD04D22}" destId="{ECD8FAAA-EC6A-0347-B354-12D2A4126205}" srcOrd="0" destOrd="0" presId="urn:microsoft.com/office/officeart/2005/8/layout/default"/>
    <dgm:cxn modelId="{F48D7E5B-6503-1F4D-B6EF-E48AB23355E6}" type="presParOf" srcId="{3E7C0EF7-1BCA-7345-AF56-59CF2AB0A702}" destId="{8C1331E2-1D41-1F47-B3C8-C1FEFA483753}" srcOrd="0" destOrd="0" presId="urn:microsoft.com/office/officeart/2005/8/layout/default"/>
    <dgm:cxn modelId="{C4D8E544-5F25-5341-B1B2-1B578D9C18C2}" type="presParOf" srcId="{3E7C0EF7-1BCA-7345-AF56-59CF2AB0A702}" destId="{A1143C20-0D1A-4C4C-9520-05581FFC266B}" srcOrd="1" destOrd="0" presId="urn:microsoft.com/office/officeart/2005/8/layout/default"/>
    <dgm:cxn modelId="{34074CAE-155B-C149-9BD5-77C29EFED0E3}" type="presParOf" srcId="{3E7C0EF7-1BCA-7345-AF56-59CF2AB0A702}" destId="{ECD8FAAA-EC6A-0347-B354-12D2A412620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331E2-1D41-1F47-B3C8-C1FEFA483753}">
      <dsp:nvSpPr>
        <dsp:cNvPr id="0" name=""/>
        <dsp:cNvSpPr/>
      </dsp:nvSpPr>
      <dsp:spPr>
        <a:xfrm>
          <a:off x="1698308" y="4325"/>
          <a:ext cx="3615753" cy="21694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1. Ex </a:t>
          </a:r>
          <a:r>
            <a:rPr lang="en-AU" sz="4700" kern="1200" dirty="0">
              <a:latin typeface="Comic Sans MS" panose="030F0902030302020204" pitchFamily="66" charset="0"/>
            </a:rPr>
            <a:t>page 1B 2-8</a:t>
          </a:r>
          <a:endParaRPr lang="en-US" sz="4700" kern="1200" dirty="0">
            <a:latin typeface="Comic Sans MS" panose="030F0902030302020204" pitchFamily="66" charset="0"/>
          </a:endParaRPr>
        </a:p>
      </dsp:txBody>
      <dsp:txXfrm>
        <a:off x="1698308" y="4325"/>
        <a:ext cx="3615753" cy="2169451"/>
      </dsp:txXfrm>
    </dsp:sp>
    <dsp:sp modelId="{ECD8FAAA-EC6A-0347-B354-12D2A4126205}">
      <dsp:nvSpPr>
        <dsp:cNvPr id="0" name=""/>
        <dsp:cNvSpPr/>
      </dsp:nvSpPr>
      <dsp:spPr>
        <a:xfrm>
          <a:off x="1698308" y="2535353"/>
          <a:ext cx="3615753" cy="2169451"/>
        </a:xfrm>
        <a:prstGeom prst="rect">
          <a:avLst/>
        </a:prstGeom>
        <a:solidFill>
          <a:schemeClr val="accent5">
            <a:hueOff val="-682995"/>
            <a:satOff val="-59431"/>
            <a:lumOff val="-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2. Summary notes</a:t>
          </a:r>
        </a:p>
      </dsp:txBody>
      <dsp:txXfrm>
        <a:off x="1698308" y="2535353"/>
        <a:ext cx="3615753" cy="2169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4T21:47:22.3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64,'49'0,"-6"0,-11 0,-3 0,11 0,-7 0,0 0,7 0,-5 0,18 0,-9 0,5 0,5 0,-11 0,13 0,-8 0,0 0,-7 0,6 0,-6 0,0 0,-1 0,0 0,-5 0,4 0,-5 0,-1 0,21 0,-16 0,11 0,-17 5,-5-4,6 4,-5-5,3 0,-9 4,4-2,-6 2,0-4,0 0,0 5,0-4,0 3,6 1,-4-4,4 4,-1-5,-3 0,10 0,-2 0,4 0,-3 0,0 0,-9 0,4 0,-6 0,6 0,-5 0,5 0,0 0,-5 0,11 0,-5 0,1 0,3 0,-3 0,-1 0,-1 0,0 0,-5 0,5 0,9 0,-11 0,16 0,-18 0,10 0,-11 0,11 0,-5 0,6 0,7 0,-5 0,11 0,-11 0,11-5,-11 3,5-8,-7 9,-6-9,5 9,-11-3,5-1,-6 4,0-4,1 5,13-4,-15 2,21-3,-24 1,10 3,-6-4,0 1,1 2,-1-2,0-1,0 4,0-3,0-1,6 4,-4-3,3 4,-4 0,-1 0,0 0,0 0,9 0,-7 0,2 0,-5 0,-3-5,-1 4,8-4,-12 5,12 0,-4 0,-3 0,7 0,-12 0,8 0,0 0,2 0,3 0,-9 0,4 0,-3 0,4 0,-5 0,4 0,0 0,-3 0,2 0,-4 0,6 0,-4 0,7 0,-13 0,13 0,-12 0,7 0,0 0,-7 0,10 0,-7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4T21:47:25.0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18,'66'0,"-8"0,5 0,-13 0,22 0,-13 0,15 0,-17 0,6 0,-13 0,14 0,-14 0,5 0,-7 0,-6 0,4 0,-11 0,5 0,-7 0,0 0,0 0,0 0,-6 0,-1 0,0 0,-4 0,3 0,-4 0,-1 0,0 0,0 0,0 0,-5 0,4 0,-4 0,5 0,1 0,-6 0,4 0,-4 0,20 0,-11 0,16 0,-18 0,9 0,-9 0,4 0,-6 0,0 0,0 0,-5 0,4 0,-4 0,1 0,2 0,-4 0,4 0,0 0,-4 0,4 0,-4 0,0-8,-1-2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4T21:48:25.43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1,'74'0,"1"0,-8-1,-1 2,4 2,0 2,-3 4,1 2,5-1,-1 1,-15 3,-2-1,7-8,-2-1,39 11,-41-10,3 0,10 4,-2 1,21 6,-27-10,-2-1,13 9,17-13,-11 14,1-14,0 7,-10-8,-2 0,-9 0,0 0,-9 0,7 0,-7 0,1 0,5 0,-5 0,-1 0,-2 0,1 0,-7 0,6 0,-15 0,5 0,-5 0,7 6,-7-5,6 11,-14-10,7 4,-1-6,-6 0,14 0,-6 6,15-4,-6 4,41 0,-34-4,34 5,-32-7,-1 0,-2 0,-8 0,-7 0,-2 0,-12-12,-2-2,7 0,3 3,22 11,1 0,1 0,-3 0,-8 0,-7 0,-2-5,-7 3,0-3,-6 5,4 0,-10 0,11 0,-12 0,6 0,-1 0,-4 0,15 0,-7 0,9-6,-5 5,0-5,7 6,-6 0,7 0,-9 0,1 0,-6 0,-1 0,-2 0,-3 0,8-5,-9 4,5-5,-1 1,3-2,-1 1,-1 0,0 1,-4 3,4-3,0 0,-5-2,5 1,5-4,-8 3,8 1,-10 1,-1 0,0-12,1-7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4T21:48:28.72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44,'83'0,"-6"0,5 0,7 0,-5 0,-33 0,2 0,5 0,0 0,1 0,1 0,11 0,0 0,-3 0,-2 0,-10 0,-1 0,1 0,-1 0,41 0,1 0,-46 0,0 0,41 0,-18 0,14 0,-26 0,17 0,-17 0,7 0,-25 0,4 0,-22 0,1 0,21 0,12 0,-9 0,3 0,-1 0,1 0,10 0,0 0,-5 0,0 0,11 0,3 0,12 0,5 0,-22 0,2-1,2 2,7 5,3 1,-1 1,0-1,1 0,-3 4,-2 5,-3 3,-1 0,25 3,-5 0,-23-2,-3 0,3-2,-2 0,-20-5,0 1,10 0,0 0,36 10,-13-8,-11 0,-19-8,-15-2,-5-6,-19 0,37 0,1-7,41-10,-8-9,-32 9,0 0,42-9,-23 7,2 1,-3 3,0 0,18-5,-1-1,-25 6,2 1,35-2,-2 2,-5-2,-1 6,-1-1,-1-5,-31 10,1 2,36-4,-3 1,-19 5,-3-5,-18 7,-9 0,-10-6,-7 5,-1-10,-5 10,19-5,0 6,22 0,-1 0,1 0,-9 0,16 0,7 0,9 0,8 0,-19 0,6 0,-16 7,7 1,-9 7,-9 0,7-7,-15 4,7-11,-17 5,7 1,-6-6,0 11,-2-11,0 11,-5-11,12 11,-12-10,5 10,-7-11,0 10,0-10,0 11,0-11,0 10,0-10,0 5,-1-1,1-3,0 9,0-10,0 5,0-6,0 0,0 0,0 0,11 0,-14 0,13 0,-17 0,7 0,-6 0,5 0,-5 0,13 0,-11-5,9 4,-11-10,0 9,-2-8,-5 8,4-3,1 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07T01:24:42.9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17,'47'0,"12"0,-32 0,19 0,-9 0,9 0,1 0,17 0,-7 0,6 0,1 0,-7 0,15 0,-15 0,16 0,-8 0,1 0,16 0,6 0,11 0,-47 0,2 0,5 0,1 0,-5 0,2 0,8 0,1 0,-5 0,-2 0,41 0,-43 0,0 0,32 0,-32 0,4 0,6 0,-1 0,31 0,-16 0,-1 0,17 0,-20 0,2 0,-17 0,-1 0,10 0,1 0,-5 0,0 0,7 0,-2 0,-19 0,0 0,16 1,-3-2,18-6,-21 6,3 0,32-6,-45 6,1 2,11-1,-1 0,30 0,-38 0,-3 0,10 0,-8 0,0 0,0 6,-8 1,6 7,-5-1,15-6,3 6,18-4,-7 6,16-6,-16-3,7-6,-10 0,-8 0,6 0,-15 0,7 0,-9 0,-8 0,6 0,-20 0,11 0,-13 0,1 0,4 0,-12 0,0 0,-2 0,-5 0,1 0,-2 0,4 0,-7 0,13 0,-14 0,10 0,-5 0,13 0,-6 0,6 0,0 0,-6 0,6 0,-7-5,0 4,0-5,-6 6,5 0,-5 0,1 0,3 0,3 0,1 0,11 0,-11 0,11 0,-12 0,12 0,-11 0,11 0,-11 0,4 0,11 0,-13 0,13 0,-10 0,-6 0,6 0,-7 0,7 0,-6 0,6 0,-7 0,0 0,0 0,0 0,-6 0,5 0,-5 0,6 0,0 0,0 0,0 0,0 0,7 0,-6 0,37 7,-24-6,25 5,-16-6,-6 0,13 0,-14 0,7 0,-8 0,-1 0,-5 0,4 0,-5 0,7 0,7 0,-5 0,13 0,-13 0,5 0,-7 0,0 0,0 0,-1 0,1 0,24 6,-18 1,18 6,-24-6,8 5,-13-10,11 4,-20-6,6 0,-13 0,5 0,2 0,0 0,6 0,0 0,1 0,7 0,-7 0,5 0,-11 0,4 0,-6 0,7 0,-6 0,6 0,-7 0,0 0,0 0,-6 0,5 0,-5 0,1 0,3 0,-3 0,5 0,-6 0,5 0,-5 0,6 0,-6 0,5 0,-10 0,9 0,-9 0,9 0,-5 0,0 0,4 0,-9 0,15 4,-8-2,4 2,0-4,-5 0,6 0,0 0,0 0,-5 0,3 0,-4 0,6 0,0 0,0 0,7 0,-5 0,11 0,-12 0,13 0,-13 0,6 0,-1 0,-10 0,10 0,-12 0,6 0,0 0,7 6,-6-5,12 5,-4-6,13 0,-5 0,5 0,1 0,-7 0,7 0,-8 0,16 0,-18 0,16 0,-27 0,5 0,-1 0,2 0,1 0,4 0,-5 0,7 0,-7 0,5 0,-5 0,7 0,-7 0,-1 0,0 0,-6 5,6-4,-1 10,-4-5,21 1,-18 3,18-8,-15 3,0-5,13 0,-17 0,24 0,-24 0,16 0,-18 0,5 0,-7 0,0 0,0 0,0 0,6 0,2 0,1 0,4 0,-12-5,13 3,-13-3,6 5,-7 0,0 0,10 0,-7 0,7 0,-4 0,-4-5,11 4,-5-4,7-1,-7 4,-1-3,-7 0,-6 3,-1-3,-1 5,2 0,-1 0,3 0,-7 0,8 0,1 0,2 0,5 0,-5 0,0 0,0 0,7-6,-6 5,6-5,-7 6,-6-4,5 2,-10-2,4 4,-1-5,1 4,0-8,-1 7,1-7,1 2,6 1,-5-4,-2 9,0-9,-4 8,8-3,-4 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07T01:26:03.9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74,'68'0,"-11"0,-4 0,3 0,1 0,15 0,14 0,3 0,8 0,-45 0,1 0,46 0,-39 0,0 0,31 0,-22 0,-1 0,9 0,-18 0,0 0,25 0,3 0,-10 0,5 0,-16 0,0 0,-3 0,-8 0,-7 0,5 0,-14 0,14 0,-5 0,7 0,-8 0,6 0,3 0,1 0,7 0,-9 0,0 0,-8 0,6 0,-6 0,1-11,-3 8,1-8,-7 11,0 0,5 0,-11 0,12 0,-7 0,0-6,7 5,-5-10,16 4,-16 0,2-3,-13 8,-6-3,0 5,-5 0,3 0,-3 0,5 0,0 0,6 0,-4 0,11 0,-11 0,11 0,-12 0,12 0,-11 0,11 0,-11 0,11 0,-5 0,0 0,22 0,-24 0,24 0,-28 0,11 0,-11 0,4 0,-6 0,0 0,7 0,-6 0,6 0,-7 0,7 0,-6 0,12 0,-11 0,11 0,-5 0,7 0,0 0,0 0,0 0,7 0,11 0,-6 0,5 0,-18 0,1 0,0 0,-7 0,5 0,-11 5,11-3,-11 8,11-9,-11 9,11-3,-12 0,13-2,-6 1,7-5,-1 5,1-6,0 0,7 0,-5 0,6 0,8 0,-4 0,6 0,-10 0,-15 0,5 0,-11 0,11 0,-11 0,11 0,-12 0,6 0,-7 0,0 0,0 0,6 0,-4 0,11 0,-11 0,4 0,1 0,1 0,7 0,-7 0,22 5,-24 2,24 0,-28 3,4-9,-6 4,-5-5,3 6,-3-5,-1 4,-1-5,0 0,1 0,6 0,0 0,0 0,0 0,0 0,0 0,0 0,-5 0,-2 0,-1 0,1 0,0 0,-1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7F987-3A23-5445-8067-9DA00552AB09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9E522-D3AC-FF47-8284-CB8A31ED5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40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2-8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9E522-D3AC-FF47-8284-CB8A31ED53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17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the audience what the null and hypothesis might</a:t>
            </a:r>
            <a:r>
              <a:rPr lang="en-GB" baseline="0" dirty="0"/>
              <a:t> be, what type of data we would have and what test we should consider using.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A5C98-5A61-4815-8FF6-58A01FAC906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485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A5C98-5A61-4815-8FF6-58A01FAC906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749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>
                <a:latin typeface="Calibri" pitchFamily="34" charset="0"/>
              </a:rPr>
              <a:t>The question of interest is whether the class of an individual affected their chance of survival.  </a:t>
            </a:r>
            <a:endParaRPr lang="en-GB" dirty="0"/>
          </a:p>
          <a:p>
            <a:pPr eaLnBrk="1" hangingPunct="1">
              <a:spcBef>
                <a:spcPct val="0"/>
              </a:spcBef>
            </a:pPr>
            <a:endParaRPr lang="en-GB" dirty="0"/>
          </a:p>
          <a:p>
            <a:pPr eaLnBrk="1" hangingPunct="1">
              <a:spcBef>
                <a:spcPct val="0"/>
              </a:spcBef>
            </a:pPr>
            <a:r>
              <a:rPr lang="en-GB" dirty="0">
                <a:latin typeface="Calibri" pitchFamily="34" charset="0"/>
              </a:rPr>
              <a:t>As there are different numbers in the classes, the percentages within those who died are misleading in option 1.  There were 709 people in 3</a:t>
            </a:r>
            <a:r>
              <a:rPr lang="en-GB" baseline="30000" dirty="0">
                <a:latin typeface="Calibri" pitchFamily="34" charset="0"/>
              </a:rPr>
              <a:t>rd</a:t>
            </a:r>
            <a:r>
              <a:rPr lang="en-GB" dirty="0">
                <a:latin typeface="Calibri" pitchFamily="34" charset="0"/>
              </a:rPr>
              <a:t> class but only 323 and 277 in 1</a:t>
            </a:r>
            <a:r>
              <a:rPr lang="en-GB" baseline="30000" dirty="0">
                <a:latin typeface="Calibri" pitchFamily="34" charset="0"/>
              </a:rPr>
              <a:t>st</a:t>
            </a:r>
            <a:r>
              <a:rPr lang="en-GB" dirty="0">
                <a:latin typeface="Calibri" pitchFamily="34" charset="0"/>
              </a:rPr>
              <a:t> and 2</a:t>
            </a:r>
            <a:r>
              <a:rPr lang="en-GB" baseline="30000" dirty="0">
                <a:latin typeface="Calibri" pitchFamily="34" charset="0"/>
              </a:rPr>
              <a:t>nd</a:t>
            </a:r>
            <a:r>
              <a:rPr lang="en-GB" dirty="0">
                <a:latin typeface="Calibri" pitchFamily="34" charset="0"/>
              </a:rPr>
              <a:t> class respectively so we would expect a higher % of 3</a:t>
            </a:r>
            <a:r>
              <a:rPr lang="en-GB" baseline="30000" dirty="0">
                <a:latin typeface="Calibri" pitchFamily="34" charset="0"/>
              </a:rPr>
              <a:t>rd</a:t>
            </a:r>
            <a:r>
              <a:rPr lang="en-GB" dirty="0">
                <a:latin typeface="Calibri" pitchFamily="34" charset="0"/>
              </a:rPr>
              <a:t> class people in both the died and survived categories. </a:t>
            </a:r>
            <a:r>
              <a:rPr lang="en-GB" dirty="0"/>
              <a:t>It’s clear that people in the lower classes were much more likely to have died.  74.5% of those in 3</a:t>
            </a:r>
            <a:r>
              <a:rPr lang="en-GB" baseline="30000" dirty="0"/>
              <a:t>rd</a:t>
            </a:r>
            <a:r>
              <a:rPr lang="en-GB" dirty="0"/>
              <a:t> class died but only 38.1% of those in 1</a:t>
            </a:r>
            <a:r>
              <a:rPr lang="en-GB" baseline="30000" dirty="0"/>
              <a:t>st</a:t>
            </a:r>
            <a:r>
              <a:rPr lang="en-GB" dirty="0"/>
              <a:t> class.</a:t>
            </a:r>
            <a:r>
              <a:rPr lang="en-GB" dirty="0">
                <a:latin typeface="Calibri" pitchFamily="34" charset="0"/>
              </a:rPr>
              <a:t> </a:t>
            </a:r>
          </a:p>
          <a:p>
            <a:r>
              <a:rPr lang="en-GB" dirty="0"/>
              <a:t>  </a:t>
            </a:r>
          </a:p>
        </p:txBody>
      </p:sp>
      <p:sp>
        <p:nvSpPr>
          <p:cNvPr id="501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9BBDA-EDE9-4D1C-B2E6-744BBFA5CFEE}" type="slidenum">
              <a:rPr lang="en-GB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976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4161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719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49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299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546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881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13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85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557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885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187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3/23/2025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5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customXml" Target="../ink/ink5.xml"/><Relationship Id="rId7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180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customXml" Target="../ink/ink2.xml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customXml" Target="../ink/ink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E1AED4-C7FF-4468-BF54-4470A0A3E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11A6FE-82DF-474C-9731-9FAD85A3F24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59"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DE94FAB-AA60-43B4-A2C3-3A940B9A9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219E21-4052-DD4C-B8B0-B54643419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16721"/>
            <a:ext cx="9144000" cy="1152663"/>
          </a:xfrm>
        </p:spPr>
        <p:txBody>
          <a:bodyPr>
            <a:norm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Categorical Distribution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673EC6-1E1A-AC4B-B349-6FD22CA0D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36465"/>
            <a:ext cx="9144000" cy="64678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1B</a:t>
            </a:r>
          </a:p>
        </p:txBody>
      </p:sp>
    </p:spTree>
    <p:extLst>
      <p:ext uri="{BB962C8B-B14F-4D97-AF65-F5344CB8AC3E}">
        <p14:creationId xmlns:p14="http://schemas.microsoft.com/office/powerpoint/2010/main" val="19172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E34B60-2831-0A41-9E32-3446E9FBD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234824" cy="1453019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F859AB6-88C4-AB43-9679-B90165912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132321"/>
              </p:ext>
            </p:extLst>
          </p:nvPr>
        </p:nvGraphicFramePr>
        <p:xfrm>
          <a:off x="7486389" y="0"/>
          <a:ext cx="4425864" cy="2217420"/>
        </p:xfrm>
        <a:graphic>
          <a:graphicData uri="http://schemas.openxmlformats.org/drawingml/2006/table">
            <a:tbl>
              <a:tblPr/>
              <a:tblGrid>
                <a:gridCol w="1475288">
                  <a:extLst>
                    <a:ext uri="{9D8B030D-6E8A-4147-A177-3AD203B41FA5}">
                      <a16:colId xmlns:a16="http://schemas.microsoft.com/office/drawing/2014/main" val="361308973"/>
                    </a:ext>
                  </a:extLst>
                </a:gridCol>
                <a:gridCol w="1475288">
                  <a:extLst>
                    <a:ext uri="{9D8B030D-6E8A-4147-A177-3AD203B41FA5}">
                      <a16:colId xmlns:a16="http://schemas.microsoft.com/office/drawing/2014/main" val="411178654"/>
                    </a:ext>
                  </a:extLst>
                </a:gridCol>
                <a:gridCol w="1475288">
                  <a:extLst>
                    <a:ext uri="{9D8B030D-6E8A-4147-A177-3AD203B41FA5}">
                      <a16:colId xmlns:a16="http://schemas.microsoft.com/office/drawing/2014/main" val="359915204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AU" i="1">
                          <a:solidFill>
                            <a:srgbClr val="000000"/>
                          </a:solidFill>
                          <a:effectLst/>
                          <a:latin typeface="Abadi"/>
                        </a:rPr>
                        <a:t>Climate type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Abadi"/>
                      </a:endParaRPr>
                    </a:p>
                  </a:txBody>
                  <a:tcPr marL="95250" marR="95250" marT="47625" marB="47625" anchor="b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U" i="1">
                          <a:solidFill>
                            <a:srgbClr val="000000"/>
                          </a:solidFill>
                          <a:effectLst/>
                          <a:latin typeface="Abadi"/>
                        </a:rPr>
                        <a:t>Frequency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Abadi"/>
                      </a:endParaRPr>
                    </a:p>
                  </a:txBody>
                  <a:tcPr marL="95250" marR="95250" marT="47625" marB="47625" anchor="b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33645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i="1">
                          <a:solidFill>
                            <a:srgbClr val="000000"/>
                          </a:solidFill>
                          <a:effectLst/>
                          <a:latin typeface="Abadi"/>
                        </a:rPr>
                        <a:t>Number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Abadi"/>
                      </a:endParaRPr>
                    </a:p>
                  </a:txBody>
                  <a:tcPr marL="95250" marR="95250" marT="47625" marB="47625" anchor="b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i="1">
                          <a:solidFill>
                            <a:srgbClr val="000000"/>
                          </a:solidFill>
                          <a:effectLst/>
                          <a:latin typeface="Abadi"/>
                        </a:rPr>
                        <a:t>Percentage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Abadi"/>
                      </a:endParaRPr>
                    </a:p>
                  </a:txBody>
                  <a:tcPr marL="95250" marR="95250" marT="47625" marB="4762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533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 dirty="0">
                          <a:solidFill>
                            <a:srgbClr val="000000"/>
                          </a:solidFill>
                          <a:effectLst/>
                          <a:latin typeface="Abadi"/>
                        </a:rPr>
                        <a:t>Cold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solidFill>
                            <a:srgbClr val="000000"/>
                          </a:solidFill>
                          <a:effectLst/>
                          <a:latin typeface="Abadi"/>
                        </a:rPr>
                        <a:t>  </a:t>
                      </a:r>
                      <a:r>
                        <a:rPr lang="en-AU" b="0" i="0" u="none" strike="noStrike" dirty="0">
                          <a:solidFill>
                            <a:srgbClr val="000000"/>
                          </a:solidFill>
                          <a:effectLst/>
                          <a:latin typeface="Abadi"/>
                        </a:rPr>
                        <a:t>3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solidFill>
                            <a:srgbClr val="000000"/>
                          </a:solidFill>
                          <a:effectLst/>
                          <a:latin typeface="Abadi"/>
                        </a:rPr>
                        <a:t>  </a:t>
                      </a:r>
                      <a:r>
                        <a:rPr lang="en-AU" b="0" i="0" u="none" strike="noStrike" dirty="0">
                          <a:solidFill>
                            <a:srgbClr val="000000"/>
                          </a:solidFill>
                          <a:effectLst/>
                          <a:latin typeface="Abadi"/>
                        </a:rPr>
                        <a:t>13.0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78522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>
                          <a:solidFill>
                            <a:srgbClr val="000000"/>
                          </a:solidFill>
                          <a:effectLst/>
                          <a:latin typeface="Abadi"/>
                        </a:rPr>
                        <a:t>Mild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0000"/>
                          </a:solidFill>
                          <a:effectLst/>
                          <a:latin typeface="Abadi"/>
                        </a:rPr>
                        <a:t>14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solidFill>
                            <a:srgbClr val="000000"/>
                          </a:solidFill>
                          <a:effectLst/>
                          <a:latin typeface="Abadi"/>
                        </a:rPr>
                        <a:t>  </a:t>
                      </a:r>
                      <a:r>
                        <a:rPr lang="en-AU" b="0" i="0" u="none" strike="noStrike" dirty="0">
                          <a:solidFill>
                            <a:srgbClr val="000000"/>
                          </a:solidFill>
                          <a:effectLst/>
                          <a:latin typeface="Abadi"/>
                        </a:rPr>
                        <a:t>60.9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482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>
                          <a:solidFill>
                            <a:srgbClr val="000000"/>
                          </a:solidFill>
                          <a:effectLst/>
                          <a:latin typeface="Abadi"/>
                        </a:rPr>
                        <a:t>Hot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solidFill>
                            <a:srgbClr val="000000"/>
                          </a:solidFill>
                          <a:effectLst/>
                          <a:latin typeface="Abadi"/>
                        </a:rPr>
                        <a:t>  </a:t>
                      </a:r>
                      <a:r>
                        <a:rPr lang="en-AU" b="0" i="0" u="none" strike="noStrike" dirty="0">
                          <a:solidFill>
                            <a:srgbClr val="000000"/>
                          </a:solidFill>
                          <a:effectLst/>
                          <a:latin typeface="Abadi"/>
                        </a:rPr>
                        <a:t>6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solidFill>
                            <a:srgbClr val="000000"/>
                          </a:solidFill>
                          <a:effectLst/>
                          <a:latin typeface="Abadi"/>
                        </a:rPr>
                        <a:t>  </a:t>
                      </a:r>
                      <a:r>
                        <a:rPr lang="en-AU" b="0" i="0" u="none" strike="noStrike" dirty="0">
                          <a:solidFill>
                            <a:srgbClr val="000000"/>
                          </a:solidFill>
                          <a:effectLst/>
                          <a:latin typeface="Abadi"/>
                        </a:rPr>
                        <a:t>26.1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02147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 i="1">
                          <a:solidFill>
                            <a:srgbClr val="000000"/>
                          </a:solidFill>
                          <a:effectLst/>
                          <a:latin typeface="Abadi"/>
                        </a:rPr>
                        <a:t>Total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0000"/>
                          </a:solidFill>
                          <a:effectLst/>
                          <a:latin typeface="Abadi"/>
                        </a:rPr>
                        <a:t>23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0000"/>
                          </a:solidFill>
                          <a:effectLst/>
                          <a:latin typeface="Abadi"/>
                        </a:rPr>
                        <a:t>100.0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453301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462D3099-BB78-F14A-86A5-3F3EFAD2A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4405" y="-323324"/>
            <a:ext cx="51314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9FE6CC-9358-2F48-80E4-BBD6995D521C}"/>
              </a:ext>
            </a:extLst>
          </p:cNvPr>
          <p:cNvSpPr/>
          <p:nvPr/>
        </p:nvSpPr>
        <p:spPr>
          <a:xfrm>
            <a:off x="761312" y="2492772"/>
            <a:ext cx="1101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1. Ordinal</a:t>
            </a: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3DDEC09-DB7C-2D4F-B59E-67E93592B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175084"/>
              </p:ext>
            </p:extLst>
          </p:nvPr>
        </p:nvGraphicFramePr>
        <p:xfrm>
          <a:off x="2504944" y="2028299"/>
          <a:ext cx="10042234" cy="607740"/>
        </p:xfrm>
        <a:graphic>
          <a:graphicData uri="http://schemas.openxmlformats.org/drawingml/2006/table">
            <a:tbl>
              <a:tblPr/>
              <a:tblGrid>
                <a:gridCol w="10042234">
                  <a:extLst>
                    <a:ext uri="{9D8B030D-6E8A-4147-A177-3AD203B41FA5}">
                      <a16:colId xmlns:a16="http://schemas.microsoft.com/office/drawing/2014/main" val="3615315813"/>
                    </a:ext>
                  </a:extLst>
                </a:gridCol>
              </a:tblGrid>
              <a:tr h="607740">
                <a:tc>
                  <a:txBody>
                    <a:bodyPr/>
                    <a:lstStyle/>
                    <a:p>
                      <a:pPr fontAlgn="t">
                        <a:buFont typeface="+mj-lt"/>
                        <a:buAutoNum type="arabicPeriod" startAt="2"/>
                      </a:pPr>
                      <a:r>
                        <a:rPr lang="en-AU" dirty="0">
                          <a:solidFill>
                            <a:srgbClr val="009EC6"/>
                          </a:solidFill>
                          <a:effectLst/>
                          <a:latin typeface="Abadi"/>
                        </a:rPr>
                        <a:t> </a:t>
                      </a:r>
                    </a:p>
                  </a:txBody>
                  <a:tcPr marL="95250" marR="142875" marT="142875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7430042"/>
                  </a:ext>
                </a:extLst>
              </a:tr>
            </a:tbl>
          </a:graphicData>
        </a:graphic>
      </p:graphicFrame>
      <p:pic>
        <p:nvPicPr>
          <p:cNvPr id="3075" name="Picture 3" descr="PIC">
            <a:extLst>
              <a:ext uri="{FF2B5EF4-FFF2-40B4-BE49-F238E27FC236}">
                <a16:creationId xmlns:a16="http://schemas.microsoft.com/office/drawing/2014/main" id="{14F8095E-06A0-CC48-B8B2-5ADFD6FC6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944" y="2028141"/>
            <a:ext cx="2831144" cy="469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E9769795-8B3B-D346-AF32-414A7DEB4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4943" y="1727834"/>
            <a:ext cx="159876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35C4BF76-172A-8147-983D-F1934B938D94}"/>
              </a:ext>
            </a:extLst>
          </p:cNvPr>
          <p:cNvSpPr/>
          <p:nvPr/>
        </p:nvSpPr>
        <p:spPr>
          <a:xfrm>
            <a:off x="3194137" y="6011542"/>
            <a:ext cx="2141951" cy="783828"/>
          </a:xfrm>
          <a:prstGeom prst="frame">
            <a:avLst>
              <a:gd name="adj1" fmla="val 29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4D799873-67C1-E44E-B2FC-DEBA97F1E40E}"/>
              </a:ext>
            </a:extLst>
          </p:cNvPr>
          <p:cNvSpPr/>
          <p:nvPr/>
        </p:nvSpPr>
        <p:spPr>
          <a:xfrm>
            <a:off x="2367157" y="3244241"/>
            <a:ext cx="476252" cy="1453019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F2238011-0E3E-8649-AE21-A1BB42439A86}"/>
              </a:ext>
            </a:extLst>
          </p:cNvPr>
          <p:cNvSpPr/>
          <p:nvPr/>
        </p:nvSpPr>
        <p:spPr>
          <a:xfrm>
            <a:off x="9448930" y="773481"/>
            <a:ext cx="476252" cy="1453019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99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BE51BE-0CC7-FF42-BB0D-F048A9A10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18" y="-2022508"/>
            <a:ext cx="11239077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AU" b="1" dirty="0"/>
              <a:t>Stacked or segmented bar charts</a:t>
            </a:r>
            <a:endParaRPr lang="en-US" sz="5400" b="1" i="0" kern="120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41F6083-2315-334B-B419-39C877B40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062037"/>
            <a:ext cx="12090394" cy="4351338"/>
          </a:xfrm>
        </p:spPr>
        <p:txBody>
          <a:bodyPr/>
          <a:lstStyle/>
          <a:p>
            <a:r>
              <a:rPr lang="en-US" dirty="0"/>
              <a:t>A statistical graph used to display the information contained in a two-way frequency table. It is a useful tool for identifying associations between two categorical variables.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D22E7B-27DA-6847-8727-0C2CAFACC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534" y="2430639"/>
            <a:ext cx="3049326" cy="44176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CE7C470-359E-5441-BCFB-99471B4C47C8}"/>
              </a:ext>
            </a:extLst>
          </p:cNvPr>
          <p:cNvSpPr/>
          <p:nvPr/>
        </p:nvSpPr>
        <p:spPr>
          <a:xfrm>
            <a:off x="6802062" y="3581748"/>
            <a:ext cx="5270014" cy="830997"/>
          </a:xfrm>
          <a:prstGeom prst="rect">
            <a:avLst/>
          </a:prstGeom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 A legend is required to identify which segment represents which category</a:t>
            </a:r>
            <a:endParaRPr lang="en-US" sz="2400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A898B9A6-FFB5-1B4E-9525-6CBA41324905}"/>
              </a:ext>
            </a:extLst>
          </p:cNvPr>
          <p:cNvSpPr/>
          <p:nvPr/>
        </p:nvSpPr>
        <p:spPr>
          <a:xfrm>
            <a:off x="4700363" y="2697157"/>
            <a:ext cx="1524000" cy="18253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0F902B54-8DF6-0646-9A7F-237A91E1766E}"/>
              </a:ext>
            </a:extLst>
          </p:cNvPr>
          <p:cNvSpPr/>
          <p:nvPr/>
        </p:nvSpPr>
        <p:spPr>
          <a:xfrm>
            <a:off x="6596278" y="3310585"/>
            <a:ext cx="5475798" cy="148480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64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/>
      <p:bldP spid="6" grpId="0"/>
      <p:bldP spid="7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AB922E8-5199-174C-8EEC-F0D9898E1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90" y="8313"/>
            <a:ext cx="10185400" cy="2374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144171-208D-AD4E-9D7F-A83019AE64E6}"/>
              </a:ext>
            </a:extLst>
          </p:cNvPr>
          <p:cNvSpPr/>
          <p:nvPr/>
        </p:nvSpPr>
        <p:spPr>
          <a:xfrm>
            <a:off x="0" y="2694138"/>
            <a:ext cx="77223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AU" sz="2400" dirty="0">
                <a:solidFill>
                  <a:srgbClr val="000000"/>
                </a:solidFill>
                <a:latin typeface="Abadi"/>
              </a:rPr>
              <a:t>The horizontal axis has no label.</a:t>
            </a:r>
          </a:p>
          <a:p>
            <a:pPr>
              <a:buFont typeface="+mj-lt"/>
              <a:buAutoNum type="arabicPeriod"/>
            </a:pPr>
            <a:r>
              <a:rPr lang="en-AU" sz="2400" dirty="0">
                <a:solidFill>
                  <a:srgbClr val="000000"/>
                </a:solidFill>
                <a:latin typeface="Abadi"/>
              </a:rPr>
              <a:t> Label the vertical axis ‘Percentage’. Mark the scale in tens.</a:t>
            </a:r>
          </a:p>
          <a:p>
            <a:pPr>
              <a:buFont typeface="+mj-lt"/>
              <a:buAutoNum type="arabicPeriod"/>
            </a:pPr>
            <a:r>
              <a:rPr lang="en-AU" sz="2400" dirty="0">
                <a:solidFill>
                  <a:srgbClr val="000000"/>
                </a:solidFill>
                <a:latin typeface="Abadi"/>
              </a:rPr>
              <a:t> Draw a single bar of height 100. Divide the bar into three by inserting dividing lines at 13%and 76.9% (13+60.9%).</a:t>
            </a:r>
          </a:p>
          <a:p>
            <a:pPr>
              <a:buFont typeface="+mj-lt"/>
              <a:buAutoNum type="arabicPeriod"/>
            </a:pPr>
            <a:r>
              <a:rPr lang="en-AU" sz="2400" dirty="0">
                <a:solidFill>
                  <a:srgbClr val="000000"/>
                </a:solidFill>
                <a:latin typeface="Abadi"/>
              </a:rPr>
              <a:t>The bottom segment = the countries with a cold climate.      The middle segment = the countries with a mild climate.   The top segment =  the countries with a mild climate.    Shade (or colour) the segments differently.</a:t>
            </a:r>
          </a:p>
          <a:p>
            <a:pPr>
              <a:buFont typeface="+mj-lt"/>
              <a:buAutoNum type="arabicPeriod"/>
            </a:pPr>
            <a:r>
              <a:rPr lang="en-AU" sz="2400" dirty="0">
                <a:solidFill>
                  <a:srgbClr val="000000"/>
                </a:solidFill>
                <a:latin typeface="Abadi"/>
              </a:rPr>
              <a:t> A legend to identify each shaded segments.</a:t>
            </a:r>
          </a:p>
          <a:p>
            <a:pPr>
              <a:buFont typeface="+mj-lt"/>
              <a:buAutoNum type="arabicPeriod"/>
            </a:pPr>
            <a:r>
              <a:rPr lang="en-AU" sz="2400" dirty="0">
                <a:solidFill>
                  <a:srgbClr val="000000"/>
                </a:solidFill>
                <a:latin typeface="Abadi"/>
              </a:rPr>
              <a:t> Reading segmented bar chart.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40B06B-DE8E-3D45-9B2B-38957FD1C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8785" y="2535233"/>
            <a:ext cx="2340419" cy="4170747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07925011-9332-4045-B643-549B163D9B4B}"/>
              </a:ext>
            </a:extLst>
          </p:cNvPr>
          <p:cNvSpPr/>
          <p:nvPr/>
        </p:nvSpPr>
        <p:spPr>
          <a:xfrm>
            <a:off x="10293747" y="2430621"/>
            <a:ext cx="1117600" cy="144663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03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D961C-4EA8-804F-AB2C-B4A541527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 or modal category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52A13-5D72-AC4A-AD9D-55093CF63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 </a:t>
            </a:r>
            <a:r>
              <a:rPr lang="en-AU" i="1" dirty="0"/>
              <a:t>mode</a:t>
            </a:r>
            <a:r>
              <a:rPr lang="en-AU" dirty="0"/>
              <a:t> is the most frequently occurring value or category.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F214CC-B9ED-8D4C-A0E3-D27B23833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4215823" cy="24803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1B5E51-FE4B-D244-91F2-7A1F65E06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858" y="2440387"/>
            <a:ext cx="3049326" cy="4417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6F9AF1-9541-F64D-AC5F-4C43BD64A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219" y="3128094"/>
            <a:ext cx="44450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7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4D45E-AC50-814B-AEDC-966D4BC40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Answering statistical questions involving categorical variables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6844F-DEEF-4A45-ABDD-344B3CB81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Briefly </a:t>
            </a:r>
            <a:r>
              <a:rPr lang="en-AU" b="1" dirty="0"/>
              <a:t>summarise</a:t>
            </a:r>
            <a:r>
              <a:rPr lang="en-AU" dirty="0"/>
              <a:t> the context in which the data were collected including the number of individuals involved in the study.</a:t>
            </a:r>
          </a:p>
          <a:p>
            <a:r>
              <a:rPr lang="en-AU" dirty="0"/>
              <a:t>If there is a clear </a:t>
            </a:r>
            <a:r>
              <a:rPr lang="en-AU" b="1" dirty="0"/>
              <a:t>modal category</a:t>
            </a:r>
            <a:r>
              <a:rPr lang="en-AU" dirty="0"/>
              <a:t>, ensure that it is mentioned.</a:t>
            </a:r>
          </a:p>
          <a:p>
            <a:r>
              <a:rPr lang="en-AU" dirty="0"/>
              <a:t>Include frequencies or </a:t>
            </a:r>
            <a:r>
              <a:rPr lang="en-AU" b="1" dirty="0"/>
              <a:t>percentages</a:t>
            </a:r>
            <a:r>
              <a:rPr lang="en-AU" dirty="0"/>
              <a:t> in the report. Percentages are preferred.</a:t>
            </a:r>
          </a:p>
          <a:p>
            <a:r>
              <a:rPr lang="en-AU" dirty="0"/>
              <a:t>If there are a lot of categories, it is not necessary to mention every category, but the modal category should always be mentioned.</a:t>
            </a:r>
          </a:p>
        </p:txBody>
      </p:sp>
    </p:spTree>
    <p:extLst>
      <p:ext uri="{BB962C8B-B14F-4D97-AF65-F5344CB8AC3E}">
        <p14:creationId xmlns:p14="http://schemas.microsoft.com/office/powerpoint/2010/main" val="154320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6EB92F-9737-7341-8C52-F7FEDAD3D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9875"/>
            <a:ext cx="12090967" cy="13298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46C613-526F-1849-B32D-87FD1E2C302F}"/>
                  </a:ext>
                </a:extLst>
              </p14:cNvPr>
              <p14:cNvContentPartPr/>
              <p14:nvPr/>
            </p14:nvContentPartPr>
            <p14:xfrm>
              <a:off x="1178171" y="910177"/>
              <a:ext cx="4816800" cy="81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846C613-526F-1849-B32D-87FD1E2C302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24531" y="802177"/>
                <a:ext cx="492444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F030E92-F1B4-684D-932A-91C75CA6EECD}"/>
                  </a:ext>
                </a:extLst>
              </p14:cNvPr>
              <p14:cNvContentPartPr/>
              <p14:nvPr/>
            </p14:nvContentPartPr>
            <p14:xfrm>
              <a:off x="8488331" y="1683817"/>
              <a:ext cx="2544480" cy="38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F030E92-F1B4-684D-932A-91C75CA6EEC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34691" y="1575817"/>
                <a:ext cx="2652120" cy="25452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AF01A31-029A-C94D-BAB7-0F2C11E4A9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5999" y="0"/>
            <a:ext cx="10160000" cy="23241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5D8B6E-CDEA-3C4B-9DA2-13AB7ED19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9700" y="3324134"/>
            <a:ext cx="9269844" cy="353386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0BB8D1-B89F-A34D-832E-28B0D1622AF4}"/>
              </a:ext>
            </a:extLst>
          </p:cNvPr>
          <p:cNvCxnSpPr/>
          <p:nvPr/>
        </p:nvCxnSpPr>
        <p:spPr>
          <a:xfrm>
            <a:off x="520262" y="2680138"/>
            <a:ext cx="1340069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DA9D48A-31D5-3347-9AAB-267B6563434D}"/>
              </a:ext>
            </a:extLst>
          </p:cNvPr>
          <p:cNvCxnSpPr/>
          <p:nvPr/>
        </p:nvCxnSpPr>
        <p:spPr>
          <a:xfrm>
            <a:off x="1981199" y="2680138"/>
            <a:ext cx="1340069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A49AE17-83FC-5C44-805D-507CF3E55530}"/>
              </a:ext>
            </a:extLst>
          </p:cNvPr>
          <p:cNvCxnSpPr>
            <a:cxnSpLocks/>
          </p:cNvCxnSpPr>
          <p:nvPr/>
        </p:nvCxnSpPr>
        <p:spPr>
          <a:xfrm>
            <a:off x="5150069" y="2680138"/>
            <a:ext cx="25908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2C499B2-B546-604A-8F93-7CA06163CD80}"/>
              </a:ext>
            </a:extLst>
          </p:cNvPr>
          <p:cNvCxnSpPr/>
          <p:nvPr/>
        </p:nvCxnSpPr>
        <p:spPr>
          <a:xfrm>
            <a:off x="9339475" y="2680138"/>
            <a:ext cx="1340069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F43345-3043-9740-BF18-188699BE82B7}"/>
              </a:ext>
            </a:extLst>
          </p:cNvPr>
          <p:cNvCxnSpPr>
            <a:cxnSpLocks/>
          </p:cNvCxnSpPr>
          <p:nvPr/>
        </p:nvCxnSpPr>
        <p:spPr>
          <a:xfrm>
            <a:off x="10851931" y="2680138"/>
            <a:ext cx="6096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C714FCC-1C1C-6B4F-8347-FE723F0E40ED}"/>
              </a:ext>
            </a:extLst>
          </p:cNvPr>
          <p:cNvCxnSpPr>
            <a:cxnSpLocks/>
          </p:cNvCxnSpPr>
          <p:nvPr/>
        </p:nvCxnSpPr>
        <p:spPr>
          <a:xfrm>
            <a:off x="1015999" y="2990193"/>
            <a:ext cx="1884856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81DEF7-A709-F84B-888C-8E96543FB1F3}"/>
              </a:ext>
            </a:extLst>
          </p:cNvPr>
          <p:cNvCxnSpPr>
            <a:cxnSpLocks/>
          </p:cNvCxnSpPr>
          <p:nvPr/>
        </p:nvCxnSpPr>
        <p:spPr>
          <a:xfrm>
            <a:off x="4755931" y="3000703"/>
            <a:ext cx="16764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3381B22-0D88-4A44-A2FE-F181477ABBDD}"/>
              </a:ext>
            </a:extLst>
          </p:cNvPr>
          <p:cNvCxnSpPr/>
          <p:nvPr/>
        </p:nvCxnSpPr>
        <p:spPr>
          <a:xfrm>
            <a:off x="8619515" y="3000703"/>
            <a:ext cx="1340069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C8F46D-E652-EA43-932D-BC88078DEB30}"/>
              </a:ext>
            </a:extLst>
          </p:cNvPr>
          <p:cNvCxnSpPr>
            <a:cxnSpLocks/>
          </p:cNvCxnSpPr>
          <p:nvPr/>
        </p:nvCxnSpPr>
        <p:spPr>
          <a:xfrm>
            <a:off x="10423211" y="3000703"/>
            <a:ext cx="6096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87FD3FA-1EE4-D341-A843-895C30E8B0A1}"/>
              </a:ext>
            </a:extLst>
          </p:cNvPr>
          <p:cNvCxnSpPr>
            <a:cxnSpLocks/>
          </p:cNvCxnSpPr>
          <p:nvPr/>
        </p:nvCxnSpPr>
        <p:spPr>
          <a:xfrm>
            <a:off x="958191" y="3289728"/>
            <a:ext cx="1884856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0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28" y="1037967"/>
            <a:ext cx="4319258" cy="4709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2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0" i="1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exercises &amp; Summary Book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4559691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834562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D6BB87-4554-604A-8192-530CAC52B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203419"/>
            <a:ext cx="10756900" cy="2730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5172AB-A274-8742-8E5B-28B820AC3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752" y="2977932"/>
            <a:ext cx="8398045" cy="17574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162A9C-AB61-994B-AF11-E9BA356C9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9752" y="4735388"/>
            <a:ext cx="8804603" cy="20810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0D1D0ED-8B63-A347-9BDD-383A7A4D84D6}"/>
                  </a:ext>
                </a:extLst>
              </p14:cNvPr>
              <p14:cNvContentPartPr/>
              <p14:nvPr/>
            </p14:nvContentPartPr>
            <p14:xfrm>
              <a:off x="1303800" y="631460"/>
              <a:ext cx="1513080" cy="38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0D1D0ED-8B63-A347-9BDD-383A7A4D84D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49800" y="523460"/>
                <a:ext cx="162072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019A3D2-C05F-6D49-8EBD-8395A3D611FC}"/>
                  </a:ext>
                </a:extLst>
              </p14:cNvPr>
              <p14:cNvContentPartPr/>
              <p14:nvPr/>
            </p14:nvContentPartPr>
            <p14:xfrm>
              <a:off x="5490960" y="679340"/>
              <a:ext cx="704520" cy="6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019A3D2-C05F-6D49-8EBD-8395A3D611F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36960" y="571340"/>
                <a:ext cx="8121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BD16F67-13C3-A943-88C6-A90B60E02179}"/>
                  </a:ext>
                </a:extLst>
              </p14:cNvPr>
              <p14:cNvContentPartPr/>
              <p14:nvPr/>
            </p14:nvContentPartPr>
            <p14:xfrm>
              <a:off x="3059491" y="660290"/>
              <a:ext cx="1786320" cy="90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BD16F67-13C3-A943-88C6-A90B60E0217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05851" y="552290"/>
                <a:ext cx="189396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B394F70-02B7-5D4E-9D82-6A6AFCB52EC2}"/>
                  </a:ext>
                </a:extLst>
              </p14:cNvPr>
              <p14:cNvContentPartPr/>
              <p14:nvPr/>
            </p14:nvContentPartPr>
            <p14:xfrm>
              <a:off x="6456811" y="635090"/>
              <a:ext cx="3457440" cy="140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B394F70-02B7-5D4E-9D82-6A6AFCB52EC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02811" y="527090"/>
                <a:ext cx="3565080" cy="35604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Frame 10">
            <a:extLst>
              <a:ext uri="{FF2B5EF4-FFF2-40B4-BE49-F238E27FC236}">
                <a16:creationId xmlns:a16="http://schemas.microsoft.com/office/drawing/2014/main" id="{56FFB016-243D-CC45-8B57-1341744B74BB}"/>
              </a:ext>
            </a:extLst>
          </p:cNvPr>
          <p:cNvSpPr/>
          <p:nvPr/>
        </p:nvSpPr>
        <p:spPr>
          <a:xfrm>
            <a:off x="638720" y="1702676"/>
            <a:ext cx="386036" cy="31531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4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7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9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8" name="Straight Connector 17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C8616E-B98C-5145-A558-2255E6093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75" y="0"/>
            <a:ext cx="10426699" cy="683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61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7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9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8" name="Straight Connector 17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6CF0F7-674E-3D41-A2E8-3BF592325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672"/>
            <a:ext cx="12191999" cy="27853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28B1E6-D972-9D45-895B-FB20D93C2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61" y="3299981"/>
            <a:ext cx="4905360" cy="20464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A20247-D5A8-6340-AB9A-2F41E1CD5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871" y="5608242"/>
            <a:ext cx="7785100" cy="121920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38ADF69-74FC-3147-9471-42AA24689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866279"/>
              </p:ext>
            </p:extLst>
          </p:nvPr>
        </p:nvGraphicFramePr>
        <p:xfrm>
          <a:off x="5642339" y="3299981"/>
          <a:ext cx="5955000" cy="2057749"/>
        </p:xfrm>
        <a:graphic>
          <a:graphicData uri="http://schemas.openxmlformats.org/drawingml/2006/table">
            <a:tbl>
              <a:tblPr/>
              <a:tblGrid>
                <a:gridCol w="1985000">
                  <a:extLst>
                    <a:ext uri="{9D8B030D-6E8A-4147-A177-3AD203B41FA5}">
                      <a16:colId xmlns:a16="http://schemas.microsoft.com/office/drawing/2014/main" val="1798551106"/>
                    </a:ext>
                  </a:extLst>
                </a:gridCol>
                <a:gridCol w="1985000">
                  <a:extLst>
                    <a:ext uri="{9D8B030D-6E8A-4147-A177-3AD203B41FA5}">
                      <a16:colId xmlns:a16="http://schemas.microsoft.com/office/drawing/2014/main" val="2111051850"/>
                    </a:ext>
                  </a:extLst>
                </a:gridCol>
                <a:gridCol w="1985000">
                  <a:extLst>
                    <a:ext uri="{9D8B030D-6E8A-4147-A177-3AD203B41FA5}">
                      <a16:colId xmlns:a16="http://schemas.microsoft.com/office/drawing/2014/main" val="1671515498"/>
                    </a:ext>
                  </a:extLst>
                </a:gridCol>
              </a:tblGrid>
              <a:tr h="385590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AU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Sex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 anchor="b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U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Frequency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 anchor="b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742467"/>
                  </a:ext>
                </a:extLst>
              </a:tr>
              <a:tr h="5153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Number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 anchor="b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Percentage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735783"/>
                  </a:ext>
                </a:extLst>
              </a:tr>
              <a:tr h="385590">
                <a:tc>
                  <a:txBody>
                    <a:bodyPr/>
                    <a:lstStyle/>
                    <a:p>
                      <a:pPr algn="l" fontAlgn="t"/>
                      <a:r>
                        <a:rPr lang="en-AU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Female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37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  </a:t>
                      </a:r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51.4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644982"/>
                  </a:ext>
                </a:extLst>
              </a:tr>
              <a:tr h="385590">
                <a:tc>
                  <a:txBody>
                    <a:bodyPr/>
                    <a:lstStyle/>
                    <a:p>
                      <a:pPr algn="l" fontAlgn="t"/>
                      <a:r>
                        <a:rPr lang="en-AU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Male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35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  </a:t>
                      </a:r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48.6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69166"/>
                  </a:ext>
                </a:extLst>
              </a:tr>
              <a:tr h="385590">
                <a:tc>
                  <a:txBody>
                    <a:bodyPr/>
                    <a:lstStyle/>
                    <a:p>
                      <a:pPr algn="l" fontAlgn="t"/>
                      <a:r>
                        <a:rPr lang="en-AU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Total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72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100.0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27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214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Content Placeholder 1"/>
          <p:cNvSpPr>
            <a:spLocks noGrp="1"/>
          </p:cNvSpPr>
          <p:nvPr>
            <p:ph idx="1"/>
          </p:nvPr>
        </p:nvSpPr>
        <p:spPr>
          <a:xfrm>
            <a:off x="1981200" y="2209801"/>
            <a:ext cx="8229600" cy="3916363"/>
          </a:xfrm>
        </p:spPr>
        <p:txBody>
          <a:bodyPr/>
          <a:lstStyle/>
          <a:p>
            <a:pPr marL="107950" indent="0">
              <a:buNone/>
            </a:pPr>
            <a:endParaRPr lang="en-GB" altLang="en-US" dirty="0"/>
          </a:p>
          <a:p>
            <a:pPr marL="565150" indent="-457200"/>
            <a:r>
              <a:rPr lang="en-GB" altLang="en-US" dirty="0"/>
              <a:t>The ship Titanic sank in 1912 with the loss of most of its passengers</a:t>
            </a:r>
          </a:p>
          <a:p>
            <a:pPr marL="565150" indent="-457200"/>
            <a:r>
              <a:rPr lang="en-GB" altLang="en-US" dirty="0"/>
              <a:t>809 of the 1,309 passengers and crew died</a:t>
            </a:r>
          </a:p>
          <a:p>
            <a:pPr marL="508000" lvl="1" indent="0">
              <a:buNone/>
            </a:pPr>
            <a:r>
              <a:rPr lang="en-GB" altLang="en-US" sz="3200" dirty="0"/>
              <a:t>= 61.8%</a:t>
            </a:r>
          </a:p>
          <a:p>
            <a:pPr marL="565150" indent="-457200"/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Statistics: </a:t>
            </a:r>
            <a:r>
              <a:rPr lang="en-GB" dirty="0"/>
              <a:t>Did class (of travel) affect survival? Were ‘wealthy’ people more likely to survive on board the Titanic?</a:t>
            </a:r>
          </a:p>
          <a:p>
            <a:pPr marL="565150" indent="-457200"/>
            <a:endParaRPr lang="en-GB" dirty="0"/>
          </a:p>
          <a:p>
            <a:pPr marL="107950" indent="0">
              <a:buNone/>
            </a:pPr>
            <a:endParaRPr lang="en-GB" altLang="en-US" dirty="0"/>
          </a:p>
          <a:p>
            <a:pPr marL="107950" indent="0">
              <a:buNone/>
            </a:pPr>
            <a:endParaRPr lang="en-GB" altLang="en-US" dirty="0"/>
          </a:p>
          <a:p>
            <a:pPr marL="107950" indent="0">
              <a:buNone/>
            </a:pPr>
            <a:endParaRPr lang="en-GB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856713"/>
            <a:ext cx="48895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Titanic</a:t>
            </a:r>
          </a:p>
        </p:txBody>
      </p:sp>
      <p:pic>
        <p:nvPicPr>
          <p:cNvPr id="5" name="Picture 4" descr="https://encrypted-tbn1.gstatic.com/images?q=tbn:ANd9GcTb9--uTbEdMOczXiZaABXReQ6TOItAPC1C3SbFdBIC-aIcuckK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88640"/>
            <a:ext cx="3309786" cy="247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628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152400"/>
            <a:ext cx="8077199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000" dirty="0"/>
              <a:t>Titanic Tickets sold for each Class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191000" y="2211307"/>
          <a:ext cx="6096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Died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Survived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  <a:r>
                        <a:rPr lang="en-GB" sz="2400" baseline="30000" dirty="0"/>
                        <a:t>st</a:t>
                      </a:r>
                      <a:r>
                        <a:rPr lang="en-GB" sz="2400" dirty="0"/>
                        <a:t>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  <a:r>
                        <a:rPr lang="en-GB" sz="2400" baseline="30000" dirty="0"/>
                        <a:t>nd</a:t>
                      </a:r>
                      <a:r>
                        <a:rPr lang="en-GB" sz="2400" dirty="0"/>
                        <a:t>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171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  <a:r>
                        <a:rPr lang="en-GB" sz="2400" baseline="30000" dirty="0"/>
                        <a:t>rd</a:t>
                      </a:r>
                      <a:r>
                        <a:rPr lang="en-GB" sz="2400" dirty="0"/>
                        <a:t>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438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709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1,309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ounded Rectangular Callout 10"/>
          <p:cNvSpPr/>
          <p:nvPr/>
        </p:nvSpPr>
        <p:spPr>
          <a:xfrm>
            <a:off x="1878106" y="2971800"/>
            <a:ext cx="2184400" cy="2247900"/>
          </a:xfrm>
          <a:prstGeom prst="wedgeRoundRectCallout">
            <a:avLst>
              <a:gd name="adj1" fmla="val 131493"/>
              <a:gd name="adj2" fmla="val -30155"/>
              <a:gd name="adj3" fmla="val 16667"/>
            </a:avLst>
          </a:prstGeom>
          <a:solidFill>
            <a:srgbClr val="FFFF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</a:rPr>
              <a:t>Number of tickets sold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24550" y="2593775"/>
            <a:ext cx="2628900" cy="1374615"/>
          </a:xfrm>
          <a:prstGeom prst="rect">
            <a:avLst/>
          </a:prstGeom>
          <a:solidFill>
            <a:srgbClr val="FFFF00">
              <a:alpha val="16000"/>
            </a:srgb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34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31225" y="143824"/>
            <a:ext cx="8125215" cy="1244600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en-GB" sz="3200" dirty="0">
                <a:latin typeface="Arial Rounded MT Bold" pitchFamily="34" charset="0"/>
                <a:cs typeface="Times New Roman" pitchFamily="18" charset="0"/>
              </a:rPr>
            </a:br>
            <a:r>
              <a:rPr lang="en-GB" sz="3600" dirty="0">
                <a:cs typeface="Times New Roman" pitchFamily="18" charset="0"/>
              </a:rPr>
              <a:t>Did class affect survival?  </a:t>
            </a:r>
            <a:r>
              <a:rPr lang="en-GB" sz="3600" dirty="0">
                <a:solidFill>
                  <a:srgbClr val="FF0000"/>
                </a:solidFill>
                <a:cs typeface="Times New Roman" pitchFamily="18" charset="0"/>
              </a:rPr>
              <a:t>Solution</a:t>
            </a:r>
            <a:br>
              <a:rPr lang="en-GB" sz="3200" dirty="0">
                <a:latin typeface="Arial Rounded MT Bold" pitchFamily="34" charset="0"/>
                <a:cs typeface="Times New Roman" pitchFamily="18" charset="0"/>
              </a:rPr>
            </a:br>
            <a:endParaRPr lang="en-GB" sz="3200" dirty="0">
              <a:latin typeface="Arial Rounded MT Bold" pitchFamily="34" charset="0"/>
              <a:cs typeface="Times New Roman" pitchFamily="18" charset="0"/>
            </a:endParaRP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4062" y="2057401"/>
            <a:ext cx="6659860" cy="385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2135560" y="1143001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chemeClr val="dk1"/>
                </a:solidFill>
              </a:rPr>
              <a:t>%’s within each class are preferable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4968D4-2DF5-BC46-A576-55374978A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075372"/>
            <a:ext cx="1447800" cy="28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9344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E94261F-1ED3-4E90-88E6-134791440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52156DF-781B-B241-B991-82F47A0EF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13"/>
            <a:ext cx="12192000" cy="2363978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E965B33-4196-7C4C-927A-CEE0EBA3F0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61794"/>
              </p:ext>
            </p:extLst>
          </p:nvPr>
        </p:nvGraphicFramePr>
        <p:xfrm>
          <a:off x="5558970" y="2763139"/>
          <a:ext cx="6212115" cy="1847850"/>
        </p:xfrm>
        <a:graphic>
          <a:graphicData uri="http://schemas.openxmlformats.org/drawingml/2006/table">
            <a:tbl>
              <a:tblPr/>
              <a:tblGrid>
                <a:gridCol w="2070705">
                  <a:extLst>
                    <a:ext uri="{9D8B030D-6E8A-4147-A177-3AD203B41FA5}">
                      <a16:colId xmlns:a16="http://schemas.microsoft.com/office/drawing/2014/main" val="26870836"/>
                    </a:ext>
                  </a:extLst>
                </a:gridCol>
                <a:gridCol w="2070705">
                  <a:extLst>
                    <a:ext uri="{9D8B030D-6E8A-4147-A177-3AD203B41FA5}">
                      <a16:colId xmlns:a16="http://schemas.microsoft.com/office/drawing/2014/main" val="2324465348"/>
                    </a:ext>
                  </a:extLst>
                </a:gridCol>
                <a:gridCol w="2070705">
                  <a:extLst>
                    <a:ext uri="{9D8B030D-6E8A-4147-A177-3AD203B41FA5}">
                      <a16:colId xmlns:a16="http://schemas.microsoft.com/office/drawing/2014/main" val="133175996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AU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Sex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 anchor="b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U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Frequency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 anchor="b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65784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Number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 anchor="b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Percentage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427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Female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6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  </a:t>
                      </a:r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54.5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662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Male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5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  </a:t>
                      </a:r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45.5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216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Total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11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100.0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67500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9AD7A41-EBA2-8F4A-8895-B952D9549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72" y="3095365"/>
            <a:ext cx="5077314" cy="11282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8B13047-E39B-5542-A4DC-FC7EE572A655}"/>
              </a:ext>
            </a:extLst>
          </p:cNvPr>
          <p:cNvSpPr/>
          <p:nvPr/>
        </p:nvSpPr>
        <p:spPr>
          <a:xfrm>
            <a:off x="1257609" y="4852607"/>
            <a:ext cx="120178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Note: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 </a:t>
            </a:r>
          </a:p>
          <a:p>
            <a:pPr>
              <a:buFont typeface="+mj-lt"/>
              <a:buAutoNum type="arabicPeriod"/>
            </a:pPr>
            <a:r>
              <a:rPr lang="en-AU" sz="2400" dirty="0">
                <a:solidFill>
                  <a:srgbClr val="000000"/>
                </a:solidFill>
                <a:latin typeface="Open Sans"/>
              </a:rPr>
              <a:t>If the variable was ordinal, say </a:t>
            </a:r>
            <a:r>
              <a:rPr lang="en-AU" sz="2400" i="1" dirty="0">
                <a:solidFill>
                  <a:srgbClr val="000000"/>
                </a:solidFill>
                <a:latin typeface="Open Sans"/>
              </a:rPr>
              <a:t>year level,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 with possible values ‘Year </a:t>
            </a:r>
            <a:r>
              <a:rPr lang="en-AU" sz="2400" dirty="0">
                <a:solidFill>
                  <a:srgbClr val="000000"/>
                </a:solidFill>
                <a:latin typeface="STIXGeneral-Regular" pitchFamily="2" charset="2"/>
              </a:rPr>
              <a:t>10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’, ‘Year </a:t>
            </a:r>
            <a:r>
              <a:rPr lang="en-AU" sz="2400" dirty="0">
                <a:solidFill>
                  <a:srgbClr val="000000"/>
                </a:solidFill>
                <a:latin typeface="STIXGeneral-Regular" pitchFamily="2" charset="2"/>
              </a:rPr>
              <a:t>11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’ and ‘Year </a:t>
            </a:r>
            <a:r>
              <a:rPr lang="en-AU" sz="2400" dirty="0">
                <a:solidFill>
                  <a:srgbClr val="000000"/>
                </a:solidFill>
                <a:latin typeface="STIXGeneral-Regular" pitchFamily="2" charset="2"/>
              </a:rPr>
              <a:t>12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’, it would make sense to group the data values in that order.</a:t>
            </a:r>
          </a:p>
          <a:p>
            <a:pPr>
              <a:buFont typeface="+mj-lt"/>
              <a:buAutoNum type="arabicPeriod"/>
            </a:pPr>
            <a:r>
              <a:rPr lang="en-AU" sz="2400" dirty="0">
                <a:solidFill>
                  <a:srgbClr val="000000"/>
                </a:solidFill>
                <a:latin typeface="Open Sans"/>
              </a:rPr>
              <a:t>The </a:t>
            </a:r>
            <a:r>
              <a:rPr lang="en-AU" sz="2400" i="1" dirty="0">
                <a:solidFill>
                  <a:srgbClr val="000000"/>
                </a:solidFill>
                <a:latin typeface="Open Sans"/>
              </a:rPr>
              <a:t>Total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 should always equal the total number of observations – in this case, </a:t>
            </a:r>
            <a:r>
              <a:rPr lang="en-AU" sz="2400" dirty="0">
                <a:solidFill>
                  <a:srgbClr val="000000"/>
                </a:solidFill>
                <a:latin typeface="STIXGeneral-Regular" pitchFamily="2" charset="2"/>
              </a:rPr>
              <a:t>11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. The percentages should add to </a:t>
            </a:r>
            <a:r>
              <a:rPr lang="en-AU" sz="2400" dirty="0">
                <a:solidFill>
                  <a:srgbClr val="000000"/>
                </a:solidFill>
                <a:latin typeface="STIXGeneral-Regular" pitchFamily="2" charset="2"/>
              </a:rPr>
              <a:t>100%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. 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4C14DE13-7E57-934F-A8F3-6E119B8FEFBD}"/>
              </a:ext>
            </a:extLst>
          </p:cNvPr>
          <p:cNvSpPr/>
          <p:nvPr/>
        </p:nvSpPr>
        <p:spPr>
          <a:xfrm>
            <a:off x="3609027" y="3037842"/>
            <a:ext cx="1364571" cy="856291"/>
          </a:xfrm>
          <a:prstGeom prst="frame">
            <a:avLst>
              <a:gd name="adj1" fmla="val 40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6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4A0AE-C7CC-E046-967C-6DB920D69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-82834"/>
            <a:ext cx="10515600" cy="1325563"/>
          </a:xfrm>
        </p:spPr>
        <p:txBody>
          <a:bodyPr/>
          <a:lstStyle/>
          <a:p>
            <a:r>
              <a:rPr lang="en-US" dirty="0"/>
              <a:t>Bar 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E53ED-BECB-5A42-BAE1-1F1BB54B4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062037"/>
            <a:ext cx="4459514" cy="4351338"/>
          </a:xfrm>
        </p:spPr>
        <p:txBody>
          <a:bodyPr/>
          <a:lstStyle/>
          <a:p>
            <a:r>
              <a:rPr lang="en-US" dirty="0"/>
              <a:t>A statistical graph used to display the frequency distribution of categorical data.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F77BD4-0D98-2C46-ABD5-A85988FE3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82" y="3620294"/>
            <a:ext cx="11642436" cy="32377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DD1D82-7845-434F-8352-B1F6BA71B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0691" y="129020"/>
            <a:ext cx="6500586" cy="3824642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74FB8D45-2356-5D41-9D83-036F0A43232B}"/>
              </a:ext>
            </a:extLst>
          </p:cNvPr>
          <p:cNvSpPr/>
          <p:nvPr/>
        </p:nvSpPr>
        <p:spPr>
          <a:xfrm>
            <a:off x="5450691" y="2396359"/>
            <a:ext cx="461378" cy="122393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995BA87D-A64F-C04A-AF82-F04D0EDC3699}"/>
              </a:ext>
            </a:extLst>
          </p:cNvPr>
          <p:cNvSpPr/>
          <p:nvPr/>
        </p:nvSpPr>
        <p:spPr>
          <a:xfrm>
            <a:off x="6489262" y="3533583"/>
            <a:ext cx="4966138" cy="33336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0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4464</TotalTime>
  <Words>639</Words>
  <Application>Microsoft Office PowerPoint</Application>
  <PresentationFormat>Widescreen</PresentationFormat>
  <Paragraphs>114</Paragraphs>
  <Slides>16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Abadi</vt:lpstr>
      <vt:lpstr>Open Sans</vt:lpstr>
      <vt:lpstr>STIXGeneral-Regular</vt:lpstr>
      <vt:lpstr>Univers</vt:lpstr>
      <vt:lpstr>Arial</vt:lpstr>
      <vt:lpstr>Arial Rounded MT Bold</vt:lpstr>
      <vt:lpstr>Calibri</vt:lpstr>
      <vt:lpstr>Comic Sans MS</vt:lpstr>
      <vt:lpstr>Times New Roman</vt:lpstr>
      <vt:lpstr>GradientVTI</vt:lpstr>
      <vt:lpstr>Categorical Distribution</vt:lpstr>
      <vt:lpstr>PowerPoint Presentation</vt:lpstr>
      <vt:lpstr>PowerPoint Presentation</vt:lpstr>
      <vt:lpstr>PowerPoint Presentation</vt:lpstr>
      <vt:lpstr>Titanic</vt:lpstr>
      <vt:lpstr>Titanic Tickets sold for each Class</vt:lpstr>
      <vt:lpstr> Did class affect survival?  Solution </vt:lpstr>
      <vt:lpstr>PowerPoint Presentation</vt:lpstr>
      <vt:lpstr>Bar chart</vt:lpstr>
      <vt:lpstr>PowerPoint Presentation</vt:lpstr>
      <vt:lpstr>Stacked or segmented bar charts</vt:lpstr>
      <vt:lpstr>PowerPoint Presentation</vt:lpstr>
      <vt:lpstr>The mode or modal category</vt:lpstr>
      <vt:lpstr>Answering statistical questions involving categorical variables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Categorical Distribution</dc:title>
  <dc:creator>Yongmei Zhang</dc:creator>
  <cp:lastModifiedBy>Lyn ZHANG</cp:lastModifiedBy>
  <cp:revision>24</cp:revision>
  <dcterms:created xsi:type="dcterms:W3CDTF">2020-07-07T01:02:55Z</dcterms:created>
  <dcterms:modified xsi:type="dcterms:W3CDTF">2025-03-24T21:03:14Z</dcterms:modified>
</cp:coreProperties>
</file>