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7"/>
  </p:notesMasterIdLst>
  <p:sldIdLst>
    <p:sldId id="256" r:id="rId2"/>
    <p:sldId id="364" r:id="rId3"/>
    <p:sldId id="257" r:id="rId4"/>
    <p:sldId id="359" r:id="rId5"/>
    <p:sldId id="360" r:id="rId6"/>
    <p:sldId id="361" r:id="rId7"/>
    <p:sldId id="362" r:id="rId8"/>
    <p:sldId id="263" r:id="rId9"/>
    <p:sldId id="264" r:id="rId10"/>
    <p:sldId id="265" r:id="rId11"/>
    <p:sldId id="258" r:id="rId12"/>
    <p:sldId id="259" r:id="rId13"/>
    <p:sldId id="260" r:id="rId14"/>
    <p:sldId id="363" r:id="rId15"/>
    <p:sldId id="358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601" autoAdjust="0"/>
    <p:restoredTop sz="94615"/>
  </p:normalViewPr>
  <p:slideViewPr>
    <p:cSldViewPr snapToGrid="0" snapToObjects="1">
      <p:cViewPr varScale="1">
        <p:scale>
          <a:sx n="59" d="100"/>
          <a:sy n="59" d="100"/>
        </p:scale>
        <p:origin x="74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8FDA408-EBE3-4FFF-B181-52121CC44C86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22505801-6524-4B50-AD6D-CE222BF09B96}">
      <dgm:prSet/>
      <dgm:spPr/>
      <dgm:t>
        <a:bodyPr/>
        <a:lstStyle/>
        <a:p>
          <a:r>
            <a:rPr lang="en-US" dirty="0">
              <a:latin typeface="Comic Sans MS" panose="030F0902030302020204" pitchFamily="66" charset="0"/>
            </a:rPr>
            <a:t>1. Ex </a:t>
          </a:r>
          <a:r>
            <a:rPr lang="en-AU">
              <a:latin typeface="Comic Sans MS" panose="030F0902030302020204" pitchFamily="66" charset="0"/>
            </a:rPr>
            <a:t>page 1H</a:t>
          </a:r>
          <a:endParaRPr lang="en-US" dirty="0">
            <a:latin typeface="Comic Sans MS" panose="030F0902030302020204" pitchFamily="66" charset="0"/>
          </a:endParaRPr>
        </a:p>
      </dgm:t>
    </dgm:pt>
    <dgm:pt modelId="{F664BA33-F85F-48D7-A564-D8394F92F3FB}" type="parTrans" cxnId="{68933B17-4191-497B-8B48-CCB54489E637}">
      <dgm:prSet/>
      <dgm:spPr/>
      <dgm:t>
        <a:bodyPr/>
        <a:lstStyle/>
        <a:p>
          <a:endParaRPr lang="en-US"/>
        </a:p>
      </dgm:t>
    </dgm:pt>
    <dgm:pt modelId="{A5CD2530-2B66-466F-AF32-B7FC543B0E93}" type="sibTrans" cxnId="{68933B17-4191-497B-8B48-CCB54489E637}">
      <dgm:prSet/>
      <dgm:spPr/>
      <dgm:t>
        <a:bodyPr/>
        <a:lstStyle/>
        <a:p>
          <a:endParaRPr lang="en-US"/>
        </a:p>
      </dgm:t>
    </dgm:pt>
    <dgm:pt modelId="{7B63A322-A32D-7440-95CC-4C227BD04D22}">
      <dgm:prSet/>
      <dgm:spPr/>
      <dgm:t>
        <a:bodyPr/>
        <a:lstStyle/>
        <a:p>
          <a:r>
            <a:rPr lang="en-US" dirty="0">
              <a:latin typeface="Comic Sans MS" panose="030F0902030302020204" pitchFamily="66" charset="0"/>
            </a:rPr>
            <a:t>2. Summary notes</a:t>
          </a:r>
        </a:p>
      </dgm:t>
    </dgm:pt>
    <dgm:pt modelId="{7164EDF1-821B-9F48-8E34-24AA228D5842}" type="parTrans" cxnId="{E489B857-F90D-154D-83E9-BE784D0DE1BC}">
      <dgm:prSet/>
      <dgm:spPr/>
      <dgm:t>
        <a:bodyPr/>
        <a:lstStyle/>
        <a:p>
          <a:endParaRPr lang="en-GB"/>
        </a:p>
      </dgm:t>
    </dgm:pt>
    <dgm:pt modelId="{E3499D71-138A-3D4F-9E73-CB03BBB5C5F4}" type="sibTrans" cxnId="{E489B857-F90D-154D-83E9-BE784D0DE1BC}">
      <dgm:prSet/>
      <dgm:spPr/>
      <dgm:t>
        <a:bodyPr/>
        <a:lstStyle/>
        <a:p>
          <a:endParaRPr lang="en-GB"/>
        </a:p>
      </dgm:t>
    </dgm:pt>
    <dgm:pt modelId="{3E7C0EF7-1BCA-7345-AF56-59CF2AB0A702}" type="pres">
      <dgm:prSet presAssocID="{E8FDA408-EBE3-4FFF-B181-52121CC44C86}" presName="diagram" presStyleCnt="0">
        <dgm:presLayoutVars>
          <dgm:dir/>
          <dgm:resizeHandles val="exact"/>
        </dgm:presLayoutVars>
      </dgm:prSet>
      <dgm:spPr/>
    </dgm:pt>
    <dgm:pt modelId="{8C1331E2-1D41-1F47-B3C8-C1FEFA483753}" type="pres">
      <dgm:prSet presAssocID="{22505801-6524-4B50-AD6D-CE222BF09B96}" presName="node" presStyleLbl="node1" presStyleIdx="0" presStyleCnt="2">
        <dgm:presLayoutVars>
          <dgm:bulletEnabled val="1"/>
        </dgm:presLayoutVars>
      </dgm:prSet>
      <dgm:spPr/>
    </dgm:pt>
    <dgm:pt modelId="{A1143C20-0D1A-4C4C-9520-05581FFC266B}" type="pres">
      <dgm:prSet presAssocID="{A5CD2530-2B66-466F-AF32-B7FC543B0E93}" presName="sibTrans" presStyleCnt="0"/>
      <dgm:spPr/>
    </dgm:pt>
    <dgm:pt modelId="{ECD8FAAA-EC6A-0347-B354-12D2A4126205}" type="pres">
      <dgm:prSet presAssocID="{7B63A322-A32D-7440-95CC-4C227BD04D22}" presName="node" presStyleLbl="node1" presStyleIdx="1" presStyleCnt="2">
        <dgm:presLayoutVars>
          <dgm:bulletEnabled val="1"/>
        </dgm:presLayoutVars>
      </dgm:prSet>
      <dgm:spPr/>
    </dgm:pt>
  </dgm:ptLst>
  <dgm:cxnLst>
    <dgm:cxn modelId="{68933B17-4191-497B-8B48-CCB54489E637}" srcId="{E8FDA408-EBE3-4FFF-B181-52121CC44C86}" destId="{22505801-6524-4B50-AD6D-CE222BF09B96}" srcOrd="0" destOrd="0" parTransId="{F664BA33-F85F-48D7-A564-D8394F92F3FB}" sibTransId="{A5CD2530-2B66-466F-AF32-B7FC543B0E93}"/>
    <dgm:cxn modelId="{E489B857-F90D-154D-83E9-BE784D0DE1BC}" srcId="{E8FDA408-EBE3-4FFF-B181-52121CC44C86}" destId="{7B63A322-A32D-7440-95CC-4C227BD04D22}" srcOrd="1" destOrd="0" parTransId="{7164EDF1-821B-9F48-8E34-24AA228D5842}" sibTransId="{E3499D71-138A-3D4F-9E73-CB03BBB5C5F4}"/>
    <dgm:cxn modelId="{A42FB09C-671F-004B-B6C5-BC66AE73FB1E}" type="presOf" srcId="{E8FDA408-EBE3-4FFF-B181-52121CC44C86}" destId="{3E7C0EF7-1BCA-7345-AF56-59CF2AB0A702}" srcOrd="0" destOrd="0" presId="urn:microsoft.com/office/officeart/2005/8/layout/default"/>
    <dgm:cxn modelId="{1DC144A5-7D96-0645-A6FF-8E79D6C36C75}" type="presOf" srcId="{22505801-6524-4B50-AD6D-CE222BF09B96}" destId="{8C1331E2-1D41-1F47-B3C8-C1FEFA483753}" srcOrd="0" destOrd="0" presId="urn:microsoft.com/office/officeart/2005/8/layout/default"/>
    <dgm:cxn modelId="{945FC9D6-2D58-F84F-BE22-B9953AE227A3}" type="presOf" srcId="{7B63A322-A32D-7440-95CC-4C227BD04D22}" destId="{ECD8FAAA-EC6A-0347-B354-12D2A4126205}" srcOrd="0" destOrd="0" presId="urn:microsoft.com/office/officeart/2005/8/layout/default"/>
    <dgm:cxn modelId="{F48D7E5B-6503-1F4D-B6EF-E48AB23355E6}" type="presParOf" srcId="{3E7C0EF7-1BCA-7345-AF56-59CF2AB0A702}" destId="{8C1331E2-1D41-1F47-B3C8-C1FEFA483753}" srcOrd="0" destOrd="0" presId="urn:microsoft.com/office/officeart/2005/8/layout/default"/>
    <dgm:cxn modelId="{C4D8E544-5F25-5341-B1B2-1B578D9C18C2}" type="presParOf" srcId="{3E7C0EF7-1BCA-7345-AF56-59CF2AB0A702}" destId="{A1143C20-0D1A-4C4C-9520-05581FFC266B}" srcOrd="1" destOrd="0" presId="urn:microsoft.com/office/officeart/2005/8/layout/default"/>
    <dgm:cxn modelId="{34074CAE-155B-C149-9BD5-77C29EFED0E3}" type="presParOf" srcId="{3E7C0EF7-1BCA-7345-AF56-59CF2AB0A702}" destId="{ECD8FAAA-EC6A-0347-B354-12D2A4126205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1331E2-1D41-1F47-B3C8-C1FEFA483753}">
      <dsp:nvSpPr>
        <dsp:cNvPr id="0" name=""/>
        <dsp:cNvSpPr/>
      </dsp:nvSpPr>
      <dsp:spPr>
        <a:xfrm>
          <a:off x="1698308" y="4325"/>
          <a:ext cx="3615753" cy="216945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700" kern="1200" dirty="0">
              <a:latin typeface="Comic Sans MS" panose="030F0902030302020204" pitchFamily="66" charset="0"/>
            </a:rPr>
            <a:t>1. Ex </a:t>
          </a:r>
          <a:r>
            <a:rPr lang="en-AU" sz="4700" kern="1200">
              <a:latin typeface="Comic Sans MS" panose="030F0902030302020204" pitchFamily="66" charset="0"/>
            </a:rPr>
            <a:t>page 1H</a:t>
          </a:r>
          <a:endParaRPr lang="en-US" sz="4700" kern="1200" dirty="0">
            <a:latin typeface="Comic Sans MS" panose="030F0902030302020204" pitchFamily="66" charset="0"/>
          </a:endParaRPr>
        </a:p>
      </dsp:txBody>
      <dsp:txXfrm>
        <a:off x="1698308" y="4325"/>
        <a:ext cx="3615753" cy="2169451"/>
      </dsp:txXfrm>
    </dsp:sp>
    <dsp:sp modelId="{ECD8FAAA-EC6A-0347-B354-12D2A4126205}">
      <dsp:nvSpPr>
        <dsp:cNvPr id="0" name=""/>
        <dsp:cNvSpPr/>
      </dsp:nvSpPr>
      <dsp:spPr>
        <a:xfrm>
          <a:off x="1698308" y="2535353"/>
          <a:ext cx="3615753" cy="2169451"/>
        </a:xfrm>
        <a:prstGeom prst="rect">
          <a:avLst/>
        </a:prstGeom>
        <a:solidFill>
          <a:schemeClr val="accent5">
            <a:hueOff val="-7541480"/>
            <a:satOff val="0"/>
            <a:lumOff val="-98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700" kern="1200" dirty="0">
              <a:latin typeface="Comic Sans MS" panose="030F0902030302020204" pitchFamily="66" charset="0"/>
            </a:rPr>
            <a:t>2. Summary notes</a:t>
          </a:r>
        </a:p>
      </dsp:txBody>
      <dsp:txXfrm>
        <a:off x="1698308" y="2535353"/>
        <a:ext cx="3615753" cy="21694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088850-F947-9645-BBC0-642303E19D3D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A7F742-69E4-5A45-96CA-E9A8B02912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6002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https://create.kahoot.it/details/4704860a-60da-4611-8b28-81ace5ba0c3b</a:t>
            </a:r>
          </a:p>
          <a:p>
            <a:r>
              <a:rPr lang="en-AU" dirty="0"/>
              <a:t>https://create.kahoot.it/details/509f536c-f3f8-4966-b2d7-b6f7263dafd9</a:t>
            </a:r>
          </a:p>
          <a:p>
            <a:r>
              <a:rPr lang="en-AU"/>
              <a:t>https://create.kahoot.it/details/616d8c8b-0f0b-40d1-8f9c-cd1d2d781a48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A7F742-69E4-5A45-96CA-E9A8B02912F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1661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lide Image Placeholder 1">
            <a:extLst>
              <a:ext uri="{FF2B5EF4-FFF2-40B4-BE49-F238E27FC236}">
                <a16:creationId xmlns:a16="http://schemas.microsoft.com/office/drawing/2014/main" id="{804EF98F-B712-8248-9E7E-D9B564143A2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2" name="Notes Placeholder 2">
            <a:extLst>
              <a:ext uri="{FF2B5EF4-FFF2-40B4-BE49-F238E27FC236}">
                <a16:creationId xmlns:a16="http://schemas.microsoft.com/office/drawing/2014/main" id="{7C6D221C-DC71-1B40-9597-674A604E8A5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6083" name="Slide Number Placeholder 3">
            <a:extLst>
              <a:ext uri="{FF2B5EF4-FFF2-40B4-BE49-F238E27FC236}">
                <a16:creationId xmlns:a16="http://schemas.microsoft.com/office/drawing/2014/main" id="{121CDE5D-C119-CE4A-BC98-934BCB58639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5AE10C5-5E39-F745-8437-407B011E82D6}" type="slidenum">
              <a:rPr lang="en-US" altLang="en-US"/>
              <a:pPr>
                <a:spcBef>
                  <a:spcPct val="0"/>
                </a:spcBef>
              </a:pPr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91777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l">
              <a:defRPr sz="6000" b="1" i="0"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E66DA5-7751-4D3D-B753-58DF3B4187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8C2A2A-62DB-40C0-8AE7-CB9B98649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01EAA4-F44C-4C1F-B8E3-1A3005300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1B787A8-0D67-4B7E-9B48-86BD906AB6B5}"/>
              </a:ext>
            </a:extLst>
          </p:cNvPr>
          <p:cNvCxnSpPr>
            <a:cxnSpLocks/>
          </p:cNvCxnSpPr>
          <p:nvPr/>
        </p:nvCxnSpPr>
        <p:spPr>
          <a:xfrm>
            <a:off x="715890" y="1114050"/>
            <a:ext cx="0" cy="5735637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3004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6AD429-654B-4F0E-94E9-6FEF8EC67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8D60B2-06F5-4567-BE1F-BBA5270537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16F6F2-8269-4B80-8EE3-81FEE0F9D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BC86E4-3EDE-4EB4-B1A3-A1198AADD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1752B0-ACEC-49EF-8131-FCF35BC5C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A0462E3-375D-4E76-8886-69E06985D069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44512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423B094-F480-477B-901C-7181F88C07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052089-A920-4E52-98DC-8A5DC7B0AC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A074FE-F1B4-421F-A66E-FA351C8F9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D764BA-3AB2-45FD-ABCB-975B3FDDF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FB3FEF-8252-49FD-82F2-3E5FABC65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AEB5C65-83BB-4EBD-AD22-EDA8489D0F5D}"/>
              </a:ext>
            </a:extLst>
          </p:cNvPr>
          <p:cNvCxnSpPr>
            <a:cxnSpLocks/>
          </p:cNvCxnSpPr>
          <p:nvPr/>
        </p:nvCxnSpPr>
        <p:spPr>
          <a:xfrm flipV="1">
            <a:off x="8313" y="261865"/>
            <a:ext cx="11353802" cy="1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43461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6CF8C-1EA0-4E47-AC60-CAC3B80A3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8CABF8-19D8-4F3C-994F-4D35EC7A2C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97BB2D-4E2C-4490-A2A3-4B68BCC5D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40F15D-DD72-46D5-BF0F-F50647107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66FD4D-815A-431C-ADEF-DE6F236F6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C05CAAB-DBA2-4548-AD5F-01BB97FBB207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1798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C2D1-D3FE-4B37-8740-57444421F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1" i="0"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5AF550-086C-426E-A374-85DB395701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A58988-AD39-4AE9-8E6A-0907F0BE2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366319-82EE-408E-819F-8F8E6DBA7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21C8A6-777F-496D-8620-AE52BFC33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031F83B-57A8-4533-981C-D1FFAD2B6B6F}"/>
              </a:ext>
            </a:extLst>
          </p:cNvPr>
          <p:cNvCxnSpPr>
            <a:cxnSpLocks/>
          </p:cNvCxnSpPr>
          <p:nvPr/>
        </p:nvCxnSpPr>
        <p:spPr>
          <a:xfrm>
            <a:off x="715890" y="1701425"/>
            <a:ext cx="0" cy="5148262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21194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57166-6921-4546-BA2C-99E464681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5B9122-6371-4049-B57A-33DED7DA2F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14555D-0753-4312-A26B-2338813F9B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D8FDCB-69DA-4A8F-8B91-5CFF77897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AC8C07-E0D3-4464-AE3C-25730D75C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2596A6-734E-4AE0-BFB8-3089137BF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FB7E8F4-3FB3-45AB-A381-9093CA95AAE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5254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057AE-3B3B-4261-B912-BF9EB9A58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A2D237-A706-4712-90CA-B04517CBBE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E39CA1-2B6D-427E-9688-9093D5865C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D53357-616B-47F4-944B-F979FE9663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7EA593-3036-4FB5-94B4-D9431DF048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6B3EF2-2C04-480F-A570-14E520DD0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CF5783E-3073-4F4D-8B9C-C5B18DDA5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1A75FE3-6719-4790-AA00-251BC2A6E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60F34ED-DA60-4CC2-B735-B0EC5D9FEA35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7270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9F227-D21C-48B3-828A-6BFA9585E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F1DFFF-E5C5-43DF-B71C-7270DB973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BC03C0-6EB7-4633-967C-12C35768B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FF4306-91CD-4B7B-8A53-34BE8F997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7596AF9-469C-436D-B7D2-77952EF1825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9164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DFF36D6-399B-43E3-84DD-9FC5119EC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234AB7-3B85-4028-A500-5A1BDBF45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1F40F0-9909-442F-BBA4-409D061ED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53C1207-D1C8-49E3-8837-E2B89D366FA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63804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40F214-646F-4D81-AD12-65628EC98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F71768-C3FA-49EF-99EF-06E6C3B284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DA6F24-ED6C-4D12-A9D6-EE37FBD686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E6AACE-FAFB-4934-8E3C-AB5B21635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1533EA-D0F8-4C79-8721-F190DE2D2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59BAC9-F101-4394-BBA4-3D21A3497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F3A79C9-7EDC-44F6-AC48-5DD98A7695AD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93799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CB71F-B6C2-4866-BC97-304F78816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5ED73B-8413-478D-80D7-B78B69763B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BDF226-1B94-4D2D-98B3-7B932FB17D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0C4E9A-CA29-4CCD-ACFA-B29F80FBA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A5B7BE-3F1B-4FF3-B1D7-6E39B99D0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2F18F1-E27E-470E-AE13-4755DEE63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0F08750-B7F2-4119-B151-68DE77481335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8441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DA4224-F4E4-47A4-ACF7-231749390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679907-DC49-4B86-A34C-C97DBC26A9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DBC8A0-34FC-4B6E-B42B-A721267D89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4B53A7-3209-46A6-9454-F38EAC8F11E7}" type="datetimeFigureOut">
              <a:rPr lang="en-US" smtClean="0"/>
              <a:pPr/>
              <a:t>3/28/2025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9AC0B6-4CC4-4E41-8A4D-F62E17F285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C0E9BD-90BD-46AE-8A0D-06796ADB76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86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.gif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if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tiff"/><Relationship Id="rId4" Type="http://schemas.openxmlformats.org/officeDocument/2006/relationships/image" Target="../media/image20.tif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s://www.youtube.com/watch?v=e_h3RBgBx8M&amp;feature=youtu.b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if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tiff"/><Relationship Id="rId4" Type="http://schemas.openxmlformats.org/officeDocument/2006/relationships/image" Target="../media/image6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9FB580A-BA0E-4D5E-90F4-C42767A783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610B6DA-FB8E-4BFE-BA2D-E15B92D7D74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5"/>
          <a:srcRect t="334" r="1" b="1"/>
          <a:stretch/>
        </p:blipFill>
        <p:spPr>
          <a:xfrm>
            <a:off x="20" y="1"/>
            <a:ext cx="12198076" cy="685799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6FE6C92-1731-4FD3-9F27-3D29161BB9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13735"/>
            <a:ext cx="12192000" cy="2844264"/>
          </a:xfrm>
          <a:prstGeom prst="rect">
            <a:avLst/>
          </a:prstGeom>
          <a:gradFill flip="none" rotWithShape="1">
            <a:gsLst>
              <a:gs pos="100000">
                <a:schemeClr val="accent4">
                  <a:alpha val="60000"/>
                </a:schemeClr>
              </a:gs>
              <a:gs pos="0">
                <a:schemeClr val="accent2">
                  <a:alpha val="60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05CDA7-D86B-F740-8901-BB487A4846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56275" y="4292866"/>
            <a:ext cx="10776068" cy="996919"/>
          </a:xfrm>
        </p:spPr>
        <p:txBody>
          <a:bodyPr anchor="b">
            <a:normAutofit/>
          </a:bodyPr>
          <a:lstStyle/>
          <a:p>
            <a:r>
              <a:rPr lang="en-US" sz="3000" dirty="0">
                <a:solidFill>
                  <a:schemeClr val="bg1"/>
                </a:solidFill>
              </a:rPr>
              <a:t>The normal distribution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FBD777-FC2C-6D45-9CE6-A8DF763BC3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56275" y="5404965"/>
            <a:ext cx="9679449" cy="654610"/>
          </a:xfrm>
        </p:spPr>
        <p:txBody>
          <a:bodyPr anchor="ctr">
            <a:norm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1H</a:t>
            </a:r>
          </a:p>
        </p:txBody>
      </p:sp>
      <p:sp>
        <p:nvSpPr>
          <p:cNvPr id="13" name="Graphic 13">
            <a:extLst>
              <a:ext uri="{FF2B5EF4-FFF2-40B4-BE49-F238E27FC236}">
                <a16:creationId xmlns:a16="http://schemas.microsoft.com/office/drawing/2014/main" id="{C5CB530E-515E-412C-9DF1-5F8FFBD6F3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4954" y="4521711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" name="Graphic 12">
            <a:extLst>
              <a:ext uri="{FF2B5EF4-FFF2-40B4-BE49-F238E27FC236}">
                <a16:creationId xmlns:a16="http://schemas.microsoft.com/office/drawing/2014/main" id="{712D4376-A578-4FF1-94FC-245E7A6A48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03734" y="4751006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7" name="Graphic 15">
            <a:extLst>
              <a:ext uri="{FF2B5EF4-FFF2-40B4-BE49-F238E27FC236}">
                <a16:creationId xmlns:a16="http://schemas.microsoft.com/office/drawing/2014/main" id="{AEA7509D-F04F-40CB-A0B3-EEF16499C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414" y="5266150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985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4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mute="1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5078" y="113771"/>
            <a:ext cx="12197078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300" dirty="0"/>
              <a:t>The mean is easy to spot, it is the middle point. But what about the standard deviation?</a:t>
            </a:r>
            <a:endParaRPr lang="en-US" sz="23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/>
          <a:srcRect l="4184" r="5267" b="2703"/>
          <a:stretch/>
        </p:blipFill>
        <p:spPr>
          <a:xfrm>
            <a:off x="5692735" y="598329"/>
            <a:ext cx="5664113" cy="467776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78118" y="2573890"/>
                <a:ext cx="2506584" cy="127304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8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n-GB" sz="2800" b="0" i="0" smtClean="0">
                                  <a:latin typeface="Cambria Math"/>
                                </a:rPr>
                                <m:t>Σ</m:t>
                              </m:r>
                              <m:sSup>
                                <m:sSupPr>
                                  <m:ctrlP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GB" sz="2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sz="2800" b="0" i="1" smtClean="0"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lang="en-GB" sz="2800" b="0" i="1" smtClean="0">
                                          <a:latin typeface="Cambria Math"/>
                                        </a:rPr>
                                        <m:t>−</m:t>
                                      </m:r>
                                      <m:acc>
                                        <m:accPr>
                                          <m:chr m:val="̅"/>
                                          <m:ctrlPr>
                                            <a:rPr lang="en-GB" sz="28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GB" sz="2800" b="0" i="1" smtClean="0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</m:acc>
                                    </m:e>
                                  </m:d>
                                </m:e>
                                <m:sup>
                                  <m: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en-AU" sz="2800" b="0" i="0" smtClean="0"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  <m:r>
                                <a:rPr lang="en-AU" sz="2800" b="0" i="0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118" y="2573890"/>
                <a:ext cx="2506584" cy="1273041"/>
              </a:xfrm>
              <a:prstGeom prst="rect">
                <a:avLst/>
              </a:prstGeom>
              <a:blipFill>
                <a:blip r:embed="rId3"/>
                <a:stretch>
                  <a:fillRect l="-5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-5078" y="826718"/>
            <a:ext cx="59497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We have previously looked at how to calculate the standard deviation for a set of data.</a:t>
            </a:r>
            <a:endParaRPr lang="en-US" sz="20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1866558" y="1464646"/>
            <a:ext cx="3328645" cy="1783785"/>
            <a:chOff x="2037266" y="1937579"/>
            <a:chExt cx="3328645" cy="1783785"/>
          </a:xfrm>
        </p:grpSpPr>
        <p:sp>
          <p:nvSpPr>
            <p:cNvPr id="7" name="Rounded Rectangle 6"/>
            <p:cNvSpPr/>
            <p:nvPr/>
          </p:nvSpPr>
          <p:spPr>
            <a:xfrm>
              <a:off x="2037266" y="3255020"/>
              <a:ext cx="1261872" cy="466344"/>
            </a:xfrm>
            <a:prstGeom prst="round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746646" y="1937579"/>
              <a:ext cx="2619265" cy="116955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sz="1400" dirty="0"/>
                <a:t>The distance of each point from the mean – squared to eliminate and minus signs from points that are below the mean.</a:t>
              </a:r>
              <a:endParaRPr lang="en-US" sz="1400" dirty="0"/>
            </a:p>
          </p:txBody>
        </p:sp>
        <p:cxnSp>
          <p:nvCxnSpPr>
            <p:cNvPr id="10" name="Straight Arrow Connector 9"/>
            <p:cNvCxnSpPr>
              <a:cxnSpLocks/>
            </p:cNvCxnSpPr>
            <p:nvPr/>
          </p:nvCxnSpPr>
          <p:spPr>
            <a:xfrm flipH="1">
              <a:off x="3377582" y="3098594"/>
              <a:ext cx="678696" cy="267753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1941556" y="3309751"/>
            <a:ext cx="3050310" cy="1466773"/>
            <a:chOff x="1877548" y="1718165"/>
            <a:chExt cx="3050310" cy="1466773"/>
          </a:xfrm>
        </p:grpSpPr>
        <p:sp>
          <p:nvSpPr>
            <p:cNvPr id="15" name="Rounded Rectangle 14"/>
            <p:cNvSpPr/>
            <p:nvPr/>
          </p:nvSpPr>
          <p:spPr>
            <a:xfrm>
              <a:off x="1877548" y="1718165"/>
              <a:ext cx="834684" cy="396849"/>
            </a:xfrm>
            <a:prstGeom prst="roundRect">
              <a:avLst/>
            </a:prstGeom>
            <a:noFill/>
            <a:ln w="190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779776" y="2446274"/>
              <a:ext cx="2148082" cy="73866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sz="1400" dirty="0"/>
                <a:t>Divided by the number of points to find the average.</a:t>
              </a:r>
              <a:endParaRPr lang="en-US" sz="1400" dirty="0"/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 flipH="1" flipV="1">
              <a:off x="2779776" y="2115015"/>
              <a:ext cx="569292" cy="331259"/>
            </a:xfrm>
            <a:prstGeom prst="straightConnector1">
              <a:avLst/>
            </a:prstGeom>
            <a:ln w="127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/>
          <p:cNvGrpSpPr/>
          <p:nvPr/>
        </p:nvGrpSpPr>
        <p:grpSpPr>
          <a:xfrm>
            <a:off x="0" y="3706600"/>
            <a:ext cx="2404872" cy="1293438"/>
            <a:chOff x="1233097" y="2012570"/>
            <a:chExt cx="2404872" cy="1293438"/>
          </a:xfrm>
        </p:grpSpPr>
        <p:sp>
          <p:nvSpPr>
            <p:cNvPr id="22" name="TextBox 21"/>
            <p:cNvSpPr txBox="1"/>
            <p:nvPr/>
          </p:nvSpPr>
          <p:spPr>
            <a:xfrm>
              <a:off x="1233097" y="2351901"/>
              <a:ext cx="2404872" cy="95410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sz="1400" dirty="0"/>
                <a:t>The whole thing is then square rooted to counteract the effect of squaring.</a:t>
              </a:r>
              <a:endParaRPr lang="en-US" sz="1400" dirty="0"/>
            </a:p>
          </p:txBody>
        </p:sp>
        <p:cxnSp>
          <p:nvCxnSpPr>
            <p:cNvPr id="23" name="Straight Arrow Connector 22"/>
            <p:cNvCxnSpPr/>
            <p:nvPr/>
          </p:nvCxnSpPr>
          <p:spPr>
            <a:xfrm flipV="1">
              <a:off x="2009169" y="2012570"/>
              <a:ext cx="648921" cy="377064"/>
            </a:xfrm>
            <a:prstGeom prst="straightConnector1">
              <a:avLst/>
            </a:prstGeom>
            <a:ln w="1270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TextBox 25"/>
          <p:cNvSpPr txBox="1"/>
          <p:nvPr/>
        </p:nvSpPr>
        <p:spPr>
          <a:xfrm>
            <a:off x="-5078" y="6016216"/>
            <a:ext cx="55189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But what does the standard deviation really mean in terms of a normal distribution?</a:t>
            </a:r>
            <a:endParaRPr lang="en-US" sz="2000" dirty="0"/>
          </a:p>
        </p:txBody>
      </p:sp>
      <p:sp>
        <p:nvSpPr>
          <p:cNvPr id="27" name="Rectangle 26"/>
          <p:cNvSpPr/>
          <p:nvPr/>
        </p:nvSpPr>
        <p:spPr>
          <a:xfrm>
            <a:off x="5513832" y="5395602"/>
            <a:ext cx="661111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>
                <a:solidFill>
                  <a:srgbClr val="000000"/>
                </a:solidFill>
                <a:latin typeface="Verdana" panose="020B0604030504040204" pitchFamily="34" charset="0"/>
              </a:rPr>
              <a:t>It is good to know the standard deviation, because we can say that any value is: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600" b="1" dirty="0">
                <a:latin typeface="Verdana" panose="020B0604030504040204" pitchFamily="34" charset="0"/>
              </a:rPr>
              <a:t>likely</a:t>
            </a:r>
            <a:r>
              <a:rPr lang="en-GB" sz="1600" dirty="0">
                <a:latin typeface="Verdana" panose="020B0604030504040204" pitchFamily="34" charset="0"/>
              </a:rPr>
              <a:t> to be within 1 standard deviation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600" b="1" dirty="0">
                <a:latin typeface="Verdana" panose="020B0604030504040204" pitchFamily="34" charset="0"/>
              </a:rPr>
              <a:t>very likely</a:t>
            </a:r>
            <a:r>
              <a:rPr lang="en-GB" sz="1600" dirty="0">
                <a:latin typeface="Verdana" panose="020B0604030504040204" pitchFamily="34" charset="0"/>
              </a:rPr>
              <a:t> to be within 2 standard deviations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600" b="1" dirty="0">
                <a:latin typeface="Verdana" panose="020B0604030504040204" pitchFamily="34" charset="0"/>
              </a:rPr>
              <a:t>almost certainly</a:t>
            </a:r>
            <a:r>
              <a:rPr lang="en-GB" sz="1600" dirty="0">
                <a:latin typeface="Verdana" panose="020B0604030504040204" pitchFamily="34" charset="0"/>
              </a:rPr>
              <a:t> within 3 standard deviations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0" y="1611169"/>
            <a:ext cx="2239252" cy="954107"/>
            <a:chOff x="1344169" y="2417475"/>
            <a:chExt cx="2262317" cy="954107"/>
          </a:xfrm>
        </p:grpSpPr>
        <p:sp>
          <p:nvSpPr>
            <p:cNvPr id="30" name="TextBox 29"/>
            <p:cNvSpPr txBox="1"/>
            <p:nvPr/>
          </p:nvSpPr>
          <p:spPr>
            <a:xfrm>
              <a:off x="1344169" y="2417475"/>
              <a:ext cx="2262317" cy="954107"/>
            </a:xfrm>
            <a:prstGeom prst="rect">
              <a:avLst/>
            </a:prstGeom>
            <a:solidFill>
              <a:srgbClr val="F0DDF5"/>
            </a:solidFill>
            <a:ln>
              <a:solidFill>
                <a:srgbClr val="7030A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sz="1400" dirty="0"/>
                <a:t>We then add up all these distances of all the values in the set of data.</a:t>
              </a:r>
              <a:endParaRPr lang="en-US" sz="1400" dirty="0"/>
            </a:p>
          </p:txBody>
        </p:sp>
        <p:cxnSp>
          <p:nvCxnSpPr>
            <p:cNvPr id="31" name="Straight Arrow Connector 30"/>
            <p:cNvCxnSpPr/>
            <p:nvPr/>
          </p:nvCxnSpPr>
          <p:spPr>
            <a:xfrm>
              <a:off x="2845117" y="3164347"/>
              <a:ext cx="250176" cy="181891"/>
            </a:xfrm>
            <a:prstGeom prst="straightConnector1">
              <a:avLst/>
            </a:prstGeom>
            <a:ln w="1270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TextBox 34"/>
          <p:cNvSpPr txBox="1"/>
          <p:nvPr/>
        </p:nvSpPr>
        <p:spPr>
          <a:xfrm>
            <a:off x="-5078" y="5000038"/>
            <a:ext cx="55138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This gives us an idea of the average distance of each data  point from the mean value.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48872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26" grpId="0"/>
      <p:bldP spid="27" grpId="0"/>
      <p:bldP spid="3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062483A-A516-3942-9AB6-EFAF4E6A97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1224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E22B264-A31C-9745-B093-EA74C9479C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820" y="0"/>
            <a:ext cx="11425989" cy="22352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5FE7013-3373-D24B-84D0-D444924E1E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20629" y="2327729"/>
            <a:ext cx="2663371" cy="165386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71356F5-7849-8A4A-8DA8-CB4C54EFD0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84438" y="4217025"/>
            <a:ext cx="2663371" cy="175190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F07C220-00C3-8B4F-B49D-927E16EE03E7}"/>
              </a:ext>
            </a:extLst>
          </p:cNvPr>
          <p:cNvSpPr/>
          <p:nvPr/>
        </p:nvSpPr>
        <p:spPr>
          <a:xfrm>
            <a:off x="0" y="2421636"/>
            <a:ext cx="9296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dirty="0">
                <a:solidFill>
                  <a:srgbClr val="009EC6"/>
                </a:solidFill>
                <a:latin typeface="Abadi"/>
              </a:rPr>
              <a:t>a  95% of pizzas will have delivery times of between 15 and 35 minutes.</a:t>
            </a:r>
            <a:endParaRPr lang="en-US" sz="2400" dirty="0">
              <a:latin typeface="Abadi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9D4EA10-A17B-C24C-8E63-54F8051F19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3515" y="4099220"/>
            <a:ext cx="3149600" cy="19558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4DA299C-57C5-4B46-A869-241294E65075}"/>
              </a:ext>
            </a:extLst>
          </p:cNvPr>
          <p:cNvSpPr/>
          <p:nvPr/>
        </p:nvSpPr>
        <p:spPr>
          <a:xfrm>
            <a:off x="-1" y="3185884"/>
            <a:ext cx="90206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dirty="0">
                <a:solidFill>
                  <a:srgbClr val="009EC6"/>
                </a:solidFill>
                <a:latin typeface="Abadi"/>
              </a:rPr>
              <a:t>b   16% of pizzas will have delivery times of greater than 30 minutes.</a:t>
            </a:r>
            <a:endParaRPr lang="en-US" sz="2400" dirty="0">
              <a:latin typeface="Abadi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F58CA96-566B-6B4B-B364-EF062B17E99B}"/>
              </a:ext>
            </a:extLst>
          </p:cNvPr>
          <p:cNvSpPr/>
          <p:nvPr/>
        </p:nvSpPr>
        <p:spPr>
          <a:xfrm>
            <a:off x="-1" y="3910688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AU" sz="2400" dirty="0">
                <a:solidFill>
                  <a:srgbClr val="009EC6"/>
                </a:solidFill>
                <a:latin typeface="Abadi"/>
              </a:rPr>
              <a:t>c   Number =2000</a:t>
            </a:r>
          </a:p>
          <a:p>
            <a:br>
              <a:rPr lang="en-AU" sz="2400" dirty="0">
                <a:latin typeface="Abadi"/>
              </a:rPr>
            </a:br>
            <a:endParaRPr lang="en-US" sz="2400" dirty="0">
              <a:latin typeface="Abadi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73529DD-7850-5148-80C1-F3299AEDEDCE}"/>
              </a:ext>
            </a:extLst>
          </p:cNvPr>
          <p:cNvSpPr/>
          <p:nvPr/>
        </p:nvSpPr>
        <p:spPr>
          <a:xfrm>
            <a:off x="291092" y="4406471"/>
            <a:ext cx="7823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dirty="0">
                <a:solidFill>
                  <a:srgbClr val="009EC6"/>
                </a:solidFill>
                <a:latin typeface="Abadi"/>
              </a:rPr>
              <a:t>Percentage delivered in less than 10 minutes =0.15%</a:t>
            </a:r>
            <a:br>
              <a:rPr lang="en-AU" sz="2400" dirty="0">
                <a:latin typeface="Abadi"/>
              </a:rPr>
            </a:br>
            <a:endParaRPr lang="en-US" sz="2400" dirty="0">
              <a:latin typeface="Abadi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768EECBC-7441-1B40-9BE9-00CE2CBC32BF}"/>
                  </a:ext>
                </a:extLst>
              </p:cNvPr>
              <p:cNvSpPr/>
              <p:nvPr/>
            </p:nvSpPr>
            <p:spPr>
              <a:xfrm>
                <a:off x="270236" y="5092978"/>
                <a:ext cx="6096000" cy="1360885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en-AU" sz="2400" dirty="0">
                    <a:solidFill>
                      <a:srgbClr val="009EC6"/>
                    </a:solidFill>
                    <a:latin typeface="Abadi"/>
                  </a:rPr>
                  <a:t>Number of pizzas delivered in less than 10 minutes=0.15% of 2000=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AU" sz="2400" i="1" dirty="0" smtClean="0">
                            <a:solidFill>
                              <a:srgbClr val="009EC6"/>
                            </a:solidFill>
                            <a:latin typeface="Abadi"/>
                          </a:rPr>
                        </m:ctrlPr>
                      </m:fPr>
                      <m:num>
                        <m:r>
                          <a:rPr lang="en-AU" sz="2400" b="0" i="1" dirty="0" smtClean="0">
                            <a:solidFill>
                              <a:srgbClr val="009EC6"/>
                            </a:solidFill>
                            <a:latin typeface="Abadi"/>
                          </a:rPr>
                          <m:t>0.15</m:t>
                        </m:r>
                      </m:num>
                      <m:den>
                        <m:r>
                          <a:rPr lang="en-AU" sz="2400" b="0" i="1" dirty="0" smtClean="0">
                            <a:solidFill>
                              <a:srgbClr val="009EC6"/>
                            </a:solidFill>
                            <a:latin typeface="Abadi"/>
                          </a:rPr>
                          <m:t>100</m:t>
                        </m:r>
                      </m:den>
                    </m:f>
                  </m:oMath>
                </a14:m>
                <a:r>
                  <a:rPr lang="en-AU" sz="2400" dirty="0">
                    <a:solidFill>
                      <a:srgbClr val="009EC6"/>
                    </a:solidFill>
                    <a:latin typeface="Abadi"/>
                  </a:rPr>
                  <a:t>×2000=3</a:t>
                </a:r>
                <a:br>
                  <a:rPr lang="en-AU" sz="2400" dirty="0">
                    <a:latin typeface="Abadi"/>
                  </a:rPr>
                </a:br>
                <a:endParaRPr lang="en-US" sz="2400" dirty="0">
                  <a:latin typeface="Abadi"/>
                </a:endParaRPr>
              </a:p>
            </p:txBody>
          </p:sp>
        </mc:Choice>
        <mc:Fallback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768EECBC-7441-1B40-9BE9-00CE2CBC32B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236" y="5092978"/>
                <a:ext cx="6096000" cy="1360885"/>
              </a:xfrm>
              <a:prstGeom prst="rect">
                <a:avLst/>
              </a:prstGeom>
              <a:blipFill>
                <a:blip r:embed="rId6"/>
                <a:stretch>
                  <a:fillRect l="-1500" t="-3571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43293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  <p:bldP spid="13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13CE04-AA77-AF49-9670-61CB529A84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Normal Distribution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983611-CB80-0F48-91B2-8C5EA531C7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368425"/>
            <a:ext cx="11070771" cy="4351338"/>
          </a:xfrm>
        </p:spPr>
        <p:txBody>
          <a:bodyPr/>
          <a:lstStyle/>
          <a:p>
            <a:r>
              <a:rPr lang="en-AU" dirty="0">
                <a:hlinkClick r:id="rId2"/>
              </a:rPr>
              <a:t>https://www.youtube.com/watch?v=e_h3RBgBx8M&amp;feature=youtu.be</a:t>
            </a:r>
            <a:endParaRPr lang="en-AU" dirty="0"/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0EC3E50-0E14-4EBC-9DCA-79D095844DD8}"/>
              </a:ext>
            </a:extLst>
          </p:cNvPr>
          <p:cNvSpPr txBox="1"/>
          <p:nvPr/>
        </p:nvSpPr>
        <p:spPr>
          <a:xfrm>
            <a:off x="838200" y="1925870"/>
            <a:ext cx="698862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3200" dirty="0">
                <a:effectLst/>
                <a:highlight>
                  <a:srgbClr val="00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1.6 </a:t>
            </a:r>
            <a:r>
              <a:rPr lang="en-AU" sz="1800" b="1" dirty="0">
                <a:effectLst/>
                <a:highlight>
                  <a:srgbClr val="00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Using “UNI Lower Upper Fences Normal Distribution” template </a:t>
            </a:r>
            <a:endParaRPr lang="en-AU" dirty="0"/>
          </a:p>
        </p:txBody>
      </p:sp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EB707620-4E36-44B4-95A9-7AF8216A7688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751112" y="2926506"/>
            <a:ext cx="5535386" cy="3254153"/>
          </a:xfrm>
          <a:prstGeom prst="rect">
            <a:avLst/>
          </a:prstGeom>
        </p:spPr>
      </p:pic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681B184F-872F-4D7F-AF92-ADFD1515EFFF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6373584" y="2739023"/>
            <a:ext cx="5535386" cy="362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5791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8495265-6441-2F4C-9AD1-D5820F1865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986" y="0"/>
            <a:ext cx="1147273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9430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3">
            <a:extLst>
              <a:ext uri="{FF2B5EF4-FFF2-40B4-BE49-F238E27FC236}">
                <a16:creationId xmlns:a16="http://schemas.microsoft.com/office/drawing/2014/main" id="{2055705F-6470-DB4D-BE37-E9F6441872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228" y="1037967"/>
            <a:ext cx="4319258" cy="47091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lvl="2" defTabSz="457200"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2800" b="0" i="1" kern="1200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exercises &amp; Summary Book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F2C4DA58-F559-144D-9EC8-248EF35C1C1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6632538"/>
              </p:ext>
            </p:extLst>
          </p:nvPr>
        </p:nvGraphicFramePr>
        <p:xfrm>
          <a:off x="4598438" y="1207783"/>
          <a:ext cx="7012370" cy="47091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52473312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C72460B-044F-237E-4112-4159FD58EF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213" y="201652"/>
            <a:ext cx="10783805" cy="432495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3B07CD4-316D-2721-8160-957C2A559A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8742" y="3429000"/>
            <a:ext cx="7964919" cy="2568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255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1B787A8-0D67-4B7E-9B48-86BD906AB6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5890" y="1114050"/>
            <a:ext cx="0" cy="5735637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158B3569-73B2-4D05-8E95-886A6EE17F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DD65D5-3AC6-4946-A712-9669C3BE79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159" y="1377146"/>
            <a:ext cx="4076460" cy="362621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000" b="1" i="0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The normal distribution</a:t>
            </a:r>
          </a:p>
        </p:txBody>
      </p:sp>
      <p:sp>
        <p:nvSpPr>
          <p:cNvPr id="30" name="Graphic 17">
            <a:extLst>
              <a:ext uri="{FF2B5EF4-FFF2-40B4-BE49-F238E27FC236}">
                <a16:creationId xmlns:a16="http://schemas.microsoft.com/office/drawing/2014/main" id="{B71758F4-3F46-45DA-8AC5-4E508DA080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10565" y="1377146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2" name="Graphic 15">
            <a:extLst>
              <a:ext uri="{FF2B5EF4-FFF2-40B4-BE49-F238E27FC236}">
                <a16:creationId xmlns:a16="http://schemas.microsoft.com/office/drawing/2014/main" id="{8550FED7-7C32-42BB-98DB-30272A6331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345" y="1606441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ADC0633-0F6F-A841-BBCC-6989ADC1CDA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671201" y="0"/>
            <a:ext cx="3523412" cy="1687268"/>
          </a:xfrm>
          <a:prstGeom prst="rect">
            <a:avLst/>
          </a:prstGeom>
        </p:spPr>
      </p:pic>
      <p:sp>
        <p:nvSpPr>
          <p:cNvPr id="34" name="Graphic 21">
            <a:extLst>
              <a:ext uri="{FF2B5EF4-FFF2-40B4-BE49-F238E27FC236}">
                <a16:creationId xmlns:a16="http://schemas.microsoft.com/office/drawing/2014/main" id="{8D61482F-F3C5-4D66-8C5D-C6BBE3E127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5025" y="1830867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5A242E8-2A17-7C45-BE89-F9F56E2A0F13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28357" y="1735813"/>
            <a:ext cx="4872520" cy="167339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413C530-9812-D242-9521-5CE7FD63641D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93048" y="3551947"/>
            <a:ext cx="5698952" cy="147576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AB3C85A-7E49-5749-A91D-B0135E71C6A8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827816" y="5170453"/>
            <a:ext cx="4364183" cy="1687268"/>
          </a:xfrm>
          <a:prstGeom prst="rect">
            <a:avLst/>
          </a:prstGeom>
        </p:spPr>
      </p:pic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29322" y="6274341"/>
            <a:ext cx="11353800" cy="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95419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43725F6-7D1E-D448-8A62-6C9A06FED7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5220" y="920141"/>
            <a:ext cx="2794000" cy="4191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6D9D49D-CA39-C64F-B5DE-0EEFD021BE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965" y="0"/>
            <a:ext cx="1202006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05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6628CC8-7448-0D47-B519-751D84A684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410" y="0"/>
            <a:ext cx="109291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1210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2DBCAD3-7B0B-D741-BCB8-2ABFE2BD7F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772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470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1DE93AF-C672-2E40-8368-D2FA105817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551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2631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4457" y="858339"/>
            <a:ext cx="5680348" cy="543795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12645" y="539931"/>
            <a:ext cx="5918097" cy="370985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096000" y="4249783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>
                <a:solidFill>
                  <a:srgbClr val="000000"/>
                </a:solidFill>
                <a:latin typeface="Verdana" panose="020B0604030504040204" pitchFamily="34" charset="0"/>
              </a:rPr>
              <a:t>Many things closely follow a Normal Distribution: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latin typeface="Verdana" panose="020B0604030504040204" pitchFamily="34" charset="0"/>
              </a:rPr>
              <a:t>heights of people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latin typeface="Verdana" panose="020B0604030504040204" pitchFamily="34" charset="0"/>
              </a:rPr>
              <a:t>size of things produced by machines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latin typeface="Verdana" panose="020B0604030504040204" pitchFamily="34" charset="0"/>
              </a:rPr>
              <a:t>errors in measurements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latin typeface="Verdana" panose="020B0604030504040204" pitchFamily="34" charset="0"/>
              </a:rPr>
              <a:t>blood pressure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latin typeface="Verdana" panose="020B0604030504040204" pitchFamily="34" charset="0"/>
              </a:rPr>
              <a:t>marks on a test</a:t>
            </a:r>
            <a:endParaRPr lang="en-GB" b="0" i="0" dirty="0">
              <a:effectLst/>
              <a:latin typeface="Verdana" panose="020B060403050404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6616" y="247743"/>
            <a:ext cx="5733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Data can be spread out in different ways.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286358" y="5963926"/>
            <a:ext cx="7905642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In general, a normal distribution is representative of continuous data (such as measurements) that have some variation but no bias above or below the mean.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6024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/>
          <a:srcRect r="50887"/>
          <a:stretch/>
        </p:blipFill>
        <p:spPr>
          <a:xfrm>
            <a:off x="498430" y="424543"/>
            <a:ext cx="5118600" cy="388251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73190" y="1036319"/>
            <a:ext cx="6615610" cy="310854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mean = median = mode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Symmetry about the centre (mean)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50% of the values are less than the mean and 50% are greater than the mean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338328" y="4542754"/>
            <a:ext cx="115122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All normal distributions have these features. The only differences between one normal distribution and another are: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Where the centre value is (mean)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How spread out the data is (the standard deviation)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30147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GradientVTI">
  <a:themeElements>
    <a:clrScheme name="Office">
      <a:dk1>
        <a:srgbClr val="000000"/>
      </a:dk1>
      <a:lt1>
        <a:srgbClr val="FFFFFF"/>
      </a:lt1>
      <a:dk2>
        <a:srgbClr val="10013F"/>
      </a:dk2>
      <a:lt2>
        <a:srgbClr val="F2F0FF"/>
      </a:lt2>
      <a:accent1>
        <a:srgbClr val="814DFF"/>
      </a:accent1>
      <a:accent2>
        <a:srgbClr val="243FFF"/>
      </a:accent2>
      <a:accent3>
        <a:srgbClr val="FF83B6"/>
      </a:accent3>
      <a:accent4>
        <a:srgbClr val="FF9022"/>
      </a:accent4>
      <a:accent5>
        <a:srgbClr val="FF1F85"/>
      </a:accent5>
      <a:accent6>
        <a:srgbClr val="1A98FF"/>
      </a:accent6>
      <a:hlink>
        <a:srgbClr val="0563C1"/>
      </a:hlink>
      <a:folHlink>
        <a:srgbClr val="954F72"/>
      </a:folHlink>
    </a:clrScheme>
    <a:fontScheme name="Univers">
      <a:majorFont>
        <a:latin typeface="Univers"/>
        <a:ea typeface=""/>
        <a:cs typeface=""/>
      </a:majorFont>
      <a:minorFont>
        <a:latin typeface="Univer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adientVTI" id="{605F9078-86F9-4258-A3E1-F8EFF02AE8CC}" vid="{4848699B-BB01-41E3-9EC4-3D97DFE5292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7304</TotalTime>
  <Words>463</Words>
  <Application>Microsoft Office PowerPoint</Application>
  <PresentationFormat>Widescreen</PresentationFormat>
  <Paragraphs>49</Paragraphs>
  <Slides>15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Abadi</vt:lpstr>
      <vt:lpstr>Univers</vt:lpstr>
      <vt:lpstr>Arial</vt:lpstr>
      <vt:lpstr>Calibri</vt:lpstr>
      <vt:lpstr>Cambria Math</vt:lpstr>
      <vt:lpstr>Comic Sans MS</vt:lpstr>
      <vt:lpstr>Verdana</vt:lpstr>
      <vt:lpstr>GradientVTI</vt:lpstr>
      <vt:lpstr>The normal distribution</vt:lpstr>
      <vt:lpstr>PowerPoint Presentation</vt:lpstr>
      <vt:lpstr>The normal distribution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Normal Distribution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normal distribution and the 68–95–99.7% rule</dc:title>
  <dc:creator>Yongmei Zhang</dc:creator>
  <cp:lastModifiedBy>Lyn ZHANG</cp:lastModifiedBy>
  <cp:revision>26</cp:revision>
  <dcterms:created xsi:type="dcterms:W3CDTF">2020-07-09T23:20:08Z</dcterms:created>
  <dcterms:modified xsi:type="dcterms:W3CDTF">2025-04-01T21:01:33Z</dcterms:modified>
</cp:coreProperties>
</file>