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9"/>
  </p:notesMasterIdLst>
  <p:sldIdLst>
    <p:sldId id="256" r:id="rId2"/>
    <p:sldId id="1428" r:id="rId3"/>
    <p:sldId id="594" r:id="rId4"/>
    <p:sldId id="928" r:id="rId5"/>
    <p:sldId id="586" r:id="rId6"/>
    <p:sldId id="595" r:id="rId7"/>
    <p:sldId id="588" r:id="rId8"/>
    <p:sldId id="557" r:id="rId9"/>
    <p:sldId id="556" r:id="rId10"/>
    <p:sldId id="597" r:id="rId11"/>
    <p:sldId id="599" r:id="rId12"/>
    <p:sldId id="600" r:id="rId13"/>
    <p:sldId id="601" r:id="rId14"/>
    <p:sldId id="602" r:id="rId15"/>
    <p:sldId id="603" r:id="rId16"/>
    <p:sldId id="591" r:id="rId17"/>
    <p:sldId id="929" r:id="rId18"/>
    <p:sldId id="932" r:id="rId19"/>
    <p:sldId id="258" r:id="rId20"/>
    <p:sldId id="257" r:id="rId21"/>
    <p:sldId id="259" r:id="rId22"/>
    <p:sldId id="260" r:id="rId23"/>
    <p:sldId id="933" r:id="rId24"/>
    <p:sldId id="1427" r:id="rId25"/>
    <p:sldId id="359" r:id="rId26"/>
    <p:sldId id="593" r:id="rId27"/>
    <p:sldId id="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41"/>
  </p:normalViewPr>
  <p:slideViewPr>
    <p:cSldViewPr snapToGrid="0" snapToObjects="1">
      <p:cViewPr varScale="1">
        <p:scale>
          <a:sx n="59" d="100"/>
          <a:sy n="59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484817"/>
            <a:satOff val="630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0:53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0,'55'0,"6"0,-18 0,10 0,-5 0,27 0,-27 0,29 0,-40 0,18 0,-8 0,8 0,-12 0,10 0,-18 0,10 0,-10 0,10 0,-4 0,7 0,7 0,1 0,8 0,-13 0,2 0,-5 0,1 0,6 0,-7 0,-1 0,-6 0,5 0,-12 0,26 0,-28 0,21 0,-32 0,5 0,-7 0,7 0,-5 0,5 0,-6 0,5 0,-4 0,5 0,-6 0,5 0,-4 0,5 0,-6 0,5 0,-3 0,3 0,1 0,1 0,0 0,4 0,-10 0,13 0,-16 0,4 0,-9 0,1 0,9 0,-8 0,3 0,4 0,-10 0,14 0,-15 0,6 0,1 0,-3 0,6 0,-7 0,0 0,7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1:01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12,'56'0,"-1"0,-28 0,5 0,1 0,6 0,-10 0,15 0,-9 0,0 0,10 0,-17 0,18 0,-17 0,8 0,-3 0,0 0,5 0,1 0,1 0,-1 0,6 0,-12 0,6 0,-1 0,2 0,0 0,4 0,-10 0,10 0,-4 0,21 0,-11 0,11 0,-21 0,5 0,-12 0,12 0,-12 0,5 0,-6 0,6 0,-5-5,12 4,-12-4,12 5,-11 0,10 0,-4 0,0 0,5 0,-5 0,6 0,22 0,-23 0,21 0,-33 0,12 0,-5 0,-1 0,6 0,-12 0,20 6,-18-5,42 11,-24-4,21 5,14-6,-33-2,43 1,-2-4,-23 4,-18-6,-3 0,6 0,13 0,14 0,-24 0,14 0,-36 0,0 0,-13 0,4 0,2 0,8 0,7 0,-1 0,0 0,1 0,34 0,-1 0,-24 0,0 0,21 0,-12 0,-2 0,-2 0,2 0,2 0,3 0,-19 0,1 0,34 0,7 0,-17 0,-3 0,-8 0,1 0,-9 0,7 0,-14 0,6 0,-14 0,4 0,-10-5,4 4,-7-4,1 5,0 0,-6 0,10 0,-8 0,10 0,15 0,-16 0,22 0,-19 0,0 0,5 0,-6 0,8 0,-1 0,1 0,-7 0,4 0,-4 0,7 0,-1 0,1 0,6 0,-4 0,12 0,-5 0,7 0,0 0,0 0,-7 0,-4 0,1 0,22 0,-24 0,0 0,46 0,-34 0,36 0,-26 0,9 0,-31 0,-2 0,22 0,18 0,-25 0,1 0,15 0,-15 5,6 2,-7 6,-1 0,8-6,-6 4,24-3,-35 0,2-1,1-2,1-3,34 4,-38-6,-14 0,-2 0,-17 0,15 0,-7 0,18 0,7 0,1 0,1 0,23 0,-2 0,-27 0,2 0,-1 0,-1 0,35 0,4-6,-6 4,1-4,7 0,-40 6,-2-2,15-9,23 10,-45-4,19 5,-12-5,4 4,-13-5,5 6,-12 0,6-5,-14 4,6-4,-11 5,10 0,-10 0,11 0,-11 0,0 0,-3 0,-3 0,0 0,3 0,-3 0,4 0,1 0,0 0,-1 0,1 0,0 0,-5 0,4 0,-5 0,1 0,6 0,-10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2:16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849 1 24575,'-14'20'0,"-2"-1"0,-11 8 0,-7-3 0,9-2 0,-20 7 0,20-11 0,-11 16 0,5-11 0,8 2 0,-8-8 0,9 7 0,-4-6 0,-1 8 0,10-6 0,-13-3 0,18 2 0,-13-3 0,9-1 0,1-1 0,-3 0 0,2 1 0,1-4 0,5 2 0,-3-3 0,7 0 0,-8 4 0,5 0 0,4-4 0,-4 4 0,4-5 0,-4 0 0,0-1 0,0 1 0,0 0 0,-1 5 0,-4-3 0,3 3 0,-8 0 0,9 1 0,-9 0 0,3 4 0,1-3 0,-4 3 0,4 5 0,0-8 0,5 2 0,2-9 0,7 0 0,-7-4 0,7 3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06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799.20313"/>
      <inkml:brushProperty name="anchorY" value="-27949.51563"/>
      <inkml:brushProperty name="scaleFactor" value="0.5"/>
    </inkml:brush>
  </inkml:definitions>
  <inkml:trace contextRef="#ctx0" brushRef="#br0">1266 1 24575,'-79'55'0,"-1"0"0,0 1 0,36-31 0,1 1 0,-34 31 0,-10 13 0,22-19 0,34-30 0,10-5 0,-5 3 0,6-8 0,-6 4 0,9 0 0,-13-4 0,7 9 0,-4-4 0,2 0 0,5-1 0,0-5 0,4-1 0,-2 1 0,7-1 0,-3 0 0,5 0 0,0 0 0,0 0 0,0 0 0,-5-4 0,4 3 0,-9-2 0,4 3 0,0 1 0,-4 0 0,9-1 0,-4-4 0,0 3 0,3-2 0,-11 3 0,5 0 0,-7 1 0,4 0 0,0 0 0,5-5 0,-3 4 0,7-4 0,-3 0 0,5-1 0,4 0 0,-3-3 0,7-1 0,-3-1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3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24.19531"/>
      <inkml:brushProperty name="anchorY" value="-32947.83203"/>
      <inkml:brushProperty name="scaleFactor" value="0.5"/>
    </inkml:brush>
  </inkml:definitions>
  <inkml:trace contextRef="#ctx0" brushRef="#br0">958 1 24575,'-27'4'0,"-4"7"0,-3 1 0,6 8 0,-19 4 0,12 0 0,2 0 0,-10-2 0,25-11 0,-20 10 0,17-5 0,-1 4 0,3-4 0,4-2 0,4-5 0,-3 6 0,4-9 0,4 7 0,-3-3 0,0-4 0,7 11 0,-16-6 0,12 0 0,-9 7 0,6-7 0,-1 4 0,-4-1 0,-1-4 0,-1 4 0,-3-3 0,4 3 0,-1 1 0,-3-4 0,4 3 0,-5 1 0,4-5 0,-2 4 0,3-4 0,-1-1 0,-2 1 0,7-1 0,-12 5 0,12-4 0,-12 8 0,13-7 0,-9 3 0,4-5 0,0 1 0,1-1 0,5 0 0,0 0 0,0 0 0,0-4 0,0-1 0,3 0 0,2-3 0,4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6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302.59375"/>
      <inkml:brushProperty name="anchorY" value="-39320.80078"/>
      <inkml:brushProperty name="scaleFactor" value="0.5"/>
    </inkml:brush>
  </inkml:definitions>
  <inkml:trace contextRef="#ctx0" brushRef="#br0">956 1 24575,'-35'4'0,"7"6"0,3 2 0,1 14 0,1-9 0,-3 10 0,11-7 0,0-5 0,0 3 0,6-7 0,4 7 0,-3-8 0,7 4 0,-12-4 0,10 4 0,-14-3 0,14 7 0,-14-11 0,14 11 0,-14-16 0,14 15 0,-14-14 0,10 14 0,-7-11 0,4 13 0,-4-4 0,3-4 0,-8 7 0,4-7 0,-5 4 0,5 4 0,-4-4 0,3 1 0,-4 3 0,0-8 0,0 3 0,5-5 0,-4 1 0,9 4 0,-9-3 0,8 3 0,-8-4 0,4-1 0,0 1 0,-4 0 0,9-1 0,-4 0 0,0 1 0,4-1 0,-4 0 0,5 0 0,-5 0 0,3-3 0,-7 2 0,7-3 0,-7 1 0,7 2 0,-8-3 0,9 4 0,-13 1 0,12-1 0,-7-4 0,13 3 0,-3-7 0,3 3 0,0 0 0,-3-3 0,7 3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7:58.7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1273 162 24575,'-16'0'0,"4"0"0,-4 0 0,6 0 0,-7 0 0,0 0 0,-1 0 0,-3 0 0,3-10 0,-5 7 0,0-17 0,-7 17 0,5-17 0,-4 17 0,11-12 0,-4 14 0,5-9 0,-7 3 0,7 1 0,-5 1 0,5 0 0,-1 3 0,-4-3 0,5 0 0,-6 4 0,5-4 0,-4-1 0,5 5 0,-1-4 0,-4 5 0,11 0 0,-11-5 0,4 3 0,1-3 0,-5 5 0,4 0 0,-5-5 0,0 4 0,0-4 0,0 5 0,0 0 0,-17 0 0,12 0 0,-12 0 0,17 0 0,0 0 0,-7 0 0,5 0 0,-4 0 0,6 0 0,-1 0 0,7 0 0,-5 0 0,10 0 0,-10 5 0,10 6 0,-5 7 0,5 5 0,1 0 0,-1 7 0,-1 1 0,6 7 0,-4-1 0,10 1 0,-5 0 0,6 10 0,0-8 0,0 2 0,0-13 0,0 1 0,0-5 0,0 4 0,0-6 0,0 0 0,5 0 0,1-5 0,5 3 0,0-3 0,6-1 0,-5 0 0,10-1 0,-5-4 0,1 4 0,3-4 0,-3-1 0,5 0 0,0 1 0,0-1 0,-6 0 0,15-4 0,-12 2 0,7-7 0,-5 3 0,-5-5 0,6 5 0,7-4 0,-6 4 0,13-5 0,-13 0 0,6 0 0,-1 0 0,-4 0 0,5 0 0,-1 0 0,-4 0 0,4 5 0,-6-3 0,0 3 0,0-5 0,0 0 0,0 0 0,0 0 0,-5 0 0,14 0 0,-18 0 0,18 0 0,-8 0 0,0 0 0,6 0 0,-7 0 0,0 0 0,0 0 0,0 0 0,0 0 0,0 0 0,-6 0 0,-1 0 0,0 0 0,-4 0 0,4 0 0,-6 0 0,1-5 0,-1-1 0,1 0 0,-6-3 0,5 3 0,-5 0 0,1-3 0,3 3 0,-7-5 0,7 6 0,-3-5 0,4 4 0,-4-4 0,3 4 0,-3-4 0,0 5 0,-2-6 0,-4 1 0,0-1 0,0 0 0,0 1 0,0-1 0,0 1 0,0-6 0,5 4 0,-4-5 0,4 7 0,-5-1 0,0-5 0,0 4 0,0-4 0,0 6 0,0-1 0,0 0 0,0 1 0,0-1 0,0 1 0,0-1 0,0 1 0,0-1 0,0 1 0,0-1 0,-5 1 0,-1-1 0,-5 0 0,6 1 0,-5 4 0,4-3 0,1 3 0,-5-5 0,4 1 0,0-1 0,2 1 0,-1 4 0,4-4 0,-9 9 0,9-8 0,-8 8 0,8-9 0,-9 9 0,9-8 0,-8 7 0,8-7 0,-9 8 0,9-4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8:4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74.63281"/>
      <inkml:brushProperty name="anchorY" value="-50246.59375"/>
      <inkml:brushProperty name="scaleFactor" value="0.5"/>
    </inkml:brush>
  </inkml:definitions>
  <inkml:trace contextRef="#ctx0" brushRef="#br0">1152 0 24575,'-10'0'0,"-1"0"0,0 0 0,1 0 0,-1 0 0,1 0 0,-1 0 0,-5 0 0,-1 0 0,-7 0 0,-5 0 0,4 0 0,-5 0 0,0 0 0,6 0 0,-13 0 0,18 0 0,-9 0 0,4 0 0,4 0 0,-8 0 0,4 0 0,-1 0 0,-5 0 0,13 0 0,-5 0 0,5 0 0,-7 0 0,1 0 0,6 0 0,-5 0 0,-2 0 0,-1 0 0,-5 0 0,7 0 0,6 0 0,-5 0 0,10 0 0,-4 5 0,-5 1 0,8 0 0,-8 4 0,5-4 0,-2 5 0,1 0 0,-5 1 0,4-1 0,1 0 0,-5 5 0,10 2 0,-5 5 0,0 0 0,4 6 0,-5 2 0,6 1 0,-1 4 0,1-5 0,5 7 0,-4 0 0,9-7 0,-9-2 0,10 5 0,-4-9 0,5 3 0,0-12 0,0-6 0,0 0 0,0 1 0,0-1 0,0 1 0,5-1 0,6 1 0,1-1 0,9 2 0,-3-6 0,11 4 0,-4-3 0,5 5 0,-7-1 0,6 1 0,-4 0 0,4 0 0,-6 0 0,7-6 0,-11 4 0,9-9 0,-11 9 0,1-9 0,3 4 0,-4-5 0,0 5 0,4-4 0,-10 3 0,5-4 0,0 0 0,2 0 0,-1 0 0,5 0 0,-5 0 0,6 0 0,-5 0 0,3 0 0,-3 5 0,-1 1 0,5 1 0,-11 2 0,5-8 0,0 9 0,-4-9 0,9 9 0,-10-5 0,4 1 0,-4-1 0,-1-5 0,6 0 0,-4 0 0,10 0 0,-5 0 0,6 0 0,0 0 0,6 0 0,-4 0 0,5 0 0,-7 0 0,0 0 0,-6 0 0,5 0 0,-11 0 0,5-5 0,-5 4 0,-1-8 0,1 7 0,-1-7 0,5-1 0,-3-2 0,3-3 0,-5 4 0,0 0 0,1-5 0,0 4 0,-5-9 0,3 9 0,-8-10 0,9 4 0,-9-5 0,5 0 0,-6 0 0,5 0 0,-4 0 0,4-1 0,-5 1 0,0 0 0,0 0 0,0 5 0,0-3 0,0 9 0,0-4 0,0 0 0,0 5 0,0-5 0,0 0 0,0 4 0,0-4 0,0 0 0,-5 4 0,4-4 0,-4 5 0,1 1 0,3-6 0,-4 4 0,0-5 0,4 7 0,-4-1 0,1 1 0,3-1 0,-9 1 0,9-1 0,-8 5 0,7-3 0,-7 3 0,3-4 0,-4-1 0,-1 0 0,1 1 0,-1-1 0,-5 0 0,4 1 0,-4 3 0,10-2 0,-4 3 0,5 0 0,-6 1 0,1 5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9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90 24575,'-11'0'0,"0"0"0,1 0 0,-6 0 0,-2 0 0,1 0 0,-5 0 0,-2 0 0,-1 0 0,-11 0 0,4 0 0,-6 0 0,-7 0 0,5 0 0,1 0 0,-5 0 0,11 0 0,-21 0 0,21 0 0,-18 0 0,10 0 0,-7 0 0,-5 0 0,6 0 0,-9 0 0,1 0 0,0 0 0,8 0 0,-7 0 0,15 0 0,-7 0 0,0 0 0,13 0 0,-11 0 0,13 0 0,-1 0 0,3 0 0,-1 0 0,5 5 0,-5 1 0,7 11 0,-19 26 0,13-8 0,-15 22 0,19-20 0,-3 17 0,1-4 0,-10 32 0,13-23 0,-6 23 0,16-16 0,-1-1 0,7 8 0,2-16 0,6 6 0,0-8 0,0-7 0,0-10 0,0-1 0,5-13 0,7 6 0,6-12 0,-1-2 0,11 1 0,-9-4 0,34 10 0,-17-9 0,18 4 0,-16-11 0,7-1 0,3-6 0,7 0 0,0 0 0,0 0 0,8 0 0,3 0 0,0 0 0,6 0 0,-15 0 0,15 0 0,-15 0 0,15 0 0,14 0 0,-6 0 0,-27 0 0,-2 0 0,9 0 0,30 0 0,-30-7 0,16-1 0,13-6 0,-28 7 0,5 1 0,-22 6 0,-19 0 0,11 0 0,-12 0 0,6 0 0,-13 0 0,5 0 0,-5-5 0,6 4 0,0-5 0,0 1 0,0-1 0,7-1 0,1-4 0,15 4 0,-7 0 0,7-5 0,-1 4 0,-5 1 0,5-5 0,-7 11 0,3-10 0,-14 5 0,-1 0 0,-15 1 0,-1 0 0,0 4 0,1-8 0,-5 3 0,-2-5 0,-4 1 0,5 4 0,-4-9 0,4 8 0,-1-9 0,-3-1 0,9 5 0,-9-9 0,3 3 0,-4-5 0,0 5 0,0-3 0,0 3 0,0 1 0,0-5 0,0 0 0,-5-3 0,-1-3 0,-11 5 0,4-6 0,-9 4 0,8-12 0,-4 6 0,6 0 0,-6-6 0,10 13 0,-9-6 0,11 7 0,-6 0 0,1 5 0,0 2 0,0 5 0,1 1 0,-6-1 0,4 5 0,-9-9 0,9 8 0,-9-9 0,9 6 0,-9-2 0,9 1 0,-10 0 0,10 0 0,-4 0 0,0 0 0,4 1 0,-4-2 0,5 2 0,0 4 0,1-3 0,-1 3 0,1-5 0,-1 1 0,-5-1 0,4 0 0,-4 5 0,5-4 0,1 4 0,-1 1 0,1-5 0,-6 4 0,4-5 0,-4 5 0,-5-9 0,2 13 0,-3-13 0,6 9 0,5 0 0,0 2 0,1-1 0,-1 4 0,1-4 0,-1 1 0,1 2 0,-6-8 0,4 5 0,-10-7 0,4 6 0,-5-4 0,6 4 0,0-1 0,7-2 0,-1 8 0,6-4 0,0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FB90-1433-A94B-8130-019CFACA31C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0A11-9C70-A34C-AAA2-1F7EE953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interactives/averages/averages.php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3,5,7-9,11,13,14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https://www.mathspad.co.uk/interactives/averages/averages.php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60.png"/><Relationship Id="rId7" Type="http://schemas.openxmlformats.org/officeDocument/2006/relationships/customXml" Target="../ink/ink3.xml"/><Relationship Id="rId12" Type="http://schemas.openxmlformats.org/officeDocument/2006/relationships/image" Target="../media/image70.png"/><Relationship Id="rId17" Type="http://schemas.openxmlformats.org/officeDocument/2006/relationships/image" Target="../media/image140.png"/><Relationship Id="rId2" Type="http://schemas.openxmlformats.org/officeDocument/2006/relationships/image" Target="../media/image3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150.png"/><Relationship Id="rId4" Type="http://schemas.openxmlformats.org/officeDocument/2006/relationships/image" Target="../media/image300.png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6B691-1F7F-4F4E-8236-50A85686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6" b="1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DEE5-2A70-AE48-BEA4-4925133A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Displaying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0F59-89D2-714F-A0A8-EB9F5263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US" dirty="0"/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238789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404A-CFDD-CF44-9FA0-D0E66A8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25" y="0"/>
            <a:ext cx="929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112C9-5BA4-9342-9EBB-0B6D8D4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5C364-37B6-5841-9DA3-629DE10C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1455-BA6F-9041-8E8B-193FD76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42" y="0"/>
            <a:ext cx="91467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C28F9-9EE7-F548-82AD-9320197130F4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40153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48411-A7A7-8C4B-B223-8C503E79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B2DDE-8C56-BC40-ADFA-4F28797B352F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25070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05C10-E57D-214A-8D4E-4C02A655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5" y="0"/>
            <a:ext cx="917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7B114-03E8-9448-8FF7-A60A20360B7B}"/>
              </a:ext>
            </a:extLst>
          </p:cNvPr>
          <p:cNvSpPr txBox="1"/>
          <p:nvPr/>
        </p:nvSpPr>
        <p:spPr>
          <a:xfrm>
            <a:off x="4720153" y="588414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CE6F1-4D78-A440-A6AA-46EF4967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34630"/>
            <a:ext cx="2134476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C9E6-8429-9645-BC6F-C348E00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469260"/>
            <a:ext cx="1168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90325-97FF-944B-A6AF-7469509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53" y="1939160"/>
            <a:ext cx="1168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33ADC-913E-004A-9D0C-D2EEBBA3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9" y="2707122"/>
            <a:ext cx="2167343" cy="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96A6-B691-9F40-B099-E0049408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070"/>
            <a:ext cx="10515600" cy="1325563"/>
          </a:xfrm>
        </p:spPr>
        <p:txBody>
          <a:bodyPr/>
          <a:lstStyle/>
          <a:p>
            <a:r>
              <a:rPr lang="en-US" dirty="0"/>
              <a:t>Stem plots with split 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F3D3-B0D0-B648-8DB3-B7A008E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59"/>
            <a:ext cx="12192000" cy="212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8983-0ED4-574C-834C-10A8B8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3242536"/>
            <a:ext cx="3645656" cy="146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572E5-68D9-5C45-AC09-8E541881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72" y="2764178"/>
            <a:ext cx="26924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871BE-BDF0-9646-8F37-C0CEA4DB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79" y="2209121"/>
            <a:ext cx="2476500" cy="444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A9944-BB73-7541-9923-B97251E03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4437"/>
            <a:ext cx="2515955" cy="17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7E14E-82B6-C44B-88AB-3AF0D2C09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14" y="5024437"/>
            <a:ext cx="2570354" cy="18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2FA8E-7A34-644E-9451-05461ABD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>
            <a:off x="1037771" y="497808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" y="4806258"/>
            <a:ext cx="1479820" cy="6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854-48F5-B749-8D3E-FA6A7DD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00092"/>
            <a:ext cx="10515600" cy="1325563"/>
          </a:xfrm>
        </p:spPr>
        <p:txBody>
          <a:bodyPr/>
          <a:lstStyle/>
          <a:p>
            <a:r>
              <a:rPr lang="en-US" dirty="0"/>
              <a:t>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2E01-4024-144E-A19A-8D1282C0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11392"/>
            <a:ext cx="10515600" cy="4160520"/>
          </a:xfrm>
        </p:spPr>
        <p:txBody>
          <a:bodyPr/>
          <a:lstStyle/>
          <a:p>
            <a:r>
              <a:rPr lang="en-US" dirty="0"/>
              <a:t>A statistical graph used to display the frequency distribution of a numerical variable; most suitable for medium to large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EC02F-B8D1-1742-ACEC-97AFB22D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44133"/>
            <a:ext cx="6604000" cy="151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9935F-D22C-8045-AF31-63FA8054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956685"/>
            <a:ext cx="6553200" cy="1930400"/>
          </a:xfrm>
          <a:prstGeom prst="rect">
            <a:avLst/>
          </a:prstGeom>
        </p:spPr>
      </p:pic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14D49FF-0D61-624D-955E-538094F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3239839"/>
            <a:ext cx="5319484" cy="3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6BCC-70A9-8422-CF89-D4A3563E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46" y="94344"/>
            <a:ext cx="6649378" cy="322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82F1F-1A31-7E26-9648-3F2F50F5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1381411"/>
            <a:ext cx="6270171" cy="54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41D-ECA1-4943-B529-908778EE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32" y="98022"/>
            <a:ext cx="9889965" cy="4701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grouped frequency distribution: a large range of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9CE8-60D7-B74B-A1FC-EBB8F288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23"/>
            <a:ext cx="7277100" cy="210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50560-E6B6-E342-8EBD-497187BC3F25}"/>
              </a:ext>
            </a:extLst>
          </p:cNvPr>
          <p:cNvSpPr/>
          <p:nvPr/>
        </p:nvSpPr>
        <p:spPr>
          <a:xfrm>
            <a:off x="0" y="3051223"/>
            <a:ext cx="7277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Set up a table as shown. Use five intervals: 30.0−34.9, 35.0−39.9, …, 50.0−54.9.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List these intervals, in ascending order, under ‘Average hours worked’.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Count the number of countries whose average working hours fall into each of the intervals.</a:t>
            </a:r>
            <a:br>
              <a:rPr lang="en-AU" sz="2200" dirty="0">
                <a:solidFill>
                  <a:srgbClr val="000000"/>
                </a:solidFill>
                <a:latin typeface="Aharoni"/>
              </a:rPr>
            </a:br>
            <a:r>
              <a:rPr lang="en-AU" sz="2200" dirty="0">
                <a:solidFill>
                  <a:srgbClr val="000000"/>
                </a:solidFill>
                <a:latin typeface="Aharoni"/>
              </a:rPr>
              <a:t>Record these values in the ‘Number’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Convert the counts into percentages and record in the ‘Percentage’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Aharoni"/>
              </a:rPr>
              <a:t>Total the number and percentage columns, which may not total 100% because of rounding.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21C3C7-B2BA-AB43-9BD3-8DA95E27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3938"/>
              </p:ext>
            </p:extLst>
          </p:nvPr>
        </p:nvGraphicFramePr>
        <p:xfrm>
          <a:off x="7445515" y="581324"/>
          <a:ext cx="4451958" cy="3135630"/>
        </p:xfrm>
        <a:graphic>
          <a:graphicData uri="http://schemas.openxmlformats.org/drawingml/2006/table">
            <a:tbl>
              <a:tblPr/>
              <a:tblGrid>
                <a:gridCol w="1483986">
                  <a:extLst>
                    <a:ext uri="{9D8B030D-6E8A-4147-A177-3AD203B41FA5}">
                      <a16:colId xmlns:a16="http://schemas.microsoft.com/office/drawing/2014/main" val="885258756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3488031000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811314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Average hours worked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11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Number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30.0−34.9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4.3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6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35.0−39.9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40.0−44.9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34.8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45.0−49.9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21.7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50.0−54.9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1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haroni"/>
                        </a:rPr>
                        <a:t>99.9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36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14:cNvPr>
              <p14:cNvContentPartPr/>
              <p14:nvPr/>
            </p14:nvContentPartPr>
            <p14:xfrm>
              <a:off x="3304435" y="2858578"/>
              <a:ext cx="974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795" y="2750578"/>
                <a:ext cx="1081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14:cNvPr>
              <p14:cNvContentPartPr/>
              <p14:nvPr/>
            </p14:nvContentPartPr>
            <p14:xfrm>
              <a:off x="1246315" y="3530338"/>
              <a:ext cx="419364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15" y="3422698"/>
                <a:ext cx="430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14:cNvPr>
              <p14:cNvContentPartPr/>
              <p14:nvPr/>
            </p14:nvContentPartPr>
            <p14:xfrm>
              <a:off x="6251035" y="2185027"/>
              <a:ext cx="30564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2395" y="2176387"/>
                <a:ext cx="323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14:cNvPr>
              <p14:cNvContentPartPr/>
              <p14:nvPr/>
            </p14:nvContentPartPr>
            <p14:xfrm>
              <a:off x="5533555" y="1690747"/>
              <a:ext cx="455760" cy="29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5915" y="1673107"/>
                <a:ext cx="49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14:cNvPr>
              <p14:cNvContentPartPr/>
              <p14:nvPr/>
            </p14:nvContentPartPr>
            <p14:xfrm>
              <a:off x="4400995" y="2223187"/>
              <a:ext cx="345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2995" y="2205547"/>
                <a:ext cx="380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14:cNvPr>
              <p14:cNvContentPartPr/>
              <p14:nvPr/>
            </p14:nvContentPartPr>
            <p14:xfrm>
              <a:off x="3183835" y="1735027"/>
              <a:ext cx="344160" cy="27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6195" y="1717387"/>
                <a:ext cx="379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/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100%=4.3%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100%=26.1%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100%=34.8%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100%=21.7%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100%=13.0%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14:cNvPr>
              <p14:cNvContentPartPr/>
              <p14:nvPr/>
            </p14:nvContentPartPr>
            <p14:xfrm>
              <a:off x="9424714" y="1500037"/>
              <a:ext cx="4935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5714" y="1491037"/>
                <a:ext cx="511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14:cNvPr>
              <p14:cNvContentPartPr/>
              <p14:nvPr/>
            </p14:nvContentPartPr>
            <p14:xfrm>
              <a:off x="9424714" y="3014218"/>
              <a:ext cx="470520" cy="31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6714" y="2996239"/>
                <a:ext cx="506160" cy="34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14:cNvPr>
              <p14:cNvContentPartPr/>
              <p14:nvPr/>
            </p14:nvContentPartPr>
            <p14:xfrm>
              <a:off x="10685197" y="3325258"/>
              <a:ext cx="964800" cy="47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6197" y="3316258"/>
                <a:ext cx="9824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8F9AB-FC14-5A47-B6E0-96D3EE6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29465" cy="725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20F2B-A0B4-594E-BD8B-7B794A5A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7940"/>
              </p:ext>
            </p:extLst>
          </p:nvPr>
        </p:nvGraphicFramePr>
        <p:xfrm>
          <a:off x="7964714" y="46777"/>
          <a:ext cx="3937000" cy="286131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0967097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00645685"/>
                    </a:ext>
                  </a:extLst>
                </a:gridCol>
              </a:tblGrid>
              <a:tr h="368660"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effectLst/>
                          <a:latin typeface="Abadi"/>
                        </a:rPr>
                        <a:t>Average hours worked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64620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1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9952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96501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8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3522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45.0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49.9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5340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50.0</a:t>
                      </a:r>
                      <a:r>
                        <a:rPr lang="en-AU" dirty="0">
                          <a:effectLst/>
                          <a:latin typeface="Abadi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54.9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8104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i="1" dirty="0">
                          <a:effectLst/>
                          <a:latin typeface="Abadi"/>
                        </a:rPr>
                        <a:t>Total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2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65D330-AED9-0945-9684-205C4AEDE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15" y="0"/>
            <a:ext cx="4564638" cy="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281BE-BDCB-A04E-9AC5-AA3D41E3A7AD}"/>
              </a:ext>
            </a:extLst>
          </p:cNvPr>
          <p:cNvSpPr/>
          <p:nvPr/>
        </p:nvSpPr>
        <p:spPr>
          <a:xfrm>
            <a:off x="5805714" y="35889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horizontal axis with the variable name, ‘Average hours worked’. Mark the scale using the start of each interval: 30, 35, …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vertical axis ‘Frequency’. Scale allowing for the maximum frequency, 8.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Finally, for each interval draw a bar, making the height equal to the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56345-E5F5-8E4C-971A-4657CD98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962939"/>
            <a:ext cx="3767811" cy="50916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83E555-26FF-1D4C-96C7-223153CB0A1A}"/>
              </a:ext>
            </a:extLst>
          </p:cNvPr>
          <p:cNvSpPr/>
          <p:nvPr/>
        </p:nvSpPr>
        <p:spPr>
          <a:xfrm>
            <a:off x="1335314" y="5348373"/>
            <a:ext cx="3585028" cy="885371"/>
          </a:xfrm>
          <a:prstGeom prst="frame">
            <a:avLst>
              <a:gd name="adj1" fmla="val 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D70A4C-CF4F-234A-9B0A-17362EA87607}"/>
              </a:ext>
            </a:extLst>
          </p:cNvPr>
          <p:cNvSpPr/>
          <p:nvPr/>
        </p:nvSpPr>
        <p:spPr>
          <a:xfrm>
            <a:off x="696687" y="2264229"/>
            <a:ext cx="595085" cy="1625600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38219FA-4B1B-B646-80C1-F236A225E2F1}"/>
              </a:ext>
            </a:extLst>
          </p:cNvPr>
          <p:cNvSpPr/>
          <p:nvPr/>
        </p:nvSpPr>
        <p:spPr>
          <a:xfrm>
            <a:off x="1625600" y="1378857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0141205-69B7-44FA-9B1A-748265D7E3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8669"/>
            <a:ext cx="6518810" cy="447468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498497E-410D-40AD-A7D0-2C0C2F7B91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44468" y="1648669"/>
            <a:ext cx="5620215" cy="4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488B3-1CB4-42FE-8A04-AF64EEB1E553}"/>
              </a:ext>
            </a:extLst>
          </p:cNvPr>
          <p:cNvSpPr txBox="1"/>
          <p:nvPr/>
        </p:nvSpPr>
        <p:spPr>
          <a:xfrm>
            <a:off x="7466098" y="82918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AEC643F7-93F4-49A4-ABC0-1CCE00E8B4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96992"/>
            <a:ext cx="6096000" cy="474146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995ABB2-DEE0-4DE6-B213-84F89BC10F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2618239"/>
            <a:ext cx="6096000" cy="27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838"/>
            <a:ext cx="12135117" cy="89916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/>
              <a:t>Using “UNI Lower Upper Fences Normal Distribution” 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9149277" y="328497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DBE7E18-D262-4A12-8840-3B311FBE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61" y="1363350"/>
            <a:ext cx="3721540" cy="2214012"/>
          </a:xfrm>
          <a:prstGeom prst="rect">
            <a:avLst/>
          </a:prstGeom>
        </p:spPr>
      </p:pic>
      <p:pic>
        <p:nvPicPr>
          <p:cNvPr id="102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55A885C-787D-4C54-B2E1-B58EB0A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3725673"/>
            <a:ext cx="391474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0D9F0C29-C364-44B7-B705-E8BA73FB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7" y="3416114"/>
            <a:ext cx="4096476" cy="3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8187C15-4722-49C9-87E8-BA833A85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0F71-8038-4F79-865C-60920E9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443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4581C-6D17-4218-98AB-EB8C543F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724" y="1278161"/>
            <a:ext cx="4196490" cy="1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93A2EB-6D51-C044-9E90-E292950709CF}"/>
              </a:ext>
            </a:extLst>
          </p:cNvPr>
          <p:cNvSpPr/>
          <p:nvPr/>
        </p:nvSpPr>
        <p:spPr>
          <a:xfrm>
            <a:off x="818475" y="1434662"/>
            <a:ext cx="2508049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AAC87D-7338-BF47-BFB4-A8C41040544B}"/>
              </a:ext>
            </a:extLst>
          </p:cNvPr>
          <p:cNvSpPr/>
          <p:nvPr/>
        </p:nvSpPr>
        <p:spPr>
          <a:xfrm>
            <a:off x="7324379" y="1434662"/>
            <a:ext cx="3143924" cy="488732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AE61B5-C5D3-8F46-AF4A-561C6C9079C7}"/>
              </a:ext>
            </a:extLst>
          </p:cNvPr>
          <p:cNvSpPr/>
          <p:nvPr/>
        </p:nvSpPr>
        <p:spPr>
          <a:xfrm>
            <a:off x="818475" y="2984472"/>
            <a:ext cx="2728766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834CD31-E190-0A45-8F73-5D92483EAC8C}"/>
              </a:ext>
            </a:extLst>
          </p:cNvPr>
          <p:cNvSpPr/>
          <p:nvPr/>
        </p:nvSpPr>
        <p:spPr>
          <a:xfrm>
            <a:off x="7513565" y="2984471"/>
            <a:ext cx="3731609" cy="373585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DB8480F-2CA2-1040-80CE-0364E2630550}"/>
              </a:ext>
            </a:extLst>
          </p:cNvPr>
          <p:cNvSpPr/>
          <p:nvPr/>
        </p:nvSpPr>
        <p:spPr>
          <a:xfrm>
            <a:off x="7513565" y="3397004"/>
            <a:ext cx="3731609" cy="102213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7F45A-60F6-5940-A635-00090CA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" y="0"/>
            <a:ext cx="1196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82859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73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CFDF4-4ABF-E745-8E89-07AD353A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2" y="0"/>
            <a:ext cx="92071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AB2E-8A4A-A845-B2AE-03C73FE3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7" y="4845050"/>
            <a:ext cx="7475045" cy="1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C63AB-1F3A-1048-A7E2-7381D450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89" y="0"/>
            <a:ext cx="915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ED45CA79-062E-3A47-94D4-E2AEDA2E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F72DC386-0416-F446-98A6-D2422003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626B9179-2341-AE47-BAE4-65AE2CB5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33EA91A-6E3B-FE4E-A76B-8AFCA7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46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Example</a:t>
            </a:r>
            <a:r>
              <a:rPr lang="en-GB" altLang="en-US" sz="2000">
                <a:latin typeface="Comic Sans MS" panose="030F0902030302020204" pitchFamily="66" charset="0"/>
              </a:rPr>
              <a:t> : Construct a stem and leaf graph for the following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	    weights in (kgs) :</a:t>
            </a:r>
          </a:p>
        </p:txBody>
      </p:sp>
      <p:sp>
        <p:nvSpPr>
          <p:cNvPr id="213002" name="Line 10">
            <a:extLst>
              <a:ext uri="{FF2B5EF4-FFF2-40B4-BE49-F238E27FC236}">
                <a16:creationId xmlns:a16="http://schemas.microsoft.com/office/drawing/2014/main" id="{93A478B2-E4A7-4C4C-8DAC-42CC11609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C4B3973-2ED3-3B4F-9960-312E2D8C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690814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E1D11BE8-946D-324D-85F3-9801DBB9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666EA5AA-9FE4-BE47-9065-5BC38CF6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30702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5CCEA2A8-48AA-2F4D-BF5C-425856553358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339725" cy="1165225"/>
            <a:chOff x="3879" y="2172"/>
            <a:chExt cx="214" cy="734"/>
          </a:xfrm>
        </p:grpSpPr>
        <p:sp>
          <p:nvSpPr>
            <p:cNvPr id="35967" name="Text Box 24">
              <a:extLst>
                <a:ext uri="{FF2B5EF4-FFF2-40B4-BE49-F238E27FC236}">
                  <a16:creationId xmlns:a16="http://schemas.microsoft.com/office/drawing/2014/main" id="{E7F3E55F-A77A-B24D-8056-3D4B7A2F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68" name="Text Box 34">
              <a:extLst>
                <a:ext uri="{FF2B5EF4-FFF2-40B4-BE49-F238E27FC236}">
                  <a16:creationId xmlns:a16="http://schemas.microsoft.com/office/drawing/2014/main" id="{EE3A0A8F-9374-1747-8FBE-ED3B7EFA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69" name="Text Box 41">
              <a:extLst>
                <a:ext uri="{FF2B5EF4-FFF2-40B4-BE49-F238E27FC236}">
                  <a16:creationId xmlns:a16="http://schemas.microsoft.com/office/drawing/2014/main" id="{F5D8F3E4-CB8C-274C-92E8-B7B54541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FA668E76-5148-C845-BF96-7D0BB5B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14344F35-020C-5344-803E-6B191686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361594A6-215B-3C46-8DFE-B03E2E9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308226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Weight (kgs)</a:t>
            </a:r>
          </a:p>
        </p:txBody>
      </p:sp>
      <p:grpSp>
        <p:nvGrpSpPr>
          <p:cNvPr id="3" name="Group 198">
            <a:extLst>
              <a:ext uri="{FF2B5EF4-FFF2-40B4-BE49-F238E27FC236}">
                <a16:creationId xmlns:a16="http://schemas.microsoft.com/office/drawing/2014/main" id="{4F2AAFBD-B511-9A4F-8780-C660D1CDF268}"/>
              </a:ext>
            </a:extLst>
          </p:cNvPr>
          <p:cNvGrpSpPr>
            <a:grpSpLocks/>
          </p:cNvGrpSpPr>
          <p:nvPr/>
        </p:nvGrpSpPr>
        <p:grpSpPr bwMode="auto">
          <a:xfrm>
            <a:off x="7754937" y="5287963"/>
            <a:ext cx="1546225" cy="400050"/>
            <a:chOff x="4380" y="3331"/>
            <a:chExt cx="974" cy="252"/>
          </a:xfrm>
        </p:grpSpPr>
        <p:sp>
          <p:nvSpPr>
            <p:cNvPr id="35965" name="Text Box 51">
              <a:extLst>
                <a:ext uri="{FF2B5EF4-FFF2-40B4-BE49-F238E27FC236}">
                  <a16:creationId xmlns:a16="http://schemas.microsoft.com/office/drawing/2014/main" id="{D9794122-F13D-AA4F-BCD4-DE5E50D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331"/>
              <a:ext cx="974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Key : 2   3  </a:t>
              </a:r>
            </a:p>
          </p:txBody>
        </p:sp>
        <p:sp>
          <p:nvSpPr>
            <p:cNvPr id="35966" name="Line 52">
              <a:extLst>
                <a:ext uri="{FF2B5EF4-FFF2-40B4-BE49-F238E27FC236}">
                  <a16:creationId xmlns:a16="http://schemas.microsoft.com/office/drawing/2014/main" id="{527A6FD5-8EA7-414D-9E56-2CC8686DB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349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40763620-19E8-5C4E-BD1D-829D4CE0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1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4" name="Group 197">
            <a:extLst>
              <a:ext uri="{FF2B5EF4-FFF2-40B4-BE49-F238E27FC236}">
                <a16:creationId xmlns:a16="http://schemas.microsoft.com/office/drawing/2014/main" id="{1BF1A920-93E2-9848-8D17-58F36D5A22DC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2690813"/>
            <a:ext cx="2078037" cy="1922462"/>
            <a:chOff x="4135" y="1695"/>
            <a:chExt cx="1309" cy="1211"/>
          </a:xfrm>
        </p:grpSpPr>
        <p:sp>
          <p:nvSpPr>
            <p:cNvPr id="35947" name="Text Box 20">
              <a:extLst>
                <a:ext uri="{FF2B5EF4-FFF2-40B4-BE49-F238E27FC236}">
                  <a16:creationId xmlns:a16="http://schemas.microsoft.com/office/drawing/2014/main" id="{6B0A0601-B732-8F46-A40A-F785431A6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193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48" name="Text Box 36">
              <a:extLst>
                <a:ext uri="{FF2B5EF4-FFF2-40B4-BE49-F238E27FC236}">
                  <a16:creationId xmlns:a16="http://schemas.microsoft.com/office/drawing/2014/main" id="{F25CE48C-B83F-674F-B22C-A52F099E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49" name="Text Box 16">
              <a:extLst>
                <a:ext uri="{FF2B5EF4-FFF2-40B4-BE49-F238E27FC236}">
                  <a16:creationId xmlns:a16="http://schemas.microsoft.com/office/drawing/2014/main" id="{F63DFD24-0229-9940-A0F7-C96A04FC8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0" name="Text Box 21">
              <a:extLst>
                <a:ext uri="{FF2B5EF4-FFF2-40B4-BE49-F238E27FC236}">
                  <a16:creationId xmlns:a16="http://schemas.microsoft.com/office/drawing/2014/main" id="{F4C360C1-F666-D546-8185-B2A30B64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1" name="Text Box 22">
              <a:extLst>
                <a:ext uri="{FF2B5EF4-FFF2-40B4-BE49-F238E27FC236}">
                  <a16:creationId xmlns:a16="http://schemas.microsoft.com/office/drawing/2014/main" id="{FE03574B-9C2B-5A4E-A639-123BC05F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35952" name="Text Box 26">
              <a:extLst>
                <a:ext uri="{FF2B5EF4-FFF2-40B4-BE49-F238E27FC236}">
                  <a16:creationId xmlns:a16="http://schemas.microsoft.com/office/drawing/2014/main" id="{BD3FA583-D502-BC49-898B-968197F6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3" name="Text Box 27">
              <a:extLst>
                <a:ext uri="{FF2B5EF4-FFF2-40B4-BE49-F238E27FC236}">
                  <a16:creationId xmlns:a16="http://schemas.microsoft.com/office/drawing/2014/main" id="{A7D6450F-3400-6B44-88D3-CD8A83AF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4" name="Text Box 37">
              <a:extLst>
                <a:ext uri="{FF2B5EF4-FFF2-40B4-BE49-F238E27FC236}">
                  <a16:creationId xmlns:a16="http://schemas.microsoft.com/office/drawing/2014/main" id="{21E36682-9D5C-6B43-8BAB-F7DCD954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55" name="Text Box 38">
              <a:extLst>
                <a:ext uri="{FF2B5EF4-FFF2-40B4-BE49-F238E27FC236}">
                  <a16:creationId xmlns:a16="http://schemas.microsoft.com/office/drawing/2014/main" id="{5C1E7080-D41F-B24F-9D47-EA7A5C1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6" name="Text Box 39">
              <a:extLst>
                <a:ext uri="{FF2B5EF4-FFF2-40B4-BE49-F238E27FC236}">
                  <a16:creationId xmlns:a16="http://schemas.microsoft.com/office/drawing/2014/main" id="{5861D8B0-1CC1-F741-9E0C-076184D9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7" name="Text Box 43">
              <a:extLst>
                <a:ext uri="{FF2B5EF4-FFF2-40B4-BE49-F238E27FC236}">
                  <a16:creationId xmlns:a16="http://schemas.microsoft.com/office/drawing/2014/main" id="{E35B40A4-D727-3D46-B84E-626D54CA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2656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8" name="Text Box 44">
              <a:extLst>
                <a:ext uri="{FF2B5EF4-FFF2-40B4-BE49-F238E27FC236}">
                  <a16:creationId xmlns:a16="http://schemas.microsoft.com/office/drawing/2014/main" id="{65AA4601-8C3B-2346-B24C-14B759A0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59" name="Text Box 45">
              <a:extLst>
                <a:ext uri="{FF2B5EF4-FFF2-40B4-BE49-F238E27FC236}">
                  <a16:creationId xmlns:a16="http://schemas.microsoft.com/office/drawing/2014/main" id="{DD527DD1-2474-DE46-AB0D-15949EF6D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0" name="Text Box 46">
              <a:extLst>
                <a:ext uri="{FF2B5EF4-FFF2-40B4-BE49-F238E27FC236}">
                  <a16:creationId xmlns:a16="http://schemas.microsoft.com/office/drawing/2014/main" id="{74A92B29-016D-E046-82B4-4E187AFF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1" name="Text Box 62">
              <a:extLst>
                <a:ext uri="{FF2B5EF4-FFF2-40B4-BE49-F238E27FC236}">
                  <a16:creationId xmlns:a16="http://schemas.microsoft.com/office/drawing/2014/main" id="{25DC1430-1581-3744-8230-CE0A8D48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2" name="Text Box 63">
              <a:extLst>
                <a:ext uri="{FF2B5EF4-FFF2-40B4-BE49-F238E27FC236}">
                  <a16:creationId xmlns:a16="http://schemas.microsoft.com/office/drawing/2014/main" id="{BB46C9C3-AFFB-C442-BF7F-76D75DC9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3" name="Text Box 73">
              <a:extLst>
                <a:ext uri="{FF2B5EF4-FFF2-40B4-BE49-F238E27FC236}">
                  <a16:creationId xmlns:a16="http://schemas.microsoft.com/office/drawing/2014/main" id="{D60BEF4D-A7E1-8346-A8A5-10BF7B3C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4" name="Text Box 74">
              <a:extLst>
                <a:ext uri="{FF2B5EF4-FFF2-40B4-BE49-F238E27FC236}">
                  <a16:creationId xmlns:a16="http://schemas.microsoft.com/office/drawing/2014/main" id="{2C127955-DDD6-F743-9EB7-7E378AFB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7</a:t>
              </a:r>
            </a:p>
          </p:txBody>
        </p:sp>
      </p:grpSp>
      <p:sp>
        <p:nvSpPr>
          <p:cNvPr id="35860" name="Text Box 75">
            <a:extLst>
              <a:ext uri="{FF2B5EF4-FFF2-40B4-BE49-F238E27FC236}">
                <a16:creationId xmlns:a16="http://schemas.microsoft.com/office/drawing/2014/main" id="{BF9F0F16-8FC5-1341-A260-598105DF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42164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graphicFrame>
        <p:nvGraphicFramePr>
          <p:cNvPr id="213187" name="Group 195">
            <a:extLst>
              <a:ext uri="{FF2B5EF4-FFF2-40B4-BE49-F238E27FC236}">
                <a16:creationId xmlns:a16="http://schemas.microsoft.com/office/drawing/2014/main" id="{7B789E58-F586-E64C-8A56-0E4001B03CD1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24176"/>
          <a:ext cx="3533775" cy="2292351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3184" name="Group 192">
            <a:extLst>
              <a:ext uri="{FF2B5EF4-FFF2-40B4-BE49-F238E27FC236}">
                <a16:creationId xmlns:a16="http://schemas.microsoft.com/office/drawing/2014/main" id="{F94869A4-382B-B044-81B1-13D1D476E8B7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14650"/>
          <a:ext cx="3533775" cy="2290764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50" name="Line 58">
            <a:extLst>
              <a:ext uri="{FF2B5EF4-FFF2-40B4-BE49-F238E27FC236}">
                <a16:creationId xmlns:a16="http://schemas.microsoft.com/office/drawing/2014/main" id="{DAA677E1-7C59-3443-8983-1827D3C7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1" y="3089275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>
            <a:extLst>
              <a:ext uri="{FF2B5EF4-FFF2-40B4-BE49-F238E27FC236}">
                <a16:creationId xmlns:a16="http://schemas.microsoft.com/office/drawing/2014/main" id="{55B185D4-2557-E243-9E96-8E1815DB8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3078163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5E415BE9-F031-DF44-A7D2-D725361DD654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3028951"/>
            <a:ext cx="3289300" cy="1973263"/>
            <a:chOff x="935" y="1908"/>
            <a:chExt cx="2072" cy="1243"/>
          </a:xfrm>
        </p:grpSpPr>
        <p:sp>
          <p:nvSpPr>
            <p:cNvPr id="35929" name="Line 69">
              <a:extLst>
                <a:ext uri="{FF2B5EF4-FFF2-40B4-BE49-F238E27FC236}">
                  <a16:creationId xmlns:a16="http://schemas.microsoft.com/office/drawing/2014/main" id="{620E30F1-691A-D543-B395-1727E6D4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193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9">
              <a:extLst>
                <a:ext uri="{FF2B5EF4-FFF2-40B4-BE49-F238E27FC236}">
                  <a16:creationId xmlns:a16="http://schemas.microsoft.com/office/drawing/2014/main" id="{23A37725-E919-3E4C-A6B3-9341D609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9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60">
              <a:extLst>
                <a:ext uri="{FF2B5EF4-FFF2-40B4-BE49-F238E27FC236}">
                  <a16:creationId xmlns:a16="http://schemas.microsoft.com/office/drawing/2014/main" id="{3526C849-C66F-C144-A78A-9C1247A5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68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61">
              <a:extLst>
                <a:ext uri="{FF2B5EF4-FFF2-40B4-BE49-F238E27FC236}">
                  <a16:creationId xmlns:a16="http://schemas.microsoft.com/office/drawing/2014/main" id="{FA39E860-EDE4-C444-A871-15BD74EF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28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64">
              <a:extLst>
                <a:ext uri="{FF2B5EF4-FFF2-40B4-BE49-F238E27FC236}">
                  <a16:creationId xmlns:a16="http://schemas.microsoft.com/office/drawing/2014/main" id="{50DB4424-2530-004D-9BAE-8ECABE71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30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66">
              <a:extLst>
                <a:ext uri="{FF2B5EF4-FFF2-40B4-BE49-F238E27FC236}">
                  <a16:creationId xmlns:a16="http://schemas.microsoft.com/office/drawing/2014/main" id="{67D12EBB-900D-9A4E-B531-576B0B076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231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67">
              <a:extLst>
                <a:ext uri="{FF2B5EF4-FFF2-40B4-BE49-F238E27FC236}">
                  <a16:creationId xmlns:a16="http://schemas.microsoft.com/office/drawing/2014/main" id="{1215498F-D841-7341-8869-3A7FCE93B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3013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68">
              <a:extLst>
                <a:ext uri="{FF2B5EF4-FFF2-40B4-BE49-F238E27FC236}">
                  <a16:creationId xmlns:a16="http://schemas.microsoft.com/office/drawing/2014/main" id="{B18CB8BD-EC8E-7E49-AE16-3EDA2128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310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70">
              <a:extLst>
                <a:ext uri="{FF2B5EF4-FFF2-40B4-BE49-F238E27FC236}">
                  <a16:creationId xmlns:a16="http://schemas.microsoft.com/office/drawing/2014/main" id="{CCC2550B-761B-2A4E-9CA3-B2746FDB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2657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71">
              <a:extLst>
                <a:ext uri="{FF2B5EF4-FFF2-40B4-BE49-F238E27FC236}">
                  <a16:creationId xmlns:a16="http://schemas.microsoft.com/office/drawing/2014/main" id="{F654DC98-FFCC-A941-9C5D-176245C5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65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72">
              <a:extLst>
                <a:ext uri="{FF2B5EF4-FFF2-40B4-BE49-F238E27FC236}">
                  <a16:creationId xmlns:a16="http://schemas.microsoft.com/office/drawing/2014/main" id="{BB96418F-40A7-134F-A396-59EB2D71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2" y="23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76">
              <a:extLst>
                <a:ext uri="{FF2B5EF4-FFF2-40B4-BE49-F238E27FC236}">
                  <a16:creationId xmlns:a16="http://schemas.microsoft.com/office/drawing/2014/main" id="{D2EF096C-C962-8944-BAB3-4DA61D04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77">
              <a:extLst>
                <a:ext uri="{FF2B5EF4-FFF2-40B4-BE49-F238E27FC236}">
                  <a16:creationId xmlns:a16="http://schemas.microsoft.com/office/drawing/2014/main" id="{A86A890C-0976-2F4D-8062-8DCADD77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015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78">
              <a:extLst>
                <a:ext uri="{FF2B5EF4-FFF2-40B4-BE49-F238E27FC236}">
                  <a16:creationId xmlns:a16="http://schemas.microsoft.com/office/drawing/2014/main" id="{A58117B5-CF68-E24C-989C-9277A39B6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9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79">
              <a:extLst>
                <a:ext uri="{FF2B5EF4-FFF2-40B4-BE49-F238E27FC236}">
                  <a16:creationId xmlns:a16="http://schemas.microsoft.com/office/drawing/2014/main" id="{8557A09C-4577-7446-AC38-F855A258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269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80">
              <a:extLst>
                <a:ext uri="{FF2B5EF4-FFF2-40B4-BE49-F238E27FC236}">
                  <a16:creationId xmlns:a16="http://schemas.microsoft.com/office/drawing/2014/main" id="{69B05834-DEF9-2E43-A1D6-FBA06E23C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3" y="194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81">
              <a:extLst>
                <a:ext uri="{FF2B5EF4-FFF2-40B4-BE49-F238E27FC236}">
                  <a16:creationId xmlns:a16="http://schemas.microsoft.com/office/drawing/2014/main" id="{B04DAD5F-3A6C-F443-8A55-5AB54B4E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" y="30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Line 82">
              <a:extLst>
                <a:ext uri="{FF2B5EF4-FFF2-40B4-BE49-F238E27FC236}">
                  <a16:creationId xmlns:a16="http://schemas.microsoft.com/office/drawing/2014/main" id="{3068C1B4-59EB-B245-A1C5-3174EA8C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66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BEE54062-9301-F34C-B5A5-D29DE90BAA12}"/>
              </a:ext>
            </a:extLst>
          </p:cNvPr>
          <p:cNvSpPr/>
          <p:nvPr/>
        </p:nvSpPr>
        <p:spPr>
          <a:xfrm>
            <a:off x="162380" y="84253"/>
            <a:ext cx="5219700" cy="2438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We can now answer various questions about the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EC9B0A-9F2A-424C-BED6-86DC8B7D4372}"/>
              </a:ext>
            </a:extLst>
          </p:cNvPr>
          <p:cNvSpPr txBox="1"/>
          <p:nvPr/>
        </p:nvSpPr>
        <p:spPr>
          <a:xfrm>
            <a:off x="9448604" y="528796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198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/>
      <p:bldP spid="213006" grpId="0"/>
      <p:bldP spid="213010" grpId="0"/>
      <p:bldP spid="213039" grpId="0"/>
      <p:bldP spid="213040" grpId="0"/>
      <p:bldP spid="213041" grpId="0"/>
      <p:bldP spid="213007" grpId="0"/>
      <p:bldP spid="70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">
            <a:extLst>
              <a:ext uri="{FF2B5EF4-FFF2-40B4-BE49-F238E27FC236}">
                <a16:creationId xmlns:a16="http://schemas.microsoft.com/office/drawing/2014/main" id="{F668F895-64F7-9049-96A0-9A7DDC47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7BD3171F-EF39-014B-88BA-4AFF97FC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4823" name="Text Box 50">
            <a:extLst>
              <a:ext uri="{FF2B5EF4-FFF2-40B4-BE49-F238E27FC236}">
                <a16:creationId xmlns:a16="http://schemas.microsoft.com/office/drawing/2014/main" id="{38E4F82B-CF64-FB44-A8CD-E7B278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4824" name="Text Box 51">
            <a:extLst>
              <a:ext uri="{FF2B5EF4-FFF2-40B4-BE49-F238E27FC236}">
                <a16:creationId xmlns:a16="http://schemas.microsoft.com/office/drawing/2014/main" id="{6C602B7F-9A3F-D74F-A625-EB7235B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 Stem – Leaf graph is another way of displaying information :</a:t>
            </a:r>
          </a:p>
        </p:txBody>
      </p:sp>
      <p:sp>
        <p:nvSpPr>
          <p:cNvPr id="34825" name="Text Box 52">
            <a:extLst>
              <a:ext uri="{FF2B5EF4-FFF2-40B4-BE49-F238E27FC236}">
                <a16:creationId xmlns:a16="http://schemas.microsoft.com/office/drawing/2014/main" id="{A8BD9CA1-E996-674D-AB9F-FC5F5EC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2613026"/>
            <a:ext cx="391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This stem and leaf graph shows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the ages of people waiting in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queue at a  post office</a:t>
            </a:r>
          </a:p>
        </p:txBody>
      </p:sp>
      <p:sp>
        <p:nvSpPr>
          <p:cNvPr id="34826" name="Line 53">
            <a:extLst>
              <a:ext uri="{FF2B5EF4-FFF2-40B4-BE49-F238E27FC236}">
                <a16:creationId xmlns:a16="http://schemas.microsoft.com/office/drawing/2014/main" id="{12231550-6B34-DA48-97D4-557B7741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7" name="Group 89">
            <a:extLst>
              <a:ext uri="{FF2B5EF4-FFF2-40B4-BE49-F238E27FC236}">
                <a16:creationId xmlns:a16="http://schemas.microsoft.com/office/drawing/2014/main" id="{0B2A23F7-171E-7B43-B71D-8200251989D1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690814"/>
            <a:ext cx="1468437" cy="396875"/>
            <a:chOff x="3879" y="1695"/>
            <a:chExt cx="925" cy="250"/>
          </a:xfrm>
        </p:grpSpPr>
        <p:sp>
          <p:nvSpPr>
            <p:cNvPr id="34868" name="Text Box 54">
              <a:extLst>
                <a:ext uri="{FF2B5EF4-FFF2-40B4-BE49-F238E27FC236}">
                  <a16:creationId xmlns:a16="http://schemas.microsoft.com/office/drawing/2014/main" id="{398DF782-0D4B-7041-AF5A-9609E4C3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grpSp>
          <p:nvGrpSpPr>
            <p:cNvPr id="34869" name="Group 62">
              <a:extLst>
                <a:ext uri="{FF2B5EF4-FFF2-40B4-BE49-F238E27FC236}">
                  <a16:creationId xmlns:a16="http://schemas.microsoft.com/office/drawing/2014/main" id="{A60F9097-30C2-A347-ABA2-7D6AFFDE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695"/>
              <a:ext cx="656" cy="250"/>
              <a:chOff x="1204" y="2842"/>
              <a:chExt cx="656" cy="250"/>
            </a:xfrm>
          </p:grpSpPr>
          <p:sp>
            <p:nvSpPr>
              <p:cNvPr id="34870" name="Text Box 59">
                <a:extLst>
                  <a:ext uri="{FF2B5EF4-FFF2-40B4-BE49-F238E27FC236}">
                    <a16:creationId xmlns:a16="http://schemas.microsoft.com/office/drawing/2014/main" id="{B393F759-9A43-2944-A73C-A6341A4CA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71" name="Text Box 60">
                <a:extLst>
                  <a:ext uri="{FF2B5EF4-FFF2-40B4-BE49-F238E27FC236}">
                    <a16:creationId xmlns:a16="http://schemas.microsoft.com/office/drawing/2014/main" id="{34106999-2FA0-364A-9D10-B903AB97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72" name="Text Box 61">
                <a:extLst>
                  <a:ext uri="{FF2B5EF4-FFF2-40B4-BE49-F238E27FC236}">
                    <a16:creationId xmlns:a16="http://schemas.microsoft.com/office/drawing/2014/main" id="{EE46D0BB-A796-A945-A2C3-8FF2671A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4828" name="Group 88">
            <a:extLst>
              <a:ext uri="{FF2B5EF4-FFF2-40B4-BE49-F238E27FC236}">
                <a16:creationId xmlns:a16="http://schemas.microsoft.com/office/drawing/2014/main" id="{2C92D7A5-BA3C-4A46-9B2B-3C79F2E8428D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070226"/>
            <a:ext cx="1468437" cy="396875"/>
            <a:chOff x="3879" y="1935"/>
            <a:chExt cx="925" cy="250"/>
          </a:xfrm>
        </p:grpSpPr>
        <p:sp>
          <p:nvSpPr>
            <p:cNvPr id="34863" name="Text Box 55">
              <a:extLst>
                <a:ext uri="{FF2B5EF4-FFF2-40B4-BE49-F238E27FC236}">
                  <a16:creationId xmlns:a16="http://schemas.microsoft.com/office/drawing/2014/main" id="{6B0B931D-6F0E-4F4C-B5D8-FB1D82B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93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grpSp>
          <p:nvGrpSpPr>
            <p:cNvPr id="34864" name="Group 63">
              <a:extLst>
                <a:ext uri="{FF2B5EF4-FFF2-40B4-BE49-F238E27FC236}">
                  <a16:creationId xmlns:a16="http://schemas.microsoft.com/office/drawing/2014/main" id="{78918424-4B0A-904C-90B2-ED89EDBD3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935"/>
              <a:ext cx="656" cy="250"/>
              <a:chOff x="1204" y="2842"/>
              <a:chExt cx="656" cy="250"/>
            </a:xfrm>
          </p:grpSpPr>
          <p:sp>
            <p:nvSpPr>
              <p:cNvPr id="34865" name="Text Box 64">
                <a:extLst>
                  <a:ext uri="{FF2B5EF4-FFF2-40B4-BE49-F238E27FC236}">
                    <a16:creationId xmlns:a16="http://schemas.microsoft.com/office/drawing/2014/main" id="{60DCEEE9-9C58-9B48-8E23-B794C8722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66" name="Text Box 65">
                <a:extLst>
                  <a:ext uri="{FF2B5EF4-FFF2-40B4-BE49-F238E27FC236}">
                    <a16:creationId xmlns:a16="http://schemas.microsoft.com/office/drawing/2014/main" id="{76B55979-F9A9-104D-A3F0-E5B65083A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67" name="Text Box 66">
                <a:extLst>
                  <a:ext uri="{FF2B5EF4-FFF2-40B4-BE49-F238E27FC236}">
                    <a16:creationId xmlns:a16="http://schemas.microsoft.com/office/drawing/2014/main" id="{C850E882-F88A-B04A-A74D-BCFF7B7D9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34829" name="Group 87">
            <a:extLst>
              <a:ext uri="{FF2B5EF4-FFF2-40B4-BE49-F238E27FC236}">
                <a16:creationId xmlns:a16="http://schemas.microsoft.com/office/drawing/2014/main" id="{9E209B4D-7E4E-E546-973C-F5EB67DC9C7E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2509837" cy="396875"/>
            <a:chOff x="3879" y="2169"/>
            <a:chExt cx="1581" cy="250"/>
          </a:xfrm>
        </p:grpSpPr>
        <p:sp>
          <p:nvSpPr>
            <p:cNvPr id="34854" name="Text Box 57">
              <a:extLst>
                <a:ext uri="{FF2B5EF4-FFF2-40B4-BE49-F238E27FC236}">
                  <a16:creationId xmlns:a16="http://schemas.microsoft.com/office/drawing/2014/main" id="{F3A5D959-49D3-C349-B348-F8568E1FC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6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grpSp>
          <p:nvGrpSpPr>
            <p:cNvPr id="34855" name="Group 67">
              <a:extLst>
                <a:ext uri="{FF2B5EF4-FFF2-40B4-BE49-F238E27FC236}">
                  <a16:creationId xmlns:a16="http://schemas.microsoft.com/office/drawing/2014/main" id="{79A96F6B-BA10-DB4B-B58C-9E987AE5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2169"/>
              <a:ext cx="656" cy="250"/>
              <a:chOff x="1204" y="2842"/>
              <a:chExt cx="656" cy="250"/>
            </a:xfrm>
          </p:grpSpPr>
          <p:sp>
            <p:nvSpPr>
              <p:cNvPr id="34860" name="Text Box 68">
                <a:extLst>
                  <a:ext uri="{FF2B5EF4-FFF2-40B4-BE49-F238E27FC236}">
                    <a16:creationId xmlns:a16="http://schemas.microsoft.com/office/drawing/2014/main" id="{64FBB8AF-2C89-DF44-B1D6-168A2FAE8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1" name="Text Box 69">
                <a:extLst>
                  <a:ext uri="{FF2B5EF4-FFF2-40B4-BE49-F238E27FC236}">
                    <a16:creationId xmlns:a16="http://schemas.microsoft.com/office/drawing/2014/main" id="{3475BCB1-B5C7-F440-A61C-9014ECDA8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2" name="Text Box 70">
                <a:extLst>
                  <a:ext uri="{FF2B5EF4-FFF2-40B4-BE49-F238E27FC236}">
                    <a16:creationId xmlns:a16="http://schemas.microsoft.com/office/drawing/2014/main" id="{6D480930-D6B4-4B4E-9663-0810EF2AE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grpSp>
          <p:nvGrpSpPr>
            <p:cNvPr id="34856" name="Group 71">
              <a:extLst>
                <a:ext uri="{FF2B5EF4-FFF2-40B4-BE49-F238E27FC236}">
                  <a16:creationId xmlns:a16="http://schemas.microsoft.com/office/drawing/2014/main" id="{8E68E7CE-3189-5F4B-9739-21DB961E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2169"/>
              <a:ext cx="656" cy="250"/>
              <a:chOff x="1204" y="2842"/>
              <a:chExt cx="656" cy="250"/>
            </a:xfrm>
          </p:grpSpPr>
          <p:sp>
            <p:nvSpPr>
              <p:cNvPr id="34857" name="Text Box 72">
                <a:extLst>
                  <a:ext uri="{FF2B5EF4-FFF2-40B4-BE49-F238E27FC236}">
                    <a16:creationId xmlns:a16="http://schemas.microsoft.com/office/drawing/2014/main" id="{6756B6F4-A197-204B-A22D-3D2DB9B9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58" name="Text Box 73">
                <a:extLst>
                  <a:ext uri="{FF2B5EF4-FFF2-40B4-BE49-F238E27FC236}">
                    <a16:creationId xmlns:a16="http://schemas.microsoft.com/office/drawing/2014/main" id="{30D62671-A30F-2D4B-9804-0687D2D26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7</a:t>
                </a:r>
              </a:p>
            </p:txBody>
          </p:sp>
          <p:sp>
            <p:nvSpPr>
              <p:cNvPr id="34859" name="Text Box 74">
                <a:extLst>
                  <a:ext uri="{FF2B5EF4-FFF2-40B4-BE49-F238E27FC236}">
                    <a16:creationId xmlns:a16="http://schemas.microsoft.com/office/drawing/2014/main" id="{7766330C-1675-6B48-96B7-680D4A98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34830" name="Group 85">
            <a:extLst>
              <a:ext uri="{FF2B5EF4-FFF2-40B4-BE49-F238E27FC236}">
                <a16:creationId xmlns:a16="http://schemas.microsoft.com/office/drawing/2014/main" id="{B3EC5B1B-9110-9A42-A147-C5C050F68ABD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827464"/>
            <a:ext cx="1809750" cy="396875"/>
            <a:chOff x="3879" y="2387"/>
            <a:chExt cx="1140" cy="250"/>
          </a:xfrm>
        </p:grpSpPr>
        <p:sp>
          <p:nvSpPr>
            <p:cNvPr id="34848" name="Text Box 56">
              <a:extLst>
                <a:ext uri="{FF2B5EF4-FFF2-40B4-BE49-F238E27FC236}">
                  <a16:creationId xmlns:a16="http://schemas.microsoft.com/office/drawing/2014/main" id="{D404BDC8-CC07-254A-AB80-55A1D9FB9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grpSp>
          <p:nvGrpSpPr>
            <p:cNvPr id="34849" name="Group 79">
              <a:extLst>
                <a:ext uri="{FF2B5EF4-FFF2-40B4-BE49-F238E27FC236}">
                  <a16:creationId xmlns:a16="http://schemas.microsoft.com/office/drawing/2014/main" id="{06B9CB89-BD6D-A34C-B56F-8A134F196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387"/>
              <a:ext cx="656" cy="250"/>
              <a:chOff x="1204" y="2842"/>
              <a:chExt cx="656" cy="250"/>
            </a:xfrm>
          </p:grpSpPr>
          <p:sp>
            <p:nvSpPr>
              <p:cNvPr id="34851" name="Text Box 80">
                <a:extLst>
                  <a:ext uri="{FF2B5EF4-FFF2-40B4-BE49-F238E27FC236}">
                    <a16:creationId xmlns:a16="http://schemas.microsoft.com/office/drawing/2014/main" id="{D24D166A-9D19-5342-8081-E6DD1ABE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52" name="Text Box 81">
                <a:extLst>
                  <a:ext uri="{FF2B5EF4-FFF2-40B4-BE49-F238E27FC236}">
                    <a16:creationId xmlns:a16="http://schemas.microsoft.com/office/drawing/2014/main" id="{CBD257B3-57E3-CD4A-8899-4E6A66761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  <p:sp>
            <p:nvSpPr>
              <p:cNvPr id="34853" name="Text Box 82">
                <a:extLst>
                  <a:ext uri="{FF2B5EF4-FFF2-40B4-BE49-F238E27FC236}">
                    <a16:creationId xmlns:a16="http://schemas.microsoft.com/office/drawing/2014/main" id="{6D4F6788-CE2D-204E-8B98-932F4CFC8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</p:grpSp>
        <p:sp>
          <p:nvSpPr>
            <p:cNvPr id="34850" name="Text Box 83">
              <a:extLst>
                <a:ext uri="{FF2B5EF4-FFF2-40B4-BE49-F238E27FC236}">
                  <a16:creationId xmlns:a16="http://schemas.microsoft.com/office/drawing/2014/main" id="{1B834BA7-6415-0741-A5A9-F45263E7F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</p:grpSp>
      <p:grpSp>
        <p:nvGrpSpPr>
          <p:cNvPr id="34831" name="Group 86">
            <a:extLst>
              <a:ext uri="{FF2B5EF4-FFF2-40B4-BE49-F238E27FC236}">
                <a16:creationId xmlns:a16="http://schemas.microsoft.com/office/drawing/2014/main" id="{CCC010F1-6730-394A-BAA1-AF5C86AB03E0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205289"/>
            <a:ext cx="1825625" cy="396875"/>
            <a:chOff x="3879" y="2649"/>
            <a:chExt cx="1150" cy="250"/>
          </a:xfrm>
        </p:grpSpPr>
        <p:sp>
          <p:nvSpPr>
            <p:cNvPr id="34842" name="Text Box 58">
              <a:extLst>
                <a:ext uri="{FF2B5EF4-FFF2-40B4-BE49-F238E27FC236}">
                  <a16:creationId xmlns:a16="http://schemas.microsoft.com/office/drawing/2014/main" id="{5FFD45A2-6ECF-1444-8A92-A625D977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  <p:grpSp>
          <p:nvGrpSpPr>
            <p:cNvPr id="34843" name="Group 75">
              <a:extLst>
                <a:ext uri="{FF2B5EF4-FFF2-40B4-BE49-F238E27FC236}">
                  <a16:creationId xmlns:a16="http://schemas.microsoft.com/office/drawing/2014/main" id="{FD60F54F-61D4-0745-876F-2EBE8E4E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" y="2649"/>
              <a:ext cx="656" cy="250"/>
              <a:chOff x="1204" y="2842"/>
              <a:chExt cx="656" cy="250"/>
            </a:xfrm>
          </p:grpSpPr>
          <p:sp>
            <p:nvSpPr>
              <p:cNvPr id="34845" name="Text Box 76">
                <a:extLst>
                  <a:ext uri="{FF2B5EF4-FFF2-40B4-BE49-F238E27FC236}">
                    <a16:creationId xmlns:a16="http://schemas.microsoft.com/office/drawing/2014/main" id="{ED253932-45F2-204B-B59E-B423972A9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46" name="Text Box 77">
                <a:extLst>
                  <a:ext uri="{FF2B5EF4-FFF2-40B4-BE49-F238E27FC236}">
                    <a16:creationId xmlns:a16="http://schemas.microsoft.com/office/drawing/2014/main" id="{619DA13D-5EBB-8C4D-B342-4CD802D4B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47" name="Text Box 78">
                <a:extLst>
                  <a:ext uri="{FF2B5EF4-FFF2-40B4-BE49-F238E27FC236}">
                    <a16:creationId xmlns:a16="http://schemas.microsoft.com/office/drawing/2014/main" id="{6033DB58-3860-EA4B-96E2-23D97BE62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sp>
          <p:nvSpPr>
            <p:cNvPr id="34844" name="Text Box 84">
              <a:extLst>
                <a:ext uri="{FF2B5EF4-FFF2-40B4-BE49-F238E27FC236}">
                  <a16:creationId xmlns:a16="http://schemas.microsoft.com/office/drawing/2014/main" id="{D2D54F3A-DDCC-E64D-B2B6-97A5A94F7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5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</p:grpSp>
      <p:sp>
        <p:nvSpPr>
          <p:cNvPr id="34832" name="Text Box 90">
            <a:extLst>
              <a:ext uri="{FF2B5EF4-FFF2-40B4-BE49-F238E27FC236}">
                <a16:creationId xmlns:a16="http://schemas.microsoft.com/office/drawing/2014/main" id="{36D428F6-EC79-224E-BAC9-0E82A12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34833" name="Text Box 91">
            <a:extLst>
              <a:ext uri="{FF2B5EF4-FFF2-40B4-BE49-F238E27FC236}">
                <a16:creationId xmlns:a16="http://schemas.microsoft.com/office/drawing/2014/main" id="{7A179792-83DA-514C-B2D7-7BD5B87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34834" name="Text Box 92">
            <a:extLst>
              <a:ext uri="{FF2B5EF4-FFF2-40B4-BE49-F238E27FC236}">
                <a16:creationId xmlns:a16="http://schemas.microsoft.com/office/drawing/2014/main" id="{AFEF452E-F815-0548-B2E4-4C0ECF21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2308226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Ages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287012BF-AF99-6E41-8FAC-65462D4EE7D6}"/>
              </a:ext>
            </a:extLst>
          </p:cNvPr>
          <p:cNvGrpSpPr>
            <a:grpSpLocks/>
          </p:cNvGrpSpPr>
          <p:nvPr/>
        </p:nvGrpSpPr>
        <p:grpSpPr bwMode="auto">
          <a:xfrm>
            <a:off x="6818315" y="5259388"/>
            <a:ext cx="2357438" cy="400050"/>
            <a:chOff x="3335" y="3313"/>
            <a:chExt cx="1485" cy="252"/>
          </a:xfrm>
        </p:grpSpPr>
        <p:sp>
          <p:nvSpPr>
            <p:cNvPr id="34840" name="Text Box 93">
              <a:extLst>
                <a:ext uri="{FF2B5EF4-FFF2-40B4-BE49-F238E27FC236}">
                  <a16:creationId xmlns:a16="http://schemas.microsoft.com/office/drawing/2014/main" id="{6DE64862-2877-464C-A215-98DB467F4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313"/>
              <a:ext cx="1485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latin typeface="Comic Sans MS" panose="030F0902030302020204" pitchFamily="66" charset="0"/>
                </a:rPr>
                <a:t>n = 20  Key : 2   4 </a:t>
              </a:r>
            </a:p>
          </p:txBody>
        </p:sp>
        <p:sp>
          <p:nvSpPr>
            <p:cNvPr id="34841" name="Line 94">
              <a:extLst>
                <a:ext uri="{FF2B5EF4-FFF2-40B4-BE49-F238E27FC236}">
                  <a16:creationId xmlns:a16="http://schemas.microsoft.com/office/drawing/2014/main" id="{0CF39E2B-CF18-BD40-B990-0BFA6572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50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9" name="Text Box 97">
            <a:extLst>
              <a:ext uri="{FF2B5EF4-FFF2-40B4-BE49-F238E27FC236}">
                <a16:creationId xmlns:a16="http://schemas.microsoft.com/office/drawing/2014/main" id="{4CD7E54F-2228-E54E-852A-814B677B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3943351"/>
            <a:ext cx="383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 queue?</a:t>
            </a:r>
          </a:p>
        </p:txBody>
      </p:sp>
      <p:sp>
        <p:nvSpPr>
          <p:cNvPr id="120930" name="Text Box 98">
            <a:extLst>
              <a:ext uri="{FF2B5EF4-FFF2-40B4-BE49-F238E27FC236}">
                <a16:creationId xmlns:a16="http://schemas.microsoft.com/office/drawing/2014/main" id="{493A767E-4A68-DE4E-9CAB-B83BBCEB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4481514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their forties?</a:t>
            </a:r>
          </a:p>
        </p:txBody>
      </p:sp>
      <p:sp>
        <p:nvSpPr>
          <p:cNvPr id="120931" name="Text Box 99">
            <a:extLst>
              <a:ext uri="{FF2B5EF4-FFF2-40B4-BE49-F238E27FC236}">
                <a16:creationId xmlns:a16="http://schemas.microsoft.com/office/drawing/2014/main" id="{4B3CB24E-DCDA-C942-A181-160E3F97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4335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E68B794E-B904-BB45-9B9C-3D70D84F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44815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306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29" grpId="0"/>
      <p:bldP spid="120930" grpId="0"/>
      <p:bldP spid="120931" grpId="0"/>
      <p:bldP spid="120932" grpId="0"/>
    </p:bld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653</Words>
  <Application>Microsoft Office PowerPoint</Application>
  <PresentationFormat>Widescreen</PresentationFormat>
  <Paragraphs>200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Abadi</vt:lpstr>
      <vt:lpstr>Aharoni</vt:lpstr>
      <vt:lpstr>Open Sans</vt:lpstr>
      <vt:lpstr>Arial</vt:lpstr>
      <vt:lpstr>Calibri</vt:lpstr>
      <vt:lpstr>Cambria Math</vt:lpstr>
      <vt:lpstr>Century Gothic</vt:lpstr>
      <vt:lpstr>Comic Sans MS</vt:lpstr>
      <vt:lpstr>Elephant</vt:lpstr>
      <vt:lpstr>Wingdings</vt:lpstr>
      <vt:lpstr>BrushVTI</vt:lpstr>
      <vt:lpstr>Displaying numerical data</vt:lpstr>
      <vt:lpstr>PowerPoint Presentation</vt:lpstr>
      <vt:lpstr>PowerPoint Presentation</vt:lpstr>
      <vt:lpstr>PowerPoint Presentation</vt:lpstr>
      <vt:lpstr>The dot plot</vt:lpstr>
      <vt:lpstr>PowerPoint Presentation</vt:lpstr>
      <vt:lpstr>Stem Plot / Stem and Leaf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plots with split stems</vt:lpstr>
      <vt:lpstr>PowerPoint Presentation</vt:lpstr>
      <vt:lpstr>Difference between Histogram &amp; Bar Chart</vt:lpstr>
      <vt:lpstr>Histogram </vt:lpstr>
      <vt:lpstr>The grouped frequency distribution: a large range of values</vt:lpstr>
      <vt:lpstr>PowerPoint Presentation</vt:lpstr>
      <vt:lpstr>Constructing a histogram from raw data</vt:lpstr>
      <vt:lpstr>Constructing a histogram from raw data</vt:lpstr>
      <vt:lpstr>Using “UNI Lower Upper Fences Normal Distribution”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Plots Stem Plots</dc:title>
  <dc:creator>Yongmei Zhang</dc:creator>
  <cp:lastModifiedBy>Lyn ZHANG</cp:lastModifiedBy>
  <cp:revision>39</cp:revision>
  <dcterms:created xsi:type="dcterms:W3CDTF">2020-07-09T06:40:56Z</dcterms:created>
  <dcterms:modified xsi:type="dcterms:W3CDTF">2025-04-01T21:18:15Z</dcterms:modified>
</cp:coreProperties>
</file>