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608" r:id="rId3"/>
    <p:sldId id="609" r:id="rId4"/>
    <p:sldId id="258" r:id="rId5"/>
    <p:sldId id="262" r:id="rId6"/>
    <p:sldId id="605" r:id="rId7"/>
    <p:sldId id="606" r:id="rId8"/>
    <p:sldId id="607" r:id="rId9"/>
    <p:sldId id="257" r:id="rId10"/>
    <p:sldId id="261" r:id="rId11"/>
    <p:sldId id="259" r:id="rId12"/>
    <p:sldId id="260" r:id="rId13"/>
    <p:sldId id="3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 snapToObjects="1">
      <p:cViewPr varScale="1">
        <p:scale>
          <a:sx n="59" d="100"/>
          <a:sy n="59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2B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 dirty="0">
              <a:latin typeface="Comic Sans MS" panose="030F0902030302020204" pitchFamily="66" charset="0"/>
            </a:rPr>
            <a:t>page 2B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06B2-45B6-5442-BC34-73BAFD6CB652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3B2B5-B380-EA4C-AADC-899BAB2A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</a:t>
            </a:r>
            <a:r>
              <a:rPr lang="en-AU"/>
              <a:t>/af8643fd-2302-4342-836d-5dfe36f15cc9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B2B5-B380-EA4C-AADC-899BAB2AE7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1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33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8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6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9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4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B6B769F6-89F9-41A9-85B8-9A2F216B20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84" r="1" b="1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6C1ED-7D36-EF4F-A995-53A79565A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 Associations between numerical and categorical variables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93A97-2911-FC48-AFF7-3FF9CDFFD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30532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67034-0A12-A440-B5DC-4878AC4A0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152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AEEE78-E104-0245-B274-6585DA75E040}"/>
              </a:ext>
            </a:extLst>
          </p:cNvPr>
          <p:cNvSpPr/>
          <p:nvPr/>
        </p:nvSpPr>
        <p:spPr>
          <a:xfrm>
            <a:off x="188686" y="4965362"/>
            <a:ext cx="12003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0" i="0" dirty="0">
                <a:solidFill>
                  <a:srgbClr val="009EC6"/>
                </a:solidFill>
                <a:effectLst/>
                <a:latin typeface="Abadi"/>
              </a:rPr>
              <a:t>Yes: the median life expectancy in 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Abadi"/>
              </a:rPr>
              <a:t>2010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Abadi"/>
              </a:rPr>
              <a:t> (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Abadi"/>
              </a:rPr>
              <a:t>𝑀=76 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Abadi"/>
              </a:rPr>
              <a:t>years) is considerably higher than the median life expectancy in 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Abadi"/>
              </a:rPr>
              <a:t>1970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Abadi"/>
              </a:rPr>
              <a:t> (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Abadi"/>
              </a:rPr>
              <a:t>𝑀=67 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Abadi"/>
              </a:rPr>
              <a:t>years). This indicates that life expectancy is increasing over time.</a:t>
            </a:r>
            <a:endParaRPr lang="en-US" sz="2800" dirty="0">
              <a:latin typeface="Abad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8BE75-C137-1D48-A943-EFE4E38E2006}"/>
              </a:ext>
            </a:extLst>
          </p:cNvPr>
          <p:cNvSpPr/>
          <p:nvPr/>
        </p:nvSpPr>
        <p:spPr>
          <a:xfrm>
            <a:off x="7953620" y="2383619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M=76 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2242D-E0C0-F442-A488-1F09171C782B}"/>
              </a:ext>
            </a:extLst>
          </p:cNvPr>
          <p:cNvSpPr/>
          <p:nvPr/>
        </p:nvSpPr>
        <p:spPr>
          <a:xfrm>
            <a:off x="2147905" y="2645229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M=67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20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4405C7-6B96-5E44-AC64-57F84B17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20" y="0"/>
            <a:ext cx="915455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774BD7-20E9-1340-AFFB-A7DADEC8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14" y="366452"/>
            <a:ext cx="9154560" cy="659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D1E70-FC42-F84A-9AC5-73894D147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248" y="442040"/>
            <a:ext cx="2362200" cy="5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35BB60-56F8-A742-B71A-41EC9ADB9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82" y="0"/>
            <a:ext cx="9444264" cy="3531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D2E35-3DC2-7246-8131-2A1DCFA8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3512460"/>
            <a:ext cx="10121900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28F21-0D38-5D49-A1B0-2504F39D2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4" y="4664983"/>
            <a:ext cx="101219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35D11-E0D7-C74F-85FA-26C60F2B9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92" y="5627006"/>
            <a:ext cx="10096500" cy="1257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C034F4-A8CF-A547-8064-E947004E4EC3}"/>
              </a:ext>
            </a:extLst>
          </p:cNvPr>
          <p:cNvSpPr/>
          <p:nvPr/>
        </p:nvSpPr>
        <p:spPr>
          <a:xfrm>
            <a:off x="3833874" y="3556394"/>
            <a:ext cx="2027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comparing </a:t>
            </a:r>
            <a:r>
              <a:rPr lang="en-AU" i="1" dirty="0">
                <a:solidFill>
                  <a:srgbClr val="000000"/>
                </a:solidFill>
                <a:latin typeface="Open Sans"/>
              </a:rPr>
              <a:t>medians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E4DFF-9554-3540-91AE-ED331F1A92B6}"/>
              </a:ext>
            </a:extLst>
          </p:cNvPr>
          <p:cNvSpPr/>
          <p:nvPr/>
        </p:nvSpPr>
        <p:spPr>
          <a:xfrm>
            <a:off x="3772721" y="4715823"/>
            <a:ext cx="30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badi"/>
              </a:rPr>
              <a:t>comparing 𝐼𝑄𝑅s and/or </a:t>
            </a:r>
            <a:r>
              <a:rPr lang="en-AU" i="1" dirty="0">
                <a:solidFill>
                  <a:srgbClr val="000000"/>
                </a:solidFill>
                <a:latin typeface="Abadi"/>
              </a:rPr>
              <a:t>ranges</a:t>
            </a:r>
            <a:endParaRPr lang="en-US" dirty="0">
              <a:latin typeface="Abad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8A4DD7-3ADC-214A-BD48-90F0C224A03A}"/>
              </a:ext>
            </a:extLst>
          </p:cNvPr>
          <p:cNvSpPr/>
          <p:nvPr/>
        </p:nvSpPr>
        <p:spPr>
          <a:xfrm>
            <a:off x="3758207" y="5633376"/>
            <a:ext cx="193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comparing </a:t>
            </a:r>
            <a:r>
              <a:rPr lang="en-AU" i="1" dirty="0">
                <a:solidFill>
                  <a:srgbClr val="000000"/>
                </a:solidFill>
                <a:latin typeface="Open Sans"/>
              </a:rPr>
              <a:t>shapes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82353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660729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D28C0-20F4-6A48-4808-3677FA34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" y="1309519"/>
            <a:ext cx="12132435" cy="32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24746-7964-196F-2889-D979770B8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" y="0"/>
            <a:ext cx="12096092" cy="617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5B365-DCC6-CB86-6F6B-E3560FAC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92" y="2317780"/>
            <a:ext cx="7306325" cy="43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B2213-76C2-5B4A-8290-776C1658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67" y="0"/>
            <a:ext cx="913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2FF46-02AE-1B41-8FD2-150F7A8A0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0"/>
            <a:ext cx="10083800" cy="386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E74C77-457B-974A-BF46-BE045AA9411B}"/>
              </a:ext>
            </a:extLst>
          </p:cNvPr>
          <p:cNvSpPr/>
          <p:nvPr/>
        </p:nvSpPr>
        <p:spPr>
          <a:xfrm>
            <a:off x="8361748" y="16550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AU" dirty="0">
                <a:solidFill>
                  <a:srgbClr val="000000"/>
                </a:solidFill>
                <a:latin typeface="STIXGeneral-Italic" pitchFamily="2" charset="2"/>
              </a:rPr>
            </a:b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𝑀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=26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6B85CD-31EB-6C4C-A95B-EB5015A11C1A}"/>
              </a:ext>
            </a:extLst>
          </p:cNvPr>
          <p:cNvSpPr/>
          <p:nvPr/>
        </p:nvSpPr>
        <p:spPr>
          <a:xfrm>
            <a:off x="8476735" y="503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AU" dirty="0">
                <a:solidFill>
                  <a:srgbClr val="000000"/>
                </a:solidFill>
                <a:latin typeface="STIXGeneral-Italic" pitchFamily="2" charset="2"/>
              </a:rPr>
            </a:b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𝑀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=32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E8005-B941-B94E-A81A-45F1B95A5B5E}"/>
              </a:ext>
            </a:extLst>
          </p:cNvPr>
          <p:cNvSpPr/>
          <p:nvPr/>
        </p:nvSpPr>
        <p:spPr>
          <a:xfrm>
            <a:off x="271849" y="3860800"/>
            <a:ext cx="11920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0" i="0" dirty="0">
                <a:solidFill>
                  <a:srgbClr val="009EC6"/>
                </a:solidFill>
                <a:effectLst/>
                <a:latin typeface="Abadi"/>
              </a:rPr>
              <a:t>Yes; the median number of sit-ups performed after attending the gym program 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Abadi"/>
              </a:rPr>
              <a:t>(𝑀=32)</a:t>
            </a:r>
            <a:r>
              <a:rPr lang="en-AU" sz="3200" b="0" i="0" dirty="0">
                <a:solidFill>
                  <a:srgbClr val="009EC6"/>
                </a:solidFill>
                <a:effectLst/>
                <a:latin typeface="Abadi"/>
              </a:rPr>
              <a:t> is considerably higher than the number of sit-ups performed before attending the gym program 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Abadi"/>
              </a:rPr>
              <a:t>(𝑀=26)</a:t>
            </a:r>
            <a:r>
              <a:rPr lang="en-AU" sz="3200" b="0" i="0" dirty="0">
                <a:solidFill>
                  <a:srgbClr val="009EC6"/>
                </a:solidFill>
                <a:effectLst/>
                <a:latin typeface="Abadi"/>
              </a:rPr>
              <a:t>. This indicates that the number of sit-ups performed is associated with completing the gym program.</a:t>
            </a:r>
            <a:endParaRPr lang="en-US" sz="3200" dirty="0"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22218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3D4C2-F939-9F46-8181-AB8C6A67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08" y="0"/>
            <a:ext cx="9195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1C72A-6C75-3E47-BEFF-81C5C66C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10" y="0"/>
            <a:ext cx="9288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0256F-DE1D-904D-B426-23B0DAC7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94" y="0"/>
            <a:ext cx="9192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5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A14DF-9512-6D41-87CA-B017F5E9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58" y="0"/>
            <a:ext cx="9189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6532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425"/>
      </a:dk2>
      <a:lt2>
        <a:srgbClr val="E8E2E4"/>
      </a:lt2>
      <a:accent1>
        <a:srgbClr val="33B589"/>
      </a:accent1>
      <a:accent2>
        <a:srgbClr val="2FB1BC"/>
      </a:accent2>
      <a:accent3>
        <a:srgbClr val="5DA5ED"/>
      </a:accent3>
      <a:accent4>
        <a:srgbClr val="4E5BEB"/>
      </a:accent4>
      <a:accent5>
        <a:srgbClr val="986EEE"/>
      </a:accent5>
      <a:accent6>
        <a:srgbClr val="C34EEB"/>
      </a:accent6>
      <a:hlink>
        <a:srgbClr val="AE6981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153</Words>
  <Application>Microsoft Office PowerPoint</Application>
  <PresentationFormat>Widescreen</PresentationFormat>
  <Paragraphs>17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</vt:lpstr>
      <vt:lpstr>Avenir Next LT Pro</vt:lpstr>
      <vt:lpstr>Open Sans</vt:lpstr>
      <vt:lpstr>STIXGeneral-Italic</vt:lpstr>
      <vt:lpstr>STIXGeneral-Regular</vt:lpstr>
      <vt:lpstr>Arial</vt:lpstr>
      <vt:lpstr>Calibri</vt:lpstr>
      <vt:lpstr>Comic Sans MS</vt:lpstr>
      <vt:lpstr>AccentBoxVTI</vt:lpstr>
      <vt:lpstr> Associations between numerical and categorical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association between a numerical and a categorical variable</dc:title>
  <dc:creator>Yongmei Zhang</dc:creator>
  <cp:lastModifiedBy>Lyn ZHANG</cp:lastModifiedBy>
  <cp:revision>15</cp:revision>
  <dcterms:created xsi:type="dcterms:W3CDTF">2020-07-17T07:40:44Z</dcterms:created>
  <dcterms:modified xsi:type="dcterms:W3CDTF">2025-04-28T21:55:17Z</dcterms:modified>
</cp:coreProperties>
</file>