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72" r:id="rId5"/>
    <p:sldId id="273" r:id="rId6"/>
    <p:sldId id="258" r:id="rId7"/>
    <p:sldId id="269" r:id="rId8"/>
    <p:sldId id="257" r:id="rId9"/>
    <p:sldId id="267" r:id="rId10"/>
    <p:sldId id="262" r:id="rId11"/>
    <p:sldId id="264" r:id="rId12"/>
    <p:sldId id="265" r:id="rId13"/>
    <p:sldId id="266" r:id="rId14"/>
    <p:sldId id="268" r:id="rId15"/>
    <p:sldId id="260"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F12CF-A5D4-493E-B884-3169E53B69B1}" v="11" dt="2025-04-27T23:42:25.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4EE8B-23EC-4C8E-B219-73469508818D}" type="datetimeFigureOut">
              <a:t>4/29/2025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D267B-E027-4BFD-991C-926FCDA97DCE}" type="slidenum">
              <a:t>‹#›</a:t>
            </a:fld>
            <a:endParaRPr lang="en-GB"/>
          </a:p>
        </p:txBody>
      </p:sp>
    </p:spTree>
    <p:extLst>
      <p:ext uri="{BB962C8B-B14F-4D97-AF65-F5344CB8AC3E}">
        <p14:creationId xmlns:p14="http://schemas.microsoft.com/office/powerpoint/2010/main" val="34169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will continue in Lesson 1 every day until the following Thursday.</a:t>
            </a:r>
          </a:p>
        </p:txBody>
      </p:sp>
      <p:sp>
        <p:nvSpPr>
          <p:cNvPr id="4" name="Slide Number Placeholder 3"/>
          <p:cNvSpPr>
            <a:spLocks noGrp="1"/>
          </p:cNvSpPr>
          <p:nvPr>
            <p:ph type="sldNum" sz="quarter" idx="5"/>
          </p:nvPr>
        </p:nvSpPr>
        <p:spPr/>
        <p:txBody>
          <a:bodyPr/>
          <a:lstStyle/>
          <a:p>
            <a:fld id="{144D267B-E027-4BFD-991C-926FCDA97DCE}" type="slidenum">
              <a:rPr lang="en-GB"/>
              <a:t>1</a:t>
            </a:fld>
            <a:endParaRPr lang="en-GB"/>
          </a:p>
        </p:txBody>
      </p:sp>
    </p:spTree>
    <p:extLst>
      <p:ext uri="{BB962C8B-B14F-4D97-AF65-F5344CB8AC3E}">
        <p14:creationId xmlns:p14="http://schemas.microsoft.com/office/powerpoint/2010/main" val="84061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going to set a personal goal that we hope to work towards during this 'Shark Tank' PBL. At the end of the PBL you will write a reflection about how you went with your goal, and the project overall. </a:t>
            </a:r>
          </a:p>
        </p:txBody>
      </p:sp>
      <p:sp>
        <p:nvSpPr>
          <p:cNvPr id="4" name="Slide Number Placeholder 3"/>
          <p:cNvSpPr>
            <a:spLocks noGrp="1"/>
          </p:cNvSpPr>
          <p:nvPr>
            <p:ph type="sldNum" sz="quarter" idx="5"/>
          </p:nvPr>
        </p:nvSpPr>
        <p:spPr/>
        <p:txBody>
          <a:bodyPr/>
          <a:lstStyle/>
          <a:p>
            <a:fld id="{144D267B-E027-4BFD-991C-926FCDA97DCE}" type="slidenum">
              <a:t>3</a:t>
            </a:fld>
            <a:endParaRPr lang="en-GB"/>
          </a:p>
        </p:txBody>
      </p:sp>
    </p:spTree>
    <p:extLst>
      <p:ext uri="{BB962C8B-B14F-4D97-AF65-F5344CB8AC3E}">
        <p14:creationId xmlns:p14="http://schemas.microsoft.com/office/powerpoint/2010/main" val="372346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should have heard of the Expanded Measures of Success by now, known as the EMS. You are going to do an activity to see where you think you are now with each of the areas of the EMS.</a:t>
            </a:r>
          </a:p>
        </p:txBody>
      </p:sp>
      <p:sp>
        <p:nvSpPr>
          <p:cNvPr id="4" name="Slide Number Placeholder 3"/>
          <p:cNvSpPr>
            <a:spLocks noGrp="1"/>
          </p:cNvSpPr>
          <p:nvPr>
            <p:ph type="sldNum" sz="quarter" idx="5"/>
          </p:nvPr>
        </p:nvSpPr>
        <p:spPr/>
        <p:txBody>
          <a:bodyPr/>
          <a:lstStyle/>
          <a:p>
            <a:fld id="{144D267B-E027-4BFD-991C-926FCDA97DCE}" type="slidenum">
              <a:t>4</a:t>
            </a:fld>
            <a:endParaRPr lang="en-GB"/>
          </a:p>
        </p:txBody>
      </p:sp>
    </p:spTree>
    <p:extLst>
      <p:ext uri="{BB962C8B-B14F-4D97-AF65-F5344CB8AC3E}">
        <p14:creationId xmlns:p14="http://schemas.microsoft.com/office/powerpoint/2010/main" val="407318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5D3-4867-8654-D251-35D61C44D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F340DA0-60F1-C2BA-69B4-D73834196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CFCA282-6516-B68E-39A7-DA45080F6243}"/>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5" name="Footer Placeholder 4">
            <a:extLst>
              <a:ext uri="{FF2B5EF4-FFF2-40B4-BE49-F238E27FC236}">
                <a16:creationId xmlns:a16="http://schemas.microsoft.com/office/drawing/2014/main" id="{865034A3-8D16-37BD-6BC3-752413C567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902BEA2-2990-19FD-6C09-553FC5FB3827}"/>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337839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FEF0-5195-6FA4-B4A3-71542C57646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1742F7B-5298-5A0F-7F53-7E8179E4E2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59539C-7239-1CEE-E3F2-7B64AB43D68C}"/>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5" name="Footer Placeholder 4">
            <a:extLst>
              <a:ext uri="{FF2B5EF4-FFF2-40B4-BE49-F238E27FC236}">
                <a16:creationId xmlns:a16="http://schemas.microsoft.com/office/drawing/2014/main" id="{E5C4A141-89B9-5CA8-64FB-FC164EF27F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E2452B-8A14-18ED-4379-448DE9DB0CD7}"/>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247039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A22AD6-41F9-D839-C67B-968A4DC487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FB11721-E0AF-75D7-0C06-2A1DFB793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8C901B5-0473-C8D8-E2BA-6BFC87FD91C0}"/>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5" name="Footer Placeholder 4">
            <a:extLst>
              <a:ext uri="{FF2B5EF4-FFF2-40B4-BE49-F238E27FC236}">
                <a16:creationId xmlns:a16="http://schemas.microsoft.com/office/drawing/2014/main" id="{4AE6B4BD-743C-E8FB-E931-016F233E1D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3200CE-2E4D-D3E7-4783-E4647F567CF0}"/>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304897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0F8C-1BF0-9A18-4D8C-90D06504EFA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74C5541-AA6D-FFD4-02BE-71A68D9A2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1335E2-EBBF-99AE-3BDC-687F4CD01C09}"/>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5" name="Footer Placeholder 4">
            <a:extLst>
              <a:ext uri="{FF2B5EF4-FFF2-40B4-BE49-F238E27FC236}">
                <a16:creationId xmlns:a16="http://schemas.microsoft.com/office/drawing/2014/main" id="{0DA63263-1A50-C23E-67EC-7758B0FF31B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2729D1-ED2C-54C4-7BB8-50793CBDFC55}"/>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116330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AAE9-64AA-D6C8-3BCC-A7FA75F9C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26176D5-2AEE-CCF3-3CCD-802598132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BBAA8E-9725-12E6-3F0B-AE7DBE0E55C3}"/>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5" name="Footer Placeholder 4">
            <a:extLst>
              <a:ext uri="{FF2B5EF4-FFF2-40B4-BE49-F238E27FC236}">
                <a16:creationId xmlns:a16="http://schemas.microsoft.com/office/drawing/2014/main" id="{CE084732-EC46-3769-B009-643FEF439D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6ED7E2-FD7E-0FC5-7277-3247203BD9DE}"/>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181188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8714-E6BD-93D7-158D-51D88E965D0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40F900-3934-2968-CA1A-905F727823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82A27BA-F0B8-87CB-5A44-02EA3297B8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EB3643B-02E3-9698-18E9-23C380A246AC}"/>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6" name="Footer Placeholder 5">
            <a:extLst>
              <a:ext uri="{FF2B5EF4-FFF2-40B4-BE49-F238E27FC236}">
                <a16:creationId xmlns:a16="http://schemas.microsoft.com/office/drawing/2014/main" id="{19E7825B-AD0F-46F9-1BE4-5B2A67010C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37D604-21C0-E2BC-6864-3317BAC142EA}"/>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247400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3E27-B602-9CD4-BF47-E0C4B9BA19B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96E5F7-AE90-C9A0-9085-B67C3BD5E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A0FCB-CCB6-3292-B595-B5CDB10E23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256C975-9F59-1B42-A228-757057859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1F28B8-A9E3-7A40-033C-AB7727B34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1B80403-B226-2516-82DD-7E9815DE7407}"/>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8" name="Footer Placeholder 7">
            <a:extLst>
              <a:ext uri="{FF2B5EF4-FFF2-40B4-BE49-F238E27FC236}">
                <a16:creationId xmlns:a16="http://schemas.microsoft.com/office/drawing/2014/main" id="{A7E35915-2385-C2A0-4D98-841EFC265FD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93242C8-3CA8-2CE2-CB48-42863FB3FE4A}"/>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240325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1A62-7730-6B24-410E-B4FA6C648CE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453C711-186B-B91C-5608-9D30BEDC6251}"/>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4" name="Footer Placeholder 3">
            <a:extLst>
              <a:ext uri="{FF2B5EF4-FFF2-40B4-BE49-F238E27FC236}">
                <a16:creationId xmlns:a16="http://schemas.microsoft.com/office/drawing/2014/main" id="{4CD9521D-50D6-DD10-DF89-59E7945BFF3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B0E5F6B-9FE2-00F1-211B-CB943382AE42}"/>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154307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CE7801-F8F2-C2B4-AD63-83D51950BEC1}"/>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3" name="Footer Placeholder 2">
            <a:extLst>
              <a:ext uri="{FF2B5EF4-FFF2-40B4-BE49-F238E27FC236}">
                <a16:creationId xmlns:a16="http://schemas.microsoft.com/office/drawing/2014/main" id="{6D469EC4-C00B-4E1C-EEF6-FB6B81AC624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6912BC5-9D27-AE2E-E8A1-1C4C0C853C08}"/>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212075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C487-6797-0B06-A108-674EF9486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71C656F-18BB-6596-9C1C-3560DB910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017DF58-890B-C253-1FAA-18D679327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D87470-F42C-E19F-67A3-A832ADD2670E}"/>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6" name="Footer Placeholder 5">
            <a:extLst>
              <a:ext uri="{FF2B5EF4-FFF2-40B4-BE49-F238E27FC236}">
                <a16:creationId xmlns:a16="http://schemas.microsoft.com/office/drawing/2014/main" id="{8AC4C3AD-90E2-CD46-10BC-FA31FD2FAF5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978563E-1A8B-6D90-20F6-A1837EFF9EA5}"/>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367430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B164-AEAE-DEF0-5801-D3361C91A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7D8AD2C-5CAA-5987-1B88-CE0800AE8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A03C7EC-A0AB-A80C-4E6B-30FE7A263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AE5E7-ACB4-F8A7-AA72-839053874EC0}"/>
              </a:ext>
            </a:extLst>
          </p:cNvPr>
          <p:cNvSpPr>
            <a:spLocks noGrp="1"/>
          </p:cNvSpPr>
          <p:nvPr>
            <p:ph type="dt" sz="half" idx="10"/>
          </p:nvPr>
        </p:nvSpPr>
        <p:spPr/>
        <p:txBody>
          <a:bodyPr/>
          <a:lstStyle/>
          <a:p>
            <a:fld id="{BE954143-493B-48FB-B289-600C9A29E5AC}" type="datetimeFigureOut">
              <a:rPr lang="en-AU" smtClean="0"/>
              <a:t>29/04/2025</a:t>
            </a:fld>
            <a:endParaRPr lang="en-AU"/>
          </a:p>
        </p:txBody>
      </p:sp>
      <p:sp>
        <p:nvSpPr>
          <p:cNvPr id="6" name="Footer Placeholder 5">
            <a:extLst>
              <a:ext uri="{FF2B5EF4-FFF2-40B4-BE49-F238E27FC236}">
                <a16:creationId xmlns:a16="http://schemas.microsoft.com/office/drawing/2014/main" id="{EDA94B31-7760-E89B-E4D0-1338B8972B1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791E05-806C-D04D-5172-8CE6B119211F}"/>
              </a:ext>
            </a:extLst>
          </p:cNvPr>
          <p:cNvSpPr>
            <a:spLocks noGrp="1"/>
          </p:cNvSpPr>
          <p:nvPr>
            <p:ph type="sldNum" sz="quarter" idx="12"/>
          </p:nvPr>
        </p:nvSpPr>
        <p:spPr/>
        <p:txBody>
          <a:bodyPr/>
          <a:lstStyle/>
          <a:p>
            <a:fld id="{82223D1E-3D50-45B2-B7B5-851123A548A2}" type="slidenum">
              <a:rPr lang="en-AU" smtClean="0"/>
              <a:t>‹#›</a:t>
            </a:fld>
            <a:endParaRPr lang="en-AU"/>
          </a:p>
        </p:txBody>
      </p:sp>
    </p:spTree>
    <p:extLst>
      <p:ext uri="{BB962C8B-B14F-4D97-AF65-F5344CB8AC3E}">
        <p14:creationId xmlns:p14="http://schemas.microsoft.com/office/powerpoint/2010/main" val="367330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F9ED5-F3B3-E532-E75E-67C417D2C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B12357F-BF1B-9B61-C32D-82C3D2035C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738F965-CE89-8866-D83F-1BDF2787A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54143-493B-48FB-B289-600C9A29E5AC}" type="datetimeFigureOut">
              <a:rPr lang="en-AU" smtClean="0"/>
              <a:t>29/04/2025</a:t>
            </a:fld>
            <a:endParaRPr lang="en-AU"/>
          </a:p>
        </p:txBody>
      </p:sp>
      <p:sp>
        <p:nvSpPr>
          <p:cNvPr id="5" name="Footer Placeholder 4">
            <a:extLst>
              <a:ext uri="{FF2B5EF4-FFF2-40B4-BE49-F238E27FC236}">
                <a16:creationId xmlns:a16="http://schemas.microsoft.com/office/drawing/2014/main" id="{7FE80723-A720-E1A2-EC3C-5E7C56F38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19A5F1E-F747-8542-3DB3-2D28C9037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23D1E-3D50-45B2-B7B5-851123A548A2}" type="slidenum">
              <a:rPr lang="en-AU" smtClean="0"/>
              <a:t>‹#›</a:t>
            </a:fld>
            <a:endParaRPr lang="en-AU"/>
          </a:p>
        </p:txBody>
      </p:sp>
    </p:spTree>
    <p:extLst>
      <p:ext uri="{BB962C8B-B14F-4D97-AF65-F5344CB8AC3E}">
        <p14:creationId xmlns:p14="http://schemas.microsoft.com/office/powerpoint/2010/main" val="2832541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1F8239-CECF-E1E1-BE0D-13D7A10F61B5}"/>
              </a:ext>
            </a:extLst>
          </p:cNvPr>
          <p:cNvSpPr txBox="1"/>
          <p:nvPr/>
        </p:nvSpPr>
        <p:spPr>
          <a:xfrm>
            <a:off x="2541181" y="5762847"/>
            <a:ext cx="6911163" cy="584775"/>
          </a:xfrm>
          <a:prstGeom prst="rect">
            <a:avLst/>
          </a:prstGeom>
          <a:noFill/>
        </p:spPr>
        <p:txBody>
          <a:bodyPr wrap="square" rtlCol="0">
            <a:spAutoFit/>
          </a:bodyPr>
          <a:lstStyle/>
          <a:p>
            <a:pPr algn="ctr"/>
            <a:r>
              <a:rPr lang="en-AU" sz="3200" dirty="0">
                <a:solidFill>
                  <a:schemeClr val="bg1"/>
                </a:solidFill>
              </a:rPr>
              <a:t>Connect 1: Goal Setting</a:t>
            </a:r>
          </a:p>
        </p:txBody>
      </p:sp>
      <p:pic>
        <p:nvPicPr>
          <p:cNvPr id="1026" name="Picture 2">
            <a:extLst>
              <a:ext uri="{FF2B5EF4-FFF2-40B4-BE49-F238E27FC236}">
                <a16:creationId xmlns:a16="http://schemas.microsoft.com/office/drawing/2014/main" id="{ABDAD1A6-8028-E88F-6456-89C9BDB83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0"/>
            <a:ext cx="9907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3E87E4-CBA0-8FE2-F84B-359A260DD738}"/>
              </a:ext>
            </a:extLst>
          </p:cNvPr>
          <p:cNvSpPr txBox="1"/>
          <p:nvPr/>
        </p:nvSpPr>
        <p:spPr>
          <a:xfrm>
            <a:off x="3474306" y="659011"/>
            <a:ext cx="6176513" cy="5539978"/>
          </a:xfrm>
          <a:prstGeom prst="rect">
            <a:avLst/>
          </a:prstGeom>
          <a:solidFill>
            <a:schemeClr val="bg1">
              <a:alpha val="31000"/>
            </a:schemeClr>
          </a:solidFill>
        </p:spPr>
        <p:txBody>
          <a:bodyPr wrap="square" rtlCol="0">
            <a:spAutoFit/>
          </a:bodyPr>
          <a:lstStyle/>
          <a:p>
            <a:pPr algn="ctr"/>
            <a:r>
              <a:rPr lang="en-AU" sz="7200" dirty="0"/>
              <a:t>EMS </a:t>
            </a:r>
            <a:br>
              <a:rPr lang="en-AU" sz="7200" dirty="0"/>
            </a:br>
            <a:r>
              <a:rPr lang="en-AU" sz="7200" dirty="0"/>
              <a:t>Self Assessment and Goal Setting</a:t>
            </a:r>
            <a:br>
              <a:rPr lang="en-AU" sz="6600" dirty="0"/>
            </a:br>
            <a:r>
              <a:rPr lang="en-AU" sz="6600" dirty="0"/>
              <a:t>Connect 2025</a:t>
            </a:r>
          </a:p>
        </p:txBody>
      </p:sp>
    </p:spTree>
    <p:extLst>
      <p:ext uri="{BB962C8B-B14F-4D97-AF65-F5344CB8AC3E}">
        <p14:creationId xmlns:p14="http://schemas.microsoft.com/office/powerpoint/2010/main" val="408387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Up 4">
            <a:extLst>
              <a:ext uri="{FF2B5EF4-FFF2-40B4-BE49-F238E27FC236}">
                <a16:creationId xmlns:a16="http://schemas.microsoft.com/office/drawing/2014/main" id="{43CD814C-C8BC-AD16-6D23-586321D420A6}"/>
              </a:ext>
            </a:extLst>
          </p:cNvPr>
          <p:cNvSpPr/>
          <p:nvPr/>
        </p:nvSpPr>
        <p:spPr>
          <a:xfrm rot="5400000">
            <a:off x="6478316" y="4110667"/>
            <a:ext cx="467833" cy="38225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5">
            <a:extLst>
              <a:ext uri="{FF2B5EF4-FFF2-40B4-BE49-F238E27FC236}">
                <a16:creationId xmlns:a16="http://schemas.microsoft.com/office/drawing/2014/main" id="{12383C83-50D7-CD6A-EA0B-6F4E71745D4A}"/>
              </a:ext>
            </a:extLst>
          </p:cNvPr>
          <p:cNvGraphicFramePr>
            <a:graphicFrameLocks noGrp="1"/>
          </p:cNvGraphicFramePr>
          <p:nvPr>
            <p:extLst>
              <p:ext uri="{D42A27DB-BD31-4B8C-83A1-F6EECF244321}">
                <p14:modId xmlns:p14="http://schemas.microsoft.com/office/powerpoint/2010/main" val="3082108849"/>
              </p:ext>
            </p:extLst>
          </p:nvPr>
        </p:nvGraphicFramePr>
        <p:xfrm>
          <a:off x="460044" y="386168"/>
          <a:ext cx="11305235" cy="5272300"/>
        </p:xfrm>
        <a:graphic>
          <a:graphicData uri="http://schemas.openxmlformats.org/drawingml/2006/table">
            <a:tbl>
              <a:tblPr/>
              <a:tblGrid>
                <a:gridCol w="1779236">
                  <a:extLst>
                    <a:ext uri="{9D8B030D-6E8A-4147-A177-3AD203B41FA5}">
                      <a16:colId xmlns:a16="http://schemas.microsoft.com/office/drawing/2014/main" val="1475615594"/>
                    </a:ext>
                  </a:extLst>
                </a:gridCol>
                <a:gridCol w="1964246">
                  <a:extLst>
                    <a:ext uri="{9D8B030D-6E8A-4147-A177-3AD203B41FA5}">
                      <a16:colId xmlns:a16="http://schemas.microsoft.com/office/drawing/2014/main" val="3140418424"/>
                    </a:ext>
                  </a:extLst>
                </a:gridCol>
                <a:gridCol w="1907825">
                  <a:extLst>
                    <a:ext uri="{9D8B030D-6E8A-4147-A177-3AD203B41FA5}">
                      <a16:colId xmlns:a16="http://schemas.microsoft.com/office/drawing/2014/main" val="654501036"/>
                    </a:ext>
                  </a:extLst>
                </a:gridCol>
                <a:gridCol w="1922257">
                  <a:extLst>
                    <a:ext uri="{9D8B030D-6E8A-4147-A177-3AD203B41FA5}">
                      <a16:colId xmlns:a16="http://schemas.microsoft.com/office/drawing/2014/main" val="160351553"/>
                    </a:ext>
                  </a:extLst>
                </a:gridCol>
                <a:gridCol w="1814663">
                  <a:extLst>
                    <a:ext uri="{9D8B030D-6E8A-4147-A177-3AD203B41FA5}">
                      <a16:colId xmlns:a16="http://schemas.microsoft.com/office/drawing/2014/main" val="1426191181"/>
                    </a:ext>
                  </a:extLst>
                </a:gridCol>
                <a:gridCol w="1917008">
                  <a:extLst>
                    <a:ext uri="{9D8B030D-6E8A-4147-A177-3AD203B41FA5}">
                      <a16:colId xmlns:a16="http://schemas.microsoft.com/office/drawing/2014/main" val="2784874909"/>
                    </a:ext>
                  </a:extLst>
                </a:gridCol>
              </a:tblGrid>
              <a:tr h="1863990">
                <a:tc>
                  <a:txBody>
                    <a:bodyPr/>
                    <a:lstStyle/>
                    <a:p>
                      <a:pPr marL="0" marR="0" algn="ctr" fontAlgn="t">
                        <a:buNone/>
                      </a:pPr>
                      <a:r>
                        <a:rPr lang="en-AU" sz="2000" b="1">
                          <a:solidFill>
                            <a:srgbClr val="000000"/>
                          </a:solidFill>
                          <a:effectLst/>
                          <a:latin typeface="Calibri" panose="020F0502020204030204" pitchFamily="34" charset="0"/>
                        </a:rPr>
                        <a:t>Creating using technology</a:t>
                      </a:r>
                      <a:endParaRPr lang="en-AU" sz="20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Struggles to use technology effectively to create and design products, often requiring assistance from others to complete basic tasks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Begins to understand how to use technology to create and design products, but still relies on others for guidance and support</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Can effectively and responsibly use technology to create and design products, completing basic tasks with some independence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Demonstrates effective and ethical use of technology to independently create and design products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Consistently uses technology in innovative ways to support the development of creative ideas or products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4018038000"/>
                  </a:ext>
                </a:extLst>
              </a:tr>
              <a:tr h="1863990">
                <a:tc>
                  <a:txBody>
                    <a:bodyPr/>
                    <a:lstStyle/>
                    <a:p>
                      <a:pPr marL="0" marR="0" algn="ctr" fontAlgn="t">
                        <a:buNone/>
                      </a:pPr>
                      <a:r>
                        <a:rPr lang="en-AU" sz="2000" b="1">
                          <a:solidFill>
                            <a:srgbClr val="000000"/>
                          </a:solidFill>
                          <a:effectLst/>
                          <a:latin typeface="Calibri" panose="020F0502020204030204" pitchFamily="34" charset="0"/>
                        </a:rPr>
                        <a:t>Communicating using technology</a:t>
                      </a:r>
                      <a:endParaRPr lang="en-AU" sz="20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Struggles to communicate through technology, relying on familiar communication methods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Can communicate through technology, but still relies on others for guidance and support</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Can communicate through technology, using mostly appropriate communication tools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Can effectively communicate through technology, using appropriate communication tools for an audience responsibly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Can effectively communicate through technology by selecting appropriate communication tools for a specific audience in an ethical manner</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4011613870"/>
                  </a:ext>
                </a:extLst>
              </a:tr>
              <a:tr h="1514492">
                <a:tc>
                  <a:txBody>
                    <a:bodyPr/>
                    <a:lstStyle/>
                    <a:p>
                      <a:pPr marL="0" marR="0" algn="ctr" fontAlgn="t">
                        <a:buNone/>
                      </a:pPr>
                      <a:r>
                        <a:rPr lang="en-AU" sz="2000" b="1">
                          <a:solidFill>
                            <a:srgbClr val="000000"/>
                          </a:solidFill>
                          <a:effectLst/>
                          <a:latin typeface="Calibri" panose="020F0502020204030204" pitchFamily="34" charset="0"/>
                        </a:rPr>
                        <a:t>Organising using technology</a:t>
                      </a:r>
                      <a:endParaRPr lang="en-AU" sz="20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Relies on others to find and organize information</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With guidance and support can find and organize information with technology.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Can find and organize relevant information using technology.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Can find and organize quality information using technology, incorporating appropriate tools and techniques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Can effectively and ethically find and organize information using technology, incorporating appropriate tools and techniques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2363924981"/>
                  </a:ext>
                </a:extLst>
              </a:tr>
            </a:tbl>
          </a:graphicData>
        </a:graphic>
      </p:graphicFrame>
      <p:pic>
        <p:nvPicPr>
          <p:cNvPr id="2" name="Picture 1" descr="A hand holding a tablet&#10;&#10;Description automatically generated with low confidence">
            <a:extLst>
              <a:ext uri="{FF2B5EF4-FFF2-40B4-BE49-F238E27FC236}">
                <a16:creationId xmlns:a16="http://schemas.microsoft.com/office/drawing/2014/main" id="{39EB39C7-0319-2897-42AD-FCC00A512F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335" y="4886566"/>
            <a:ext cx="1972585" cy="1971434"/>
          </a:xfrm>
          <a:prstGeom prst="rect">
            <a:avLst/>
          </a:prstGeom>
          <a:noFill/>
          <a:ln>
            <a:noFill/>
          </a:ln>
        </p:spPr>
      </p:pic>
    </p:spTree>
    <p:extLst>
      <p:ext uri="{BB962C8B-B14F-4D97-AF65-F5344CB8AC3E}">
        <p14:creationId xmlns:p14="http://schemas.microsoft.com/office/powerpoint/2010/main" val="405513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9032-8C03-3384-A270-86F081AF1DC4}"/>
              </a:ext>
            </a:extLst>
          </p:cNvPr>
          <p:cNvSpPr>
            <a:spLocks noGrp="1"/>
          </p:cNvSpPr>
          <p:nvPr>
            <p:ph type="title"/>
          </p:nvPr>
        </p:nvSpPr>
        <p:spPr/>
        <p:txBody>
          <a:bodyPr/>
          <a:lstStyle/>
          <a:p>
            <a:r>
              <a:rPr lang="en-AU" dirty="0"/>
              <a:t>Expanded Measure of Success – Goal</a:t>
            </a:r>
          </a:p>
        </p:txBody>
      </p:sp>
      <p:sp>
        <p:nvSpPr>
          <p:cNvPr id="3" name="Content Placeholder 2">
            <a:extLst>
              <a:ext uri="{FF2B5EF4-FFF2-40B4-BE49-F238E27FC236}">
                <a16:creationId xmlns:a16="http://schemas.microsoft.com/office/drawing/2014/main" id="{84EAA5EB-7C72-8843-6366-2ADC68A3531F}"/>
              </a:ext>
            </a:extLst>
          </p:cNvPr>
          <p:cNvSpPr>
            <a:spLocks noGrp="1"/>
          </p:cNvSpPr>
          <p:nvPr>
            <p:ph idx="1"/>
          </p:nvPr>
        </p:nvSpPr>
        <p:spPr>
          <a:xfrm>
            <a:off x="838200" y="1562986"/>
            <a:ext cx="5030972" cy="4929889"/>
          </a:xfrm>
        </p:spPr>
        <p:txBody>
          <a:bodyPr>
            <a:normAutofit lnSpcReduction="10000"/>
          </a:bodyPr>
          <a:lstStyle/>
          <a:p>
            <a:r>
              <a:rPr lang="en-AU" dirty="0"/>
              <a:t>Use the heat map worksheet to assess where your levels are currently.</a:t>
            </a:r>
          </a:p>
          <a:p>
            <a:r>
              <a:rPr lang="en-AU" dirty="0"/>
              <a:t>Reflect on your areas of strength and weakness.</a:t>
            </a:r>
          </a:p>
          <a:p>
            <a:r>
              <a:rPr lang="en-AU" dirty="0"/>
              <a:t>Identify an area you would like to develop this semester</a:t>
            </a:r>
          </a:p>
          <a:p>
            <a:r>
              <a:rPr lang="en-AU" dirty="0"/>
              <a:t>Send a Teams message to your Connect teacher with your EMS focus area</a:t>
            </a:r>
          </a:p>
          <a:p>
            <a:r>
              <a:rPr lang="en-AU" dirty="0"/>
              <a:t>Outline some steps you could take to progress with this goal</a:t>
            </a:r>
          </a:p>
        </p:txBody>
      </p:sp>
      <p:pic>
        <p:nvPicPr>
          <p:cNvPr id="4" name="Picture 3">
            <a:extLst>
              <a:ext uri="{FF2B5EF4-FFF2-40B4-BE49-F238E27FC236}">
                <a16:creationId xmlns:a16="http://schemas.microsoft.com/office/drawing/2014/main" id="{2F357F3C-18C1-6871-C435-6DF11008FD4F}"/>
              </a:ext>
            </a:extLst>
          </p:cNvPr>
          <p:cNvPicPr>
            <a:picLocks noChangeAspect="1"/>
          </p:cNvPicPr>
          <p:nvPr/>
        </p:nvPicPr>
        <p:blipFill rotWithShape="1">
          <a:blip r:embed="rId2"/>
          <a:srcRect t="12915" b="2693"/>
          <a:stretch/>
        </p:blipFill>
        <p:spPr>
          <a:xfrm>
            <a:off x="6832441" y="1825625"/>
            <a:ext cx="4606369" cy="4585808"/>
          </a:xfrm>
          <a:prstGeom prst="rect">
            <a:avLst/>
          </a:prstGeom>
        </p:spPr>
      </p:pic>
    </p:spTree>
    <p:extLst>
      <p:ext uri="{BB962C8B-B14F-4D97-AF65-F5344CB8AC3E}">
        <p14:creationId xmlns:p14="http://schemas.microsoft.com/office/powerpoint/2010/main" val="37477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9032-8C03-3384-A270-86F081AF1DC4}"/>
              </a:ext>
            </a:extLst>
          </p:cNvPr>
          <p:cNvSpPr>
            <a:spLocks noGrp="1"/>
          </p:cNvSpPr>
          <p:nvPr>
            <p:ph type="title"/>
          </p:nvPr>
        </p:nvSpPr>
        <p:spPr/>
        <p:txBody>
          <a:bodyPr/>
          <a:lstStyle/>
          <a:p>
            <a:r>
              <a:rPr lang="en-AU" dirty="0"/>
              <a:t>Expanded Measure of Success – End of Semester Reflection</a:t>
            </a:r>
          </a:p>
        </p:txBody>
      </p:sp>
      <p:sp>
        <p:nvSpPr>
          <p:cNvPr id="3" name="Content Placeholder 2">
            <a:extLst>
              <a:ext uri="{FF2B5EF4-FFF2-40B4-BE49-F238E27FC236}">
                <a16:creationId xmlns:a16="http://schemas.microsoft.com/office/drawing/2014/main" id="{84EAA5EB-7C72-8843-6366-2ADC68A3531F}"/>
              </a:ext>
            </a:extLst>
          </p:cNvPr>
          <p:cNvSpPr>
            <a:spLocks noGrp="1"/>
          </p:cNvSpPr>
          <p:nvPr>
            <p:ph idx="1"/>
          </p:nvPr>
        </p:nvSpPr>
        <p:spPr>
          <a:xfrm>
            <a:off x="838200" y="1928111"/>
            <a:ext cx="5030972" cy="4472689"/>
          </a:xfrm>
        </p:spPr>
        <p:txBody>
          <a:bodyPr>
            <a:normAutofit/>
          </a:bodyPr>
          <a:lstStyle/>
          <a:p>
            <a:r>
              <a:rPr lang="en-AU" dirty="0"/>
              <a:t>What was your EMS goal for this semester?</a:t>
            </a:r>
          </a:p>
          <a:p>
            <a:r>
              <a:rPr lang="en-AU" dirty="0"/>
              <a:t>Return to your heat map</a:t>
            </a:r>
          </a:p>
          <a:p>
            <a:r>
              <a:rPr lang="en-AU" dirty="0"/>
              <a:t>Have you grown in any of the areas, and specifically in the area of your goal?</a:t>
            </a:r>
          </a:p>
          <a:p>
            <a:r>
              <a:rPr lang="en-AU" dirty="0"/>
              <a:t>Draft a reflection comment to add to your Compass EMS Learning Task</a:t>
            </a:r>
          </a:p>
        </p:txBody>
      </p:sp>
      <p:pic>
        <p:nvPicPr>
          <p:cNvPr id="4" name="Picture 3">
            <a:extLst>
              <a:ext uri="{FF2B5EF4-FFF2-40B4-BE49-F238E27FC236}">
                <a16:creationId xmlns:a16="http://schemas.microsoft.com/office/drawing/2014/main" id="{2F357F3C-18C1-6871-C435-6DF11008FD4F}"/>
              </a:ext>
            </a:extLst>
          </p:cNvPr>
          <p:cNvPicPr>
            <a:picLocks noChangeAspect="1"/>
          </p:cNvPicPr>
          <p:nvPr/>
        </p:nvPicPr>
        <p:blipFill rotWithShape="1">
          <a:blip r:embed="rId2"/>
          <a:srcRect t="12915" b="2693"/>
          <a:stretch/>
        </p:blipFill>
        <p:spPr>
          <a:xfrm>
            <a:off x="7409173" y="1825625"/>
            <a:ext cx="4029637" cy="4011650"/>
          </a:xfrm>
          <a:prstGeom prst="rect">
            <a:avLst/>
          </a:prstGeom>
        </p:spPr>
      </p:pic>
    </p:spTree>
    <p:extLst>
      <p:ext uri="{BB962C8B-B14F-4D97-AF65-F5344CB8AC3E}">
        <p14:creationId xmlns:p14="http://schemas.microsoft.com/office/powerpoint/2010/main" val="382186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3903-FD95-D8B8-9599-CDD7378E7B4A}"/>
              </a:ext>
            </a:extLst>
          </p:cNvPr>
          <p:cNvSpPr>
            <a:spLocks noGrp="1"/>
          </p:cNvSpPr>
          <p:nvPr>
            <p:ph type="title"/>
          </p:nvPr>
        </p:nvSpPr>
        <p:spPr/>
        <p:txBody>
          <a:bodyPr/>
          <a:lstStyle/>
          <a:p>
            <a:r>
              <a:rPr lang="en-AU" dirty="0"/>
              <a:t>Compass Reflection – </a:t>
            </a:r>
            <a:r>
              <a:rPr lang="en-AU" sz="4000" dirty="0"/>
              <a:t>Answer in paragraph form</a:t>
            </a:r>
            <a:endParaRPr lang="en-AU" dirty="0"/>
          </a:p>
        </p:txBody>
      </p:sp>
      <p:sp>
        <p:nvSpPr>
          <p:cNvPr id="3" name="Content Placeholder 2">
            <a:extLst>
              <a:ext uri="{FF2B5EF4-FFF2-40B4-BE49-F238E27FC236}">
                <a16:creationId xmlns:a16="http://schemas.microsoft.com/office/drawing/2014/main" id="{E469B658-CF8E-2704-0B93-4DF00DA4440E}"/>
              </a:ext>
            </a:extLst>
          </p:cNvPr>
          <p:cNvSpPr>
            <a:spLocks noGrp="1"/>
          </p:cNvSpPr>
          <p:nvPr>
            <p:ph idx="1"/>
          </p:nvPr>
        </p:nvSpPr>
        <p:spPr/>
        <p:txBody>
          <a:bodyPr>
            <a:normAutofit/>
          </a:bodyPr>
          <a:lstStyle/>
          <a:p>
            <a:pPr marL="514350" indent="-514350">
              <a:buAutoNum type="arabicPeriod"/>
            </a:pPr>
            <a:r>
              <a:rPr lang="en-AU" dirty="0"/>
              <a:t>My EMS focus area this semester was…</a:t>
            </a:r>
          </a:p>
          <a:p>
            <a:pPr marL="514350" indent="-514350">
              <a:buAutoNum type="arabicPeriod"/>
            </a:pPr>
            <a:r>
              <a:rPr lang="en-AU" dirty="0"/>
              <a:t>I chose this EMS because…</a:t>
            </a:r>
          </a:p>
          <a:p>
            <a:pPr marL="514350" indent="-514350">
              <a:buFont typeface="Arial" panose="020B0604020202020204" pitchFamily="34" charset="0"/>
              <a:buAutoNum type="arabicPeriod"/>
            </a:pPr>
            <a:r>
              <a:rPr lang="en-AU" dirty="0"/>
              <a:t>Some things I did to achieve this goal were…</a:t>
            </a:r>
          </a:p>
          <a:p>
            <a:pPr marL="514350" indent="-514350">
              <a:buFont typeface="Arial" panose="020B0604020202020204" pitchFamily="34" charset="0"/>
              <a:buAutoNum type="arabicPeriod"/>
            </a:pPr>
            <a:r>
              <a:rPr lang="en-AU" dirty="0"/>
              <a:t>Describe how you went with your goal. Did you see personal growth in this area? Give an example that demonstrates this. </a:t>
            </a:r>
          </a:p>
          <a:p>
            <a:pPr marL="514350" indent="-514350">
              <a:buAutoNum type="arabicPeriod"/>
            </a:pPr>
            <a:r>
              <a:rPr lang="en-AU" dirty="0"/>
              <a:t>Something I could have done better/more was… </a:t>
            </a:r>
          </a:p>
          <a:p>
            <a:pPr marL="514350" indent="-514350">
              <a:buAutoNum type="arabicPeriod"/>
            </a:pPr>
            <a:r>
              <a:rPr lang="en-AU" dirty="0"/>
              <a:t>What would you like to work on/keep trying to do in the future?</a:t>
            </a:r>
          </a:p>
        </p:txBody>
      </p:sp>
    </p:spTree>
    <p:extLst>
      <p:ext uri="{BB962C8B-B14F-4D97-AF65-F5344CB8AC3E}">
        <p14:creationId xmlns:p14="http://schemas.microsoft.com/office/powerpoint/2010/main" val="303746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F090-3631-7E95-878B-85D9D6D9C421}"/>
              </a:ext>
            </a:extLst>
          </p:cNvPr>
          <p:cNvSpPr>
            <a:spLocks noGrp="1"/>
          </p:cNvSpPr>
          <p:nvPr>
            <p:ph type="title"/>
          </p:nvPr>
        </p:nvSpPr>
        <p:spPr/>
        <p:txBody>
          <a:bodyPr/>
          <a:lstStyle/>
          <a:p>
            <a:r>
              <a:rPr lang="en-AU" dirty="0"/>
              <a:t>What are the EMS?</a:t>
            </a:r>
          </a:p>
        </p:txBody>
      </p:sp>
      <p:sp>
        <p:nvSpPr>
          <p:cNvPr id="3" name="Content Placeholder 2">
            <a:extLst>
              <a:ext uri="{FF2B5EF4-FFF2-40B4-BE49-F238E27FC236}">
                <a16:creationId xmlns:a16="http://schemas.microsoft.com/office/drawing/2014/main" id="{9B4FB194-1333-6136-7BD7-FE6E8F7ED3D9}"/>
              </a:ext>
            </a:extLst>
          </p:cNvPr>
          <p:cNvSpPr>
            <a:spLocks noGrp="1"/>
          </p:cNvSpPr>
          <p:nvPr>
            <p:ph idx="1"/>
          </p:nvPr>
        </p:nvSpPr>
        <p:spPr/>
        <p:txBody>
          <a:bodyPr>
            <a:normAutofit fontScale="92500" lnSpcReduction="10000"/>
          </a:bodyPr>
          <a:lstStyle/>
          <a:p>
            <a:r>
              <a:rPr lang="en-AU" b="0" i="0" dirty="0">
                <a:effectLst/>
                <a:latin typeface="proxima-nova"/>
              </a:rPr>
              <a:t>The Expanded Measures of Success (EMS) are TC's way of developing competencies across the curriculum that will prepare students for life beyond their schooling.</a:t>
            </a:r>
          </a:p>
          <a:p>
            <a:pPr algn="l"/>
            <a:r>
              <a:rPr lang="en-AU" b="0" i="0" dirty="0">
                <a:effectLst/>
                <a:latin typeface="proxima-nova"/>
              </a:rPr>
              <a:t>At TC we recognise students have and develop a 'tool kit' of social and emotional strengths, alongside passions and interests separate to their academic abilities and knowledge. </a:t>
            </a:r>
          </a:p>
          <a:p>
            <a:pPr algn="l"/>
            <a:r>
              <a:rPr lang="en-AU" b="0" i="0" dirty="0">
                <a:effectLst/>
                <a:latin typeface="proxima-nova"/>
              </a:rPr>
              <a:t>We actively identify areas of the EMS  that can be developed in our learning, and teach and assess them across all classes. </a:t>
            </a:r>
          </a:p>
          <a:p>
            <a:pPr algn="l"/>
            <a:r>
              <a:rPr lang="en-AU" b="0" i="0" dirty="0">
                <a:effectLst/>
                <a:latin typeface="proxima-nova"/>
              </a:rPr>
              <a:t>We are also encouraging students to focus on developing their EMS skills in class and through things they do outside of classes such as scouts, lunchtime clubs, camps, in their places of work, and other areas of their lives.</a:t>
            </a:r>
          </a:p>
          <a:p>
            <a:endParaRPr lang="en-AU" dirty="0"/>
          </a:p>
        </p:txBody>
      </p:sp>
    </p:spTree>
    <p:extLst>
      <p:ext uri="{BB962C8B-B14F-4D97-AF65-F5344CB8AC3E}">
        <p14:creationId xmlns:p14="http://schemas.microsoft.com/office/powerpoint/2010/main" val="91805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7302-890C-E44B-0301-CF1B4C04BAEA}"/>
              </a:ext>
            </a:extLst>
          </p:cNvPr>
          <p:cNvSpPr>
            <a:spLocks noGrp="1"/>
          </p:cNvSpPr>
          <p:nvPr>
            <p:ph type="title"/>
          </p:nvPr>
        </p:nvSpPr>
        <p:spPr>
          <a:xfrm>
            <a:off x="876693" y="741391"/>
            <a:ext cx="3455821" cy="1616203"/>
          </a:xfrm>
        </p:spPr>
        <p:txBody>
          <a:bodyPr anchor="b">
            <a:normAutofit/>
          </a:bodyPr>
          <a:lstStyle/>
          <a:p>
            <a:r>
              <a:rPr lang="en-AU" sz="3600" b="1" dirty="0"/>
              <a:t>Why goal setting?</a:t>
            </a:r>
          </a:p>
        </p:txBody>
      </p:sp>
      <p:sp>
        <p:nvSpPr>
          <p:cNvPr id="3" name="Content Placeholder 2">
            <a:extLst>
              <a:ext uri="{FF2B5EF4-FFF2-40B4-BE49-F238E27FC236}">
                <a16:creationId xmlns:a16="http://schemas.microsoft.com/office/drawing/2014/main" id="{2A279E92-8881-26BA-21C1-F4614FECE1C2}"/>
              </a:ext>
            </a:extLst>
          </p:cNvPr>
          <p:cNvSpPr>
            <a:spLocks noGrp="1"/>
          </p:cNvSpPr>
          <p:nvPr>
            <p:ph idx="1"/>
          </p:nvPr>
        </p:nvSpPr>
        <p:spPr>
          <a:xfrm>
            <a:off x="876693" y="2533476"/>
            <a:ext cx="3455821" cy="3447832"/>
          </a:xfrm>
        </p:spPr>
        <p:txBody>
          <a:bodyPr anchor="t">
            <a:normAutofit/>
          </a:bodyPr>
          <a:lstStyle/>
          <a:p>
            <a:pPr marL="0" indent="0">
              <a:buNone/>
            </a:pPr>
            <a:r>
              <a:rPr lang="en-AU" dirty="0"/>
              <a:t>Setting relevant and achievable goals helps you observe, measure and reflect on personal growth</a:t>
            </a:r>
          </a:p>
        </p:txBody>
      </p:sp>
      <p:pic>
        <p:nvPicPr>
          <p:cNvPr id="1026" name="Picture 2" descr="Image result for measure growth">
            <a:extLst>
              <a:ext uri="{FF2B5EF4-FFF2-40B4-BE49-F238E27FC236}">
                <a16:creationId xmlns:a16="http://schemas.microsoft.com/office/drawing/2014/main" id="{BE34C83E-E8D7-490A-99B2-F424D11649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7672" y="1548798"/>
            <a:ext cx="6389346" cy="3769714"/>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roup 103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32" name="Rectangle 103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897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ircular chart with different colored circles&#10;&#10;Description automatically generated">
            <a:extLst>
              <a:ext uri="{FF2B5EF4-FFF2-40B4-BE49-F238E27FC236}">
                <a16:creationId xmlns:a16="http://schemas.microsoft.com/office/drawing/2014/main" id="{2515E4B5-A4D4-1FAB-DA9D-38DF197114EF}"/>
              </a:ext>
            </a:extLst>
          </p:cNvPr>
          <p:cNvPicPr>
            <a:picLocks noChangeAspect="1"/>
          </p:cNvPicPr>
          <p:nvPr/>
        </p:nvPicPr>
        <p:blipFill>
          <a:blip r:embed="rId3"/>
          <a:stretch>
            <a:fillRect/>
          </a:stretch>
        </p:blipFill>
        <p:spPr>
          <a:xfrm>
            <a:off x="1340323" y="269654"/>
            <a:ext cx="9151919" cy="6333067"/>
          </a:xfrm>
          <a:prstGeom prst="rect">
            <a:avLst/>
          </a:prstGeom>
        </p:spPr>
      </p:pic>
    </p:spTree>
    <p:extLst>
      <p:ext uri="{BB962C8B-B14F-4D97-AF65-F5344CB8AC3E}">
        <p14:creationId xmlns:p14="http://schemas.microsoft.com/office/powerpoint/2010/main" val="99185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9032-8C03-3384-A270-86F081AF1DC4}"/>
              </a:ext>
            </a:extLst>
          </p:cNvPr>
          <p:cNvSpPr>
            <a:spLocks noGrp="1"/>
          </p:cNvSpPr>
          <p:nvPr>
            <p:ph type="title"/>
          </p:nvPr>
        </p:nvSpPr>
        <p:spPr/>
        <p:txBody>
          <a:bodyPr/>
          <a:lstStyle/>
          <a:p>
            <a:r>
              <a:rPr lang="en-AU" dirty="0"/>
              <a:t>Expanded Measure of Success</a:t>
            </a:r>
          </a:p>
        </p:txBody>
      </p:sp>
      <p:sp>
        <p:nvSpPr>
          <p:cNvPr id="3" name="Content Placeholder 2">
            <a:extLst>
              <a:ext uri="{FF2B5EF4-FFF2-40B4-BE49-F238E27FC236}">
                <a16:creationId xmlns:a16="http://schemas.microsoft.com/office/drawing/2014/main" id="{84EAA5EB-7C72-8843-6366-2ADC68A3531F}"/>
              </a:ext>
            </a:extLst>
          </p:cNvPr>
          <p:cNvSpPr>
            <a:spLocks noGrp="1"/>
          </p:cNvSpPr>
          <p:nvPr>
            <p:ph idx="1"/>
          </p:nvPr>
        </p:nvSpPr>
        <p:spPr>
          <a:xfrm>
            <a:off x="838200" y="1562986"/>
            <a:ext cx="5030972" cy="4929889"/>
          </a:xfrm>
        </p:spPr>
        <p:txBody>
          <a:bodyPr vert="horz" lIns="91440" tIns="45720" rIns="91440" bIns="45720" rtlCol="0" anchor="t">
            <a:normAutofit fontScale="92500" lnSpcReduction="20000"/>
          </a:bodyPr>
          <a:lstStyle/>
          <a:p>
            <a:r>
              <a:rPr lang="en-AU" dirty="0"/>
              <a:t>Use the heat map worksheet to assess where your levels are currently.</a:t>
            </a:r>
            <a:endParaRPr lang="en-AU" dirty="0">
              <a:cs typeface="Calibri" panose="020F0502020204030204"/>
            </a:endParaRPr>
          </a:p>
          <a:p>
            <a:r>
              <a:rPr lang="en-AU" dirty="0"/>
              <a:t>The inner circle represents 0-1 (low). The outer circle is a 5 (high). </a:t>
            </a:r>
          </a:p>
          <a:p>
            <a:r>
              <a:rPr lang="en-AU" dirty="0">
                <a:cs typeface="Calibri" panose="020F0502020204030204"/>
              </a:rPr>
              <a:t>This image shows an example of an Entry student from their PBL earlier this year.</a:t>
            </a:r>
          </a:p>
          <a:p>
            <a:r>
              <a:rPr lang="en-AU" dirty="0">
                <a:cs typeface="Calibri" panose="020F0502020204030204"/>
              </a:rPr>
              <a:t>Use the rubrics provided to help you self-assess where you are.</a:t>
            </a:r>
          </a:p>
          <a:p>
            <a:r>
              <a:rPr lang="en-AU" dirty="0">
                <a:cs typeface="Calibri" panose="020F0502020204030204"/>
              </a:rPr>
              <a:t>This should represent an ‘average’ across different subjects, even though you may display an EMS more in one subject than another. </a:t>
            </a:r>
          </a:p>
        </p:txBody>
      </p:sp>
      <p:pic>
        <p:nvPicPr>
          <p:cNvPr id="4" name="Picture 3">
            <a:extLst>
              <a:ext uri="{FF2B5EF4-FFF2-40B4-BE49-F238E27FC236}">
                <a16:creationId xmlns:a16="http://schemas.microsoft.com/office/drawing/2014/main" id="{2F357F3C-18C1-6871-C435-6DF11008FD4F}"/>
              </a:ext>
            </a:extLst>
          </p:cNvPr>
          <p:cNvPicPr>
            <a:picLocks noChangeAspect="1"/>
          </p:cNvPicPr>
          <p:nvPr/>
        </p:nvPicPr>
        <p:blipFill rotWithShape="1">
          <a:blip r:embed="rId2"/>
          <a:srcRect t="12915" b="2693"/>
          <a:stretch/>
        </p:blipFill>
        <p:spPr>
          <a:xfrm>
            <a:off x="6832441" y="1825625"/>
            <a:ext cx="4606369" cy="4585808"/>
          </a:xfrm>
          <a:prstGeom prst="rect">
            <a:avLst/>
          </a:prstGeom>
        </p:spPr>
      </p:pic>
    </p:spTree>
    <p:extLst>
      <p:ext uri="{BB962C8B-B14F-4D97-AF65-F5344CB8AC3E}">
        <p14:creationId xmlns:p14="http://schemas.microsoft.com/office/powerpoint/2010/main" val="72184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Up 3">
            <a:extLst>
              <a:ext uri="{FF2B5EF4-FFF2-40B4-BE49-F238E27FC236}">
                <a16:creationId xmlns:a16="http://schemas.microsoft.com/office/drawing/2014/main" id="{869E973C-0FB3-72B2-2872-C9DF8493B9CF}"/>
              </a:ext>
            </a:extLst>
          </p:cNvPr>
          <p:cNvSpPr/>
          <p:nvPr/>
        </p:nvSpPr>
        <p:spPr>
          <a:xfrm rot="5400000">
            <a:off x="6478316" y="4110667"/>
            <a:ext cx="467833" cy="38225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Table 4">
            <a:extLst>
              <a:ext uri="{FF2B5EF4-FFF2-40B4-BE49-F238E27FC236}">
                <a16:creationId xmlns:a16="http://schemas.microsoft.com/office/drawing/2014/main" id="{33DC5B00-025B-3B0C-7BC6-003D62F1AF4E}"/>
              </a:ext>
            </a:extLst>
          </p:cNvPr>
          <p:cNvGraphicFramePr>
            <a:graphicFrameLocks noGrp="1"/>
          </p:cNvGraphicFramePr>
          <p:nvPr>
            <p:extLst>
              <p:ext uri="{D42A27DB-BD31-4B8C-83A1-F6EECF244321}">
                <p14:modId xmlns:p14="http://schemas.microsoft.com/office/powerpoint/2010/main" val="1076451499"/>
              </p:ext>
            </p:extLst>
          </p:nvPr>
        </p:nvGraphicFramePr>
        <p:xfrm>
          <a:off x="396240" y="409734"/>
          <a:ext cx="11582399" cy="5025866"/>
        </p:xfrm>
        <a:graphic>
          <a:graphicData uri="http://schemas.openxmlformats.org/drawingml/2006/table">
            <a:tbl>
              <a:tblPr/>
              <a:tblGrid>
                <a:gridCol w="1362717">
                  <a:extLst>
                    <a:ext uri="{9D8B030D-6E8A-4147-A177-3AD203B41FA5}">
                      <a16:colId xmlns:a16="http://schemas.microsoft.com/office/drawing/2014/main" val="174034984"/>
                    </a:ext>
                  </a:extLst>
                </a:gridCol>
                <a:gridCol w="1851081">
                  <a:extLst>
                    <a:ext uri="{9D8B030D-6E8A-4147-A177-3AD203B41FA5}">
                      <a16:colId xmlns:a16="http://schemas.microsoft.com/office/drawing/2014/main" val="4009933846"/>
                    </a:ext>
                  </a:extLst>
                </a:gridCol>
                <a:gridCol w="2102872">
                  <a:extLst>
                    <a:ext uri="{9D8B030D-6E8A-4147-A177-3AD203B41FA5}">
                      <a16:colId xmlns:a16="http://schemas.microsoft.com/office/drawing/2014/main" val="21678546"/>
                    </a:ext>
                  </a:extLst>
                </a:gridCol>
                <a:gridCol w="2040615">
                  <a:extLst>
                    <a:ext uri="{9D8B030D-6E8A-4147-A177-3AD203B41FA5}">
                      <a16:colId xmlns:a16="http://schemas.microsoft.com/office/drawing/2014/main" val="2002472042"/>
                    </a:ext>
                  </a:extLst>
                </a:gridCol>
                <a:gridCol w="1999112">
                  <a:extLst>
                    <a:ext uri="{9D8B030D-6E8A-4147-A177-3AD203B41FA5}">
                      <a16:colId xmlns:a16="http://schemas.microsoft.com/office/drawing/2014/main" val="1296017417"/>
                    </a:ext>
                  </a:extLst>
                </a:gridCol>
                <a:gridCol w="2226002">
                  <a:extLst>
                    <a:ext uri="{9D8B030D-6E8A-4147-A177-3AD203B41FA5}">
                      <a16:colId xmlns:a16="http://schemas.microsoft.com/office/drawing/2014/main" val="3133385541"/>
                    </a:ext>
                  </a:extLst>
                </a:gridCol>
              </a:tblGrid>
              <a:tr h="1814896">
                <a:tc>
                  <a:txBody>
                    <a:bodyPr/>
                    <a:lstStyle/>
                    <a:p>
                      <a:pPr marL="0" marR="0" algn="ctr" fontAlgn="t">
                        <a:buNone/>
                      </a:pPr>
                      <a:r>
                        <a:rPr lang="en-AU" sz="2400" b="1">
                          <a:solidFill>
                            <a:srgbClr val="000000"/>
                          </a:solidFill>
                          <a:effectLst/>
                          <a:latin typeface="Calibri" panose="020F0502020204030204" pitchFamily="34" charset="0"/>
                        </a:rPr>
                        <a:t>Self-managing </a:t>
                      </a:r>
                      <a:endParaRPr lang="en-AU" sz="24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Relies heavily on external support to work productively.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At times can regulate their own behaviour and time.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Can regulate their own behaviour and manage their time effectively.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Can effectively manage their own behaviour and time, without reliance on external support or control.</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Always demonstrates the ability to manage self-regulation, time management and motivation.</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2968523468"/>
                  </a:ext>
                </a:extLst>
              </a:tr>
              <a:tr h="1396074">
                <a:tc>
                  <a:txBody>
                    <a:bodyPr/>
                    <a:lstStyle/>
                    <a:p>
                      <a:pPr marL="0" marR="0" algn="ctr" fontAlgn="t">
                        <a:buNone/>
                      </a:pPr>
                      <a:r>
                        <a:rPr lang="en-AU" sz="2400" b="1">
                          <a:solidFill>
                            <a:srgbClr val="000000"/>
                          </a:solidFill>
                          <a:effectLst/>
                          <a:latin typeface="Calibri" panose="020F0502020204030204" pitchFamily="34" charset="0"/>
                        </a:rPr>
                        <a:t>Goal setting</a:t>
                      </a:r>
                      <a:endParaRPr lang="en-AU" sz="24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Relies heavily on external support to set goals.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Sets and monitors goals with guidance from others.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Sets and monitors goals.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Sets and uses goals to monitor personal growth.</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Effectively sets and uses goals to monitor personal growth and adjusts goals as necessary.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4182045668"/>
                  </a:ext>
                </a:extLst>
              </a:tr>
              <a:tr h="1814896">
                <a:tc>
                  <a:txBody>
                    <a:bodyPr/>
                    <a:lstStyle/>
                    <a:p>
                      <a:pPr marL="0" marR="0" algn="ctr" fontAlgn="t">
                        <a:buNone/>
                      </a:pPr>
                      <a:r>
                        <a:rPr lang="en-AU" sz="2400" b="1">
                          <a:solidFill>
                            <a:srgbClr val="000000"/>
                          </a:solidFill>
                          <a:effectLst/>
                          <a:latin typeface="Calibri" panose="020F0502020204030204" pitchFamily="34" charset="0"/>
                        </a:rPr>
                        <a:t>Reflecting </a:t>
                      </a:r>
                      <a:endParaRPr lang="en-AU" sz="24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Requires prompting to reflect on learning behaviours and areas of success or challenge.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Reflects on learning behaviours and areas of success or challenge. Reluctantly accepts and applies feedback.</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Reflects on learning behaviours and areas of success or challenge, accepting and applying feedback.</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a:solidFill>
                            <a:srgbClr val="000000"/>
                          </a:solidFill>
                          <a:effectLst/>
                          <a:latin typeface="Arial" panose="020B0604020202020204" pitchFamily="34" charset="0"/>
                        </a:rPr>
                        <a:t>Reflects on personal growth and development, actively seeking and acting on feedback.</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600" dirty="0">
                          <a:solidFill>
                            <a:srgbClr val="000000"/>
                          </a:solidFill>
                          <a:effectLst/>
                          <a:latin typeface="Arial" panose="020B0604020202020204" pitchFamily="34" charset="0"/>
                        </a:rPr>
                        <a:t>Reflects on personal growth and development, actively seeking and acting on feedback to self-identify their next stages of learning.</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1026322212"/>
                  </a:ext>
                </a:extLst>
              </a:tr>
            </a:tbl>
          </a:graphicData>
        </a:graphic>
      </p:graphicFrame>
      <p:pic>
        <p:nvPicPr>
          <p:cNvPr id="2" name="Picture 1" descr="A picture containing clipart, cartoon, graphics, animated cartoon&#10;&#10;Description automatically generated">
            <a:extLst>
              <a:ext uri="{FF2B5EF4-FFF2-40B4-BE49-F238E27FC236}">
                <a16:creationId xmlns:a16="http://schemas.microsoft.com/office/drawing/2014/main" id="{C96D566E-C57E-0401-F156-864C76E87D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48403"/>
            <a:ext cx="2611120" cy="2609597"/>
          </a:xfrm>
          <a:prstGeom prst="rect">
            <a:avLst/>
          </a:prstGeom>
          <a:noFill/>
          <a:ln>
            <a:noFill/>
          </a:ln>
        </p:spPr>
      </p:pic>
    </p:spTree>
    <p:extLst>
      <p:ext uri="{BB962C8B-B14F-4D97-AF65-F5344CB8AC3E}">
        <p14:creationId xmlns:p14="http://schemas.microsoft.com/office/powerpoint/2010/main" val="198041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 bird, child art&#10;&#10;Description automatically generated">
            <a:extLst>
              <a:ext uri="{FF2B5EF4-FFF2-40B4-BE49-F238E27FC236}">
                <a16:creationId xmlns:a16="http://schemas.microsoft.com/office/drawing/2014/main" id="{8E02FF4C-1D96-9C87-E36F-B9969B3757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53279"/>
            <a:ext cx="2204721" cy="2204721"/>
          </a:xfrm>
          <a:prstGeom prst="rect">
            <a:avLst/>
          </a:prstGeom>
          <a:noFill/>
          <a:ln>
            <a:noFill/>
          </a:ln>
        </p:spPr>
      </p:pic>
      <p:sp>
        <p:nvSpPr>
          <p:cNvPr id="3" name="Arrow: Up 2">
            <a:extLst>
              <a:ext uri="{FF2B5EF4-FFF2-40B4-BE49-F238E27FC236}">
                <a16:creationId xmlns:a16="http://schemas.microsoft.com/office/drawing/2014/main" id="{C5AF33C0-05E6-C953-41BD-CD2B0B98E03E}"/>
              </a:ext>
            </a:extLst>
          </p:cNvPr>
          <p:cNvSpPr/>
          <p:nvPr/>
        </p:nvSpPr>
        <p:spPr>
          <a:xfrm rot="5400000">
            <a:off x="6478316" y="4110667"/>
            <a:ext cx="467833" cy="38225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 name="Table 3">
            <a:extLst>
              <a:ext uri="{FF2B5EF4-FFF2-40B4-BE49-F238E27FC236}">
                <a16:creationId xmlns:a16="http://schemas.microsoft.com/office/drawing/2014/main" id="{29419282-AB3B-AC68-EB6B-4EB926FFFE29}"/>
              </a:ext>
            </a:extLst>
          </p:cNvPr>
          <p:cNvGraphicFramePr>
            <a:graphicFrameLocks noGrp="1"/>
          </p:cNvGraphicFramePr>
          <p:nvPr>
            <p:extLst>
              <p:ext uri="{D42A27DB-BD31-4B8C-83A1-F6EECF244321}">
                <p14:modId xmlns:p14="http://schemas.microsoft.com/office/powerpoint/2010/main" val="378407973"/>
              </p:ext>
            </p:extLst>
          </p:nvPr>
        </p:nvGraphicFramePr>
        <p:xfrm>
          <a:off x="751840" y="288337"/>
          <a:ext cx="11054079" cy="5518294"/>
        </p:xfrm>
        <a:graphic>
          <a:graphicData uri="http://schemas.openxmlformats.org/drawingml/2006/table">
            <a:tbl>
              <a:tblPr/>
              <a:tblGrid>
                <a:gridCol w="1789440">
                  <a:extLst>
                    <a:ext uri="{9D8B030D-6E8A-4147-A177-3AD203B41FA5}">
                      <a16:colId xmlns:a16="http://schemas.microsoft.com/office/drawing/2014/main" val="1352395102"/>
                    </a:ext>
                  </a:extLst>
                </a:gridCol>
                <a:gridCol w="1675395">
                  <a:extLst>
                    <a:ext uri="{9D8B030D-6E8A-4147-A177-3AD203B41FA5}">
                      <a16:colId xmlns:a16="http://schemas.microsoft.com/office/drawing/2014/main" val="3100105466"/>
                    </a:ext>
                  </a:extLst>
                </a:gridCol>
                <a:gridCol w="1949336">
                  <a:extLst>
                    <a:ext uri="{9D8B030D-6E8A-4147-A177-3AD203B41FA5}">
                      <a16:colId xmlns:a16="http://schemas.microsoft.com/office/drawing/2014/main" val="544232455"/>
                    </a:ext>
                  </a:extLst>
                </a:gridCol>
                <a:gridCol w="2123343">
                  <a:extLst>
                    <a:ext uri="{9D8B030D-6E8A-4147-A177-3AD203B41FA5}">
                      <a16:colId xmlns:a16="http://schemas.microsoft.com/office/drawing/2014/main" val="2506038085"/>
                    </a:ext>
                  </a:extLst>
                </a:gridCol>
                <a:gridCol w="1723599">
                  <a:extLst>
                    <a:ext uri="{9D8B030D-6E8A-4147-A177-3AD203B41FA5}">
                      <a16:colId xmlns:a16="http://schemas.microsoft.com/office/drawing/2014/main" val="1193316460"/>
                    </a:ext>
                  </a:extLst>
                </a:gridCol>
                <a:gridCol w="1792966">
                  <a:extLst>
                    <a:ext uri="{9D8B030D-6E8A-4147-A177-3AD203B41FA5}">
                      <a16:colId xmlns:a16="http://schemas.microsoft.com/office/drawing/2014/main" val="3350124781"/>
                    </a:ext>
                  </a:extLst>
                </a:gridCol>
              </a:tblGrid>
              <a:tr h="1792793">
                <a:tc>
                  <a:txBody>
                    <a:bodyPr/>
                    <a:lstStyle/>
                    <a:p>
                      <a:pPr marL="0" marR="0" algn="ctr" fontAlgn="t">
                        <a:buNone/>
                      </a:pPr>
                      <a:r>
                        <a:rPr lang="en-AU" sz="1800" b="1">
                          <a:solidFill>
                            <a:srgbClr val="000000"/>
                          </a:solidFill>
                          <a:effectLst/>
                          <a:latin typeface="Aptos Narrow" panose="020F0502020204030204" pitchFamily="34" charset="0"/>
                        </a:rPr>
                        <a:t>Participating            (me as a group member)</a:t>
                      </a:r>
                      <a:endParaRPr lang="en-AU" sz="1800">
                        <a:solidFill>
                          <a:srgbClr val="000000"/>
                        </a:solidFill>
                        <a:effectLst/>
                        <a:latin typeface="Aptos Narrow"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algn="ctr" fontAlgn="t">
                        <a:buNone/>
                      </a:pPr>
                      <a:r>
                        <a:rPr lang="en-AU" sz="1400" dirty="0">
                          <a:solidFill>
                            <a:srgbClr val="000000"/>
                          </a:solidFill>
                          <a:effectLst/>
                          <a:latin typeface="Arial" panose="020B0604020202020204" pitchFamily="34" charset="0"/>
                        </a:rPr>
                        <a:t>Can follow basic procedures for working with others. With prompting can participate in group discussions and decision-making processes.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Begins to understand the role of teamwork in achieving and working productively towards outcomes. Can participate in group discussions and decision-making processes.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Can adapt to different group dynamics and adjust communication style accordingly. Works productively towards outcomes.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Anticipates group dynamics and can proactively address potential conflicts.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Anticipates and manage complex group dynamics with ease.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2647293694"/>
                  </a:ext>
                </a:extLst>
              </a:tr>
              <a:tr h="1576214">
                <a:tc>
                  <a:txBody>
                    <a:bodyPr/>
                    <a:lstStyle/>
                    <a:p>
                      <a:pPr marL="0" marR="0" algn="ctr" fontAlgn="t">
                        <a:buNone/>
                      </a:pPr>
                      <a:r>
                        <a:rPr lang="en-AU" sz="1800" b="1" dirty="0">
                          <a:solidFill>
                            <a:srgbClr val="000000"/>
                          </a:solidFill>
                          <a:effectLst/>
                          <a:latin typeface="Aptos Narrow" panose="020F0502020204030204" pitchFamily="34" charset="0"/>
                        </a:rPr>
                        <a:t>Leading others      </a:t>
                      </a:r>
                      <a:br>
                        <a:rPr lang="en-AU" sz="1800" b="1" dirty="0">
                          <a:solidFill>
                            <a:srgbClr val="000000"/>
                          </a:solidFill>
                          <a:effectLst/>
                          <a:latin typeface="Aptos Narrow" panose="020F0502020204030204" pitchFamily="34" charset="0"/>
                        </a:rPr>
                      </a:br>
                      <a:r>
                        <a:rPr lang="en-AU" sz="1800" b="1" dirty="0">
                          <a:solidFill>
                            <a:srgbClr val="000000"/>
                          </a:solidFill>
                          <a:effectLst/>
                          <a:latin typeface="Aptos Narrow" panose="020F0502020204030204" pitchFamily="34" charset="0"/>
                        </a:rPr>
                        <a:t>(me as a group leader)</a:t>
                      </a:r>
                      <a:endParaRPr lang="en-AU" sz="1800" dirty="0">
                        <a:solidFill>
                          <a:srgbClr val="000000"/>
                        </a:solidFill>
                        <a:effectLst/>
                        <a:latin typeface="Aptos Narrow"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algn="ctr" fontAlgn="t">
                        <a:buNone/>
                      </a:pPr>
                      <a:r>
                        <a:rPr lang="en-AU" sz="1400">
                          <a:solidFill>
                            <a:srgbClr val="000000"/>
                          </a:solidFill>
                          <a:effectLst/>
                          <a:latin typeface="Arial" panose="020B0604020202020204" pitchFamily="34" charset="0"/>
                        </a:rPr>
                        <a:t>Demonstrates limited understanding of the importance of teamwork.</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With guidance from others contributes effectively towards a shared purpose.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Contributes effectively towards a shared purpose through active participation and encouraging others.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Motivates others to contribute towards a shared purpose, actively encouraging all members of the group.</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Supports all team members to work together effectively towards a shared purpose through mentoring and skill development.</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2585866062"/>
                  </a:ext>
                </a:extLst>
              </a:tr>
              <a:tr h="1576214">
                <a:tc>
                  <a:txBody>
                    <a:bodyPr/>
                    <a:lstStyle/>
                    <a:p>
                      <a:pPr marL="0" marR="0" algn="ctr" fontAlgn="t">
                        <a:buNone/>
                      </a:pPr>
                      <a:r>
                        <a:rPr lang="en-AU" sz="1800" b="1">
                          <a:solidFill>
                            <a:srgbClr val="000000"/>
                          </a:solidFill>
                          <a:effectLst/>
                          <a:latin typeface="Aptos Narrow" panose="020F0502020204030204" pitchFamily="34" charset="0"/>
                        </a:rPr>
                        <a:t>Supporting others        (me as a group facilitator)</a:t>
                      </a:r>
                      <a:endParaRPr lang="en-AU" sz="1800">
                        <a:solidFill>
                          <a:srgbClr val="000000"/>
                        </a:solidFill>
                        <a:effectLst/>
                        <a:latin typeface="Aptos Narrow"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algn="ctr" fontAlgn="t">
                        <a:buNone/>
                      </a:pPr>
                      <a:r>
                        <a:rPr lang="en-AU" sz="1400">
                          <a:solidFill>
                            <a:srgbClr val="000000"/>
                          </a:solidFill>
                          <a:effectLst/>
                          <a:latin typeface="Arial" panose="020B0604020202020204" pitchFamily="34" charset="0"/>
                        </a:rPr>
                        <a:t>Can identify group members. Solely focussed on individual contribution to group.</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Shares ideas and listens to other perspectives. </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Supports others in their roles within the group. Shares ideas and listens to other perspectives. Participates in co-creation of solutions.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Able to consider diverse perspectives. Effectively participates in group discussions and decision-making processes.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Effectively participates in group discussions and decision-making processes by including diverse opinions and showing empathy and respect for others.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3420403576"/>
                  </a:ext>
                </a:extLst>
              </a:tr>
            </a:tbl>
          </a:graphicData>
        </a:graphic>
      </p:graphicFrame>
    </p:spTree>
    <p:extLst>
      <p:ext uri="{BB962C8B-B14F-4D97-AF65-F5344CB8AC3E}">
        <p14:creationId xmlns:p14="http://schemas.microsoft.com/office/powerpoint/2010/main" val="83128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Up 4">
            <a:extLst>
              <a:ext uri="{FF2B5EF4-FFF2-40B4-BE49-F238E27FC236}">
                <a16:creationId xmlns:a16="http://schemas.microsoft.com/office/drawing/2014/main" id="{37E933F5-6B4E-A83F-2C07-AD1E53550B6F}"/>
              </a:ext>
            </a:extLst>
          </p:cNvPr>
          <p:cNvSpPr/>
          <p:nvPr/>
        </p:nvSpPr>
        <p:spPr>
          <a:xfrm rot="5400000">
            <a:off x="6478316" y="4110667"/>
            <a:ext cx="467833" cy="38225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5">
            <a:extLst>
              <a:ext uri="{FF2B5EF4-FFF2-40B4-BE49-F238E27FC236}">
                <a16:creationId xmlns:a16="http://schemas.microsoft.com/office/drawing/2014/main" id="{681C348E-8A4F-E4A4-7F02-CF18DEDF86F5}"/>
              </a:ext>
            </a:extLst>
          </p:cNvPr>
          <p:cNvGraphicFramePr>
            <a:graphicFrameLocks noGrp="1"/>
          </p:cNvGraphicFramePr>
          <p:nvPr>
            <p:extLst>
              <p:ext uri="{D42A27DB-BD31-4B8C-83A1-F6EECF244321}">
                <p14:modId xmlns:p14="http://schemas.microsoft.com/office/powerpoint/2010/main" val="1351428655"/>
              </p:ext>
            </p:extLst>
          </p:nvPr>
        </p:nvGraphicFramePr>
        <p:xfrm>
          <a:off x="533450" y="427158"/>
          <a:ext cx="11231830" cy="5171001"/>
        </p:xfrm>
        <a:graphic>
          <a:graphicData uri="http://schemas.openxmlformats.org/drawingml/2006/table">
            <a:tbl>
              <a:tblPr/>
              <a:tblGrid>
                <a:gridCol w="1667807">
                  <a:extLst>
                    <a:ext uri="{9D8B030D-6E8A-4147-A177-3AD203B41FA5}">
                      <a16:colId xmlns:a16="http://schemas.microsoft.com/office/drawing/2014/main" val="1863349974"/>
                    </a:ext>
                  </a:extLst>
                </a:gridCol>
                <a:gridCol w="1838679">
                  <a:extLst>
                    <a:ext uri="{9D8B030D-6E8A-4147-A177-3AD203B41FA5}">
                      <a16:colId xmlns:a16="http://schemas.microsoft.com/office/drawing/2014/main" val="4093106317"/>
                    </a:ext>
                  </a:extLst>
                </a:gridCol>
                <a:gridCol w="2008349">
                  <a:extLst>
                    <a:ext uri="{9D8B030D-6E8A-4147-A177-3AD203B41FA5}">
                      <a16:colId xmlns:a16="http://schemas.microsoft.com/office/drawing/2014/main" val="3842223774"/>
                    </a:ext>
                  </a:extLst>
                </a:gridCol>
                <a:gridCol w="2005942">
                  <a:extLst>
                    <a:ext uri="{9D8B030D-6E8A-4147-A177-3AD203B41FA5}">
                      <a16:colId xmlns:a16="http://schemas.microsoft.com/office/drawing/2014/main" val="1866277906"/>
                    </a:ext>
                  </a:extLst>
                </a:gridCol>
                <a:gridCol w="1689468">
                  <a:extLst>
                    <a:ext uri="{9D8B030D-6E8A-4147-A177-3AD203B41FA5}">
                      <a16:colId xmlns:a16="http://schemas.microsoft.com/office/drawing/2014/main" val="1450589025"/>
                    </a:ext>
                  </a:extLst>
                </a:gridCol>
                <a:gridCol w="2021585">
                  <a:extLst>
                    <a:ext uri="{9D8B030D-6E8A-4147-A177-3AD203B41FA5}">
                      <a16:colId xmlns:a16="http://schemas.microsoft.com/office/drawing/2014/main" val="3779952836"/>
                    </a:ext>
                  </a:extLst>
                </a:gridCol>
              </a:tblGrid>
              <a:tr h="1723667">
                <a:tc>
                  <a:txBody>
                    <a:bodyPr/>
                    <a:lstStyle/>
                    <a:p>
                      <a:pPr marL="0" marR="0" algn="ctr" fontAlgn="t">
                        <a:buNone/>
                      </a:pPr>
                      <a:r>
                        <a:rPr lang="en-AU" sz="2000" b="1">
                          <a:solidFill>
                            <a:srgbClr val="000000"/>
                          </a:solidFill>
                          <a:effectLst/>
                          <a:latin typeface="Calibri" panose="020F0502020204030204" pitchFamily="34" charset="0"/>
                        </a:rPr>
                        <a:t>Analysing problems (critical thinking)</a:t>
                      </a:r>
                      <a:endParaRPr lang="en-AU" sz="20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Struggles to identify and define problems, often relying on others to define the issue for them</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Begins to understand the problem-solving process and can identify and understand problems, but still relies on others for guidance and support</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Can effectively identify and understand problems and explores and defines relevant factors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Consistently demonstrates effective problem-solving process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Consistently demonstrates effective problem-solving skills, approaching challenges in a well-organised way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1729315791"/>
                  </a:ext>
                </a:extLst>
              </a:tr>
              <a:tr h="1723667">
                <a:tc>
                  <a:txBody>
                    <a:bodyPr/>
                    <a:lstStyle/>
                    <a:p>
                      <a:pPr marL="0" marR="0" algn="ctr" fontAlgn="t">
                        <a:buNone/>
                      </a:pPr>
                      <a:r>
                        <a:rPr lang="en-AU" sz="2000" b="1">
                          <a:solidFill>
                            <a:srgbClr val="000000"/>
                          </a:solidFill>
                          <a:effectLst/>
                          <a:latin typeface="Calibri" panose="020F0502020204030204" pitchFamily="34" charset="0"/>
                        </a:rPr>
                        <a:t>Finding solutions (creative thinking)</a:t>
                      </a:r>
                      <a:endParaRPr lang="en-AU" sz="20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Generates limited solutions and struggles with creative thinking, relying on familiar solutions or solutions provided by others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Struggles with generating a range of options and making decisions. Generates a simple solution with limited evaluation.</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Demonstrates some critical thinking in decision-making, weighing the potential outcomes of different options and choosing a preferred solution</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Generates and tests various solutions, shows consideration of a range of factors when justifying decisions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Generates and tests a range of innovative solutions, considering a range of options and factors in their decision making, and using these to justify decisions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3012394486"/>
                  </a:ext>
                </a:extLst>
              </a:tr>
              <a:tr h="1723667">
                <a:tc>
                  <a:txBody>
                    <a:bodyPr/>
                    <a:lstStyle/>
                    <a:p>
                      <a:pPr marL="0" marR="0" algn="ctr" fontAlgn="t">
                        <a:buNone/>
                      </a:pPr>
                      <a:r>
                        <a:rPr lang="en-AU" sz="2000" b="1">
                          <a:solidFill>
                            <a:srgbClr val="000000"/>
                          </a:solidFill>
                          <a:effectLst/>
                          <a:latin typeface="Calibri" panose="020F0502020204030204" pitchFamily="34" charset="0"/>
                        </a:rPr>
                        <a:t>Implementing solutions</a:t>
                      </a:r>
                      <a:endParaRPr lang="en-AU" sz="20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Little progress in implementation of a solution</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Implementation of a solution is limited. Little evidence of evaluation.</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Implements preferred solution with some evaluation of outcomes and consequences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Implements preferred solutions and evaluates the potential outcomes and consequences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Implements preferred solution, evaluates outcomes and consequences, and makes effective adjustments as necessary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2606283753"/>
                  </a:ext>
                </a:extLst>
              </a:tr>
            </a:tbl>
          </a:graphicData>
        </a:graphic>
      </p:graphicFrame>
      <p:pic>
        <p:nvPicPr>
          <p:cNvPr id="2" name="Picture 1">
            <a:extLst>
              <a:ext uri="{FF2B5EF4-FFF2-40B4-BE49-F238E27FC236}">
                <a16:creationId xmlns:a16="http://schemas.microsoft.com/office/drawing/2014/main" id="{4CFFE92B-7635-611B-BA4B-5A40BEBC93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 y="4734560"/>
            <a:ext cx="2169432" cy="2169432"/>
          </a:xfrm>
          <a:prstGeom prst="rect">
            <a:avLst/>
          </a:prstGeom>
          <a:noFill/>
          <a:ln>
            <a:noFill/>
          </a:ln>
        </p:spPr>
      </p:pic>
    </p:spTree>
    <p:extLst>
      <p:ext uri="{BB962C8B-B14F-4D97-AF65-F5344CB8AC3E}">
        <p14:creationId xmlns:p14="http://schemas.microsoft.com/office/powerpoint/2010/main" val="355179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Up 1">
            <a:extLst>
              <a:ext uri="{FF2B5EF4-FFF2-40B4-BE49-F238E27FC236}">
                <a16:creationId xmlns:a16="http://schemas.microsoft.com/office/drawing/2014/main" id="{8BEBB301-24BF-AA16-98C5-8F43E85B4E1D}"/>
              </a:ext>
            </a:extLst>
          </p:cNvPr>
          <p:cNvSpPr/>
          <p:nvPr/>
        </p:nvSpPr>
        <p:spPr>
          <a:xfrm rot="5400000">
            <a:off x="6478316" y="4110667"/>
            <a:ext cx="467833" cy="38225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6" name="Table 5">
            <a:extLst>
              <a:ext uri="{FF2B5EF4-FFF2-40B4-BE49-F238E27FC236}">
                <a16:creationId xmlns:a16="http://schemas.microsoft.com/office/drawing/2014/main" id="{53D3C050-08FE-3679-B629-8F94B84B1C7E}"/>
              </a:ext>
            </a:extLst>
          </p:cNvPr>
          <p:cNvGraphicFramePr>
            <a:graphicFrameLocks noGrp="1"/>
          </p:cNvGraphicFramePr>
          <p:nvPr>
            <p:extLst>
              <p:ext uri="{D42A27DB-BD31-4B8C-83A1-F6EECF244321}">
                <p14:modId xmlns:p14="http://schemas.microsoft.com/office/powerpoint/2010/main" val="60781039"/>
              </p:ext>
            </p:extLst>
          </p:nvPr>
        </p:nvGraphicFramePr>
        <p:xfrm>
          <a:off x="443026" y="373025"/>
          <a:ext cx="11305947" cy="5372399"/>
        </p:xfrm>
        <a:graphic>
          <a:graphicData uri="http://schemas.openxmlformats.org/drawingml/2006/table">
            <a:tbl>
              <a:tblPr/>
              <a:tblGrid>
                <a:gridCol w="1700734">
                  <a:extLst>
                    <a:ext uri="{9D8B030D-6E8A-4147-A177-3AD203B41FA5}">
                      <a16:colId xmlns:a16="http://schemas.microsoft.com/office/drawing/2014/main" val="674455539"/>
                    </a:ext>
                  </a:extLst>
                </a:gridCol>
                <a:gridCol w="1625600">
                  <a:extLst>
                    <a:ext uri="{9D8B030D-6E8A-4147-A177-3AD203B41FA5}">
                      <a16:colId xmlns:a16="http://schemas.microsoft.com/office/drawing/2014/main" val="3904811787"/>
                    </a:ext>
                  </a:extLst>
                </a:gridCol>
                <a:gridCol w="1755016">
                  <a:extLst>
                    <a:ext uri="{9D8B030D-6E8A-4147-A177-3AD203B41FA5}">
                      <a16:colId xmlns:a16="http://schemas.microsoft.com/office/drawing/2014/main" val="4168380815"/>
                    </a:ext>
                  </a:extLst>
                </a:gridCol>
                <a:gridCol w="1878101">
                  <a:extLst>
                    <a:ext uri="{9D8B030D-6E8A-4147-A177-3AD203B41FA5}">
                      <a16:colId xmlns:a16="http://schemas.microsoft.com/office/drawing/2014/main" val="737356912"/>
                    </a:ext>
                  </a:extLst>
                </a:gridCol>
                <a:gridCol w="2070850">
                  <a:extLst>
                    <a:ext uri="{9D8B030D-6E8A-4147-A177-3AD203B41FA5}">
                      <a16:colId xmlns:a16="http://schemas.microsoft.com/office/drawing/2014/main" val="2386791754"/>
                    </a:ext>
                  </a:extLst>
                </a:gridCol>
                <a:gridCol w="2275646">
                  <a:extLst>
                    <a:ext uri="{9D8B030D-6E8A-4147-A177-3AD203B41FA5}">
                      <a16:colId xmlns:a16="http://schemas.microsoft.com/office/drawing/2014/main" val="2289243230"/>
                    </a:ext>
                  </a:extLst>
                </a:gridCol>
              </a:tblGrid>
              <a:tr h="1951869">
                <a:tc>
                  <a:txBody>
                    <a:bodyPr/>
                    <a:lstStyle/>
                    <a:p>
                      <a:pPr marL="0" marR="0" algn="ctr" fontAlgn="t">
                        <a:buNone/>
                      </a:pPr>
                      <a:r>
                        <a:rPr lang="en-AU" sz="2000" b="1">
                          <a:solidFill>
                            <a:srgbClr val="000000"/>
                          </a:solidFill>
                          <a:effectLst/>
                          <a:latin typeface="Calibri" panose="020F0502020204030204" pitchFamily="34" charset="0"/>
                        </a:rPr>
                        <a:t>Understanding of different perspectives or issues</a:t>
                      </a:r>
                      <a:endParaRPr lang="en-AU" sz="20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Struggles to identify people and causes outside of their immediate community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Begins to identify people and causes outside of their immediate community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Identifies with people and causes outside of their immediate community and has developed an informed perspective on global issues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Demonstrates understanding of and respect for different people and perspectives. Has developed an informed and unbiased understanding of global issues.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Demonstrates understanding of and respect for different people and perspectives. Analyses and synthesises information so as to form an educated and unbiased understanding of global issues.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2402024657"/>
                  </a:ext>
                </a:extLst>
              </a:tr>
              <a:tr h="1643679">
                <a:tc>
                  <a:txBody>
                    <a:bodyPr/>
                    <a:lstStyle/>
                    <a:p>
                      <a:pPr marL="0" marR="0" algn="ctr" fontAlgn="t">
                        <a:buNone/>
                      </a:pPr>
                      <a:r>
                        <a:rPr lang="en-AU" sz="2000" b="1">
                          <a:solidFill>
                            <a:srgbClr val="000000"/>
                          </a:solidFill>
                          <a:effectLst/>
                          <a:latin typeface="Calibri" panose="020F0502020204030204" pitchFamily="34" charset="0"/>
                        </a:rPr>
                        <a:t>Advocating</a:t>
                      </a:r>
                      <a:endParaRPr lang="en-AU" sz="200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Struggles to advocate for others, and lacks awareness of the importance of community and democracy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Begins to advocate for others, but struggles to fully understand the importance of community and democracy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Advocates for others, and understands the importance of working with community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Consistently advocates for others, and demonstrates a deep understanding of the importance of engaging community and using democracy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Consistently advocates for others, and demonstrates understanding of the importance of engaging community and using democracy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278800701"/>
                  </a:ext>
                </a:extLst>
              </a:tr>
              <a:tr h="1643679">
                <a:tc>
                  <a:txBody>
                    <a:bodyPr/>
                    <a:lstStyle/>
                    <a:p>
                      <a:pPr marL="0" marR="0" algn="ctr" fontAlgn="t">
                        <a:buNone/>
                      </a:pPr>
                      <a:r>
                        <a:rPr lang="en-AU" sz="2000" b="1" dirty="0">
                          <a:solidFill>
                            <a:srgbClr val="000000"/>
                          </a:solidFill>
                          <a:effectLst/>
                          <a:latin typeface="Calibri" panose="020F0502020204030204" pitchFamily="34" charset="0"/>
                        </a:rPr>
                        <a:t>Participating in helping people or causes</a:t>
                      </a:r>
                      <a:endParaRPr lang="en-AU" sz="2000" dirty="0">
                        <a:solidFill>
                          <a:srgbClr val="000000"/>
                        </a:solidFill>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Rarely participates in community service or gives their time and resources to help people and causes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Begins to participate in community service or give their time and resources to help people and causes, but with limited understanding of the impact</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a:solidFill>
                            <a:srgbClr val="000000"/>
                          </a:solidFill>
                          <a:effectLst/>
                          <a:latin typeface="Arial" panose="020B0604020202020204" pitchFamily="34" charset="0"/>
                        </a:rPr>
                        <a:t>Participates in community service or gives their time and resources to help people and causes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Consistently participates in community service or gives their time and resources to help people and causes. </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tc>
                  <a:txBody>
                    <a:bodyPr/>
                    <a:lstStyle/>
                    <a:p>
                      <a:pPr marL="0" marR="0" algn="ctr" fontAlgn="t">
                        <a:buNone/>
                      </a:pPr>
                      <a:r>
                        <a:rPr lang="en-AU" sz="1400" dirty="0">
                          <a:solidFill>
                            <a:srgbClr val="000000"/>
                          </a:solidFill>
                          <a:effectLst/>
                          <a:latin typeface="Arial" panose="020B0604020202020204" pitchFamily="34" charset="0"/>
                        </a:rPr>
                        <a:t>Mentors and develops others in global citizenship skills, helping to build their empathy, compassion, and commitment to the greater good.</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FFF"/>
                    </a:solidFill>
                  </a:tcPr>
                </a:tc>
                <a:extLst>
                  <a:ext uri="{0D108BD9-81ED-4DB2-BD59-A6C34878D82A}">
                    <a16:rowId xmlns:a16="http://schemas.microsoft.com/office/drawing/2014/main" val="1234881428"/>
                  </a:ext>
                </a:extLst>
              </a:tr>
            </a:tbl>
          </a:graphicData>
        </a:graphic>
      </p:graphicFrame>
      <p:pic>
        <p:nvPicPr>
          <p:cNvPr id="5" name="Picture 4">
            <a:extLst>
              <a:ext uri="{FF2B5EF4-FFF2-40B4-BE49-F238E27FC236}">
                <a16:creationId xmlns:a16="http://schemas.microsoft.com/office/drawing/2014/main" id="{94D8BC3C-1035-C3B1-A8D6-04999D4DD4D9}"/>
              </a:ext>
            </a:extLst>
          </p:cNvPr>
          <p:cNvPicPr>
            <a:picLocks noChangeAspect="1"/>
          </p:cNvPicPr>
          <p:nvPr/>
        </p:nvPicPr>
        <p:blipFill>
          <a:blip r:embed="rId2"/>
          <a:stretch>
            <a:fillRect/>
          </a:stretch>
        </p:blipFill>
        <p:spPr>
          <a:xfrm>
            <a:off x="158053" y="4961354"/>
            <a:ext cx="2036507" cy="1811586"/>
          </a:xfrm>
          <a:prstGeom prst="rect">
            <a:avLst/>
          </a:prstGeom>
        </p:spPr>
      </p:pic>
    </p:spTree>
    <p:extLst>
      <p:ext uri="{BB962C8B-B14F-4D97-AF65-F5344CB8AC3E}">
        <p14:creationId xmlns:p14="http://schemas.microsoft.com/office/powerpoint/2010/main" val="1135173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5bf432-ba31-4b9d-930e-2bc621f3bddf">
      <Terms xmlns="http://schemas.microsoft.com/office/infopath/2007/PartnerControls"/>
    </lcf76f155ced4ddcb4097134ff3c332f>
    <TaxCatchAll xmlns="46f00fab-72ee-4c2d-aeb4-bbe3dc88cc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24F4686A7C284A9998A23E5687F59F" ma:contentTypeVersion="16" ma:contentTypeDescription="Create a new document." ma:contentTypeScope="" ma:versionID="563adf2c171ac49ade85bcad8d4771af">
  <xsd:schema xmlns:xsd="http://www.w3.org/2001/XMLSchema" xmlns:xs="http://www.w3.org/2001/XMLSchema" xmlns:p="http://schemas.microsoft.com/office/2006/metadata/properties" xmlns:ns2="b45bf432-ba31-4b9d-930e-2bc621f3bddf" xmlns:ns3="46f00fab-72ee-4c2d-aeb4-bbe3dc88cc2c" targetNamespace="http://schemas.microsoft.com/office/2006/metadata/properties" ma:root="true" ma:fieldsID="50c2fc75339218fb0236f92e585b6456" ns2:_="" ns3:_="">
    <xsd:import namespace="b45bf432-ba31-4b9d-930e-2bc621f3bddf"/>
    <xsd:import namespace="46f00fab-72ee-4c2d-aeb4-bbe3dc88cc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bf432-ba31-4b9d-930e-2bc621f3bd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769edb-6b41-400d-866c-de6eb46b83f0"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00fab-72ee-4c2d-aeb4-bbe3dc88cc2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4006f74-3e6a-4deb-9e5b-a96c00011ec8}" ma:internalName="TaxCatchAll" ma:showField="CatchAllData" ma:web="46f00fab-72ee-4c2d-aeb4-bbe3dc88cc2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88D914-B9E1-4A32-A163-1BCE3D9975AD}">
  <ds:schemaRefs>
    <ds:schemaRef ds:uri="http://schemas.microsoft.com/office/2006/documentManagement/types"/>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419c436-8944-43ff-86b8-23c993534df2"/>
    <ds:schemaRef ds:uri="61cdb521-083d-4b78-80a2-4bb0fd4e529e"/>
    <ds:schemaRef ds:uri="http://www.w3.org/XML/1998/namespace"/>
    <ds:schemaRef ds:uri="http://purl.org/dc/dcmitype/"/>
  </ds:schemaRefs>
</ds:datastoreItem>
</file>

<file path=customXml/itemProps2.xml><?xml version="1.0" encoding="utf-8"?>
<ds:datastoreItem xmlns:ds="http://schemas.openxmlformats.org/officeDocument/2006/customXml" ds:itemID="{EA5DD84E-B149-4D34-8B2E-85A6B47BA1A3}"/>
</file>

<file path=customXml/itemProps3.xml><?xml version="1.0" encoding="utf-8"?>
<ds:datastoreItem xmlns:ds="http://schemas.openxmlformats.org/officeDocument/2006/customXml" ds:itemID="{F70A709C-A003-4D83-A767-55ABFD9584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TotalTime>
  <Words>1737</Words>
  <Application>Microsoft Office PowerPoint</Application>
  <PresentationFormat>Widescreen</PresentationFormat>
  <Paragraphs>129</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 Narrow</vt:lpstr>
      <vt:lpstr>Arial</vt:lpstr>
      <vt:lpstr>Calibri</vt:lpstr>
      <vt:lpstr>Calibri Light</vt:lpstr>
      <vt:lpstr>proxima-nova</vt:lpstr>
      <vt:lpstr>Office Theme</vt:lpstr>
      <vt:lpstr>PowerPoint Presentation</vt:lpstr>
      <vt:lpstr>What are the EMS?</vt:lpstr>
      <vt:lpstr>Why goal setting?</vt:lpstr>
      <vt:lpstr>PowerPoint Presentation</vt:lpstr>
      <vt:lpstr>Expanded Measure of Success</vt:lpstr>
      <vt:lpstr>PowerPoint Presentation</vt:lpstr>
      <vt:lpstr>PowerPoint Presentation</vt:lpstr>
      <vt:lpstr>PowerPoint Presentation</vt:lpstr>
      <vt:lpstr>PowerPoint Presentation</vt:lpstr>
      <vt:lpstr>PowerPoint Presentation</vt:lpstr>
      <vt:lpstr>Expanded Measure of Success – Goal</vt:lpstr>
      <vt:lpstr>Expanded Measure of Success – End of Semester Reflection</vt:lpstr>
      <vt:lpstr>Compass Reflection – Answer in paragraph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 BAILEY</dc:creator>
  <cp:lastModifiedBy>Adam CRIBBES</cp:lastModifiedBy>
  <cp:revision>53</cp:revision>
  <dcterms:created xsi:type="dcterms:W3CDTF">2023-10-31T10:27:26Z</dcterms:created>
  <dcterms:modified xsi:type="dcterms:W3CDTF">2025-04-28T22:33:54Z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0x0101006724F4686A7C284A9998A23E5687F59F</vt:lpwstr>
  </property>
</Properties>
</file>