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6"/>
  </p:notesMasterIdLst>
  <p:sldIdLst>
    <p:sldId id="256" r:id="rId2"/>
    <p:sldId id="437" r:id="rId3"/>
    <p:sldId id="263" r:id="rId4"/>
    <p:sldId id="297" r:id="rId5"/>
    <p:sldId id="298" r:id="rId6"/>
    <p:sldId id="364" r:id="rId7"/>
    <p:sldId id="365" r:id="rId8"/>
    <p:sldId id="257" r:id="rId9"/>
    <p:sldId id="435" r:id="rId10"/>
    <p:sldId id="439" r:id="rId11"/>
    <p:sldId id="440" r:id="rId12"/>
    <p:sldId id="441" r:id="rId13"/>
    <p:sldId id="442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182" autoAdjust="0"/>
  </p:normalViewPr>
  <p:slideViewPr>
    <p:cSldViewPr snapToGrid="0" snapToObjects="1">
      <p:cViewPr varScale="1">
        <p:scale>
          <a:sx n="49" d="100"/>
          <a:sy n="49" d="100"/>
        </p:scale>
        <p:origin x="1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BA2D7-7D6C-C54E-844B-DF5A7A21A55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2414-5074-D540-AFC6-B2C4FF45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4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blooket.com/set/629fd29fcd6ca5b0becde8e3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ashboard.blooket.com/set/6268c509fb8fac3dad70f8e0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Software/SW/Starter_of_the_day/Students/Rounding.as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rrelation/Default.asp?Level=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ransum.org/software/GraphMatch/Gradient.asp" TargetMode="External"/><Relationship Id="rId4" Type="http://schemas.openxmlformats.org/officeDocument/2006/relationships/hyperlink" Target="https://www.transum.org/software/GraphMatch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https://www.ck12.org/assessment/tools/geometry-tool/plix.html?eId=MAT.STA.532&amp;questionId=559c182b5aa4136077139e50&amp;artifactID=2325387&amp;backUrl=https%3A//www.ck12.org/statistics/Least-Squares-Regressi</a:t>
            </a:r>
          </a:p>
          <a:p>
            <a:r>
              <a:rPr lang="en-AU" dirty="0"/>
              <a:t>https://forms.gle/JqMs66SYqbR6sk138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https://dashboard.blooket.com/set</a:t>
            </a:r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/629fd29fcd6ca5b0becde8e3</a:t>
            </a: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4"/>
              </a:rPr>
              <a:t>https://dashboard.blooket.com/set/6268c509fb8fac3dad70f8e0</a:t>
            </a:r>
            <a:endParaRPr lang="en-AU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414-5074-D540-AFC6-B2C4FF45A5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9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https://www.transum.org/Software/SW/Starter_of_the_day/Students/Rounding.asp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646AC-B8AF-EE41-AF73-AC465FCA209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24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A2A9C69-A241-904F-81FD-DDA7264189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FC0C1ED-87B5-5C4D-91C8-2708890E0D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2B19817-651D-D940-813F-ECD157F8E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16AF02-34C3-C145-BF58-24A03C1667E0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65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https://www.transum.org/Maths/Activity/Correlation/Default.asp?Level=0</a:t>
            </a:r>
            <a:endParaRPr lang="en-AU" dirty="0"/>
          </a:p>
          <a:p>
            <a:r>
              <a:rPr lang="en-AU" dirty="0">
                <a:hlinkClick r:id="rId4"/>
              </a:rPr>
              <a:t>https://www.transum.org/software/GraphMatch/</a:t>
            </a:r>
            <a:endParaRPr lang="en-AU" dirty="0"/>
          </a:p>
          <a:p>
            <a:r>
              <a:rPr lang="en-AU" dirty="0">
                <a:hlinkClick r:id="rId5"/>
              </a:rPr>
              <a:t>https://www.transum.org/software/GraphMatch/Gradient.asp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9A1D9-74BB-1348-8129-7FEB5B9393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2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5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3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1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4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0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1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6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8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0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8" r:id="rId6"/>
    <p:sldLayoutId id="2147483733" r:id="rId7"/>
    <p:sldLayoutId id="2147483734" r:id="rId8"/>
    <p:sldLayoutId id="2147483735" r:id="rId9"/>
    <p:sldLayoutId id="2147483737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56C6C-F188-4020-80BC-8F4065AFB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78" b="21172"/>
          <a:stretch/>
        </p:blipFill>
        <p:spPr>
          <a:xfrm>
            <a:off x="20" y="0"/>
            <a:ext cx="12191980" cy="68580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8CAC0-82AC-4547-8516-DA50FA77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663" y="863600"/>
            <a:ext cx="6007100" cy="3366494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AU" sz="5100" dirty="0">
                <a:solidFill>
                  <a:schemeClr val="bg1"/>
                </a:solidFill>
              </a:rPr>
              <a:t>Fitting a least squares regression line</a:t>
            </a:r>
            <a:endParaRPr lang="en-US" sz="51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D0281-F93B-1C46-90B6-F641D8B06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290191"/>
            <a:ext cx="6074001" cy="134568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3A</a:t>
            </a:r>
          </a:p>
        </p:txBody>
      </p:sp>
    </p:spTree>
    <p:extLst>
      <p:ext uri="{BB962C8B-B14F-4D97-AF65-F5344CB8AC3E}">
        <p14:creationId xmlns:p14="http://schemas.microsoft.com/office/powerpoint/2010/main" val="61786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>
            <a:extLst>
              <a:ext uri="{FF2B5EF4-FFF2-40B4-BE49-F238E27FC236}">
                <a16:creationId xmlns:a16="http://schemas.microsoft.com/office/drawing/2014/main" id="{8148B452-5EB8-6040-AF1C-131144F4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7342" y="583817"/>
            <a:ext cx="1905000" cy="1066800"/>
          </a:xfrm>
          <a:prstGeom prst="cloudCallout">
            <a:avLst>
              <a:gd name="adj1" fmla="val -300634"/>
              <a:gd name="adj2" fmla="val 189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2 points needed…..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D4303-F6CC-40F3-9388-9E8B0D570082}"/>
              </a:ext>
            </a:extLst>
          </p:cNvPr>
          <p:cNvSpPr txBox="1"/>
          <p:nvPr/>
        </p:nvSpPr>
        <p:spPr>
          <a:xfrm>
            <a:off x="330200" y="303768"/>
            <a:ext cx="1038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/>
              <a:t>Sketching a least squares regression line from its equation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B0099-3A08-4047-95FD-08E13F99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8" y="1219199"/>
            <a:ext cx="6066402" cy="5604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BB03DA-AC8D-48E3-A697-EEC8AD0BC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9" y="819093"/>
            <a:ext cx="5839640" cy="400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F6ABAA-B3D3-4A0D-8659-C1B668AA8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11" y="888543"/>
            <a:ext cx="3844120" cy="1647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FDD90-AB00-4667-998A-68C862ECA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142" y="1669845"/>
            <a:ext cx="1870879" cy="8088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B50481-3AD7-4465-B72B-753422EF7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8" y="1288649"/>
            <a:ext cx="6187118" cy="55853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E3696E-7182-4A8B-AB65-65E7D1801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432" y="2536023"/>
            <a:ext cx="4704251" cy="42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>
            <a:extLst>
              <a:ext uri="{FF2B5EF4-FFF2-40B4-BE49-F238E27FC236}">
                <a16:creationId xmlns:a16="http://schemas.microsoft.com/office/drawing/2014/main" id="{8148B452-5EB8-6040-AF1C-131144F4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6286" y="145094"/>
            <a:ext cx="1905000" cy="1066800"/>
          </a:xfrm>
          <a:prstGeom prst="cloudCallout">
            <a:avLst>
              <a:gd name="adj1" fmla="val -242716"/>
              <a:gd name="adj2" fmla="val 2338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>
                <a:latin typeface="Arial" charset="0"/>
                <a:ea typeface="ＭＳ Ｐゴシック" charset="0"/>
                <a:cs typeface="ＭＳ Ｐゴシック" charset="0"/>
              </a:rPr>
              <a:t>Locate RV…..</a:t>
            </a:r>
            <a:endParaRPr lang="en-US" sz="1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61B82-AE98-4588-A5D9-720340A1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" y="2209800"/>
            <a:ext cx="1218149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extLst>
              <a:ext uri="{FF2B5EF4-FFF2-40B4-BE49-F238E27FC236}">
                <a16:creationId xmlns:a16="http://schemas.microsoft.com/office/drawing/2014/main" id="{035EB997-4034-1A4A-ACB4-ECE42CC4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4557" y="190048"/>
            <a:ext cx="1905000" cy="1066800"/>
          </a:xfrm>
          <a:prstGeom prst="cloudCallout">
            <a:avLst>
              <a:gd name="adj1" fmla="val -55374"/>
              <a:gd name="adj2" fmla="val 106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Sig. Fig.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7225C-293A-4113-B97F-37E59DA0CD7E}"/>
              </a:ext>
            </a:extLst>
          </p:cNvPr>
          <p:cNvSpPr txBox="1"/>
          <p:nvPr/>
        </p:nvSpPr>
        <p:spPr>
          <a:xfrm>
            <a:off x="647700" y="4931728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3.6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705FB-5F6E-4E66-B5DA-EA27F3111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23" y="0"/>
            <a:ext cx="7311839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C0A7EC-FD54-42B9-8D6E-076F1912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164" y="1600201"/>
            <a:ext cx="812883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7225C-293A-4113-B97F-37E59DA0CD7E}"/>
              </a:ext>
            </a:extLst>
          </p:cNvPr>
          <p:cNvSpPr txBox="1"/>
          <p:nvPr/>
        </p:nvSpPr>
        <p:spPr>
          <a:xfrm>
            <a:off x="647700" y="4931728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3.7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65297-4EC3-425E-B005-DC985D8B0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8553"/>
            <a:ext cx="5944883" cy="3546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2DEC6F-8BEE-40AC-B1FA-0393E0E9B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570" y="590154"/>
            <a:ext cx="6125430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9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84695-1C49-5845-9B05-E74AEC3D7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802" y="0"/>
            <a:ext cx="739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6721-B92E-B240-8A53-7BBF67420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9C65F-446E-4545-A67F-C79FB4C0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163" y="0"/>
            <a:ext cx="8445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Vertical Title 1">
            <a:extLst>
              <a:ext uri="{FF2B5EF4-FFF2-40B4-BE49-F238E27FC236}">
                <a16:creationId xmlns:a16="http://schemas.microsoft.com/office/drawing/2014/main" id="{50BDD9ED-7340-894B-A5C0-21F9589885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309563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Regression Line</a:t>
            </a:r>
          </a:p>
        </p:txBody>
      </p:sp>
      <p:sp>
        <p:nvSpPr>
          <p:cNvPr id="16387" name="Vertical Text Placeholder 2">
            <a:extLst>
              <a:ext uri="{FF2B5EF4-FFF2-40B4-BE49-F238E27FC236}">
                <a16:creationId xmlns:a16="http://schemas.microsoft.com/office/drawing/2014/main" id="{5AA311FF-39EB-9D43-B778-E2233708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55700"/>
            <a:ext cx="8229600" cy="1652588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A </a:t>
            </a:r>
            <a:r>
              <a:rPr lang="en-US" altLang="en-US" b="1" dirty="0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regression line </a:t>
            </a:r>
            <a:r>
              <a:rPr lang="en-US" altLang="en-US" dirty="0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summarizes the relationship between two variables, EV helps explain or predict RV.</a:t>
            </a:r>
          </a:p>
          <a:p>
            <a:endParaRPr lang="en-US" altLang="en-US" dirty="0">
              <a:solidFill>
                <a:srgbClr val="000000"/>
              </a:solidFill>
              <a:latin typeface="Helvetica Neue" panose="02000503000000020004" pitchFamily="2" charset="0"/>
              <a:ea typeface="ＭＳ Ｐゴシック" panose="020B0600070205080204" pitchFamily="34" charset="-128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09963-A58D-8648-9649-6A91D1F0D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7" y="3090863"/>
            <a:ext cx="4238628" cy="1323439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latin typeface="Helvetica Neue"/>
                <a:cs typeface="Helvetica Neue"/>
              </a:rPr>
              <a:t>A </a:t>
            </a:r>
            <a:r>
              <a:rPr lang="en-US" sz="2000" b="1" dirty="0">
                <a:latin typeface="Helvetica Neue"/>
                <a:cs typeface="Helvetica Neue"/>
              </a:rPr>
              <a:t>regression line</a:t>
            </a:r>
            <a:r>
              <a:rPr lang="en-US" sz="2000" dirty="0">
                <a:latin typeface="Helvetica Neue"/>
                <a:cs typeface="Helvetica Neue"/>
              </a:rPr>
              <a:t> </a:t>
            </a:r>
          </a:p>
          <a:p>
            <a:pPr eaLnBrk="1" hangingPunct="1">
              <a:defRPr/>
            </a:pPr>
            <a:r>
              <a:rPr lang="en-US" sz="2000" dirty="0">
                <a:latin typeface="Helvetica Neue"/>
                <a:cs typeface="Helvetica Neue"/>
              </a:rPr>
              <a:t>We often use a regression line to predict the value of </a:t>
            </a:r>
            <a:r>
              <a:rPr lang="en-US" sz="2000" i="1" dirty="0">
                <a:latin typeface="Helvetica Neue"/>
                <a:cs typeface="Helvetica Neue"/>
              </a:rPr>
              <a:t>y</a:t>
            </a:r>
            <a:r>
              <a:rPr lang="en-US" sz="2000" dirty="0">
                <a:latin typeface="Helvetica Neue"/>
                <a:cs typeface="Helvetica Neue"/>
              </a:rPr>
              <a:t> for a given value of </a:t>
            </a:r>
            <a:r>
              <a:rPr lang="en-US" sz="2000" i="1" dirty="0">
                <a:latin typeface="Helvetica Neue"/>
                <a:cs typeface="Helvetica Neue"/>
              </a:rPr>
              <a:t>x</a:t>
            </a:r>
            <a:r>
              <a:rPr lang="en-US" sz="2000" dirty="0">
                <a:latin typeface="Helvetica Neue"/>
                <a:cs typeface="Helvetica Neue"/>
              </a:rPr>
              <a:t>.</a:t>
            </a:r>
          </a:p>
        </p:txBody>
      </p:sp>
      <p:pic>
        <p:nvPicPr>
          <p:cNvPr id="16389" name="Picture 1" descr="Screen Shot 2014-01-18 at 12.04.02 PM.png">
            <a:extLst>
              <a:ext uri="{FF2B5EF4-FFF2-40B4-BE49-F238E27FC236}">
                <a16:creationId xmlns:a16="http://schemas.microsoft.com/office/drawing/2014/main" id="{69E85D71-3C4D-784D-8780-EE1E32E64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9" y="2820988"/>
            <a:ext cx="449262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4661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>
            <a:extLst>
              <a:ext uri="{FF2B5EF4-FFF2-40B4-BE49-F238E27FC236}">
                <a16:creationId xmlns:a16="http://schemas.microsoft.com/office/drawing/2014/main" id="{DE64CF80-71A0-1245-AB02-11F2CDF1C9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Residuals</a:t>
            </a:r>
          </a:p>
        </p:txBody>
      </p:sp>
      <p:sp>
        <p:nvSpPr>
          <p:cNvPr id="21507" name="Vertical Text Placeholder 2">
            <a:extLst>
              <a:ext uri="{FF2B5EF4-FFF2-40B4-BE49-F238E27FC236}">
                <a16:creationId xmlns:a16="http://schemas.microsoft.com/office/drawing/2014/main" id="{9CE33176-0C18-E146-8B4E-B85B53A43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77875"/>
            <a:ext cx="8229600" cy="1244600"/>
          </a:xfrm>
        </p:spPr>
        <p:txBody>
          <a:bodyPr>
            <a:normAutofit lnSpcReduction="10000"/>
          </a:bodyPr>
          <a:lstStyle/>
          <a:p>
            <a:r>
              <a:rPr lang="en-US" altLang="en-US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In most cases, no line will pass exactly through all the points in a scatterplot. A good regression line makes the vertical distances of the points from the line as small as possible.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C65B43-8657-2B48-8336-341085E65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077" y="2022475"/>
            <a:ext cx="8128000" cy="1476375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 charset="0"/>
              </a:rPr>
              <a:t>A </a:t>
            </a:r>
            <a:r>
              <a:rPr lang="en-US" sz="2000" b="1" dirty="0">
                <a:latin typeface="Helvetica Neue" charset="0"/>
              </a:rPr>
              <a:t>residual</a:t>
            </a:r>
            <a:r>
              <a:rPr lang="en-US" sz="2000" dirty="0">
                <a:latin typeface="Helvetica Neue" charset="0"/>
              </a:rPr>
              <a:t> is the difference between an actual value of the response variable and the value predicted by the regression line. </a:t>
            </a:r>
          </a:p>
          <a:p>
            <a:pPr eaLnBrk="1" hangingPunct="1"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2000" b="1" dirty="0">
                <a:latin typeface="Helvetica Neue" charset="0"/>
              </a:rPr>
              <a:t>residual = actual data value y - predicted value y</a:t>
            </a:r>
            <a:endParaRPr lang="en-US" sz="2000" b="1" i="1" dirty="0">
              <a:latin typeface="Helvetica Neue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 charset="0"/>
              </a:rPr>
              <a:t>residual = </a:t>
            </a:r>
            <a:r>
              <a:rPr lang="en-US" sz="2000" i="1" dirty="0">
                <a:latin typeface="Helvetica Neue" charset="0"/>
              </a:rPr>
              <a:t>y</a:t>
            </a:r>
            <a:r>
              <a:rPr lang="en-US" sz="2000" dirty="0">
                <a:latin typeface="Helvetica Neue" charset="0"/>
              </a:rPr>
              <a:t> - </a:t>
            </a:r>
            <a:r>
              <a:rPr lang="en-US" sz="2000" i="1" dirty="0" err="1">
                <a:latin typeface="Helvetica Neue" charset="0"/>
              </a:rPr>
              <a:t>ŷ</a:t>
            </a:r>
            <a:endParaRPr lang="en-US" sz="1000" b="1" i="1" dirty="0">
              <a:latin typeface="Helvetica Neue" charset="0"/>
            </a:endParaRPr>
          </a:p>
        </p:txBody>
      </p:sp>
      <p:pic>
        <p:nvPicPr>
          <p:cNvPr id="2" name="Picture 1" descr="Screen Shot 2014-01-18 at 12.26.55 PM.png">
            <a:extLst>
              <a:ext uri="{FF2B5EF4-FFF2-40B4-BE49-F238E27FC236}">
                <a16:creationId xmlns:a16="http://schemas.microsoft.com/office/drawing/2014/main" id="{A6CD4773-D6F3-034B-8535-32659C162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27" y="3611562"/>
            <a:ext cx="45593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70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C7D9E366-DCDB-314A-B037-C48C02BB7A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Least Squares Regression Line y=</a:t>
            </a:r>
            <a:r>
              <a:rPr lang="en-US" altLang="en-US" dirty="0" err="1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a+bx</a:t>
            </a:r>
            <a:endParaRPr lang="en-US" altLang="en-US" dirty="0">
              <a:latin typeface="Helvetica Neue Light" panose="02000403000000020004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0B2B9-7B45-DD40-9E5F-A262C31D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193926"/>
            <a:ext cx="8128000" cy="708025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/>
                <a:cs typeface="Helvetica Neue"/>
              </a:rPr>
              <a:t>The </a:t>
            </a:r>
            <a:r>
              <a:rPr lang="en-US" sz="2000" b="1" dirty="0">
                <a:latin typeface="Helvetica Neue"/>
                <a:cs typeface="Helvetica Neue"/>
              </a:rPr>
              <a:t>least-squares regression line </a:t>
            </a:r>
            <a:r>
              <a:rPr lang="en-US" sz="2000" dirty="0">
                <a:latin typeface="Helvetica Neue"/>
                <a:cs typeface="Helvetica Neue"/>
              </a:rPr>
              <a:t>of </a:t>
            </a:r>
            <a:r>
              <a:rPr lang="en-US" sz="2000" i="1" dirty="0">
                <a:latin typeface="Helvetica Neue"/>
                <a:cs typeface="Helvetica Neue"/>
              </a:rPr>
              <a:t>y</a:t>
            </a:r>
            <a:r>
              <a:rPr lang="en-US" sz="2000" dirty="0">
                <a:latin typeface="Helvetica Neue"/>
                <a:cs typeface="Helvetica Neue"/>
              </a:rPr>
              <a:t> on </a:t>
            </a:r>
            <a:r>
              <a:rPr lang="en-US" sz="2000" i="1" dirty="0">
                <a:latin typeface="Helvetica Neue"/>
                <a:cs typeface="Helvetica Neue"/>
              </a:rPr>
              <a:t>x</a:t>
            </a:r>
            <a:r>
              <a:rPr lang="en-US" sz="2000" dirty="0">
                <a:latin typeface="Helvetica Neue"/>
                <a:cs typeface="Helvetica Neue"/>
              </a:rPr>
              <a:t> is the line that makes the sum of the squared residuals as small as possible.</a:t>
            </a:r>
          </a:p>
        </p:txBody>
      </p:sp>
      <p:pic>
        <p:nvPicPr>
          <p:cNvPr id="3" name="Picture 2" descr="Screen Shot 2014-01-18 at 12.29.21 PM.png">
            <a:extLst>
              <a:ext uri="{FF2B5EF4-FFF2-40B4-BE49-F238E27FC236}">
                <a16:creationId xmlns:a16="http://schemas.microsoft.com/office/drawing/2014/main" id="{98C7CCDB-1CF9-AB48-AB29-8BD9027E2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67075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9F3167-9BF7-044A-8570-693C2DC66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727093"/>
            <a:ext cx="5549900" cy="43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B64A8-7D68-504D-AFED-7463071D0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201" y="170951"/>
            <a:ext cx="2388282" cy="2022975"/>
          </a:xfrm>
          <a:prstGeom prst="rect">
            <a:avLst/>
          </a:prstGeom>
        </p:spPr>
      </p:pic>
      <p:pic>
        <p:nvPicPr>
          <p:cNvPr id="7" name="Picture 6" descr="Screen Shot 2014-01-18 at 12.29.21 PM.png">
            <a:extLst>
              <a:ext uri="{FF2B5EF4-FFF2-40B4-BE49-F238E27FC236}">
                <a16:creationId xmlns:a16="http://schemas.microsoft.com/office/drawing/2014/main" id="{4EF0C0BB-5923-D54C-9C8A-D3BB05B1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2631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1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C7D9E366-DCDB-314A-B037-C48C02BB7A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67697" y="0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Least Squares Regression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B0B2B9-7B45-DD40-9E5F-A262C31D2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108" y="809968"/>
                <a:ext cx="11491783" cy="5503430"/>
              </a:xfrm>
              <a:prstGeom prst="rect">
                <a:avLst/>
              </a:prstGeom>
              <a:solidFill>
                <a:srgbClr val="D7E9CB"/>
              </a:solidFill>
              <a:ln>
                <a:noFill/>
              </a:ln>
              <a:effectLst>
                <a:outerShdw blurRad="50800" dist="38100" dir="2700000" algn="tl" rotWithShape="0">
                  <a:srgbClr val="808080">
                    <a:alpha val="39999"/>
                  </a:srgbClr>
                </a:outerShdw>
              </a:effectLst>
              <a:extLs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assumptions for fitting a least squares line to data are the same as for using the correlation coefficient, 𝑟. These are that: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1. the data is numerical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2. the association is linear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3. there are no clear outliers.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equation of the least squares regression line is given by 𝑦=𝑎+𝑏𝑥, where: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slope</a:t>
                </a:r>
                <a:r>
                  <a:rPr lang="en-US" sz="2000" dirty="0">
                    <a:latin typeface="Helvetica Neue"/>
                    <a:cs typeface="Helvetica Neue"/>
                  </a:rPr>
                  <a:t> (𝑏) is given by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𝑏=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a:rPr lang="en-AU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𝒓</m:t>
                            </m:r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𝒔</m:t>
                            </m:r>
                          </m:e>
                          <m:sub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𝒔</m:t>
                            </m:r>
                          </m:e>
                          <m:sub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𝒙</m:t>
                            </m:r>
                          </m:sub>
                        </m:sSub>
                      </m:den>
                    </m:f>
                  </m:oMath>
                </a14:m>
                <a:endParaRPr lang="en-US" sz="2000" b="1" dirty="0">
                  <a:latin typeface="Helvetica Neue"/>
                  <a:cs typeface="Helvetica Neue"/>
                </a:endParaRP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intercept</a:t>
                </a:r>
                <a:r>
                  <a:rPr lang="en-US" sz="2000" dirty="0">
                    <a:latin typeface="Helvetica Neue"/>
                    <a:cs typeface="Helvetica Neue"/>
                  </a:rPr>
                  <a:t> (𝑎) is then given </a:t>
                </a:r>
                <a:r>
                  <a:rPr lang="en-US" sz="2000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by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𝑎=</a:t>
                </a:r>
                <a:r>
                  <a:rPr lang="en-US" sz="2000" b="1" dirty="0">
                    <a:solidFill>
                      <a:srgbClr val="FF0000"/>
                    </a:solidFill>
                    <a:cs typeface="Helvetica Neue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𝒚</m:t>
                        </m:r>
                      </m:e>
                    </m:acc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−𝑏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𝒙</m:t>
                        </m:r>
                      </m:e>
                    </m:acc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endParaRPr lang="en-US" sz="2000" b="1" dirty="0">
                  <a:latin typeface="Helvetica Neue"/>
                  <a:cs typeface="Helvetica Neue"/>
                </a:endParaRP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Here: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𝑟 is the correlation coefficient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𝑥</m:t>
                        </m:r>
                      </m:sub>
                    </m:sSub>
                    <m:r>
                      <a:rPr lang="en-AU" sz="2000" b="0" i="1" dirty="0" smtClean="0"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  <a:cs typeface="Helvetica Neue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 are the standard deviations of 𝑥 and 𝑦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𝑥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𝑦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are the mean values of 𝑥 and 𝑦.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B0B2B9-7B45-DD40-9E5F-A262C31D2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108" y="809968"/>
                <a:ext cx="11491783" cy="5503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rgbClr val="80808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359199D-6DAE-7245-9D9B-BD0C9A755FE0}"/>
              </a:ext>
            </a:extLst>
          </p:cNvPr>
          <p:cNvSpPr txBox="1"/>
          <p:nvPr/>
        </p:nvSpPr>
        <p:spPr>
          <a:xfrm>
            <a:off x="5640859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orrelation - What is the difference between linear regression on y with x  and x with y? - Cross Validated">
            <a:extLst>
              <a:ext uri="{FF2B5EF4-FFF2-40B4-BE49-F238E27FC236}">
                <a16:creationId xmlns:a16="http://schemas.microsoft.com/office/drawing/2014/main" id="{48F5BDE7-029C-70C5-2044-C17EC9C1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25" y="3809806"/>
            <a:ext cx="5115945" cy="223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95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n\AppData\Local\Microsoft\Windows\Temporary Internet Files\Content.IE5\9QIIR89B\MP900439485[1].jpg">
            <a:extLst>
              <a:ext uri="{FF2B5EF4-FFF2-40B4-BE49-F238E27FC236}">
                <a16:creationId xmlns:a16="http://schemas.microsoft.com/office/drawing/2014/main" id="{8799D601-F43C-8548-9ACF-BF166CB3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032"/>
            <a:ext cx="9126363" cy="6858000"/>
          </a:xfrm>
          <a:prstGeom prst="rect">
            <a:avLst/>
          </a:prstGeom>
          <a:noFill/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1A446D55-0903-F745-8A9D-42BAFBB6B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92002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Vocabulary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D74A0-0BD7-444D-87EC-BA0A16988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-1841156"/>
            <a:ext cx="9126363" cy="73323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000" i="1" dirty="0">
                <a:solidFill>
                  <a:srgbClr val="FF0000"/>
                </a:solidFill>
              </a:rPr>
              <a:t>Interpolation</a:t>
            </a:r>
            <a:r>
              <a:rPr lang="en-US" altLang="en-US" sz="2000" i="1" dirty="0">
                <a:solidFill>
                  <a:srgbClr val="FFFF00"/>
                </a:solidFill>
              </a:rPr>
              <a:t> </a:t>
            </a:r>
            <a:r>
              <a:rPr lang="en-US" altLang="en-US" sz="2000" i="1" dirty="0"/>
              <a:t>– </a:t>
            </a:r>
            <a:r>
              <a:rPr lang="en-US" altLang="en-US" sz="2000" dirty="0"/>
              <a:t>Using a model to make a prediction </a:t>
            </a:r>
            <a:r>
              <a:rPr lang="en-US" altLang="en-US" sz="2000" dirty="0">
                <a:solidFill>
                  <a:srgbClr val="FF0000"/>
                </a:solidFill>
              </a:rPr>
              <a:t>within</a:t>
            </a:r>
            <a:r>
              <a:rPr lang="en-US" altLang="en-US" sz="2000" dirty="0"/>
              <a:t> the range of data used to construct the model.</a:t>
            </a:r>
          </a:p>
          <a:p>
            <a:pPr>
              <a:spcBef>
                <a:spcPct val="0"/>
              </a:spcBef>
            </a:pPr>
            <a:r>
              <a:rPr lang="en-US" altLang="en-US" sz="2000" i="1" dirty="0">
                <a:solidFill>
                  <a:srgbClr val="FF0000"/>
                </a:solidFill>
              </a:rPr>
              <a:t>Extrapolation</a:t>
            </a:r>
            <a:r>
              <a:rPr lang="en-US" altLang="en-US" sz="2000" i="1" dirty="0">
                <a:solidFill>
                  <a:srgbClr val="FFFF00"/>
                </a:solidFill>
              </a:rPr>
              <a:t> </a:t>
            </a:r>
            <a:r>
              <a:rPr lang="en-US" altLang="en-US" sz="2000" i="1" dirty="0"/>
              <a:t>– </a:t>
            </a:r>
            <a:r>
              <a:rPr lang="en-US" altLang="en-US" sz="2000" dirty="0"/>
              <a:t>Using a model to make a prediction </a:t>
            </a:r>
            <a:r>
              <a:rPr lang="en-US" altLang="en-US" sz="2000" dirty="0">
                <a:solidFill>
                  <a:srgbClr val="FF0000"/>
                </a:solidFill>
              </a:rPr>
              <a:t>beyond</a:t>
            </a:r>
            <a:r>
              <a:rPr lang="en-US" altLang="en-US" sz="2000" dirty="0"/>
              <a:t> the range of data used to construct the model.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</a:pP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7A3A2-5EF5-3C4E-8AEF-EA90BBA2D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89" y="2290850"/>
            <a:ext cx="5092953" cy="45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72D67-0E60-D943-8AC0-5C5DA6FF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74" y="1044054"/>
            <a:ext cx="10952831" cy="10303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How to determine the equation of a least squares line using the formula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A31A1-D32D-E347-9DC5-ACBDB62D2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943"/>
            <a:ext cx="12156053" cy="821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C0F6B-6CD0-D04E-B383-2949FC85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97" y="2290419"/>
            <a:ext cx="6122717" cy="2165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877839-4B94-4441-B4AD-4A3EB58B8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267" y="2326103"/>
            <a:ext cx="5838851" cy="2152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1A248-CAC7-0E4B-8F27-9FEE9317C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075" y="4560257"/>
            <a:ext cx="6057900" cy="1651000"/>
          </a:xfrm>
          <a:prstGeom prst="rect">
            <a:avLst/>
          </a:prstGeom>
        </p:spPr>
      </p:pic>
      <p:sp>
        <p:nvSpPr>
          <p:cNvPr id="17" name="AutoShape 11">
            <a:extLst>
              <a:ext uri="{FF2B5EF4-FFF2-40B4-BE49-F238E27FC236}">
                <a16:creationId xmlns:a16="http://schemas.microsoft.com/office/drawing/2014/main" id="{46A9F595-D302-364B-87F1-7216CC530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75" y="4894559"/>
            <a:ext cx="1905000" cy="1066800"/>
          </a:xfrm>
          <a:prstGeom prst="cloudCallout">
            <a:avLst>
              <a:gd name="adj1" fmla="val 97007"/>
              <a:gd name="adj2" fmla="val 465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RV…..</a:t>
            </a: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883E1EF3-AEBE-3A4E-96AD-8F777C72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402" y="4852357"/>
            <a:ext cx="1905000" cy="1066800"/>
          </a:xfrm>
          <a:prstGeom prst="cloudCallout">
            <a:avLst>
              <a:gd name="adj1" fmla="val -88137"/>
              <a:gd name="adj2" fmla="val 506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EV…..</a:t>
            </a:r>
          </a:p>
        </p:txBody>
      </p:sp>
    </p:spTree>
    <p:extLst>
      <p:ext uri="{BB962C8B-B14F-4D97-AF65-F5344CB8AC3E}">
        <p14:creationId xmlns:p14="http://schemas.microsoft.com/office/powerpoint/2010/main" val="33335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extLst>
              <a:ext uri="{FF2B5EF4-FFF2-40B4-BE49-F238E27FC236}">
                <a16:creationId xmlns:a16="http://schemas.microsoft.com/office/drawing/2014/main" id="{035EB997-4034-1A4A-ACB4-ECE42CC4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657" y="2895600"/>
            <a:ext cx="1905000" cy="1066800"/>
          </a:xfrm>
          <a:prstGeom prst="cloudCallout">
            <a:avLst>
              <a:gd name="adj1" fmla="val -55374"/>
              <a:gd name="adj2" fmla="val 106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Sig. Fig.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7225C-293A-4113-B97F-37E59DA0CD7E}"/>
              </a:ext>
            </a:extLst>
          </p:cNvPr>
          <p:cNvSpPr txBox="1"/>
          <p:nvPr/>
        </p:nvSpPr>
        <p:spPr>
          <a:xfrm>
            <a:off x="1618736" y="803493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3.1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386B5-2D65-471F-B5EE-9383669CB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23316" y="25400"/>
            <a:ext cx="5968684" cy="248580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CB8D86D-236E-416B-AE1F-EA7BE217EC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2552699"/>
            <a:ext cx="6223317" cy="4279901"/>
          </a:xfrm>
          <a:prstGeom prst="rect">
            <a:avLst/>
          </a:prstGeom>
        </p:spPr>
      </p:pic>
      <p:pic>
        <p:nvPicPr>
          <p:cNvPr id="8" name="Picture 7" descr="A screenshot of a calculator&#10;&#10;Description automatically generated">
            <a:extLst>
              <a:ext uri="{FF2B5EF4-FFF2-40B4-BE49-F238E27FC236}">
                <a16:creationId xmlns:a16="http://schemas.microsoft.com/office/drawing/2014/main" id="{BB5B3E5C-8AD2-4D59-8A14-BABD5155904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23316" y="4827905"/>
            <a:ext cx="5968683" cy="20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hojiVTI">
  <a:themeElements>
    <a:clrScheme name="AnalogousFromLightSeedRightStep">
      <a:dk1>
        <a:srgbClr val="000000"/>
      </a:dk1>
      <a:lt1>
        <a:srgbClr val="FFFFFF"/>
      </a:lt1>
      <a:dk2>
        <a:srgbClr val="41242F"/>
      </a:dk2>
      <a:lt2>
        <a:srgbClr val="E6E8E2"/>
      </a:lt2>
      <a:accent1>
        <a:srgbClr val="A896C6"/>
      </a:accent1>
      <a:accent2>
        <a:srgbClr val="AD7FBA"/>
      </a:accent2>
      <a:accent3>
        <a:srgbClr val="C493BA"/>
      </a:accent3>
      <a:accent4>
        <a:srgbClr val="BA7F95"/>
      </a:accent4>
      <a:accent5>
        <a:srgbClr val="C69896"/>
      </a:accent5>
      <a:accent6>
        <a:srgbClr val="BA9A7F"/>
      </a:accent6>
      <a:hlink>
        <a:srgbClr val="758A53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526</Words>
  <Application>Microsoft Office PowerPoint</Application>
  <PresentationFormat>Widescreen</PresentationFormat>
  <Paragraphs>51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Helvetica Neue</vt:lpstr>
      <vt:lpstr>Helvetica Neue Light</vt:lpstr>
      <vt:lpstr>Meiryo</vt:lpstr>
      <vt:lpstr>Arial</vt:lpstr>
      <vt:lpstr>Calibri</vt:lpstr>
      <vt:lpstr>Cambria Math</vt:lpstr>
      <vt:lpstr>Corbel</vt:lpstr>
      <vt:lpstr>ShojiVTI</vt:lpstr>
      <vt:lpstr>Fitting a least squares regression line</vt:lpstr>
      <vt:lpstr>PowerPoint Presentation</vt:lpstr>
      <vt:lpstr>Regression Line</vt:lpstr>
      <vt:lpstr>Residuals</vt:lpstr>
      <vt:lpstr>Least Squares Regression Line y=a+bx</vt:lpstr>
      <vt:lpstr>Least Squares Regression Line</vt:lpstr>
      <vt:lpstr>Vocabulary</vt:lpstr>
      <vt:lpstr>How to determine the equation of a least squares line using the formula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Least-squares regression line</dc:title>
  <dc:creator>Yongmei Zhang</dc:creator>
  <cp:lastModifiedBy>Lyn ZHANG</cp:lastModifiedBy>
  <cp:revision>45</cp:revision>
  <dcterms:created xsi:type="dcterms:W3CDTF">2020-09-22T00:22:38Z</dcterms:created>
  <dcterms:modified xsi:type="dcterms:W3CDTF">2025-05-01T22:12:11Z</dcterms:modified>
</cp:coreProperties>
</file>