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300" r:id="rId3"/>
    <p:sldId id="299" r:id="rId4"/>
    <p:sldId id="29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/>
    <p:restoredTop sz="94624"/>
  </p:normalViewPr>
  <p:slideViewPr>
    <p:cSldViewPr snapToGrid="0" snapToObjects="1">
      <p:cViewPr varScale="1">
        <p:scale>
          <a:sx n="59" d="100"/>
          <a:sy n="59" d="100"/>
        </p:scale>
        <p:origin x="7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81F44-9956-4334-8A15-A87090B11EFC}" type="datetimeFigureOut">
              <a:rPr lang="en-AU" smtClean="0"/>
              <a:t>22/05/2025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9D0E2-553F-4775-9CBA-53178836BD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918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https://create.kahoot.it/details/6cee124d-9336-4e06-a07a-05343112b695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9D0E2-553F-4775-9CBA-53178836BDF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298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1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4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4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3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6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1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8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6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6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6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6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9D640-D667-4DAD-B466-1C09E72346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0" b="14220"/>
          <a:stretch/>
        </p:blipFill>
        <p:spPr>
          <a:xfrm>
            <a:off x="20" y="363265"/>
            <a:ext cx="12191978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A28611-3C49-4908-AE9E-F37B27137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603955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6D63E6-0ECD-4AC2-8C8E-C6EFA54A3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9689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C49298F-FE84-4637-A2D4-B110A6535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66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973" y="901769"/>
            <a:ext cx="4970256" cy="3855397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7DFBF2-49F6-42E9-A0A3-263E1B29E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973" y="901769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578" y="798986"/>
            <a:ext cx="4970256" cy="385539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E544A-2A27-6143-8588-4F64CA033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971" y="1006404"/>
            <a:ext cx="4862863" cy="2577893"/>
          </a:xfrm>
        </p:spPr>
        <p:txBody>
          <a:bodyPr>
            <a:normAutofit/>
          </a:bodyPr>
          <a:lstStyle/>
          <a:p>
            <a:r>
              <a:rPr lang="en-US" sz="2600" dirty="0"/>
              <a:t>Smoothing – moving means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9B645-1150-9744-8132-489A5258C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928" y="3676373"/>
            <a:ext cx="4184101" cy="809693"/>
          </a:xfrm>
        </p:spPr>
        <p:txBody>
          <a:bodyPr>
            <a:normAutofit/>
          </a:bodyPr>
          <a:lstStyle/>
          <a:p>
            <a:r>
              <a:rPr lang="en-US" dirty="0"/>
              <a:t>4B</a:t>
            </a:r>
          </a:p>
        </p:txBody>
      </p:sp>
    </p:spTree>
    <p:extLst>
      <p:ext uri="{BB962C8B-B14F-4D97-AF65-F5344CB8AC3E}">
        <p14:creationId xmlns:p14="http://schemas.microsoft.com/office/powerpoint/2010/main" val="375497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803F7-3BB5-4441-8AC9-B65AD755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57" y="0"/>
            <a:ext cx="11353800" cy="747259"/>
          </a:xfrm>
        </p:spPr>
        <p:txBody>
          <a:bodyPr/>
          <a:lstStyle/>
          <a:p>
            <a:r>
              <a:rPr lang="en-US" dirty="0"/>
              <a:t>Four-moving mean smoothing with centring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3770CA-453A-3549-AA16-341E342A4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628" y="681037"/>
            <a:ext cx="9390743" cy="1384736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B4FFFE1-DFDA-E742-B53E-B3291CEEA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311271"/>
              </p:ext>
            </p:extLst>
          </p:nvPr>
        </p:nvGraphicFramePr>
        <p:xfrm>
          <a:off x="638628" y="2391344"/>
          <a:ext cx="10450285" cy="397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367">
                  <a:extLst>
                    <a:ext uri="{9D8B030D-6E8A-4147-A177-3AD203B41FA5}">
                      <a16:colId xmlns:a16="http://schemas.microsoft.com/office/drawing/2014/main" val="676471062"/>
                    </a:ext>
                  </a:extLst>
                </a:gridCol>
                <a:gridCol w="1872670">
                  <a:extLst>
                    <a:ext uri="{9D8B030D-6E8A-4147-A177-3AD203B41FA5}">
                      <a16:colId xmlns:a16="http://schemas.microsoft.com/office/drawing/2014/main" val="3132419797"/>
                    </a:ext>
                  </a:extLst>
                </a:gridCol>
                <a:gridCol w="3116430">
                  <a:extLst>
                    <a:ext uri="{9D8B030D-6E8A-4147-A177-3AD203B41FA5}">
                      <a16:colId xmlns:a16="http://schemas.microsoft.com/office/drawing/2014/main" val="3397991165"/>
                    </a:ext>
                  </a:extLst>
                </a:gridCol>
                <a:gridCol w="3813818">
                  <a:extLst>
                    <a:ext uri="{9D8B030D-6E8A-4147-A177-3AD203B41FA5}">
                      <a16:colId xmlns:a16="http://schemas.microsoft.com/office/drawing/2014/main" val="2994869168"/>
                    </a:ext>
                  </a:extLst>
                </a:gridCol>
              </a:tblGrid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Four-moving means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Four-moving mean with centring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660430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4824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706334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126963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7918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52962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083899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167874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8DD4B4-CE54-8346-A58D-36970FFE7B6D}"/>
              </a:ext>
            </a:extLst>
          </p:cNvPr>
          <p:cNvCxnSpPr>
            <a:cxnSpLocks/>
          </p:cNvCxnSpPr>
          <p:nvPr/>
        </p:nvCxnSpPr>
        <p:spPr>
          <a:xfrm>
            <a:off x="7231740" y="2065773"/>
            <a:ext cx="7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A0B038C-A1A3-4940-A764-7FA428E4C10A}"/>
              </a:ext>
            </a:extLst>
          </p:cNvPr>
          <p:cNvSpPr/>
          <p:nvPr/>
        </p:nvSpPr>
        <p:spPr>
          <a:xfrm>
            <a:off x="2293358" y="4377948"/>
            <a:ext cx="64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13.9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57DE4580-8C2D-2E42-8EE2-58B72A6F4642}"/>
              </a:ext>
            </a:extLst>
          </p:cNvPr>
          <p:cNvSpPr/>
          <p:nvPr/>
        </p:nvSpPr>
        <p:spPr>
          <a:xfrm>
            <a:off x="3809664" y="3608260"/>
            <a:ext cx="638628" cy="14862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E9AE6C-DDFC-444D-A5AA-26E7CE671DE5}"/>
                  </a:ext>
                </a:extLst>
              </p:cNvPr>
              <p:cNvSpPr/>
              <p:nvPr/>
            </p:nvSpPr>
            <p:spPr>
              <a:xfrm>
                <a:off x="4448293" y="4078571"/>
                <a:ext cx="2611612" cy="484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24.8+26.4+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13.9</m:t>
                        </m:r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+12.7</m:t>
                        </m:r>
                      </m:num>
                      <m:den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=19.45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E9AE6C-DDFC-444D-A5AA-26E7CE671D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293" y="4078571"/>
                <a:ext cx="2611612" cy="484043"/>
              </a:xfrm>
              <a:prstGeom prst="rect">
                <a:avLst/>
              </a:prstGeom>
              <a:blipFill>
                <a:blip r:embed="rId3"/>
                <a:stretch>
                  <a:fillRect r="-1456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>
            <a:extLst>
              <a:ext uri="{FF2B5EF4-FFF2-40B4-BE49-F238E27FC236}">
                <a16:creationId xmlns:a16="http://schemas.microsoft.com/office/drawing/2014/main" id="{06EC3EE5-82CC-A04C-AF46-60DCFEEEDB3A}"/>
              </a:ext>
            </a:extLst>
          </p:cNvPr>
          <p:cNvSpPr/>
          <p:nvPr/>
        </p:nvSpPr>
        <p:spPr>
          <a:xfrm>
            <a:off x="3490350" y="4141680"/>
            <a:ext cx="638628" cy="14862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E944BFD-0F2B-404B-987F-91D30764174B}"/>
                  </a:ext>
                </a:extLst>
              </p:cNvPr>
              <p:cNvSpPr/>
              <p:nvPr/>
            </p:nvSpPr>
            <p:spPr>
              <a:xfrm>
                <a:off x="4503739" y="4642786"/>
                <a:ext cx="2476961" cy="484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26.4+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13.9</m:t>
                        </m:r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+12.7+14.2</m:t>
                        </m:r>
                      </m:num>
                      <m:den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=16.8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E944BFD-0F2B-404B-987F-91D307641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739" y="4642786"/>
                <a:ext cx="2476961" cy="484043"/>
              </a:xfrm>
              <a:prstGeom prst="rect">
                <a:avLst/>
              </a:prstGeom>
              <a:blipFill>
                <a:blip r:embed="rId4"/>
                <a:stretch>
                  <a:fillRect r="-1531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3FA3EACE-0124-804C-9E49-4BCC6B57FD7A}"/>
              </a:ext>
            </a:extLst>
          </p:cNvPr>
          <p:cNvSpPr/>
          <p:nvPr/>
        </p:nvSpPr>
        <p:spPr>
          <a:xfrm>
            <a:off x="6980700" y="4336874"/>
            <a:ext cx="638628" cy="5569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B3DDD2-C503-7946-B2E3-F6FE2E0BB40C}"/>
                  </a:ext>
                </a:extLst>
              </p:cNvPr>
              <p:cNvSpPr/>
              <p:nvPr/>
            </p:nvSpPr>
            <p:spPr>
              <a:xfrm>
                <a:off x="7743914" y="4369531"/>
                <a:ext cx="1943161" cy="487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.45+16.8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=18.125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B3DDD2-C503-7946-B2E3-F6FE2E0BB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914" y="4369531"/>
                <a:ext cx="1943161" cy="487954"/>
              </a:xfrm>
              <a:prstGeom prst="rect">
                <a:avLst/>
              </a:prstGeom>
              <a:blipFill>
                <a:blip r:embed="rId5"/>
                <a:stretch>
                  <a:fillRect r="-2597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BA888E79-B313-D74B-A506-64D649A1DCD3}"/>
              </a:ext>
            </a:extLst>
          </p:cNvPr>
          <p:cNvSpPr/>
          <p:nvPr/>
        </p:nvSpPr>
        <p:spPr>
          <a:xfrm>
            <a:off x="4128978" y="5375255"/>
            <a:ext cx="8211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The four-mean smoothed temperature centred on Thursday is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18.1°C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 (to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1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 </a:t>
            </a:r>
            <a:r>
              <a:rPr lang="en-AU" b="0" i="0" dirty="0" err="1">
                <a:solidFill>
                  <a:srgbClr val="009EC6"/>
                </a:solidFill>
                <a:effectLst/>
                <a:latin typeface="Open Sans"/>
              </a:rPr>
              <a:t>d.p.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7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B9A73-8613-1945-9FD3-6F932F8B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4875"/>
            <a:ext cx="12192000" cy="1009651"/>
          </a:xfrm>
        </p:spPr>
        <p:txBody>
          <a:bodyPr/>
          <a:lstStyle/>
          <a:p>
            <a:r>
              <a:rPr lang="en-US" dirty="0"/>
              <a:t>Using CAS to do 3/5-mean smoothing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3D1183-C346-4394-846E-E3153C4C0010}"/>
              </a:ext>
            </a:extLst>
          </p:cNvPr>
          <p:cNvSpPr txBox="1"/>
          <p:nvPr/>
        </p:nvSpPr>
        <p:spPr>
          <a:xfrm>
            <a:off x="9206159" y="87562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4.2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8" name="Picture 7" descr="A screenshot of a document&#10;&#10;Description automatically generated">
            <a:extLst>
              <a:ext uri="{FF2B5EF4-FFF2-40B4-BE49-F238E27FC236}">
                <a16:creationId xmlns:a16="http://schemas.microsoft.com/office/drawing/2014/main" id="{4DB94064-4A38-4976-835E-C2A40130DD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39678"/>
            <a:ext cx="6270171" cy="2669577"/>
          </a:xfrm>
          <a:prstGeom prst="rect">
            <a:avLst/>
          </a:prstGeom>
        </p:spPr>
      </p:pic>
      <p:pic>
        <p:nvPicPr>
          <p:cNvPr id="9" name="Picture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4D67B09-8F6D-41A2-BCE3-28BFAA04AD2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2888" y="2602958"/>
            <a:ext cx="6124393" cy="4004035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489BCEB8-2D5E-4A42-8770-342EC45988A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711688" y="2799997"/>
            <a:ext cx="6480312" cy="311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77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B9A73-8613-1945-9FD3-6F932F8B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4875"/>
            <a:ext cx="12192000" cy="1009651"/>
          </a:xfrm>
        </p:spPr>
        <p:txBody>
          <a:bodyPr/>
          <a:lstStyle/>
          <a:p>
            <a:r>
              <a:rPr lang="en-US" dirty="0"/>
              <a:t>Using CAS SMOOTHIE to do 2/4-mean smoothing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9A22C-E573-430B-BF22-166803533C41}"/>
              </a:ext>
            </a:extLst>
          </p:cNvPr>
          <p:cNvSpPr txBox="1"/>
          <p:nvPr/>
        </p:nvSpPr>
        <p:spPr>
          <a:xfrm>
            <a:off x="4538335" y="664737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4.2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308277-F4DB-44D5-B847-944D6D63D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7376"/>
            <a:ext cx="4376653" cy="32611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A5F154-7BF5-4885-B926-DA1AA3F31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86851"/>
            <a:ext cx="5905185" cy="4466220"/>
          </a:xfrm>
          <a:prstGeom prst="rect">
            <a:avLst/>
          </a:prstGeom>
        </p:spPr>
      </p:pic>
      <p:sp>
        <p:nvSpPr>
          <p:cNvPr id="9" name="Left Brace 8">
            <a:extLst>
              <a:ext uri="{FF2B5EF4-FFF2-40B4-BE49-F238E27FC236}">
                <a16:creationId xmlns:a16="http://schemas.microsoft.com/office/drawing/2014/main" id="{3A484C6B-A2DD-4CE4-BCB0-FAEC593C0DFE}"/>
              </a:ext>
            </a:extLst>
          </p:cNvPr>
          <p:cNvSpPr/>
          <p:nvPr/>
        </p:nvSpPr>
        <p:spPr>
          <a:xfrm rot="5400000">
            <a:off x="2018249" y="447663"/>
            <a:ext cx="612000" cy="3842361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08BE9E-9BAE-4E93-9B01-06347FED09FE}"/>
              </a:ext>
            </a:extLst>
          </p:cNvPr>
          <p:cNvSpPr txBox="1"/>
          <p:nvPr/>
        </p:nvSpPr>
        <p:spPr>
          <a:xfrm>
            <a:off x="511925" y="1287308"/>
            <a:ext cx="410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3, 5, 7, 9 mean smoothing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2DD728F9-7BCE-4DA8-8C3B-0DBC8B8F8A5E}"/>
              </a:ext>
            </a:extLst>
          </p:cNvPr>
          <p:cNvSpPr/>
          <p:nvPr/>
        </p:nvSpPr>
        <p:spPr>
          <a:xfrm rot="5400000">
            <a:off x="8821822" y="-943844"/>
            <a:ext cx="612000" cy="5496989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357356-7886-46F6-9F65-66E7E81D3280}"/>
              </a:ext>
            </a:extLst>
          </p:cNvPr>
          <p:cNvSpPr txBox="1"/>
          <p:nvPr/>
        </p:nvSpPr>
        <p:spPr>
          <a:xfrm>
            <a:off x="7488872" y="711539"/>
            <a:ext cx="410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2, 4, 6, 8 mean smoothing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961FD6-1F9F-41E0-9C8C-B548481B37CA}"/>
              </a:ext>
            </a:extLst>
          </p:cNvPr>
          <p:cNvCxnSpPr/>
          <p:nvPr/>
        </p:nvCxnSpPr>
        <p:spPr>
          <a:xfrm>
            <a:off x="8263054" y="3334215"/>
            <a:ext cx="0" cy="24532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58808A-58FF-4EB2-B72D-EBC7869E67FE}"/>
              </a:ext>
            </a:extLst>
          </p:cNvPr>
          <p:cNvCxnSpPr/>
          <p:nvPr/>
        </p:nvCxnSpPr>
        <p:spPr>
          <a:xfrm>
            <a:off x="11236704" y="3363954"/>
            <a:ext cx="0" cy="24532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B14F6D5-289C-4834-9C64-D78BDAAD6E13}"/>
              </a:ext>
            </a:extLst>
          </p:cNvPr>
          <p:cNvSpPr txBox="1"/>
          <p:nvPr/>
        </p:nvSpPr>
        <p:spPr>
          <a:xfrm>
            <a:off x="7589531" y="3590693"/>
            <a:ext cx="1822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>
                    <a:lumMod val="75000"/>
                  </a:schemeClr>
                </a:solidFill>
              </a:rPr>
              <a:t>Final centred results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E48432-FBD9-4343-B87B-54EEBBD4DD38}"/>
              </a:ext>
            </a:extLst>
          </p:cNvPr>
          <p:cNvSpPr txBox="1"/>
          <p:nvPr/>
        </p:nvSpPr>
        <p:spPr>
          <a:xfrm>
            <a:off x="10543110" y="3579541"/>
            <a:ext cx="1822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>
                    <a:lumMod val="75000"/>
                  </a:schemeClr>
                </a:solidFill>
              </a:rPr>
              <a:t>Final centred results</a:t>
            </a:r>
          </a:p>
        </p:txBody>
      </p:sp>
    </p:spTree>
    <p:extLst>
      <p:ext uri="{BB962C8B-B14F-4D97-AF65-F5344CB8AC3E}">
        <p14:creationId xmlns:p14="http://schemas.microsoft.com/office/powerpoint/2010/main" val="14583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B9A73-8613-1945-9FD3-6F932F8B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526"/>
            <a:ext cx="12111983" cy="88477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Using CAS SMOOTHIE to compare 3/5-mean smoothing in file 1.2 &amp; 1.3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0064E9A-3F81-4ED9-B1AE-242351573A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608001"/>
            <a:ext cx="12111984" cy="40852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47ADBF-6E19-4B5B-AD51-149C41F8BBE7}"/>
              </a:ext>
            </a:extLst>
          </p:cNvPr>
          <p:cNvSpPr txBox="1"/>
          <p:nvPr/>
        </p:nvSpPr>
        <p:spPr>
          <a:xfrm>
            <a:off x="4603078" y="784248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4.3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85013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72F70F-3278-5E3E-B5D3-D1ACE4B9B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146"/>
            <a:ext cx="6710604" cy="5092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D28A12-A800-A595-77B6-99A261A72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492" y="131146"/>
            <a:ext cx="5554508" cy="3126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859C82-8EEC-9EBA-A50B-7B5187E3D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058" y="4607987"/>
            <a:ext cx="3162741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6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BB7B34-296F-EFD6-2DD1-FF38FC6D4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26"/>
            <a:ext cx="6212920" cy="4717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1F65DC-9F09-1400-E24E-F918FD115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99168"/>
            <a:ext cx="6098328" cy="3115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3BE5E4-5045-B505-4185-B27055440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956" y="5216252"/>
            <a:ext cx="3172268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5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>
            <a:extLst>
              <a:ext uri="{FF2B5EF4-FFF2-40B4-BE49-F238E27FC236}">
                <a16:creationId xmlns:a16="http://schemas.microsoft.com/office/drawing/2014/main" id="{C7D9E366-DCDB-314A-B037-C48C02BB7AB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45397" y="274638"/>
            <a:ext cx="9265403" cy="46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dirty="0">
                <a:latin typeface="Helvetica Neue Light" panose="02000403000000020004" pitchFamily="2" charset="0"/>
                <a:ea typeface="ＭＳ Ｐゴシック" panose="020B0600070205080204" pitchFamily="34" charset="-128"/>
              </a:rPr>
              <a:t>Least Squares Regression Line y=</a:t>
            </a:r>
            <a:r>
              <a:rPr lang="en-US" altLang="en-US" dirty="0" err="1">
                <a:latin typeface="Helvetica Neue Light" panose="02000403000000020004" pitchFamily="2" charset="0"/>
                <a:ea typeface="ＭＳ Ｐゴシック" panose="020B0600070205080204" pitchFamily="34" charset="-128"/>
              </a:rPr>
              <a:t>a+bx</a:t>
            </a:r>
            <a:endParaRPr lang="en-US" altLang="en-US" dirty="0">
              <a:latin typeface="Helvetica Neue Light" panose="02000403000000020004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B0B2B9-7B45-DD40-9E5F-A262C31D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193926"/>
            <a:ext cx="8128000" cy="708025"/>
          </a:xfrm>
          <a:prstGeom prst="rect">
            <a:avLst/>
          </a:prstGeom>
          <a:solidFill>
            <a:srgbClr val="D7E9CB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US" sz="2000" dirty="0">
                <a:latin typeface="Helvetica Neue"/>
                <a:cs typeface="Helvetica Neue"/>
              </a:rPr>
              <a:t>The </a:t>
            </a:r>
            <a:r>
              <a:rPr lang="en-US" sz="2000" b="1" dirty="0">
                <a:latin typeface="Helvetica Neue"/>
                <a:cs typeface="Helvetica Neue"/>
              </a:rPr>
              <a:t>least-squares regression line </a:t>
            </a:r>
            <a:r>
              <a:rPr lang="en-US" sz="2000" dirty="0">
                <a:latin typeface="Helvetica Neue"/>
                <a:cs typeface="Helvetica Neue"/>
              </a:rPr>
              <a:t>of </a:t>
            </a:r>
            <a:r>
              <a:rPr lang="en-US" sz="2000" i="1" dirty="0">
                <a:latin typeface="Helvetica Neue"/>
                <a:cs typeface="Helvetica Neue"/>
              </a:rPr>
              <a:t>y</a:t>
            </a:r>
            <a:r>
              <a:rPr lang="en-US" sz="2000" dirty="0">
                <a:latin typeface="Helvetica Neue"/>
                <a:cs typeface="Helvetica Neue"/>
              </a:rPr>
              <a:t> on </a:t>
            </a:r>
            <a:r>
              <a:rPr lang="en-US" sz="2000" i="1" dirty="0">
                <a:latin typeface="Helvetica Neue"/>
                <a:cs typeface="Helvetica Neue"/>
              </a:rPr>
              <a:t>x</a:t>
            </a:r>
            <a:r>
              <a:rPr lang="en-US" sz="2000" dirty="0">
                <a:latin typeface="Helvetica Neue"/>
                <a:cs typeface="Helvetica Neue"/>
              </a:rPr>
              <a:t> is the line that makes the sum of the squared residuals as small as possible.</a:t>
            </a:r>
          </a:p>
        </p:txBody>
      </p:sp>
      <p:pic>
        <p:nvPicPr>
          <p:cNvPr id="3" name="Picture 2" descr="Screen Shot 2014-01-18 at 12.29.21 PM.png">
            <a:extLst>
              <a:ext uri="{FF2B5EF4-FFF2-40B4-BE49-F238E27FC236}">
                <a16:creationId xmlns:a16="http://schemas.microsoft.com/office/drawing/2014/main" id="{98C7CCDB-1CF9-AB48-AB29-8BD9027E2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67075"/>
            <a:ext cx="91440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9F3167-9BF7-044A-8570-693C2DC66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007" y="1295293"/>
            <a:ext cx="5549900" cy="43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1B64A8-7D68-504D-AFED-7463071D0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201" y="170951"/>
            <a:ext cx="2388282" cy="2022975"/>
          </a:xfrm>
          <a:prstGeom prst="rect">
            <a:avLst/>
          </a:prstGeom>
        </p:spPr>
      </p:pic>
      <p:pic>
        <p:nvPicPr>
          <p:cNvPr id="7" name="Picture 6" descr="Screen Shot 2014-01-18 at 12.29.21 PM.png">
            <a:extLst>
              <a:ext uri="{FF2B5EF4-FFF2-40B4-BE49-F238E27FC236}">
                <a16:creationId xmlns:a16="http://schemas.microsoft.com/office/drawing/2014/main" id="{4EF0C0BB-5923-D54C-9C8A-D3BB05B1D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2631"/>
            <a:ext cx="91440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31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5575-1FC8-D34F-9DE6-8600B769F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43" y="-215447"/>
            <a:ext cx="12192000" cy="1325563"/>
          </a:xfrm>
        </p:spPr>
        <p:txBody>
          <a:bodyPr/>
          <a:lstStyle/>
          <a:p>
            <a:r>
              <a:rPr lang="en-US" dirty="0"/>
              <a:t>Smoothing a time series using moving 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3EE87-A703-0B49-B4A5-88DD1C0E4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692915"/>
            <a:ext cx="11698514" cy="1837343"/>
          </a:xfrm>
        </p:spPr>
        <p:txBody>
          <a:bodyPr>
            <a:normAutofit/>
          </a:bodyPr>
          <a:lstStyle/>
          <a:p>
            <a:r>
              <a:rPr lang="en-US" sz="2400" dirty="0"/>
              <a:t>This method of smoothing (</a:t>
            </a:r>
            <a:r>
              <a:rPr lang="en-US" sz="2400" dirty="0">
                <a:solidFill>
                  <a:srgbClr val="FF0000"/>
                </a:solidFill>
              </a:rPr>
              <a:t>moving mean smoothing</a:t>
            </a:r>
            <a:r>
              <a:rPr lang="en-US" sz="2400" dirty="0"/>
              <a:t>) involves replacing individual data points in the time series with their moving means. The simplest method is to smooth over a small number of odd number points – for example, three or five.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5DE4F-CC8D-B844-B7BF-6FCF57411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12192000" cy="213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A80D32-9C88-3E4A-A9EC-045A9E74A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800"/>
            <a:ext cx="12192000" cy="212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53E8-0357-D54B-AF91-0804CEA0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009652"/>
          </a:xfrm>
        </p:spPr>
        <p:txBody>
          <a:bodyPr/>
          <a:lstStyle/>
          <a:p>
            <a:r>
              <a:rPr lang="en-US" dirty="0"/>
              <a:t>Three- and five-moving mean smoothing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0FCFC-91C0-F442-821A-73A93A5F3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19" y="824623"/>
            <a:ext cx="9774912" cy="1764334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B645F67-50FE-4643-8AC9-3839CFA10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156406"/>
              </p:ext>
            </p:extLst>
          </p:nvPr>
        </p:nvGraphicFramePr>
        <p:xfrm>
          <a:off x="159658" y="2696144"/>
          <a:ext cx="9576368" cy="397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604">
                  <a:extLst>
                    <a:ext uri="{9D8B030D-6E8A-4147-A177-3AD203B41FA5}">
                      <a16:colId xmlns:a16="http://schemas.microsoft.com/office/drawing/2014/main" val="676471062"/>
                    </a:ext>
                  </a:extLst>
                </a:gridCol>
                <a:gridCol w="1716066">
                  <a:extLst>
                    <a:ext uri="{9D8B030D-6E8A-4147-A177-3AD203B41FA5}">
                      <a16:colId xmlns:a16="http://schemas.microsoft.com/office/drawing/2014/main" val="3132419797"/>
                    </a:ext>
                  </a:extLst>
                </a:gridCol>
                <a:gridCol w="2642991">
                  <a:extLst>
                    <a:ext uri="{9D8B030D-6E8A-4147-A177-3AD203B41FA5}">
                      <a16:colId xmlns:a16="http://schemas.microsoft.com/office/drawing/2014/main" val="3397991165"/>
                    </a:ext>
                  </a:extLst>
                </a:gridCol>
                <a:gridCol w="3707707">
                  <a:extLst>
                    <a:ext uri="{9D8B030D-6E8A-4147-A177-3AD203B41FA5}">
                      <a16:colId xmlns:a16="http://schemas.microsoft.com/office/drawing/2014/main" val="2994869168"/>
                    </a:ext>
                  </a:extLst>
                </a:gridCol>
              </a:tblGrid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3-Mean Smoothing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5-Mean Smoothing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660430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4824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706334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126963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7918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52962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083899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167874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66D28-B427-504D-B7D1-CA29D67F85AB}"/>
              </a:ext>
            </a:extLst>
          </p:cNvPr>
          <p:cNvCxnSpPr>
            <a:cxnSpLocks/>
          </p:cNvCxnSpPr>
          <p:nvPr/>
        </p:nvCxnSpPr>
        <p:spPr>
          <a:xfrm>
            <a:off x="6302826" y="2254685"/>
            <a:ext cx="7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1A62BD4-F3BE-F548-BC3E-D697E1E63C80}"/>
              </a:ext>
            </a:extLst>
          </p:cNvPr>
          <p:cNvSpPr/>
          <p:nvPr/>
        </p:nvSpPr>
        <p:spPr>
          <a:xfrm>
            <a:off x="5712409" y="3677079"/>
            <a:ext cx="6479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The three-mean smoothed temperature for Tuesday is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23.1°C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.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857862-49CB-0244-BEFE-3336F98FD789}"/>
              </a:ext>
            </a:extLst>
          </p:cNvPr>
          <p:cNvCxnSpPr>
            <a:cxnSpLocks/>
          </p:cNvCxnSpPr>
          <p:nvPr/>
        </p:nvCxnSpPr>
        <p:spPr>
          <a:xfrm>
            <a:off x="6170383" y="2588957"/>
            <a:ext cx="7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611B40E-0934-9444-9CE1-17551B1CBF3A}"/>
              </a:ext>
            </a:extLst>
          </p:cNvPr>
          <p:cNvSpPr/>
          <p:nvPr/>
        </p:nvSpPr>
        <p:spPr>
          <a:xfrm>
            <a:off x="5826837" y="5188401"/>
            <a:ext cx="6479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The five-mean smoothed temperature for Thursday is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18.4°C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.</a:t>
            </a:r>
            <a:endParaRPr lang="en-US" dirty="0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B8135355-2F86-9647-892C-AA1BA35AED9B}"/>
              </a:ext>
            </a:extLst>
          </p:cNvPr>
          <p:cNvSpPr/>
          <p:nvPr/>
        </p:nvSpPr>
        <p:spPr>
          <a:xfrm>
            <a:off x="3142007" y="3384552"/>
            <a:ext cx="638628" cy="11139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7142D408-0098-F640-8B4B-9DF07181DF83}"/>
              </a:ext>
            </a:extLst>
          </p:cNvPr>
          <p:cNvSpPr/>
          <p:nvPr/>
        </p:nvSpPr>
        <p:spPr>
          <a:xfrm>
            <a:off x="2461648" y="3963858"/>
            <a:ext cx="638628" cy="1951621"/>
          </a:xfrm>
          <a:prstGeom prst="rightBrace">
            <a:avLst>
              <a:gd name="adj1" fmla="val 8333"/>
              <a:gd name="adj2" fmla="val 479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034DE8E-A010-D248-B138-08CDD05174C8}"/>
                  </a:ext>
                </a:extLst>
              </p:cNvPr>
              <p:cNvSpPr/>
              <p:nvPr/>
            </p:nvSpPr>
            <p:spPr>
              <a:xfrm>
                <a:off x="3795512" y="3698810"/>
                <a:ext cx="2031325" cy="485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18.1+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24.8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+26.4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=23.1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034DE8E-A010-D248-B138-08CDD0517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512" y="3698810"/>
                <a:ext cx="2031325" cy="485454"/>
              </a:xfrm>
              <a:prstGeom prst="rect">
                <a:avLst/>
              </a:prstGeom>
              <a:blipFill>
                <a:blip r:embed="rId3"/>
                <a:stretch>
                  <a:fillRect r="-1875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D28C9FB-D425-0E49-84F5-3F07479A4527}"/>
                  </a:ext>
                </a:extLst>
              </p:cNvPr>
              <p:cNvSpPr/>
              <p:nvPr/>
            </p:nvSpPr>
            <p:spPr>
              <a:xfrm>
                <a:off x="6302826" y="4696941"/>
                <a:ext cx="2927404" cy="485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24.8+26.4+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13.9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+12.7+14.2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=18.4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D28C9FB-D425-0E49-84F5-3F07479A45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26" y="4696941"/>
                <a:ext cx="2927404" cy="485454"/>
              </a:xfrm>
              <a:prstGeom prst="rect">
                <a:avLst/>
              </a:prstGeom>
              <a:blipFill>
                <a:blip r:embed="rId4"/>
                <a:stretch>
                  <a:fillRect r="-1458" b="-75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5D081136-DE9B-1846-8EA1-B41910BD2D89}"/>
              </a:ext>
            </a:extLst>
          </p:cNvPr>
          <p:cNvSpPr/>
          <p:nvPr/>
        </p:nvSpPr>
        <p:spPr>
          <a:xfrm>
            <a:off x="1665522" y="3684296"/>
            <a:ext cx="64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24.8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055188-1CEC-E443-8AF7-65BD0308D269}"/>
              </a:ext>
            </a:extLst>
          </p:cNvPr>
          <p:cNvSpPr/>
          <p:nvPr/>
        </p:nvSpPr>
        <p:spPr>
          <a:xfrm>
            <a:off x="1665522" y="4682748"/>
            <a:ext cx="64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13.9</a:t>
            </a:r>
          </a:p>
        </p:txBody>
      </p:sp>
    </p:spTree>
    <p:extLst>
      <p:ext uri="{BB962C8B-B14F-4D97-AF65-F5344CB8AC3E}">
        <p14:creationId xmlns:p14="http://schemas.microsoft.com/office/powerpoint/2010/main" val="75327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BD1F-00DC-7446-AD96-643490822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57" y="0"/>
            <a:ext cx="12032343" cy="908051"/>
          </a:xfrm>
        </p:spPr>
        <p:txBody>
          <a:bodyPr>
            <a:normAutofit/>
          </a:bodyPr>
          <a:lstStyle/>
          <a:p>
            <a:r>
              <a:rPr lang="en-US" sz="3600" dirty="0"/>
              <a:t>Three- and five-moving mean smoothing of a time series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65433-A879-F64D-A5C5-8473BBF9D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7420"/>
            <a:ext cx="6379119" cy="5304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5CC466-A7A8-B748-A809-DD9A03242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119" y="1079895"/>
            <a:ext cx="5682568" cy="23055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54CFFE-B024-FB49-8098-7587FDFF758C}"/>
              </a:ext>
            </a:extLst>
          </p:cNvPr>
          <p:cNvSpPr/>
          <p:nvPr/>
        </p:nvSpPr>
        <p:spPr>
          <a:xfrm>
            <a:off x="6482168" y="3655367"/>
            <a:ext cx="55795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rgbClr val="000000"/>
                </a:solidFill>
                <a:latin typeface="Open Sans"/>
              </a:rPr>
              <a:t>5-mean smoothing is more effective in reducing the irregular fluctuations than 3-mean smoothing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rgbClr val="000000"/>
                </a:solidFill>
                <a:latin typeface="Open Sans"/>
              </a:rPr>
              <a:t>the 5-mean smoothed plot shows that there is </a:t>
            </a:r>
            <a:r>
              <a:rPr lang="en-AU" sz="2000" dirty="0">
                <a:solidFill>
                  <a:srgbClr val="FF0000"/>
                </a:solidFill>
                <a:latin typeface="Open Sans"/>
              </a:rPr>
              <a:t>no clear trend </a:t>
            </a:r>
            <a:r>
              <a:rPr lang="en-AU" sz="2000" dirty="0">
                <a:solidFill>
                  <a:srgbClr val="000000"/>
                </a:solidFill>
                <a:latin typeface="Open Sans"/>
              </a:rPr>
              <a:t>although the raw data suggest that there might be an increasing trend.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1E204C-31EF-0043-8A35-2B5EBF862E12}"/>
              </a:ext>
            </a:extLst>
          </p:cNvPr>
          <p:cNvSpPr/>
          <p:nvPr/>
        </p:nvSpPr>
        <p:spPr>
          <a:xfrm>
            <a:off x="762000" y="648088"/>
            <a:ext cx="11270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The following table gives the number of births per month over a calendar year in a country hospital.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38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5EC7E-CC6C-D843-B3FE-3D4C52D74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7888"/>
          </a:xfrm>
        </p:spPr>
        <p:txBody>
          <a:bodyPr/>
          <a:lstStyle/>
          <a:p>
            <a:r>
              <a:rPr lang="en-US" dirty="0"/>
              <a:t>Two-mean smoothing with centring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51FA81-3F27-5948-A221-D810B3C6D373}"/>
              </a:ext>
            </a:extLst>
          </p:cNvPr>
          <p:cNvSpPr/>
          <p:nvPr/>
        </p:nvSpPr>
        <p:spPr>
          <a:xfrm>
            <a:off x="754743" y="705425"/>
            <a:ext cx="11437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Open Sans"/>
              </a:rPr>
              <a:t>Centring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 involves taking a two-moving mean of the already smoothed values so that they line up with the original time values.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92293-D96A-244E-B034-1AC690E24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780"/>
            <a:ext cx="12192000" cy="471879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B009A6-3A57-5E4E-AA26-3543A457DC19}"/>
              </a:ext>
            </a:extLst>
          </p:cNvPr>
          <p:cNvCxnSpPr>
            <a:cxnSpLocks/>
          </p:cNvCxnSpPr>
          <p:nvPr/>
        </p:nvCxnSpPr>
        <p:spPr>
          <a:xfrm>
            <a:off x="58056" y="3472542"/>
            <a:ext cx="12032343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99FCC1-0A85-524D-AD88-AA034EDE5C3C}"/>
              </a:ext>
            </a:extLst>
          </p:cNvPr>
          <p:cNvCxnSpPr>
            <a:cxnSpLocks/>
          </p:cNvCxnSpPr>
          <p:nvPr/>
        </p:nvCxnSpPr>
        <p:spPr>
          <a:xfrm>
            <a:off x="65319" y="5119914"/>
            <a:ext cx="12032343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68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ADD8-5A79-D749-B1EB-F9DF096B1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0"/>
            <a:ext cx="11930743" cy="718231"/>
          </a:xfrm>
        </p:spPr>
        <p:txBody>
          <a:bodyPr/>
          <a:lstStyle/>
          <a:p>
            <a:r>
              <a:rPr lang="en-US" dirty="0"/>
              <a:t>Two-moving mean smoothing with centring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C39A35-EE97-1345-8B67-3AC3CC6CE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343" y="718231"/>
            <a:ext cx="8998857" cy="1287678"/>
          </a:xfrm>
          <a:prstGeom prst="rect">
            <a:avLst/>
          </a:prstGeom>
        </p:spPr>
      </p:pic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BCB9DD53-1BB1-814B-85D8-5ACD98176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632356"/>
              </p:ext>
            </p:extLst>
          </p:nvPr>
        </p:nvGraphicFramePr>
        <p:xfrm>
          <a:off x="638628" y="2391344"/>
          <a:ext cx="10450285" cy="397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367">
                  <a:extLst>
                    <a:ext uri="{9D8B030D-6E8A-4147-A177-3AD203B41FA5}">
                      <a16:colId xmlns:a16="http://schemas.microsoft.com/office/drawing/2014/main" val="676471062"/>
                    </a:ext>
                  </a:extLst>
                </a:gridCol>
                <a:gridCol w="1872670">
                  <a:extLst>
                    <a:ext uri="{9D8B030D-6E8A-4147-A177-3AD203B41FA5}">
                      <a16:colId xmlns:a16="http://schemas.microsoft.com/office/drawing/2014/main" val="3132419797"/>
                    </a:ext>
                  </a:extLst>
                </a:gridCol>
                <a:gridCol w="3116430">
                  <a:extLst>
                    <a:ext uri="{9D8B030D-6E8A-4147-A177-3AD203B41FA5}">
                      <a16:colId xmlns:a16="http://schemas.microsoft.com/office/drawing/2014/main" val="3397991165"/>
                    </a:ext>
                  </a:extLst>
                </a:gridCol>
                <a:gridCol w="3813818">
                  <a:extLst>
                    <a:ext uri="{9D8B030D-6E8A-4147-A177-3AD203B41FA5}">
                      <a16:colId xmlns:a16="http://schemas.microsoft.com/office/drawing/2014/main" val="2994869168"/>
                    </a:ext>
                  </a:extLst>
                </a:gridCol>
              </a:tblGrid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Two-moving means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Two-moving mean with centring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660430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4824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706334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126963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7918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52962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083899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167874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6827C0-94ED-B64A-90D9-67B636BB9E9F}"/>
              </a:ext>
            </a:extLst>
          </p:cNvPr>
          <p:cNvCxnSpPr>
            <a:cxnSpLocks/>
          </p:cNvCxnSpPr>
          <p:nvPr/>
        </p:nvCxnSpPr>
        <p:spPr>
          <a:xfrm>
            <a:off x="5591626" y="2005909"/>
            <a:ext cx="7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ight Brace 8">
            <a:extLst>
              <a:ext uri="{FF2B5EF4-FFF2-40B4-BE49-F238E27FC236}">
                <a16:creationId xmlns:a16="http://schemas.microsoft.com/office/drawing/2014/main" id="{9BFA273A-BF5B-4845-87C5-290C658088AD}"/>
              </a:ext>
            </a:extLst>
          </p:cNvPr>
          <p:cNvSpPr/>
          <p:nvPr/>
        </p:nvSpPr>
        <p:spPr>
          <a:xfrm>
            <a:off x="3751607" y="3078495"/>
            <a:ext cx="638628" cy="5569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9C177423-F4A8-FA4E-A82C-3B73736CF61A}"/>
              </a:ext>
            </a:extLst>
          </p:cNvPr>
          <p:cNvSpPr/>
          <p:nvPr/>
        </p:nvSpPr>
        <p:spPr>
          <a:xfrm>
            <a:off x="3751607" y="3635480"/>
            <a:ext cx="638628" cy="5569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3B6DB2-C856-FD47-B79E-403FBC67D656}"/>
                  </a:ext>
                </a:extLst>
              </p:cNvPr>
              <p:cNvSpPr/>
              <p:nvPr/>
            </p:nvSpPr>
            <p:spPr>
              <a:xfrm>
                <a:off x="4511094" y="3093009"/>
                <a:ext cx="1715534" cy="484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18.1+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24.8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=21.45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3B6DB2-C856-FD47-B79E-403FBC67D6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94" y="3093009"/>
                <a:ext cx="1715534" cy="484043"/>
              </a:xfrm>
              <a:prstGeom prst="rect">
                <a:avLst/>
              </a:prstGeom>
              <a:blipFill>
                <a:blip r:embed="rId3"/>
                <a:stretch>
                  <a:fillRect r="-2206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976A514-1B68-9744-9425-B34C125864EF}"/>
                  </a:ext>
                </a:extLst>
              </p:cNvPr>
              <p:cNvSpPr/>
              <p:nvPr/>
            </p:nvSpPr>
            <p:spPr>
              <a:xfrm>
                <a:off x="4511094" y="3641961"/>
                <a:ext cx="1580882" cy="484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24.8</m:t>
                        </m:r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+26.4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=25.6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976A514-1B68-9744-9425-B34C125864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94" y="3641961"/>
                <a:ext cx="1580882" cy="484043"/>
              </a:xfrm>
              <a:prstGeom prst="rect">
                <a:avLst/>
              </a:prstGeom>
              <a:blipFill>
                <a:blip r:embed="rId4"/>
                <a:stretch>
                  <a:fillRect r="-3200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>
            <a:extLst>
              <a:ext uri="{FF2B5EF4-FFF2-40B4-BE49-F238E27FC236}">
                <a16:creationId xmlns:a16="http://schemas.microsoft.com/office/drawing/2014/main" id="{5FBB9B30-2A95-D14C-8CA4-EF934FA63EBE}"/>
              </a:ext>
            </a:extLst>
          </p:cNvPr>
          <p:cNvSpPr/>
          <p:nvPr/>
        </p:nvSpPr>
        <p:spPr>
          <a:xfrm>
            <a:off x="6864586" y="3356987"/>
            <a:ext cx="638628" cy="5569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0222CD-2CC3-2E41-80B2-91FE1C6C412F}"/>
                  </a:ext>
                </a:extLst>
              </p:cNvPr>
              <p:cNvSpPr/>
              <p:nvPr/>
            </p:nvSpPr>
            <p:spPr>
              <a:xfrm>
                <a:off x="7503214" y="3391503"/>
                <a:ext cx="1947969" cy="487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21.45+25.6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=23.525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0222CD-2CC3-2E41-80B2-91FE1C6C4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214" y="3391503"/>
                <a:ext cx="1947969" cy="487954"/>
              </a:xfrm>
              <a:prstGeom prst="rect">
                <a:avLst/>
              </a:prstGeom>
              <a:blipFill>
                <a:blip r:embed="rId5"/>
                <a:stretch>
                  <a:fillRect r="-2597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AC5E8392-D4FB-6946-AAFF-A55841ED9435}"/>
              </a:ext>
            </a:extLst>
          </p:cNvPr>
          <p:cNvSpPr/>
          <p:nvPr/>
        </p:nvSpPr>
        <p:spPr>
          <a:xfrm>
            <a:off x="3889829" y="4409547"/>
            <a:ext cx="8606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The two-mean smoothed temperature, centred on Tuesday, is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23.5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(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°C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)  (to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1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 </a:t>
            </a:r>
            <a:r>
              <a:rPr lang="en-AU" b="0" i="0" dirty="0" err="1">
                <a:solidFill>
                  <a:srgbClr val="009EC6"/>
                </a:solidFill>
                <a:effectLst/>
                <a:latin typeface="Open Sans"/>
              </a:rPr>
              <a:t>d.p.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).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988AA9-4D76-7249-B890-C4862652AC49}"/>
              </a:ext>
            </a:extLst>
          </p:cNvPr>
          <p:cNvSpPr/>
          <p:nvPr/>
        </p:nvSpPr>
        <p:spPr>
          <a:xfrm>
            <a:off x="2302018" y="3376989"/>
            <a:ext cx="64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24.8</a:t>
            </a:r>
          </a:p>
        </p:txBody>
      </p:sp>
    </p:spTree>
    <p:extLst>
      <p:ext uri="{BB962C8B-B14F-4D97-AF65-F5344CB8AC3E}">
        <p14:creationId xmlns:p14="http://schemas.microsoft.com/office/powerpoint/2010/main" val="26881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FunkyShapesVTI">
  <a:themeElements>
    <a:clrScheme name="AnalogousFromDarkSeedLeftStep">
      <a:dk1>
        <a:srgbClr val="000000"/>
      </a:dk1>
      <a:lt1>
        <a:srgbClr val="FFFFFF"/>
      </a:lt1>
      <a:dk2>
        <a:srgbClr val="243341"/>
      </a:dk2>
      <a:lt2>
        <a:srgbClr val="E2E8E3"/>
      </a:lt2>
      <a:accent1>
        <a:srgbClr val="C34DB4"/>
      </a:accent1>
      <a:accent2>
        <a:srgbClr val="903BB1"/>
      </a:accent2>
      <a:accent3>
        <a:srgbClr val="704DC3"/>
      </a:accent3>
      <a:accent4>
        <a:srgbClr val="4A57B7"/>
      </a:accent4>
      <a:accent5>
        <a:srgbClr val="4D8CC3"/>
      </a:accent5>
      <a:accent6>
        <a:srgbClr val="3BACB1"/>
      </a:accent6>
      <a:hlink>
        <a:srgbClr val="507BC4"/>
      </a:hlink>
      <a:folHlink>
        <a:srgbClr val="7F7F7F"/>
      </a:folHlink>
    </a:clrScheme>
    <a:fontScheme name="Source Sans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419</Words>
  <Application>Microsoft Office PowerPoint</Application>
  <PresentationFormat>Widescreen</PresentationFormat>
  <Paragraphs>97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Avenir Next LT Pro</vt:lpstr>
      <vt:lpstr>Helvetica Neue</vt:lpstr>
      <vt:lpstr>Helvetica Neue Light</vt:lpstr>
      <vt:lpstr>Open Sans</vt:lpstr>
      <vt:lpstr>Arial</vt:lpstr>
      <vt:lpstr>Calibri</vt:lpstr>
      <vt:lpstr>Cambria Math</vt:lpstr>
      <vt:lpstr>Courier New</vt:lpstr>
      <vt:lpstr>FunkyShapesVTI</vt:lpstr>
      <vt:lpstr>Smoothing – moving means</vt:lpstr>
      <vt:lpstr>PowerPoint Presentation</vt:lpstr>
      <vt:lpstr>PowerPoint Presentation</vt:lpstr>
      <vt:lpstr>Least Squares Regression Line y=a+bx</vt:lpstr>
      <vt:lpstr>Smoothing a time series using moving means</vt:lpstr>
      <vt:lpstr>Three- and five-moving mean smoothing</vt:lpstr>
      <vt:lpstr>Three- and five-moving mean smoothing of a time series</vt:lpstr>
      <vt:lpstr>Two-mean smoothing with centring</vt:lpstr>
      <vt:lpstr>Two-moving mean smoothing with centring</vt:lpstr>
      <vt:lpstr>Four-moving mean smoothing with centring</vt:lpstr>
      <vt:lpstr>Using CAS to do 3/5-mean smoothing</vt:lpstr>
      <vt:lpstr>Using CAS SMOOTHIE to do 2/4-mean smoothing</vt:lpstr>
      <vt:lpstr>Using CAS SMOOTHIE to compare 3/5-mean smoothing in file 1.2 &amp; 1.3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Smoothing a time series using moving means</dc:title>
  <dc:creator>Yongmei Zhang</dc:creator>
  <cp:lastModifiedBy>Lyn ZHANG</cp:lastModifiedBy>
  <cp:revision>39</cp:revision>
  <dcterms:created xsi:type="dcterms:W3CDTF">2020-10-01T01:16:25Z</dcterms:created>
  <dcterms:modified xsi:type="dcterms:W3CDTF">2025-05-21T22:27:13Z</dcterms:modified>
</cp:coreProperties>
</file>