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notesMasterIdLst>
    <p:notesMasterId r:id="rId13"/>
  </p:notesMasterIdLst>
  <p:sldIdLst>
    <p:sldId id="256" r:id="rId2"/>
    <p:sldId id="267" r:id="rId3"/>
    <p:sldId id="262" r:id="rId4"/>
    <p:sldId id="266" r:id="rId5"/>
    <p:sldId id="265" r:id="rId6"/>
    <p:sldId id="263" r:id="rId7"/>
    <p:sldId id="257" r:id="rId8"/>
    <p:sldId id="258" r:id="rId9"/>
    <p:sldId id="259" r:id="rId10"/>
    <p:sldId id="260"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1"/>
    <p:restoredTop sz="84040" autoAdjust="0"/>
  </p:normalViewPr>
  <p:slideViewPr>
    <p:cSldViewPr snapToGrid="0" snapToObjects="1">
      <p:cViewPr varScale="1">
        <p:scale>
          <a:sx n="53" d="100"/>
          <a:sy n="53" d="100"/>
        </p:scale>
        <p:origin x="9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A2A32C-EE60-4864-AD97-9DBD0DFD81F8}" type="datetimeFigureOut">
              <a:rPr lang="en-AU" smtClean="0"/>
              <a:t>29/05/2025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2076C-1C02-4505-85A5-058B23803085}" type="slidenum">
              <a:rPr lang="en-AU" smtClean="0"/>
              <a:t>‹#›</a:t>
            </a:fld>
            <a:endParaRPr lang="en-AU"/>
          </a:p>
        </p:txBody>
      </p:sp>
    </p:spTree>
    <p:extLst>
      <p:ext uri="{BB962C8B-B14F-4D97-AF65-F5344CB8AC3E}">
        <p14:creationId xmlns:p14="http://schemas.microsoft.com/office/powerpoint/2010/main" val="1719178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https://create.kahoot.it/details/6cee124d-9336-4e06-a07a-05343112b695</a:t>
            </a:r>
          </a:p>
          <a:p>
            <a:r>
              <a:rPr lang="en-AU" dirty="0"/>
              <a:t>https://create.kahoot.it/details/3a316544-a450-4b97-ae47-642f4806a571</a:t>
            </a:r>
          </a:p>
          <a:p>
            <a:r>
              <a:rPr lang="en-AU" dirty="0"/>
              <a:t>https://create.kahoot.it/details/3d83c821-1c93-4ae8-b773-dd590cea2002</a:t>
            </a:r>
          </a:p>
          <a:p>
            <a:r>
              <a:rPr lang="en-AU" dirty="0"/>
              <a:t>https://create.kahoot.it/details/5658ab49-804f-4618-af68-51d8065abdff</a:t>
            </a:r>
          </a:p>
          <a:p>
            <a:r>
              <a:rPr lang="en-AU" dirty="0"/>
              <a:t>https://create.kahoot.it/details/01305a2e-ceb2-426b-90ba-61e36af1f8a7</a:t>
            </a:r>
          </a:p>
        </p:txBody>
      </p:sp>
      <p:sp>
        <p:nvSpPr>
          <p:cNvPr id="4" name="Slide Number Placeholder 3"/>
          <p:cNvSpPr>
            <a:spLocks noGrp="1"/>
          </p:cNvSpPr>
          <p:nvPr>
            <p:ph type="sldNum" sz="quarter" idx="5"/>
          </p:nvPr>
        </p:nvSpPr>
        <p:spPr/>
        <p:txBody>
          <a:bodyPr/>
          <a:lstStyle/>
          <a:p>
            <a:fld id="{1322076C-1C02-4505-85A5-058B23803085}" type="slidenum">
              <a:rPr lang="en-AU" smtClean="0"/>
              <a:t>1</a:t>
            </a:fld>
            <a:endParaRPr lang="en-AU"/>
          </a:p>
        </p:txBody>
      </p:sp>
    </p:spTree>
    <p:extLst>
      <p:ext uri="{BB962C8B-B14F-4D97-AF65-F5344CB8AC3E}">
        <p14:creationId xmlns:p14="http://schemas.microsoft.com/office/powerpoint/2010/main" val="227239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32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909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2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834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788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735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07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10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14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703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5/29/2025</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55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5/29/2025</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225114940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12" r:id="rId6"/>
    <p:sldLayoutId id="2147483707" r:id="rId7"/>
    <p:sldLayoutId id="2147483708" r:id="rId8"/>
    <p:sldLayoutId id="2147483709" r:id="rId9"/>
    <p:sldLayoutId id="2147483711" r:id="rId10"/>
    <p:sldLayoutId id="2147483710"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80.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F672E71-4896-412C-9C70-888CBA0C2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92D4EF06-BA76-4D47-B10C-C6584E6932E1}"/>
              </a:ext>
            </a:extLst>
          </p:cNvPr>
          <p:cNvPicPr>
            <a:picLocks noChangeAspect="1"/>
          </p:cNvPicPr>
          <p:nvPr/>
        </p:nvPicPr>
        <p:blipFill rotWithShape="1">
          <a:blip r:embed="rId3"/>
          <a:srcRect t="4601" b="11130"/>
          <a:stretch/>
        </p:blipFill>
        <p:spPr>
          <a:xfrm>
            <a:off x="20" y="-1"/>
            <a:ext cx="12191979" cy="6857999"/>
          </a:xfrm>
          <a:prstGeom prst="rect">
            <a:avLst/>
          </a:prstGeom>
        </p:spPr>
      </p:pic>
      <p:sp>
        <p:nvSpPr>
          <p:cNvPr id="11" name="Rectangle 10">
            <a:extLst>
              <a:ext uri="{FF2B5EF4-FFF2-40B4-BE49-F238E27FC236}">
                <a16:creationId xmlns:a16="http://schemas.microsoft.com/office/drawing/2014/main" id="{24FAD405-B1A3-4548-AF6F-946AAC4D32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735"/>
            <a:ext cx="12192000" cy="2844264"/>
          </a:xfrm>
          <a:prstGeom prst="rect">
            <a:avLst/>
          </a:prstGeom>
          <a:gradFill flip="none" rotWithShape="1">
            <a:gsLst>
              <a:gs pos="100000">
                <a:schemeClr val="accent4">
                  <a:alpha val="60000"/>
                </a:schemeClr>
              </a:gs>
              <a:gs pos="0">
                <a:schemeClr val="accent2">
                  <a:alpha val="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7297" y="4218022"/>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5"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1138" y="4428031"/>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34AFDF30-DD0F-1D4C-A467-8744F890F263}"/>
              </a:ext>
            </a:extLst>
          </p:cNvPr>
          <p:cNvSpPr>
            <a:spLocks noGrp="1"/>
          </p:cNvSpPr>
          <p:nvPr>
            <p:ph type="ctrTitle"/>
          </p:nvPr>
        </p:nvSpPr>
        <p:spPr>
          <a:xfrm>
            <a:off x="994873" y="4293326"/>
            <a:ext cx="6347918" cy="1840590"/>
          </a:xfrm>
        </p:spPr>
        <p:txBody>
          <a:bodyPr anchor="ctr">
            <a:normAutofit/>
          </a:bodyPr>
          <a:lstStyle/>
          <a:p>
            <a:r>
              <a:rPr lang="en-AU" sz="4200" dirty="0">
                <a:solidFill>
                  <a:schemeClr val="bg1"/>
                </a:solidFill>
              </a:rPr>
              <a:t>Time series data and least squares regression modelling</a:t>
            </a:r>
            <a:endParaRPr lang="en-US" sz="4200" dirty="0">
              <a:solidFill>
                <a:schemeClr val="bg1"/>
              </a:solidFill>
            </a:endParaRPr>
          </a:p>
        </p:txBody>
      </p:sp>
      <p:sp>
        <p:nvSpPr>
          <p:cNvPr id="3" name="Subtitle 2">
            <a:extLst>
              <a:ext uri="{FF2B5EF4-FFF2-40B4-BE49-F238E27FC236}">
                <a16:creationId xmlns:a16="http://schemas.microsoft.com/office/drawing/2014/main" id="{798E02E7-FDD8-8349-B2D4-49D9D922A1F3}"/>
              </a:ext>
            </a:extLst>
          </p:cNvPr>
          <p:cNvSpPr>
            <a:spLocks noGrp="1"/>
          </p:cNvSpPr>
          <p:nvPr>
            <p:ph type="subTitle" idx="1"/>
          </p:nvPr>
        </p:nvSpPr>
        <p:spPr>
          <a:xfrm>
            <a:off x="7449798" y="4284982"/>
            <a:ext cx="3633923" cy="1848934"/>
          </a:xfrm>
        </p:spPr>
        <p:txBody>
          <a:bodyPr anchor="ctr">
            <a:normAutofit/>
          </a:bodyPr>
          <a:lstStyle/>
          <a:p>
            <a:r>
              <a:rPr lang="en-US" sz="2000" dirty="0">
                <a:solidFill>
                  <a:schemeClr val="bg1"/>
                </a:solidFill>
              </a:rPr>
              <a:t>4E</a:t>
            </a:r>
          </a:p>
        </p:txBody>
      </p:sp>
    </p:spTree>
    <p:extLst>
      <p:ext uri="{BB962C8B-B14F-4D97-AF65-F5344CB8AC3E}">
        <p14:creationId xmlns:p14="http://schemas.microsoft.com/office/powerpoint/2010/main" val="3531049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 (seasonality)</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a:bodyPr>
          <a:lstStyle/>
          <a:p>
            <a:r>
              <a:rPr lang="en-US" sz="2400" dirty="0"/>
              <a:t>The </a:t>
            </a:r>
            <a:r>
              <a:rPr lang="en-US" sz="2400" dirty="0" err="1"/>
              <a:t>deseasonalised</a:t>
            </a:r>
            <a:r>
              <a:rPr lang="en-US" sz="2400" dirty="0"/>
              <a:t> quarterly sales data from Mikki’s shop are shown below.</a:t>
            </a:r>
          </a:p>
        </p:txBody>
      </p:sp>
      <p:sp>
        <p:nvSpPr>
          <p:cNvPr id="7" name="Rectangle 6">
            <a:extLst>
              <a:ext uri="{FF2B5EF4-FFF2-40B4-BE49-F238E27FC236}">
                <a16:creationId xmlns:a16="http://schemas.microsoft.com/office/drawing/2014/main" id="{E86CD68D-1E74-1F4A-A4AE-9709EF74DD66}"/>
              </a:ext>
            </a:extLst>
          </p:cNvPr>
          <p:cNvSpPr/>
          <p:nvPr/>
        </p:nvSpPr>
        <p:spPr>
          <a:xfrm>
            <a:off x="1103093" y="2395297"/>
            <a:ext cx="5646051" cy="461665"/>
          </a:xfrm>
          <a:prstGeom prst="rect">
            <a:avLst/>
          </a:prstGeom>
        </p:spPr>
        <p:txBody>
          <a:bodyPr wrap="square">
            <a:spAutoFit/>
          </a:bodyPr>
          <a:lstStyle/>
          <a:p>
            <a:r>
              <a:rPr lang="en-AU" sz="2400" dirty="0">
                <a:solidFill>
                  <a:srgbClr val="000000"/>
                </a:solidFill>
                <a:latin typeface="Open Sans" panose="020B0606030504020204"/>
              </a:rPr>
              <a:t>Fit a trend line and interpret the slope.</a:t>
            </a:r>
            <a:endParaRPr lang="en-US" sz="2400" dirty="0"/>
          </a:p>
        </p:txBody>
      </p:sp>
      <p:pic>
        <p:nvPicPr>
          <p:cNvPr id="4" name="Picture 3">
            <a:extLst>
              <a:ext uri="{FF2B5EF4-FFF2-40B4-BE49-F238E27FC236}">
                <a16:creationId xmlns:a16="http://schemas.microsoft.com/office/drawing/2014/main" id="{FB2B8095-D123-A447-B4B8-66416027903A}"/>
              </a:ext>
            </a:extLst>
          </p:cNvPr>
          <p:cNvPicPr>
            <a:picLocks noChangeAspect="1"/>
          </p:cNvPicPr>
          <p:nvPr/>
        </p:nvPicPr>
        <p:blipFill>
          <a:blip r:embed="rId2"/>
          <a:stretch>
            <a:fillRect/>
          </a:stretch>
        </p:blipFill>
        <p:spPr>
          <a:xfrm>
            <a:off x="0" y="1295493"/>
            <a:ext cx="12192000" cy="1060174"/>
          </a:xfrm>
          <a:prstGeom prst="rect">
            <a:avLst/>
          </a:prstGeom>
        </p:spPr>
      </p:pic>
      <p:pic>
        <p:nvPicPr>
          <p:cNvPr id="5" name="Picture 4">
            <a:extLst>
              <a:ext uri="{FF2B5EF4-FFF2-40B4-BE49-F238E27FC236}">
                <a16:creationId xmlns:a16="http://schemas.microsoft.com/office/drawing/2014/main" id="{0E945DC8-CB6C-A146-938A-5891A384DC69}"/>
              </a:ext>
            </a:extLst>
          </p:cNvPr>
          <p:cNvPicPr>
            <a:picLocks noChangeAspect="1"/>
          </p:cNvPicPr>
          <p:nvPr/>
        </p:nvPicPr>
        <p:blipFill>
          <a:blip r:embed="rId3"/>
          <a:stretch>
            <a:fillRect/>
          </a:stretch>
        </p:blipFill>
        <p:spPr>
          <a:xfrm>
            <a:off x="838200" y="2905202"/>
            <a:ext cx="4790787" cy="3580883"/>
          </a:xfrm>
          <a:prstGeom prst="rect">
            <a:avLst/>
          </a:prstGeom>
        </p:spPr>
      </p:pic>
      <p:sp>
        <p:nvSpPr>
          <p:cNvPr id="6" name="Rectangle 5">
            <a:extLst>
              <a:ext uri="{FF2B5EF4-FFF2-40B4-BE49-F238E27FC236}">
                <a16:creationId xmlns:a16="http://schemas.microsoft.com/office/drawing/2014/main" id="{99623D3A-5021-1F45-90B8-2184D195BA6E}"/>
              </a:ext>
            </a:extLst>
          </p:cNvPr>
          <p:cNvSpPr/>
          <p:nvPr/>
        </p:nvSpPr>
        <p:spPr>
          <a:xfrm>
            <a:off x="6749144" y="3429000"/>
            <a:ext cx="4217437" cy="461665"/>
          </a:xfrm>
          <a:prstGeom prst="rect">
            <a:avLst/>
          </a:prstGeom>
        </p:spPr>
        <p:txBody>
          <a:bodyPr wrap="none">
            <a:spAutoFit/>
          </a:bodyPr>
          <a:lstStyle/>
          <a:p>
            <a:r>
              <a:rPr lang="en-AU" sz="2400" b="1" i="0" dirty="0">
                <a:solidFill>
                  <a:srgbClr val="009EC6"/>
                </a:solidFill>
                <a:effectLst/>
                <a:latin typeface="Open Sans" panose="020B0606030504020204"/>
              </a:rPr>
              <a:t>Sales </a:t>
            </a:r>
            <a:r>
              <a:rPr lang="en-AU" sz="2400" b="1" i="0" u="none" strike="noStrike" dirty="0">
                <a:solidFill>
                  <a:srgbClr val="009EC6"/>
                </a:solidFill>
                <a:effectLst/>
                <a:latin typeface="Open Sans" panose="020B0606030504020204"/>
              </a:rPr>
              <a:t>=838.0+32.1×</a:t>
            </a:r>
            <a:r>
              <a:rPr lang="en-AU" sz="2400" b="1" i="0" dirty="0">
                <a:solidFill>
                  <a:srgbClr val="009EC6"/>
                </a:solidFill>
                <a:effectLst/>
                <a:latin typeface="Open Sans" panose="020B0606030504020204"/>
              </a:rPr>
              <a:t> quarter</a:t>
            </a:r>
            <a:endParaRPr lang="en-US" sz="2400" b="1" dirty="0"/>
          </a:p>
        </p:txBody>
      </p:sp>
      <p:sp>
        <p:nvSpPr>
          <p:cNvPr id="10" name="Rectangle 9">
            <a:extLst>
              <a:ext uri="{FF2B5EF4-FFF2-40B4-BE49-F238E27FC236}">
                <a16:creationId xmlns:a16="http://schemas.microsoft.com/office/drawing/2014/main" id="{5D29F073-95BA-C442-A505-4772453F9DA0}"/>
              </a:ext>
            </a:extLst>
          </p:cNvPr>
          <p:cNvSpPr/>
          <p:nvPr/>
        </p:nvSpPr>
        <p:spPr>
          <a:xfrm>
            <a:off x="6213653" y="4524377"/>
            <a:ext cx="6096000" cy="1200329"/>
          </a:xfrm>
          <a:prstGeom prst="rect">
            <a:avLst/>
          </a:prstGeom>
        </p:spPr>
        <p:txBody>
          <a:bodyPr>
            <a:spAutoFit/>
          </a:bodyPr>
          <a:lstStyle/>
          <a:p>
            <a:r>
              <a:rPr lang="en-AU" sz="2400" b="1" i="0" dirty="0">
                <a:solidFill>
                  <a:srgbClr val="009EC6"/>
                </a:solidFill>
                <a:effectLst/>
                <a:latin typeface="Open Sans" panose="020B0606030504020204"/>
              </a:rPr>
              <a:t>Over the </a:t>
            </a:r>
            <a:r>
              <a:rPr lang="en-AU" sz="2400" b="1" i="0" u="none" strike="noStrike" dirty="0">
                <a:solidFill>
                  <a:srgbClr val="009EC6"/>
                </a:solidFill>
                <a:effectLst/>
                <a:latin typeface="Open Sans" panose="020B0606030504020204"/>
              </a:rPr>
              <a:t>3</a:t>
            </a:r>
            <a:r>
              <a:rPr lang="en-AU" sz="2400" b="1" i="0" dirty="0">
                <a:solidFill>
                  <a:srgbClr val="009EC6"/>
                </a:solidFill>
                <a:effectLst/>
                <a:latin typeface="Open Sans" panose="020B0606030504020204"/>
              </a:rPr>
              <a:t>-year period, sales at Mikki’s shop increased at an average rate of </a:t>
            </a:r>
            <a:r>
              <a:rPr lang="en-AU" sz="2400" b="1" i="0" u="none" strike="noStrike" dirty="0">
                <a:solidFill>
                  <a:srgbClr val="009EC6"/>
                </a:solidFill>
                <a:effectLst/>
                <a:latin typeface="Open Sans" panose="020B0606030504020204"/>
              </a:rPr>
              <a:t>32</a:t>
            </a:r>
            <a:r>
              <a:rPr lang="en-AU" sz="2400" b="1" i="0" dirty="0">
                <a:solidFill>
                  <a:srgbClr val="009EC6"/>
                </a:solidFill>
                <a:effectLst/>
                <a:latin typeface="Open Sans" panose="020B0606030504020204"/>
              </a:rPr>
              <a:t> sales per quarter.</a:t>
            </a:r>
            <a:endParaRPr lang="en-US" sz="2400" b="1" dirty="0"/>
          </a:p>
        </p:txBody>
      </p:sp>
    </p:spTree>
    <p:extLst>
      <p:ext uri="{BB962C8B-B14F-4D97-AF65-F5344CB8AC3E}">
        <p14:creationId xmlns:p14="http://schemas.microsoft.com/office/powerpoint/2010/main" val="397226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6"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normAutofit fontScale="90000"/>
          </a:bodyPr>
          <a:lstStyle/>
          <a:p>
            <a:r>
              <a:rPr lang="en-US" dirty="0"/>
              <a:t>Forecasting taking seasonality into account</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0" y="740698"/>
            <a:ext cx="12192000" cy="742211"/>
          </a:xfrm>
        </p:spPr>
        <p:txBody>
          <a:bodyPr>
            <a:normAutofit/>
          </a:bodyPr>
          <a:lstStyle/>
          <a:p>
            <a:r>
              <a:rPr lang="en-US" sz="2300" dirty="0"/>
              <a:t>When time series data is seasonal, it is usual to </a:t>
            </a:r>
            <a:r>
              <a:rPr lang="en-US" sz="2300" dirty="0" err="1"/>
              <a:t>deseasonalise</a:t>
            </a:r>
            <a:r>
              <a:rPr lang="en-US" sz="2300" dirty="0"/>
              <a:t> the data before fitting the trend line.</a:t>
            </a: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E86CD68D-1E74-1F4A-A4AE-9709EF74DD66}"/>
                  </a:ext>
                </a:extLst>
              </p:cNvPr>
              <p:cNvSpPr/>
              <p:nvPr/>
            </p:nvSpPr>
            <p:spPr>
              <a:xfrm>
                <a:off x="622299" y="1962935"/>
                <a:ext cx="11353800" cy="830997"/>
              </a:xfrm>
              <a:prstGeom prst="rect">
                <a:avLst/>
              </a:prstGeom>
            </p:spPr>
            <p:txBody>
              <a:bodyPr wrap="square">
                <a:spAutoFit/>
              </a:bodyPr>
              <a:lstStyle/>
              <a:p>
                <a:r>
                  <a:rPr lang="en-AU" sz="2400" dirty="0">
                    <a:solidFill>
                      <a:srgbClr val="000000"/>
                    </a:solidFill>
                    <a:latin typeface="Open Sans" panose="020B0606030504020204"/>
                  </a:rPr>
                  <a:t>Prediction = a </a:t>
                </a:r>
                <a:r>
                  <a:rPr lang="en-AU" sz="2400" dirty="0" err="1">
                    <a:solidFill>
                      <a:srgbClr val="000000"/>
                    </a:solidFill>
                    <a:latin typeface="Open Sans" panose="020B0606030504020204"/>
                  </a:rPr>
                  <a:t>deseasonalised</a:t>
                </a:r>
                <a:r>
                  <a:rPr lang="en-AU" sz="2400" dirty="0">
                    <a:solidFill>
                      <a:srgbClr val="000000"/>
                    </a:solidFill>
                    <a:latin typeface="Open Sans" panose="020B0606030504020204"/>
                  </a:rPr>
                  <a:t> value. </a:t>
                </a:r>
              </a:p>
              <a:p>
                <a:r>
                  <a:rPr lang="en-AU" sz="2400" dirty="0">
                    <a:solidFill>
                      <a:srgbClr val="000000"/>
                    </a:solidFill>
                    <a:latin typeface="Open Sans" panose="020B0606030504020204"/>
                  </a:rPr>
                  <a:t>This result must be </a:t>
                </a:r>
                <a:r>
                  <a:rPr lang="en-AU" sz="2400" dirty="0" err="1">
                    <a:solidFill>
                      <a:srgbClr val="000000"/>
                    </a:solidFill>
                    <a:latin typeface="Open Sans" panose="020B0606030504020204"/>
                  </a:rPr>
                  <a:t>reseasonalised</a:t>
                </a:r>
                <a:r>
                  <a:rPr lang="en-AU" sz="2400" dirty="0">
                    <a:solidFill>
                      <a:srgbClr val="000000"/>
                    </a:solidFill>
                    <a:latin typeface="Open Sans" panose="020B0606030504020204"/>
                  </a:rPr>
                  <a:t> by </a:t>
                </a:r>
                <a14:m>
                  <m:oMath xmlns:m="http://schemas.openxmlformats.org/officeDocument/2006/math">
                    <m:r>
                      <a:rPr lang="en-AU" sz="2400" i="1" dirty="0" smtClean="0">
                        <a:solidFill>
                          <a:srgbClr val="FF0000"/>
                        </a:solidFill>
                        <a:latin typeface="Cambria Math" panose="02040503050406030204" pitchFamily="18" charset="0"/>
                        <a:ea typeface="Cambria Math" panose="02040503050406030204" pitchFamily="18" charset="0"/>
                      </a:rPr>
                      <m:t>×</m:t>
                    </m:r>
                    <m:r>
                      <a:rPr lang="en-AU" sz="2400" b="0" i="1" dirty="0" smtClean="0">
                        <a:solidFill>
                          <a:srgbClr val="000000"/>
                        </a:solidFill>
                        <a:latin typeface="Cambria Math" panose="02040503050406030204" pitchFamily="18" charset="0"/>
                        <a:ea typeface="Cambria Math" panose="02040503050406030204" pitchFamily="18" charset="0"/>
                      </a:rPr>
                      <m:t> </m:t>
                    </m:r>
                  </m:oMath>
                </a14:m>
                <a:r>
                  <a:rPr lang="en-AU" sz="2400" dirty="0">
                    <a:solidFill>
                      <a:srgbClr val="000000"/>
                    </a:solidFill>
                    <a:latin typeface="Open Sans" panose="020B0606030504020204"/>
                  </a:rPr>
                  <a:t> </a:t>
                </a:r>
                <a:r>
                  <a:rPr lang="en-AU" sz="2400" dirty="0">
                    <a:solidFill>
                      <a:srgbClr val="FF0000"/>
                    </a:solidFill>
                    <a:latin typeface="Open Sans" panose="020B0606030504020204"/>
                  </a:rPr>
                  <a:t>S.I.</a:t>
                </a:r>
                <a:endParaRPr lang="en-US" sz="2400" dirty="0">
                  <a:solidFill>
                    <a:srgbClr val="FF0000"/>
                  </a:solidFill>
                </a:endParaRPr>
              </a:p>
            </p:txBody>
          </p:sp>
        </mc:Choice>
        <mc:Fallback xmlns="">
          <p:sp>
            <p:nvSpPr>
              <p:cNvPr id="7" name="Rectangle 6">
                <a:extLst>
                  <a:ext uri="{FF2B5EF4-FFF2-40B4-BE49-F238E27FC236}">
                    <a16:creationId xmlns:a16="http://schemas.microsoft.com/office/drawing/2014/main" id="{E86CD68D-1E74-1F4A-A4AE-9709EF74DD66}"/>
                  </a:ext>
                </a:extLst>
              </p:cNvPr>
              <p:cNvSpPr>
                <a:spLocks noRot="1" noChangeAspect="1" noMove="1" noResize="1" noEditPoints="1" noAdjustHandles="1" noChangeArrowheads="1" noChangeShapeType="1" noTextEdit="1"/>
              </p:cNvSpPr>
              <p:nvPr/>
            </p:nvSpPr>
            <p:spPr>
              <a:xfrm>
                <a:off x="622299" y="1962935"/>
                <a:ext cx="11353800" cy="830997"/>
              </a:xfrm>
              <a:prstGeom prst="rect">
                <a:avLst/>
              </a:prstGeom>
              <a:blipFill>
                <a:blip r:embed="rId2"/>
                <a:stretch>
                  <a:fillRect l="-781" t="-6061" b="-13636"/>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FB2B8095-D123-A447-B4B8-66416027903A}"/>
              </a:ext>
            </a:extLst>
          </p:cNvPr>
          <p:cNvPicPr>
            <a:picLocks noChangeAspect="1"/>
          </p:cNvPicPr>
          <p:nvPr/>
        </p:nvPicPr>
        <p:blipFill>
          <a:blip r:embed="rId3"/>
          <a:stretch>
            <a:fillRect/>
          </a:stretch>
        </p:blipFill>
        <p:spPr>
          <a:xfrm>
            <a:off x="1313543" y="1134977"/>
            <a:ext cx="9564914" cy="831732"/>
          </a:xfrm>
          <a:prstGeom prst="rect">
            <a:avLst/>
          </a:prstGeom>
        </p:spPr>
      </p:pic>
      <p:sp>
        <p:nvSpPr>
          <p:cNvPr id="6" name="Rectangle 5">
            <a:extLst>
              <a:ext uri="{FF2B5EF4-FFF2-40B4-BE49-F238E27FC236}">
                <a16:creationId xmlns:a16="http://schemas.microsoft.com/office/drawing/2014/main" id="{99623D3A-5021-1F45-90B8-2184D195BA6E}"/>
              </a:ext>
            </a:extLst>
          </p:cNvPr>
          <p:cNvSpPr/>
          <p:nvPr/>
        </p:nvSpPr>
        <p:spPr>
          <a:xfrm>
            <a:off x="3686630" y="2906310"/>
            <a:ext cx="4217437" cy="461665"/>
          </a:xfrm>
          <a:prstGeom prst="rect">
            <a:avLst/>
          </a:prstGeom>
        </p:spPr>
        <p:txBody>
          <a:bodyPr wrap="none">
            <a:spAutoFit/>
          </a:bodyPr>
          <a:lstStyle/>
          <a:p>
            <a:r>
              <a:rPr lang="en-AU" sz="2400" b="1" i="0" dirty="0">
                <a:solidFill>
                  <a:srgbClr val="009EC6"/>
                </a:solidFill>
                <a:effectLst/>
                <a:latin typeface="Open Sans" panose="020B0606030504020204"/>
              </a:rPr>
              <a:t>Sales </a:t>
            </a:r>
            <a:r>
              <a:rPr lang="en-AU" sz="2400" b="1" i="0" u="none" strike="noStrike" dirty="0">
                <a:solidFill>
                  <a:srgbClr val="009EC6"/>
                </a:solidFill>
                <a:effectLst/>
                <a:latin typeface="Open Sans" panose="020B0606030504020204"/>
              </a:rPr>
              <a:t>=838.0+32.1×</a:t>
            </a:r>
            <a:r>
              <a:rPr lang="en-AU" sz="2400" b="1" i="0" dirty="0">
                <a:solidFill>
                  <a:srgbClr val="009EC6"/>
                </a:solidFill>
                <a:effectLst/>
                <a:latin typeface="Open Sans" panose="020B0606030504020204"/>
              </a:rPr>
              <a:t> quarter</a:t>
            </a:r>
            <a:endParaRPr lang="en-US" sz="2400" b="1" dirty="0"/>
          </a:p>
        </p:txBody>
      </p:sp>
      <p:sp>
        <p:nvSpPr>
          <p:cNvPr id="8" name="Rectangle 7">
            <a:extLst>
              <a:ext uri="{FF2B5EF4-FFF2-40B4-BE49-F238E27FC236}">
                <a16:creationId xmlns:a16="http://schemas.microsoft.com/office/drawing/2014/main" id="{9037F573-9695-934F-AC3B-116B18705A8B}"/>
              </a:ext>
            </a:extLst>
          </p:cNvPr>
          <p:cNvSpPr/>
          <p:nvPr/>
        </p:nvSpPr>
        <p:spPr>
          <a:xfrm>
            <a:off x="116114" y="3332634"/>
            <a:ext cx="12075886" cy="830997"/>
          </a:xfrm>
          <a:prstGeom prst="rect">
            <a:avLst/>
          </a:prstGeom>
        </p:spPr>
        <p:txBody>
          <a:bodyPr wrap="square">
            <a:spAutoFit/>
          </a:bodyPr>
          <a:lstStyle/>
          <a:p>
            <a:r>
              <a:rPr lang="en-AU" sz="2400" dirty="0">
                <a:solidFill>
                  <a:srgbClr val="000000"/>
                </a:solidFill>
                <a:latin typeface="Open Sans" panose="020B0606030504020204"/>
              </a:rPr>
              <a:t>What sales do we predict for Mikki’s shop in the winter of year 4? (Because many items have to be ordered well in advance, retailers often need to make such decisions.)</a:t>
            </a:r>
            <a:endParaRPr lang="en-US" sz="2400" dirty="0"/>
          </a:p>
        </p:txBody>
      </p:sp>
      <p:sp>
        <p:nvSpPr>
          <p:cNvPr id="11" name="Rectangle 10">
            <a:extLst>
              <a:ext uri="{FF2B5EF4-FFF2-40B4-BE49-F238E27FC236}">
                <a16:creationId xmlns:a16="http://schemas.microsoft.com/office/drawing/2014/main" id="{277704B2-D381-6F4F-9F38-79EC6CB1AE82}"/>
              </a:ext>
            </a:extLst>
          </p:cNvPr>
          <p:cNvSpPr/>
          <p:nvPr/>
        </p:nvSpPr>
        <p:spPr>
          <a:xfrm>
            <a:off x="2380342" y="5333181"/>
            <a:ext cx="8665029" cy="1200329"/>
          </a:xfrm>
          <a:prstGeom prst="rect">
            <a:avLst/>
          </a:prstGeom>
        </p:spPr>
        <p:txBody>
          <a:bodyPr wrap="square">
            <a:spAutoFit/>
          </a:bodyPr>
          <a:lstStyle/>
          <a:p>
            <a:r>
              <a:rPr lang="en-AU" sz="2400" b="0" i="0" u="none" strike="noStrike" dirty="0">
                <a:solidFill>
                  <a:srgbClr val="009EC6"/>
                </a:solidFill>
                <a:effectLst/>
                <a:latin typeface="Abadi"/>
              </a:rPr>
              <a:t>Sales=838.0+32.1×quarter=838.0+32.1×15=1319.5</a:t>
            </a:r>
            <a:br>
              <a:rPr lang="en-AU" sz="2400" dirty="0">
                <a:latin typeface="Abadi"/>
              </a:rPr>
            </a:br>
            <a:r>
              <a:rPr lang="en-AU" sz="2400" b="0" i="0" dirty="0" err="1">
                <a:solidFill>
                  <a:srgbClr val="009EC6"/>
                </a:solidFill>
                <a:effectLst/>
                <a:latin typeface="Abadi"/>
              </a:rPr>
              <a:t>Deseasonalised</a:t>
            </a:r>
            <a:r>
              <a:rPr lang="en-AU" sz="2400" b="0" i="0" dirty="0">
                <a:solidFill>
                  <a:srgbClr val="009EC6"/>
                </a:solidFill>
                <a:effectLst/>
                <a:latin typeface="Abadi"/>
              </a:rPr>
              <a:t> sales prediction for winter of year </a:t>
            </a:r>
            <a:r>
              <a:rPr lang="en-AU" sz="2400" b="0" i="0" u="none" strike="noStrike" dirty="0">
                <a:solidFill>
                  <a:srgbClr val="009EC6"/>
                </a:solidFill>
                <a:effectLst/>
                <a:latin typeface="Abadi"/>
              </a:rPr>
              <a:t>4=1319.5</a:t>
            </a:r>
            <a:br>
              <a:rPr lang="en-AU" sz="2400" dirty="0">
                <a:latin typeface="Abadi"/>
              </a:rPr>
            </a:br>
            <a:endParaRPr lang="en-US" sz="2400" dirty="0">
              <a:latin typeface="Abadi"/>
            </a:endParaRPr>
          </a:p>
        </p:txBody>
      </p:sp>
      <p:pic>
        <p:nvPicPr>
          <p:cNvPr id="12" name="Picture 11">
            <a:extLst>
              <a:ext uri="{FF2B5EF4-FFF2-40B4-BE49-F238E27FC236}">
                <a16:creationId xmlns:a16="http://schemas.microsoft.com/office/drawing/2014/main" id="{63EAF80F-F1C4-D548-B6FA-8330D6683208}"/>
              </a:ext>
            </a:extLst>
          </p:cNvPr>
          <p:cNvPicPr>
            <a:picLocks noChangeAspect="1"/>
          </p:cNvPicPr>
          <p:nvPr/>
        </p:nvPicPr>
        <p:blipFill>
          <a:blip r:embed="rId4"/>
          <a:stretch>
            <a:fillRect/>
          </a:stretch>
        </p:blipFill>
        <p:spPr>
          <a:xfrm>
            <a:off x="7348764" y="2004507"/>
            <a:ext cx="4378780" cy="845721"/>
          </a:xfrm>
          <a:prstGeom prst="rect">
            <a:avLst/>
          </a:prstGeom>
        </p:spPr>
      </p:pic>
      <p:sp>
        <p:nvSpPr>
          <p:cNvPr id="13" name="Rectangle 12">
            <a:extLst>
              <a:ext uri="{FF2B5EF4-FFF2-40B4-BE49-F238E27FC236}">
                <a16:creationId xmlns:a16="http://schemas.microsoft.com/office/drawing/2014/main" id="{4A446654-673C-7C41-A788-CA70ABECC708}"/>
              </a:ext>
            </a:extLst>
          </p:cNvPr>
          <p:cNvSpPr/>
          <p:nvPr/>
        </p:nvSpPr>
        <p:spPr>
          <a:xfrm>
            <a:off x="2002970" y="6271472"/>
            <a:ext cx="9158515" cy="461665"/>
          </a:xfrm>
          <a:prstGeom prst="rect">
            <a:avLst/>
          </a:prstGeom>
        </p:spPr>
        <p:txBody>
          <a:bodyPr wrap="square">
            <a:spAutoFit/>
          </a:bodyPr>
          <a:lstStyle/>
          <a:p>
            <a:r>
              <a:rPr lang="en-AU" sz="2400" dirty="0">
                <a:solidFill>
                  <a:srgbClr val="009EC6"/>
                </a:solidFill>
                <a:latin typeface="Aldhabi"/>
              </a:rPr>
              <a:t>Seasonalised sales prediction for winter of year 4 =1319.5×1.30≈1715</a:t>
            </a:r>
            <a:endParaRPr lang="en-US" sz="2400" dirty="0">
              <a:latin typeface="Aldhabi"/>
            </a:endParaRPr>
          </a:p>
        </p:txBody>
      </p:sp>
      <p:graphicFrame>
        <p:nvGraphicFramePr>
          <p:cNvPr id="14" name="Table 14">
            <a:extLst>
              <a:ext uri="{FF2B5EF4-FFF2-40B4-BE49-F238E27FC236}">
                <a16:creationId xmlns:a16="http://schemas.microsoft.com/office/drawing/2014/main" id="{44034CC5-366E-334A-9121-DA4FEC1F6BBF}"/>
              </a:ext>
            </a:extLst>
          </p:cNvPr>
          <p:cNvGraphicFramePr>
            <a:graphicFrameLocks noGrp="1"/>
          </p:cNvGraphicFramePr>
          <p:nvPr>
            <p:extLst>
              <p:ext uri="{D42A27DB-BD31-4B8C-83A1-F6EECF244321}">
                <p14:modId xmlns:p14="http://schemas.microsoft.com/office/powerpoint/2010/main" val="3129991297"/>
              </p:ext>
            </p:extLst>
          </p:nvPr>
        </p:nvGraphicFramePr>
        <p:xfrm>
          <a:off x="215907" y="4199766"/>
          <a:ext cx="11760192" cy="1097280"/>
        </p:xfrm>
        <a:graphic>
          <a:graphicData uri="http://schemas.openxmlformats.org/drawingml/2006/table">
            <a:tbl>
              <a:tblPr firstRow="1" bandRow="1">
                <a:tableStyleId>{5C22544A-7EE6-4342-B048-85BDC9FD1C3A}</a:tableStyleId>
              </a:tblPr>
              <a:tblGrid>
                <a:gridCol w="691776">
                  <a:extLst>
                    <a:ext uri="{9D8B030D-6E8A-4147-A177-3AD203B41FA5}">
                      <a16:colId xmlns:a16="http://schemas.microsoft.com/office/drawing/2014/main" val="2998812880"/>
                    </a:ext>
                  </a:extLst>
                </a:gridCol>
                <a:gridCol w="691776">
                  <a:extLst>
                    <a:ext uri="{9D8B030D-6E8A-4147-A177-3AD203B41FA5}">
                      <a16:colId xmlns:a16="http://schemas.microsoft.com/office/drawing/2014/main" val="693630472"/>
                    </a:ext>
                  </a:extLst>
                </a:gridCol>
                <a:gridCol w="691776">
                  <a:extLst>
                    <a:ext uri="{9D8B030D-6E8A-4147-A177-3AD203B41FA5}">
                      <a16:colId xmlns:a16="http://schemas.microsoft.com/office/drawing/2014/main" val="939629192"/>
                    </a:ext>
                  </a:extLst>
                </a:gridCol>
                <a:gridCol w="691776">
                  <a:extLst>
                    <a:ext uri="{9D8B030D-6E8A-4147-A177-3AD203B41FA5}">
                      <a16:colId xmlns:a16="http://schemas.microsoft.com/office/drawing/2014/main" val="3759257258"/>
                    </a:ext>
                  </a:extLst>
                </a:gridCol>
                <a:gridCol w="691776">
                  <a:extLst>
                    <a:ext uri="{9D8B030D-6E8A-4147-A177-3AD203B41FA5}">
                      <a16:colId xmlns:a16="http://schemas.microsoft.com/office/drawing/2014/main" val="2261464758"/>
                    </a:ext>
                  </a:extLst>
                </a:gridCol>
                <a:gridCol w="691776">
                  <a:extLst>
                    <a:ext uri="{9D8B030D-6E8A-4147-A177-3AD203B41FA5}">
                      <a16:colId xmlns:a16="http://schemas.microsoft.com/office/drawing/2014/main" val="3444146698"/>
                    </a:ext>
                  </a:extLst>
                </a:gridCol>
                <a:gridCol w="691776">
                  <a:extLst>
                    <a:ext uri="{9D8B030D-6E8A-4147-A177-3AD203B41FA5}">
                      <a16:colId xmlns:a16="http://schemas.microsoft.com/office/drawing/2014/main" val="1332216398"/>
                    </a:ext>
                  </a:extLst>
                </a:gridCol>
                <a:gridCol w="691776">
                  <a:extLst>
                    <a:ext uri="{9D8B030D-6E8A-4147-A177-3AD203B41FA5}">
                      <a16:colId xmlns:a16="http://schemas.microsoft.com/office/drawing/2014/main" val="356870954"/>
                    </a:ext>
                  </a:extLst>
                </a:gridCol>
                <a:gridCol w="691776">
                  <a:extLst>
                    <a:ext uri="{9D8B030D-6E8A-4147-A177-3AD203B41FA5}">
                      <a16:colId xmlns:a16="http://schemas.microsoft.com/office/drawing/2014/main" val="1926308582"/>
                    </a:ext>
                  </a:extLst>
                </a:gridCol>
                <a:gridCol w="691776">
                  <a:extLst>
                    <a:ext uri="{9D8B030D-6E8A-4147-A177-3AD203B41FA5}">
                      <a16:colId xmlns:a16="http://schemas.microsoft.com/office/drawing/2014/main" val="3500018633"/>
                    </a:ext>
                  </a:extLst>
                </a:gridCol>
                <a:gridCol w="691776">
                  <a:extLst>
                    <a:ext uri="{9D8B030D-6E8A-4147-A177-3AD203B41FA5}">
                      <a16:colId xmlns:a16="http://schemas.microsoft.com/office/drawing/2014/main" val="3886321322"/>
                    </a:ext>
                  </a:extLst>
                </a:gridCol>
                <a:gridCol w="691776">
                  <a:extLst>
                    <a:ext uri="{9D8B030D-6E8A-4147-A177-3AD203B41FA5}">
                      <a16:colId xmlns:a16="http://schemas.microsoft.com/office/drawing/2014/main" val="1551762869"/>
                    </a:ext>
                  </a:extLst>
                </a:gridCol>
                <a:gridCol w="691776">
                  <a:extLst>
                    <a:ext uri="{9D8B030D-6E8A-4147-A177-3AD203B41FA5}">
                      <a16:colId xmlns:a16="http://schemas.microsoft.com/office/drawing/2014/main" val="1696259524"/>
                    </a:ext>
                  </a:extLst>
                </a:gridCol>
                <a:gridCol w="691776">
                  <a:extLst>
                    <a:ext uri="{9D8B030D-6E8A-4147-A177-3AD203B41FA5}">
                      <a16:colId xmlns:a16="http://schemas.microsoft.com/office/drawing/2014/main" val="3093129028"/>
                    </a:ext>
                  </a:extLst>
                </a:gridCol>
                <a:gridCol w="691776">
                  <a:extLst>
                    <a:ext uri="{9D8B030D-6E8A-4147-A177-3AD203B41FA5}">
                      <a16:colId xmlns:a16="http://schemas.microsoft.com/office/drawing/2014/main" val="2604086509"/>
                    </a:ext>
                  </a:extLst>
                </a:gridCol>
                <a:gridCol w="691776">
                  <a:extLst>
                    <a:ext uri="{9D8B030D-6E8A-4147-A177-3AD203B41FA5}">
                      <a16:colId xmlns:a16="http://schemas.microsoft.com/office/drawing/2014/main" val="189232201"/>
                    </a:ext>
                  </a:extLst>
                </a:gridCol>
                <a:gridCol w="691776">
                  <a:extLst>
                    <a:ext uri="{9D8B030D-6E8A-4147-A177-3AD203B41FA5}">
                      <a16:colId xmlns:a16="http://schemas.microsoft.com/office/drawing/2014/main" val="2851162289"/>
                    </a:ext>
                  </a:extLst>
                </a:gridCol>
              </a:tblGrid>
              <a:tr h="318328">
                <a:tc>
                  <a:txBody>
                    <a:bodyPr/>
                    <a:lstStyle/>
                    <a:p>
                      <a:r>
                        <a:rPr lang="en-US" sz="1000" dirty="0"/>
                        <a:t>Quarter</a:t>
                      </a:r>
                      <a:r>
                        <a:rPr lang="en-US" dirty="0"/>
                        <a:t> </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tc>
                  <a:txBody>
                    <a:bodyPr/>
                    <a:lstStyle/>
                    <a:p>
                      <a:r>
                        <a:rPr lang="en-US" dirty="0"/>
                        <a:t>16</a:t>
                      </a:r>
                    </a:p>
                  </a:txBody>
                  <a:tcPr/>
                </a:tc>
                <a:extLst>
                  <a:ext uri="{0D108BD9-81ED-4DB2-BD59-A6C34878D82A}">
                    <a16:rowId xmlns:a16="http://schemas.microsoft.com/office/drawing/2014/main" val="772488262"/>
                  </a:ext>
                </a:extLst>
              </a:tr>
              <a:tr h="318328">
                <a:tc>
                  <a:txBody>
                    <a:bodyPr/>
                    <a:lstStyle/>
                    <a:p>
                      <a:endParaRPr lang="en-US"/>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t>Winter </a:t>
                      </a:r>
                    </a:p>
                  </a:txBody>
                  <a:tcPr/>
                </a:tc>
                <a:tc>
                  <a:txBody>
                    <a:bodyPr/>
                    <a:lstStyle/>
                    <a:p>
                      <a:r>
                        <a:rPr lang="en-US" sz="1100" dirty="0"/>
                        <a:t>Spring </a:t>
                      </a:r>
                    </a:p>
                  </a:txBody>
                  <a:tcPr/>
                </a:tc>
                <a:tc>
                  <a:txBody>
                    <a:bodyPr/>
                    <a:lstStyle/>
                    <a:p>
                      <a:r>
                        <a:rPr lang="en-US" sz="1100" dirty="0"/>
                        <a:t>Summer </a:t>
                      </a:r>
                    </a:p>
                  </a:txBody>
                  <a:tcPr/>
                </a:tc>
                <a:tc>
                  <a:txBody>
                    <a:bodyPr/>
                    <a:lstStyle/>
                    <a:p>
                      <a:r>
                        <a:rPr lang="en-US" sz="1100" dirty="0"/>
                        <a:t>Autumn </a:t>
                      </a:r>
                    </a:p>
                  </a:txBody>
                  <a:tcPr/>
                </a:tc>
                <a:tc>
                  <a:txBody>
                    <a:bodyPr/>
                    <a:lstStyle/>
                    <a:p>
                      <a:r>
                        <a:rPr lang="en-US" sz="1100" dirty="0">
                          <a:solidFill>
                            <a:srgbClr val="FF0000"/>
                          </a:solidFill>
                        </a:rPr>
                        <a:t>Winter </a:t>
                      </a:r>
                    </a:p>
                  </a:txBody>
                  <a:tcPr/>
                </a:tc>
                <a:tc>
                  <a:txBody>
                    <a:bodyPr/>
                    <a:lstStyle/>
                    <a:p>
                      <a:r>
                        <a:rPr lang="en-US" sz="1100" dirty="0"/>
                        <a:t>Spring </a:t>
                      </a:r>
                    </a:p>
                  </a:txBody>
                  <a:tcPr/>
                </a:tc>
                <a:extLst>
                  <a:ext uri="{0D108BD9-81ED-4DB2-BD59-A6C34878D82A}">
                    <a16:rowId xmlns:a16="http://schemas.microsoft.com/office/drawing/2014/main" val="3447618269"/>
                  </a:ext>
                </a:extLst>
              </a:tr>
              <a:tr h="318328">
                <a:tc>
                  <a:txBody>
                    <a:bodyPr/>
                    <a:lstStyle/>
                    <a:p>
                      <a:endParaRPr lang="en-US"/>
                    </a:p>
                  </a:txBody>
                  <a:tcPr/>
                </a:tc>
                <a:tc gridSpan="4">
                  <a:txBody>
                    <a:bodyPr/>
                    <a:lstStyle/>
                    <a:p>
                      <a:r>
                        <a:rPr lang="en-US" dirty="0"/>
                        <a:t>Year 1</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3</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a:t>Year 4</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06111701"/>
                  </a:ext>
                </a:extLst>
              </a:tr>
            </a:tbl>
          </a:graphicData>
        </a:graphic>
      </p:graphicFrame>
    </p:spTree>
    <p:extLst>
      <p:ext uri="{BB962C8B-B14F-4D97-AF65-F5344CB8AC3E}">
        <p14:creationId xmlns:p14="http://schemas.microsoft.com/office/powerpoint/2010/main" val="428116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6" grpId="0"/>
      <p:bldP spid="8" grpId="0"/>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2B7D081-E0A2-F787-FFB5-8CA45C8A7A52}"/>
              </a:ext>
            </a:extLst>
          </p:cNvPr>
          <p:cNvPicPr>
            <a:picLocks noChangeAspect="1"/>
          </p:cNvPicPr>
          <p:nvPr/>
        </p:nvPicPr>
        <p:blipFill>
          <a:blip r:embed="rId2"/>
          <a:stretch>
            <a:fillRect/>
          </a:stretch>
        </p:blipFill>
        <p:spPr>
          <a:xfrm>
            <a:off x="0" y="1455753"/>
            <a:ext cx="12192000" cy="3946494"/>
          </a:xfrm>
          <a:prstGeom prst="rect">
            <a:avLst/>
          </a:prstGeom>
        </p:spPr>
      </p:pic>
      <p:pic>
        <p:nvPicPr>
          <p:cNvPr id="7" name="Picture 6">
            <a:extLst>
              <a:ext uri="{FF2B5EF4-FFF2-40B4-BE49-F238E27FC236}">
                <a16:creationId xmlns:a16="http://schemas.microsoft.com/office/drawing/2014/main" id="{03F62D02-1C7A-0B92-C3AC-D16060C598A3}"/>
              </a:ext>
            </a:extLst>
          </p:cNvPr>
          <p:cNvPicPr>
            <a:picLocks noChangeAspect="1"/>
          </p:cNvPicPr>
          <p:nvPr/>
        </p:nvPicPr>
        <p:blipFill>
          <a:blip r:embed="rId3"/>
          <a:stretch>
            <a:fillRect/>
          </a:stretch>
        </p:blipFill>
        <p:spPr>
          <a:xfrm>
            <a:off x="3926915" y="5546626"/>
            <a:ext cx="4338170" cy="1094806"/>
          </a:xfrm>
          <a:prstGeom prst="rect">
            <a:avLst/>
          </a:prstGeom>
        </p:spPr>
      </p:pic>
    </p:spTree>
    <p:extLst>
      <p:ext uri="{BB962C8B-B14F-4D97-AF65-F5344CB8AC3E}">
        <p14:creationId xmlns:p14="http://schemas.microsoft.com/office/powerpoint/2010/main" val="300443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C55B-3A26-4B87-86CF-F4A2E369584F}"/>
              </a:ext>
            </a:extLst>
          </p:cNvPr>
          <p:cNvSpPr>
            <a:spLocks noGrp="1"/>
          </p:cNvSpPr>
          <p:nvPr>
            <p:ph type="title"/>
          </p:nvPr>
        </p:nvSpPr>
        <p:spPr/>
        <p:txBody>
          <a:bodyPr/>
          <a:lstStyle/>
          <a:p>
            <a:r>
              <a:rPr lang="en-US" dirty="0"/>
              <a:t>Seasonal Index</a:t>
            </a:r>
            <a:endParaRPr lang="en-AU" dirty="0"/>
          </a:p>
        </p:txBody>
      </p:sp>
      <p:pic>
        <p:nvPicPr>
          <p:cNvPr id="5" name="Content Placeholder 4">
            <a:extLst>
              <a:ext uri="{FF2B5EF4-FFF2-40B4-BE49-F238E27FC236}">
                <a16:creationId xmlns:a16="http://schemas.microsoft.com/office/drawing/2014/main" id="{E713A7D0-D8BE-42FF-90A4-1B86BCFC0201}"/>
              </a:ext>
            </a:extLst>
          </p:cNvPr>
          <p:cNvPicPr>
            <a:picLocks noGrp="1" noChangeAspect="1"/>
          </p:cNvPicPr>
          <p:nvPr>
            <p:ph idx="1"/>
          </p:nvPr>
        </p:nvPicPr>
        <p:blipFill>
          <a:blip r:embed="rId2"/>
          <a:stretch>
            <a:fillRect/>
          </a:stretch>
        </p:blipFill>
        <p:spPr>
          <a:xfrm>
            <a:off x="838200" y="1544268"/>
            <a:ext cx="10729738" cy="1224689"/>
          </a:xfrm>
        </p:spPr>
      </p:pic>
      <p:pic>
        <p:nvPicPr>
          <p:cNvPr id="7" name="Picture 6">
            <a:extLst>
              <a:ext uri="{FF2B5EF4-FFF2-40B4-BE49-F238E27FC236}">
                <a16:creationId xmlns:a16="http://schemas.microsoft.com/office/drawing/2014/main" id="{6DF2066C-F86F-4C69-99BD-AD85A79A7155}"/>
              </a:ext>
            </a:extLst>
          </p:cNvPr>
          <p:cNvPicPr>
            <a:picLocks noChangeAspect="1"/>
          </p:cNvPicPr>
          <p:nvPr/>
        </p:nvPicPr>
        <p:blipFill>
          <a:blip r:embed="rId3"/>
          <a:stretch>
            <a:fillRect/>
          </a:stretch>
        </p:blipFill>
        <p:spPr>
          <a:xfrm>
            <a:off x="748047" y="3119064"/>
            <a:ext cx="11274469" cy="2805217"/>
          </a:xfrm>
          <a:prstGeom prst="rect">
            <a:avLst/>
          </a:prstGeom>
        </p:spPr>
      </p:pic>
      <p:pic>
        <p:nvPicPr>
          <p:cNvPr id="4" name="Picture 3">
            <a:extLst>
              <a:ext uri="{FF2B5EF4-FFF2-40B4-BE49-F238E27FC236}">
                <a16:creationId xmlns:a16="http://schemas.microsoft.com/office/drawing/2014/main" id="{B3F716EE-E8BA-11D3-CC20-5A69A5F318CD}"/>
              </a:ext>
            </a:extLst>
          </p:cNvPr>
          <p:cNvPicPr>
            <a:picLocks noChangeAspect="1"/>
          </p:cNvPicPr>
          <p:nvPr/>
        </p:nvPicPr>
        <p:blipFill>
          <a:blip r:embed="rId4"/>
          <a:stretch>
            <a:fillRect/>
          </a:stretch>
        </p:blipFill>
        <p:spPr>
          <a:xfrm>
            <a:off x="838200" y="4197333"/>
            <a:ext cx="4676274" cy="2333822"/>
          </a:xfrm>
          <a:prstGeom prst="rect">
            <a:avLst/>
          </a:prstGeom>
        </p:spPr>
      </p:pic>
    </p:spTree>
    <p:extLst>
      <p:ext uri="{BB962C8B-B14F-4D97-AF65-F5344CB8AC3E}">
        <p14:creationId xmlns:p14="http://schemas.microsoft.com/office/powerpoint/2010/main" val="182010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D8CBF-CB69-470D-8FB8-BD23C6D1AB5C}"/>
              </a:ext>
            </a:extLst>
          </p:cNvPr>
          <p:cNvSpPr>
            <a:spLocks noGrp="1"/>
          </p:cNvSpPr>
          <p:nvPr>
            <p:ph type="title"/>
          </p:nvPr>
        </p:nvSpPr>
        <p:spPr/>
        <p:txBody>
          <a:bodyPr/>
          <a:lstStyle/>
          <a:p>
            <a:r>
              <a:rPr lang="en-US" dirty="0"/>
              <a:t>Seasonal Index</a:t>
            </a:r>
            <a:endParaRPr lang="en-AU" dirty="0"/>
          </a:p>
        </p:txBody>
      </p:sp>
      <p:pic>
        <p:nvPicPr>
          <p:cNvPr id="4" name="Content Placeholder 3">
            <a:extLst>
              <a:ext uri="{FF2B5EF4-FFF2-40B4-BE49-F238E27FC236}">
                <a16:creationId xmlns:a16="http://schemas.microsoft.com/office/drawing/2014/main" id="{ECFEB58C-5A04-4BB3-B44E-A4DA52842296}"/>
              </a:ext>
            </a:extLst>
          </p:cNvPr>
          <p:cNvPicPr>
            <a:picLocks noGrp="1" noChangeAspect="1"/>
          </p:cNvPicPr>
          <p:nvPr>
            <p:ph idx="1"/>
          </p:nvPr>
        </p:nvPicPr>
        <p:blipFill>
          <a:blip r:embed="rId2"/>
          <a:stretch>
            <a:fillRect/>
          </a:stretch>
        </p:blipFill>
        <p:spPr>
          <a:xfrm>
            <a:off x="838200" y="1440048"/>
            <a:ext cx="11227254" cy="4316808"/>
          </a:xfrm>
          <a:prstGeom prst="rect">
            <a:avLst/>
          </a:prstGeom>
        </p:spPr>
      </p:pic>
      <p:pic>
        <p:nvPicPr>
          <p:cNvPr id="3" name="Picture 2">
            <a:extLst>
              <a:ext uri="{FF2B5EF4-FFF2-40B4-BE49-F238E27FC236}">
                <a16:creationId xmlns:a16="http://schemas.microsoft.com/office/drawing/2014/main" id="{9A7AD74E-5FAF-469B-76B3-B391761D65C8}"/>
              </a:ext>
            </a:extLst>
          </p:cNvPr>
          <p:cNvPicPr>
            <a:picLocks noChangeAspect="1"/>
          </p:cNvPicPr>
          <p:nvPr/>
        </p:nvPicPr>
        <p:blipFill>
          <a:blip r:embed="rId3"/>
          <a:stretch>
            <a:fillRect/>
          </a:stretch>
        </p:blipFill>
        <p:spPr>
          <a:xfrm>
            <a:off x="838200" y="4944979"/>
            <a:ext cx="4676274" cy="1586176"/>
          </a:xfrm>
          <a:prstGeom prst="rect">
            <a:avLst/>
          </a:prstGeom>
        </p:spPr>
      </p:pic>
      <p:pic>
        <p:nvPicPr>
          <p:cNvPr id="5" name="Picture 4">
            <a:extLst>
              <a:ext uri="{FF2B5EF4-FFF2-40B4-BE49-F238E27FC236}">
                <a16:creationId xmlns:a16="http://schemas.microsoft.com/office/drawing/2014/main" id="{80173AB5-F696-4DC7-7306-F4F05811BE4A}"/>
              </a:ext>
            </a:extLst>
          </p:cNvPr>
          <p:cNvPicPr>
            <a:picLocks noChangeAspect="1"/>
          </p:cNvPicPr>
          <p:nvPr/>
        </p:nvPicPr>
        <p:blipFill>
          <a:blip r:embed="rId3"/>
          <a:stretch>
            <a:fillRect/>
          </a:stretch>
        </p:blipFill>
        <p:spPr>
          <a:xfrm>
            <a:off x="6565232" y="5009210"/>
            <a:ext cx="4676274" cy="1521945"/>
          </a:xfrm>
          <a:prstGeom prst="rect">
            <a:avLst/>
          </a:prstGeom>
        </p:spPr>
      </p:pic>
    </p:spTree>
    <p:extLst>
      <p:ext uri="{BB962C8B-B14F-4D97-AF65-F5344CB8AC3E}">
        <p14:creationId xmlns:p14="http://schemas.microsoft.com/office/powerpoint/2010/main" val="171475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73D1-FF9C-4E3D-9CA9-C3F94FC02704}"/>
              </a:ext>
            </a:extLst>
          </p:cNvPr>
          <p:cNvSpPr>
            <a:spLocks noGrp="1"/>
          </p:cNvSpPr>
          <p:nvPr>
            <p:ph type="title"/>
          </p:nvPr>
        </p:nvSpPr>
        <p:spPr>
          <a:xfrm>
            <a:off x="838200" y="120426"/>
            <a:ext cx="10515600" cy="1325563"/>
          </a:xfrm>
        </p:spPr>
        <p:txBody>
          <a:bodyPr>
            <a:normAutofit fontScale="90000"/>
          </a:bodyPr>
          <a:lstStyle/>
          <a:p>
            <a:r>
              <a:rPr lang="en-US" dirty="0"/>
              <a:t>Seasonal Adjustment / De-</a:t>
            </a:r>
            <a:r>
              <a:rPr lang="en-US" dirty="0" err="1"/>
              <a:t>Seasonalising</a:t>
            </a:r>
            <a:r>
              <a:rPr lang="en-US" dirty="0"/>
              <a:t> / Correcting for Seasonality</a:t>
            </a:r>
            <a:endParaRPr lang="en-AU" dirty="0"/>
          </a:p>
        </p:txBody>
      </p:sp>
      <p:pic>
        <p:nvPicPr>
          <p:cNvPr id="5" name="Picture 4">
            <a:extLst>
              <a:ext uri="{FF2B5EF4-FFF2-40B4-BE49-F238E27FC236}">
                <a16:creationId xmlns:a16="http://schemas.microsoft.com/office/drawing/2014/main" id="{C7C4AA32-0985-4996-8A04-96D436470970}"/>
              </a:ext>
            </a:extLst>
          </p:cNvPr>
          <p:cNvPicPr>
            <a:picLocks noChangeAspect="1"/>
          </p:cNvPicPr>
          <p:nvPr/>
        </p:nvPicPr>
        <p:blipFill>
          <a:blip r:embed="rId2"/>
          <a:stretch>
            <a:fillRect/>
          </a:stretch>
        </p:blipFill>
        <p:spPr>
          <a:xfrm>
            <a:off x="838200" y="1288652"/>
            <a:ext cx="10096368" cy="1325563"/>
          </a:xfrm>
          <a:prstGeom prst="rect">
            <a:avLst/>
          </a:prstGeom>
        </p:spPr>
      </p:pic>
      <p:pic>
        <p:nvPicPr>
          <p:cNvPr id="8" name="Content Placeholder 4">
            <a:extLst>
              <a:ext uri="{FF2B5EF4-FFF2-40B4-BE49-F238E27FC236}">
                <a16:creationId xmlns:a16="http://schemas.microsoft.com/office/drawing/2014/main" id="{E9EF4835-E81D-423E-87B6-09E2FBE37944}"/>
              </a:ext>
            </a:extLst>
          </p:cNvPr>
          <p:cNvPicPr>
            <a:picLocks noGrp="1" noChangeAspect="1"/>
          </p:cNvPicPr>
          <p:nvPr>
            <p:ph idx="1"/>
          </p:nvPr>
        </p:nvPicPr>
        <p:blipFill>
          <a:blip r:embed="rId3"/>
          <a:stretch>
            <a:fillRect/>
          </a:stretch>
        </p:blipFill>
        <p:spPr>
          <a:xfrm>
            <a:off x="954109" y="2614215"/>
            <a:ext cx="10852063" cy="1788355"/>
          </a:xfrm>
        </p:spPr>
      </p:pic>
      <p:pic>
        <p:nvPicPr>
          <p:cNvPr id="4" name="Picture 3">
            <a:extLst>
              <a:ext uri="{FF2B5EF4-FFF2-40B4-BE49-F238E27FC236}">
                <a16:creationId xmlns:a16="http://schemas.microsoft.com/office/drawing/2014/main" id="{B617B5E7-F104-4FAD-B5E9-746BEB7D98DF}"/>
              </a:ext>
            </a:extLst>
          </p:cNvPr>
          <p:cNvPicPr>
            <a:picLocks noChangeAspect="1"/>
          </p:cNvPicPr>
          <p:nvPr/>
        </p:nvPicPr>
        <p:blipFill>
          <a:blip r:embed="rId4"/>
          <a:stretch>
            <a:fillRect/>
          </a:stretch>
        </p:blipFill>
        <p:spPr>
          <a:xfrm>
            <a:off x="838199" y="4545084"/>
            <a:ext cx="10705519" cy="2192490"/>
          </a:xfrm>
          <a:prstGeom prst="rect">
            <a:avLst/>
          </a:prstGeom>
        </p:spPr>
      </p:pic>
      <p:pic>
        <p:nvPicPr>
          <p:cNvPr id="3" name="Picture 2">
            <a:extLst>
              <a:ext uri="{FF2B5EF4-FFF2-40B4-BE49-F238E27FC236}">
                <a16:creationId xmlns:a16="http://schemas.microsoft.com/office/drawing/2014/main" id="{5BF27FFF-A7FD-931E-75F6-3D886D4B7C23}"/>
              </a:ext>
            </a:extLst>
          </p:cNvPr>
          <p:cNvPicPr>
            <a:picLocks noChangeAspect="1"/>
          </p:cNvPicPr>
          <p:nvPr/>
        </p:nvPicPr>
        <p:blipFill>
          <a:blip r:embed="rId5"/>
          <a:stretch>
            <a:fillRect/>
          </a:stretch>
        </p:blipFill>
        <p:spPr>
          <a:xfrm>
            <a:off x="838198" y="6414714"/>
            <a:ext cx="9605213" cy="322860"/>
          </a:xfrm>
          <a:prstGeom prst="rect">
            <a:avLst/>
          </a:prstGeom>
        </p:spPr>
      </p:pic>
    </p:spTree>
    <p:extLst>
      <p:ext uri="{BB962C8B-B14F-4D97-AF65-F5344CB8AC3E}">
        <p14:creationId xmlns:p14="http://schemas.microsoft.com/office/powerpoint/2010/main" val="151169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73D1-FF9C-4E3D-9CA9-C3F94FC02704}"/>
              </a:ext>
            </a:extLst>
          </p:cNvPr>
          <p:cNvSpPr>
            <a:spLocks noGrp="1"/>
          </p:cNvSpPr>
          <p:nvPr>
            <p:ph type="title"/>
          </p:nvPr>
        </p:nvSpPr>
        <p:spPr>
          <a:xfrm>
            <a:off x="838200" y="120426"/>
            <a:ext cx="10515600" cy="1325563"/>
          </a:xfrm>
        </p:spPr>
        <p:txBody>
          <a:bodyPr>
            <a:normAutofit fontScale="90000"/>
          </a:bodyPr>
          <a:lstStyle/>
          <a:p>
            <a:r>
              <a:rPr lang="en-US" dirty="0"/>
              <a:t>Seasonal Adjustment / De-</a:t>
            </a:r>
            <a:r>
              <a:rPr lang="en-US" dirty="0" err="1"/>
              <a:t>Seasonalising</a:t>
            </a:r>
            <a:r>
              <a:rPr lang="en-US" dirty="0"/>
              <a:t> / </a:t>
            </a:r>
            <a:r>
              <a:rPr lang="en-US" b="1" dirty="0"/>
              <a:t>Correcting</a:t>
            </a:r>
            <a:r>
              <a:rPr lang="en-US" dirty="0"/>
              <a:t> for Seasonality</a:t>
            </a:r>
            <a:endParaRPr lang="en-AU" dirty="0"/>
          </a:p>
        </p:txBody>
      </p:sp>
      <p:pic>
        <p:nvPicPr>
          <p:cNvPr id="7" name="Picture 6">
            <a:extLst>
              <a:ext uri="{FF2B5EF4-FFF2-40B4-BE49-F238E27FC236}">
                <a16:creationId xmlns:a16="http://schemas.microsoft.com/office/drawing/2014/main" id="{CBF66BAA-36B2-4E2F-BEDE-3B3D502EDDE7}"/>
              </a:ext>
            </a:extLst>
          </p:cNvPr>
          <p:cNvPicPr>
            <a:picLocks noChangeAspect="1"/>
          </p:cNvPicPr>
          <p:nvPr/>
        </p:nvPicPr>
        <p:blipFill>
          <a:blip r:embed="rId2"/>
          <a:stretch>
            <a:fillRect/>
          </a:stretch>
        </p:blipFill>
        <p:spPr>
          <a:xfrm>
            <a:off x="978839" y="1640381"/>
            <a:ext cx="10885568" cy="1788619"/>
          </a:xfrm>
          <a:prstGeom prst="rect">
            <a:avLst/>
          </a:prstGeom>
        </p:spPr>
      </p:pic>
      <p:pic>
        <p:nvPicPr>
          <p:cNvPr id="9" name="Picture 8">
            <a:extLst>
              <a:ext uri="{FF2B5EF4-FFF2-40B4-BE49-F238E27FC236}">
                <a16:creationId xmlns:a16="http://schemas.microsoft.com/office/drawing/2014/main" id="{71794C01-F8A7-4870-97D1-EC5D792CD2AB}"/>
              </a:ext>
            </a:extLst>
          </p:cNvPr>
          <p:cNvPicPr>
            <a:picLocks noChangeAspect="1"/>
          </p:cNvPicPr>
          <p:nvPr/>
        </p:nvPicPr>
        <p:blipFill>
          <a:blip r:embed="rId3"/>
          <a:stretch>
            <a:fillRect/>
          </a:stretch>
        </p:blipFill>
        <p:spPr>
          <a:xfrm>
            <a:off x="978839" y="3623392"/>
            <a:ext cx="10082017" cy="2508670"/>
          </a:xfrm>
          <a:prstGeom prst="rect">
            <a:avLst/>
          </a:prstGeom>
        </p:spPr>
      </p:pic>
      <p:pic>
        <p:nvPicPr>
          <p:cNvPr id="3" name="Picture 2">
            <a:extLst>
              <a:ext uri="{FF2B5EF4-FFF2-40B4-BE49-F238E27FC236}">
                <a16:creationId xmlns:a16="http://schemas.microsoft.com/office/drawing/2014/main" id="{4B1084A3-6C56-1734-01F5-F7674870A677}"/>
              </a:ext>
            </a:extLst>
          </p:cNvPr>
          <p:cNvPicPr>
            <a:picLocks noChangeAspect="1"/>
          </p:cNvPicPr>
          <p:nvPr/>
        </p:nvPicPr>
        <p:blipFill>
          <a:blip r:embed="rId4"/>
          <a:stretch>
            <a:fillRect/>
          </a:stretch>
        </p:blipFill>
        <p:spPr>
          <a:xfrm>
            <a:off x="838200" y="4658311"/>
            <a:ext cx="5382126" cy="1788620"/>
          </a:xfrm>
          <a:prstGeom prst="rect">
            <a:avLst/>
          </a:prstGeom>
        </p:spPr>
      </p:pic>
      <p:pic>
        <p:nvPicPr>
          <p:cNvPr id="4" name="Picture 3">
            <a:extLst>
              <a:ext uri="{FF2B5EF4-FFF2-40B4-BE49-F238E27FC236}">
                <a16:creationId xmlns:a16="http://schemas.microsoft.com/office/drawing/2014/main" id="{16613CB0-E040-D9B9-C5EA-0846D0C70F9B}"/>
              </a:ext>
            </a:extLst>
          </p:cNvPr>
          <p:cNvPicPr>
            <a:picLocks noChangeAspect="1"/>
          </p:cNvPicPr>
          <p:nvPr/>
        </p:nvPicPr>
        <p:blipFill>
          <a:blip r:embed="rId4"/>
          <a:stretch>
            <a:fillRect/>
          </a:stretch>
        </p:blipFill>
        <p:spPr>
          <a:xfrm>
            <a:off x="6096000" y="4469934"/>
            <a:ext cx="4964856" cy="2333822"/>
          </a:xfrm>
          <a:prstGeom prst="rect">
            <a:avLst/>
          </a:prstGeom>
        </p:spPr>
      </p:pic>
    </p:spTree>
    <p:extLst>
      <p:ext uri="{BB962C8B-B14F-4D97-AF65-F5344CB8AC3E}">
        <p14:creationId xmlns:p14="http://schemas.microsoft.com/office/powerpoint/2010/main" val="16202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Fit a trend line to the data in the following table, which shows the number of government schools in Victoria over the period 1981–92 and interpret the slope.</a:t>
            </a:r>
          </a:p>
        </p:txBody>
      </p:sp>
      <p:pic>
        <p:nvPicPr>
          <p:cNvPr id="4" name="Picture 3">
            <a:extLst>
              <a:ext uri="{FF2B5EF4-FFF2-40B4-BE49-F238E27FC236}">
                <a16:creationId xmlns:a16="http://schemas.microsoft.com/office/drawing/2014/main" id="{F72B4F73-B0FC-7A40-91BE-32A8D2CD9A34}"/>
              </a:ext>
            </a:extLst>
          </p:cNvPr>
          <p:cNvPicPr>
            <a:picLocks noChangeAspect="1"/>
          </p:cNvPicPr>
          <p:nvPr/>
        </p:nvPicPr>
        <p:blipFill>
          <a:blip r:embed="rId2"/>
          <a:stretch>
            <a:fillRect/>
          </a:stretch>
        </p:blipFill>
        <p:spPr>
          <a:xfrm>
            <a:off x="-5" y="1985700"/>
            <a:ext cx="12192000" cy="985686"/>
          </a:xfrm>
          <a:prstGeom prst="rect">
            <a:avLst/>
          </a:prstGeom>
        </p:spPr>
      </p:pic>
      <p:graphicFrame>
        <p:nvGraphicFramePr>
          <p:cNvPr id="5" name="Table 5">
            <a:extLst>
              <a:ext uri="{FF2B5EF4-FFF2-40B4-BE49-F238E27FC236}">
                <a16:creationId xmlns:a16="http://schemas.microsoft.com/office/drawing/2014/main" id="{48264AC8-E326-9442-972F-8AFD3BC0260F}"/>
              </a:ext>
            </a:extLst>
          </p:cNvPr>
          <p:cNvGraphicFramePr>
            <a:graphicFrameLocks noGrp="1"/>
          </p:cNvGraphicFramePr>
          <p:nvPr>
            <p:extLst>
              <p:ext uri="{D42A27DB-BD31-4B8C-83A1-F6EECF244321}">
                <p14:modId xmlns:p14="http://schemas.microsoft.com/office/powerpoint/2010/main" val="2580329779"/>
              </p:ext>
            </p:extLst>
          </p:nvPr>
        </p:nvGraphicFramePr>
        <p:xfrm>
          <a:off x="-1" y="1575217"/>
          <a:ext cx="12191998" cy="370840"/>
        </p:xfrm>
        <a:graphic>
          <a:graphicData uri="http://schemas.openxmlformats.org/drawingml/2006/table">
            <a:tbl>
              <a:tblPr firstRow="1" bandRow="1">
                <a:tableStyleId>{5C22544A-7EE6-4342-B048-85BDC9FD1C3A}</a:tableStyleId>
              </a:tblPr>
              <a:tblGrid>
                <a:gridCol w="1377864">
                  <a:extLst>
                    <a:ext uri="{9D8B030D-6E8A-4147-A177-3AD203B41FA5}">
                      <a16:colId xmlns:a16="http://schemas.microsoft.com/office/drawing/2014/main" val="3155183602"/>
                    </a:ext>
                  </a:extLst>
                </a:gridCol>
                <a:gridCol w="901874">
                  <a:extLst>
                    <a:ext uri="{9D8B030D-6E8A-4147-A177-3AD203B41FA5}">
                      <a16:colId xmlns:a16="http://schemas.microsoft.com/office/drawing/2014/main" val="3162848798"/>
                    </a:ext>
                  </a:extLst>
                </a:gridCol>
                <a:gridCol w="876822">
                  <a:extLst>
                    <a:ext uri="{9D8B030D-6E8A-4147-A177-3AD203B41FA5}">
                      <a16:colId xmlns:a16="http://schemas.microsoft.com/office/drawing/2014/main" val="2748613672"/>
                    </a:ext>
                  </a:extLst>
                </a:gridCol>
                <a:gridCol w="914400">
                  <a:extLst>
                    <a:ext uri="{9D8B030D-6E8A-4147-A177-3AD203B41FA5}">
                      <a16:colId xmlns:a16="http://schemas.microsoft.com/office/drawing/2014/main" val="2956694081"/>
                    </a:ext>
                  </a:extLst>
                </a:gridCol>
                <a:gridCol w="864296">
                  <a:extLst>
                    <a:ext uri="{9D8B030D-6E8A-4147-A177-3AD203B41FA5}">
                      <a16:colId xmlns:a16="http://schemas.microsoft.com/office/drawing/2014/main" val="3939058040"/>
                    </a:ext>
                  </a:extLst>
                </a:gridCol>
                <a:gridCol w="901874">
                  <a:extLst>
                    <a:ext uri="{9D8B030D-6E8A-4147-A177-3AD203B41FA5}">
                      <a16:colId xmlns:a16="http://schemas.microsoft.com/office/drawing/2014/main" val="2975744528"/>
                    </a:ext>
                  </a:extLst>
                </a:gridCol>
                <a:gridCol w="901874">
                  <a:extLst>
                    <a:ext uri="{9D8B030D-6E8A-4147-A177-3AD203B41FA5}">
                      <a16:colId xmlns:a16="http://schemas.microsoft.com/office/drawing/2014/main" val="1766912782"/>
                    </a:ext>
                  </a:extLst>
                </a:gridCol>
                <a:gridCol w="901874">
                  <a:extLst>
                    <a:ext uri="{9D8B030D-6E8A-4147-A177-3AD203B41FA5}">
                      <a16:colId xmlns:a16="http://schemas.microsoft.com/office/drawing/2014/main" val="1049368814"/>
                    </a:ext>
                  </a:extLst>
                </a:gridCol>
                <a:gridCol w="914400">
                  <a:extLst>
                    <a:ext uri="{9D8B030D-6E8A-4147-A177-3AD203B41FA5}">
                      <a16:colId xmlns:a16="http://schemas.microsoft.com/office/drawing/2014/main" val="4028037725"/>
                    </a:ext>
                  </a:extLst>
                </a:gridCol>
                <a:gridCol w="889348">
                  <a:extLst>
                    <a:ext uri="{9D8B030D-6E8A-4147-A177-3AD203B41FA5}">
                      <a16:colId xmlns:a16="http://schemas.microsoft.com/office/drawing/2014/main" val="2388034880"/>
                    </a:ext>
                  </a:extLst>
                </a:gridCol>
                <a:gridCol w="876822">
                  <a:extLst>
                    <a:ext uri="{9D8B030D-6E8A-4147-A177-3AD203B41FA5}">
                      <a16:colId xmlns:a16="http://schemas.microsoft.com/office/drawing/2014/main" val="2676186495"/>
                    </a:ext>
                  </a:extLst>
                </a:gridCol>
                <a:gridCol w="932704">
                  <a:extLst>
                    <a:ext uri="{9D8B030D-6E8A-4147-A177-3AD203B41FA5}">
                      <a16:colId xmlns:a16="http://schemas.microsoft.com/office/drawing/2014/main" val="1452593901"/>
                    </a:ext>
                  </a:extLst>
                </a:gridCol>
                <a:gridCol w="937846">
                  <a:extLst>
                    <a:ext uri="{9D8B030D-6E8A-4147-A177-3AD203B41FA5}">
                      <a16:colId xmlns:a16="http://schemas.microsoft.com/office/drawing/2014/main" val="4223439476"/>
                    </a:ext>
                  </a:extLst>
                </a:gridCol>
              </a:tblGrid>
              <a:tr h="370840">
                <a:tc>
                  <a:txBody>
                    <a:bodyPr/>
                    <a:lstStyle/>
                    <a:p>
                      <a:r>
                        <a:rPr lang="en-US" dirty="0"/>
                        <a:t>EV</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extLst>
                  <a:ext uri="{0D108BD9-81ED-4DB2-BD59-A6C34878D82A}">
                    <a16:rowId xmlns:a16="http://schemas.microsoft.com/office/drawing/2014/main" val="3982503883"/>
                  </a:ext>
                </a:extLst>
              </a:tr>
            </a:tbl>
          </a:graphicData>
        </a:graphic>
      </p:graphicFrame>
      <p:pic>
        <p:nvPicPr>
          <p:cNvPr id="10" name="Picture 9">
            <a:extLst>
              <a:ext uri="{FF2B5EF4-FFF2-40B4-BE49-F238E27FC236}">
                <a16:creationId xmlns:a16="http://schemas.microsoft.com/office/drawing/2014/main" id="{0CED92E2-C864-0F41-99D7-B9A13E8C3358}"/>
              </a:ext>
            </a:extLst>
          </p:cNvPr>
          <p:cNvPicPr>
            <a:picLocks noChangeAspect="1"/>
          </p:cNvPicPr>
          <p:nvPr/>
        </p:nvPicPr>
        <p:blipFill>
          <a:blip r:embed="rId3"/>
          <a:stretch>
            <a:fillRect/>
          </a:stretch>
        </p:blipFill>
        <p:spPr>
          <a:xfrm>
            <a:off x="599070" y="3156337"/>
            <a:ext cx="4699000" cy="2908300"/>
          </a:xfrm>
          <a:prstGeom prst="rect">
            <a:avLst/>
          </a:prstGeom>
        </p:spPr>
      </p:pic>
      <p:pic>
        <p:nvPicPr>
          <p:cNvPr id="11" name="Picture 10">
            <a:extLst>
              <a:ext uri="{FF2B5EF4-FFF2-40B4-BE49-F238E27FC236}">
                <a16:creationId xmlns:a16="http://schemas.microsoft.com/office/drawing/2014/main" id="{77075F99-FBC8-AE4E-9C43-44A7B2CFB64A}"/>
              </a:ext>
            </a:extLst>
          </p:cNvPr>
          <p:cNvPicPr>
            <a:picLocks noChangeAspect="1"/>
          </p:cNvPicPr>
          <p:nvPr/>
        </p:nvPicPr>
        <p:blipFill>
          <a:blip r:embed="rId4"/>
          <a:stretch>
            <a:fillRect/>
          </a:stretch>
        </p:blipFill>
        <p:spPr>
          <a:xfrm>
            <a:off x="5461000" y="3366330"/>
            <a:ext cx="6131930" cy="520285"/>
          </a:xfrm>
          <a:prstGeom prst="rect">
            <a:avLst/>
          </a:prstGeom>
        </p:spPr>
      </p:pic>
      <p:sp>
        <p:nvSpPr>
          <p:cNvPr id="16" name="TextBox 15">
            <a:extLst>
              <a:ext uri="{FF2B5EF4-FFF2-40B4-BE49-F238E27FC236}">
                <a16:creationId xmlns:a16="http://schemas.microsoft.com/office/drawing/2014/main" id="{878D784D-EB91-C143-AD01-F15B55024776}"/>
              </a:ext>
            </a:extLst>
          </p:cNvPr>
          <p:cNvSpPr txBox="1"/>
          <p:nvPr/>
        </p:nvSpPr>
        <p:spPr>
          <a:xfrm>
            <a:off x="675270" y="6058674"/>
            <a:ext cx="5247270" cy="369332"/>
          </a:xfrm>
          <a:prstGeom prst="rect">
            <a:avLst/>
          </a:prstGeom>
          <a:noFill/>
        </p:spPr>
        <p:txBody>
          <a:bodyPr wrap="square" rtlCol="0">
            <a:spAutoFit/>
          </a:bodyPr>
          <a:lstStyle/>
          <a:p>
            <a:r>
              <a:rPr lang="en-US" dirty="0">
                <a:solidFill>
                  <a:schemeClr val="bg2">
                    <a:lumMod val="50000"/>
                  </a:schemeClr>
                </a:solidFill>
              </a:rPr>
              <a:t>Year    1982.    1984.  1986    1988    1990.   1992   </a:t>
            </a:r>
          </a:p>
        </p:txBody>
      </p:sp>
      <p:sp>
        <p:nvSpPr>
          <p:cNvPr id="19" name="TextBox 18">
            <a:extLst>
              <a:ext uri="{FF2B5EF4-FFF2-40B4-BE49-F238E27FC236}">
                <a16:creationId xmlns:a16="http://schemas.microsoft.com/office/drawing/2014/main" id="{93E6FD1D-98A9-BD4E-BCAA-9F53E06EE44A}"/>
              </a:ext>
            </a:extLst>
          </p:cNvPr>
          <p:cNvSpPr txBox="1"/>
          <p:nvPr/>
        </p:nvSpPr>
        <p:spPr>
          <a:xfrm>
            <a:off x="45072" y="3060880"/>
            <a:ext cx="553998" cy="2908300"/>
          </a:xfrm>
          <a:prstGeom prst="rect">
            <a:avLst/>
          </a:prstGeom>
          <a:noFill/>
        </p:spPr>
        <p:txBody>
          <a:bodyPr vert="vert270" wrap="square" rtlCol="0">
            <a:spAutoFit/>
          </a:bodyPr>
          <a:lstStyle/>
          <a:p>
            <a:r>
              <a:rPr lang="en-US" sz="2400" dirty="0">
                <a:solidFill>
                  <a:schemeClr val="bg2">
                    <a:lumMod val="50000"/>
                  </a:schemeClr>
                </a:solidFill>
              </a:rPr>
              <a:t>Number of Schools</a:t>
            </a:r>
          </a:p>
        </p:txBody>
      </p:sp>
      <p:sp>
        <p:nvSpPr>
          <p:cNvPr id="20" name="TextBox 19">
            <a:extLst>
              <a:ext uri="{FF2B5EF4-FFF2-40B4-BE49-F238E27FC236}">
                <a16:creationId xmlns:a16="http://schemas.microsoft.com/office/drawing/2014/main" id="{B41586D8-299C-8F46-B8FA-65976559059C}"/>
              </a:ext>
            </a:extLst>
          </p:cNvPr>
          <p:cNvSpPr txBox="1"/>
          <p:nvPr/>
        </p:nvSpPr>
        <p:spPr>
          <a:xfrm>
            <a:off x="5852068" y="5324873"/>
            <a:ext cx="2496457" cy="400110"/>
          </a:xfrm>
          <a:prstGeom prst="rect">
            <a:avLst/>
          </a:prstGeom>
          <a:ln>
            <a:extLst>
              <a:ext uri="{C807C97D-BFC1-408E-A445-0C87EB9F89A2}">
                <ask:lineSketchStyleProps xmlns:ask="http://schemas.microsoft.com/office/drawing/2018/sketchyshapes">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solidFill>
                  <a:schemeClr val="bg2">
                    <a:lumMod val="50000"/>
                  </a:schemeClr>
                </a:solidFill>
              </a:rPr>
              <a:t>Number of schools</a:t>
            </a:r>
            <a:endParaRPr lang="en-US" sz="2000" dirty="0">
              <a:ln>
                <a:solidFill>
                  <a:schemeClr val="tx1"/>
                </a:solidFill>
              </a:ln>
              <a:solidFill>
                <a:schemeClr val="bg2">
                  <a:lumMod val="50000"/>
                </a:schemeClr>
              </a:solidFill>
            </a:endParaRPr>
          </a:p>
        </p:txBody>
      </p:sp>
      <p:sp>
        <p:nvSpPr>
          <p:cNvPr id="21" name="TextBox 20">
            <a:extLst>
              <a:ext uri="{FF2B5EF4-FFF2-40B4-BE49-F238E27FC236}">
                <a16:creationId xmlns:a16="http://schemas.microsoft.com/office/drawing/2014/main" id="{16E081E3-3153-E441-A56B-E345BC5F2F0C}"/>
              </a:ext>
            </a:extLst>
          </p:cNvPr>
          <p:cNvSpPr txBox="1"/>
          <p:nvPr/>
        </p:nvSpPr>
        <p:spPr>
          <a:xfrm>
            <a:off x="10996266" y="6271271"/>
            <a:ext cx="795013" cy="400110"/>
          </a:xfrm>
          <a:prstGeom prst="rect">
            <a:avLst/>
          </a:prstGeom>
          <a:ln>
            <a:extLst>
              <a:ext uri="{C807C97D-BFC1-408E-A445-0C87EB9F89A2}">
                <ask:lineSketchStyleProps xmlns:ask="http://schemas.microsoft.com/office/drawing/2018/sketchyshapes">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solidFill>
                  <a:schemeClr val="bg2">
                    <a:lumMod val="50000"/>
                  </a:schemeClr>
                </a:solidFill>
              </a:rPr>
              <a:t>Year</a:t>
            </a:r>
          </a:p>
        </p:txBody>
      </p:sp>
      <p:sp>
        <p:nvSpPr>
          <p:cNvPr id="22" name="Up Arrow Callout 21">
            <a:extLst>
              <a:ext uri="{FF2B5EF4-FFF2-40B4-BE49-F238E27FC236}">
                <a16:creationId xmlns:a16="http://schemas.microsoft.com/office/drawing/2014/main" id="{C6D4F7FE-9B3C-E54F-A022-224CC1B27ED4}"/>
              </a:ext>
            </a:extLst>
          </p:cNvPr>
          <p:cNvSpPr/>
          <p:nvPr/>
        </p:nvSpPr>
        <p:spPr>
          <a:xfrm rot="3187285">
            <a:off x="7505817" y="3198440"/>
            <a:ext cx="534776" cy="2422407"/>
          </a:xfrm>
          <a:prstGeom prst="upArrowCallout">
            <a:avLst>
              <a:gd name="adj1" fmla="val 25000"/>
              <a:gd name="adj2" fmla="val 11774"/>
              <a:gd name="adj3" fmla="val 25000"/>
              <a:gd name="adj4" fmla="val 7719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Replace Y with RV</a:t>
            </a:r>
          </a:p>
        </p:txBody>
      </p:sp>
      <p:sp>
        <p:nvSpPr>
          <p:cNvPr id="23" name="Up Arrow Callout 22">
            <a:extLst>
              <a:ext uri="{FF2B5EF4-FFF2-40B4-BE49-F238E27FC236}">
                <a16:creationId xmlns:a16="http://schemas.microsoft.com/office/drawing/2014/main" id="{BD8CF3D3-10CF-DB41-8641-D78B911A3284}"/>
              </a:ext>
            </a:extLst>
          </p:cNvPr>
          <p:cNvSpPr/>
          <p:nvPr/>
        </p:nvSpPr>
        <p:spPr>
          <a:xfrm>
            <a:off x="11126385" y="3839736"/>
            <a:ext cx="534776" cy="2403604"/>
          </a:xfrm>
          <a:prstGeom prst="upArrowCallout">
            <a:avLst>
              <a:gd name="adj1" fmla="val 25000"/>
              <a:gd name="adj2" fmla="val 11774"/>
              <a:gd name="adj3" fmla="val 25000"/>
              <a:gd name="adj4" fmla="val 77199"/>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Replace X with EV</a:t>
            </a:r>
          </a:p>
        </p:txBody>
      </p:sp>
    </p:spTree>
    <p:extLst>
      <p:ext uri="{BB962C8B-B14F-4D97-AF65-F5344CB8AC3E}">
        <p14:creationId xmlns:p14="http://schemas.microsoft.com/office/powerpoint/2010/main" val="61414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ppt_x"/>
                                          </p:val>
                                        </p:tav>
                                        <p:tav tm="100000">
                                          <p:val>
                                            <p:strVal val="#ppt_x"/>
                                          </p:val>
                                        </p:tav>
                                      </p:tavLst>
                                    </p:anim>
                                    <p:anim calcmode="lin" valueType="num">
                                      <p:cBhvr additive="base">
                                        <p:cTn id="6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p:bldP spid="19" grpId="0"/>
      <p:bldP spid="20" grpId="0" animBg="1"/>
      <p:bldP spid="21" grpId="0" animBg="1"/>
      <p:bldP spid="22"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Fitting a trend line</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Fit a trend line to the data in the following table, which shows the number of government schools in Victoria over the period 1981–92 and interpret the slope.</a:t>
            </a:r>
          </a:p>
        </p:txBody>
      </p:sp>
      <p:pic>
        <p:nvPicPr>
          <p:cNvPr id="4" name="Picture 3">
            <a:extLst>
              <a:ext uri="{FF2B5EF4-FFF2-40B4-BE49-F238E27FC236}">
                <a16:creationId xmlns:a16="http://schemas.microsoft.com/office/drawing/2014/main" id="{F72B4F73-B0FC-7A40-91BE-32A8D2CD9A34}"/>
              </a:ext>
            </a:extLst>
          </p:cNvPr>
          <p:cNvPicPr>
            <a:picLocks noChangeAspect="1"/>
          </p:cNvPicPr>
          <p:nvPr/>
        </p:nvPicPr>
        <p:blipFill>
          <a:blip r:embed="rId2"/>
          <a:stretch>
            <a:fillRect/>
          </a:stretch>
        </p:blipFill>
        <p:spPr>
          <a:xfrm>
            <a:off x="-5" y="1985700"/>
            <a:ext cx="12192000" cy="985686"/>
          </a:xfrm>
          <a:prstGeom prst="rect">
            <a:avLst/>
          </a:prstGeom>
        </p:spPr>
      </p:pic>
      <p:graphicFrame>
        <p:nvGraphicFramePr>
          <p:cNvPr id="5" name="Table 5">
            <a:extLst>
              <a:ext uri="{FF2B5EF4-FFF2-40B4-BE49-F238E27FC236}">
                <a16:creationId xmlns:a16="http://schemas.microsoft.com/office/drawing/2014/main" id="{48264AC8-E326-9442-972F-8AFD3BC0260F}"/>
              </a:ext>
            </a:extLst>
          </p:cNvPr>
          <p:cNvGraphicFramePr>
            <a:graphicFrameLocks noGrp="1"/>
          </p:cNvGraphicFramePr>
          <p:nvPr/>
        </p:nvGraphicFramePr>
        <p:xfrm>
          <a:off x="-1" y="1575217"/>
          <a:ext cx="12191998" cy="370840"/>
        </p:xfrm>
        <a:graphic>
          <a:graphicData uri="http://schemas.openxmlformats.org/drawingml/2006/table">
            <a:tbl>
              <a:tblPr firstRow="1" bandRow="1">
                <a:tableStyleId>{5C22544A-7EE6-4342-B048-85BDC9FD1C3A}</a:tableStyleId>
              </a:tblPr>
              <a:tblGrid>
                <a:gridCol w="1377864">
                  <a:extLst>
                    <a:ext uri="{9D8B030D-6E8A-4147-A177-3AD203B41FA5}">
                      <a16:colId xmlns:a16="http://schemas.microsoft.com/office/drawing/2014/main" val="3155183602"/>
                    </a:ext>
                  </a:extLst>
                </a:gridCol>
                <a:gridCol w="901874">
                  <a:extLst>
                    <a:ext uri="{9D8B030D-6E8A-4147-A177-3AD203B41FA5}">
                      <a16:colId xmlns:a16="http://schemas.microsoft.com/office/drawing/2014/main" val="3162848798"/>
                    </a:ext>
                  </a:extLst>
                </a:gridCol>
                <a:gridCol w="876822">
                  <a:extLst>
                    <a:ext uri="{9D8B030D-6E8A-4147-A177-3AD203B41FA5}">
                      <a16:colId xmlns:a16="http://schemas.microsoft.com/office/drawing/2014/main" val="2748613672"/>
                    </a:ext>
                  </a:extLst>
                </a:gridCol>
                <a:gridCol w="914400">
                  <a:extLst>
                    <a:ext uri="{9D8B030D-6E8A-4147-A177-3AD203B41FA5}">
                      <a16:colId xmlns:a16="http://schemas.microsoft.com/office/drawing/2014/main" val="2956694081"/>
                    </a:ext>
                  </a:extLst>
                </a:gridCol>
                <a:gridCol w="864296">
                  <a:extLst>
                    <a:ext uri="{9D8B030D-6E8A-4147-A177-3AD203B41FA5}">
                      <a16:colId xmlns:a16="http://schemas.microsoft.com/office/drawing/2014/main" val="3939058040"/>
                    </a:ext>
                  </a:extLst>
                </a:gridCol>
                <a:gridCol w="901874">
                  <a:extLst>
                    <a:ext uri="{9D8B030D-6E8A-4147-A177-3AD203B41FA5}">
                      <a16:colId xmlns:a16="http://schemas.microsoft.com/office/drawing/2014/main" val="2975744528"/>
                    </a:ext>
                  </a:extLst>
                </a:gridCol>
                <a:gridCol w="901874">
                  <a:extLst>
                    <a:ext uri="{9D8B030D-6E8A-4147-A177-3AD203B41FA5}">
                      <a16:colId xmlns:a16="http://schemas.microsoft.com/office/drawing/2014/main" val="1766912782"/>
                    </a:ext>
                  </a:extLst>
                </a:gridCol>
                <a:gridCol w="901874">
                  <a:extLst>
                    <a:ext uri="{9D8B030D-6E8A-4147-A177-3AD203B41FA5}">
                      <a16:colId xmlns:a16="http://schemas.microsoft.com/office/drawing/2014/main" val="1049368814"/>
                    </a:ext>
                  </a:extLst>
                </a:gridCol>
                <a:gridCol w="914400">
                  <a:extLst>
                    <a:ext uri="{9D8B030D-6E8A-4147-A177-3AD203B41FA5}">
                      <a16:colId xmlns:a16="http://schemas.microsoft.com/office/drawing/2014/main" val="4028037725"/>
                    </a:ext>
                  </a:extLst>
                </a:gridCol>
                <a:gridCol w="889348">
                  <a:extLst>
                    <a:ext uri="{9D8B030D-6E8A-4147-A177-3AD203B41FA5}">
                      <a16:colId xmlns:a16="http://schemas.microsoft.com/office/drawing/2014/main" val="2388034880"/>
                    </a:ext>
                  </a:extLst>
                </a:gridCol>
                <a:gridCol w="876822">
                  <a:extLst>
                    <a:ext uri="{9D8B030D-6E8A-4147-A177-3AD203B41FA5}">
                      <a16:colId xmlns:a16="http://schemas.microsoft.com/office/drawing/2014/main" val="2676186495"/>
                    </a:ext>
                  </a:extLst>
                </a:gridCol>
                <a:gridCol w="932704">
                  <a:extLst>
                    <a:ext uri="{9D8B030D-6E8A-4147-A177-3AD203B41FA5}">
                      <a16:colId xmlns:a16="http://schemas.microsoft.com/office/drawing/2014/main" val="1452593901"/>
                    </a:ext>
                  </a:extLst>
                </a:gridCol>
                <a:gridCol w="937846">
                  <a:extLst>
                    <a:ext uri="{9D8B030D-6E8A-4147-A177-3AD203B41FA5}">
                      <a16:colId xmlns:a16="http://schemas.microsoft.com/office/drawing/2014/main" val="4223439476"/>
                    </a:ext>
                  </a:extLst>
                </a:gridCol>
              </a:tblGrid>
              <a:tr h="370840">
                <a:tc>
                  <a:txBody>
                    <a:bodyPr/>
                    <a:lstStyle/>
                    <a:p>
                      <a:r>
                        <a:rPr lang="en-US" dirty="0"/>
                        <a:t>EV</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extLst>
                  <a:ext uri="{0D108BD9-81ED-4DB2-BD59-A6C34878D82A}">
                    <a16:rowId xmlns:a16="http://schemas.microsoft.com/office/drawing/2014/main" val="3982503883"/>
                  </a:ext>
                </a:extLst>
              </a:tr>
            </a:tbl>
          </a:graphicData>
        </a:graphic>
      </p:graphicFrame>
      <p:pic>
        <p:nvPicPr>
          <p:cNvPr id="6" name="Picture 5">
            <a:extLst>
              <a:ext uri="{FF2B5EF4-FFF2-40B4-BE49-F238E27FC236}">
                <a16:creationId xmlns:a16="http://schemas.microsoft.com/office/drawing/2014/main" id="{2092E019-9AC4-D741-AE34-FBB80279DF5C}"/>
              </a:ext>
            </a:extLst>
          </p:cNvPr>
          <p:cNvPicPr>
            <a:picLocks noChangeAspect="1"/>
          </p:cNvPicPr>
          <p:nvPr/>
        </p:nvPicPr>
        <p:blipFill>
          <a:blip r:embed="rId3"/>
          <a:stretch>
            <a:fillRect/>
          </a:stretch>
        </p:blipFill>
        <p:spPr>
          <a:xfrm>
            <a:off x="838200" y="3093951"/>
            <a:ext cx="5200650" cy="2970686"/>
          </a:xfrm>
          <a:prstGeom prst="rect">
            <a:avLst/>
          </a:prstGeom>
        </p:spPr>
      </p:pic>
      <p:sp>
        <p:nvSpPr>
          <p:cNvPr id="8" name="Rectangle 7">
            <a:extLst>
              <a:ext uri="{FF2B5EF4-FFF2-40B4-BE49-F238E27FC236}">
                <a16:creationId xmlns:a16="http://schemas.microsoft.com/office/drawing/2014/main" id="{51326DB0-03AE-C04F-A125-8F2DBB030EBA}"/>
              </a:ext>
            </a:extLst>
          </p:cNvPr>
          <p:cNvSpPr/>
          <p:nvPr/>
        </p:nvSpPr>
        <p:spPr>
          <a:xfrm>
            <a:off x="4783344" y="3424950"/>
            <a:ext cx="6471067" cy="461665"/>
          </a:xfrm>
          <a:prstGeom prst="rect">
            <a:avLst/>
          </a:prstGeom>
        </p:spPr>
        <p:txBody>
          <a:bodyPr wrap="none">
            <a:spAutoFit/>
          </a:bodyPr>
          <a:lstStyle/>
          <a:p>
            <a:r>
              <a:rPr lang="en-AU" sz="2400" b="0" i="0" dirty="0">
                <a:solidFill>
                  <a:srgbClr val="009EC6"/>
                </a:solidFill>
                <a:effectLst/>
                <a:latin typeface="Abadi"/>
              </a:rPr>
              <a:t>Number of schools </a:t>
            </a:r>
            <a:r>
              <a:rPr lang="en-AU" sz="2400" b="0" i="0" u="none" strike="noStrike" dirty="0">
                <a:solidFill>
                  <a:srgbClr val="009EC6"/>
                </a:solidFill>
                <a:effectLst/>
                <a:latin typeface="Abadi"/>
              </a:rPr>
              <a:t>=2169−12.5×=2169−12.5×</a:t>
            </a:r>
            <a:r>
              <a:rPr lang="en-AU" sz="2400" b="0" i="0" dirty="0">
                <a:solidFill>
                  <a:srgbClr val="009EC6"/>
                </a:solidFill>
                <a:effectLst/>
                <a:latin typeface="Abadi"/>
              </a:rPr>
              <a:t> year</a:t>
            </a:r>
            <a:endParaRPr lang="en-US" sz="2400" dirty="0">
              <a:latin typeface="Abadi"/>
            </a:endParaRPr>
          </a:p>
        </p:txBody>
      </p:sp>
      <p:sp>
        <p:nvSpPr>
          <p:cNvPr id="9" name="Rectangle 8">
            <a:extLst>
              <a:ext uri="{FF2B5EF4-FFF2-40B4-BE49-F238E27FC236}">
                <a16:creationId xmlns:a16="http://schemas.microsoft.com/office/drawing/2014/main" id="{823743C8-444E-C34F-BAA1-B5A1518BA72C}"/>
              </a:ext>
            </a:extLst>
          </p:cNvPr>
          <p:cNvSpPr/>
          <p:nvPr/>
        </p:nvSpPr>
        <p:spPr>
          <a:xfrm>
            <a:off x="6095995" y="4375058"/>
            <a:ext cx="6096000" cy="1569660"/>
          </a:xfrm>
          <a:prstGeom prst="rect">
            <a:avLst/>
          </a:prstGeom>
        </p:spPr>
        <p:txBody>
          <a:bodyPr>
            <a:spAutoFit/>
          </a:bodyPr>
          <a:lstStyle/>
          <a:p>
            <a:r>
              <a:rPr lang="en-AU" sz="2400" b="0" i="0" dirty="0">
                <a:solidFill>
                  <a:srgbClr val="009EC6"/>
                </a:solidFill>
                <a:effectLst/>
                <a:latin typeface="Abadi"/>
              </a:rPr>
              <a:t>Slope </a:t>
            </a:r>
            <a:r>
              <a:rPr lang="en-AU" sz="2400" b="0" i="0" u="none" strike="noStrike" dirty="0">
                <a:solidFill>
                  <a:srgbClr val="009EC6"/>
                </a:solidFill>
                <a:effectLst/>
                <a:latin typeface="Abadi"/>
              </a:rPr>
              <a:t>=−12.5</a:t>
            </a:r>
            <a:endParaRPr lang="en-AU" sz="2400" dirty="0">
              <a:solidFill>
                <a:srgbClr val="009EC6"/>
              </a:solidFill>
              <a:latin typeface="Abadi"/>
            </a:endParaRPr>
          </a:p>
          <a:p>
            <a:r>
              <a:rPr lang="en-AU" sz="2400" b="0" i="0" dirty="0">
                <a:solidFill>
                  <a:srgbClr val="009EC6"/>
                </a:solidFill>
                <a:effectLst/>
                <a:latin typeface="Abadi"/>
              </a:rPr>
              <a:t>Over the period </a:t>
            </a:r>
            <a:r>
              <a:rPr lang="en-AU" sz="2400" b="0" i="0" u="none" strike="noStrike" dirty="0">
                <a:solidFill>
                  <a:srgbClr val="009EC6"/>
                </a:solidFill>
                <a:effectLst/>
                <a:latin typeface="Abadi"/>
              </a:rPr>
              <a:t>1981</a:t>
            </a:r>
            <a:r>
              <a:rPr lang="en-AU" sz="2400" b="0" i="0" dirty="0">
                <a:solidFill>
                  <a:srgbClr val="009EC6"/>
                </a:solidFill>
                <a:effectLst/>
                <a:latin typeface="Abadi"/>
              </a:rPr>
              <a:t>–</a:t>
            </a:r>
            <a:r>
              <a:rPr lang="en-AU" sz="2400" b="0" i="0" u="none" strike="noStrike" dirty="0">
                <a:solidFill>
                  <a:srgbClr val="009EC6"/>
                </a:solidFill>
                <a:effectLst/>
                <a:latin typeface="Abadi"/>
              </a:rPr>
              <a:t>92</a:t>
            </a:r>
            <a:r>
              <a:rPr lang="en-AU" sz="2400" b="0" i="0" dirty="0">
                <a:solidFill>
                  <a:srgbClr val="009EC6"/>
                </a:solidFill>
                <a:effectLst/>
                <a:latin typeface="Abadi"/>
              </a:rPr>
              <a:t> the number of schools in Victoria decreased at an average rate of </a:t>
            </a:r>
            <a:r>
              <a:rPr lang="en-AU" sz="2400" b="0" i="0" u="none" strike="noStrike" dirty="0">
                <a:solidFill>
                  <a:srgbClr val="009EC6"/>
                </a:solidFill>
                <a:effectLst/>
                <a:latin typeface="Abadi"/>
              </a:rPr>
              <a:t>12.5</a:t>
            </a:r>
            <a:r>
              <a:rPr lang="en-AU" sz="2400" b="0" i="0" dirty="0">
                <a:solidFill>
                  <a:srgbClr val="009EC6"/>
                </a:solidFill>
                <a:effectLst/>
                <a:latin typeface="Abadi"/>
              </a:rPr>
              <a:t> schools per year.</a:t>
            </a:r>
          </a:p>
        </p:txBody>
      </p:sp>
    </p:spTree>
    <p:extLst>
      <p:ext uri="{BB962C8B-B14F-4D97-AF65-F5344CB8AC3E}">
        <p14:creationId xmlns:p14="http://schemas.microsoft.com/office/powerpoint/2010/main" val="57031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6B38-C5B0-1A4F-A4B5-DE5522FD0290}"/>
              </a:ext>
            </a:extLst>
          </p:cNvPr>
          <p:cNvSpPr>
            <a:spLocks noGrp="1"/>
          </p:cNvSpPr>
          <p:nvPr>
            <p:ph type="title"/>
          </p:nvPr>
        </p:nvSpPr>
        <p:spPr>
          <a:xfrm>
            <a:off x="838200" y="13233"/>
            <a:ext cx="10515600" cy="863970"/>
          </a:xfrm>
        </p:spPr>
        <p:txBody>
          <a:bodyPr/>
          <a:lstStyle/>
          <a:p>
            <a:r>
              <a:rPr lang="en-US" dirty="0"/>
              <a:t>Forecasting</a:t>
            </a:r>
          </a:p>
        </p:txBody>
      </p:sp>
      <p:sp>
        <p:nvSpPr>
          <p:cNvPr id="3" name="Content Placeholder 2">
            <a:extLst>
              <a:ext uri="{FF2B5EF4-FFF2-40B4-BE49-F238E27FC236}">
                <a16:creationId xmlns:a16="http://schemas.microsoft.com/office/drawing/2014/main" id="{C4AE314A-C135-D940-A753-AE6D830ECFE3}"/>
              </a:ext>
            </a:extLst>
          </p:cNvPr>
          <p:cNvSpPr>
            <a:spLocks noGrp="1"/>
          </p:cNvSpPr>
          <p:nvPr>
            <p:ph idx="1"/>
          </p:nvPr>
        </p:nvSpPr>
        <p:spPr>
          <a:xfrm>
            <a:off x="838200" y="793363"/>
            <a:ext cx="10515600" cy="742211"/>
          </a:xfrm>
        </p:spPr>
        <p:txBody>
          <a:bodyPr>
            <a:normAutofit lnSpcReduction="10000"/>
          </a:bodyPr>
          <a:lstStyle/>
          <a:p>
            <a:r>
              <a:rPr lang="en-US" sz="2400" dirty="0"/>
              <a:t>Using a trend line fitted to a time series plot to make predictions about future values is known as </a:t>
            </a:r>
            <a:r>
              <a:rPr lang="en-US" sz="2400" dirty="0">
                <a:solidFill>
                  <a:srgbClr val="FF0000"/>
                </a:solidFill>
              </a:rPr>
              <a:t>trend line forecasting</a:t>
            </a:r>
            <a:r>
              <a:rPr lang="en-US" sz="2400" dirty="0"/>
              <a:t>.</a:t>
            </a:r>
          </a:p>
        </p:txBody>
      </p:sp>
      <p:sp>
        <p:nvSpPr>
          <p:cNvPr id="8" name="Rectangle 7">
            <a:extLst>
              <a:ext uri="{FF2B5EF4-FFF2-40B4-BE49-F238E27FC236}">
                <a16:creationId xmlns:a16="http://schemas.microsoft.com/office/drawing/2014/main" id="{51326DB0-03AE-C04F-A125-8F2DBB030EBA}"/>
              </a:ext>
            </a:extLst>
          </p:cNvPr>
          <p:cNvSpPr/>
          <p:nvPr/>
        </p:nvSpPr>
        <p:spPr>
          <a:xfrm>
            <a:off x="2417515" y="2064647"/>
            <a:ext cx="6471067" cy="461665"/>
          </a:xfrm>
          <a:prstGeom prst="rect">
            <a:avLst/>
          </a:prstGeom>
        </p:spPr>
        <p:txBody>
          <a:bodyPr wrap="none">
            <a:spAutoFit/>
          </a:bodyPr>
          <a:lstStyle/>
          <a:p>
            <a:r>
              <a:rPr lang="en-AU" sz="2400" b="0" i="0" dirty="0">
                <a:solidFill>
                  <a:srgbClr val="009EC6"/>
                </a:solidFill>
                <a:effectLst/>
                <a:latin typeface="Abadi"/>
              </a:rPr>
              <a:t>Number of schools </a:t>
            </a:r>
            <a:r>
              <a:rPr lang="en-AU" sz="2400" b="0" i="0" u="none" strike="noStrike" dirty="0">
                <a:solidFill>
                  <a:srgbClr val="009EC6"/>
                </a:solidFill>
                <a:effectLst/>
                <a:latin typeface="Abadi"/>
              </a:rPr>
              <a:t>=2169−12.5×=2169−12.5×</a:t>
            </a:r>
            <a:r>
              <a:rPr lang="en-AU" sz="2400" b="0" i="0" dirty="0">
                <a:solidFill>
                  <a:srgbClr val="009EC6"/>
                </a:solidFill>
                <a:effectLst/>
                <a:latin typeface="Abadi"/>
              </a:rPr>
              <a:t> year</a:t>
            </a:r>
            <a:endParaRPr lang="en-US" sz="2400" dirty="0">
              <a:latin typeface="Abadi"/>
            </a:endParaRPr>
          </a:p>
        </p:txBody>
      </p:sp>
      <p:sp>
        <p:nvSpPr>
          <p:cNvPr id="9" name="Rectangle 8">
            <a:extLst>
              <a:ext uri="{FF2B5EF4-FFF2-40B4-BE49-F238E27FC236}">
                <a16:creationId xmlns:a16="http://schemas.microsoft.com/office/drawing/2014/main" id="{823743C8-444E-C34F-BAA1-B5A1518BA72C}"/>
              </a:ext>
            </a:extLst>
          </p:cNvPr>
          <p:cNvSpPr/>
          <p:nvPr/>
        </p:nvSpPr>
        <p:spPr>
          <a:xfrm>
            <a:off x="2743200" y="4001038"/>
            <a:ext cx="11219538" cy="1569660"/>
          </a:xfrm>
          <a:prstGeom prst="rect">
            <a:avLst/>
          </a:prstGeom>
        </p:spPr>
        <p:txBody>
          <a:bodyPr wrap="square">
            <a:spAutoFit/>
          </a:bodyPr>
          <a:lstStyle/>
          <a:p>
            <a:pPr marL="457200" indent="-457200">
              <a:buAutoNum type="arabicPlain" startAt="1981"/>
            </a:pPr>
            <a:r>
              <a:rPr lang="en-AU" sz="2400" dirty="0">
                <a:solidFill>
                  <a:srgbClr val="009EC6"/>
                </a:solidFill>
                <a:latin typeface="Open Sans" panose="020B0606030504020204"/>
              </a:rPr>
              <a:t>= year ‘1’, then 2015 = year ‘35’.</a:t>
            </a:r>
          </a:p>
          <a:p>
            <a:endParaRPr lang="en-AU" sz="2400" dirty="0">
              <a:solidFill>
                <a:srgbClr val="009EC6"/>
              </a:solidFill>
              <a:latin typeface="Open Sans" panose="020B0606030504020204"/>
            </a:endParaRPr>
          </a:p>
          <a:p>
            <a:r>
              <a:rPr lang="en-AU" sz="2400" dirty="0">
                <a:solidFill>
                  <a:srgbClr val="009EC6"/>
                </a:solidFill>
                <a:latin typeface="Open Sans" panose="020B0606030504020204"/>
              </a:rPr>
              <a:t>Number of schools=2169−12.5×year</a:t>
            </a:r>
          </a:p>
          <a:p>
            <a:r>
              <a:rPr lang="en-AU" sz="2400" dirty="0">
                <a:solidFill>
                  <a:srgbClr val="009EC6"/>
                </a:solidFill>
                <a:latin typeface="Open Sans" panose="020B0606030504020204"/>
              </a:rPr>
              <a:t>=2169−12.5×35≈1732 schools</a:t>
            </a:r>
            <a:endParaRPr lang="en-AU" sz="2400" b="0" i="0" dirty="0">
              <a:solidFill>
                <a:srgbClr val="009EC6"/>
              </a:solidFill>
              <a:effectLst/>
              <a:latin typeface="Open Sans" panose="020B0606030504020204"/>
            </a:endParaRPr>
          </a:p>
        </p:txBody>
      </p:sp>
      <p:sp>
        <p:nvSpPr>
          <p:cNvPr id="7" name="Rectangle 6">
            <a:extLst>
              <a:ext uri="{FF2B5EF4-FFF2-40B4-BE49-F238E27FC236}">
                <a16:creationId xmlns:a16="http://schemas.microsoft.com/office/drawing/2014/main" id="{E86CD68D-1E74-1F4A-A4AE-9709EF74DD66}"/>
              </a:ext>
            </a:extLst>
          </p:cNvPr>
          <p:cNvSpPr/>
          <p:nvPr/>
        </p:nvSpPr>
        <p:spPr>
          <a:xfrm>
            <a:off x="696692" y="2714512"/>
            <a:ext cx="11495308" cy="830997"/>
          </a:xfrm>
          <a:prstGeom prst="rect">
            <a:avLst/>
          </a:prstGeom>
        </p:spPr>
        <p:txBody>
          <a:bodyPr wrap="square">
            <a:spAutoFit/>
          </a:bodyPr>
          <a:lstStyle/>
          <a:p>
            <a:r>
              <a:rPr lang="en-AU" sz="2400" dirty="0">
                <a:solidFill>
                  <a:srgbClr val="000000"/>
                </a:solidFill>
                <a:latin typeface="Open Sans" panose="020B0606030504020204"/>
              </a:rPr>
              <a:t>How many government schools do we predict for Victoria in 2015 if the same decreasing trend continues? Give your answer correct to </a:t>
            </a:r>
            <a:r>
              <a:rPr lang="en-AU" sz="2400" dirty="0">
                <a:solidFill>
                  <a:srgbClr val="FF0000"/>
                </a:solidFill>
                <a:latin typeface="Open Sans" panose="020B0606030504020204"/>
              </a:rPr>
              <a:t>the nearest whole number</a:t>
            </a:r>
            <a:r>
              <a:rPr lang="en-AU" sz="2400" dirty="0">
                <a:solidFill>
                  <a:srgbClr val="000000"/>
                </a:solidFill>
                <a:latin typeface="Open Sans" panose="020B0606030504020204"/>
              </a:rPr>
              <a:t>.</a:t>
            </a:r>
            <a:endParaRPr lang="en-US" sz="2400" dirty="0"/>
          </a:p>
        </p:txBody>
      </p:sp>
    </p:spTree>
    <p:extLst>
      <p:ext uri="{BB962C8B-B14F-4D97-AF65-F5344CB8AC3E}">
        <p14:creationId xmlns:p14="http://schemas.microsoft.com/office/powerpoint/2010/main" val="122673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7" grpId="0"/>
    </p:bldLst>
  </p:timing>
</p:sld>
</file>

<file path=ppt/theme/theme1.xml><?xml version="1.0" encoding="utf-8"?>
<a:theme xmlns:a="http://schemas.openxmlformats.org/drawingml/2006/main" name="GradientVTI">
  <a:themeElements>
    <a:clrScheme name="Office">
      <a:dk1>
        <a:srgbClr val="000000"/>
      </a:dk1>
      <a:lt1>
        <a:srgbClr val="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540</Words>
  <Application>Microsoft Office PowerPoint</Application>
  <PresentationFormat>Widescreen</PresentationFormat>
  <Paragraphs>109</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Abadi</vt:lpstr>
      <vt:lpstr>Aldhabi</vt:lpstr>
      <vt:lpstr>Gill Sans Nova</vt:lpstr>
      <vt:lpstr>Open Sans</vt:lpstr>
      <vt:lpstr>Arial</vt:lpstr>
      <vt:lpstr>Calibri</vt:lpstr>
      <vt:lpstr>Cambria Math</vt:lpstr>
      <vt:lpstr>GradientVTI</vt:lpstr>
      <vt:lpstr>Time series data and least squares regression modelling</vt:lpstr>
      <vt:lpstr>PowerPoint Presentation</vt:lpstr>
      <vt:lpstr>Seasonal Index</vt:lpstr>
      <vt:lpstr>Seasonal Index</vt:lpstr>
      <vt:lpstr>Seasonal Adjustment / De-Seasonalising / Correcting for Seasonality</vt:lpstr>
      <vt:lpstr>Seasonal Adjustment / De-Seasonalising / Correcting for Seasonality</vt:lpstr>
      <vt:lpstr>Fitting a trend line</vt:lpstr>
      <vt:lpstr>Fitting a trend line</vt:lpstr>
      <vt:lpstr>Forecasting</vt:lpstr>
      <vt:lpstr>Fitting a trend line (seasonality)</vt:lpstr>
      <vt:lpstr>Forecasting taking seasonality into account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Fitting a trend line and forecasting </dc:title>
  <dc:creator>Yongmei Zhang</dc:creator>
  <cp:lastModifiedBy>Lyn ZHANG</cp:lastModifiedBy>
  <cp:revision>30</cp:revision>
  <dcterms:created xsi:type="dcterms:W3CDTF">2020-10-01T09:30:39Z</dcterms:created>
  <dcterms:modified xsi:type="dcterms:W3CDTF">2025-05-28T22:44:07Z</dcterms:modified>
</cp:coreProperties>
</file>