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7"/>
  </p:notesMasterIdLst>
  <p:sldIdLst>
    <p:sldId id="256" r:id="rId2"/>
    <p:sldId id="1072" r:id="rId3"/>
    <p:sldId id="266" r:id="rId4"/>
    <p:sldId id="267" r:id="rId5"/>
    <p:sldId id="268" r:id="rId6"/>
    <p:sldId id="364" r:id="rId7"/>
    <p:sldId id="269" r:id="rId8"/>
    <p:sldId id="667" r:id="rId9"/>
    <p:sldId id="1068" r:id="rId10"/>
    <p:sldId id="1067" r:id="rId11"/>
    <p:sldId id="1071" r:id="rId12"/>
    <p:sldId id="271" r:id="rId13"/>
    <p:sldId id="272" r:id="rId14"/>
    <p:sldId id="273" r:id="rId15"/>
    <p:sldId id="274" r:id="rId16"/>
    <p:sldId id="540" r:id="rId17"/>
    <p:sldId id="283" r:id="rId18"/>
    <p:sldId id="424" r:id="rId19"/>
    <p:sldId id="287" r:id="rId20"/>
    <p:sldId id="1069" r:id="rId21"/>
    <p:sldId id="1070" r:id="rId22"/>
    <p:sldId id="278" r:id="rId23"/>
    <p:sldId id="281" r:id="rId24"/>
    <p:sldId id="275" r:id="rId25"/>
    <p:sldId id="668" r:id="rId26"/>
    <p:sldId id="286" r:id="rId27"/>
    <p:sldId id="280" r:id="rId28"/>
    <p:sldId id="361" r:id="rId29"/>
    <p:sldId id="257" r:id="rId30"/>
    <p:sldId id="258" r:id="rId31"/>
    <p:sldId id="259" r:id="rId32"/>
    <p:sldId id="260" r:id="rId33"/>
    <p:sldId id="261" r:id="rId34"/>
    <p:sldId id="262" r:id="rId35"/>
    <p:sldId id="2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6"/>
    <p:restoredTop sz="94681"/>
  </p:normalViewPr>
  <p:slideViewPr>
    <p:cSldViewPr snapToGrid="0" snapToObjects="1">
      <p:cViewPr varScale="1">
        <p:scale>
          <a:sx n="59" d="100"/>
          <a:sy n="59" d="100"/>
        </p:scale>
        <p:origin x="7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3270-A72E-6E4F-A34E-581E5F35209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36F65-26E5-9742-A148-7575FD79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65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83CCDE-DFBC-0944-BC52-BBCA5D236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49244-A2B6-2647-91BD-26E88D0A0C1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1B1C20E1-B681-C84A-ADF5-0DF4AF33E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59FA3276-F8CD-AC48-A849-040DD9D14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5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290B3E-2F06-BF47-89FA-40BEA94AA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50542-95B7-E642-A866-FFF4F5C1BC9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4AFD82AC-6129-5A45-B31B-D52A57AD8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2157CD49-82D6-254B-A506-9E7756548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23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7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0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7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3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emf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9.emf"/><Relationship Id="rId9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8Oa5VHhAqQ" TargetMode="Externa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4BB88-FEB0-A241-8BBF-499C66ED6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760" y="2716925"/>
            <a:ext cx="5499538" cy="3766268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Introduction to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9EB63-03F7-8A43-9CB4-116FFF06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4800600" cy="1066800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2">
                    <a:alpha val="60000"/>
                  </a:schemeClr>
                </a:solidFill>
              </a:rPr>
              <a:t>7A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0F155B6-ACA8-4C58-AAB6-CAFC981F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96" y="0"/>
            <a:ext cx="6098204" cy="688272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142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3DCF9C5-52BB-4ECC-A39E-83CBA8F8E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7638" r="23812" b="-1"/>
          <a:stretch/>
        </p:blipFill>
        <p:spPr>
          <a:xfrm>
            <a:off x="6096000" y="10"/>
            <a:ext cx="608380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21761600"/>
              </p:ext>
            </p:extLst>
          </p:nvPr>
        </p:nvGraphicFramePr>
        <p:xfrm>
          <a:off x="599090" y="1119784"/>
          <a:ext cx="11020095" cy="5099550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Transpose of a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new matrix that is formed by interchanging the rows and columns.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Symmetric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altLang="en-US" sz="2000" dirty="0"/>
                        <a:t>A matrix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dirty="0"/>
                        <a:t> is called </a:t>
                      </a:r>
                      <a:r>
                        <a:rPr lang="en-US" altLang="en-US" sz="2000" u="sng" dirty="0"/>
                        <a:t>symmetric</a:t>
                      </a:r>
                      <a:r>
                        <a:rPr lang="en-US" altLang="en-US" sz="2000" dirty="0"/>
                        <a:t> if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baseline="30000" dirty="0"/>
                        <a:t>T</a:t>
                      </a:r>
                      <a:r>
                        <a:rPr lang="en-US" altLang="en-US" sz="2000" dirty="0">
                          <a:latin typeface="Symbol" pitchFamily="2" charset="2"/>
                        </a:rPr>
                        <a:t>=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dirty="0"/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Diagonal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AU" sz="2000" dirty="0"/>
                        <a:t>if all of the elements off the leading diagonal are zero.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Identity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GB" altLang="en-US" sz="2000" dirty="0"/>
                        <a:t>This is denoted by the letter </a:t>
                      </a:r>
                      <a:r>
                        <a:rPr lang="en-GB" altLang="en-US" sz="2000" b="1" dirty="0"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GB" altLang="en-US" sz="2000" b="1" dirty="0"/>
                        <a:t> </a:t>
                      </a:r>
                      <a:r>
                        <a:rPr lang="en-GB" altLang="en-US" sz="2000" dirty="0"/>
                        <a:t>and has zero entries except for 1’s on the diagonal.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438" y="1720660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585" y="2605814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27" y="3839444"/>
            <a:ext cx="2869021" cy="98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754" y="5141824"/>
            <a:ext cx="3520782" cy="8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6998197"/>
              </p:ext>
            </p:extLst>
          </p:nvPr>
        </p:nvGraphicFramePr>
        <p:xfrm>
          <a:off x="599090" y="1498167"/>
          <a:ext cx="11020095" cy="2938086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754" y="1960404"/>
            <a:ext cx="3520783" cy="10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Row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638300" y="1455697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A </a:t>
            </a:r>
            <a:r>
              <a:rPr lang="en-AU" sz="2400" b="1" dirty="0">
                <a:solidFill>
                  <a:srgbClr val="C41130"/>
                </a:solidFill>
              </a:rPr>
              <a:t>row matrix</a:t>
            </a:r>
            <a:r>
              <a:rPr lang="en-AU" sz="2400" dirty="0">
                <a:solidFill>
                  <a:srgbClr val="000000"/>
                </a:solidFill>
              </a:rPr>
              <a:t> has a </a:t>
            </a:r>
            <a:r>
              <a:rPr lang="en-AU" sz="2400" i="1" dirty="0">
                <a:solidFill>
                  <a:srgbClr val="000000"/>
                </a:solidFill>
              </a:rPr>
              <a:t>single row</a:t>
            </a:r>
            <a:r>
              <a:rPr lang="en-AU" sz="2400" dirty="0">
                <a:solidFill>
                  <a:srgbClr val="000000"/>
                </a:solidFill>
              </a:rPr>
              <a:t> of elements.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In matrix A, the Friday sales from the market stall can be represented by a 1×3 </a:t>
            </a:r>
            <a:r>
              <a:rPr lang="en-AU" sz="2400" i="1" dirty="0">
                <a:solidFill>
                  <a:srgbClr val="FF0000"/>
                </a:solidFill>
              </a:rPr>
              <a:t>row</a:t>
            </a:r>
            <a:r>
              <a:rPr lang="en-AU" sz="2400" dirty="0">
                <a:solidFill>
                  <a:srgbClr val="000000"/>
                </a:solidFill>
              </a:rPr>
              <a:t> matrix.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A3434-F396-3C4F-8CB4-ABE04DC00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454400"/>
            <a:ext cx="9144000" cy="10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Column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638300" y="1455697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A </a:t>
            </a:r>
            <a:r>
              <a:rPr lang="en-AU" sz="2400" dirty="0">
                <a:solidFill>
                  <a:srgbClr val="FF0000"/>
                </a:solidFill>
              </a:rPr>
              <a:t>column matrix </a:t>
            </a:r>
            <a:r>
              <a:rPr lang="en-AU" sz="2400" dirty="0">
                <a:solidFill>
                  <a:srgbClr val="000000"/>
                </a:solidFill>
              </a:rPr>
              <a:t>has a single column of elements.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In matrix A, the sales of jeans from the market stall can be represented by a 2×1 </a:t>
            </a:r>
            <a:r>
              <a:rPr lang="en-AU" sz="2400" dirty="0">
                <a:solidFill>
                  <a:srgbClr val="FF0000"/>
                </a:solidFill>
              </a:rPr>
              <a:t>column</a:t>
            </a:r>
            <a:r>
              <a:rPr lang="en-AU" sz="2400" dirty="0">
                <a:solidFill>
                  <a:srgbClr val="000000"/>
                </a:solidFill>
              </a:rPr>
              <a:t> matrix.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F4CC4-3038-5C40-964E-F1D7FC88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200400"/>
            <a:ext cx="298986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Square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198179" y="1455698"/>
            <a:ext cx="9431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In </a:t>
            </a:r>
            <a:r>
              <a:rPr lang="en-AU" sz="2400" b="1" dirty="0">
                <a:solidFill>
                  <a:srgbClr val="FF0000"/>
                </a:solidFill>
              </a:rPr>
              <a:t>square matrices</a:t>
            </a:r>
            <a:r>
              <a:rPr lang="en-AU" sz="2400" dirty="0"/>
              <a:t> the number of </a:t>
            </a:r>
            <a:r>
              <a:rPr lang="en-AU" sz="2400" i="1" dirty="0"/>
              <a:t>rows</a:t>
            </a:r>
            <a:r>
              <a:rPr lang="en-AU" sz="2400" dirty="0"/>
              <a:t> equals the number of </a:t>
            </a:r>
            <a:r>
              <a:rPr lang="en-AU" sz="2400" i="1" dirty="0"/>
              <a:t>columns</a:t>
            </a:r>
            <a:r>
              <a:rPr lang="en-AU" sz="2400" dirty="0"/>
              <a:t>.</a:t>
            </a:r>
          </a:p>
          <a:p>
            <a:r>
              <a:rPr lang="en-AU" sz="2400" dirty="0"/>
              <a:t>Here are three examples.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DA418-E1D1-FA40-827B-FF3D3CC6C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49548"/>
            <a:ext cx="7594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149DB0D-F903-8443-92B3-F6BA6EFC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8569C9C2-1958-B549-B21B-6BCA8D29B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993" y="618045"/>
            <a:ext cx="5228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3200" b="1"/>
              <a:t>The ZERO or NULL Matrix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707C2650-834A-8746-9DA8-D690A138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1878" y="1482259"/>
            <a:ext cx="4596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2800" b="1">
                <a:solidFill>
                  <a:srgbClr val="FF0000"/>
                </a:solidFill>
              </a:rPr>
              <a:t>Has every element ZERO.</a:t>
            </a:r>
          </a:p>
        </p:txBody>
      </p:sp>
      <p:graphicFrame>
        <p:nvGraphicFramePr>
          <p:cNvPr id="15371" name="Object 11">
            <a:extLst>
              <a:ext uri="{FF2B5EF4-FFF2-40B4-BE49-F238E27FC236}">
                <a16:creationId xmlns:a16="http://schemas.microsoft.com/office/drawing/2014/main" id="{997ADC0D-AD8F-DF41-A54B-744CE5426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8076" y="2492375"/>
          <a:ext cx="1203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12500" imgH="10528300" progId="Equation.DSMT4">
                  <p:embed/>
                </p:oleObj>
              </mc:Choice>
              <mc:Fallback>
                <p:oleObj name="Equation" r:id="rId2" imgW="11112500" imgH="10528300" progId="Equation.DSMT4">
                  <p:embed/>
                  <p:pic>
                    <p:nvPicPr>
                      <p:cNvPr id="15371" name="Object 11">
                        <a:extLst>
                          <a:ext uri="{FF2B5EF4-FFF2-40B4-BE49-F238E27FC236}">
                            <a16:creationId xmlns:a16="http://schemas.microsoft.com/office/drawing/2014/main" id="{997ADC0D-AD8F-DF41-A54B-744CE54267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2492375"/>
                        <a:ext cx="1203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>
            <a:extLst>
              <a:ext uri="{FF2B5EF4-FFF2-40B4-BE49-F238E27FC236}">
                <a16:creationId xmlns:a16="http://schemas.microsoft.com/office/drawing/2014/main" id="{12DE6FA9-16A6-6846-AA08-FF0FABF044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9" y="2492375"/>
          <a:ext cx="18113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90900" imgH="10528300" progId="Equation.DSMT4">
                  <p:embed/>
                </p:oleObj>
              </mc:Choice>
              <mc:Fallback>
                <p:oleObj name="Equation" r:id="rId4" imgW="16090900" imgH="10528300" progId="Equation.DSMT4">
                  <p:embed/>
                  <p:pic>
                    <p:nvPicPr>
                      <p:cNvPr id="15372" name="Object 12">
                        <a:extLst>
                          <a:ext uri="{FF2B5EF4-FFF2-40B4-BE49-F238E27FC236}">
                            <a16:creationId xmlns:a16="http://schemas.microsoft.com/office/drawing/2014/main" id="{12DE6FA9-16A6-6846-AA08-FF0FABF044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492375"/>
                        <a:ext cx="1811337" cy="118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3">
            <a:extLst>
              <a:ext uri="{FF2B5EF4-FFF2-40B4-BE49-F238E27FC236}">
                <a16:creationId xmlns:a16="http://schemas.microsoft.com/office/drawing/2014/main" id="{F451E5CF-F952-9746-8F99-86D181060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789364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Adding or subtracting the NULL Matrix will have no effect.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77559176-B499-DC45-8775-157425FC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013326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MULTIPLYING by the NULL Matrix will create another </a:t>
            </a:r>
            <a:r>
              <a:rPr lang="en-GB" altLang="en-US" sz="2400">
                <a:solidFill>
                  <a:srgbClr val="FF0000"/>
                </a:solidFill>
              </a:rPr>
              <a:t>NULL MATRIX</a:t>
            </a:r>
            <a:r>
              <a:rPr lang="en-GB" alt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0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3" grpId="0"/>
      <p:bldP spid="153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3FF1EE28-BEB2-034D-A9C2-7F1A39D15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The Transpose of a Matrix: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b="1" baseline="30000" dirty="0">
                <a:ea typeface="新細明體" panose="02020500000000000000" pitchFamily="18" charset="-120"/>
              </a:rPr>
              <a:t>T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29731" name="Rectangle 1027">
            <a:extLst>
              <a:ext uri="{FF2B5EF4-FFF2-40B4-BE49-F238E27FC236}">
                <a16:creationId xmlns:a16="http://schemas.microsoft.com/office/drawing/2014/main" id="{D271B2EF-E766-574B-91C8-AE78FFE14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The transpose of a matrix is a new matrix that is formed by interchanging the rows and columns.</a:t>
            </a: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The transpose of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is denoted by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b="1" baseline="30000" dirty="0">
                <a:ea typeface="新細明體" panose="02020500000000000000" pitchFamily="18" charset="-120"/>
              </a:rPr>
              <a:t>T</a:t>
            </a:r>
            <a:r>
              <a:rPr lang="en-US" altLang="zh-TW" b="1" dirty="0">
                <a:ea typeface="新細明體" panose="02020500000000000000" pitchFamily="18" charset="-120"/>
              </a:rPr>
              <a:t> </a:t>
            </a:r>
          </a:p>
          <a:p>
            <a:pPr>
              <a:buFont typeface="Monotype Sorts" pitchFamily="2" charset="2"/>
              <a:buChar char="u"/>
            </a:pPr>
            <a:endParaRPr lang="en-US" altLang="zh-TW" b="1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58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B02CD40A-66D2-5C43-9E77-97B4C50B52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2781300"/>
          <a:ext cx="37544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26500" imgH="5854700" progId="Equation.3">
                  <p:embed/>
                </p:oleObj>
              </mc:Choice>
              <mc:Fallback>
                <p:oleObj name="Equation" r:id="rId2" imgW="34226500" imgH="5854700" progId="Equation.3">
                  <p:embed/>
                  <p:pic>
                    <p:nvPicPr>
                      <p:cNvPr id="41986" name="Object 2">
                        <a:extLst>
                          <a:ext uri="{FF2B5EF4-FFF2-40B4-BE49-F238E27FC236}">
                            <a16:creationId xmlns:a16="http://schemas.microsoft.com/office/drawing/2014/main" id="{B02CD40A-66D2-5C43-9E77-97B4C50B52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81300"/>
                        <a:ext cx="37544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3">
            <a:extLst>
              <a:ext uri="{FF2B5EF4-FFF2-40B4-BE49-F238E27FC236}">
                <a16:creationId xmlns:a16="http://schemas.microsoft.com/office/drawing/2014/main" id="{D75DEA07-4453-684E-B50C-0C4B9F83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6989"/>
            <a:ext cx="7696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b="1" dirty="0"/>
              <a:t>Def</a:t>
            </a:r>
            <a:r>
              <a:rPr lang="tr-TR" altLang="en-US" sz="2400" b="1" dirty="0" err="1"/>
              <a:t>initio</a:t>
            </a:r>
            <a:r>
              <a:rPr lang="en-US" altLang="en-US" sz="2400" b="1" dirty="0"/>
              <a:t>n:</a:t>
            </a:r>
            <a:r>
              <a:rPr lang="en-US" altLang="en-US" sz="2400" dirty="0"/>
              <a:t>  Given an </a:t>
            </a:r>
            <a:r>
              <a:rPr lang="en-US" altLang="en-US" sz="2400" i="1" dirty="0" err="1"/>
              <a:t>mxn</a:t>
            </a:r>
            <a:r>
              <a:rPr lang="en-US" altLang="en-US" sz="2400" dirty="0"/>
              <a:t> matrix </a:t>
            </a:r>
            <a:r>
              <a:rPr lang="en-US" altLang="en-US" sz="2400" i="1" dirty="0"/>
              <a:t>A,</a:t>
            </a:r>
            <a:r>
              <a:rPr lang="en-US" altLang="en-US" sz="2400" dirty="0"/>
              <a:t> the </a:t>
            </a:r>
            <a:r>
              <a:rPr lang="en-US" altLang="en-US" sz="2400" b="1" dirty="0"/>
              <a:t>transpose</a:t>
            </a:r>
            <a:r>
              <a:rPr lang="en-US" altLang="en-US" sz="2400" dirty="0"/>
              <a:t> of A is the </a:t>
            </a:r>
            <a:r>
              <a:rPr lang="en-US" altLang="en-US" sz="2400" i="1" dirty="0" err="1"/>
              <a:t>nxm</a:t>
            </a:r>
            <a:r>
              <a:rPr lang="en-US" altLang="en-US" sz="2400" dirty="0"/>
              <a:t> matrix, denoted by </a:t>
            </a:r>
            <a:r>
              <a:rPr lang="en-US" altLang="en-US" sz="2400" i="1" dirty="0"/>
              <a:t>A</a:t>
            </a:r>
            <a:r>
              <a:rPr lang="en-US" altLang="en-US" sz="2400" i="1" baseline="30000" dirty="0"/>
              <a:t>T</a:t>
            </a:r>
            <a:r>
              <a:rPr lang="en-US" altLang="en-US" sz="2400" dirty="0"/>
              <a:t>, whose columns are formed from the corresponding rows of </a:t>
            </a:r>
            <a:r>
              <a:rPr lang="en-US" altLang="en-US" sz="2400" i="1" dirty="0"/>
              <a:t>A.</a:t>
            </a:r>
            <a:endParaRPr lang="en-US" altLang="en-US" sz="2400" dirty="0"/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9500BD5B-F831-9C48-AF8C-95062BC5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8610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Example: Let </a:t>
            </a:r>
          </a:p>
        </p:txBody>
      </p:sp>
      <p:graphicFrame>
        <p:nvGraphicFramePr>
          <p:cNvPr id="41989" name="Object 5">
            <a:extLst>
              <a:ext uri="{FF2B5EF4-FFF2-40B4-BE49-F238E27FC236}">
                <a16:creationId xmlns:a16="http://schemas.microsoft.com/office/drawing/2014/main" id="{8337EE38-68B3-3C45-B720-609B428E5A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2451"/>
          <a:ext cx="2057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82400" imgH="10528300" progId="Equation.3">
                  <p:embed/>
                </p:oleObj>
              </mc:Choice>
              <mc:Fallback>
                <p:oleObj name="Equation" r:id="rId4" imgW="24282400" imgH="10528300" progId="Equation.3">
                  <p:embed/>
                  <p:pic>
                    <p:nvPicPr>
                      <p:cNvPr id="41989" name="Object 5">
                        <a:extLst>
                          <a:ext uri="{FF2B5EF4-FFF2-40B4-BE49-F238E27FC236}">
                            <a16:creationId xmlns:a16="http://schemas.microsoft.com/office/drawing/2014/main" id="{8337EE38-68B3-3C45-B720-609B428E5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2451"/>
                        <a:ext cx="20574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>
            <a:extLst>
              <a:ext uri="{FF2B5EF4-FFF2-40B4-BE49-F238E27FC236}">
                <a16:creationId xmlns:a16="http://schemas.microsoft.com/office/drawing/2014/main" id="{1EBDBE52-4675-7144-B127-20FAAA68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93725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What is </a:t>
            </a:r>
            <a:r>
              <a:rPr lang="en-US" altLang="en-US" sz="2400" i="1"/>
              <a:t>A</a:t>
            </a:r>
            <a:r>
              <a:rPr lang="en-US" altLang="en-US" sz="2400" i="1" baseline="30000"/>
              <a:t>T</a:t>
            </a:r>
            <a:r>
              <a:rPr lang="en-US" altLang="en-US" sz="2400" i="1"/>
              <a:t> ?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E5FBAB9C-316C-2440-AE03-4D96A745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084763"/>
            <a:ext cx="825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2400"/>
              <a:t>In other words, the i</a:t>
            </a:r>
            <a:r>
              <a:rPr lang="tr-TR" altLang="en-US" sz="2400" baseline="30000"/>
              <a:t>th</a:t>
            </a:r>
            <a:r>
              <a:rPr lang="tr-TR" altLang="en-US" sz="2400"/>
              <a:t> row of A</a:t>
            </a:r>
            <a:r>
              <a:rPr lang="tr-TR" altLang="en-US" sz="2400" baseline="30000"/>
              <a:t>T</a:t>
            </a:r>
            <a:r>
              <a:rPr lang="tr-TR" altLang="en-US" sz="2400"/>
              <a:t> is the i</a:t>
            </a:r>
            <a:r>
              <a:rPr lang="tr-TR" altLang="en-US" sz="2400" baseline="30000"/>
              <a:t>th</a:t>
            </a:r>
            <a:r>
              <a:rPr lang="tr-TR" altLang="en-US" sz="2400"/>
              <a:t> column of A for all i.</a:t>
            </a:r>
            <a:endParaRPr lang="en-US" altLang="en-US" sz="2400"/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8C5445CD-C387-3F43-8CC2-9369A5EA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03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4000">
                <a:solidFill>
                  <a:schemeClr val="tx2"/>
                </a:solidFill>
              </a:rPr>
              <a:t>Transpose</a:t>
            </a:r>
          </a:p>
        </p:txBody>
      </p:sp>
      <p:graphicFrame>
        <p:nvGraphicFramePr>
          <p:cNvPr id="41993" name="Object 9">
            <a:extLst>
              <a:ext uri="{FF2B5EF4-FFF2-40B4-BE49-F238E27FC236}">
                <a16:creationId xmlns:a16="http://schemas.microsoft.com/office/drawing/2014/main" id="{7B7EB782-F398-2F49-8674-EBF7CB2DD6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1450" y="3429001"/>
          <a:ext cx="63373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6" imgW="90106500" imgH="21653500" progId="Equation.3">
                  <p:embed/>
                </p:oleObj>
              </mc:Choice>
              <mc:Fallback>
                <p:oleObj name="Denklem" r:id="rId6" imgW="90106500" imgH="21653500" progId="Equation.3">
                  <p:embed/>
                  <p:pic>
                    <p:nvPicPr>
                      <p:cNvPr id="41993" name="Object 9">
                        <a:extLst>
                          <a:ext uri="{FF2B5EF4-FFF2-40B4-BE49-F238E27FC236}">
                            <a16:creationId xmlns:a16="http://schemas.microsoft.com/office/drawing/2014/main" id="{7B7EB782-F398-2F49-8674-EBF7CB2DD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429001"/>
                        <a:ext cx="633730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6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  <p:bldP spid="419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BF41760-AD61-744B-B8C6-E64992A70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Example of a transpose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9E4742C7-D5F6-E544-A1CE-32E797D8C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Thus,</a:t>
            </a: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If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= </a:t>
            </a:r>
            <a:r>
              <a:rPr lang="en-US" altLang="zh-TW" b="1" dirty="0">
                <a:ea typeface="新細明體" panose="02020500000000000000" pitchFamily="18" charset="-120"/>
              </a:rPr>
              <a:t>A'</a:t>
            </a:r>
            <a:r>
              <a:rPr lang="en-US" altLang="zh-TW" dirty="0">
                <a:ea typeface="新細明體" panose="02020500000000000000" pitchFamily="18" charset="-120"/>
              </a:rPr>
              <a:t>, then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is symmetric</a:t>
            </a:r>
          </a:p>
        </p:txBody>
      </p:sp>
      <p:graphicFrame>
        <p:nvGraphicFramePr>
          <p:cNvPr id="174084" name="Object 4">
            <a:extLst>
              <a:ext uri="{FF2B5EF4-FFF2-40B4-BE49-F238E27FC236}">
                <a16:creationId xmlns:a16="http://schemas.microsoft.com/office/drawing/2014/main" id="{5008A095-F060-2147-B70D-3370305F0D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608388"/>
          <a:ext cx="2555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4978400" progId="Equation.3">
                  <p:embed/>
                </p:oleObj>
              </mc:Choice>
              <mc:Fallback>
                <p:oleObj name="Equation" r:id="rId3" imgW="2628900" imgH="4978400" progId="Equation.3">
                  <p:embed/>
                  <p:pic>
                    <p:nvPicPr>
                      <p:cNvPr id="174084" name="Object 4">
                        <a:extLst>
                          <a:ext uri="{FF2B5EF4-FFF2-40B4-BE49-F238E27FC236}">
                            <a16:creationId xmlns:a16="http://schemas.microsoft.com/office/drawing/2014/main" id="{5008A095-F060-2147-B70D-3370305F0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608388"/>
                        <a:ext cx="2555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5" name="Object 5">
            <a:extLst>
              <a:ext uri="{FF2B5EF4-FFF2-40B4-BE49-F238E27FC236}">
                <a16:creationId xmlns:a16="http://schemas.microsoft.com/office/drawing/2014/main" id="{927FE00E-0525-C04B-951E-9FA0FACE6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590800"/>
          <a:ext cx="23622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66600" imgH="14046200" progId="Equation.3">
                  <p:embed/>
                </p:oleObj>
              </mc:Choice>
              <mc:Fallback>
                <p:oleObj name="Equation" r:id="rId5" imgW="24866600" imgH="14046200" progId="Equation.3">
                  <p:embed/>
                  <p:pic>
                    <p:nvPicPr>
                      <p:cNvPr id="174085" name="Object 5">
                        <a:extLst>
                          <a:ext uri="{FF2B5EF4-FFF2-40B4-BE49-F238E27FC236}">
                            <a16:creationId xmlns:a16="http://schemas.microsoft.com/office/drawing/2014/main" id="{927FE00E-0525-C04B-951E-9FA0FACE6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23622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6" name="Object 6">
            <a:extLst>
              <a:ext uri="{FF2B5EF4-FFF2-40B4-BE49-F238E27FC236}">
                <a16:creationId xmlns:a16="http://schemas.microsoft.com/office/drawing/2014/main" id="{C3FDFAA5-7AFE-1347-A9EF-CF721CF03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7432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766000" imgH="9944100" progId="Equation.3">
                  <p:embed/>
                </p:oleObj>
              </mc:Choice>
              <mc:Fallback>
                <p:oleObj name="Equation" r:id="rId7" imgW="32766000" imgH="9944100" progId="Equation.3">
                  <p:embed/>
                  <p:pic>
                    <p:nvPicPr>
                      <p:cNvPr id="174086" name="Object 6">
                        <a:extLst>
                          <a:ext uri="{FF2B5EF4-FFF2-40B4-BE49-F238E27FC236}">
                            <a16:creationId xmlns:a16="http://schemas.microsoft.com/office/drawing/2014/main" id="{C3FDFAA5-7AFE-1347-A9EF-CF721CF03A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3276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FE9B9B0-B5A6-E34A-A4EF-BE42FB0A7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919" y="2902744"/>
            <a:ext cx="469900" cy="54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82F72-8C4A-DA4B-A302-3B83C84175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356" y="5167429"/>
            <a:ext cx="414319" cy="4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Symmetric matrices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6027" y="1052513"/>
            <a:ext cx="11130455" cy="2688108"/>
          </a:xfrm>
        </p:spPr>
        <p:txBody>
          <a:bodyPr wrap="square">
            <a:spAutoFit/>
          </a:bodyPr>
          <a:lstStyle/>
          <a:p>
            <a:pPr marL="228600" indent="0" eaLnBrk="1" hangingPunct="1">
              <a:lnSpc>
                <a:spcPct val="130000"/>
              </a:lnSpc>
              <a:spcAft>
                <a:spcPct val="30000"/>
              </a:spcAft>
              <a:buNone/>
            </a:pPr>
            <a:r>
              <a:rPr lang="en-US" altLang="en-US" sz="2400" dirty="0"/>
              <a:t>   </a:t>
            </a:r>
            <a:r>
              <a:rPr lang="en-US" altLang="en-US" sz="2400" u="sng" dirty="0" err="1"/>
              <a:t>Defn</a:t>
            </a:r>
            <a:r>
              <a:rPr lang="en-US" altLang="en-US" sz="2400" dirty="0"/>
              <a:t> - A matrix </a:t>
            </a:r>
            <a:r>
              <a:rPr lang="en-US" altLang="en-US" sz="2400" b="1" dirty="0"/>
              <a:t>A</a:t>
            </a:r>
            <a:r>
              <a:rPr lang="en-US" altLang="en-US" sz="2400" dirty="0"/>
              <a:t> is called </a:t>
            </a:r>
            <a:r>
              <a:rPr lang="en-US" altLang="en-US" sz="2400" u="sng" dirty="0"/>
              <a:t>symmetric</a:t>
            </a:r>
            <a:r>
              <a:rPr lang="en-US" altLang="en-US" sz="2400" dirty="0"/>
              <a:t> if </a:t>
            </a:r>
            <a:r>
              <a:rPr lang="en-US" altLang="en-US" sz="2400" b="1" dirty="0"/>
              <a:t>A</a:t>
            </a:r>
            <a:r>
              <a:rPr lang="en-US" altLang="en-US" sz="2400" baseline="30000" dirty="0"/>
              <a:t>T</a:t>
            </a:r>
            <a:r>
              <a:rPr lang="en-US" altLang="en-US" sz="2400" dirty="0">
                <a:latin typeface="Symbol" pitchFamily="2" charset="2"/>
              </a:rPr>
              <a:t>=</a:t>
            </a:r>
            <a:r>
              <a:rPr lang="en-US" altLang="en-US" sz="2400" dirty="0"/>
              <a:t> </a:t>
            </a:r>
            <a:r>
              <a:rPr lang="en-US" altLang="en-US" sz="2400" b="1" dirty="0"/>
              <a:t>A</a:t>
            </a:r>
            <a:r>
              <a:rPr lang="en-US" altLang="en-US" sz="2400" dirty="0"/>
              <a:t> </a:t>
            </a:r>
          </a:p>
          <a:p>
            <a:pPr>
              <a:lnSpc>
                <a:spcPct val="130000"/>
              </a:lnSpc>
              <a:spcAft>
                <a:spcPct val="30000"/>
              </a:spcAft>
            </a:pPr>
            <a:r>
              <a:rPr lang="en-US" altLang="en-US" sz="2400" u="sng" dirty="0" err="1"/>
              <a:t>Defn</a:t>
            </a:r>
            <a:r>
              <a:rPr lang="en-US" altLang="en-US" sz="2400" dirty="0"/>
              <a:t> - A symmetric matrix is a square matrix that is unchanged by transposition (switching rows and columns). In a symmetric matrix, the elements above the leading diagonal are a mirror image of the elements below the diagonal. Three are shown.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1682FB-48E1-4C4B-835D-32E06FC4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3791421"/>
            <a:ext cx="6197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ECD281-6BEA-7CEF-4A51-972351E1D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2619262"/>
            <a:ext cx="11231542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1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Diagonals of a Matrix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1430886"/>
            <a:ext cx="11130455" cy="4969630"/>
          </a:xfrm>
        </p:spPr>
        <p:txBody>
          <a:bodyPr wrap="square">
            <a:spAutoFit/>
          </a:bodyPr>
          <a:lstStyle/>
          <a:p>
            <a:r>
              <a:rPr lang="en-AU" dirty="0"/>
              <a:t>A square matrix has two diagonals: 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In practice, the diagonal going downwards from left to right in the matrix (</a:t>
            </a:r>
            <a:r>
              <a:rPr lang="en-AU" dirty="0">
                <a:solidFill>
                  <a:srgbClr val="FF0000">
                    <a:alpha val="70000"/>
                  </a:srgbClr>
                </a:solidFill>
              </a:rPr>
              <a:t>coloured red</a:t>
            </a:r>
            <a:r>
              <a:rPr lang="en-AU" dirty="0"/>
              <a:t>) turns out to be more important than the other diagonal (</a:t>
            </a:r>
            <a:r>
              <a:rPr lang="en-AU" dirty="0">
                <a:solidFill>
                  <a:srgbClr val="0070C0">
                    <a:alpha val="70000"/>
                  </a:srgbClr>
                </a:solidFill>
              </a:rPr>
              <a:t>coloured blue</a:t>
            </a:r>
            <a:r>
              <a:rPr lang="en-AU" dirty="0"/>
              <a:t>), so we give it a special name: </a:t>
            </a:r>
            <a:r>
              <a:rPr lang="en-AU" dirty="0">
                <a:solidFill>
                  <a:srgbClr val="FF0000">
                    <a:alpha val="70000"/>
                  </a:srgbClr>
                </a:solidFill>
              </a:rPr>
              <a:t>the </a:t>
            </a:r>
            <a:r>
              <a:rPr lang="en-AU" i="1" dirty="0">
                <a:solidFill>
                  <a:srgbClr val="FF0000">
                    <a:alpha val="70000"/>
                  </a:srgbClr>
                </a:solidFill>
              </a:rPr>
              <a:t>leading diagonal</a:t>
            </a:r>
            <a:r>
              <a:rPr lang="en-AU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D16A2-EA36-B547-B41F-16F5A634A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688" y="2115994"/>
            <a:ext cx="5508464" cy="20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Diagonal Matrices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1430886"/>
            <a:ext cx="11130455" cy="2079287"/>
          </a:xfrm>
        </p:spPr>
        <p:txBody>
          <a:bodyPr wrap="square">
            <a:spAutoFit/>
          </a:bodyPr>
          <a:lstStyle/>
          <a:p>
            <a:r>
              <a:rPr lang="en-AU" dirty="0"/>
              <a:t>A square matrix is called a </a:t>
            </a:r>
            <a:r>
              <a:rPr lang="en-AU" i="1" dirty="0"/>
              <a:t>diagonal matrix</a:t>
            </a:r>
            <a:r>
              <a:rPr lang="en-AU" dirty="0"/>
              <a:t> if all of the elements off the leading diagonal are zero. The elements on the leading diagonal may or may not be zero.</a:t>
            </a:r>
          </a:p>
          <a:p>
            <a:r>
              <a:rPr lang="en-AU" dirty="0"/>
              <a:t>The matrices below are all diagonal matrices: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A6F5E-AD76-4B49-9832-EBA5C932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22" y="3739320"/>
            <a:ext cx="6894881" cy="23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4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7C46ECB9-6EDB-F54F-9845-6D0E76983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03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4000" dirty="0" err="1">
                <a:solidFill>
                  <a:schemeClr val="tx2"/>
                </a:solidFill>
              </a:rPr>
              <a:t>Diagonal</a:t>
            </a:r>
            <a:r>
              <a:rPr lang="tr-TR" altLang="en-US" sz="4000" dirty="0">
                <a:solidFill>
                  <a:schemeClr val="tx2"/>
                </a:solidFill>
              </a:rPr>
              <a:t> </a:t>
            </a:r>
            <a:r>
              <a:rPr lang="tr-TR" altLang="en-US" sz="4000" dirty="0" err="1">
                <a:solidFill>
                  <a:schemeClr val="tx2"/>
                </a:solidFill>
              </a:rPr>
              <a:t>Matrices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9BD27A15-635E-6D45-9CFB-26574339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90" y="1196976"/>
            <a:ext cx="11020096" cy="27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tr-TR" altLang="en-US" sz="2400" b="1" dirty="0"/>
              <a:t>Definition: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A is an </a:t>
            </a:r>
            <a:r>
              <a:rPr lang="tr-TR" altLang="en-US" sz="2400" dirty="0" err="1"/>
              <a:t>n</a:t>
            </a:r>
            <a:r>
              <a:rPr lang="tr-TR" altLang="en-US" sz="2000" dirty="0" err="1"/>
              <a:t>x</a:t>
            </a:r>
            <a:r>
              <a:rPr lang="tr-TR" altLang="en-US" sz="2400" dirty="0" err="1"/>
              <a:t>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then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line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joining</a:t>
            </a:r>
            <a:r>
              <a:rPr lang="tr-TR" altLang="en-US" sz="2400" dirty="0"/>
              <a:t> (1,1)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, (2,2)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,…,(</a:t>
            </a:r>
            <a:r>
              <a:rPr lang="tr-TR" altLang="en-US" sz="2400" dirty="0" err="1"/>
              <a:t>n,n</a:t>
            </a:r>
            <a:r>
              <a:rPr lang="tr-TR" altLang="en-US" sz="2400" dirty="0"/>
              <a:t>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 is </a:t>
            </a:r>
            <a:r>
              <a:rPr lang="tr-TR" altLang="en-US" sz="2400" dirty="0" err="1"/>
              <a:t>called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(</a:t>
            </a:r>
            <a:r>
              <a:rPr lang="tr-TR" altLang="en-US" sz="2400" dirty="0" err="1"/>
              <a:t>or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leading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) of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.</a:t>
            </a:r>
          </a:p>
          <a:p>
            <a:pPr eaLnBrk="1" hangingPunct="1">
              <a:lnSpc>
                <a:spcPct val="120000"/>
              </a:lnSpc>
            </a:pPr>
            <a:endParaRPr lang="tr-TR" altLang="en-US" sz="2400" dirty="0"/>
          </a:p>
          <a:p>
            <a:pPr eaLnBrk="1" hangingPunct="1">
              <a:lnSpc>
                <a:spcPct val="120000"/>
              </a:lnSpc>
            </a:pPr>
            <a:r>
              <a:rPr lang="tr-TR" altLang="en-US" sz="2400" b="1" dirty="0"/>
              <a:t>Definition: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Any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n</a:t>
            </a:r>
            <a:r>
              <a:rPr lang="tr-TR" altLang="en-US" sz="2000" dirty="0" err="1"/>
              <a:t>x</a:t>
            </a:r>
            <a:r>
              <a:rPr lang="tr-TR" altLang="en-US" sz="2400" dirty="0" err="1"/>
              <a:t>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 D is </a:t>
            </a:r>
            <a:r>
              <a:rPr lang="tr-TR" altLang="en-US" sz="2400" dirty="0" err="1"/>
              <a:t>called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each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 not on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is 0.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en-US" sz="2400" dirty="0" err="1"/>
              <a:t>For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example</a:t>
            </a:r>
            <a:r>
              <a:rPr lang="tr-TR" altLang="en-US" sz="2400" dirty="0"/>
              <a:t>, </a:t>
            </a:r>
            <a:endParaRPr lang="en-US" altLang="en-US" sz="2400" dirty="0"/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3F536705-6EFD-9E49-964B-640A1B2B6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32337"/>
              </p:ext>
            </p:extLst>
          </p:nvPr>
        </p:nvGraphicFramePr>
        <p:xfrm>
          <a:off x="3704897" y="3395506"/>
          <a:ext cx="3183266" cy="284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2" imgW="23990300" imgH="21653500" progId="Equation.3">
                  <p:embed/>
                </p:oleObj>
              </mc:Choice>
              <mc:Fallback>
                <p:oleObj name="Denklem" r:id="rId2" imgW="23990300" imgH="21653500" progId="Equation.3">
                  <p:embed/>
                  <p:pic>
                    <p:nvPicPr>
                      <p:cNvPr id="35844" name="Object 4">
                        <a:extLst>
                          <a:ext uri="{FF2B5EF4-FFF2-40B4-BE49-F238E27FC236}">
                            <a16:creationId xmlns:a16="http://schemas.microsoft.com/office/drawing/2014/main" id="{3F536705-6EFD-9E49-964B-640A1B2B6A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897" y="3395506"/>
                        <a:ext cx="3183266" cy="2841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1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>
            <a:extLst>
              <a:ext uri="{FF2B5EF4-FFF2-40B4-BE49-F238E27FC236}">
                <a16:creationId xmlns:a16="http://schemas.microsoft.com/office/drawing/2014/main" id="{04F677A3-AC37-224E-97D4-9D4D57D3D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1939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Identity Matrix</a:t>
            </a:r>
          </a:p>
        </p:txBody>
      </p:sp>
      <p:sp>
        <p:nvSpPr>
          <p:cNvPr id="11273" name="Rectangle 3">
            <a:extLst>
              <a:ext uri="{FF2B5EF4-FFF2-40B4-BE49-F238E27FC236}">
                <a16:creationId xmlns:a16="http://schemas.microsoft.com/office/drawing/2014/main" id="{39BE5BFB-468E-7A42-A57A-85B3F958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3" y="27813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B220D28E-C6ED-A74D-A97C-E74A93D39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3114" y="3860800"/>
          <a:ext cx="13684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2" imgW="17259300" imgH="16383000" progId="Equation.3">
                  <p:embed/>
                </p:oleObj>
              </mc:Choice>
              <mc:Fallback>
                <p:oleObj name="Denklem" r:id="rId2" imgW="17259300" imgH="16383000" progId="Equation.3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B220D28E-C6ED-A74D-A97C-E74A93D39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4" y="3860800"/>
                        <a:ext cx="1368425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5">
            <a:extLst>
              <a:ext uri="{FF2B5EF4-FFF2-40B4-BE49-F238E27FC236}">
                <a16:creationId xmlns:a16="http://schemas.microsoft.com/office/drawing/2014/main" id="{37C5BF02-34C5-EB40-A805-3F76684A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41" y="830972"/>
            <a:ext cx="11193517" cy="27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tr-TR" altLang="en-US" sz="2400" b="1" dirty="0">
                <a:cs typeface="Times New Roman" panose="02020603050405020304" pitchFamily="18" charset="0"/>
              </a:rPr>
              <a:t>Definition: </a:t>
            </a:r>
            <a:r>
              <a:rPr lang="tr-TR" altLang="en-US" sz="2400" dirty="0" err="1">
                <a:cs typeface="Times New Roman" panose="02020603050405020304" pitchFamily="18" charset="0"/>
              </a:rPr>
              <a:t>Diagonal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matrices</a:t>
            </a:r>
            <a:r>
              <a:rPr lang="tr-TR" altLang="en-US" sz="2400" dirty="0">
                <a:cs typeface="Times New Roman" panose="02020603050405020304" pitchFamily="18" charset="0"/>
              </a:rPr>
              <a:t> in </a:t>
            </a:r>
            <a:r>
              <a:rPr lang="tr-TR" altLang="en-US" sz="2400" dirty="0" err="1">
                <a:cs typeface="Times New Roman" panose="02020603050405020304" pitchFamily="18" charset="0"/>
              </a:rPr>
              <a:t>which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all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the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elements</a:t>
            </a:r>
            <a:r>
              <a:rPr lang="tr-TR" altLang="en-US" sz="2400" dirty="0">
                <a:cs typeface="Times New Roman" panose="02020603050405020304" pitchFamily="18" charset="0"/>
              </a:rPr>
              <a:t> in </a:t>
            </a:r>
            <a:r>
              <a:rPr lang="tr-TR" altLang="en-US" sz="2400" dirty="0" err="1">
                <a:cs typeface="Times New Roman" panose="02020603050405020304" pitchFamily="18" charset="0"/>
              </a:rPr>
              <a:t>the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diagonal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special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importance</a:t>
            </a:r>
            <a:r>
              <a:rPr lang="tr-TR" altLang="en-US" sz="2400" dirty="0">
                <a:cs typeface="Times New Roman" panose="02020603050405020304" pitchFamily="18" charset="0"/>
              </a:rPr>
              <a:t>. </a:t>
            </a:r>
            <a:r>
              <a:rPr lang="tr-TR" altLang="en-US" sz="2400" dirty="0" err="1">
                <a:cs typeface="Times New Roman" panose="02020603050405020304" pitchFamily="18" charset="0"/>
              </a:rPr>
              <a:t>They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called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identity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or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unit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matrices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and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have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their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own</a:t>
            </a:r>
            <a:r>
              <a:rPr lang="tr-TR" altLang="en-US" sz="2400" dirty="0">
                <a:cs typeface="Times New Roman" panose="02020603050405020304" pitchFamily="18" charset="0"/>
              </a:rPr>
              <a:t> name </a:t>
            </a:r>
            <a:r>
              <a:rPr lang="tr-TR" altLang="en-US" sz="2400" dirty="0" err="1">
                <a:cs typeface="Times New Roman" panose="02020603050405020304" pitchFamily="18" charset="0"/>
              </a:rPr>
              <a:t>and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symbol</a:t>
            </a:r>
            <a:r>
              <a:rPr lang="tr-TR" altLang="en-US" sz="2400" dirty="0">
                <a:cs typeface="Times New Roman" panose="02020603050405020304" pitchFamily="18" charset="0"/>
              </a:rPr>
              <a:t> (𝐼).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en-US" sz="2400" dirty="0" err="1">
                <a:cs typeface="Times New Roman" panose="02020603050405020304" pitchFamily="18" charset="0"/>
              </a:rPr>
              <a:t>Every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order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square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matrix</a:t>
            </a:r>
            <a:r>
              <a:rPr lang="tr-TR" altLang="en-US" sz="2400" dirty="0">
                <a:cs typeface="Times New Roman" panose="02020603050405020304" pitchFamily="18" charset="0"/>
              </a:rPr>
              <a:t> has </a:t>
            </a:r>
            <a:r>
              <a:rPr lang="tr-TR" altLang="en-US" sz="2400" dirty="0" err="1">
                <a:cs typeface="Times New Roman" panose="02020603050405020304" pitchFamily="18" charset="0"/>
              </a:rPr>
              <a:t>its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own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identity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matrix</a:t>
            </a:r>
            <a:r>
              <a:rPr lang="tr-TR" altLang="en-US" sz="2400" dirty="0">
                <a:cs typeface="Times New Roman" panose="02020603050405020304" pitchFamily="18" charset="0"/>
              </a:rPr>
              <a:t>, </a:t>
            </a:r>
            <a:r>
              <a:rPr lang="tr-TR" altLang="en-US" sz="2400" dirty="0" err="1">
                <a:cs typeface="Times New Roman" panose="02020603050405020304" pitchFamily="18" charset="0"/>
              </a:rPr>
              <a:t>three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which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shown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opposite</a:t>
            </a:r>
            <a:r>
              <a:rPr lang="tr-TR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Square matrix with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ones </a:t>
            </a:r>
            <a:r>
              <a:rPr lang="en-US" altLang="en-US" sz="2400" dirty="0">
                <a:cs typeface="Times New Roman" panose="02020603050405020304" pitchFamily="18" charset="0"/>
              </a:rPr>
              <a:t>on the diagonal and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zeros</a:t>
            </a:r>
            <a:r>
              <a:rPr lang="en-US" altLang="en-US" sz="2400" dirty="0">
                <a:cs typeface="Times New Roman" panose="02020603050405020304" pitchFamily="18" charset="0"/>
              </a:rPr>
              <a:t> elsewhere.</a:t>
            </a:r>
            <a:endParaRPr lang="en-US" altLang="en-US" sz="2400" dirty="0"/>
          </a:p>
        </p:txBody>
      </p:sp>
      <p:graphicFrame>
        <p:nvGraphicFramePr>
          <p:cNvPr id="39943" name="Object 7">
            <a:extLst>
              <a:ext uri="{FF2B5EF4-FFF2-40B4-BE49-F238E27FC236}">
                <a16:creationId xmlns:a16="http://schemas.microsoft.com/office/drawing/2014/main" id="{683E5691-46DC-EB40-B8D3-9B523747CC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625" y="3541714"/>
          <a:ext cx="16256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4" imgW="20485100" imgH="21069300" progId="Equation.3">
                  <p:embed/>
                </p:oleObj>
              </mc:Choice>
              <mc:Fallback>
                <p:oleObj name="Denklem" r:id="rId4" imgW="20485100" imgH="21069300" progId="Equation.3">
                  <p:embed/>
                  <p:pic>
                    <p:nvPicPr>
                      <p:cNvPr id="39943" name="Object 7">
                        <a:extLst>
                          <a:ext uri="{FF2B5EF4-FFF2-40B4-BE49-F238E27FC236}">
                            <a16:creationId xmlns:a16="http://schemas.microsoft.com/office/drawing/2014/main" id="{683E5691-46DC-EB40-B8D3-9B523747C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3541714"/>
                        <a:ext cx="1625600" cy="165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>
            <a:extLst>
              <a:ext uri="{FF2B5EF4-FFF2-40B4-BE49-F238E27FC236}">
                <a16:creationId xmlns:a16="http://schemas.microsoft.com/office/drawing/2014/main" id="{F0E00831-D962-304B-9C70-350A556DF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1" y="4076700"/>
          <a:ext cx="1152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6" imgW="14338300" imgH="10528300" progId="Equation.3">
                  <p:embed/>
                </p:oleObj>
              </mc:Choice>
              <mc:Fallback>
                <p:oleObj name="Denklem" r:id="rId6" imgW="14338300" imgH="10528300" progId="Equation.3">
                  <p:embed/>
                  <p:pic>
                    <p:nvPicPr>
                      <p:cNvPr id="39944" name="Object 8">
                        <a:extLst>
                          <a:ext uri="{FF2B5EF4-FFF2-40B4-BE49-F238E27FC236}">
                            <a16:creationId xmlns:a16="http://schemas.microsoft.com/office/drawing/2014/main" id="{F0E00831-D962-304B-9C70-350A556DF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076700"/>
                        <a:ext cx="11525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0">
            <a:extLst>
              <a:ext uri="{FF2B5EF4-FFF2-40B4-BE49-F238E27FC236}">
                <a16:creationId xmlns:a16="http://schemas.microsoft.com/office/drawing/2014/main" id="{67540D80-334D-F243-9623-3F417EA7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338763"/>
            <a:ext cx="753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2400" dirty="0" err="1"/>
              <a:t>It</a:t>
            </a:r>
            <a:r>
              <a:rPr lang="tr-TR" altLang="en-US" sz="2400" dirty="0"/>
              <a:t> can be </a:t>
            </a:r>
            <a:r>
              <a:rPr lang="tr-TR" altLang="en-US" sz="2400" dirty="0" err="1"/>
              <a:t>easily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proved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that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A is an </a:t>
            </a:r>
            <a:r>
              <a:rPr lang="tr-TR" altLang="en-US" sz="2400" dirty="0" err="1"/>
              <a:t>mxn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then</a:t>
            </a:r>
            <a:r>
              <a:rPr lang="tr-TR" altLang="en-US" sz="2400" dirty="0"/>
              <a:t> </a:t>
            </a:r>
          </a:p>
        </p:txBody>
      </p:sp>
      <p:graphicFrame>
        <p:nvGraphicFramePr>
          <p:cNvPr id="39947" name="Object 11">
            <a:extLst>
              <a:ext uri="{FF2B5EF4-FFF2-40B4-BE49-F238E27FC236}">
                <a16:creationId xmlns:a16="http://schemas.microsoft.com/office/drawing/2014/main" id="{2DE64441-A345-E346-A6DA-7192C59B61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1" y="5840414"/>
          <a:ext cx="2447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8" imgW="21069300" imgH="5270500" progId="Equation.3">
                  <p:embed/>
                </p:oleObj>
              </mc:Choice>
              <mc:Fallback>
                <p:oleObj name="Denklem" r:id="rId8" imgW="21069300" imgH="5270500" progId="Equation.3">
                  <p:embed/>
                  <p:pic>
                    <p:nvPicPr>
                      <p:cNvPr id="39947" name="Object 11">
                        <a:extLst>
                          <a:ext uri="{FF2B5EF4-FFF2-40B4-BE49-F238E27FC236}">
                            <a16:creationId xmlns:a16="http://schemas.microsoft.com/office/drawing/2014/main" id="{2DE64441-A345-E346-A6DA-7192C59B6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5840414"/>
                        <a:ext cx="24479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0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15D64DF-14DD-C447-BCD6-6EDB8924B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568B4DC-4C8E-7947-9B03-DE88B947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85" y="485845"/>
            <a:ext cx="651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3200" b="1" dirty="0"/>
              <a:t>The UNIT or IDENTITY MATRIX </a:t>
            </a:r>
            <a:r>
              <a:rPr lang="en-GB" altLang="en-US" sz="4000" b="1" dirty="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26337E3-380D-F44B-9D1B-C260E1A0F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1341438"/>
            <a:ext cx="7596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GB" altLang="en-US" sz="2800" b="1">
                <a:solidFill>
                  <a:srgbClr val="FF0000"/>
                </a:solidFill>
              </a:rPr>
              <a:t>A VERY IMPORTANT MATRIX. (Later work!)</a:t>
            </a: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6CE8BA3E-0F00-E24E-AC5A-1BE2B17AC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6358" y="2276475"/>
          <a:ext cx="1203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12500" imgH="10528300" progId="Equation.DSMT4">
                  <p:embed/>
                </p:oleObj>
              </mc:Choice>
              <mc:Fallback>
                <p:oleObj name="Equation" r:id="rId2" imgW="11112500" imgH="10528300" progId="Equation.DSMT4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6CE8BA3E-0F00-E24E-AC5A-1BE2B17AC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358" y="2276475"/>
                        <a:ext cx="1203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>
            <a:extLst>
              <a:ext uri="{FF2B5EF4-FFF2-40B4-BE49-F238E27FC236}">
                <a16:creationId xmlns:a16="http://schemas.microsoft.com/office/drawing/2014/main" id="{B7A255A0-1AA2-D540-90EF-A54B0EBF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3789364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This is denoted by the letter </a:t>
            </a:r>
            <a:r>
              <a:rPr lang="en-GB" altLang="en-US" sz="2400" b="1" dirty="0">
                <a:latin typeface="Times New Roman" panose="02020603050405020304" pitchFamily="18" charset="0"/>
              </a:rPr>
              <a:t>I</a:t>
            </a:r>
            <a:r>
              <a:rPr lang="en-GB" altLang="en-US" sz="2400" b="1" dirty="0"/>
              <a:t> </a:t>
            </a:r>
            <a:r>
              <a:rPr lang="en-GB" altLang="en-US" sz="2400" dirty="0"/>
              <a:t>and has zero entries except for 1’s on the diagonal.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D0FFCD5F-AC7C-3345-ABF8-8F58AFF15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300664"/>
            <a:ext cx="849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MULTIPLYING by the IDENTITY Matrix will create the </a:t>
            </a:r>
            <a:r>
              <a:rPr lang="en-GB" altLang="en-US" sz="2400">
                <a:solidFill>
                  <a:srgbClr val="FF0000"/>
                </a:solidFill>
              </a:rPr>
              <a:t>SAME MATRIX</a:t>
            </a:r>
            <a:r>
              <a:rPr lang="en-GB" altLang="en-US" sz="2400"/>
              <a:t>. In a similar way to Multiplying a number by 1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06863E65-98DE-BD44-87C9-3FFFC60CB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3" name="Object 9">
            <a:extLst>
              <a:ext uri="{FF2B5EF4-FFF2-40B4-BE49-F238E27FC236}">
                <a16:creationId xmlns:a16="http://schemas.microsoft.com/office/drawing/2014/main" id="{F4358F4B-FBDA-874F-8ADF-E68BA3539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038" y="2060576"/>
          <a:ext cx="15414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90900" imgH="16383000" progId="Equation.DSMT4">
                  <p:embed/>
                </p:oleObj>
              </mc:Choice>
              <mc:Fallback>
                <p:oleObj name="Equation" r:id="rId4" imgW="16090900" imgH="16383000" progId="Equation.DSMT4">
                  <p:embed/>
                  <p:pic>
                    <p:nvPicPr>
                      <p:cNvPr id="16393" name="Object 9">
                        <a:extLst>
                          <a:ext uri="{FF2B5EF4-FFF2-40B4-BE49-F238E27FC236}">
                            <a16:creationId xmlns:a16="http://schemas.microsoft.com/office/drawing/2014/main" id="{F4358F4B-FBDA-874F-8ADF-E68BA3539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2060576"/>
                        <a:ext cx="1541462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11">
            <a:extLst>
              <a:ext uri="{FF2B5EF4-FFF2-40B4-BE49-F238E27FC236}">
                <a16:creationId xmlns:a16="http://schemas.microsoft.com/office/drawing/2014/main" id="{8094B5C4-64BF-C64B-A868-AA644A1D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174876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en-US" sz="2000"/>
              <a:t>These are always </a:t>
            </a:r>
            <a:r>
              <a:rPr lang="en-GB" altLang="en-US" sz="2000" b="1">
                <a:solidFill>
                  <a:srgbClr val="FF0000"/>
                </a:solidFill>
              </a:rPr>
              <a:t>SQUARE MATRICES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5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8EF3A-2B9B-1343-9A33-F63D5EFF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"/>
            <a:ext cx="9144000" cy="6629400"/>
          </a:xfrm>
          <a:prstGeom prst="rect">
            <a:avLst/>
          </a:prstGeom>
        </p:spPr>
      </p:pic>
      <p:grpSp>
        <p:nvGrpSpPr>
          <p:cNvPr id="12296" name="Group 8">
            <a:extLst>
              <a:ext uri="{FF2B5EF4-FFF2-40B4-BE49-F238E27FC236}">
                <a16:creationId xmlns:a16="http://schemas.microsoft.com/office/drawing/2014/main" id="{56A98A30-28DE-6242-B8E7-AF4F3F8CF8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343400"/>
            <a:ext cx="8534400" cy="1981200"/>
            <a:chOff x="192" y="2016"/>
            <a:chExt cx="5376" cy="1248"/>
          </a:xfrm>
        </p:grpSpPr>
        <p:sp>
          <p:nvSpPr>
            <p:cNvPr id="6155" name="Oval 6">
              <a:extLst>
                <a:ext uri="{FF2B5EF4-FFF2-40B4-BE49-F238E27FC236}">
                  <a16:creationId xmlns:a16="http://schemas.microsoft.com/office/drawing/2014/main" id="{32F061BF-58F4-D844-ACEC-520E97D2A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016"/>
              <a:ext cx="5328" cy="124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6" name="WordArt 4">
              <a:extLst>
                <a:ext uri="{FF2B5EF4-FFF2-40B4-BE49-F238E27FC236}">
                  <a16:creationId xmlns:a16="http://schemas.microsoft.com/office/drawing/2014/main" id="{C3651872-523C-3B4C-A413-E267CC59F1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208"/>
              <a:ext cx="23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00CC"/>
                      </a:gs>
                      <a:gs pos="50000">
                        <a:srgbClr val="47005E"/>
                      </a:gs>
                      <a:gs pos="100000">
                        <a:srgbClr val="9900CC"/>
                      </a:gs>
                    </a:gsLst>
                    <a:lin ang="18900000" scaled="1"/>
                  </a:gradFill>
                  <a:latin typeface="Arial Black" panose="020B0604020202020204" pitchFamily="34" charset="0"/>
                  <a:cs typeface="Arial Black" panose="020B0604020202020204" pitchFamily="34" charset="0"/>
                </a:rPr>
                <a:t>identity matrix</a:t>
              </a:r>
            </a:p>
          </p:txBody>
        </p:sp>
        <p:sp>
          <p:nvSpPr>
            <p:cNvPr id="6157" name="Text Box 5">
              <a:extLst>
                <a:ext uri="{FF2B5EF4-FFF2-40B4-BE49-F238E27FC236}">
                  <a16:creationId xmlns:a16="http://schemas.microsoft.com/office/drawing/2014/main" id="{DB261840-7A30-AC4D-9EF6-CD2671204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592"/>
              <a:ext cx="53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</a:rPr>
                <a:t>an </a:t>
              </a:r>
              <a:r>
                <a:rPr lang="en-US" altLang="en-US" sz="2400" i="1">
                  <a:solidFill>
                    <a:srgbClr val="990099"/>
                  </a:solidFill>
                  <a:latin typeface="Arial Black" panose="020B0604020202020204" pitchFamily="34" charset="0"/>
                </a:rPr>
                <a:t>n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</a:rPr>
                <a:t> 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Symbol" pitchFamily="2" charset="2"/>
                </a:rPr>
                <a:t>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 </a:t>
              </a:r>
              <a:r>
                <a:rPr lang="en-US" altLang="en-US" sz="2400" i="1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n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 matrix with ones on the main diagonal and zeros elsewhere</a:t>
              </a:r>
              <a:endParaRPr lang="en-US" altLang="en-US" sz="2400">
                <a:solidFill>
                  <a:srgbClr val="990099"/>
                </a:solidFill>
                <a:latin typeface="Arial Black" panose="020B0604020202020204" pitchFamily="34" charset="0"/>
              </a:endParaRPr>
            </a:p>
          </p:txBody>
        </p:sp>
      </p:grpSp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E2263A32-87A2-754C-AE7E-3445821271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838201"/>
          <a:ext cx="381000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37700" imgH="16383000" progId="Equation.3">
                  <p:embed/>
                </p:oleObj>
              </mc:Choice>
              <mc:Fallback>
                <p:oleObj name="Equation" r:id="rId3" imgW="22237700" imgH="16383000" progId="Equation.3">
                  <p:embed/>
                  <p:pic>
                    <p:nvPicPr>
                      <p:cNvPr id="12295" name="Object 7">
                        <a:extLst>
                          <a:ext uri="{FF2B5EF4-FFF2-40B4-BE49-F238E27FC236}">
                            <a16:creationId xmlns:a16="http://schemas.microsoft.com/office/drawing/2014/main" id="{E2263A32-87A2-754C-AE7E-3445821271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38201"/>
                        <a:ext cx="3810000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9">
            <a:extLst>
              <a:ext uri="{FF2B5EF4-FFF2-40B4-BE49-F238E27FC236}">
                <a16:creationId xmlns:a16="http://schemas.microsoft.com/office/drawing/2014/main" id="{75ED65E5-9BEC-4546-9E81-07696DFA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99"/>
                </a:solidFill>
              </a:rPr>
              <a:t>What is </a:t>
            </a:r>
            <a:r>
              <a:rPr lang="en-US" altLang="en-US" i="1">
                <a:solidFill>
                  <a:srgbClr val="990099"/>
                </a:solidFill>
              </a:rPr>
              <a:t>AI</a:t>
            </a:r>
            <a:r>
              <a:rPr lang="en-US" altLang="en-US">
                <a:solidFill>
                  <a:srgbClr val="990099"/>
                </a:solidFill>
              </a:rPr>
              <a:t>?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3E5AB752-B121-EA49-8378-AACFDB43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990099"/>
                </a:solidFill>
              </a:rPr>
              <a:t>What is </a:t>
            </a:r>
            <a:r>
              <a:rPr lang="en-US" altLang="en-US" i="1" dirty="0">
                <a:solidFill>
                  <a:srgbClr val="990099"/>
                </a:solidFill>
              </a:rPr>
              <a:t>IA</a:t>
            </a:r>
            <a:r>
              <a:rPr lang="en-US" altLang="en-US" dirty="0">
                <a:solidFill>
                  <a:srgbClr val="990099"/>
                </a:solidFill>
              </a:rPr>
              <a:t>?</a:t>
            </a:r>
          </a:p>
        </p:txBody>
      </p:sp>
      <p:graphicFrame>
        <p:nvGraphicFramePr>
          <p:cNvPr id="12299" name="Object 11">
            <a:extLst>
              <a:ext uri="{FF2B5EF4-FFF2-40B4-BE49-F238E27FC236}">
                <a16:creationId xmlns:a16="http://schemas.microsoft.com/office/drawing/2014/main" id="{C9EBAEAB-37BF-5A44-9529-FE3AC4969D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0480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282400" imgH="16383000" progId="Equation.3">
                  <p:embed/>
                </p:oleObj>
              </mc:Choice>
              <mc:Fallback>
                <p:oleObj name="Equation" r:id="rId5" imgW="24282400" imgH="16383000" progId="Equation.3">
                  <p:embed/>
                  <p:pic>
                    <p:nvPicPr>
                      <p:cNvPr id="12299" name="Object 11">
                        <a:extLst>
                          <a:ext uri="{FF2B5EF4-FFF2-40B4-BE49-F238E27FC236}">
                            <a16:creationId xmlns:a16="http://schemas.microsoft.com/office/drawing/2014/main" id="{C9EBAEAB-37BF-5A44-9529-FE3AC4969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>
            <a:extLst>
              <a:ext uri="{FF2B5EF4-FFF2-40B4-BE49-F238E27FC236}">
                <a16:creationId xmlns:a16="http://schemas.microsoft.com/office/drawing/2014/main" id="{1621B249-CC3C-D04F-BC1D-40028E2FC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2590800"/>
          <a:ext cx="26670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37700" imgH="16383000" progId="Equation.3">
                  <p:embed/>
                </p:oleObj>
              </mc:Choice>
              <mc:Fallback>
                <p:oleObj name="Equation" r:id="rId3" imgW="22237700" imgH="16383000" progId="Equation.3">
                  <p:embed/>
                  <p:pic>
                    <p:nvPicPr>
                      <p:cNvPr id="12300" name="Object 12">
                        <a:extLst>
                          <a:ext uri="{FF2B5EF4-FFF2-40B4-BE49-F238E27FC236}">
                            <a16:creationId xmlns:a16="http://schemas.microsoft.com/office/drawing/2014/main" id="{1621B249-CC3C-D04F-BC1D-40028E2FC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90800"/>
                        <a:ext cx="2667000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>
            <a:extLst>
              <a:ext uri="{FF2B5EF4-FFF2-40B4-BE49-F238E27FC236}">
                <a16:creationId xmlns:a16="http://schemas.microsoft.com/office/drawing/2014/main" id="{435B7A07-66B3-9044-BFD0-B1C56AA78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286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82400" imgH="16383000" progId="Equation.3">
                  <p:embed/>
                </p:oleObj>
              </mc:Choice>
              <mc:Fallback>
                <p:oleObj name="Equation" r:id="rId7" imgW="24282400" imgH="16383000" progId="Equation.3">
                  <p:embed/>
                  <p:pic>
                    <p:nvPicPr>
                      <p:cNvPr id="12302" name="Object 14">
                        <a:extLst>
                          <a:ext uri="{FF2B5EF4-FFF2-40B4-BE49-F238E27FC236}">
                            <a16:creationId xmlns:a16="http://schemas.microsoft.com/office/drawing/2014/main" id="{435B7A07-66B3-9044-BFD0-B1C56AA785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>
            <a:extLst>
              <a:ext uri="{FF2B5EF4-FFF2-40B4-BE49-F238E27FC236}">
                <a16:creationId xmlns:a16="http://schemas.microsoft.com/office/drawing/2014/main" id="{8D9EB478-75B7-5E48-ABF9-22AC7FEFCA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0574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82400" imgH="16383000" progId="Equation.3">
                  <p:embed/>
                </p:oleObj>
              </mc:Choice>
              <mc:Fallback>
                <p:oleObj name="Equation" r:id="rId9" imgW="24282400" imgH="16383000" progId="Equation.3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8D9EB478-75B7-5E48-ABF9-22AC7FEFCA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574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Text Box 16">
            <a:extLst>
              <a:ext uri="{FF2B5EF4-FFF2-40B4-BE49-F238E27FC236}">
                <a16:creationId xmlns:a16="http://schemas.microsoft.com/office/drawing/2014/main" id="{365F70C2-54D1-6A4B-9ECB-A013A26A7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"/>
            <a:ext cx="2895600" cy="1569660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Multiplying a matrix by the identity gives the matrix back again.</a:t>
            </a:r>
          </a:p>
        </p:txBody>
      </p:sp>
    </p:spTree>
    <p:extLst>
      <p:ext uri="{BB962C8B-B14F-4D97-AF65-F5344CB8AC3E}">
        <p14:creationId xmlns:p14="http://schemas.microsoft.com/office/powerpoint/2010/main" val="547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utoUpdateAnimBg="0"/>
      <p:bldP spid="12298" grpId="0" autoUpdateAnimBg="0"/>
      <p:bldP spid="1230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41203CC-6437-BB41-82F1-602109C638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-131215"/>
            <a:ext cx="8229600" cy="711200"/>
          </a:xfrm>
        </p:spPr>
        <p:txBody>
          <a:bodyPr anchor="b"/>
          <a:lstStyle/>
          <a:p>
            <a:pPr eaLnBrk="1" hangingPunct="1"/>
            <a:r>
              <a:rPr lang="en-US" altLang="en-US" sz="4000" dirty="0"/>
              <a:t>Triangular Matrices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2531A99-E20B-394A-B1B4-FEB0359B1B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469623"/>
            <a:ext cx="11130455" cy="3313921"/>
          </a:xfr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Triangular matrices come in two types: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1. An upper triangular matrix is a square matrix in which all elements below the leading diagonal are zeros.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2. A lower triangular matrix is a square matrix in which all elements above the leading diagonal are zeros.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Examples of triangular matrices are shown.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1B186-08E8-CF48-A075-E249B38E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43" y="3783544"/>
            <a:ext cx="8492357" cy="25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62" y="152401"/>
            <a:ext cx="11271738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Using matrices to model practical situations</a:t>
            </a:r>
          </a:p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network </a:t>
            </a:r>
            <a:r>
              <a:rPr lang="en-US" altLang="en-US" dirty="0"/>
              <a:t>diagram of points (vertices) joined by lines (edges). </a:t>
            </a:r>
          </a:p>
          <a:p>
            <a:r>
              <a:rPr lang="en-GB" altLang="en-US" sz="2000" dirty="0"/>
              <a:t>The network diagram drawn shows the ways to travel between three towns, A,B and C.</a:t>
            </a:r>
          </a:p>
          <a:p>
            <a:r>
              <a:rPr lang="en-GB" altLang="en-US" sz="2000" dirty="0"/>
              <a:t>Use a matrix to represent the connections. Each element should describe the number of ways to travel directly from one town to another.</a:t>
            </a:r>
          </a:p>
          <a:p>
            <a:r>
              <a:rPr lang="en-GB" altLang="en-US" sz="2000" dirty="0"/>
              <a:t>What information is given by the sum of the second column of the matrix?</a:t>
            </a:r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7F3C5F-8B0F-FD45-B793-9BD5D596D4EC}"/>
              </a:ext>
            </a:extLst>
          </p:cNvPr>
          <p:cNvSpPr/>
          <p:nvPr/>
        </p:nvSpPr>
        <p:spPr>
          <a:xfrm>
            <a:off x="1981200" y="3737892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b. The second column shows the number of roads directly connected to town B.</a:t>
            </a: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sum of the second column is the total number of roads directly connected to town B.</a:t>
            </a:r>
          </a:p>
          <a:p>
            <a:r>
              <a:rPr lang="en-AU" dirty="0">
                <a:solidFill>
                  <a:srgbClr val="FF0000"/>
                </a:solidFill>
                <a:latin typeface="Open Sans"/>
              </a:rPr>
              <a:t>1+0+2=3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6ECD3-00F4-1844-BFBD-45271EA1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379" y="2549737"/>
            <a:ext cx="1432559" cy="1140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2F163-B66C-954D-939E-A3507894A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50" y="2367085"/>
            <a:ext cx="158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18AF9-6E42-AF4D-B9B5-C4F83AC4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59926"/>
            <a:ext cx="3158360" cy="417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DEF828-6A76-BF49-91DB-51EC0B209962}"/>
              </a:ext>
            </a:extLst>
          </p:cNvPr>
          <p:cNvSpPr/>
          <p:nvPr/>
        </p:nvSpPr>
        <p:spPr>
          <a:xfrm>
            <a:off x="1280418" y="-16892"/>
            <a:ext cx="7217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i="0" dirty="0">
                <a:solidFill>
                  <a:srgbClr val="339E35"/>
                </a:solidFill>
                <a:effectLst/>
                <a:latin typeface="Open Sans"/>
              </a:rPr>
              <a:t>Entering a matrix into CAS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C47C0-7D3E-4BB2-879A-3E09BFA8ED37}"/>
              </a:ext>
            </a:extLst>
          </p:cNvPr>
          <p:cNvSpPr txBox="1"/>
          <p:nvPr/>
        </p:nvSpPr>
        <p:spPr>
          <a:xfrm>
            <a:off x="7890641" y="146903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257EDA4-DEB5-4809-9463-92FA1A82B3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14" y="677917"/>
            <a:ext cx="6178072" cy="6164317"/>
          </a:xfrm>
          <a:prstGeom prst="rect">
            <a:avLst/>
          </a:prstGeom>
        </p:spPr>
      </p:pic>
      <p:pic>
        <p:nvPicPr>
          <p:cNvPr id="7" name="Picture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9478A51C-A4C9-41F6-AE06-B67C65D87F4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96733" y="3355068"/>
            <a:ext cx="5990253" cy="1478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8741A-4B82-4C01-BD07-F7F49A9AB7EA}"/>
              </a:ext>
            </a:extLst>
          </p:cNvPr>
          <p:cNvSpPr txBox="1"/>
          <p:nvPr/>
        </p:nvSpPr>
        <p:spPr>
          <a:xfrm>
            <a:off x="6640286" y="23351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5"/>
              </a:rPr>
              <a:t>https://www.youtube.com/watch?v</a:t>
            </a:r>
            <a:r>
              <a:rPr lang="en-AU">
                <a:hlinkClick r:id="rId5"/>
              </a:rPr>
              <a:t>=b8Oa5VHhAqQ</a:t>
            </a:r>
            <a:endParaRPr lang="en-AU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0625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A5C6-8F60-B847-8766-EE51CF38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7" y="73632"/>
            <a:ext cx="11029616" cy="1188720"/>
          </a:xfrm>
        </p:spPr>
        <p:txBody>
          <a:bodyPr/>
          <a:lstStyle/>
          <a:p>
            <a:r>
              <a:rPr lang="en-US" dirty="0"/>
              <a:t>Where to use Matrices?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EFAB-82B7-0346-B637-A2331F2D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78" y="3149882"/>
            <a:ext cx="11029615" cy="3634486"/>
          </a:xfrm>
        </p:spPr>
        <p:txBody>
          <a:bodyPr/>
          <a:lstStyle/>
          <a:p>
            <a:r>
              <a:rPr lang="en-AU" sz="2400" dirty="0"/>
              <a:t>To store numerical information in a data table. </a:t>
            </a:r>
          </a:p>
          <a:p>
            <a:r>
              <a:rPr lang="en-AU" sz="2400" dirty="0"/>
              <a:t>To carry codes that encrypt credit-card numbers for internet transmission.</a:t>
            </a:r>
          </a:p>
          <a:p>
            <a:r>
              <a:rPr lang="en-AU" sz="2400" dirty="0"/>
              <a:t>To carry all the information needed to solve sets of simultaneous equations. </a:t>
            </a:r>
          </a:p>
          <a:p>
            <a:r>
              <a:rPr lang="en-AU" sz="2400" dirty="0"/>
              <a:t>To represent network diagrams.</a:t>
            </a:r>
            <a:endParaRPr lang="en-US" sz="2400" dirty="0"/>
          </a:p>
        </p:txBody>
      </p:sp>
      <p:pic>
        <p:nvPicPr>
          <p:cNvPr id="1026" name="Picture 2" descr="Credit card encryption, credit card password security, credit card  security, credit card shield icon - Download on">
            <a:extLst>
              <a:ext uri="{FF2B5EF4-FFF2-40B4-BE49-F238E27FC236}">
                <a16:creationId xmlns:a16="http://schemas.microsoft.com/office/drawing/2014/main" id="{236EA52F-BD61-504B-A832-C8E27FB0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046" y="73632"/>
            <a:ext cx="3776954" cy="37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reless transmission media | Internet Information Blog">
            <a:extLst>
              <a:ext uri="{FF2B5EF4-FFF2-40B4-BE49-F238E27FC236}">
                <a16:creationId xmlns:a16="http://schemas.microsoft.com/office/drawing/2014/main" id="{3C20B9D7-59FB-0B40-8571-B2AEEA54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7" y="1244882"/>
            <a:ext cx="2912157" cy="2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8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610600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is an array of numbers</a:t>
            </a:r>
          </a:p>
          <a:p>
            <a:r>
              <a:rPr lang="en-US" altLang="en-US" sz="2400" dirty="0"/>
              <a:t>For example</a:t>
            </a:r>
          </a:p>
          <a:p>
            <a:r>
              <a:rPr lang="en-GB" altLang="en-US" dirty="0"/>
              <a:t>A market stall operates on Friday and Saturday. Sales could be recorded using matrix A.</a:t>
            </a:r>
          </a:p>
          <a:p>
            <a:endParaRPr lang="en-GB" altLang="en-US" sz="2400" dirty="0"/>
          </a:p>
          <a:p>
            <a:pPr algn="ctr"/>
            <a:endParaRPr lang="en-GB" altLang="en-US" sz="2800" dirty="0"/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EFE66-67CA-344E-87ED-11356C55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1"/>
            <a:ext cx="6755026" cy="15719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F48C2C-7C3B-8C4B-A094-7B50DB75A9A1}"/>
              </a:ext>
            </a:extLst>
          </p:cNvPr>
          <p:cNvGraphicFramePr>
            <a:graphicFrameLocks noGrp="1"/>
          </p:cNvGraphicFramePr>
          <p:nvPr/>
        </p:nvGraphicFramePr>
        <p:xfrm>
          <a:off x="2120213" y="3962400"/>
          <a:ext cx="7696200" cy="2286000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67979936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12973129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Rows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effectLst/>
                          <a:latin typeface="Open Sans"/>
                        </a:rPr>
                        <a:t>Columns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52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Friday sales are listed in </a:t>
                      </a:r>
                      <a:r>
                        <a:rPr lang="en-AU" dirty="0">
                          <a:solidFill>
                            <a:srgbClr val="FF0000"/>
                          </a:solidFill>
                          <a:effectLst/>
                          <a:latin typeface="Open Sans"/>
                        </a:rPr>
                        <a:t>row </a:t>
                      </a:r>
                      <a:r>
                        <a:rPr lang="en-AU" b="0" i="0" u="none" strike="noStrike" dirty="0">
                          <a:solidFill>
                            <a:srgbClr val="FF0000"/>
                          </a:solidFill>
                          <a:effectLst/>
                          <a:latin typeface="STIXGeneral-Regular" pitchFamily="2" charset="2"/>
                        </a:rPr>
                        <a:t>1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shirts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Open Sans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TIXGeneral-Regular" pitchFamily="2" charset="2"/>
                        </a:rPr>
                        <a:t>1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6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Saturday sales are listed in </a:t>
                      </a:r>
                      <a:r>
                        <a:rPr lang="en-AU" dirty="0">
                          <a:solidFill>
                            <a:srgbClr val="FF0000"/>
                          </a:solidFill>
                          <a:effectLst/>
                          <a:latin typeface="Open Sans"/>
                        </a:rPr>
                        <a:t>row </a:t>
                      </a:r>
                      <a:r>
                        <a:rPr lang="en-AU" b="0" i="0" u="none" strike="noStrike" dirty="0">
                          <a:solidFill>
                            <a:srgbClr val="FF0000"/>
                          </a:solidFill>
                          <a:effectLst/>
                          <a:latin typeface="STIXGeneral-Regular" pitchFamily="2" charset="2"/>
                        </a:rPr>
                        <a:t>2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pairs of jeans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Open Sans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TIXGeneral-Regular" pitchFamily="2" charset="2"/>
                        </a:rPr>
                        <a:t>2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046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effectLst/>
                          <a:latin typeface="Open Sans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belts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Open Sans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TIXGeneral-Regular" pitchFamily="2" charset="2"/>
                        </a:rPr>
                        <a:t>3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68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6E16-775A-6F4E-8721-9A51F6A0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Using a matrix to represent data 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D5D7-A4E1-EC47-B48D-970F152D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/>
              <a:t>The numerical information in a data table is frequently presented in </a:t>
            </a:r>
            <a:r>
              <a:rPr lang="en-AU" sz="2800" dirty="0">
                <a:solidFill>
                  <a:srgbClr val="FF0000"/>
                </a:solidFill>
              </a:rPr>
              <a:t>rows</a:t>
            </a:r>
            <a:r>
              <a:rPr lang="en-AU" sz="2800" dirty="0"/>
              <a:t> and </a:t>
            </a:r>
            <a:r>
              <a:rPr lang="en-AU" sz="2800" dirty="0">
                <a:solidFill>
                  <a:srgbClr val="00B050"/>
                </a:solidFill>
              </a:rPr>
              <a:t>columns</a:t>
            </a:r>
            <a:r>
              <a:rPr lang="en-AU" sz="2800" dirty="0"/>
              <a:t>. As such, it is relatively straight forward process to convert this information into matrix form.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909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67C3-1000-2F46-A641-8D389DFF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723"/>
            <a:ext cx="11924778" cy="776060"/>
          </a:xfrm>
        </p:spPr>
        <p:txBody>
          <a:bodyPr>
            <a:normAutofit fontScale="90000"/>
          </a:bodyPr>
          <a:lstStyle/>
          <a:p>
            <a:r>
              <a:rPr lang="en-AU" dirty="0"/>
              <a:t>Representing information in a table by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7AC90-8A9D-2247-9C37-094A8621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92" y="1415127"/>
            <a:ext cx="11029615" cy="4522331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The table below shows the three types of membership of a local gym and the number of males and females enrolled in each. </a:t>
            </a:r>
            <a:r>
              <a:rPr lang="en-AU" sz="2400" dirty="0">
                <a:solidFill>
                  <a:srgbClr val="0070C0"/>
                </a:solidFill>
              </a:rPr>
              <a:t>Construct</a:t>
            </a:r>
            <a:r>
              <a:rPr lang="en-AU" sz="2400" dirty="0"/>
              <a:t> a matrix to display the numerical information in the table.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364AE-1480-D741-852F-AAA8879D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64" y="2658270"/>
            <a:ext cx="5673271" cy="197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DDDE5-AE65-4E41-A06F-2C664547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99" y="4637729"/>
            <a:ext cx="5410200" cy="210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7F9C1-B4FA-A44D-BAAD-B7211E036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185" y="5334316"/>
            <a:ext cx="3835400" cy="1193800"/>
          </a:xfrm>
          <a:prstGeom prst="rect">
            <a:avLst/>
          </a:prstGeom>
        </p:spPr>
      </p:pic>
      <p:pic>
        <p:nvPicPr>
          <p:cNvPr id="11" name="Picture 2" descr="Examples High Res Stock Images | Shutterstock">
            <a:extLst>
              <a:ext uri="{FF2B5EF4-FFF2-40B4-BE49-F238E27FC236}">
                <a16:creationId xmlns:a16="http://schemas.microsoft.com/office/drawing/2014/main" id="{A2C634E0-FDDD-D949-AEFC-E0B1F570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471" y="4683973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B3C1-AECC-E645-93AA-C0F3CB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0967"/>
          </a:xfrm>
        </p:spPr>
        <p:txBody>
          <a:bodyPr>
            <a:normAutofit fontScale="90000"/>
          </a:bodyPr>
          <a:lstStyle/>
          <a:p>
            <a:r>
              <a:rPr lang="en-AU" dirty="0"/>
              <a:t>Entering a credit card number into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43A1-9E4C-A042-9A75-7A57D6DF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4744"/>
            <a:ext cx="11029615" cy="3634486"/>
          </a:xfrm>
        </p:spPr>
        <p:txBody>
          <a:bodyPr/>
          <a:lstStyle/>
          <a:p>
            <a:r>
              <a:rPr lang="en-AU" sz="2400" dirty="0"/>
              <a:t>Convert the 16-digit credit card number: 4454817810293161 into a 2×8 matrix, listing the digits in pairs, one under the other. Ignore the spaces.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884BE-47C5-014A-9F1D-A842D0EC5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011" y="3297216"/>
            <a:ext cx="6832600" cy="1473200"/>
          </a:xfrm>
          <a:prstGeom prst="rect">
            <a:avLst/>
          </a:prstGeom>
        </p:spPr>
      </p:pic>
      <p:pic>
        <p:nvPicPr>
          <p:cNvPr id="5" name="Picture 2" descr="Examples High Res Stock Images | Shutterstock">
            <a:extLst>
              <a:ext uri="{FF2B5EF4-FFF2-40B4-BE49-F238E27FC236}">
                <a16:creationId xmlns:a16="http://schemas.microsoft.com/office/drawing/2014/main" id="{E307BFD5-418D-3D4B-BEE1-4F412179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82" y="4982037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B13E-BF1D-F746-B386-157DE9A8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8" y="702156"/>
            <a:ext cx="11510600" cy="1188720"/>
          </a:xfrm>
        </p:spPr>
        <p:txBody>
          <a:bodyPr>
            <a:normAutofit fontScale="90000"/>
          </a:bodyPr>
          <a:lstStyle/>
          <a:p>
            <a:r>
              <a:rPr lang="en-AU" dirty="0"/>
              <a:t>Using matrices to represent network diagrams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87FD-3602-5347-BF55-E4451A04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1837814"/>
            <a:ext cx="11029615" cy="3634486"/>
          </a:xfrm>
        </p:spPr>
        <p:txBody>
          <a:bodyPr/>
          <a:lstStyle/>
          <a:p>
            <a:r>
              <a:rPr lang="en-AU" sz="2400" dirty="0"/>
              <a:t>Network diagrams consist of a series of numbered or labelled points joined in various ways. They are a powerful way of representing and studying things as different as friendship networks, airline routes, electrical circuits and road links between towns.</a:t>
            </a:r>
            <a:endParaRPr lang="en-US" sz="2400" dirty="0"/>
          </a:p>
        </p:txBody>
      </p:sp>
      <p:pic>
        <p:nvPicPr>
          <p:cNvPr id="4098" name="Picture 2" descr="The Different Types of Friendship Networks and How They Can Influence Your  Success | Infosystem">
            <a:extLst>
              <a:ext uri="{FF2B5EF4-FFF2-40B4-BE49-F238E27FC236}">
                <a16:creationId xmlns:a16="http://schemas.microsoft.com/office/drawing/2014/main" id="{9D7791B0-937F-4443-ADF3-C1EFC0D2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4238170"/>
            <a:ext cx="4209143" cy="23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se Were the Biggest New Airline Routes Launched in 2017">
            <a:extLst>
              <a:ext uri="{FF2B5EF4-FFF2-40B4-BE49-F238E27FC236}">
                <a16:creationId xmlns:a16="http://schemas.microsoft.com/office/drawing/2014/main" id="{3CA0EC58-857D-4647-A51F-08B13E2B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08" y="4221662"/>
            <a:ext cx="4630679" cy="23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04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E73A-6CA8-D94D-8FEF-59E5BB4E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75322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en-AU" dirty="0"/>
              <a:t>Representing a network diagram by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7F137-1502-4745-8232-313687D8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2" y="1430639"/>
            <a:ext cx="11987408" cy="3634486"/>
          </a:xfrm>
        </p:spPr>
        <p:txBody>
          <a:bodyPr/>
          <a:lstStyle/>
          <a:p>
            <a:r>
              <a:rPr lang="en-AU" sz="2400" dirty="0"/>
              <a:t>Represent the network diagram shown opposite as a 4×4 matrix 𝐴, where:</a:t>
            </a:r>
          </a:p>
          <a:p>
            <a:r>
              <a:rPr lang="en-AU" sz="2400" dirty="0"/>
              <a:t>matrix element =1 if the two points are joined by a line</a:t>
            </a:r>
          </a:p>
          <a:p>
            <a:r>
              <a:rPr lang="en-AU" sz="2400" dirty="0"/>
              <a:t>matrix element =0 if the two points are not connected.</a:t>
            </a:r>
          </a:p>
          <a:p>
            <a:endParaRPr lang="en-US" sz="2400" dirty="0"/>
          </a:p>
        </p:txBody>
      </p:sp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96836FBC-E153-534D-8964-538A1C5B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82" y="4982037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275CF-8F04-0148-9F4F-0F5B5C55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908" y="1942379"/>
            <a:ext cx="1531211" cy="1888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FF68D-9C43-5549-A176-EB962B363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993" y="3043392"/>
            <a:ext cx="5514522" cy="3483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1059-72EE-0543-84BD-A43D7748C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800" y="3831050"/>
            <a:ext cx="4052641" cy="24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82DF-8D77-0845-8CA1-5EBF763A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755"/>
            <a:ext cx="12192000" cy="787790"/>
          </a:xfrm>
        </p:spPr>
        <p:txBody>
          <a:bodyPr/>
          <a:lstStyle/>
          <a:p>
            <a:r>
              <a:rPr lang="en-AU" sz="4000" dirty="0"/>
              <a:t>Interpreting a matrix representing a network diagram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8CA67-1938-2143-837C-5004AB3A3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01600" y="1954452"/>
                <a:ext cx="12051405" cy="36344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sz="2200" dirty="0"/>
                  <a:t>The diagram opposite shows the roads connecting four towns: town 1, town 2, town 3, and town 4. This diagram has been represented by a 4×4 matrix, 𝐴. The elements show the number of roads between each pair of towns.</a:t>
                </a:r>
              </a:p>
              <a:p>
                <a:pPr fontAlgn="t"/>
                <a:r>
                  <a:rPr lang="en-AU" sz="2200" dirty="0"/>
                  <a:t>1. In the matrix A,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AU" sz="2200" dirty="0"/>
                  <a:t>=1. What does this tell us?</a:t>
                </a:r>
              </a:p>
              <a:p>
                <a:pPr fontAlgn="t"/>
                <a:r>
                  <a:rPr lang="en-AU" sz="2200" dirty="0"/>
                  <a:t>2. In the matrix A,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=3. What does this tell us?</a:t>
                </a:r>
              </a:p>
              <a:p>
                <a:pPr fontAlgn="t"/>
                <a:r>
                  <a:rPr lang="en-AU" sz="2200" dirty="0"/>
                  <a:t>3. In the matrix A,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=0. What does this tell us?</a:t>
                </a:r>
              </a:p>
              <a:p>
                <a:pPr fontAlgn="t"/>
                <a:r>
                  <a:rPr lang="en-AU" sz="2200" dirty="0"/>
                  <a:t>4. What is the sum of the elements in row 3 of matrix </a:t>
                </a:r>
                <a:r>
                  <a:rPr lang="en-AU" sz="2200" i="1" dirty="0"/>
                  <a:t>A</a:t>
                </a:r>
                <a:r>
                  <a:rPr lang="en-AU" sz="2200" dirty="0"/>
                  <a:t> and what does this tell us?</a:t>
                </a:r>
              </a:p>
              <a:p>
                <a:pPr fontAlgn="t"/>
                <a:r>
                  <a:rPr lang="en-AU" sz="2200" dirty="0"/>
                  <a:t>5. What is the sum of all the elements of matrix </a:t>
                </a:r>
                <a:r>
                  <a:rPr lang="en-AU" sz="2200" i="1" dirty="0"/>
                  <a:t>A</a:t>
                </a:r>
                <a:r>
                  <a:rPr lang="en-AU" sz="2200" dirty="0"/>
                  <a:t> and what does this tell us?</a:t>
                </a:r>
              </a:p>
              <a:p>
                <a:pPr marL="0" indent="0">
                  <a:buNone/>
                </a:pPr>
                <a:endParaRPr lang="en-AU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8CA67-1938-2143-837C-5004AB3A3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1600" y="1954452"/>
                <a:ext cx="12051405" cy="3634486"/>
              </a:xfrm>
              <a:blipFill>
                <a:blip r:embed="rId2"/>
                <a:stretch>
                  <a:fillRect t="-11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3386A545-C0BF-564D-BE55-C899F2F9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89" y="5863771"/>
            <a:ext cx="1349311" cy="9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BFEA3-09C9-9F4D-B01B-269AA8502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85" y="5433379"/>
            <a:ext cx="2930071" cy="1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EDD6D-EB5A-2A43-A395-1BE534283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460" y="5405231"/>
            <a:ext cx="3363686" cy="1480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8FC2A-983D-6C4A-975A-F1DDAB022087}"/>
              </a:ext>
            </a:extLst>
          </p:cNvPr>
          <p:cNvSpPr txBox="1"/>
          <p:nvPr/>
        </p:nvSpPr>
        <p:spPr>
          <a:xfrm>
            <a:off x="6096000" y="2864777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1 road between town 2 &amp; 4;</a:t>
            </a:r>
          </a:p>
          <a:p>
            <a:r>
              <a:rPr lang="en-US" sz="2400" dirty="0"/>
              <a:t>2. 3 road between town 3 &amp; 4;</a:t>
            </a:r>
          </a:p>
          <a:p>
            <a:r>
              <a:rPr lang="en-US" sz="2400" dirty="0"/>
              <a:t>3. 0 road between town 4 &amp; 1;</a:t>
            </a:r>
          </a:p>
          <a:p>
            <a:r>
              <a:rPr lang="en-US" sz="2400" dirty="0"/>
              <a:t>4. total 5 roads between town 3 &amp; others;</a:t>
            </a:r>
          </a:p>
          <a:p>
            <a:endParaRPr lang="en-US" sz="2400" dirty="0"/>
          </a:p>
          <a:p>
            <a:r>
              <a:rPr lang="en-US" sz="2400" dirty="0"/>
              <a:t>5. total 14 roads you can travel between towns.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20420-CD80-2343-AEFF-18D7EF282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894" y="6572246"/>
            <a:ext cx="235327" cy="2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610600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is an array of numbers</a:t>
            </a:r>
          </a:p>
          <a:p>
            <a:r>
              <a:rPr lang="en-US" altLang="en-US" sz="2400" dirty="0"/>
              <a:t>For example</a:t>
            </a:r>
          </a:p>
          <a:p>
            <a:r>
              <a:rPr lang="en-GB" altLang="en-US" dirty="0"/>
              <a:t>A market stall operates on Friday and Saturday. Sales could be recorded using matrix A.</a:t>
            </a:r>
          </a:p>
          <a:p>
            <a:endParaRPr lang="en-GB" altLang="en-US" sz="2400" dirty="0"/>
          </a:p>
          <a:p>
            <a:pPr algn="ctr"/>
            <a:endParaRPr lang="en-GB" altLang="en-US" sz="2800" dirty="0"/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EFE66-67CA-344E-87ED-11356C55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1"/>
            <a:ext cx="6755026" cy="1571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7F3C5F-8B0F-FD45-B793-9BD5D596D4EC}"/>
              </a:ext>
            </a:extLst>
          </p:cNvPr>
          <p:cNvSpPr/>
          <p:nvPr/>
        </p:nvSpPr>
        <p:spPr>
          <a:xfrm>
            <a:off x="1981200" y="390299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We can read the following information from the matrix: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on Friday 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8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pairs of jeans were sold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on Saturday </a:t>
            </a:r>
            <a:r>
              <a:rPr lang="en-AU" dirty="0">
                <a:solidFill>
                  <a:srgbClr val="000000"/>
                </a:solidFill>
                <a:latin typeface="STIXGeneral-Regular" pitchFamily="2" charset="2"/>
              </a:rPr>
              <a:t>1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belt was sold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the total number of items sold on Friday was 6+8+4=18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the total number of belts sold was 4+1=5.</a:t>
            </a:r>
          </a:p>
        </p:txBody>
      </p:sp>
    </p:spTree>
    <p:extLst>
      <p:ext uri="{BB962C8B-B14F-4D97-AF65-F5344CB8AC3E}">
        <p14:creationId xmlns:p14="http://schemas.microsoft.com/office/powerpoint/2010/main" val="32578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366" y="-45263"/>
            <a:ext cx="101534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Order/Size/Dimension of a matrix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A3AB1-6B60-5341-BB17-91568A0B4C66}"/>
              </a:ext>
            </a:extLst>
          </p:cNvPr>
          <p:cNvSpPr/>
          <p:nvPr/>
        </p:nvSpPr>
        <p:spPr>
          <a:xfrm>
            <a:off x="2019300" y="637331"/>
            <a:ext cx="80391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</a:rPr>
              <a:t>The </a:t>
            </a:r>
            <a:r>
              <a:rPr lang="en-AU" sz="2800" b="1" dirty="0">
                <a:solidFill>
                  <a:srgbClr val="C41130"/>
                </a:solidFill>
              </a:rPr>
              <a:t>order</a:t>
            </a:r>
            <a:r>
              <a:rPr lang="en-AU" sz="2800" dirty="0">
                <a:solidFill>
                  <a:srgbClr val="000000"/>
                </a:solidFill>
              </a:rPr>
              <a:t> (or size) </a:t>
            </a:r>
            <a:r>
              <a:rPr lang="en-AU" sz="2800" b="1" dirty="0">
                <a:solidFill>
                  <a:srgbClr val="000000"/>
                </a:solidFill>
              </a:rPr>
              <a:t>of a matrix</a:t>
            </a:r>
            <a:r>
              <a:rPr lang="en-AU" sz="2800" dirty="0">
                <a:solidFill>
                  <a:srgbClr val="000000"/>
                </a:solidFill>
              </a:rPr>
              <a:t> is written as: </a:t>
            </a:r>
          </a:p>
          <a:p>
            <a:r>
              <a:rPr lang="en-AU" sz="2800" dirty="0">
                <a:solidFill>
                  <a:srgbClr val="000000"/>
                </a:solidFill>
              </a:rPr>
              <a:t>number of rows × number of columns</a:t>
            </a:r>
            <a:br>
              <a:rPr lang="en-AU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41089-28E3-7E4C-9A0A-A64BBE6D6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80466"/>
            <a:ext cx="6819900" cy="34346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600BD-2901-184D-9A88-DA8C669ED01E}"/>
              </a:ext>
            </a:extLst>
          </p:cNvPr>
          <p:cNvSpPr/>
          <p:nvPr/>
        </p:nvSpPr>
        <p:spPr>
          <a:xfrm>
            <a:off x="1612900" y="4953000"/>
            <a:ext cx="896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The order of matrix A in the market stall example above is </a:t>
            </a:r>
            <a:r>
              <a:rPr lang="en-AU" dirty="0">
                <a:solidFill>
                  <a:srgbClr val="C00000"/>
                </a:solidFill>
              </a:rPr>
              <a:t>2×3</a:t>
            </a:r>
            <a:r>
              <a:rPr lang="en-AU" dirty="0">
                <a:solidFill>
                  <a:srgbClr val="000000"/>
                </a:solidFill>
              </a:rPr>
              <a:t>; that is, 2 rows×3 columns. It is called a ‘</a:t>
            </a:r>
            <a:r>
              <a:rPr lang="en-AU" dirty="0">
                <a:solidFill>
                  <a:srgbClr val="C00000"/>
                </a:solidFill>
              </a:rPr>
              <a:t>two by three</a:t>
            </a:r>
            <a:r>
              <a:rPr lang="en-AU" dirty="0">
                <a:solidFill>
                  <a:srgbClr val="000000"/>
                </a:solidFill>
              </a:rPr>
              <a:t>’ matrix.</a:t>
            </a:r>
          </a:p>
          <a:p>
            <a:r>
              <a:rPr lang="en-AU" dirty="0">
                <a:solidFill>
                  <a:srgbClr val="000000"/>
                </a:solidFill>
              </a:rPr>
              <a:t>In writing down the order of a matrix, </a:t>
            </a:r>
            <a:r>
              <a:rPr lang="en-AU" i="1" dirty="0">
                <a:solidFill>
                  <a:srgbClr val="C00000"/>
                </a:solidFill>
              </a:rPr>
              <a:t>Rows first</a:t>
            </a:r>
            <a:r>
              <a:rPr lang="en-AU" dirty="0">
                <a:solidFill>
                  <a:srgbClr val="000000"/>
                </a:solidFill>
              </a:rPr>
              <a:t>, then </a:t>
            </a:r>
            <a:r>
              <a:rPr lang="en-AU" i="1" dirty="0">
                <a:solidFill>
                  <a:srgbClr val="000000"/>
                </a:solidFill>
              </a:rPr>
              <a:t>columns</a:t>
            </a:r>
            <a:r>
              <a:rPr lang="en-AU" dirty="0">
                <a:solidFill>
                  <a:srgbClr val="000000"/>
                </a:solidFill>
              </a:rPr>
              <a:t>.</a:t>
            </a:r>
          </a:p>
          <a:p>
            <a:r>
              <a:rPr lang="en-AU" b="1" dirty="0">
                <a:solidFill>
                  <a:srgbClr val="009EC6"/>
                </a:solidFill>
              </a:rPr>
              <a:t>Remember:</a:t>
            </a:r>
            <a:r>
              <a:rPr lang="en-AU" dirty="0">
                <a:solidFill>
                  <a:srgbClr val="000000"/>
                </a:solidFill>
              </a:rPr>
              <a:t> When you walk into a cinema, you go to your </a:t>
            </a:r>
            <a:r>
              <a:rPr lang="en-AU" i="1" dirty="0">
                <a:solidFill>
                  <a:srgbClr val="000000"/>
                </a:solidFill>
              </a:rPr>
              <a:t>row first.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rgbClr val="000000"/>
                </a:solidFill>
              </a:rPr>
              <a:t>Matrices are usually named using </a:t>
            </a:r>
            <a:r>
              <a:rPr lang="en-AU" dirty="0">
                <a:solidFill>
                  <a:srgbClr val="C00000"/>
                </a:solidFill>
              </a:rPr>
              <a:t>capital letters </a:t>
            </a:r>
            <a:r>
              <a:rPr lang="en-AU" dirty="0">
                <a:solidFill>
                  <a:srgbClr val="000000"/>
                </a:solidFill>
              </a:rPr>
              <a:t>such as A,B,O.</a:t>
            </a:r>
          </a:p>
        </p:txBody>
      </p:sp>
    </p:spTree>
    <p:extLst>
      <p:ext uri="{BB962C8B-B14F-4D97-AF65-F5344CB8AC3E}">
        <p14:creationId xmlns:p14="http://schemas.microsoft.com/office/powerpoint/2010/main" val="29135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427D283-D5C6-084F-B433-EF1FE1F4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4C1E6B11-296A-284A-858A-EC5C640B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620713"/>
            <a:ext cx="7345363" cy="5688012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with R rows and C columns is called an</a:t>
            </a:r>
          </a:p>
          <a:p>
            <a:pPr algn="ctr"/>
            <a:r>
              <a:rPr lang="en-US" altLang="en-US" sz="3600" dirty="0"/>
              <a:t>R X C Matrix.</a:t>
            </a:r>
          </a:p>
          <a:p>
            <a:pPr algn="ctr"/>
            <a:endParaRPr lang="en-GB" altLang="en-US" sz="3600" dirty="0"/>
          </a:p>
          <a:p>
            <a:pPr algn="ctr"/>
            <a:endParaRPr lang="en-GB" altLang="en-US" sz="3600" dirty="0"/>
          </a:p>
          <a:p>
            <a:pPr algn="ctr"/>
            <a:r>
              <a:rPr lang="en-GB" altLang="en-US" sz="3600" dirty="0"/>
              <a:t>This is called the </a:t>
            </a:r>
            <a:r>
              <a:rPr lang="en-GB" altLang="en-US" sz="3600" dirty="0">
                <a:solidFill>
                  <a:srgbClr val="FF0000"/>
                </a:solidFill>
              </a:rPr>
              <a:t>ORDER/SIZE/DIMENSION</a:t>
            </a:r>
            <a:r>
              <a:rPr lang="en-GB" altLang="en-US" sz="3600" dirty="0"/>
              <a:t> of the matrix.</a:t>
            </a:r>
          </a:p>
          <a:p>
            <a:pPr algn="ctr"/>
            <a:r>
              <a:rPr lang="en-GB" altLang="en-US" sz="3600" dirty="0"/>
              <a:t>Each entry in the matrix is called an </a:t>
            </a:r>
            <a:r>
              <a:rPr lang="en-GB" altLang="en-US" sz="3600" dirty="0">
                <a:solidFill>
                  <a:srgbClr val="FF0000"/>
                </a:solidFill>
              </a:rPr>
              <a:t>ELEMENT</a:t>
            </a:r>
            <a:r>
              <a:rPr lang="en-GB" altLang="en-US" sz="36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EEDD1-6E6C-8E4D-801B-E4E9B466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86" y="2421320"/>
            <a:ext cx="7850572" cy="8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156" y="-78828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Elements of a matrix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A3AB1-6B60-5341-BB17-91568A0B4C66}"/>
              </a:ext>
            </a:extLst>
          </p:cNvPr>
          <p:cNvSpPr/>
          <p:nvPr/>
        </p:nvSpPr>
        <p:spPr>
          <a:xfrm>
            <a:off x="2019300" y="637331"/>
            <a:ext cx="80391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</a:rPr>
              <a:t>The numbers within a matrix are called its </a:t>
            </a:r>
            <a:r>
              <a:rPr lang="en-AU" sz="2800" dirty="0">
                <a:solidFill>
                  <a:srgbClr val="7030A0"/>
                </a:solidFill>
              </a:rPr>
              <a:t>elements</a:t>
            </a:r>
            <a:r>
              <a:rPr lang="en-AU" sz="2800" dirty="0">
                <a:solidFill>
                  <a:srgbClr val="000000"/>
                </a:solidFill>
              </a:rPr>
              <a:t>.</a:t>
            </a:r>
            <a:br>
              <a:rPr lang="en-AU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71B0A-0CBE-844D-B836-814DACDD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156" y="1702238"/>
            <a:ext cx="5943600" cy="1076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C9F0E2-628B-F24E-84E8-F08A2CA0A3C4}"/>
              </a:ext>
            </a:extLst>
          </p:cNvPr>
          <p:cNvSpPr/>
          <p:nvPr/>
        </p:nvSpPr>
        <p:spPr>
          <a:xfrm>
            <a:off x="1962150" y="3131989"/>
            <a:ext cx="81533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For example, in the matrix:</a:t>
            </a: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element </a:t>
            </a:r>
            <a:r>
              <a:rPr lang="en-AU" sz="3200" dirty="0">
                <a:solidFill>
                  <a:srgbClr val="7030A0"/>
                </a:solidFill>
                <a:latin typeface="Open Sans"/>
              </a:rPr>
              <a:t>a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in row 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, column 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and its value is 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element </a:t>
            </a:r>
            <a:r>
              <a:rPr lang="en-AU" sz="3200" dirty="0">
                <a:solidFill>
                  <a:srgbClr val="7030A0"/>
                </a:solidFill>
                <a:latin typeface="Open Sans"/>
              </a:rPr>
              <a:t>a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1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3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in row 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1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, column 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3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and its value is 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21F07-A0DD-0C49-8CB0-4B5E01746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74" y="3193963"/>
            <a:ext cx="2241550" cy="9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 dirty="0"/>
              <a:t>Some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1">
                <a:extLst>
                  <a:ext uri="{FF2B5EF4-FFF2-40B4-BE49-F238E27FC236}">
                    <a16:creationId xmlns:a16="http://schemas.microsoft.com/office/drawing/2014/main" id="{9CABC1FC-1506-A949-A70F-B52618DC1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338" y="1065234"/>
                <a:ext cx="8723478" cy="5546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For the matrix 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A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, which has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TIXGeneral-Italic" pitchFamily="2" charset="2"/>
                  </a:rPr>
                  <a:t>𝑛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 rows and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TIXGeneral-Italic" pitchFamily="2" charset="2"/>
                  </a:rPr>
                  <a:t>𝑚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m columns, we write: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                   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Thus: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 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row and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1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st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1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st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row and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row and the 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</m:ctrlPr>
                      </m:sSup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𝑚</m:t>
                        </m:r>
                      </m:e>
                      <m:sup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row and the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</m:ctrlPr>
                      </m:sSup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𝑛</m:t>
                        </m:r>
                      </m:e>
                      <m:sup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𝑡h</m:t>
                        </m:r>
                      </m:sup>
                    </m:sSup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column.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21">
                <a:extLst>
                  <a:ext uri="{FF2B5EF4-FFF2-40B4-BE49-F238E27FC236}">
                    <a16:creationId xmlns:a16="http://schemas.microsoft.com/office/drawing/2014/main" id="{9CABC1FC-1506-A949-A70F-B52618DC1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338" y="1065234"/>
                <a:ext cx="8723478" cy="5546518"/>
              </a:xfrm>
              <a:prstGeom prst="rect">
                <a:avLst/>
              </a:prstGeom>
              <a:blipFill>
                <a:blip r:embed="rId3"/>
                <a:stretch>
                  <a:fillRect l="-2180" t="-1373" r="-1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8" name="Picture 22" descr="PIC">
            <a:extLst>
              <a:ext uri="{FF2B5EF4-FFF2-40B4-BE49-F238E27FC236}">
                <a16:creationId xmlns:a16="http://schemas.microsoft.com/office/drawing/2014/main" id="{0B38E683-D9F1-2F41-94FD-A831881C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65" y="1717196"/>
            <a:ext cx="9135178" cy="23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4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43009591"/>
              </p:ext>
            </p:extLst>
          </p:nvPr>
        </p:nvGraphicFramePr>
        <p:xfrm>
          <a:off x="2195732" y="1324741"/>
          <a:ext cx="7696200" cy="4845051"/>
        </p:xfrm>
        <a:graphic>
          <a:graphicData uri="http://schemas.openxmlformats.org/drawingml/2006/table">
            <a:tbl>
              <a:tblPr/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5388" y="2017714"/>
          <a:ext cx="2057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2017714"/>
                        <a:ext cx="2057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72507"/>
              </p:ext>
            </p:extLst>
          </p:nvPr>
        </p:nvGraphicFramePr>
        <p:xfrm>
          <a:off x="8217926" y="2731230"/>
          <a:ext cx="382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926" y="2731230"/>
                        <a:ext cx="3825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78002"/>
              </p:ext>
            </p:extLst>
          </p:nvPr>
        </p:nvGraphicFramePr>
        <p:xfrm>
          <a:off x="7994150" y="5093675"/>
          <a:ext cx="103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150" y="5093675"/>
                        <a:ext cx="1035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6526" y="3739758"/>
            <a:ext cx="87604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_2SEEDS">
      <a:dk1>
        <a:srgbClr val="000000"/>
      </a:dk1>
      <a:lt1>
        <a:srgbClr val="FFFFFF"/>
      </a:lt1>
      <a:dk2>
        <a:srgbClr val="393620"/>
      </a:dk2>
      <a:lt2>
        <a:srgbClr val="E2E3E8"/>
      </a:lt2>
      <a:accent1>
        <a:srgbClr val="AE9F3A"/>
      </a:accent1>
      <a:accent2>
        <a:srgbClr val="C3834D"/>
      </a:accent2>
      <a:accent3>
        <a:srgbClr val="8DAC43"/>
      </a:accent3>
      <a:accent4>
        <a:srgbClr val="3BB16E"/>
      </a:accent4>
      <a:accent5>
        <a:srgbClr val="45B0A0"/>
      </a:accent5>
      <a:accent6>
        <a:srgbClr val="3B92B1"/>
      </a:accent6>
      <a:hlink>
        <a:srgbClr val="30905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11670</TotalTime>
  <Words>1877</Words>
  <Application>Microsoft Office PowerPoint</Application>
  <PresentationFormat>Widescreen</PresentationFormat>
  <Paragraphs>211</Paragraphs>
  <Slides>35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Avenir Next LT Pro</vt:lpstr>
      <vt:lpstr>Monotype Sorts</vt:lpstr>
      <vt:lpstr>Open Sans</vt:lpstr>
      <vt:lpstr>新細明體</vt:lpstr>
      <vt:lpstr>Sabon Next LT</vt:lpstr>
      <vt:lpstr>STIXGeneral-Regular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LuminousVTI</vt:lpstr>
      <vt:lpstr>Equation</vt:lpstr>
      <vt:lpstr>Denklem</vt:lpstr>
      <vt:lpstr>Introduction to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Notation</vt:lpstr>
      <vt:lpstr>TYPES OF MATRICES</vt:lpstr>
      <vt:lpstr>TYPES OF MATRICES</vt:lpstr>
      <vt:lpstr>TYPES OF MATRICES</vt:lpstr>
      <vt:lpstr>PowerPoint Presentation</vt:lpstr>
      <vt:lpstr>PowerPoint Presentation</vt:lpstr>
      <vt:lpstr>PowerPoint Presentation</vt:lpstr>
      <vt:lpstr>PowerPoint Presentation</vt:lpstr>
      <vt:lpstr>The Transpose of a Matrix: AT</vt:lpstr>
      <vt:lpstr>PowerPoint Presentation</vt:lpstr>
      <vt:lpstr>Example of a transpose</vt:lpstr>
      <vt:lpstr>Symmetric matrices</vt:lpstr>
      <vt:lpstr>Diagonals of a Matrix</vt:lpstr>
      <vt:lpstr>Diagonal Matrices</vt:lpstr>
      <vt:lpstr>PowerPoint Presentation</vt:lpstr>
      <vt:lpstr>Identity Matrix</vt:lpstr>
      <vt:lpstr>PowerPoint Presentation</vt:lpstr>
      <vt:lpstr>PowerPoint Presentation</vt:lpstr>
      <vt:lpstr>Triangular Matrices</vt:lpstr>
      <vt:lpstr>PowerPoint Presentation</vt:lpstr>
      <vt:lpstr>PowerPoint Presentation</vt:lpstr>
      <vt:lpstr>Where to use Matrices?</vt:lpstr>
      <vt:lpstr>Using a matrix to represent data tables</vt:lpstr>
      <vt:lpstr>Representing information in a table by a matrix</vt:lpstr>
      <vt:lpstr>Entering a credit card number into a matrix</vt:lpstr>
      <vt:lpstr>Using matrices to represent network diagrams</vt:lpstr>
      <vt:lpstr>Representing a network diagram by a matrix</vt:lpstr>
      <vt:lpstr>Interpreting a matrix representing a network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Matrix?</dc:title>
  <dc:creator>Yongmei Zhang</dc:creator>
  <cp:lastModifiedBy>Lyn ZHANG</cp:lastModifiedBy>
  <cp:revision>23</cp:revision>
  <dcterms:created xsi:type="dcterms:W3CDTF">2021-04-11T01:11:31Z</dcterms:created>
  <dcterms:modified xsi:type="dcterms:W3CDTF">2025-06-19T22:40:24Z</dcterms:modified>
</cp:coreProperties>
</file>