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23"/>
  </p:notesMasterIdLst>
  <p:sldIdLst>
    <p:sldId id="256" r:id="rId2"/>
    <p:sldId id="556" r:id="rId3"/>
    <p:sldId id="557" r:id="rId4"/>
    <p:sldId id="353" r:id="rId5"/>
    <p:sldId id="261" r:id="rId6"/>
    <p:sldId id="262" r:id="rId7"/>
    <p:sldId id="552" r:id="rId8"/>
    <p:sldId id="273" r:id="rId9"/>
    <p:sldId id="257" r:id="rId10"/>
    <p:sldId id="259" r:id="rId11"/>
    <p:sldId id="416" r:id="rId12"/>
    <p:sldId id="553" r:id="rId13"/>
    <p:sldId id="513" r:id="rId14"/>
    <p:sldId id="264" r:id="rId15"/>
    <p:sldId id="551" r:id="rId16"/>
    <p:sldId id="359" r:id="rId17"/>
    <p:sldId id="263" r:id="rId18"/>
    <p:sldId id="384" r:id="rId19"/>
    <p:sldId id="550" r:id="rId20"/>
    <p:sldId id="258" r:id="rId21"/>
    <p:sldId id="55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13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317-75F6-4C4D-BDAB-058FA9371A52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A69B2-09E8-094A-9D3D-71DA4CDFC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15A20C4-EA29-7548-9B1B-964352BA1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12162-597B-514E-AFBF-54EA3058CD29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18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8F2675-A704-7243-8139-A7C6FDEB29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989D01-F79A-994B-8CC1-3E1F1A353D2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E77B90D-2E75-4149-B98B-D1E9430A1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4932DD3-C72E-994F-8DF8-5B6BDBAB0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94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BE68C4-96B5-834D-90FB-0327EA0F0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CA740-50A1-B84D-8983-BC8DEF455D8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B3E8787F-B5C1-F242-A38D-FCD5C458F6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7BFC13C2-4A65-C941-AEE9-8216E0666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31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63AE24-E664-8742-92E7-B093C3AA0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7F207-59C9-9043-B9A1-8F6DE3861C9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9209BB0D-E995-BA4E-B50B-8AF15A6131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A94EAE55-D015-9040-A366-DAD01C9FA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6E081F-EB7D-4F43-9CAA-7EE4A66872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C0CA-99C2-564A-BB62-4F6C1C3446E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D52B1296-6E4B-324C-8020-8B43779E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A407D5E1-72B4-0A48-8DE2-419EF646F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94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96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3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59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7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5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38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41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8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74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3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6/26/2025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0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5.emf"/><Relationship Id="rId7" Type="http://schemas.openxmlformats.org/officeDocument/2006/relationships/image" Target="../media/image27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D8E67-46BD-4420-97AE-5C6D137B6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2201" b="1632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0FC25-560D-C74D-94F3-866DB3142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AU" sz="4200" b="1" dirty="0"/>
              <a:t>Operations with matrices</a:t>
            </a:r>
            <a:endParaRPr lang="en-US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0352D-93E6-8D43-8F7A-5C78513A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7B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19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877" y="546608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/>
              <a:t>EQUAL MATRICES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540898"/>
            <a:ext cx="8235950" cy="2677656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</a:t>
            </a:r>
            <a:r>
              <a:rPr lang="en-GB" altLang="en-US" sz="2400" b="1"/>
              <a:t>A </a:t>
            </a:r>
            <a:r>
              <a:rPr lang="en-GB" altLang="en-US" sz="2400"/>
              <a:t>and </a:t>
            </a:r>
            <a:r>
              <a:rPr lang="en-GB" altLang="en-US" sz="2400" b="1"/>
              <a:t>B </a:t>
            </a:r>
            <a:r>
              <a:rPr lang="en-GB" altLang="en-US" sz="2400"/>
              <a:t>are equal if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A </a:t>
            </a:r>
          </a:p>
          <a:p>
            <a:pPr algn="ctr"/>
            <a:r>
              <a:rPr lang="en-GB" altLang="en-US" sz="2400"/>
              <a:t>is equal to </a:t>
            </a:r>
            <a:r>
              <a:rPr lang="en-GB" altLang="en-US" sz="2400" b="1">
                <a:solidFill>
                  <a:srgbClr val="FF0000"/>
                </a:solidFill>
              </a:rPr>
              <a:t>EVERY</a:t>
            </a:r>
            <a:r>
              <a:rPr lang="en-GB" altLang="en-US" sz="2400"/>
              <a:t> element in B.</a:t>
            </a:r>
          </a:p>
          <a:p>
            <a:pPr algn="ctr"/>
            <a:endParaRPr lang="en-GB" altLang="en-US" sz="2400"/>
          </a:p>
          <a:p>
            <a:pPr algn="ctr"/>
            <a:r>
              <a:rPr lang="en-GB" altLang="en-US" sz="2400"/>
              <a:t>Two matrices may be the SAME ORDER but NOT EQUAL.</a:t>
            </a:r>
          </a:p>
          <a:p>
            <a:pPr algn="ctr"/>
            <a:endParaRPr lang="en-GB" altLang="en-US" sz="24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583B8DFC-7E44-894E-BAC9-874490BBCF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51314" y="4508500"/>
          <a:ext cx="28797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10528300" progId="Equation.DSMT4">
                  <p:embed/>
                </p:oleObj>
              </mc:Choice>
              <mc:Fallback>
                <p:oleObj name="Equation" r:id="rId2" imgW="26619200" imgH="10528300" progId="Equation.DSMT4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583B8DFC-7E44-894E-BAC9-874490BBCF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4508500"/>
                        <a:ext cx="28797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>
            <a:extLst>
              <a:ext uri="{FF2B5EF4-FFF2-40B4-BE49-F238E27FC236}">
                <a16:creationId xmlns:a16="http://schemas.microsoft.com/office/drawing/2014/main" id="{59C5F836-07A6-C242-931E-2FCCD2FA9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9" y="4797426"/>
            <a:ext cx="20161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chemeClr val="accent2"/>
                </a:solidFill>
              </a:rPr>
              <a:t>CAN YOU SEE WHY?</a:t>
            </a:r>
          </a:p>
        </p:txBody>
      </p:sp>
    </p:spTree>
    <p:extLst>
      <p:ext uri="{BB962C8B-B14F-4D97-AF65-F5344CB8AC3E}">
        <p14:creationId xmlns:p14="http://schemas.microsoft.com/office/powerpoint/2010/main" val="26560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81481E14-C56A-C948-A510-9C5C358F0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Null Matrix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9B8B095F-0EC5-A040-A7C9-906032D4F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Char char="u"/>
            </a:pPr>
            <a:r>
              <a:rPr lang="en-US" altLang="zh-TW" sz="2800">
                <a:ea typeface="新細明體" panose="02020500000000000000" pitchFamily="18" charset="-120"/>
              </a:rPr>
              <a:t>A square matrix where all elements equal zero.</a:t>
            </a: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endParaRPr lang="zh-TW" altLang="en-US" sz="2800">
              <a:ea typeface="新細明體" panose="02020500000000000000" pitchFamily="18" charset="-120"/>
            </a:endParaRPr>
          </a:p>
        </p:txBody>
      </p:sp>
      <p:graphicFrame>
        <p:nvGraphicFramePr>
          <p:cNvPr id="165892" name="Object 4">
            <a:extLst>
              <a:ext uri="{FF2B5EF4-FFF2-40B4-BE49-F238E27FC236}">
                <a16:creationId xmlns:a16="http://schemas.microsoft.com/office/drawing/2014/main" id="{A427C7DA-3F1C-A145-ABD8-F4FF11046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4300" y="2819400"/>
          <a:ext cx="1803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777200" imgH="21069300" progId="Equation.3">
                  <p:embed/>
                </p:oleObj>
              </mc:Choice>
              <mc:Fallback>
                <p:oleObj name="Equation" r:id="rId3" imgW="20777200" imgH="21069300" progId="Equation.3">
                  <p:embed/>
                  <p:pic>
                    <p:nvPicPr>
                      <p:cNvPr id="165892" name="Object 4">
                        <a:extLst>
                          <a:ext uri="{FF2B5EF4-FFF2-40B4-BE49-F238E27FC236}">
                            <a16:creationId xmlns:a16="http://schemas.microsoft.com/office/drawing/2014/main" id="{A427C7DA-3F1C-A145-ABD8-F4FF11046E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2819400"/>
                        <a:ext cx="1803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374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5C702-FD92-F94B-81DE-9C904436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682" y="546608"/>
            <a:ext cx="37593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en-US" sz="3200" b="1" dirty="0"/>
              <a:t>The zero matrix,  0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4ECCBF3-C242-1E47-AB48-E97D09A57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1382295"/>
            <a:ext cx="8235950" cy="830997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en-US" sz="2400" dirty="0"/>
              <a:t>In a zero matrix every element is zero.</a:t>
            </a:r>
          </a:p>
          <a:p>
            <a:pPr algn="ctr"/>
            <a:r>
              <a:rPr lang="en-GB" altLang="en-US" sz="2400" dirty="0"/>
              <a:t>The following are examples of zero matrices.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566BCCC3-7CDA-6642-8BBB-DBB42228F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3340D88-97E1-214A-AA80-B2C07526D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552700"/>
            <a:ext cx="5753100" cy="1041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4E8691-132F-0B4C-A6E8-EFC50923E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33508"/>
            <a:ext cx="9144000" cy="11723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9C15C8-51D5-EE45-A7CE-30D1BEADF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463" y="5445224"/>
            <a:ext cx="6781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D342DE8-2504-6C48-91B9-866660A23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Addition and Subtraction (cont.)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349C7AC7-37E3-AD4E-97DA-0EAC9DAA7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None/>
            </a:pPr>
            <a:endParaRPr lang="zh-TW" altLang="en-US">
              <a:ea typeface="新細明體" panose="02020500000000000000" pitchFamily="18" charset="-120"/>
            </a:endParaRPr>
          </a:p>
          <a:p>
            <a:pPr indent="-114300"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Where</a:t>
            </a: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en-US" altLang="zh-TW">
              <a:ea typeface="新細明體" panose="02020500000000000000" pitchFamily="18" charset="-120"/>
            </a:endParaRPr>
          </a:p>
          <a:p>
            <a:pPr indent="-114300"/>
            <a:endParaRPr lang="zh-TW" altLang="en-US">
              <a:ea typeface="新細明體" panose="02020500000000000000" pitchFamily="18" charset="-120"/>
            </a:endParaRPr>
          </a:p>
        </p:txBody>
      </p:sp>
      <p:graphicFrame>
        <p:nvGraphicFramePr>
          <p:cNvPr id="272389" name="Object 5">
            <a:extLst>
              <a:ext uri="{FF2B5EF4-FFF2-40B4-BE49-F238E27FC236}">
                <a16:creationId xmlns:a16="http://schemas.microsoft.com/office/drawing/2014/main" id="{938B3605-5219-114E-8A85-3A806C6E97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8126" y="3568700"/>
          <a:ext cx="1554163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069300" imgH="32181800" progId="Equation.3">
                  <p:embed/>
                </p:oleObj>
              </mc:Choice>
              <mc:Fallback>
                <p:oleObj name="Equation" r:id="rId3" imgW="21069300" imgH="32181800" progId="Equation.3">
                  <p:embed/>
                  <p:pic>
                    <p:nvPicPr>
                      <p:cNvPr id="272389" name="Object 5">
                        <a:extLst>
                          <a:ext uri="{FF2B5EF4-FFF2-40B4-BE49-F238E27FC236}">
                            <a16:creationId xmlns:a16="http://schemas.microsoft.com/office/drawing/2014/main" id="{938B3605-5219-114E-8A85-3A806C6E97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6" y="3568700"/>
                        <a:ext cx="1554163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90" name="Object 6">
            <a:extLst>
              <a:ext uri="{FF2B5EF4-FFF2-40B4-BE49-F238E27FC236}">
                <a16:creationId xmlns:a16="http://schemas.microsoft.com/office/drawing/2014/main" id="{DBFD36AE-6FA7-734D-AFD3-1E60574C8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1828800"/>
          <a:ext cx="43434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2374800" imgH="16383000" progId="Equation.3">
                  <p:embed/>
                </p:oleObj>
              </mc:Choice>
              <mc:Fallback>
                <p:oleObj name="Equation" r:id="rId5" imgW="52374800" imgH="16383000" progId="Equation.3">
                  <p:embed/>
                  <p:pic>
                    <p:nvPicPr>
                      <p:cNvPr id="272390" name="Object 6">
                        <a:extLst>
                          <a:ext uri="{FF2B5EF4-FFF2-40B4-BE49-F238E27FC236}">
                            <a16:creationId xmlns:a16="http://schemas.microsoft.com/office/drawing/2014/main" id="{DBFD36AE-6FA7-734D-AFD3-1E60574C85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28800"/>
                        <a:ext cx="43434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14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C9CD2B80-428B-D941-A289-8CA50643F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Subtraction of matrices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96B903A-648B-9545-9FA0-1CA6D8030B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/>
              <a:t>Now, we will subtract the same two matrices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A03C645-7AC3-1A4C-9E3D-3D7487F6002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/>
              <a:t>Subtract corresponding entries as follows: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CA488EB-C85E-614E-B123-5BF9C5B3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2" name="Object 6">
            <a:extLst>
              <a:ext uri="{FF2B5EF4-FFF2-40B4-BE49-F238E27FC236}">
                <a16:creationId xmlns:a16="http://schemas.microsoft.com/office/drawing/2014/main" id="{C3E59870-A1B7-5946-A143-B09DCAC3B6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352800"/>
          <a:ext cx="35814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541700" imgH="16383000" progId="Equation.DSMT4">
                  <p:embed/>
                </p:oleObj>
              </mc:Choice>
              <mc:Fallback>
                <p:oleObj name="Equation" r:id="rId2" imgW="41541700" imgH="16383000" progId="Equation.DSMT4">
                  <p:embed/>
                  <p:pic>
                    <p:nvPicPr>
                      <p:cNvPr id="19462" name="Object 6">
                        <a:extLst>
                          <a:ext uri="{FF2B5EF4-FFF2-40B4-BE49-F238E27FC236}">
                            <a16:creationId xmlns:a16="http://schemas.microsoft.com/office/drawing/2014/main" id="{C3E59870-A1B7-5946-A143-B09DCAC3B6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352800"/>
                        <a:ext cx="35814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9">
            <a:extLst>
              <a:ext uri="{FF2B5EF4-FFF2-40B4-BE49-F238E27FC236}">
                <a16:creationId xmlns:a16="http://schemas.microsoft.com/office/drawing/2014/main" id="{632DEA57-C30A-B74E-A9A0-AD5B9C73B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4" name="Object 8">
            <a:extLst>
              <a:ext uri="{FF2B5EF4-FFF2-40B4-BE49-F238E27FC236}">
                <a16:creationId xmlns:a16="http://schemas.microsoft.com/office/drawing/2014/main" id="{80C1F960-11E7-D24A-AE61-7E421D705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3276601"/>
          <a:ext cx="30480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2710100" imgH="16383000" progId="Equation.DSMT4">
                  <p:embed/>
                </p:oleObj>
              </mc:Choice>
              <mc:Fallback>
                <p:oleObj name="Equation" r:id="rId4" imgW="42710100" imgH="16383000" progId="Equation.DSMT4">
                  <p:embed/>
                  <p:pic>
                    <p:nvPicPr>
                      <p:cNvPr id="19464" name="Object 8">
                        <a:extLst>
                          <a:ext uri="{FF2B5EF4-FFF2-40B4-BE49-F238E27FC236}">
                            <a16:creationId xmlns:a16="http://schemas.microsoft.com/office/drawing/2014/main" id="{80C1F960-11E7-D24A-AE61-7E421D7059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276601"/>
                        <a:ext cx="3048000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Rectangle 11">
            <a:extLst>
              <a:ext uri="{FF2B5EF4-FFF2-40B4-BE49-F238E27FC236}">
                <a16:creationId xmlns:a16="http://schemas.microsoft.com/office/drawing/2014/main" id="{EDF9F4E0-0CA2-8046-BCDC-BD819DE0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6" name="Object 10">
            <a:extLst>
              <a:ext uri="{FF2B5EF4-FFF2-40B4-BE49-F238E27FC236}">
                <a16:creationId xmlns:a16="http://schemas.microsoft.com/office/drawing/2014/main" id="{C1629173-62AA-7849-AE93-E23A0EA59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572001"/>
          <a:ext cx="21336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406100" imgH="16383000" progId="Equation.DSMT4">
                  <p:embed/>
                </p:oleObj>
              </mc:Choice>
              <mc:Fallback>
                <p:oleObj name="Equation" r:id="rId6" imgW="23406100" imgH="16383000" progId="Equation.DSMT4">
                  <p:embed/>
                  <p:pic>
                    <p:nvPicPr>
                      <p:cNvPr id="19466" name="Object 10">
                        <a:extLst>
                          <a:ext uri="{FF2B5EF4-FFF2-40B4-BE49-F238E27FC236}">
                            <a16:creationId xmlns:a16="http://schemas.microsoft.com/office/drawing/2014/main" id="{C1629173-62AA-7849-AE93-E23A0EA59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1"/>
                        <a:ext cx="21336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2">
            <a:extLst>
              <a:ext uri="{FF2B5EF4-FFF2-40B4-BE49-F238E27FC236}">
                <a16:creationId xmlns:a16="http://schemas.microsoft.com/office/drawing/2014/main" id="{6FBCA38B-AE4C-D74B-8072-8600711A65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04026" y="4960938"/>
            <a:ext cx="739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30382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>
            <a:extLst>
              <a:ext uri="{FF2B5EF4-FFF2-40B4-BE49-F238E27FC236}">
                <a16:creationId xmlns:a16="http://schemas.microsoft.com/office/drawing/2014/main" id="{110B7A16-7040-504F-BDA9-95786DF22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example: 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0EB5692-61B5-2D40-B4C4-D511CC6BC5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1. Add the matrices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First, note that each matrix has dimensions of 3X3, so we are able to perform the addition. The result is shown at right:</a:t>
            </a:r>
          </a:p>
          <a:p>
            <a:endParaRPr lang="en-US" altLang="en-US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9633902-DFC2-9B45-B8F3-0C42914F9E1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dirty="0"/>
              <a:t>Solution: Adding corresponding entries we have</a:t>
            </a:r>
            <a:r>
              <a:rPr lang="en-US" altLang="en-US" dirty="0"/>
              <a:t> 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AB814E7-A5AF-8842-A7CE-DC346F060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>
            <a:extLst>
              <a:ext uri="{FF2B5EF4-FFF2-40B4-BE49-F238E27FC236}">
                <a16:creationId xmlns:a16="http://schemas.microsoft.com/office/drawing/2014/main" id="{612CB39C-75FD-D942-AFC3-3BEEA7D47B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624" y="2420938"/>
          <a:ext cx="3276600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541700" imgH="16383000" progId="Equation.DSMT4">
                  <p:embed/>
                </p:oleObj>
              </mc:Choice>
              <mc:Fallback>
                <p:oleObj name="Equation" r:id="rId2" imgW="41541700" imgH="16383000" progId="Equation.DSMT4">
                  <p:embed/>
                  <p:pic>
                    <p:nvPicPr>
                      <p:cNvPr id="17415" name="Object 7">
                        <a:extLst>
                          <a:ext uri="{FF2B5EF4-FFF2-40B4-BE49-F238E27FC236}">
                            <a16:creationId xmlns:a16="http://schemas.microsoft.com/office/drawing/2014/main" id="{612CB39C-75FD-D942-AFC3-3BEEA7D47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624" y="2420938"/>
                        <a:ext cx="3276600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Rectangle 10">
            <a:extLst>
              <a:ext uri="{FF2B5EF4-FFF2-40B4-BE49-F238E27FC236}">
                <a16:creationId xmlns:a16="http://schemas.microsoft.com/office/drawing/2014/main" id="{892480FE-D66D-B540-9681-E7A396BFC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>
            <a:extLst>
              <a:ext uri="{FF2B5EF4-FFF2-40B4-BE49-F238E27FC236}">
                <a16:creationId xmlns:a16="http://schemas.microsoft.com/office/drawing/2014/main" id="{72740346-B2AF-484A-930F-1710B86EC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3505200"/>
          <a:ext cx="2209800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596100" imgH="16383000" progId="Equation.DSMT4">
                  <p:embed/>
                </p:oleObj>
              </mc:Choice>
              <mc:Fallback>
                <p:oleObj name="Equation" r:id="rId4" imgW="19596100" imgH="16383000" progId="Equation.DSMT4">
                  <p:embed/>
                  <p:pic>
                    <p:nvPicPr>
                      <p:cNvPr id="17417" name="Object 9">
                        <a:extLst>
                          <a:ext uri="{FF2B5EF4-FFF2-40B4-BE49-F238E27FC236}">
                            <a16:creationId xmlns:a16="http://schemas.microsoft.com/office/drawing/2014/main" id="{72740346-B2AF-484A-930F-1710B86ECA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05200"/>
                        <a:ext cx="2209800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100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30BB7C4-3942-FC45-AE69-2AB779BB5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altLang="zh-TW">
                <a:ea typeface="新細明體" panose="02020500000000000000" pitchFamily="18" charset="-120"/>
              </a:rPr>
              <a:t>Definitions - scalar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DAB47E2-B1A6-5A47-955D-669DAEF9B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514350">
              <a:buFont typeface="Monotype Sorts" pitchFamily="2" charset="2"/>
              <a:buChar char="u"/>
            </a:pPr>
            <a:r>
              <a:rPr lang="zh-TW" altLang="en-US" dirty="0">
                <a:ea typeface="新細明體" panose="02020500000000000000" pitchFamily="18" charset="-120"/>
              </a:rPr>
              <a:t>  </a:t>
            </a:r>
            <a:r>
              <a:rPr lang="en-US" altLang="zh-TW" dirty="0">
                <a:ea typeface="新細明體" panose="02020500000000000000" pitchFamily="18" charset="-120"/>
              </a:rPr>
              <a:t>a scalar is a number			 </a:t>
            </a:r>
          </a:p>
          <a:p>
            <a:pPr marL="914400" lvl="1"/>
            <a:r>
              <a:rPr lang="en-US" altLang="zh-TW" sz="2400" dirty="0">
                <a:ea typeface="新細明體" panose="02020500000000000000" pitchFamily="18" charset="-120"/>
              </a:rPr>
              <a:t>(denoted with regular type: 1 or 22)</a:t>
            </a:r>
          </a:p>
          <a:p>
            <a:pPr marL="914400" lvl="1"/>
            <a:endParaRPr lang="zh-TW" altLang="en-US" sz="2400" dirty="0">
              <a:ea typeface="新細明體" panose="02020500000000000000" pitchFamily="18" charset="-12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Graphic 70" descr="Circular Flowchart">
            <a:extLst>
              <a:ext uri="{FF2B5EF4-FFF2-40B4-BE49-F238E27FC236}">
                <a16:creationId xmlns:a16="http://schemas.microsoft.com/office/drawing/2014/main" id="{2E9B6121-709F-4C3D-AE3F-4EAC31877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302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A6987009-595A-134D-952C-0F687B737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>
            <a:extLst>
              <a:ext uri="{FF2B5EF4-FFF2-40B4-BE49-F238E27FC236}">
                <a16:creationId xmlns:a16="http://schemas.microsoft.com/office/drawing/2014/main" id="{F419152C-80F3-364D-89AE-1FF2CD2C66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3252788"/>
          <a:ext cx="20256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719800" imgH="10528300" progId="Equation.DSMT4">
                  <p:embed/>
                </p:oleObj>
              </mc:Choice>
              <mc:Fallback>
                <p:oleObj name="Equation" r:id="rId2" imgW="18719800" imgH="10528300" progId="Equation.DSMT4">
                  <p:embed/>
                  <p:pic>
                    <p:nvPicPr>
                      <p:cNvPr id="14341" name="Object 5">
                        <a:extLst>
                          <a:ext uri="{FF2B5EF4-FFF2-40B4-BE49-F238E27FC236}">
                            <a16:creationId xmlns:a16="http://schemas.microsoft.com/office/drawing/2014/main" id="{F419152C-80F3-364D-89AE-1FF2CD2C66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252788"/>
                        <a:ext cx="2025650" cy="117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7">
            <a:extLst>
              <a:ext uri="{FF2B5EF4-FFF2-40B4-BE49-F238E27FC236}">
                <a16:creationId xmlns:a16="http://schemas.microsoft.com/office/drawing/2014/main" id="{D94EF337-CC9F-3045-B473-5CEF73071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546608"/>
            <a:ext cx="5288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3200" b="1"/>
              <a:t>Multiplication by a Scalar</a:t>
            </a:r>
            <a:r>
              <a:rPr lang="en-GB" altLang="en-US"/>
              <a:t> 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751E4095-738D-244E-B03C-BAD102CA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013" y="1092201"/>
            <a:ext cx="7921575" cy="1814512"/>
          </a:xfrm>
          <a:prstGeom prst="rect">
            <a:avLst/>
          </a:prstGeom>
          <a:noFill/>
          <a:ln w="76200" cmpd="tri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/>
              <a:t>If k is a constant scalar, the matrix k</a:t>
            </a:r>
            <a:r>
              <a:rPr lang="en-GB" altLang="en-US" sz="2800" b="1"/>
              <a:t>A</a:t>
            </a:r>
            <a:r>
              <a:rPr lang="en-GB" altLang="en-US" sz="2800"/>
              <a:t> </a:t>
            </a:r>
          </a:p>
          <a:p>
            <a:pPr algn="ctr"/>
            <a:r>
              <a:rPr lang="en-GB" altLang="en-US" sz="2800"/>
              <a:t>is such that </a:t>
            </a:r>
            <a:r>
              <a:rPr lang="en-GB" altLang="en-US" sz="2800">
                <a:solidFill>
                  <a:srgbClr val="FF0000"/>
                </a:solidFill>
              </a:rPr>
              <a:t>EACH OF ITS ENTRIES ARE MULTIPLIED by k</a:t>
            </a:r>
            <a:r>
              <a:rPr lang="en-GB" altLang="en-US" sz="2400"/>
              <a:t> </a:t>
            </a:r>
          </a:p>
          <a:p>
            <a:pPr algn="ctr"/>
            <a:endParaRPr lang="en-GB" altLang="en-US" sz="2400"/>
          </a:p>
        </p:txBody>
      </p:sp>
      <p:graphicFrame>
        <p:nvGraphicFramePr>
          <p:cNvPr id="14345" name="Object 9">
            <a:extLst>
              <a:ext uri="{FF2B5EF4-FFF2-40B4-BE49-F238E27FC236}">
                <a16:creationId xmlns:a16="http://schemas.microsoft.com/office/drawing/2014/main" id="{2D06D2A3-68FB-5A43-B820-37F78D25D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2038" y="3284538"/>
          <a:ext cx="2247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777200" imgH="10528300" progId="Equation.DSMT4">
                  <p:embed/>
                </p:oleObj>
              </mc:Choice>
              <mc:Fallback>
                <p:oleObj name="Equation" r:id="rId4" imgW="20777200" imgH="10528300" progId="Equation.DSMT4">
                  <p:embed/>
                  <p:pic>
                    <p:nvPicPr>
                      <p:cNvPr id="14345" name="Object 9">
                        <a:extLst>
                          <a:ext uri="{FF2B5EF4-FFF2-40B4-BE49-F238E27FC236}">
                            <a16:creationId xmlns:a16="http://schemas.microsoft.com/office/drawing/2014/main" id="{2D06D2A3-68FB-5A43-B820-37F78D25D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84538"/>
                        <a:ext cx="22479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>
            <a:extLst>
              <a:ext uri="{FF2B5EF4-FFF2-40B4-BE49-F238E27FC236}">
                <a16:creationId xmlns:a16="http://schemas.microsoft.com/office/drawing/2014/main" id="{8C8BB7D1-E1A1-5447-BD8B-60362622D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7576" y="4941888"/>
          <a:ext cx="25955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990300" imgH="10528300" progId="Equation.DSMT4">
                  <p:embed/>
                </p:oleObj>
              </mc:Choice>
              <mc:Fallback>
                <p:oleObj name="Equation" r:id="rId6" imgW="23990300" imgH="10528300" progId="Equation.DSMT4">
                  <p:embed/>
                  <p:pic>
                    <p:nvPicPr>
                      <p:cNvPr id="14346" name="Object 10">
                        <a:extLst>
                          <a:ext uri="{FF2B5EF4-FFF2-40B4-BE49-F238E27FC236}">
                            <a16:creationId xmlns:a16="http://schemas.microsoft.com/office/drawing/2014/main" id="{8C8BB7D1-E1A1-5447-BD8B-60362622D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6" y="4941888"/>
                        <a:ext cx="25955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>
            <a:extLst>
              <a:ext uri="{FF2B5EF4-FFF2-40B4-BE49-F238E27FC236}">
                <a16:creationId xmlns:a16="http://schemas.microsoft.com/office/drawing/2014/main" id="{49E5FC8B-B03A-6E43-9A78-C77396C38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3951" y="3252788"/>
          <a:ext cx="21510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900900" imgH="11112500" progId="Equation.DSMT4">
                  <p:embed/>
                </p:oleObj>
              </mc:Choice>
              <mc:Fallback>
                <p:oleObj name="Equation" r:id="rId8" imgW="19900900" imgH="11112500" progId="Equation.DSMT4">
                  <p:embed/>
                  <p:pic>
                    <p:nvPicPr>
                      <p:cNvPr id="14347" name="Object 11">
                        <a:extLst>
                          <a:ext uri="{FF2B5EF4-FFF2-40B4-BE49-F238E27FC236}">
                            <a16:creationId xmlns:a16="http://schemas.microsoft.com/office/drawing/2014/main" id="{49E5FC8B-B03A-6E43-9A78-C77396C38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3951" y="3252788"/>
                        <a:ext cx="2151063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D2505EFE-EF4E-3C41-A0DC-821539298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Matrix Multiplication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4B0671AF-B7C0-844D-81CD-9B58D49D5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Char char="u"/>
            </a:pPr>
            <a:r>
              <a:rPr lang="en-US" altLang="zh-TW">
                <a:ea typeface="新細明體" panose="02020500000000000000" pitchFamily="18" charset="-120"/>
              </a:rPr>
              <a:t>To multiply a scalar times a matrix, simply multiply each element of the matrix by the scalar quantity</a:t>
            </a:r>
          </a:p>
        </p:txBody>
      </p:sp>
      <p:graphicFrame>
        <p:nvGraphicFramePr>
          <p:cNvPr id="133124" name="Object 4">
            <a:extLst>
              <a:ext uri="{FF2B5EF4-FFF2-40B4-BE49-F238E27FC236}">
                <a16:creationId xmlns:a16="http://schemas.microsoft.com/office/drawing/2014/main" id="{B927669D-2904-1546-BB44-663F9D7AEB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0314" y="4170363"/>
          <a:ext cx="36099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452300" imgH="9944100" progId="Equation.3">
                  <p:embed/>
                </p:oleObj>
              </mc:Choice>
              <mc:Fallback>
                <p:oleObj name="Equation" r:id="rId3" imgW="37452300" imgH="9944100" progId="Equation.3">
                  <p:embed/>
                  <p:pic>
                    <p:nvPicPr>
                      <p:cNvPr id="133124" name="Object 4">
                        <a:extLst>
                          <a:ext uri="{FF2B5EF4-FFF2-40B4-BE49-F238E27FC236}">
                            <a16:creationId xmlns:a16="http://schemas.microsoft.com/office/drawing/2014/main" id="{B927669D-2904-1546-BB44-663F9D7AEB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4" y="4170363"/>
                        <a:ext cx="360997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3021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2F6325-E8AB-BA46-BEA5-B21ED0422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522" y="342900"/>
            <a:ext cx="1104900" cy="520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67EF5E-0179-3141-9F2E-3820180D8AA2}"/>
              </a:ext>
            </a:extLst>
          </p:cNvPr>
          <p:cNvSpPr txBox="1"/>
          <p:nvPr/>
        </p:nvSpPr>
        <p:spPr>
          <a:xfrm>
            <a:off x="0" y="218529"/>
            <a:ext cx="424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CAS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29EBE7-AD8E-4064-B541-A6BF11C9ED81}"/>
              </a:ext>
            </a:extLst>
          </p:cNvPr>
          <p:cNvSpPr txBox="1"/>
          <p:nvPr/>
        </p:nvSpPr>
        <p:spPr>
          <a:xfrm>
            <a:off x="9109841" y="884258"/>
            <a:ext cx="2985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CAS Notes 7.2</a:t>
            </a:r>
            <a:endParaRPr lang="en-AU" sz="3200" dirty="0">
              <a:highlight>
                <a:srgbClr val="00FF00"/>
              </a:highlight>
            </a:endParaRPr>
          </a:p>
        </p:txBody>
      </p:sp>
      <p:pic>
        <p:nvPicPr>
          <p:cNvPr id="6" name="Picture 5" descr="A screenshot of a math program&#10;&#10;Description automatically generated">
            <a:extLst>
              <a:ext uri="{FF2B5EF4-FFF2-40B4-BE49-F238E27FC236}">
                <a16:creationId xmlns:a16="http://schemas.microsoft.com/office/drawing/2014/main" id="{1AC2914C-0298-4731-A9B4-6504226620B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77339" y="0"/>
            <a:ext cx="65945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7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D4535C-120F-1865-2A3E-384CA2074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17038"/>
            <a:ext cx="12166785" cy="291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62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0980"/>
            <a:ext cx="12192000" cy="6117019"/>
          </a:xfrm>
        </p:spPr>
        <p:txBody>
          <a:bodyPr>
            <a:normAutofit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Construct two matrices, 𝐴 and 𝐵, to represent the sales data for 2014 and 2015 separately.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Construct a new matrix 𝐶=𝐴+𝐵. 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𝐶 represents the total sales for </a:t>
            </a:r>
          </a:p>
          <a:p>
            <a:pPr marL="0" indent="0">
              <a:buNone/>
            </a:pPr>
            <a:r>
              <a:rPr lang="en-US" dirty="0"/>
              <a:t>2014 and 2015 for the two dealers.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638" y="1158688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7B5942-2402-E340-90F0-44954EB7E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638" y="3403329"/>
            <a:ext cx="7391400" cy="119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2412D6-3C02-EB41-BA95-0870FF43E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054" y="5025113"/>
            <a:ext cx="4237205" cy="173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DDF29-F7B1-C047-98ED-D6C1B981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5572"/>
          </a:xfrm>
        </p:spPr>
        <p:txBody>
          <a:bodyPr>
            <a:normAutofit/>
          </a:bodyPr>
          <a:lstStyle/>
          <a:p>
            <a:r>
              <a:rPr lang="en-US" sz="2800" dirty="0"/>
              <a:t>Processing data using addition, subtraction and 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38BD7-FF1B-F845-A9CD-80399290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72512"/>
            <a:ext cx="12192000" cy="60854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sales data for two used car dealers, Honest Joe’s and Super Deals, are displayed below.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Construct a new matrix, 𝐷=𝐵−𝐴. </a:t>
            </a:r>
          </a:p>
          <a:p>
            <a:pPr marL="0" indent="0">
              <a:buNone/>
            </a:pPr>
            <a:r>
              <a:rPr lang="en-US" dirty="0"/>
              <a:t>What does this matrix represent?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Matrix 𝐷 represents the increase in sales from 2014 and 2015 for the two dealers.</a:t>
            </a:r>
          </a:p>
          <a:p>
            <a:pPr marL="0" indent="0">
              <a:buNone/>
            </a:pPr>
            <a:r>
              <a:rPr lang="en-US" dirty="0"/>
              <a:t>4. Both dealers want to increase their 2015 sales by 50% by 2016. Construct a new matrix 𝐸=1.5𝐵. Explain why this matrix represents the planned sales figures for 2016.</a:t>
            </a:r>
          </a:p>
          <a:p>
            <a:pPr marL="0" indent="0">
              <a:buNone/>
            </a:pPr>
            <a:r>
              <a:rPr lang="en-AU" dirty="0"/>
              <a:t>Forming the scalar product 1.5𝐵 multiplies each </a:t>
            </a:r>
          </a:p>
          <a:p>
            <a:pPr marL="0" indent="0">
              <a:buNone/>
            </a:pPr>
            <a:r>
              <a:rPr lang="en-AU" dirty="0"/>
              <a:t>element by 1.5. This has the effect of increasing </a:t>
            </a:r>
          </a:p>
          <a:p>
            <a:pPr marL="0" indent="0">
              <a:buNone/>
            </a:pPr>
            <a:r>
              <a:rPr lang="en-AU" dirty="0"/>
              <a:t>Each value by 50% per year.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322FAA-E5DF-1E4F-A3BB-0DFCC5CC6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76" y="1205984"/>
            <a:ext cx="7899400" cy="1757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A4ADBE-083F-A74B-A8E9-7C636D9E9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069" y="2963704"/>
            <a:ext cx="3001331" cy="12203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D3D0C8-395A-ED4F-9188-9E54C86C5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2492" y="5254501"/>
            <a:ext cx="2605713" cy="134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35D144-6C2A-534F-48FA-D28F34A33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70" y="893164"/>
            <a:ext cx="11224906" cy="21983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CDE1EF-26A4-C664-F933-89259D639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149" y="4125687"/>
            <a:ext cx="7692886" cy="205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1B0D759-0219-8A49-BF8C-0D198C5D1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ea typeface="新細明體" panose="02020500000000000000" pitchFamily="18" charset="-120"/>
              </a:rPr>
              <a:t> Matrices Operations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7BB11E2-3EE2-FE41-B4CC-96A91E830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Definitions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Equal matrices</a:t>
            </a:r>
          </a:p>
          <a:p>
            <a:pPr>
              <a:buSzPct val="80000"/>
              <a:buFont typeface="Monotype Sort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 Null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Adding and subtracting matrices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Scalar multiplication</a:t>
            </a:r>
          </a:p>
          <a:p>
            <a:pPr>
              <a:buSzPct val="75000"/>
              <a:buFont typeface="Wingdings" pitchFamily="2" charset="2"/>
              <a:buChar char="u"/>
            </a:pPr>
            <a:r>
              <a:rPr lang="en-US" altLang="zh-TW" sz="3600" dirty="0">
                <a:ea typeface="新細明體" panose="02020500000000000000" pitchFamily="18" charset="-12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80397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2D9599B-AD04-8D44-9E48-69D098335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F36AB157-544D-284F-B34F-1E54331BB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196976"/>
            <a:ext cx="7955483" cy="936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FF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altLang="en-US" sz="2400"/>
              <a:t>We may add or subtract two matrices ONLY if they have the </a:t>
            </a:r>
            <a:r>
              <a:rPr lang="en-GB" altLang="en-US" sz="2400" b="1">
                <a:solidFill>
                  <a:srgbClr val="FF0000"/>
                </a:solidFill>
              </a:rPr>
              <a:t>SAME ORDER</a:t>
            </a:r>
            <a:r>
              <a:rPr lang="en-GB" altLang="en-US" sz="2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2F893A9-4D82-A140-9FEF-81931438B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2129265"/>
            <a:ext cx="79284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GB" altLang="en-US" sz="2400" dirty="0"/>
              <a:t>Adding or subtracting matrices is carried out by  adding or subtracting their </a:t>
            </a:r>
            <a:r>
              <a:rPr lang="en-GB" altLang="en-US" sz="2400" dirty="0">
                <a:solidFill>
                  <a:srgbClr val="FF0000"/>
                </a:solidFill>
              </a:rPr>
              <a:t>corresponding elements.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E6EAFD14-A3C8-CB48-A8B4-C6A04B4A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47385476-40FA-D040-9E86-26F41A3A29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6" y="3141664"/>
          <a:ext cx="41052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643800" imgH="10528300" progId="Equation.DSMT4">
                  <p:embed/>
                </p:oleObj>
              </mc:Choice>
              <mc:Fallback>
                <p:oleObj name="Equation" r:id="rId2" imgW="45643800" imgH="10528300" progId="Equation.DSMT4">
                  <p:embed/>
                  <p:pic>
                    <p:nvPicPr>
                      <p:cNvPr id="12294" name="Object 6">
                        <a:extLst>
                          <a:ext uri="{FF2B5EF4-FFF2-40B4-BE49-F238E27FC236}">
                            <a16:creationId xmlns:a16="http://schemas.microsoft.com/office/drawing/2014/main" id="{47385476-40FA-D040-9E86-26F41A3A29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3141664"/>
                        <a:ext cx="4105275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>
            <a:extLst>
              <a:ext uri="{FF2B5EF4-FFF2-40B4-BE49-F238E27FC236}">
                <a16:creationId xmlns:a16="http://schemas.microsoft.com/office/drawing/2014/main" id="{B0A0BC06-97A7-7349-91C7-F3F1D7DC4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6" name="Object 8">
            <a:extLst>
              <a:ext uri="{FF2B5EF4-FFF2-40B4-BE49-F238E27FC236}">
                <a16:creationId xmlns:a16="http://schemas.microsoft.com/office/drawing/2014/main" id="{6B93C175-3BC8-104F-ADE1-2F5C180109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5051" y="4149726"/>
          <a:ext cx="5040313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655700" imgH="16383000" progId="Equation.DSMT4">
                  <p:embed/>
                </p:oleObj>
              </mc:Choice>
              <mc:Fallback>
                <p:oleObj name="Equation" r:id="rId4" imgW="64655700" imgH="16383000" progId="Equation.DSMT4">
                  <p:embed/>
                  <p:pic>
                    <p:nvPicPr>
                      <p:cNvPr id="12296" name="Object 8">
                        <a:extLst>
                          <a:ext uri="{FF2B5EF4-FFF2-40B4-BE49-F238E27FC236}">
                            <a16:creationId xmlns:a16="http://schemas.microsoft.com/office/drawing/2014/main" id="{6B93C175-3BC8-104F-ADE1-2F5C180109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1" y="4149726"/>
                        <a:ext cx="5040313" cy="128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0">
            <a:extLst>
              <a:ext uri="{FF2B5EF4-FFF2-40B4-BE49-F238E27FC236}">
                <a16:creationId xmlns:a16="http://schemas.microsoft.com/office/drawing/2014/main" id="{F85BA6EF-6DF8-6743-BA58-95168F805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947" y="5646283"/>
            <a:ext cx="84597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800" b="1" dirty="0"/>
              <a:t>If two matrices A and B are of </a:t>
            </a:r>
            <a:r>
              <a:rPr lang="en-GB" altLang="en-US" sz="2800" b="1" dirty="0">
                <a:solidFill>
                  <a:srgbClr val="FF0000"/>
                </a:solidFill>
              </a:rPr>
              <a:t>UNEQUAL ORDER</a:t>
            </a:r>
            <a:r>
              <a:rPr lang="en-GB" altLang="en-US" sz="2800" b="1" dirty="0"/>
              <a:t> </a:t>
            </a:r>
          </a:p>
          <a:p>
            <a:pPr algn="ctr"/>
            <a:r>
              <a:rPr lang="en-GB" altLang="en-US" sz="2800" b="1" dirty="0"/>
              <a:t>then A + B </a:t>
            </a:r>
            <a:r>
              <a:rPr lang="en-GB" altLang="en-US" sz="2800" b="1" dirty="0">
                <a:solidFill>
                  <a:srgbClr val="FF0000"/>
                </a:solidFill>
              </a:rPr>
              <a:t>does not exist</a:t>
            </a:r>
            <a:r>
              <a:rPr lang="en-GB" alt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54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/>
      <p:bldP spid="122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E19CAF9-6092-C444-9A1B-D4B059930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60351"/>
            <a:ext cx="8569325" cy="72072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3200" b="1"/>
              <a:t>Addition and Subtraction of Matrices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EA89ECAD-53A5-854F-A832-22D0C6ACC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8" name="Object 6">
            <a:extLst>
              <a:ext uri="{FF2B5EF4-FFF2-40B4-BE49-F238E27FC236}">
                <a16:creationId xmlns:a16="http://schemas.microsoft.com/office/drawing/2014/main" id="{6CBEEA2B-B601-DF44-8148-C4380E9E6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65010"/>
              </p:ext>
            </p:extLst>
          </p:nvPr>
        </p:nvGraphicFramePr>
        <p:xfrm>
          <a:off x="3462339" y="3824070"/>
          <a:ext cx="5287523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397900" imgH="21653500" progId="Equation.DSMT4">
                  <p:embed/>
                </p:oleObj>
              </mc:Choice>
              <mc:Fallback>
                <p:oleObj name="Equation" r:id="rId2" imgW="59397900" imgH="21653500" progId="Equation.DSMT4">
                  <p:embed/>
                  <p:pic>
                    <p:nvPicPr>
                      <p:cNvPr id="13318" name="Object 6">
                        <a:extLst>
                          <a:ext uri="{FF2B5EF4-FFF2-40B4-BE49-F238E27FC236}">
                            <a16:creationId xmlns:a16="http://schemas.microsoft.com/office/drawing/2014/main" id="{6CBEEA2B-B601-DF44-8148-C4380E9E61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9" y="3824070"/>
                        <a:ext cx="5287523" cy="1947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>
            <a:extLst>
              <a:ext uri="{FF2B5EF4-FFF2-40B4-BE49-F238E27FC236}">
                <a16:creationId xmlns:a16="http://schemas.microsoft.com/office/drawing/2014/main" id="{EFD3F721-0496-EA49-9F99-862F52E5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4B5D507D-E54C-C042-AEA0-B5AEB609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3" y="1887539"/>
            <a:ext cx="7775575" cy="11239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en-US" sz="2400" dirty="0"/>
              <a:t>If two matrices A and B are of </a:t>
            </a:r>
            <a:r>
              <a:rPr lang="en-GB" altLang="en-US" sz="2400" b="1" dirty="0">
                <a:solidFill>
                  <a:srgbClr val="FF0000"/>
                </a:solidFill>
              </a:rPr>
              <a:t>SAME ORDER</a:t>
            </a:r>
            <a:r>
              <a:rPr lang="en-GB" altLang="en-US" sz="2400" dirty="0"/>
              <a:t> then</a:t>
            </a:r>
          </a:p>
          <a:p>
            <a:pPr algn="ctr"/>
            <a:r>
              <a:rPr lang="en-GB" altLang="en-US" sz="2400" dirty="0"/>
              <a:t> </a:t>
            </a:r>
            <a:r>
              <a:rPr lang="en-GB" altLang="en-US" sz="2400" b="1" dirty="0"/>
              <a:t>A + B = B + A </a:t>
            </a:r>
          </a:p>
          <a:p>
            <a:pPr algn="ctr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46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665EF54F-A039-CF42-98F2-2FE9A7B0B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8179" y="457200"/>
            <a:ext cx="9218301" cy="1143000"/>
          </a:xfrm>
        </p:spPr>
        <p:txBody>
          <a:bodyPr/>
          <a:lstStyle/>
          <a:p>
            <a:r>
              <a:rPr lang="en-US" altLang="en-US" dirty="0"/>
              <a:t>Rules for Addition and Subtraction of matrices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247A1FE-1EA4-DF49-971B-3F53BB991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515600" cy="3859742"/>
          </a:xfrm>
        </p:spPr>
        <p:txBody>
          <a:bodyPr>
            <a:normAutofit/>
          </a:bodyPr>
          <a:lstStyle/>
          <a:p>
            <a:r>
              <a:rPr lang="en-US" altLang="en-US" dirty="0"/>
              <a:t>Matrices are added by adding </a:t>
            </a:r>
            <a:r>
              <a:rPr lang="en-US" altLang="en-US" dirty="0">
                <a:solidFill>
                  <a:srgbClr val="FF0000"/>
                </a:solidFill>
              </a:rPr>
              <a:t>the elements </a:t>
            </a:r>
            <a:r>
              <a:rPr lang="en-US" altLang="en-US" dirty="0"/>
              <a:t>that are in the </a:t>
            </a:r>
            <a:r>
              <a:rPr lang="en-US" altLang="en-US" dirty="0">
                <a:solidFill>
                  <a:srgbClr val="FF0000"/>
                </a:solidFill>
              </a:rPr>
              <a:t>same positions.</a:t>
            </a:r>
          </a:p>
          <a:p>
            <a:r>
              <a:rPr lang="en-US" altLang="en-US" dirty="0"/>
              <a:t>Matrices are subtracted by subtracting the elements that are in the same positions.</a:t>
            </a:r>
          </a:p>
          <a:p>
            <a:r>
              <a:rPr lang="en-US" altLang="en-US" dirty="0"/>
              <a:t> Matrix addition and subtraction can only be done if the two matrices have the </a:t>
            </a:r>
            <a:r>
              <a:rPr lang="en-US" altLang="en-US" dirty="0">
                <a:solidFill>
                  <a:srgbClr val="FF0000"/>
                </a:solidFill>
              </a:rPr>
              <a:t>same order</a:t>
            </a:r>
            <a:r>
              <a:rPr lang="en-US" altLang="en-US" dirty="0"/>
              <a:t>.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78DB35C-9936-7149-A3DA-716B05280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203B1014-DB1A-894C-9903-0BC4103506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4114800"/>
          <a:ext cx="3352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58700" imgH="13462000" progId="Equation.DSMT4">
                  <p:embed/>
                </p:oleObj>
              </mc:Choice>
              <mc:Fallback>
                <p:oleObj name="Equation" r:id="rId2" imgW="25158700" imgH="13462000" progId="Equation.DSMT4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203B1014-DB1A-894C-9903-0BC4103506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14800"/>
                        <a:ext cx="335280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790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70561B-7F5C-4647-BD07-1A88217E3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3685" y="28575"/>
            <a:ext cx="7772400" cy="1143000"/>
          </a:xfrm>
        </p:spPr>
        <p:txBody>
          <a:bodyPr/>
          <a:lstStyle/>
          <a:p>
            <a:r>
              <a:rPr lang="en-US" altLang="en-US" dirty="0"/>
              <a:t>Matrices - Operations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1B700834-0CB9-2B48-85D5-79C008842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916" y="1584792"/>
            <a:ext cx="91935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3300"/>
                </a:solidFill>
              </a:rPr>
              <a:t>EQUALITY OF MATRICES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Two matrices are said to be equal only when all corresponding elements are equal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Therefore their size or dimensions are equal as well</a:t>
            </a:r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0C7B8B8F-C1C5-5D49-9B1E-178C64B2C7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98800" imgH="16383000" progId="Equation.3">
                  <p:embed/>
                </p:oleObj>
              </mc:Choice>
              <mc:Fallback>
                <p:oleObj name="Equation" r:id="rId2" imgW="15798800" imgH="16383000" progId="Equation.3">
                  <p:embed/>
                  <p:pic>
                    <p:nvPicPr>
                      <p:cNvPr id="25604" name="Object 4">
                        <a:extLst>
                          <a:ext uri="{FF2B5EF4-FFF2-40B4-BE49-F238E27FC236}">
                            <a16:creationId xmlns:a16="http://schemas.microsoft.com/office/drawing/2014/main" id="{0C7B8B8F-C1C5-5D49-9B1E-178C64B2C7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F875A7A4-3F9F-4B4A-BCA9-CA943C28F4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1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98800" imgH="16383000" progId="Equation.3">
                  <p:embed/>
                </p:oleObj>
              </mc:Choice>
              <mc:Fallback>
                <p:oleObj name="Equation" r:id="rId2" imgW="15798800" imgH="16383000" progId="Equation.3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F875A7A4-3F9F-4B4A-BCA9-CA943C28F4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>
            <a:extLst>
              <a:ext uri="{FF2B5EF4-FFF2-40B4-BE49-F238E27FC236}">
                <a16:creationId xmlns:a16="http://schemas.microsoft.com/office/drawing/2014/main" id="{F66E3061-9FC7-5243-BD4A-49EAE10F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23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8C4D60ED-2ED8-3F42-BBEB-F11F79668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104" y="47879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B</a:t>
            </a:r>
            <a:r>
              <a:rPr lang="en-US" altLang="en-US" dirty="0"/>
              <a:t> =</a:t>
            </a: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351324A7-C5AB-534E-A9A3-4E1E7AE54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47498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A</a:t>
            </a:r>
            <a:r>
              <a:rPr lang="en-US" altLang="en-US" dirty="0"/>
              <a:t> = </a:t>
            </a:r>
            <a:r>
              <a:rPr lang="en-US" altLang="en-US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123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1EF8-5125-224B-A30C-A7C51DB9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Equality of two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C0C87-2F56-B149-944A-B0E82C082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5" y="1690688"/>
            <a:ext cx="11814629" cy="3859742"/>
          </a:xfrm>
        </p:spPr>
        <p:txBody>
          <a:bodyPr/>
          <a:lstStyle/>
          <a:p>
            <a:r>
              <a:rPr lang="en-US" dirty="0"/>
              <a:t>Equal matrices have the same order and each corresponding element is identical in value. It is not sufficient for the two matrices to contain an identical set of numbers; they must also be in the same positions.</a:t>
            </a:r>
          </a:p>
          <a:p>
            <a:r>
              <a:rPr lang="en-US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EDD6C7-4EEF-CB4B-8F0E-AAF4A66B1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43" y="3429000"/>
            <a:ext cx="106172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659</Words>
  <Application>Microsoft Office PowerPoint</Application>
  <PresentationFormat>Widescreen</PresentationFormat>
  <Paragraphs>106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Monotype Sorts</vt:lpstr>
      <vt:lpstr>新細明體</vt:lpstr>
      <vt:lpstr>Arial</vt:lpstr>
      <vt:lpstr>Calibri</vt:lpstr>
      <vt:lpstr>Century Gothic</vt:lpstr>
      <vt:lpstr>Wingdings</vt:lpstr>
      <vt:lpstr>ShapesVTI</vt:lpstr>
      <vt:lpstr>Equation</vt:lpstr>
      <vt:lpstr>Operations with matrices</vt:lpstr>
      <vt:lpstr>PowerPoint Presentation</vt:lpstr>
      <vt:lpstr>PowerPoint Presentation</vt:lpstr>
      <vt:lpstr> Matrices Operations</vt:lpstr>
      <vt:lpstr>PowerPoint Presentation</vt:lpstr>
      <vt:lpstr>PowerPoint Presentation</vt:lpstr>
      <vt:lpstr>Rules for Addition and Subtraction of matrices </vt:lpstr>
      <vt:lpstr>Matrices - Operations</vt:lpstr>
      <vt:lpstr> Equality of two matrices</vt:lpstr>
      <vt:lpstr>PowerPoint Presentation</vt:lpstr>
      <vt:lpstr>Null Matrix</vt:lpstr>
      <vt:lpstr>PowerPoint Presentation</vt:lpstr>
      <vt:lpstr>Addition and Subtraction (cont.)</vt:lpstr>
      <vt:lpstr>Subtraction of matrices</vt:lpstr>
      <vt:lpstr>An example: </vt:lpstr>
      <vt:lpstr>Definitions - scalar</vt:lpstr>
      <vt:lpstr>PowerPoint Presentation</vt:lpstr>
      <vt:lpstr>Matrix Multiplication</vt:lpstr>
      <vt:lpstr>PowerPoint Presentation</vt:lpstr>
      <vt:lpstr>Processing data using addition, subtraction and scalar multiplication</vt:lpstr>
      <vt:lpstr>Processing data using addition, subtraction and scalar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arithmetic: addition, subtraction and scalar multiplication </dc:title>
  <dc:creator>Yongmei Zhang</dc:creator>
  <cp:lastModifiedBy>Lyn ZHANG</cp:lastModifiedBy>
  <cp:revision>7</cp:revision>
  <dcterms:created xsi:type="dcterms:W3CDTF">2021-04-11T04:05:34Z</dcterms:created>
  <dcterms:modified xsi:type="dcterms:W3CDTF">2025-06-25T21:42:53Z</dcterms:modified>
</cp:coreProperties>
</file>