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365" r:id="rId3"/>
    <p:sldId id="366" r:id="rId4"/>
    <p:sldId id="354" r:id="rId5"/>
    <p:sldId id="355" r:id="rId6"/>
    <p:sldId id="356" r:id="rId7"/>
    <p:sldId id="262" r:id="rId8"/>
    <p:sldId id="357" r:id="rId9"/>
    <p:sldId id="346" r:id="rId10"/>
    <p:sldId id="347" r:id="rId11"/>
    <p:sldId id="348" r:id="rId12"/>
    <p:sldId id="353" r:id="rId13"/>
    <p:sldId id="352" r:id="rId14"/>
    <p:sldId id="338" r:id="rId15"/>
    <p:sldId id="339" r:id="rId16"/>
    <p:sldId id="350" r:id="rId17"/>
    <p:sldId id="319" r:id="rId18"/>
    <p:sldId id="331" r:id="rId19"/>
    <p:sldId id="332" r:id="rId20"/>
    <p:sldId id="334" r:id="rId21"/>
    <p:sldId id="337" r:id="rId22"/>
    <p:sldId id="336" r:id="rId23"/>
    <p:sldId id="361" r:id="rId24"/>
    <p:sldId id="333" r:id="rId25"/>
    <p:sldId id="340" r:id="rId26"/>
    <p:sldId id="257" r:id="rId27"/>
    <p:sldId id="362" r:id="rId28"/>
    <p:sldId id="363" r:id="rId29"/>
    <p:sldId id="3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6D558-C95B-4946-9E52-E63148FFE687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4FEC-B1DF-944A-885A-5E43A1D65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5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enter-the-matrix/699d3e3f-3b7a-49c2-958f-5656bdb2afe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https://create.kahoot.it/details/enter-the-matrix/699d3e3f-3b7a-49c2-958f-5656bdb2afec</a:t>
            </a:r>
            <a:endParaRPr lang="en-AU" dirty="0"/>
          </a:p>
          <a:p>
            <a:r>
              <a:rPr lang="en-AU"/>
              <a:t>Kahoot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65638-96B3-964F-874E-BC251DDCDD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June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4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June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47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June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58FBDF-51FF-0446-8BC8-546D8A44AACA}"/>
              </a:ext>
            </a:extLst>
          </p:cNvPr>
          <p:cNvSpPr/>
          <p:nvPr userDrawn="1"/>
        </p:nvSpPr>
        <p:spPr>
          <a:xfrm>
            <a:off x="486833" y="274639"/>
            <a:ext cx="3591984" cy="630237"/>
          </a:xfrm>
          <a:prstGeom prst="rect">
            <a:avLst/>
          </a:prstGeom>
          <a:solidFill>
            <a:srgbClr val="F37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5" name="Picture 6" descr="ppt_bg_example.jpg">
            <a:extLst>
              <a:ext uri="{FF2B5EF4-FFF2-40B4-BE49-F238E27FC236}">
                <a16:creationId xmlns:a16="http://schemas.microsoft.com/office/drawing/2014/main" id="{E9EE0B9B-9A94-0C4B-A397-52D79391E0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4"/>
          <a:stretch>
            <a:fillRect/>
          </a:stretch>
        </p:blipFill>
        <p:spPr bwMode="auto">
          <a:xfrm>
            <a:off x="0" y="6289676"/>
            <a:ext cx="121920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7">
            <a:extLst>
              <a:ext uri="{FF2B5EF4-FFF2-40B4-BE49-F238E27FC236}">
                <a16:creationId xmlns:a16="http://schemas.microsoft.com/office/drawing/2014/main" id="{6930F225-19E5-B24D-9FBE-F16020D80D93}"/>
              </a:ext>
            </a:extLst>
          </p:cNvPr>
          <p:cNvSpPr/>
          <p:nvPr userDrawn="1"/>
        </p:nvSpPr>
        <p:spPr>
          <a:xfrm rot="5400000">
            <a:off x="578908" y="383117"/>
            <a:ext cx="450850" cy="389467"/>
          </a:xfrm>
          <a:prstGeom prst="triangl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86C7342-6937-F84A-8CA8-1DE32E617AB8}"/>
              </a:ext>
            </a:extLst>
          </p:cNvPr>
          <p:cNvSpPr txBox="1">
            <a:spLocks noGrp="1"/>
          </p:cNvSpPr>
          <p:nvPr userDrawn="1"/>
        </p:nvSpPr>
        <p:spPr bwMode="auto">
          <a:xfrm>
            <a:off x="9753600" y="6618289"/>
            <a:ext cx="24384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FF6600"/>
                </a:solidFill>
              </a:rPr>
              <a:t>5.7 - </a:t>
            </a:r>
            <a:fld id="{329DDF2A-A421-E442-B437-734E97FE883F}" type="slidenum">
              <a:rPr lang="en-US" altLang="en-US" sz="1200" b="1">
                <a:solidFill>
                  <a:srgbClr val="FF6600"/>
                </a:solidFill>
              </a:rPr>
              <a:pPr algn="r" eaLnBrk="1" hangingPunct="1"/>
              <a:t>‹#›</a:t>
            </a:fld>
            <a:endParaRPr lang="en-CA" altLang="en-US" sz="1200" b="1">
              <a:solidFill>
                <a:srgbClr val="FF66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9061" y="353028"/>
            <a:ext cx="3080119" cy="449943"/>
          </a:xfrm>
        </p:spPr>
        <p:txBody>
          <a:bodyPr/>
          <a:lstStyle>
            <a:lvl1pPr algn="l">
              <a:defRPr sz="2800">
                <a:solidFill>
                  <a:srgbClr val="FFFF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15366" y="274639"/>
            <a:ext cx="7145867" cy="630237"/>
          </a:xfrm>
        </p:spPr>
        <p:txBody>
          <a:bodyPr/>
          <a:lstStyle>
            <a:lvl1pPr>
              <a:buNone/>
              <a:defRPr sz="2800" b="1" baseline="0">
                <a:solidFill>
                  <a:srgbClr val="3760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June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June 27,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June 27,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June 27,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61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June 27,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14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June 27,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June 27,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0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June 27,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27, 2025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7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3.e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4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8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BD1104B3-74DC-427F-833B-736CEE848B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71E1F-1CC7-5647-B2D4-647926C4E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30741"/>
            <a:ext cx="10750253" cy="632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1800" dirty="0"/>
              <a:t>Advanced operations with matrices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EFA8D-9CE0-9248-BD1A-74274B788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50" y="6083801"/>
            <a:ext cx="8803231" cy="494419"/>
          </a:xfrm>
        </p:spPr>
        <p:txBody>
          <a:bodyPr>
            <a:normAutofit/>
          </a:bodyPr>
          <a:lstStyle/>
          <a:p>
            <a:r>
              <a:rPr lang="en-US" dirty="0"/>
              <a:t>7C</a:t>
            </a:r>
          </a:p>
        </p:txBody>
      </p:sp>
    </p:spTree>
    <p:extLst>
      <p:ext uri="{BB962C8B-B14F-4D97-AF65-F5344CB8AC3E}">
        <p14:creationId xmlns:p14="http://schemas.microsoft.com/office/powerpoint/2010/main" val="5259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C57B1098-08C0-E147-A078-83BB43A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2</a:t>
            </a:r>
          </a:p>
        </p:txBody>
      </p:sp>
      <p:sp>
        <p:nvSpPr>
          <p:cNvPr id="61443" name="Text Placeholder 2">
            <a:extLst>
              <a:ext uri="{FF2B5EF4-FFF2-40B4-BE49-F238E27FC236}">
                <a16:creationId xmlns:a16="http://schemas.microsoft.com/office/drawing/2014/main" id="{E6FFACAC-7388-8845-842B-69CE1D494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69BE525-75A8-B141-8F7D-82A22D5D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1445" name="Rectangle 3">
            <a:extLst>
              <a:ext uri="{FF2B5EF4-FFF2-40B4-BE49-F238E27FC236}">
                <a16:creationId xmlns:a16="http://schemas.microsoft.com/office/drawing/2014/main" id="{B76F7BE6-2180-1E44-9200-C52083127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1446" name="TextBox 4">
            <a:extLst>
              <a:ext uri="{FF2B5EF4-FFF2-40B4-BE49-F238E27FC236}">
                <a16:creationId xmlns:a16="http://schemas.microsoft.com/office/drawing/2014/main" id="{BE1AC3FA-26C6-D547-B9C1-0BAE8CDE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58407-8016-5949-8E28-61DBA4FD3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AF80E-1B71-064F-A465-1B78B3410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F561A-EF5A-D54D-A386-03E0BAA3D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C5CFC-7AC8-2D48-BEE6-2380D471B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64608C8E-D5C9-DC41-B9F9-C5F686750486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CC288F-DC51-4D4A-BBE3-96D89C39E8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61271AB-0B0F-9D42-8BB6-6641606FCA00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97098CE-6CF2-194D-A7A2-D6EEE8CD9BFC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527AE5-8AA9-D549-8AA1-8D3320E2901C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F86532-AFB7-6749-8F81-46BBB47CC709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350E967-DD10-DB43-A447-5C0F446E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128EAD83-1CA1-4B47-B596-130EEBE60019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58C81C-726F-9F42-A01B-B69AAB636842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34AD63-1F9B-004F-B1BF-FDE59BE6EC7B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ABFC39A9-4DE7-2A4B-AD21-CD0FFD6F9BC9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26051"/>
            <a:ext cx="1157287" cy="822325"/>
            <a:chOff x="4710288" y="5573414"/>
            <a:chExt cx="536162" cy="33819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11EB133-31C8-354D-AE67-F600C5F3867D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5E2DBF-8D45-5246-8335-E819DC735AD3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4BE3601-D6CA-5146-B88B-18E65F7DC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size of </a:t>
            </a:r>
            <a:r>
              <a:rPr lang="en-US" altLang="en-US" i="1">
                <a:solidFill>
                  <a:srgbClr val="C00000"/>
                </a:solidFill>
              </a:rPr>
              <a:t>AB</a:t>
            </a:r>
          </a:p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    3 </a:t>
            </a:r>
            <a:r>
              <a:rPr lang="en-US" altLang="en-US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61457" name="Rectangle 26">
            <a:extLst>
              <a:ext uri="{FF2B5EF4-FFF2-40B4-BE49-F238E27FC236}">
                <a16:creationId xmlns:a16="http://schemas.microsoft.com/office/drawing/2014/main" id="{F85FB27F-F4E0-4B4C-A5A3-1126FC879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639" y="1766889"/>
            <a:ext cx="639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If </a:t>
            </a:r>
            <a:r>
              <a:rPr lang="en-US" altLang="en-US" sz="2800" i="1"/>
              <a:t>AB </a:t>
            </a:r>
            <a:r>
              <a:rPr lang="en-US" altLang="en-US" sz="2800"/>
              <a:t>can be calculated, what size is it?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8EC8DF-8C63-1543-849D-9EBBF79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2965450"/>
            <a:ext cx="7008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As indicated in the diagram below, the product </a:t>
            </a:r>
            <a:r>
              <a:rPr lang="en-US" altLang="en-US" sz="2800" i="1" dirty="0"/>
              <a:t>AB </a:t>
            </a:r>
            <a:r>
              <a:rPr lang="en-US" altLang="en-US" sz="2800" dirty="0"/>
              <a:t>is a 3 x 4 matrix.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61D477-CC0A-8F43-9E7E-739C6803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1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2AB8ADD-F6DF-A141-8F32-D597BE57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3</a:t>
            </a: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93BC1E87-123E-D34D-9301-673A0C95D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00947FD-AF03-EE4C-8EE6-F974C184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3DBC3B47-D510-664F-BA09-ADD6A7F42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2470" name="TextBox 4">
            <a:extLst>
              <a:ext uri="{FF2B5EF4-FFF2-40B4-BE49-F238E27FC236}">
                <a16:creationId xmlns:a16="http://schemas.microsoft.com/office/drawing/2014/main" id="{A5E363F9-2FF6-A746-B5DF-16FC0DDCC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EE196-ED6C-F144-9323-90CC839B8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5640-BB34-B049-A380-AC1C22BD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20395-313D-2E4E-BAAF-777BA1A1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3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4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C682E-15D3-D744-9321-2CCBE237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3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4</a:t>
            </a:r>
            <a:endParaRPr lang="en-US" altLang="en-US" sz="2800" i="1" dirty="0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D97A9233-EFB9-0B47-BD8A-CDA021FE2DC8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072C05-9B4F-6E4B-9E13-B3520EBBE756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A2ACEF2-1854-5240-AA2E-9882939D4067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13A8B346-3F8C-B34B-983D-C5006EB522C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2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0727F0-209D-6D41-8050-5609C5814621}"/>
                </a:ext>
              </a:extLst>
            </p:cNvPr>
            <p:cNvCxnSpPr/>
            <p:nvPr/>
          </p:nvCxnSpPr>
          <p:spPr>
            <a:xfrm rot="5400000" flipH="1" flipV="1">
              <a:off x="5064156" y="5745189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65A4402-480A-8E47-AF55-ABB75C3966F2}"/>
                </a:ext>
              </a:extLst>
            </p:cNvPr>
            <p:cNvCxnSpPr/>
            <p:nvPr/>
          </p:nvCxnSpPr>
          <p:spPr>
            <a:xfrm rot="10800000">
              <a:off x="4710288" y="5910015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16A9D55-4824-274C-8CEF-DB00820D6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305426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different</a:t>
            </a:r>
            <a:endParaRPr lang="en-US" altLang="en-US" sz="2400" i="1">
              <a:solidFill>
                <a:srgbClr val="00B0F0"/>
              </a:solidFill>
            </a:endParaRPr>
          </a:p>
        </p:txBody>
      </p:sp>
      <p:sp>
        <p:nvSpPr>
          <p:cNvPr id="62478" name="Rectangle 31">
            <a:extLst>
              <a:ext uri="{FF2B5EF4-FFF2-40B4-BE49-F238E27FC236}">
                <a16:creationId xmlns:a16="http://schemas.microsoft.com/office/drawing/2014/main" id="{91F469AC-8ABD-6B44-AB2C-AF0E0EDB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782764"/>
            <a:ext cx="3829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</a:t>
            </a:r>
            <a:r>
              <a:rPr lang="en-US" altLang="en-US" sz="2800" i="1"/>
              <a:t>BA </a:t>
            </a:r>
            <a:r>
              <a:rPr lang="en-US" altLang="en-US" sz="2800"/>
              <a:t>be calculated?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CD09FC-8D8A-5549-9DF9-2D40CA72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3006725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diagram below shows that </a:t>
            </a:r>
            <a:r>
              <a:rPr lang="en-US" altLang="en-US" sz="2800" i="1"/>
              <a:t>BA </a:t>
            </a:r>
            <a:r>
              <a:rPr lang="en-US" altLang="en-US" sz="2800"/>
              <a:t>cannot be calculated.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333182-F9D3-B148-BD3D-7346169C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3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le 1">
            <a:extLst>
              <a:ext uri="{FF2B5EF4-FFF2-40B4-BE49-F238E27FC236}">
                <a16:creationId xmlns:a16="http://schemas.microsoft.com/office/drawing/2014/main" id="{278167E9-B1EF-DB42-AEE2-BE751AF0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055" y="352425"/>
            <a:ext cx="3178060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4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3300F9A2-995C-074E-8EED-1BC48B317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828801"/>
          <a:ext cx="9144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78400" imgH="8483600" progId="Equation.DSMT4">
                  <p:embed/>
                </p:oleObj>
              </mc:Choice>
              <mc:Fallback>
                <p:oleObj name="Equation" r:id="rId2" imgW="4978400" imgH="8483600" progId="Equation.DSMT4">
                  <p:embed/>
                  <p:pic>
                    <p:nvPicPr>
                      <p:cNvPr id="27650" name="Object 2">
                        <a:extLst>
                          <a:ext uri="{FF2B5EF4-FFF2-40B4-BE49-F238E27FC236}">
                            <a16:creationId xmlns:a16="http://schemas.microsoft.com/office/drawing/2014/main" id="{3300F9A2-995C-074E-8EED-1BC48B317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1"/>
                        <a:ext cx="9144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4F270F1-FC91-0F49-8B85-2ECE14B7C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1350" y="1662113"/>
          <a:ext cx="56007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019300" imgH="25158700" progId="Equation.DSMT4">
                  <p:embed/>
                </p:oleObj>
              </mc:Choice>
              <mc:Fallback>
                <p:oleObj name="Equation" r:id="rId4" imgW="129019300" imgH="251587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B4F270F1-FC91-0F49-8B85-2ECE14B7C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1662113"/>
                        <a:ext cx="56007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D19B8073-32D8-5F49-A7CF-0752D0A495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8" y="3217864"/>
          <a:ext cx="83740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00" imgH="19316700" progId="Equation.DSMT4">
                  <p:embed/>
                </p:oleObj>
              </mc:Choice>
              <mc:Fallback>
                <p:oleObj name="Equation" r:id="rId6" imgW="182880000" imgH="1931670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D19B8073-32D8-5F49-A7CF-0752D0A49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3217864"/>
                        <a:ext cx="8374062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9573C99-1CF2-E549-B70C-35EACD64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4295776"/>
            <a:ext cx="601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Use the definition of matrix multiplication</a:t>
            </a: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EBA18FDC-55B6-0343-B3E1-EC029566BD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0739" y="5019675"/>
          <a:ext cx="3260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48100" imgH="25158700" progId="Equation.DSMT4">
                  <p:embed/>
                </p:oleObj>
              </mc:Choice>
              <mc:Fallback>
                <p:oleObj name="Equation" r:id="rId8" imgW="92748100" imgH="25158700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EBA18FDC-55B6-0343-B3E1-EC029566BD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9" y="5019675"/>
                        <a:ext cx="32607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78FA25E-51F3-8B41-98E7-04A737A5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4" y="5256213"/>
            <a:ext cx="343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B0F0"/>
                </a:solidFill>
              </a:rPr>
              <a:t>Perform the operations.</a:t>
            </a:r>
          </a:p>
        </p:txBody>
      </p:sp>
      <p:sp>
        <p:nvSpPr>
          <p:cNvPr id="27657" name="Text Placeholder 2">
            <a:extLst>
              <a:ext uri="{FF2B5EF4-FFF2-40B4-BE49-F238E27FC236}">
                <a16:creationId xmlns:a16="http://schemas.microsoft.com/office/drawing/2014/main" id="{0D86C8BA-11A4-5647-86C2-163E8BB1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482" y="1124678"/>
            <a:ext cx="5253037" cy="644525"/>
          </a:xfrm>
        </p:spPr>
        <p:txBody>
          <a:bodyPr/>
          <a:lstStyle/>
          <a:p>
            <a:pPr marL="0" indent="0"/>
            <a:r>
              <a:rPr lang="en-US" altLang="en-US" dirty="0"/>
              <a:t>MULTIPLYING MATRICES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13692-A6EF-9849-A2C5-2322D404A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CCB92C-C0FB-6283-19E0-7685999FE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3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FF961-A504-AE8A-6B5F-02E376FC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513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6D9EE-25FF-9B56-A974-9410CB3A3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313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569E0-EDA7-C0AD-3AF9-A6AB7C2D0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589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id="{8FEDB603-C71A-2FD1-5647-BF93635885BC}"/>
              </a:ext>
            </a:extLst>
          </p:cNvPr>
          <p:cNvGrpSpPr>
            <a:grpSpLocks/>
          </p:cNvGrpSpPr>
          <p:nvPr/>
        </p:nvGrpSpPr>
        <p:grpSpPr bwMode="auto">
          <a:xfrm>
            <a:off x="8748851" y="1149540"/>
            <a:ext cx="536575" cy="338137"/>
            <a:chOff x="2854155" y="5570801"/>
            <a:chExt cx="536163" cy="33921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B725D96-48C0-5264-26F0-BCAAFFF90B0A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A402EE-7440-37A2-4E54-02E29AA8ACE1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870EF180-160E-2AB2-394E-B70D7C3F2376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55889"/>
            <a:ext cx="536575" cy="336550"/>
            <a:chOff x="4710288" y="5577174"/>
            <a:chExt cx="536162" cy="33762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7FCA93-8037-A9AA-A852-0857AA084A8B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2C40AE-4BAD-8ABF-244D-0DC93EDF0C37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397F9B-E903-F99B-ED22-C773545A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501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9" name="Group 26">
            <a:extLst>
              <a:ext uri="{FF2B5EF4-FFF2-40B4-BE49-F238E27FC236}">
                <a16:creationId xmlns:a16="http://schemas.microsoft.com/office/drawing/2014/main" id="{640FBB76-C877-F686-DA2B-6479F7600CDA}"/>
              </a:ext>
            </a:extLst>
          </p:cNvPr>
          <p:cNvGrpSpPr>
            <a:grpSpLocks/>
          </p:cNvGrpSpPr>
          <p:nvPr/>
        </p:nvGrpSpPr>
        <p:grpSpPr bwMode="auto">
          <a:xfrm>
            <a:off x="8231326" y="1097151"/>
            <a:ext cx="1071563" cy="564962"/>
            <a:chOff x="2336526" y="5518576"/>
            <a:chExt cx="1072326" cy="83279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B4CEF08-DFD8-F042-33DD-6F4C3631425C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3DD3C35-F6F1-C093-8FF7-CC09B40D9969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43E1A84C-4BCD-B599-DFE5-607A2576F6D1}"/>
              </a:ext>
            </a:extLst>
          </p:cNvPr>
          <p:cNvGrpSpPr>
            <a:grpSpLocks/>
          </p:cNvGrpSpPr>
          <p:nvPr/>
        </p:nvGrpSpPr>
        <p:grpSpPr bwMode="auto">
          <a:xfrm>
            <a:off x="10604639" y="1103502"/>
            <a:ext cx="1157287" cy="562805"/>
            <a:chOff x="4710288" y="5573414"/>
            <a:chExt cx="536162" cy="33819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B2D50-E525-7E8C-CD62-D82C20EFA77A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E1652-6253-2943-A7CC-FE8173EA8821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3DAD8C3-9C96-FF70-E39D-F4BFE357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097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  <p:bldP spid="3" grpId="0"/>
      <p:bldP spid="4" grpId="0"/>
      <p:bldP spid="5" grpId="0"/>
      <p:bldP spid="18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82B71826-3B3A-364C-8F53-0BF70AA2C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365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Examples:</a:t>
            </a:r>
            <a:endParaRPr lang="en-US" altLang="en-US"/>
          </a:p>
        </p:txBody>
      </p:sp>
      <p:graphicFrame>
        <p:nvGraphicFramePr>
          <p:cNvPr id="8195" name="Object 3">
            <a:extLst>
              <a:ext uri="{FF2B5EF4-FFF2-40B4-BE49-F238E27FC236}">
                <a16:creationId xmlns:a16="http://schemas.microsoft.com/office/drawing/2014/main" id="{BEEC19B3-3857-C44F-BFE3-0A92C9A212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762000"/>
          <a:ext cx="51133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304800" progId="Equation.DSMT36">
                  <p:embed/>
                </p:oleObj>
              </mc:Choice>
              <mc:Fallback>
                <p:oleObj name="Equation" r:id="rId2" imgW="1282700" imgH="304800" progId="Equation.DSMT36">
                  <p:embed/>
                  <p:pic>
                    <p:nvPicPr>
                      <p:cNvPr id="8195" name="Object 3">
                        <a:extLst>
                          <a:ext uri="{FF2B5EF4-FFF2-40B4-BE49-F238E27FC236}">
                            <a16:creationId xmlns:a16="http://schemas.microsoft.com/office/drawing/2014/main" id="{BEEC19B3-3857-C44F-BFE3-0A92C9A21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762000"/>
                        <a:ext cx="51133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Oval 5">
            <a:extLst>
              <a:ext uri="{FF2B5EF4-FFF2-40B4-BE49-F238E27FC236}">
                <a16:creationId xmlns:a16="http://schemas.microsoft.com/office/drawing/2014/main" id="{BC9673D9-6760-614C-9EC6-59265DC96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>
            <a:extLst>
              <a:ext uri="{FF2B5EF4-FFF2-40B4-BE49-F238E27FC236}">
                <a16:creationId xmlns:a16="http://schemas.microsoft.com/office/drawing/2014/main" id="{100D75A3-D2A5-FB45-84EB-43D2ECB57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62000"/>
            <a:ext cx="609600" cy="12192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3F3FAF86-09A9-2944-9B7A-698DDEE81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	 </a:t>
            </a:r>
          </a:p>
        </p:txBody>
      </p:sp>
      <p:sp>
        <p:nvSpPr>
          <p:cNvPr id="8201" name="Oval 9">
            <a:extLst>
              <a:ext uri="{FF2B5EF4-FFF2-40B4-BE49-F238E27FC236}">
                <a16:creationId xmlns:a16="http://schemas.microsoft.com/office/drawing/2014/main" id="{08EAE509-4E03-8348-A0C6-56031C68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685800"/>
            <a:ext cx="609600" cy="12954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>
            <a:extLst>
              <a:ext uri="{FF2B5EF4-FFF2-40B4-BE49-F238E27FC236}">
                <a16:creationId xmlns:a16="http://schemas.microsoft.com/office/drawing/2014/main" id="{B5715D9A-A6D9-874B-AF77-A7D73551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85800"/>
            <a:ext cx="609600" cy="137160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6BA7CFF3-49F8-A14D-8759-D16430E6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14601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606F370C-A6F8-3D42-A649-EDA1D696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146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2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-1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</a:t>
            </a:r>
          </a:p>
        </p:txBody>
      </p:sp>
      <p:sp>
        <p:nvSpPr>
          <p:cNvPr id="8206" name="Oval 14">
            <a:extLst>
              <a:ext uri="{FF2B5EF4-FFF2-40B4-BE49-F238E27FC236}">
                <a16:creationId xmlns:a16="http://schemas.microsoft.com/office/drawing/2014/main" id="{20D82931-214C-594A-84C1-70D7F525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3716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7C05573C-9304-F54C-A7EF-3720B73E0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14688"/>
            <a:ext cx="1981199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3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5</a:t>
            </a:r>
            <a:r>
              <a:rPr lang="en-US" altLang="en-US" sz="2800" dirty="0"/>
              <a:t>)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42F99D3B-B51B-D74A-81DA-30CFB5234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1"/>
            <a:ext cx="1981189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-9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7</a:t>
            </a:r>
            <a:r>
              <a:rPr lang="en-US" altLang="en-US" sz="2800" dirty="0"/>
              <a:t>)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E6BEB48C-910B-874E-A055-79260ADAF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2004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</a:rPr>
              <a:t>3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2</a:t>
            </a:r>
            <a:r>
              <a:rPr lang="en-US" altLang="en-US" sz="2800" dirty="0"/>
              <a:t>) + </a:t>
            </a:r>
            <a:r>
              <a:rPr lang="en-US" altLang="en-US" sz="2800" dirty="0">
                <a:solidFill>
                  <a:srgbClr val="FF0000"/>
                </a:solidFill>
              </a:rPr>
              <a:t>4</a:t>
            </a:r>
            <a:r>
              <a:rPr lang="en-US" altLang="en-US" sz="2800" dirty="0"/>
              <a:t>(</a:t>
            </a:r>
            <a:r>
              <a:rPr lang="en-US" altLang="en-US" sz="2800" dirty="0">
                <a:solidFill>
                  <a:srgbClr val="0070C0"/>
                </a:solidFill>
              </a:rPr>
              <a:t>-6</a:t>
            </a:r>
            <a:r>
              <a:rPr lang="en-US" altLang="en-US" sz="2800" dirty="0"/>
              <a:t>) </a:t>
            </a:r>
          </a:p>
        </p:txBody>
      </p:sp>
      <p:grpSp>
        <p:nvGrpSpPr>
          <p:cNvPr id="8222" name="Group 30">
            <a:extLst>
              <a:ext uri="{FF2B5EF4-FFF2-40B4-BE49-F238E27FC236}">
                <a16:creationId xmlns:a16="http://schemas.microsoft.com/office/drawing/2014/main" id="{E5007A2B-9164-DB49-A9A9-8E84381CD58A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438400"/>
            <a:ext cx="6400800" cy="1524000"/>
            <a:chOff x="576" y="1536"/>
            <a:chExt cx="4032" cy="960"/>
          </a:xfrm>
        </p:grpSpPr>
        <p:grpSp>
          <p:nvGrpSpPr>
            <p:cNvPr id="8220" name="Group 28">
              <a:extLst>
                <a:ext uri="{FF2B5EF4-FFF2-40B4-BE49-F238E27FC236}">
                  <a16:creationId xmlns:a16="http://schemas.microsoft.com/office/drawing/2014/main" id="{D5A03778-8F7D-1148-BCE6-B3A9E52A28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1536"/>
              <a:ext cx="336" cy="960"/>
              <a:chOff x="720" y="1536"/>
              <a:chExt cx="192" cy="672"/>
            </a:xfrm>
          </p:grpSpPr>
          <p:sp>
            <p:nvSpPr>
              <p:cNvPr id="8211" name="Line 19">
                <a:extLst>
                  <a:ext uri="{FF2B5EF4-FFF2-40B4-BE49-F238E27FC236}">
                    <a16:creationId xmlns:a16="http://schemas.microsoft.com/office/drawing/2014/main" id="{A23E1324-1C9C-214E-9C1C-E942F6F6B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0" y="15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Line 20">
                <a:extLst>
                  <a:ext uri="{FF2B5EF4-FFF2-40B4-BE49-F238E27FC236}">
                    <a16:creationId xmlns:a16="http://schemas.microsoft.com/office/drawing/2014/main" id="{F9D82334-A1E6-374E-A0E6-BFFB68E64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53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Line 21">
                <a:extLst>
                  <a:ext uri="{FF2B5EF4-FFF2-40B4-BE49-F238E27FC236}">
                    <a16:creationId xmlns:a16="http://schemas.microsoft.com/office/drawing/2014/main" id="{61B935E6-C91B-7A47-9E3E-947289144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1" name="Group 29">
              <a:extLst>
                <a:ext uri="{FF2B5EF4-FFF2-40B4-BE49-F238E27FC236}">
                  <a16:creationId xmlns:a16="http://schemas.microsoft.com/office/drawing/2014/main" id="{8515F179-FDEB-074B-9CB6-BBC9296EB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536"/>
              <a:ext cx="288" cy="912"/>
              <a:chOff x="4176" y="1488"/>
              <a:chExt cx="192" cy="768"/>
            </a:xfrm>
          </p:grpSpPr>
          <p:sp>
            <p:nvSpPr>
              <p:cNvPr id="8214" name="Line 22">
                <a:extLst>
                  <a:ext uri="{FF2B5EF4-FFF2-40B4-BE49-F238E27FC236}">
                    <a16:creationId xmlns:a16="http://schemas.microsoft.com/office/drawing/2014/main" id="{161ED808-86BD-B549-A5FC-733A0C10D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4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Line 23">
                <a:extLst>
                  <a:ext uri="{FF2B5EF4-FFF2-40B4-BE49-F238E27FC236}">
                    <a16:creationId xmlns:a16="http://schemas.microsoft.com/office/drawing/2014/main" id="{BFD12B30-46AA-D540-9FC3-BDCEB452F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48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Line 24">
                <a:extLst>
                  <a:ext uri="{FF2B5EF4-FFF2-40B4-BE49-F238E27FC236}">
                    <a16:creationId xmlns:a16="http://schemas.microsoft.com/office/drawing/2014/main" id="{23DF48C1-6C2F-EA4C-B488-7A367657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4" y="225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17" name="Object 25">
            <a:extLst>
              <a:ext uri="{FF2B5EF4-FFF2-40B4-BE49-F238E27FC236}">
                <a16:creationId xmlns:a16="http://schemas.microsoft.com/office/drawing/2014/main" id="{6195F9EF-2AA8-6A4C-9012-29F745A531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419600"/>
          <a:ext cx="37338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304800" progId="Equation.DSMT36">
                  <p:embed/>
                </p:oleObj>
              </mc:Choice>
              <mc:Fallback>
                <p:oleObj name="Equation" r:id="rId4" imgW="762000" imgH="304800" progId="Equation.DSMT36">
                  <p:embed/>
                  <p:pic>
                    <p:nvPicPr>
                      <p:cNvPr id="8217" name="Object 25">
                        <a:extLst>
                          <a:ext uri="{FF2B5EF4-FFF2-40B4-BE49-F238E27FC236}">
                            <a16:creationId xmlns:a16="http://schemas.microsoft.com/office/drawing/2014/main" id="{6195F9EF-2AA8-6A4C-9012-29F745A53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37338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AutoShape 27">
            <a:extLst>
              <a:ext uri="{FF2B5EF4-FFF2-40B4-BE49-F238E27FC236}">
                <a16:creationId xmlns:a16="http://schemas.microsoft.com/office/drawing/2014/main" id="{9AF07337-876D-2048-95C6-739E98746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2743200"/>
            <a:ext cx="1524000" cy="2743200"/>
          </a:xfrm>
          <a:prstGeom prst="curvedLeft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5">
            <a:extLst>
              <a:ext uri="{FF2B5EF4-FFF2-40B4-BE49-F238E27FC236}">
                <a16:creationId xmlns:a16="http://schemas.microsoft.com/office/drawing/2014/main" id="{2C9F668F-B155-9A41-97BC-7DD988D7E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1828800" cy="609600"/>
          </a:xfrm>
          <a:prstGeom prst="ellipse">
            <a:avLst/>
          </a:prstGeom>
          <a:noFill/>
          <a:ln w="19050">
            <a:solidFill>
              <a:srgbClr val="E2170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65FDF-8BAC-9F15-8499-99B0FB65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4561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AA71B1-69A8-344E-113A-A66645A1E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361" y="625665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2 </a:t>
            </a:r>
            <a:r>
              <a:rPr lang="en-US" altLang="en-US" sz="2800" dirty="0">
                <a:sym typeface="Symbol" pitchFamily="2" charset="2"/>
              </a:rPr>
              <a:t> </a:t>
            </a:r>
            <a:r>
              <a:rPr lang="en-US" altLang="en-US" sz="2800" dirty="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363FE-DB87-B8DE-AD56-0A8400FF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3637" y="625665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B0F0"/>
                </a:solidFill>
              </a:rPr>
              <a:t>2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2" charset="2"/>
              </a:rPr>
              <a:t> 3</a:t>
            </a:r>
            <a:endParaRPr lang="en-US" altLang="en-US" sz="2800" i="1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913EEDBB-0D29-9BD3-07F1-DB89F5FE1790}"/>
              </a:ext>
            </a:extLst>
          </p:cNvPr>
          <p:cNvGrpSpPr>
            <a:grpSpLocks/>
          </p:cNvGrpSpPr>
          <p:nvPr/>
        </p:nvGrpSpPr>
        <p:grpSpPr bwMode="auto">
          <a:xfrm>
            <a:off x="8345899" y="1149540"/>
            <a:ext cx="536575" cy="338137"/>
            <a:chOff x="2854155" y="5570801"/>
            <a:chExt cx="536163" cy="3392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DE64F0-D20F-3328-215A-4A2407E5C29E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79BF12-FD71-CDA2-E912-90BC71AD520B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CBD6CD99-7692-4AEC-1756-AEC8E85C9D6C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55889"/>
            <a:ext cx="536575" cy="336550"/>
            <a:chOff x="4710288" y="5577174"/>
            <a:chExt cx="536162" cy="337621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3B8FDB0-0EA7-73FC-7059-3F686E75C489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9B86E9-540E-A5A2-2A74-E0922E28E47D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CF5D1E0-1788-F37B-B4A6-5D5EFDFA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7549" y="1267014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C6F316C-78EA-C2A6-6EA4-AB801BA80FBE}"/>
              </a:ext>
            </a:extLst>
          </p:cNvPr>
          <p:cNvGrpSpPr>
            <a:grpSpLocks/>
          </p:cNvGrpSpPr>
          <p:nvPr/>
        </p:nvGrpSpPr>
        <p:grpSpPr bwMode="auto">
          <a:xfrm>
            <a:off x="7828374" y="1097151"/>
            <a:ext cx="1071563" cy="564962"/>
            <a:chOff x="2336526" y="5518576"/>
            <a:chExt cx="1072326" cy="83279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8B3FACA-ABB4-4AEE-53E2-BC5370643A7E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C73AA4E-F857-A177-530F-F5C6CB1B29F1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615F8C72-42FC-F6D2-19A8-2CC62BFC84B7}"/>
              </a:ext>
            </a:extLst>
          </p:cNvPr>
          <p:cNvGrpSpPr>
            <a:grpSpLocks/>
          </p:cNvGrpSpPr>
          <p:nvPr/>
        </p:nvGrpSpPr>
        <p:grpSpPr bwMode="auto">
          <a:xfrm>
            <a:off x="10201687" y="1103502"/>
            <a:ext cx="1157287" cy="562805"/>
            <a:chOff x="4710288" y="5573414"/>
            <a:chExt cx="536162" cy="338194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1E01914-F768-7A98-D5AB-23806554FE2E}"/>
                </a:ext>
              </a:extLst>
            </p:cNvPr>
            <p:cNvCxnSpPr/>
            <p:nvPr/>
          </p:nvCxnSpPr>
          <p:spPr>
            <a:xfrm rot="5400000" flipH="1" flipV="1">
              <a:off x="5072531" y="5741449"/>
              <a:ext cx="337541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8FE6247-011C-ECA4-7FED-4190A9BA2B98}"/>
                </a:ext>
              </a:extLst>
            </p:cNvPr>
            <p:cNvCxnSpPr/>
            <p:nvPr/>
          </p:nvCxnSpPr>
          <p:spPr>
            <a:xfrm rot="10800000">
              <a:off x="4710288" y="5910302"/>
              <a:ext cx="536162" cy="130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187602-1D8D-3C99-9EED-44A58E40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2145" y="1568962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2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3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7B1EA-6667-FAAD-535D-6FE6E383F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942" y="103377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Matrix </a:t>
            </a:r>
            <a:r>
              <a:rPr lang="en-US" altLang="en-US" sz="2800" i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/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sz="4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4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AU" sz="4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703FEC-51BF-8517-791E-0C404849F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87" y="5055410"/>
                <a:ext cx="4305922" cy="1024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3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4" grpId="0" autoUpdateAnimBg="0"/>
      <p:bldP spid="8205" grpId="0" autoUpdateAnimBg="0"/>
      <p:bldP spid="8207" grpId="0" autoUpdateAnimBg="0"/>
      <p:bldP spid="8208" grpId="0" autoUpdateAnimBg="0"/>
      <p:bldP spid="8210" grpId="0" autoUpdateAnimBg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145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1" y="1853693"/>
            <a:ext cx="286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en-US" sz="2400" b="1" u="sng" dirty="0"/>
              <a:t>Multiplying Matrices</a:t>
            </a:r>
            <a:r>
              <a:rPr lang="en-US" sz="2400" dirty="0"/>
              <a:t> – order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111" y="1378040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1"/>
          <p:cNvSpPr txBox="1">
            <a:spLocks/>
          </p:cNvSpPr>
          <p:nvPr/>
        </p:nvSpPr>
        <p:spPr>
          <a:xfrm>
            <a:off x="5529493" y="2899120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91077" y="2899120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0" name="Oval 9"/>
          <p:cNvSpPr/>
          <p:nvPr/>
        </p:nvSpPr>
        <p:spPr>
          <a:xfrm>
            <a:off x="6192511" y="2884087"/>
            <a:ext cx="1795685" cy="660345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669279" y="376246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641472" y="5359086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2 x 2</a:t>
            </a:r>
          </a:p>
        </p:txBody>
      </p:sp>
      <p:sp>
        <p:nvSpPr>
          <p:cNvPr id="14" name="Curved Right Arrow 13"/>
          <p:cNvSpPr/>
          <p:nvPr/>
        </p:nvSpPr>
        <p:spPr>
          <a:xfrm>
            <a:off x="4666477" y="3297264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flipH="1">
            <a:off x="8864977" y="3214259"/>
            <a:ext cx="864314" cy="265298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4C1215-924B-A44A-A39D-603B147DD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65" y="-26168"/>
            <a:ext cx="9779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 bldLvl="2"/>
      <p:bldP spid="8" grpId="0" build="p"/>
      <p:bldP spid="9" grpId="0" build="p"/>
      <p:bldP spid="10" grpId="0" animBg="1"/>
      <p:bldP spid="12" grpId="0" build="p"/>
      <p:bldP spid="13" grpId="0" build="p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/>
              <p:cNvSpPr txBox="1">
                <a:spLocks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92" y="1404375"/>
                <a:ext cx="4895653" cy="2076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1"/>
          <p:cNvSpPr txBox="1">
            <a:spLocks/>
          </p:cNvSpPr>
          <p:nvPr/>
        </p:nvSpPr>
        <p:spPr>
          <a:xfrm>
            <a:off x="5765642" y="2907364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3 x 2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529788" y="289833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2</a:t>
            </a:r>
          </a:p>
        </p:txBody>
      </p:sp>
      <p:sp>
        <p:nvSpPr>
          <p:cNvPr id="19" name="Oval 18"/>
          <p:cNvSpPr/>
          <p:nvPr/>
        </p:nvSpPr>
        <p:spPr>
          <a:xfrm>
            <a:off x="6356245" y="2833811"/>
            <a:ext cx="1902939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5628283" y="3690040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MUST MATCH TO MULTIPLY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5651592" y="5271232"/>
            <a:ext cx="3520126" cy="14014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Answer will be a 	3 x 2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4840228" y="3222503"/>
            <a:ext cx="867266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 flipH="1">
            <a:off x="8827289" y="3241276"/>
            <a:ext cx="864314" cy="265141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bldLvl="2"/>
      <p:bldP spid="17" grpId="0" build="p"/>
      <p:bldP spid="18" grpId="0" build="p"/>
      <p:bldP spid="19" grpId="0" animBg="1"/>
      <p:bldP spid="20" grpId="0" build="p"/>
      <p:bldP spid="21" grpId="0" build="p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/>
              <p:cNvSpPr txBox="1">
                <a:spLocks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1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473087"/>
                <a:ext cx="6111712" cy="1541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"/>
          <p:cNvSpPr txBox="1">
            <a:spLocks/>
          </p:cNvSpPr>
          <p:nvPr/>
        </p:nvSpPr>
        <p:spPr>
          <a:xfrm>
            <a:off x="3962400" y="3950778"/>
            <a:ext cx="1542072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504472" y="3941724"/>
            <a:ext cx="1835870" cy="6302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2 x 3</a:t>
            </a:r>
          </a:p>
        </p:txBody>
      </p:sp>
      <p:sp>
        <p:nvSpPr>
          <p:cNvPr id="14" name="Oval 13"/>
          <p:cNvSpPr/>
          <p:nvPr/>
        </p:nvSpPr>
        <p:spPr>
          <a:xfrm>
            <a:off x="4568858" y="3908911"/>
            <a:ext cx="1527142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027339" y="5074639"/>
            <a:ext cx="8038036" cy="8326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Don’t match, CANNOT MULTIPLY</a:t>
            </a:r>
          </a:p>
        </p:txBody>
      </p:sp>
    </p:spTree>
    <p:extLst>
      <p:ext uri="{BB962C8B-B14F-4D97-AF65-F5344CB8AC3E}">
        <p14:creationId xmlns:p14="http://schemas.microsoft.com/office/powerpoint/2010/main" val="8196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  <p:bldP spid="12" grpId="0" build="p"/>
      <p:bldP spid="13" grpId="0" build="p"/>
      <p:bldP spid="14" grpId="0" animBg="1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1. Find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	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432" y="0"/>
                <a:ext cx="6053569" cy="1098442"/>
              </a:xfrm>
              <a:prstGeom prst="rect">
                <a:avLst/>
              </a:prstGeom>
              <a:blipFill>
                <a:blip r:embed="rId2"/>
                <a:stretch>
                  <a:fillRect l="-1674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6817236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9058501" y="1098443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2 x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1303" y="1217507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</a:t>
            </a:r>
          </a:p>
        </p:txBody>
      </p:sp>
      <p:sp>
        <p:nvSpPr>
          <p:cNvPr id="14" name="Left Bracket 13"/>
          <p:cNvSpPr/>
          <p:nvPr/>
        </p:nvSpPr>
        <p:spPr>
          <a:xfrm rot="16200000">
            <a:off x="8350286" y="708119"/>
            <a:ext cx="144016" cy="1798088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00100" y="1643168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dimensions of product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7174" y="199095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 ×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720" y="2452618"/>
                <a:ext cx="1565618" cy="1141082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813588" y="1807143"/>
            <a:ext cx="2782829" cy="1577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the first row, first column so we take 1</a:t>
            </a:r>
            <a:r>
              <a:rPr lang="en-US" sz="2400" baseline="30000" dirty="0"/>
              <a:t>st</a:t>
            </a:r>
            <a:r>
              <a:rPr lang="en-US" sz="2400" dirty="0"/>
              <a:t> row of </a:t>
            </a:r>
            <a:r>
              <a:rPr lang="en-US" sz="2400" i="1" dirty="0"/>
              <a:t>A</a:t>
            </a:r>
            <a:r>
              <a:rPr lang="en-US" sz="2400" dirty="0"/>
              <a:t> × 1</a:t>
            </a:r>
            <a:r>
              <a:rPr lang="en-US" sz="2400" baseline="30000" dirty="0"/>
              <a:t>st</a:t>
            </a:r>
            <a:r>
              <a:rPr lang="en-US" sz="2400" dirty="0"/>
              <a:t> column of </a:t>
            </a:r>
            <a:r>
              <a:rPr lang="en-US" sz="2400" i="1" dirty="0"/>
              <a:t>B</a:t>
            </a:r>
          </a:p>
        </p:txBody>
      </p:sp>
      <p:sp>
        <p:nvSpPr>
          <p:cNvPr id="25" name="Freeform 24"/>
          <p:cNvSpPr/>
          <p:nvPr/>
        </p:nvSpPr>
        <p:spPr>
          <a:xfrm flipH="1">
            <a:off x="7506626" y="2271916"/>
            <a:ext cx="577593" cy="344391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672048" y="2573855"/>
            <a:ext cx="508250" cy="330577"/>
          </a:xfrm>
          <a:custGeom>
            <a:avLst/>
            <a:gdLst>
              <a:gd name="connsiteX0" fmla="*/ 1104405 w 1104405"/>
              <a:gd name="connsiteY0" fmla="*/ 93023 h 294904"/>
              <a:gd name="connsiteX1" fmla="*/ 273132 w 1104405"/>
              <a:gd name="connsiteY1" fmla="*/ 33647 h 294904"/>
              <a:gd name="connsiteX2" fmla="*/ 0 w 1104405"/>
              <a:gd name="connsiteY2" fmla="*/ 294904 h 29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405" h="294904">
                <a:moveTo>
                  <a:pt x="1104405" y="93023"/>
                </a:moveTo>
                <a:cubicBezTo>
                  <a:pt x="780802" y="46511"/>
                  <a:pt x="457200" y="0"/>
                  <a:pt x="273132" y="33647"/>
                </a:cubicBezTo>
                <a:cubicBezTo>
                  <a:pt x="89065" y="67294"/>
                  <a:pt x="44532" y="181099"/>
                  <a:pt x="0" y="294904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72174" y="2033520"/>
            <a:ext cx="1652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write yourself how to get this element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130144" y="29552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9834504" y="240480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ket 29"/>
          <p:cNvSpPr/>
          <p:nvPr/>
        </p:nvSpPr>
        <p:spPr>
          <a:xfrm>
            <a:off x="4659711" y="3687003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56" y="3686760"/>
                <a:ext cx="2169055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V="1">
            <a:off x="7113464" y="289208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226512" y="266212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+5(6)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67" y="3686760"/>
                <a:ext cx="2169055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eft Bracket 34"/>
          <p:cNvSpPr/>
          <p:nvPr/>
        </p:nvSpPr>
        <p:spPr>
          <a:xfrm rot="10800000">
            <a:off x="8615233" y="3686759"/>
            <a:ext cx="342791" cy="17680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053944" y="685801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849015" y="21490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083140" y="710193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0238325" y="197386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053944" y="1046695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9834504" y="23066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55941" y="1053260"/>
            <a:ext cx="642257" cy="65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0250138" y="214905"/>
            <a:ext cx="32493" cy="5357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252069"/>
                <a:ext cx="2169055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+2(6)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251825"/>
                <a:ext cx="216905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+3(5)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851" y="4810347"/>
                <a:ext cx="2169055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+3(6)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811" y="4810103"/>
                <a:ext cx="2169055" cy="461665"/>
              </a:xfrm>
              <a:prstGeom prst="rect">
                <a:avLst/>
              </a:prstGeom>
              <a:blipFill>
                <a:blip r:embed="rId9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33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841" y="5464669"/>
                <a:ext cx="2796567" cy="1098442"/>
              </a:xfrm>
              <a:prstGeom prst="rect">
                <a:avLst/>
              </a:prstGeom>
              <a:blipFill>
                <a:blip r:embed="rId10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>
          <a:xfrm>
            <a:off x="5332274" y="5433746"/>
            <a:ext cx="1395679" cy="114599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build="p"/>
      <p:bldP spid="12" grpId="0" build="p"/>
      <p:bldP spid="13" grpId="0"/>
      <p:bldP spid="14" grpId="0" animBg="1"/>
      <p:bldP spid="15" grpId="0"/>
      <p:bldP spid="16" grpId="0"/>
      <p:bldP spid="17" grpId="0"/>
      <p:bldP spid="22" grpId="0"/>
      <p:bldP spid="25" grpId="0" animBg="1"/>
      <p:bldP spid="26" grpId="0" animBg="1"/>
      <p:bldP spid="27" grpId="0"/>
      <p:bldP spid="30" grpId="0" animBg="1"/>
      <p:bldP spid="31" grpId="0"/>
      <p:bldP spid="34" grpId="0"/>
      <p:bldP spid="35" grpId="0" animBg="1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3.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213101"/>
                <a:ext cx="5693791" cy="12792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38396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6670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8353" y="22117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1" y="3645522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0" y="3590286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307770" y="3106784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1642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07770" y="313371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0" y="2211731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+8(0)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+0(0)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12059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7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709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4.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876516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2145929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4854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39787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8657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91085"/>
                <a:ext cx="8011323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30" y="3577134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4" y="3030585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6539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96884" y="3027321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72740" y="2168189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+(−1)(2)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+4(2)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585994"/>
                <a:ext cx="7544813" cy="12930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36006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995963-C386-C85F-B5BB-CB58DF0E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4" y="1233773"/>
            <a:ext cx="11600337" cy="4390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71A42-C6D4-A2C6-732B-9489A1D91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862" y="5624227"/>
            <a:ext cx="2819794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6.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3"/>
          <p:cNvSpPr txBox="1">
            <a:spLocks/>
          </p:cNvSpPr>
          <p:nvPr/>
        </p:nvSpPr>
        <p:spPr>
          <a:xfrm>
            <a:off x="2852060" y="2134226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(1 x 2)(2 x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+1(5)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830259" cy="708402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743200" y="166033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88423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43200" y="1638549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00657" y="898288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1(−3)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70138"/>
                <a:ext cx="8631809" cy="14054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67220" y="2109442"/>
            <a:ext cx="968827" cy="630276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5651206" y="2141345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1 x 2</a:t>
            </a:r>
          </a:p>
        </p:txBody>
      </p:sp>
    </p:spTree>
    <p:extLst>
      <p:ext uri="{BB962C8B-B14F-4D97-AF65-F5344CB8AC3E}">
        <p14:creationId xmlns:p14="http://schemas.microsoft.com/office/powerpoint/2010/main" val="9547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6" grpId="0" animBg="1"/>
      <p:bldP spid="19" grpId="0" build="p" bldLvl="2"/>
      <p:bldP spid="19" grpId="1" build="allAtOnce"/>
      <p:bldP spid="26" grpId="0" build="p" bldLvl="2"/>
      <p:bldP spid="28" grpId="0" animBg="1"/>
      <p:bldP spid="2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7.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2742865" y="1478893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1103696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(3 x 2)(2 x 3)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3 x 3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782172" y="1479848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56249" y="1187459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29882" y="1472782"/>
            <a:ext cx="1700464" cy="166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692857" y="1835785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257800" y="1117633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692857" y="1792751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56249" y="1179154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668152" y="1847493"/>
            <a:ext cx="1700464" cy="1661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83197" y="1143000"/>
            <a:ext cx="0" cy="89463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712243" y="228600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57800" y="1103457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719277" y="227671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6249" y="1170849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680151" y="2269390"/>
            <a:ext cx="1700464" cy="166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83197" y="1160965"/>
            <a:ext cx="0" cy="8946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3"/>
              <p:cNvSpPr txBox="1">
                <a:spLocks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66220"/>
                <a:ext cx="9144000" cy="135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3"/>
              <p:cNvSpPr txBox="1">
                <a:spLocks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5"/>
                <a:ext cx="9144000" cy="1352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3"/>
              <p:cNvSpPr txBox="1">
                <a:spLocks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03" y="3070876"/>
                <a:ext cx="9144000" cy="13520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3"/>
              <p:cNvSpPr txBox="1">
                <a:spLocks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470" y="3029106"/>
                <a:ext cx="9144000" cy="135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3"/>
              <p:cNvSpPr txBox="1">
                <a:spLocks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40" y="3043675"/>
                <a:ext cx="9144000" cy="13520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3"/>
              <p:cNvSpPr txBox="1">
                <a:spLocks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77" y="3022040"/>
                <a:ext cx="9144000" cy="1352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3"/>
              <p:cNvSpPr txBox="1">
                <a:spLocks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02" y="3014537"/>
                <a:ext cx="9144000" cy="13520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/>
              <p:cNvSpPr txBox="1">
                <a:spLocks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0" y="3014536"/>
                <a:ext cx="9144000" cy="13520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3"/>
              <p:cNvSpPr txBox="1">
                <a:spLocks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(−2)(2)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+(−2)(0)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+(−2)(1)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+2(1)</m:t>
                              </m:r>
                            </m:e>
                          </m:mr>
                          <m:m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+1(2)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+1(0)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1" y="3019081"/>
                <a:ext cx="9144000" cy="13520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4984197" y="4770206"/>
            <a:ext cx="2874615" cy="1564606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12"/>
                <a:stretch>
                  <a:fillRect t="-13043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27" grpId="0" build="p" bldLvl="2"/>
      <p:bldP spid="28" grpId="0" build="p" bldLvl="2"/>
      <p:bldP spid="61" grpId="0" build="p" bldLvl="2"/>
      <p:bldP spid="61" grpId="1" build="allAtOnce"/>
      <p:bldP spid="62" grpId="0" build="p" bldLvl="2"/>
      <p:bldP spid="62" grpId="1" build="allAtOnce"/>
      <p:bldP spid="63" grpId="0" build="p" bldLvl="2"/>
      <p:bldP spid="63" grpId="1" build="allAtOnce"/>
      <p:bldP spid="64" grpId="0" build="p" bldLvl="2"/>
      <p:bldP spid="64" grpId="1" build="allAtOnce"/>
      <p:bldP spid="65" grpId="0" build="p" bldLvl="2"/>
      <p:bldP spid="65" grpId="1" build="allAtOnce"/>
      <p:bldP spid="66" grpId="0" build="p" bldLvl="2"/>
      <p:bldP spid="66" grpId="1" build="allAtOnce"/>
      <p:bldP spid="67" grpId="0" build="p" bldLvl="2"/>
      <p:bldP spid="67" grpId="1" build="allAtOnce"/>
      <p:bldP spid="68" grpId="0" build="p" bldLvl="2"/>
      <p:bldP spid="68" grpId="1" build="allAtOnce"/>
      <p:bldP spid="69" grpId="0" build="p" bldLvl="2"/>
      <p:bldP spid="33" grpId="0" animBg="1"/>
      <p:bldP spid="34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 8.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7" y="920058"/>
                <a:ext cx="8474698" cy="14805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556" y="3066220"/>
                <a:ext cx="8153400" cy="997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7" y="4883329"/>
            <a:ext cx="2320118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19399" y="1591896"/>
            <a:ext cx="2329544" cy="166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8999" y="911786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399" y="1600200"/>
            <a:ext cx="23295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/>
                          </m:mr>
                          <m:mr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99" y="2994599"/>
                <a:ext cx="8686800" cy="10351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7" y="3164741"/>
                <a:ext cx="8054140" cy="1293043"/>
              </a:xfrm>
              <a:prstGeom prst="rect">
                <a:avLst/>
              </a:prstGeom>
              <a:blipFill>
                <a:blip r:embed="rId6"/>
                <a:stretch>
                  <a:fillRect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982687" y="2172286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43600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82687" y="2133600"/>
            <a:ext cx="2164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55971" y="920058"/>
            <a:ext cx="0" cy="137682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</p:spPr>
            <p:txBody>
              <a:bodyPr vert="horz">
                <a:normAutofit fontScale="70000" lnSpcReduction="20000"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(−3)(3)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+(−3)(1)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+1(1)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128" y="3129877"/>
                <a:ext cx="8289359" cy="1059193"/>
              </a:xfrm>
              <a:prstGeom prst="rect">
                <a:avLst/>
              </a:prstGeom>
              <a:blipFill>
                <a:blip r:embed="rId7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0" y="497954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29826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(2 x 3)(3 x 2)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5725888" y="2394923"/>
            <a:ext cx="3658611" cy="7714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= 2 x 2</a:t>
            </a:r>
          </a:p>
        </p:txBody>
      </p:sp>
    </p:spTree>
    <p:extLst>
      <p:ext uri="{BB962C8B-B14F-4D97-AF65-F5344CB8AC3E}">
        <p14:creationId xmlns:p14="http://schemas.microsoft.com/office/powerpoint/2010/main" val="32983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  <p:bldP spid="28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30BA-82F7-5D4D-B304-9213D5C6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79" y="276246"/>
            <a:ext cx="9810604" cy="1216024"/>
          </a:xfrm>
        </p:spPr>
        <p:txBody>
          <a:bodyPr/>
          <a:lstStyle/>
          <a:p>
            <a:r>
              <a:rPr lang="en-US" b="1" dirty="0"/>
              <a:t>CAS</a:t>
            </a:r>
          </a:p>
        </p:txBody>
      </p:sp>
      <p:pic>
        <p:nvPicPr>
          <p:cNvPr id="7" name="Picture 6" descr="A screenshot of a math problem&#10;&#10;Description automatically generated">
            <a:extLst>
              <a:ext uri="{FF2B5EF4-FFF2-40B4-BE49-F238E27FC236}">
                <a16:creationId xmlns:a16="http://schemas.microsoft.com/office/drawing/2014/main" id="{58E658D7-4B2D-4C4B-915D-DA19598B1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92270"/>
            <a:ext cx="8167597" cy="4515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6C3AA0-FEE6-D067-4F5A-D25C226B93EE}"/>
              </a:ext>
            </a:extLst>
          </p:cNvPr>
          <p:cNvSpPr txBox="1"/>
          <p:nvPr/>
        </p:nvSpPr>
        <p:spPr>
          <a:xfrm>
            <a:off x="2590877" y="630641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7.3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EABD37A-A570-B865-ACDE-A2B6858D3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85" y="3871301"/>
            <a:ext cx="3971415" cy="29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1C7B6A-D014-669C-E62C-2DC98DE9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34180-044F-141B-E5F6-D61B3EB8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3B72446-AB8A-1055-5245-64B9A43B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002" y="1521486"/>
            <a:ext cx="3951998" cy="234981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5D02DC3-51EF-CF71-5BC7-ADF801CF6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150" y="382406"/>
            <a:ext cx="3971415" cy="221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0364B-1AC1-466C-9B85-A80D39048A60}"/>
              </a:ext>
            </a:extLst>
          </p:cNvPr>
          <p:cNvSpPr txBox="1"/>
          <p:nvPr/>
        </p:nvSpPr>
        <p:spPr>
          <a:xfrm>
            <a:off x="8993480" y="13579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7.15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103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495"/>
            <a:ext cx="704653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3"/>
              <p:cNvSpPr txBox="1">
                <a:spLocks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5.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898288"/>
                <a:ext cx="8474698" cy="1480522"/>
              </a:xfrm>
              <a:prstGeom prst="rect">
                <a:avLst/>
              </a:prstGeom>
              <a:blipFill>
                <a:blip r:embed="rId2"/>
                <a:stretch>
                  <a:fillRect l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218" y="2167701"/>
                <a:ext cx="4485926" cy="1209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/>
              <p:cNvSpPr txBox="1">
                <a:spLocks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594853"/>
                <a:ext cx="8437441" cy="1293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84199" y="4861559"/>
            <a:ext cx="1721403" cy="1189705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14800" y="218996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0" y="2590800"/>
            <a:ext cx="12845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2191331"/>
            <a:ext cx="0" cy="9219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3"/>
              <p:cNvSpPr txBox="1">
                <a:spLocks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/>
                          </m:mr>
                          <m:mr>
                            <m:e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3" y="3612857"/>
                <a:ext cx="8631809" cy="1405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/>
              <p:cNvSpPr txBox="1">
                <a:spLocks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92" y="3601172"/>
                <a:ext cx="8598426" cy="12930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296885" y="3052357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148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286000" y="3048000"/>
            <a:ext cx="1284514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029200" y="2206008"/>
            <a:ext cx="0" cy="92198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3"/>
              <p:cNvSpPr txBox="1">
                <a:spLocks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(1)(3)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(−1)+(1)(4)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+2(3)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+2(4)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10" y="3605738"/>
                <a:ext cx="8094207" cy="14753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3"/>
              <p:cNvSpPr txBox="1">
                <a:spLocks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400"/>
                  </a:spcBef>
                  <a:spcAft>
                    <a:spcPts val="0"/>
                  </a:spcAft>
                  <a:buClr>
                    <a:schemeClr val="accent1"/>
                  </a:buClr>
                  <a:buSzPct val="68000"/>
                  <a:buFont typeface="Wingdings 3"/>
                  <a:buChar char="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1792" indent="-228600" algn="l" rtl="0" eaLnBrk="1" latinLnBrk="0" hangingPunct="1">
                  <a:spcBef>
                    <a:spcPts val="324"/>
                  </a:spcBef>
                  <a:buClr>
                    <a:schemeClr val="accent1"/>
                  </a:buClr>
                  <a:buFont typeface="Verdana"/>
                  <a:buChar char="◦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9536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SzPct val="100000"/>
                  <a:buFont typeface="Wingdings 2"/>
                  <a:buChar char="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30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5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574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228600" algn="l" rtl="0" eaLnBrk="1" latinLnBrk="0" hangingPunct="1">
                  <a:spcBef>
                    <a:spcPts val="350"/>
                  </a:spcBef>
                  <a:buClr>
                    <a:schemeClr val="accent3"/>
                  </a:buClr>
                  <a:buFont typeface="Wingdings 2"/>
                  <a:buChar char="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541" y="4957778"/>
                <a:ext cx="5184465" cy="1163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3"/>
          <p:cNvSpPr txBox="1">
            <a:spLocks/>
          </p:cNvSpPr>
          <p:nvPr/>
        </p:nvSpPr>
        <p:spPr>
          <a:xfrm>
            <a:off x="6921239" y="4970062"/>
            <a:ext cx="3435678" cy="12146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3200" dirty="0"/>
              <a:t>***NOT the same as AB (#4)!!!!</a:t>
            </a:r>
          </a:p>
        </p:txBody>
      </p:sp>
    </p:spTree>
    <p:extLst>
      <p:ext uri="{BB962C8B-B14F-4D97-AF65-F5344CB8AC3E}">
        <p14:creationId xmlns:p14="http://schemas.microsoft.com/office/powerpoint/2010/main" val="3347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13" grpId="0" build="p" bldLvl="2"/>
      <p:bldP spid="14" grpId="0" build="p" bldLvl="2"/>
      <p:bldP spid="14" grpId="1" build="allAtOnce"/>
      <p:bldP spid="16" grpId="0" animBg="1"/>
      <p:bldP spid="19" grpId="0" build="p" bldLvl="2"/>
      <p:bldP spid="19" grpId="1" build="allAtOnce"/>
      <p:bldP spid="19" grpId="2" build="allAtOnce"/>
      <p:bldP spid="20" grpId="0" build="p" bldLvl="2"/>
      <p:bldP spid="20" grpId="1" build="allAtOnce"/>
      <p:bldP spid="25" grpId="0" build="p" bldLvl="2"/>
      <p:bldP spid="26" grpId="0" build="p" bldLvl="2"/>
      <p:bldP spid="27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738" y="206063"/>
            <a:ext cx="2841402" cy="1171977"/>
          </a:xfrm>
        </p:spPr>
        <p:txBody>
          <a:bodyPr>
            <a:normAutofit/>
          </a:bodyPr>
          <a:lstStyle/>
          <a:p>
            <a:r>
              <a:rPr lang="en-US" dirty="0"/>
              <a:t>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2.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1804746"/>
                <a:ext cx="6053569" cy="1076449"/>
              </a:xfrm>
              <a:prstGeom prst="rect">
                <a:avLst/>
              </a:prstGeom>
              <a:blipFill>
                <a:blip r:embed="rId2"/>
                <a:stretch>
                  <a:fillRect l="-167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3310156"/>
                <a:ext cx="6053569" cy="1076449"/>
              </a:xfrm>
              <a:prstGeom prst="rect">
                <a:avLst/>
              </a:prstGeom>
              <a:blipFill>
                <a:blip r:embed="rId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ontent Placeholder 1"/>
          <p:cNvSpPr txBox="1">
            <a:spLocks/>
          </p:cNvSpPr>
          <p:nvPr/>
        </p:nvSpPr>
        <p:spPr>
          <a:xfrm>
            <a:off x="6083969" y="4642919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2" name="Content Placeholder 1"/>
          <p:cNvSpPr txBox="1">
            <a:spLocks/>
          </p:cNvSpPr>
          <p:nvPr/>
        </p:nvSpPr>
        <p:spPr>
          <a:xfrm>
            <a:off x="7124670" y="4616896"/>
            <a:ext cx="1174067" cy="580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2400" dirty="0"/>
              <a:t>3 x 2</a:t>
            </a:r>
          </a:p>
        </p:txBody>
      </p:sp>
      <p:sp>
        <p:nvSpPr>
          <p:cNvPr id="54" name="Left Bracket 53"/>
          <p:cNvSpPr/>
          <p:nvPr/>
        </p:nvSpPr>
        <p:spPr>
          <a:xfrm rot="16200000">
            <a:off x="7072255" y="4904502"/>
            <a:ext cx="155990" cy="482301"/>
          </a:xfrm>
          <a:prstGeom prst="lef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943601" y="5479962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Wait! You Can’t!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𝑢𝑛𝑑𝑒𝑓𝑖𝑛𝑒𝑑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737" y="3707119"/>
                <a:ext cx="2796567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/>
          <p:cNvSpPr/>
          <p:nvPr/>
        </p:nvSpPr>
        <p:spPr>
          <a:xfrm>
            <a:off x="8748367" y="3617901"/>
            <a:ext cx="1726013" cy="58923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 build="p"/>
      <p:bldP spid="52" grpId="0" build="p"/>
      <p:bldP spid="54" grpId="0" animBg="1"/>
      <p:bldP spid="55" grpId="0"/>
      <p:bldP spid="58" grpId="0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A2BB-B0F4-BE45-A5EE-2581EFD5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679" y="0"/>
            <a:ext cx="9810604" cy="880533"/>
          </a:xfrm>
        </p:spPr>
        <p:txBody>
          <a:bodyPr/>
          <a:lstStyle/>
          <a:p>
            <a:r>
              <a:rPr lang="en-US" dirty="0"/>
              <a:t>The summing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4B508-3227-674B-9FDD-52C929A4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880533"/>
            <a:ext cx="12055521" cy="4428753"/>
          </a:xfrm>
        </p:spPr>
        <p:txBody>
          <a:bodyPr>
            <a:normAutofit/>
          </a:bodyPr>
          <a:lstStyle/>
          <a:p>
            <a:r>
              <a:rPr lang="en-US" sz="2400" dirty="0"/>
              <a:t>A row or column matrix in which all the elements are 1 is called a summing matrix.</a:t>
            </a:r>
          </a:p>
          <a:p>
            <a:r>
              <a:rPr lang="en-US" sz="2400" dirty="0"/>
              <a:t>The matrices below are all examples of summing matrices.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rules for using a summing matrix to sum the rows and columns of a matrix follow.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F107-C54C-3B44-844B-68976B91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940111"/>
            <a:ext cx="4673600" cy="1580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3257F-5CFC-9A44-81BA-5A91FD61E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3" y="3944036"/>
            <a:ext cx="105029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89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12B-2AB1-0B48-95E2-60D8B9D6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024"/>
          </a:xfrm>
        </p:spPr>
        <p:txBody>
          <a:bodyPr>
            <a:normAutofit/>
          </a:bodyPr>
          <a:lstStyle/>
          <a:p>
            <a:r>
              <a:rPr lang="en-US" dirty="0"/>
              <a:t>Using matrix multiplication to </a:t>
            </a:r>
            <a:br>
              <a:rPr lang="en-US" dirty="0"/>
            </a:br>
            <a:r>
              <a:rPr lang="en-US" dirty="0"/>
              <a:t>sum the rows and columns of 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66E7-036C-B34B-896D-736A54663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8534"/>
            <a:ext cx="12192000" cy="531706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Use matrix multiplication to generate a matrix that:</a:t>
            </a:r>
          </a:p>
          <a:p>
            <a:endParaRPr lang="en-US" sz="2400" dirty="0"/>
          </a:p>
          <a:p>
            <a:r>
              <a:rPr lang="en-US" sz="2400" dirty="0"/>
              <a:t>displays row sums of the matrix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displays the column sums of the matrix</a:t>
            </a:r>
          </a:p>
          <a:p>
            <a:endParaRPr lang="en-US" sz="2400" dirty="0"/>
          </a:p>
          <a:p>
            <a:r>
              <a:rPr lang="en-US" sz="2400" dirty="0"/>
              <a:t>Solutions:</a:t>
            </a:r>
          </a:p>
          <a:p>
            <a:r>
              <a:rPr lang="en-US" sz="2400" dirty="0"/>
              <a:t>To sum the rows of a 3×3 matrix, </a:t>
            </a:r>
          </a:p>
          <a:p>
            <a:r>
              <a:rPr lang="en-US" sz="2400" dirty="0"/>
              <a:t>post-multiply a 3×1 summing matrix.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 sum the columns of a 2×5 matrix, </a:t>
            </a:r>
          </a:p>
          <a:p>
            <a:r>
              <a:rPr lang="en-US" sz="2400" dirty="0"/>
              <a:t>pre-multiply a 1×2 summing matrix.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070B9-9941-D940-86FC-88A6F764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81" y="1845734"/>
            <a:ext cx="1453123" cy="1155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B5EE72-30C1-4F44-8B36-401C2814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54" y="3034244"/>
            <a:ext cx="3403350" cy="98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1E30F2-E302-154C-B72E-29CD03459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154" y="4268768"/>
            <a:ext cx="2745723" cy="111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FEA876-9AA0-324B-9FDF-6F1B8452F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242" y="5489576"/>
            <a:ext cx="3666598" cy="1388534"/>
          </a:xfrm>
          <a:prstGeom prst="rect">
            <a:avLst/>
          </a:prstGeom>
        </p:spPr>
      </p:pic>
      <p:pic>
        <p:nvPicPr>
          <p:cNvPr id="6146" name="Picture 2" descr="Examples High Res Stock Images | Shutterstock">
            <a:extLst>
              <a:ext uri="{FF2B5EF4-FFF2-40B4-BE49-F238E27FC236}">
                <a16:creationId xmlns:a16="http://schemas.microsoft.com/office/drawing/2014/main" id="{D78224C0-ECD0-B041-BE7E-6CB1DBC1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6" y="-1"/>
            <a:ext cx="1337733" cy="13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EDE2E-C8CD-424B-A0AB-9CDDD3A4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AEC738E-E912-420C-B0E2-17A69DF32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5620" y="0"/>
            <a:ext cx="11816380" cy="6858000"/>
          </a:xfrm>
          <a:custGeom>
            <a:avLst/>
            <a:gdLst>
              <a:gd name="connsiteX0" fmla="*/ 8367 w 11816380"/>
              <a:gd name="connsiteY0" fmla="*/ 6848079 h 6858000"/>
              <a:gd name="connsiteX1" fmla="*/ 946 w 11816380"/>
              <a:gd name="connsiteY1" fmla="*/ 6858000 h 6858000"/>
              <a:gd name="connsiteX2" fmla="*/ 0 w 11816380"/>
              <a:gd name="connsiteY2" fmla="*/ 6858000 h 6858000"/>
              <a:gd name="connsiteX3" fmla="*/ 8008701 w 11816380"/>
              <a:gd name="connsiteY3" fmla="*/ 0 h 6858000"/>
              <a:gd name="connsiteX4" fmla="*/ 11816380 w 11816380"/>
              <a:gd name="connsiteY4" fmla="*/ 0 h 6858000"/>
              <a:gd name="connsiteX5" fmla="*/ 11816380 w 11816380"/>
              <a:gd name="connsiteY5" fmla="*/ 6858000 h 6858000"/>
              <a:gd name="connsiteX6" fmla="*/ 12879 w 11816380"/>
              <a:gd name="connsiteY6" fmla="*/ 6858000 h 6858000"/>
              <a:gd name="connsiteX7" fmla="*/ 185257 w 11816380"/>
              <a:gd name="connsiteY7" fmla="*/ 6681490 h 6858000"/>
              <a:gd name="connsiteX8" fmla="*/ 349627 w 11816380"/>
              <a:gd name="connsiteY8" fmla="*/ 6491141 h 6858000"/>
              <a:gd name="connsiteX9" fmla="*/ 435850 w 11816380"/>
              <a:gd name="connsiteY9" fmla="*/ 6356175 h 6858000"/>
              <a:gd name="connsiteX10" fmla="*/ 513949 w 11816380"/>
              <a:gd name="connsiteY10" fmla="*/ 6236376 h 6858000"/>
              <a:gd name="connsiteX11" fmla="*/ 644725 w 11816380"/>
              <a:gd name="connsiteY11" fmla="*/ 6047133 h 6858000"/>
              <a:gd name="connsiteX12" fmla="*/ 755864 w 11816380"/>
              <a:gd name="connsiteY12" fmla="*/ 5875377 h 6858000"/>
              <a:gd name="connsiteX13" fmla="*/ 805295 w 11816380"/>
              <a:gd name="connsiteY13" fmla="*/ 5828953 h 6858000"/>
              <a:gd name="connsiteX14" fmla="*/ 854705 w 11816380"/>
              <a:gd name="connsiteY14" fmla="*/ 5795741 h 6858000"/>
              <a:gd name="connsiteX15" fmla="*/ 864711 w 11816380"/>
              <a:gd name="connsiteY15" fmla="*/ 5789123 h 6858000"/>
              <a:gd name="connsiteX16" fmla="*/ 915038 w 11816380"/>
              <a:gd name="connsiteY16" fmla="*/ 5676299 h 6858000"/>
              <a:gd name="connsiteX17" fmla="*/ 891159 w 11816380"/>
              <a:gd name="connsiteY17" fmla="*/ 5752283 h 6858000"/>
              <a:gd name="connsiteX18" fmla="*/ 891423 w 11816380"/>
              <a:gd name="connsiteY18" fmla="*/ 5752392 h 6858000"/>
              <a:gd name="connsiteX19" fmla="*/ 933153 w 11816380"/>
              <a:gd name="connsiteY19" fmla="*/ 5622359 h 6858000"/>
              <a:gd name="connsiteX20" fmla="*/ 988982 w 11816380"/>
              <a:gd name="connsiteY20" fmla="*/ 5555854 h 6858000"/>
              <a:gd name="connsiteX21" fmla="*/ 1027589 w 11816380"/>
              <a:gd name="connsiteY21" fmla="*/ 5528213 h 6858000"/>
              <a:gd name="connsiteX22" fmla="*/ 1049768 w 11816380"/>
              <a:gd name="connsiteY22" fmla="*/ 5510295 h 6858000"/>
              <a:gd name="connsiteX23" fmla="*/ 1086224 w 11816380"/>
              <a:gd name="connsiteY23" fmla="*/ 5455516 h 6858000"/>
              <a:gd name="connsiteX24" fmla="*/ 1219479 w 11816380"/>
              <a:gd name="connsiteY24" fmla="*/ 5343472 h 6858000"/>
              <a:gd name="connsiteX25" fmla="*/ 1313068 w 11816380"/>
              <a:gd name="connsiteY25" fmla="*/ 5275221 h 6858000"/>
              <a:gd name="connsiteX26" fmla="*/ 1370857 w 11816380"/>
              <a:gd name="connsiteY26" fmla="*/ 5250801 h 6858000"/>
              <a:gd name="connsiteX27" fmla="*/ 1383927 w 11816380"/>
              <a:gd name="connsiteY27" fmla="*/ 5241501 h 6858000"/>
              <a:gd name="connsiteX28" fmla="*/ 1389964 w 11816380"/>
              <a:gd name="connsiteY28" fmla="*/ 5235966 h 6858000"/>
              <a:gd name="connsiteX29" fmla="*/ 1436180 w 11816380"/>
              <a:gd name="connsiteY29" fmla="*/ 5191057 h 6858000"/>
              <a:gd name="connsiteX30" fmla="*/ 1462293 w 11816380"/>
              <a:gd name="connsiteY30" fmla="*/ 5172481 h 6858000"/>
              <a:gd name="connsiteX31" fmla="*/ 1471185 w 11816380"/>
              <a:gd name="connsiteY31" fmla="*/ 5172057 h 6858000"/>
              <a:gd name="connsiteX32" fmla="*/ 1484305 w 11816380"/>
              <a:gd name="connsiteY32" fmla="*/ 5160542 h 6858000"/>
              <a:gd name="connsiteX33" fmla="*/ 1554881 w 11816380"/>
              <a:gd name="connsiteY33" fmla="*/ 5084696 h 6858000"/>
              <a:gd name="connsiteX34" fmla="*/ 1636417 w 11816380"/>
              <a:gd name="connsiteY34" fmla="*/ 5001825 h 6858000"/>
              <a:gd name="connsiteX35" fmla="*/ 1660648 w 11816380"/>
              <a:gd name="connsiteY35" fmla="*/ 4950880 h 6858000"/>
              <a:gd name="connsiteX36" fmla="*/ 1706248 w 11816380"/>
              <a:gd name="connsiteY36" fmla="*/ 4843347 h 6858000"/>
              <a:gd name="connsiteX37" fmla="*/ 1710144 w 11816380"/>
              <a:gd name="connsiteY37" fmla="*/ 4829405 h 6858000"/>
              <a:gd name="connsiteX38" fmla="*/ 1719000 w 11816380"/>
              <a:gd name="connsiteY38" fmla="*/ 4829676 h 6858000"/>
              <a:gd name="connsiteX39" fmla="*/ 1733138 w 11816380"/>
              <a:gd name="connsiteY39" fmla="*/ 4813339 h 6858000"/>
              <a:gd name="connsiteX40" fmla="*/ 1778821 w 11816380"/>
              <a:gd name="connsiteY40" fmla="*/ 4805218 h 6858000"/>
              <a:gd name="connsiteX41" fmla="*/ 1800963 w 11816380"/>
              <a:gd name="connsiteY41" fmla="*/ 4763797 h 6858000"/>
              <a:gd name="connsiteX42" fmla="*/ 1810119 w 11816380"/>
              <a:gd name="connsiteY42" fmla="*/ 4737383 h 6858000"/>
              <a:gd name="connsiteX43" fmla="*/ 1827836 w 11816380"/>
              <a:gd name="connsiteY43" fmla="*/ 4724888 h 6858000"/>
              <a:gd name="connsiteX44" fmla="*/ 1833582 w 11816380"/>
              <a:gd name="connsiteY44" fmla="*/ 4707016 h 6858000"/>
              <a:gd name="connsiteX45" fmla="*/ 1918415 w 11816380"/>
              <a:gd name="connsiteY45" fmla="*/ 4635645 h 6858000"/>
              <a:gd name="connsiteX46" fmla="*/ 1931685 w 11816380"/>
              <a:gd name="connsiteY46" fmla="*/ 4624502 h 6858000"/>
              <a:gd name="connsiteX47" fmla="*/ 1935030 w 11816380"/>
              <a:gd name="connsiteY47" fmla="*/ 4613163 h 6858000"/>
              <a:gd name="connsiteX48" fmla="*/ 1952342 w 11816380"/>
              <a:gd name="connsiteY48" fmla="*/ 4594063 h 6858000"/>
              <a:gd name="connsiteX49" fmla="*/ 1961790 w 11816380"/>
              <a:gd name="connsiteY49" fmla="*/ 4592968 h 6858000"/>
              <a:gd name="connsiteX50" fmla="*/ 1960579 w 11816380"/>
              <a:gd name="connsiteY50" fmla="*/ 4588653 h 6858000"/>
              <a:gd name="connsiteX51" fmla="*/ 2030023 w 11816380"/>
              <a:gd name="connsiteY51" fmla="*/ 4496718 h 6858000"/>
              <a:gd name="connsiteX52" fmla="*/ 2042051 w 11816380"/>
              <a:gd name="connsiteY52" fmla="*/ 4481148 h 6858000"/>
              <a:gd name="connsiteX53" fmla="*/ 2136989 w 11816380"/>
              <a:gd name="connsiteY53" fmla="*/ 4432859 h 6858000"/>
              <a:gd name="connsiteX54" fmla="*/ 2162370 w 11816380"/>
              <a:gd name="connsiteY54" fmla="*/ 4411168 h 6858000"/>
              <a:gd name="connsiteX55" fmla="*/ 2169275 w 11816380"/>
              <a:gd name="connsiteY55" fmla="*/ 4403806 h 6858000"/>
              <a:gd name="connsiteX56" fmla="*/ 2181740 w 11816380"/>
              <a:gd name="connsiteY56" fmla="*/ 4389325 h 6858000"/>
              <a:gd name="connsiteX57" fmla="*/ 2222578 w 11816380"/>
              <a:gd name="connsiteY57" fmla="*/ 4276352 h 6858000"/>
              <a:gd name="connsiteX58" fmla="*/ 2356968 w 11816380"/>
              <a:gd name="connsiteY58" fmla="*/ 4104655 h 6858000"/>
              <a:gd name="connsiteX59" fmla="*/ 2741875 w 11816380"/>
              <a:gd name="connsiteY59" fmla="*/ 3505835 h 6858000"/>
              <a:gd name="connsiteX60" fmla="*/ 2827910 w 11816380"/>
              <a:gd name="connsiteY60" fmla="*/ 3396765 h 6858000"/>
              <a:gd name="connsiteX61" fmla="*/ 2924580 w 11816380"/>
              <a:gd name="connsiteY61" fmla="*/ 3353018 h 6858000"/>
              <a:gd name="connsiteX62" fmla="*/ 3068218 w 11816380"/>
              <a:gd name="connsiteY62" fmla="*/ 3200632 h 6858000"/>
              <a:gd name="connsiteX63" fmla="*/ 3180481 w 11816380"/>
              <a:gd name="connsiteY63" fmla="*/ 3072491 h 6858000"/>
              <a:gd name="connsiteX64" fmla="*/ 3266384 w 11816380"/>
              <a:gd name="connsiteY64" fmla="*/ 3000345 h 6858000"/>
              <a:gd name="connsiteX65" fmla="*/ 3370119 w 11816380"/>
              <a:gd name="connsiteY65" fmla="*/ 2923806 h 6858000"/>
              <a:gd name="connsiteX66" fmla="*/ 3399194 w 11816380"/>
              <a:gd name="connsiteY66" fmla="*/ 2897238 h 6858000"/>
              <a:gd name="connsiteX67" fmla="*/ 3474985 w 11816380"/>
              <a:gd name="connsiteY67" fmla="*/ 2821875 h 6858000"/>
              <a:gd name="connsiteX68" fmla="*/ 3949309 w 11816380"/>
              <a:gd name="connsiteY68" fmla="*/ 2610411 h 6858000"/>
              <a:gd name="connsiteX69" fmla="*/ 4156139 w 11816380"/>
              <a:gd name="connsiteY69" fmla="*/ 2413665 h 6858000"/>
              <a:gd name="connsiteX70" fmla="*/ 4214917 w 11816380"/>
              <a:gd name="connsiteY70" fmla="*/ 2391331 h 6858000"/>
              <a:gd name="connsiteX71" fmla="*/ 4288005 w 11816380"/>
              <a:gd name="connsiteY71" fmla="*/ 2354999 h 6858000"/>
              <a:gd name="connsiteX72" fmla="*/ 4358061 w 11816380"/>
              <a:gd name="connsiteY72" fmla="*/ 2319819 h 6858000"/>
              <a:gd name="connsiteX73" fmla="*/ 4405052 w 11816380"/>
              <a:gd name="connsiteY73" fmla="*/ 2274688 h 6858000"/>
              <a:gd name="connsiteX74" fmla="*/ 4471333 w 11816380"/>
              <a:gd name="connsiteY74" fmla="*/ 2236968 h 6858000"/>
              <a:gd name="connsiteX75" fmla="*/ 4841095 w 11816380"/>
              <a:gd name="connsiteY75" fmla="*/ 1968135 h 6858000"/>
              <a:gd name="connsiteX76" fmla="*/ 5008479 w 11816380"/>
              <a:gd name="connsiteY76" fmla="*/ 1888679 h 6858000"/>
              <a:gd name="connsiteX77" fmla="*/ 5180683 w 11816380"/>
              <a:gd name="connsiteY77" fmla="*/ 1753061 h 6858000"/>
              <a:gd name="connsiteX78" fmla="*/ 5665116 w 11816380"/>
              <a:gd name="connsiteY78" fmla="*/ 1552454 h 6858000"/>
              <a:gd name="connsiteX79" fmla="*/ 6116480 w 11816380"/>
              <a:gd name="connsiteY79" fmla="*/ 1319724 h 6858000"/>
              <a:gd name="connsiteX80" fmla="*/ 6252872 w 11816380"/>
              <a:gd name="connsiteY80" fmla="*/ 1225617 h 6858000"/>
              <a:gd name="connsiteX81" fmla="*/ 6346295 w 11816380"/>
              <a:gd name="connsiteY81" fmla="*/ 1201230 h 6858000"/>
              <a:gd name="connsiteX82" fmla="*/ 6393706 w 11816380"/>
              <a:gd name="connsiteY82" fmla="*/ 1174911 h 6858000"/>
              <a:gd name="connsiteX83" fmla="*/ 6582798 w 11816380"/>
              <a:gd name="connsiteY83" fmla="*/ 1126130 h 6858000"/>
              <a:gd name="connsiteX84" fmla="*/ 6646379 w 11816380"/>
              <a:gd name="connsiteY84" fmla="*/ 1058806 h 6858000"/>
              <a:gd name="connsiteX85" fmla="*/ 6707073 w 11816380"/>
              <a:gd name="connsiteY85" fmla="*/ 972122 h 6858000"/>
              <a:gd name="connsiteX86" fmla="*/ 6998235 w 11816380"/>
              <a:gd name="connsiteY86" fmla="*/ 863403 h 6858000"/>
              <a:gd name="connsiteX87" fmla="*/ 7094498 w 11816380"/>
              <a:gd name="connsiteY87" fmla="*/ 808270 h 6858000"/>
              <a:gd name="connsiteX88" fmla="*/ 7151544 w 11816380"/>
              <a:gd name="connsiteY88" fmla="*/ 781198 h 6858000"/>
              <a:gd name="connsiteX89" fmla="*/ 7158731 w 11816380"/>
              <a:gd name="connsiteY89" fmla="*/ 781044 h 6858000"/>
              <a:gd name="connsiteX90" fmla="*/ 7274420 w 11816380"/>
              <a:gd name="connsiteY90" fmla="*/ 661941 h 6858000"/>
              <a:gd name="connsiteX91" fmla="*/ 7298271 w 11816380"/>
              <a:gd name="connsiteY91" fmla="*/ 649697 h 6858000"/>
              <a:gd name="connsiteX92" fmla="*/ 7401066 w 11816380"/>
              <a:gd name="connsiteY92" fmla="*/ 511127 h 6858000"/>
              <a:gd name="connsiteX93" fmla="*/ 7476746 w 11816380"/>
              <a:gd name="connsiteY93" fmla="*/ 449992 h 6858000"/>
              <a:gd name="connsiteX94" fmla="*/ 7593104 w 11816380"/>
              <a:gd name="connsiteY94" fmla="*/ 389139 h 6858000"/>
              <a:gd name="connsiteX95" fmla="*/ 7996473 w 11816380"/>
              <a:gd name="connsiteY95" fmla="*/ 124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816380" h="6858000">
                <a:moveTo>
                  <a:pt x="8367" y="6848079"/>
                </a:moveTo>
                <a:lnTo>
                  <a:pt x="946" y="6858000"/>
                </a:lnTo>
                <a:lnTo>
                  <a:pt x="0" y="6858000"/>
                </a:lnTo>
                <a:close/>
                <a:moveTo>
                  <a:pt x="8008701" y="0"/>
                </a:moveTo>
                <a:lnTo>
                  <a:pt x="11816380" y="0"/>
                </a:lnTo>
                <a:lnTo>
                  <a:pt x="11816380" y="6858000"/>
                </a:lnTo>
                <a:lnTo>
                  <a:pt x="12879" y="6858000"/>
                </a:lnTo>
                <a:lnTo>
                  <a:pt x="185257" y="6681490"/>
                </a:lnTo>
                <a:lnTo>
                  <a:pt x="349627" y="6491141"/>
                </a:lnTo>
                <a:lnTo>
                  <a:pt x="435850" y="6356175"/>
                </a:lnTo>
                <a:lnTo>
                  <a:pt x="513949" y="6236376"/>
                </a:lnTo>
                <a:cubicBezTo>
                  <a:pt x="549141" y="6113665"/>
                  <a:pt x="589071" y="6135413"/>
                  <a:pt x="644725" y="6047133"/>
                </a:cubicBezTo>
                <a:cubicBezTo>
                  <a:pt x="712062" y="5950197"/>
                  <a:pt x="703016" y="6017252"/>
                  <a:pt x="755864" y="5875377"/>
                </a:cubicBezTo>
                <a:cubicBezTo>
                  <a:pt x="781231" y="5873328"/>
                  <a:pt x="793445" y="5858999"/>
                  <a:pt x="805295" y="5828953"/>
                </a:cubicBezTo>
                <a:cubicBezTo>
                  <a:pt x="822240" y="5805796"/>
                  <a:pt x="839845" y="5801743"/>
                  <a:pt x="854705" y="5795741"/>
                </a:cubicBezTo>
                <a:lnTo>
                  <a:pt x="864711" y="5789123"/>
                </a:lnTo>
                <a:lnTo>
                  <a:pt x="915038" y="5676299"/>
                </a:lnTo>
                <a:lnTo>
                  <a:pt x="891159" y="5752283"/>
                </a:lnTo>
                <a:cubicBezTo>
                  <a:pt x="891247" y="5752319"/>
                  <a:pt x="891334" y="5752355"/>
                  <a:pt x="891423" y="5752392"/>
                </a:cubicBezTo>
                <a:lnTo>
                  <a:pt x="933153" y="5622359"/>
                </a:lnTo>
                <a:cubicBezTo>
                  <a:pt x="957432" y="5594851"/>
                  <a:pt x="979837" y="5564309"/>
                  <a:pt x="988982" y="5555854"/>
                </a:cubicBezTo>
                <a:cubicBezTo>
                  <a:pt x="1014562" y="5557498"/>
                  <a:pt x="1014592" y="5540846"/>
                  <a:pt x="1027589" y="5528213"/>
                </a:cubicBezTo>
                <a:cubicBezTo>
                  <a:pt x="1040025" y="5531526"/>
                  <a:pt x="1052240" y="5522509"/>
                  <a:pt x="1049768" y="5510295"/>
                </a:cubicBezTo>
                <a:cubicBezTo>
                  <a:pt x="1028205" y="5493040"/>
                  <a:pt x="1093698" y="5472501"/>
                  <a:pt x="1086224" y="5455516"/>
                </a:cubicBezTo>
                <a:cubicBezTo>
                  <a:pt x="1109218" y="5435092"/>
                  <a:pt x="1218059" y="5379864"/>
                  <a:pt x="1219479" y="5343472"/>
                </a:cubicBezTo>
                <a:cubicBezTo>
                  <a:pt x="1262343" y="5297185"/>
                  <a:pt x="1291871" y="5290784"/>
                  <a:pt x="1313068" y="5275221"/>
                </a:cubicBezTo>
                <a:cubicBezTo>
                  <a:pt x="1338201" y="5263736"/>
                  <a:pt x="1316257" y="5288451"/>
                  <a:pt x="1370857" y="5250801"/>
                </a:cubicBezTo>
                <a:lnTo>
                  <a:pt x="1383927" y="5241501"/>
                </a:lnTo>
                <a:lnTo>
                  <a:pt x="1389964" y="5235966"/>
                </a:lnTo>
                <a:cubicBezTo>
                  <a:pt x="1405217" y="5221853"/>
                  <a:pt x="1420713" y="5207094"/>
                  <a:pt x="1436180" y="5191057"/>
                </a:cubicBezTo>
                <a:cubicBezTo>
                  <a:pt x="1447510" y="5179996"/>
                  <a:pt x="1455651" y="5174758"/>
                  <a:pt x="1462293" y="5172481"/>
                </a:cubicBezTo>
                <a:lnTo>
                  <a:pt x="1471185" y="5172057"/>
                </a:lnTo>
                <a:lnTo>
                  <a:pt x="1484305" y="5160542"/>
                </a:lnTo>
                <a:cubicBezTo>
                  <a:pt x="1521747" y="5126137"/>
                  <a:pt x="1556786" y="5090762"/>
                  <a:pt x="1554881" y="5084696"/>
                </a:cubicBezTo>
                <a:cubicBezTo>
                  <a:pt x="1582217" y="5063462"/>
                  <a:pt x="1607343" y="5003712"/>
                  <a:pt x="1636417" y="5001825"/>
                </a:cubicBezTo>
                <a:cubicBezTo>
                  <a:pt x="1616819" y="4983976"/>
                  <a:pt x="1670522" y="4974167"/>
                  <a:pt x="1660648" y="4950880"/>
                </a:cubicBezTo>
                <a:cubicBezTo>
                  <a:pt x="1672286" y="4924466"/>
                  <a:pt x="1699662" y="4862319"/>
                  <a:pt x="1706248" y="4843347"/>
                </a:cubicBezTo>
                <a:lnTo>
                  <a:pt x="1710144" y="4829405"/>
                </a:lnTo>
                <a:lnTo>
                  <a:pt x="1719000" y="4829676"/>
                </a:lnTo>
                <a:lnTo>
                  <a:pt x="1733138" y="4813339"/>
                </a:lnTo>
                <a:cubicBezTo>
                  <a:pt x="1743107" y="4809262"/>
                  <a:pt x="1767517" y="4813476"/>
                  <a:pt x="1778821" y="4805218"/>
                </a:cubicBezTo>
                <a:cubicBezTo>
                  <a:pt x="1799902" y="4784351"/>
                  <a:pt x="1786939" y="4756652"/>
                  <a:pt x="1800963" y="4763797"/>
                </a:cubicBezTo>
                <a:cubicBezTo>
                  <a:pt x="1799788" y="4753414"/>
                  <a:pt x="1803373" y="4744848"/>
                  <a:pt x="1810119" y="4737383"/>
                </a:cubicBezTo>
                <a:lnTo>
                  <a:pt x="1827836" y="4724888"/>
                </a:lnTo>
                <a:lnTo>
                  <a:pt x="1833582" y="4707016"/>
                </a:lnTo>
                <a:cubicBezTo>
                  <a:pt x="1848678" y="4692142"/>
                  <a:pt x="1902064" y="4649397"/>
                  <a:pt x="1918415" y="4635645"/>
                </a:cubicBezTo>
                <a:lnTo>
                  <a:pt x="1931685" y="4624502"/>
                </a:lnTo>
                <a:lnTo>
                  <a:pt x="1935030" y="4613163"/>
                </a:lnTo>
                <a:cubicBezTo>
                  <a:pt x="1938529" y="4604374"/>
                  <a:pt x="1943710" y="4597333"/>
                  <a:pt x="1952342" y="4594063"/>
                </a:cubicBezTo>
                <a:lnTo>
                  <a:pt x="1961790" y="4592968"/>
                </a:lnTo>
                <a:lnTo>
                  <a:pt x="1960579" y="4588653"/>
                </a:lnTo>
                <a:cubicBezTo>
                  <a:pt x="1971951" y="4572611"/>
                  <a:pt x="2016445" y="4514635"/>
                  <a:pt x="2030023" y="4496718"/>
                </a:cubicBezTo>
                <a:cubicBezTo>
                  <a:pt x="2037392" y="4499564"/>
                  <a:pt x="2039280" y="4485769"/>
                  <a:pt x="2042051" y="4481148"/>
                </a:cubicBezTo>
                <a:cubicBezTo>
                  <a:pt x="2059877" y="4470506"/>
                  <a:pt x="2114169" y="4446888"/>
                  <a:pt x="2136989" y="4432859"/>
                </a:cubicBezTo>
                <a:lnTo>
                  <a:pt x="2162370" y="4411168"/>
                </a:lnTo>
                <a:lnTo>
                  <a:pt x="2169275" y="4403806"/>
                </a:lnTo>
                <a:lnTo>
                  <a:pt x="2181740" y="4389325"/>
                </a:lnTo>
                <a:lnTo>
                  <a:pt x="2222578" y="4276352"/>
                </a:lnTo>
                <a:cubicBezTo>
                  <a:pt x="2234385" y="4218357"/>
                  <a:pt x="2266630" y="4150320"/>
                  <a:pt x="2356968" y="4104655"/>
                </a:cubicBezTo>
                <a:cubicBezTo>
                  <a:pt x="2558762" y="3959115"/>
                  <a:pt x="2648835" y="3578349"/>
                  <a:pt x="2741875" y="3505835"/>
                </a:cubicBezTo>
                <a:cubicBezTo>
                  <a:pt x="2766846" y="3430647"/>
                  <a:pt x="2753505" y="3521850"/>
                  <a:pt x="2827910" y="3396765"/>
                </a:cubicBezTo>
                <a:cubicBezTo>
                  <a:pt x="2839568" y="3397751"/>
                  <a:pt x="2911438" y="3354325"/>
                  <a:pt x="2924580" y="3353018"/>
                </a:cubicBezTo>
                <a:cubicBezTo>
                  <a:pt x="2998120" y="3313808"/>
                  <a:pt x="3048476" y="3247004"/>
                  <a:pt x="3068218" y="3200632"/>
                </a:cubicBezTo>
                <a:cubicBezTo>
                  <a:pt x="3101903" y="3153666"/>
                  <a:pt x="3139850" y="3111386"/>
                  <a:pt x="3180481" y="3072491"/>
                </a:cubicBezTo>
                <a:lnTo>
                  <a:pt x="3266384" y="3000345"/>
                </a:lnTo>
                <a:lnTo>
                  <a:pt x="3370119" y="2923806"/>
                </a:lnTo>
                <a:lnTo>
                  <a:pt x="3399194" y="2897238"/>
                </a:lnTo>
                <a:cubicBezTo>
                  <a:pt x="3440810" y="2862165"/>
                  <a:pt x="3435851" y="2856396"/>
                  <a:pt x="3474985" y="2821875"/>
                </a:cubicBezTo>
                <a:cubicBezTo>
                  <a:pt x="3570799" y="2755925"/>
                  <a:pt x="3837237" y="2678248"/>
                  <a:pt x="3949309" y="2610411"/>
                </a:cubicBezTo>
                <a:cubicBezTo>
                  <a:pt x="4042919" y="2538961"/>
                  <a:pt x="4112740" y="2516271"/>
                  <a:pt x="4156139" y="2413665"/>
                </a:cubicBezTo>
                <a:lnTo>
                  <a:pt x="4214917" y="2391331"/>
                </a:lnTo>
                <a:lnTo>
                  <a:pt x="4288005" y="2354999"/>
                </a:lnTo>
                <a:lnTo>
                  <a:pt x="4358061" y="2319819"/>
                </a:lnTo>
                <a:lnTo>
                  <a:pt x="4405052" y="2274688"/>
                </a:lnTo>
                <a:lnTo>
                  <a:pt x="4471333" y="2236968"/>
                </a:lnTo>
                <a:cubicBezTo>
                  <a:pt x="4542128" y="2157460"/>
                  <a:pt x="4751570" y="2026184"/>
                  <a:pt x="4841095" y="1968135"/>
                </a:cubicBezTo>
                <a:cubicBezTo>
                  <a:pt x="4930620" y="1910087"/>
                  <a:pt x="4924603" y="1946910"/>
                  <a:pt x="5008479" y="1888679"/>
                </a:cubicBezTo>
                <a:cubicBezTo>
                  <a:pt x="5037447" y="1831206"/>
                  <a:pt x="5108650" y="1768433"/>
                  <a:pt x="5180683" y="1753061"/>
                </a:cubicBezTo>
                <a:cubicBezTo>
                  <a:pt x="5306522" y="1654524"/>
                  <a:pt x="5563838" y="1570601"/>
                  <a:pt x="5665116" y="1552454"/>
                </a:cubicBezTo>
                <a:cubicBezTo>
                  <a:pt x="5806563" y="1481525"/>
                  <a:pt x="6022714" y="1376484"/>
                  <a:pt x="6116480" y="1319724"/>
                </a:cubicBezTo>
                <a:cubicBezTo>
                  <a:pt x="6210243" y="1262964"/>
                  <a:pt x="6170277" y="1255962"/>
                  <a:pt x="6252872" y="1225617"/>
                </a:cubicBezTo>
                <a:cubicBezTo>
                  <a:pt x="6344027" y="1204162"/>
                  <a:pt x="6255140" y="1222685"/>
                  <a:pt x="6346295" y="1201230"/>
                </a:cubicBezTo>
                <a:cubicBezTo>
                  <a:pt x="6359073" y="1188623"/>
                  <a:pt x="6384988" y="1179503"/>
                  <a:pt x="6393706" y="1174911"/>
                </a:cubicBezTo>
                <a:lnTo>
                  <a:pt x="6582798" y="1126130"/>
                </a:lnTo>
                <a:lnTo>
                  <a:pt x="6646379" y="1058806"/>
                </a:lnTo>
                <a:cubicBezTo>
                  <a:pt x="6690380" y="1016954"/>
                  <a:pt x="6670357" y="1012595"/>
                  <a:pt x="6707073" y="972122"/>
                </a:cubicBezTo>
                <a:cubicBezTo>
                  <a:pt x="6805050" y="966099"/>
                  <a:pt x="6905605" y="801792"/>
                  <a:pt x="6998235" y="863403"/>
                </a:cubicBezTo>
                <a:cubicBezTo>
                  <a:pt x="7051064" y="810193"/>
                  <a:pt x="7042448" y="760955"/>
                  <a:pt x="7094498" y="808270"/>
                </a:cubicBezTo>
                <a:cubicBezTo>
                  <a:pt x="7113972" y="791641"/>
                  <a:pt x="7132786" y="784262"/>
                  <a:pt x="7151544" y="781198"/>
                </a:cubicBezTo>
                <a:lnTo>
                  <a:pt x="7158731" y="781044"/>
                </a:lnTo>
                <a:lnTo>
                  <a:pt x="7274420" y="661941"/>
                </a:lnTo>
                <a:lnTo>
                  <a:pt x="7298271" y="649697"/>
                </a:lnTo>
                <a:lnTo>
                  <a:pt x="7401066" y="511127"/>
                </a:lnTo>
                <a:lnTo>
                  <a:pt x="7476746" y="449992"/>
                </a:lnTo>
                <a:lnTo>
                  <a:pt x="7593104" y="389139"/>
                </a:lnTo>
                <a:cubicBezTo>
                  <a:pt x="7766913" y="299698"/>
                  <a:pt x="7873028" y="146034"/>
                  <a:pt x="7996473" y="1245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875E3E-9B19-48D9-A325-5E154ACFD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94694">
            <a:off x="-251317" y="-312869"/>
            <a:ext cx="7766407" cy="5322018"/>
          </a:xfrm>
          <a:custGeom>
            <a:avLst/>
            <a:gdLst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20116 w 7766407"/>
              <a:gd name="connsiteY156" fmla="*/ 755866 h 5322018"/>
              <a:gd name="connsiteX157" fmla="*/ 443847 w 7766407"/>
              <a:gd name="connsiteY157" fmla="*/ 346023 h 5322018"/>
              <a:gd name="connsiteX158" fmla="*/ 445556 w 7766407"/>
              <a:gd name="connsiteY158" fmla="*/ 318255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20115 w 7766407"/>
              <a:gd name="connsiteY155" fmla="*/ 755866 h 5322018"/>
              <a:gd name="connsiteX156" fmla="*/ 443847 w 7766407"/>
              <a:gd name="connsiteY156" fmla="*/ 346023 h 5322018"/>
              <a:gd name="connsiteX157" fmla="*/ 445556 w 7766407"/>
              <a:gd name="connsiteY157" fmla="*/ 318255 h 5322018"/>
              <a:gd name="connsiteX158" fmla="*/ 473895 w 7766407"/>
              <a:gd name="connsiteY158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45556 w 7766407"/>
              <a:gd name="connsiteY156" fmla="*/ 318255 h 5322018"/>
              <a:gd name="connsiteX157" fmla="*/ 473895 w 7766407"/>
              <a:gd name="connsiteY157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283803 w 7766407"/>
              <a:gd name="connsiteY154" fmla="*/ 2134804 h 5322018"/>
              <a:gd name="connsiteX155" fmla="*/ 443847 w 7766407"/>
              <a:gd name="connsiteY155" fmla="*/ 346023 h 5322018"/>
              <a:gd name="connsiteX156" fmla="*/ 473895 w 7766407"/>
              <a:gd name="connsiteY156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43847 w 7766407"/>
              <a:gd name="connsiteY154" fmla="*/ 346023 h 5322018"/>
              <a:gd name="connsiteX155" fmla="*/ 473895 w 7766407"/>
              <a:gd name="connsiteY155" fmla="*/ 0 h 5322018"/>
              <a:gd name="connsiteX0" fmla="*/ 473895 w 7766407"/>
              <a:gd name="connsiteY0" fmla="*/ 0 h 5322018"/>
              <a:gd name="connsiteX1" fmla="*/ 7766407 w 7766407"/>
              <a:gd name="connsiteY1" fmla="*/ 649356 h 5322018"/>
              <a:gd name="connsiteX2" fmla="*/ 7754419 w 7766407"/>
              <a:gd name="connsiteY2" fmla="*/ 656832 h 5322018"/>
              <a:gd name="connsiteX3" fmla="*/ 7674875 w 7766407"/>
              <a:gd name="connsiteY3" fmla="*/ 705925 h 5322018"/>
              <a:gd name="connsiteX4" fmla="*/ 7594593 w 7766407"/>
              <a:gd name="connsiteY4" fmla="*/ 715147 h 5322018"/>
              <a:gd name="connsiteX5" fmla="*/ 7522045 w 7766407"/>
              <a:gd name="connsiteY5" fmla="*/ 799587 h 5322018"/>
              <a:gd name="connsiteX6" fmla="*/ 7399327 w 7766407"/>
              <a:gd name="connsiteY6" fmla="*/ 845960 h 5322018"/>
              <a:gd name="connsiteX7" fmla="*/ 7322627 w 7766407"/>
              <a:gd name="connsiteY7" fmla="*/ 887773 h 5322018"/>
              <a:gd name="connsiteX8" fmla="*/ 7151262 w 7766407"/>
              <a:gd name="connsiteY8" fmla="*/ 984886 h 5322018"/>
              <a:gd name="connsiteX9" fmla="*/ 6756023 w 7766407"/>
              <a:gd name="connsiteY9" fmla="*/ 1188542 h 5322018"/>
              <a:gd name="connsiteX10" fmla="*/ 6712672 w 7766407"/>
              <a:gd name="connsiteY10" fmla="*/ 1246467 h 5322018"/>
              <a:gd name="connsiteX11" fmla="*/ 6687440 w 7766407"/>
              <a:gd name="connsiteY11" fmla="*/ 1260662 h 5322018"/>
              <a:gd name="connsiteX12" fmla="*/ 6641885 w 7766407"/>
              <a:gd name="connsiteY12" fmla="*/ 1309000 h 5322018"/>
              <a:gd name="connsiteX13" fmla="*/ 6489577 w 7766407"/>
              <a:gd name="connsiteY13" fmla="*/ 1398613 h 5322018"/>
              <a:gd name="connsiteX14" fmla="*/ 6384287 w 7766407"/>
              <a:gd name="connsiteY14" fmla="*/ 1451239 h 5322018"/>
              <a:gd name="connsiteX15" fmla="*/ 6220937 w 7766407"/>
              <a:gd name="connsiteY15" fmla="*/ 1540763 h 5322018"/>
              <a:gd name="connsiteX16" fmla="*/ 6109958 w 7766407"/>
              <a:gd name="connsiteY16" fmla="*/ 1601219 h 5322018"/>
              <a:gd name="connsiteX17" fmla="*/ 6014458 w 7766407"/>
              <a:gd name="connsiteY17" fmla="*/ 1670184 h 5322018"/>
              <a:gd name="connsiteX18" fmla="*/ 5839315 w 7766407"/>
              <a:gd name="connsiteY18" fmla="*/ 1841855 h 5322018"/>
              <a:gd name="connsiteX19" fmla="*/ 5810333 w 7766407"/>
              <a:gd name="connsiteY19" fmla="*/ 1879264 h 5322018"/>
              <a:gd name="connsiteX20" fmla="*/ 5796856 w 7766407"/>
              <a:gd name="connsiteY20" fmla="*/ 1903903 h 5322018"/>
              <a:gd name="connsiteX21" fmla="*/ 5776991 w 7766407"/>
              <a:gd name="connsiteY21" fmla="*/ 1913445 h 5322018"/>
              <a:gd name="connsiteX22" fmla="*/ 5768324 w 7766407"/>
              <a:gd name="connsiteY22" fmla="*/ 1930187 h 5322018"/>
              <a:gd name="connsiteX23" fmla="*/ 5746715 w 7766407"/>
              <a:gd name="connsiteY23" fmla="*/ 1935728 h 5322018"/>
              <a:gd name="connsiteX24" fmla="*/ 5730244 w 7766407"/>
              <a:gd name="connsiteY24" fmla="*/ 1946380 h 5322018"/>
              <a:gd name="connsiteX25" fmla="*/ 5551772 w 7766407"/>
              <a:gd name="connsiteY25" fmla="*/ 2005270 h 5322018"/>
              <a:gd name="connsiteX26" fmla="*/ 5246617 w 7766407"/>
              <a:gd name="connsiteY26" fmla="*/ 2162655 h 5322018"/>
              <a:gd name="connsiteX27" fmla="*/ 5108893 w 7766407"/>
              <a:gd name="connsiteY27" fmla="*/ 2264498 h 5322018"/>
              <a:gd name="connsiteX28" fmla="*/ 4972149 w 7766407"/>
              <a:gd name="connsiteY28" fmla="*/ 2387894 h 5322018"/>
              <a:gd name="connsiteX29" fmla="*/ 4933888 w 7766407"/>
              <a:gd name="connsiteY29" fmla="*/ 2412305 h 5322018"/>
              <a:gd name="connsiteX30" fmla="*/ 4886680 w 7766407"/>
              <a:gd name="connsiteY30" fmla="*/ 2435959 h 5322018"/>
              <a:gd name="connsiteX31" fmla="*/ 4858349 w 7766407"/>
              <a:gd name="connsiteY31" fmla="*/ 2449951 h 5322018"/>
              <a:gd name="connsiteX32" fmla="*/ 4790282 w 7766407"/>
              <a:gd name="connsiteY32" fmla="*/ 2498841 h 5322018"/>
              <a:gd name="connsiteX33" fmla="*/ 4695421 w 7766407"/>
              <a:gd name="connsiteY33" fmla="*/ 2608329 h 5322018"/>
              <a:gd name="connsiteX34" fmla="*/ 4660953 w 7766407"/>
              <a:gd name="connsiteY34" fmla="*/ 2633640 h 5322018"/>
              <a:gd name="connsiteX35" fmla="*/ 4617793 w 7766407"/>
              <a:gd name="connsiteY35" fmla="*/ 2682689 h 5322018"/>
              <a:gd name="connsiteX36" fmla="*/ 4540653 w 7766407"/>
              <a:gd name="connsiteY36" fmla="*/ 2726039 h 5322018"/>
              <a:gd name="connsiteX37" fmla="*/ 4478244 w 7766407"/>
              <a:gd name="connsiteY37" fmla="*/ 2754222 h 5322018"/>
              <a:gd name="connsiteX38" fmla="*/ 4445069 w 7766407"/>
              <a:gd name="connsiteY38" fmla="*/ 2771978 h 5322018"/>
              <a:gd name="connsiteX39" fmla="*/ 4418912 w 7766407"/>
              <a:gd name="connsiteY39" fmla="*/ 2782732 h 5322018"/>
              <a:gd name="connsiteX40" fmla="*/ 4363178 w 7766407"/>
              <a:gd name="connsiteY40" fmla="*/ 2821763 h 5322018"/>
              <a:gd name="connsiteX41" fmla="*/ 4275326 w 7766407"/>
              <a:gd name="connsiteY41" fmla="*/ 2891335 h 5322018"/>
              <a:gd name="connsiteX42" fmla="*/ 4255667 w 7766407"/>
              <a:gd name="connsiteY42" fmla="*/ 2905018 h 5322018"/>
              <a:gd name="connsiteX43" fmla="*/ 4234983 w 7766407"/>
              <a:gd name="connsiteY43" fmla="*/ 2912298 h 5322018"/>
              <a:gd name="connsiteX44" fmla="*/ 4226882 w 7766407"/>
              <a:gd name="connsiteY44" fmla="*/ 2910079 h 5322018"/>
              <a:gd name="connsiteX45" fmla="*/ 4215462 w 7766407"/>
              <a:gd name="connsiteY45" fmla="*/ 2916885 h 5322018"/>
              <a:gd name="connsiteX46" fmla="*/ 4211632 w 7766407"/>
              <a:gd name="connsiteY46" fmla="*/ 2917760 h 5322018"/>
              <a:gd name="connsiteX47" fmla="*/ 4190465 w 7766407"/>
              <a:gd name="connsiteY47" fmla="*/ 2923708 h 5322018"/>
              <a:gd name="connsiteX48" fmla="*/ 4164947 w 7766407"/>
              <a:gd name="connsiteY48" fmla="*/ 2959675 h 5322018"/>
              <a:gd name="connsiteX49" fmla="*/ 4117371 w 7766407"/>
              <a:gd name="connsiteY49" fmla="*/ 2984784 h 5322018"/>
              <a:gd name="connsiteX50" fmla="*/ 3904979 w 7766407"/>
              <a:gd name="connsiteY50" fmla="*/ 3091607 h 5322018"/>
              <a:gd name="connsiteX51" fmla="*/ 3778911 w 7766407"/>
              <a:gd name="connsiteY51" fmla="*/ 3255548 h 5322018"/>
              <a:gd name="connsiteX52" fmla="*/ 3728606 w 7766407"/>
              <a:gd name="connsiteY52" fmla="*/ 3295465 h 5322018"/>
              <a:gd name="connsiteX53" fmla="*/ 3718668 w 7766407"/>
              <a:gd name="connsiteY53" fmla="*/ 3304992 h 5322018"/>
              <a:gd name="connsiteX54" fmla="*/ 3717842 w 7766407"/>
              <a:gd name="connsiteY54" fmla="*/ 3305447 h 5322018"/>
              <a:gd name="connsiteX55" fmla="*/ 3718578 w 7766407"/>
              <a:gd name="connsiteY55" fmla="*/ 3308616 h 5322018"/>
              <a:gd name="connsiteX56" fmla="*/ 3712398 w 7766407"/>
              <a:gd name="connsiteY56" fmla="*/ 3318359 h 5322018"/>
              <a:gd name="connsiteX57" fmla="*/ 3702979 w 7766407"/>
              <a:gd name="connsiteY57" fmla="*/ 3338545 h 5322018"/>
              <a:gd name="connsiteX58" fmla="*/ 3698626 w 7766407"/>
              <a:gd name="connsiteY58" fmla="*/ 3341390 h 5322018"/>
              <a:gd name="connsiteX59" fmla="*/ 3680384 w 7766407"/>
              <a:gd name="connsiteY59" fmla="*/ 3370390 h 5322018"/>
              <a:gd name="connsiteX60" fmla="*/ 3678906 w 7766407"/>
              <a:gd name="connsiteY60" fmla="*/ 3370346 h 5322018"/>
              <a:gd name="connsiteX61" fmla="*/ 3668393 w 7766407"/>
              <a:gd name="connsiteY61" fmla="*/ 3376590 h 5322018"/>
              <a:gd name="connsiteX62" fmla="*/ 3661364 w 7766407"/>
              <a:gd name="connsiteY62" fmla="*/ 3371467 h 5322018"/>
              <a:gd name="connsiteX63" fmla="*/ 3658334 w 7766407"/>
              <a:gd name="connsiteY63" fmla="*/ 3373274 h 5322018"/>
              <a:gd name="connsiteX64" fmla="*/ 3657792 w 7766407"/>
              <a:gd name="connsiteY64" fmla="*/ 3373950 h 5322018"/>
              <a:gd name="connsiteX65" fmla="*/ 3651105 w 7766407"/>
              <a:gd name="connsiteY65" fmla="*/ 3389533 h 5322018"/>
              <a:gd name="connsiteX66" fmla="*/ 3648132 w 7766407"/>
              <a:gd name="connsiteY66" fmla="*/ 3388884 h 5322018"/>
              <a:gd name="connsiteX67" fmla="*/ 3643801 w 7766407"/>
              <a:gd name="connsiteY67" fmla="*/ 3396002 h 5322018"/>
              <a:gd name="connsiteX68" fmla="*/ 3639159 w 7766407"/>
              <a:gd name="connsiteY68" fmla="*/ 3398369 h 5322018"/>
              <a:gd name="connsiteX69" fmla="*/ 3617811 w 7766407"/>
              <a:gd name="connsiteY69" fmla="*/ 3425254 h 5322018"/>
              <a:gd name="connsiteX70" fmla="*/ 3616346 w 7766407"/>
              <a:gd name="connsiteY70" fmla="*/ 3425054 h 5322018"/>
              <a:gd name="connsiteX71" fmla="*/ 3605202 w 7766407"/>
              <a:gd name="connsiteY71" fmla="*/ 3430140 h 5322018"/>
              <a:gd name="connsiteX72" fmla="*/ 3586582 w 7766407"/>
              <a:gd name="connsiteY72" fmla="*/ 3441167 h 5322018"/>
              <a:gd name="connsiteX73" fmla="*/ 3580103 w 7766407"/>
              <a:gd name="connsiteY73" fmla="*/ 3439005 h 5322018"/>
              <a:gd name="connsiteX74" fmla="*/ 3576872 w 7766407"/>
              <a:gd name="connsiteY74" fmla="*/ 3444094 h 5322018"/>
              <a:gd name="connsiteX75" fmla="*/ 3572338 w 7766407"/>
              <a:gd name="connsiteY75" fmla="*/ 3449943 h 5322018"/>
              <a:gd name="connsiteX76" fmla="*/ 3571965 w 7766407"/>
              <a:gd name="connsiteY76" fmla="*/ 3449964 h 5322018"/>
              <a:gd name="connsiteX77" fmla="*/ 3566623 w 7766407"/>
              <a:gd name="connsiteY77" fmla="*/ 3455947 h 5322018"/>
              <a:gd name="connsiteX78" fmla="*/ 3564070 w 7766407"/>
              <a:gd name="connsiteY78" fmla="*/ 3460601 h 5322018"/>
              <a:gd name="connsiteX79" fmla="*/ 3526726 w 7766407"/>
              <a:gd name="connsiteY79" fmla="*/ 3463163 h 5322018"/>
              <a:gd name="connsiteX80" fmla="*/ 3525139 w 7766407"/>
              <a:gd name="connsiteY80" fmla="*/ 3464518 h 5322018"/>
              <a:gd name="connsiteX81" fmla="*/ 3506741 w 7766407"/>
              <a:gd name="connsiteY81" fmla="*/ 3487501 h 5322018"/>
              <a:gd name="connsiteX82" fmla="*/ 3501585 w 7766407"/>
              <a:gd name="connsiteY82" fmla="*/ 3492832 h 5322018"/>
              <a:gd name="connsiteX83" fmla="*/ 3501212 w 7766407"/>
              <a:gd name="connsiteY83" fmla="*/ 3492813 h 5322018"/>
              <a:gd name="connsiteX84" fmla="*/ 3495239 w 7766407"/>
              <a:gd name="connsiteY84" fmla="*/ 3498192 h 5322018"/>
              <a:gd name="connsiteX85" fmla="*/ 3492183 w 7766407"/>
              <a:gd name="connsiteY85" fmla="*/ 3502548 h 5322018"/>
              <a:gd name="connsiteX86" fmla="*/ 3476697 w 7766407"/>
              <a:gd name="connsiteY86" fmla="*/ 3501956 h 5322018"/>
              <a:gd name="connsiteX87" fmla="*/ 3469187 w 7766407"/>
              <a:gd name="connsiteY87" fmla="*/ 3506574 h 5322018"/>
              <a:gd name="connsiteX88" fmla="*/ 3408103 w 7766407"/>
              <a:gd name="connsiteY88" fmla="*/ 3549813 h 5322018"/>
              <a:gd name="connsiteX89" fmla="*/ 3326209 w 7766407"/>
              <a:gd name="connsiteY89" fmla="*/ 3609630 h 5322018"/>
              <a:gd name="connsiteX90" fmla="*/ 3297595 w 7766407"/>
              <a:gd name="connsiteY90" fmla="*/ 3632513 h 5322018"/>
              <a:gd name="connsiteX91" fmla="*/ 3242015 w 7766407"/>
              <a:gd name="connsiteY91" fmla="*/ 3667904 h 5322018"/>
              <a:gd name="connsiteX92" fmla="*/ 3213720 w 7766407"/>
              <a:gd name="connsiteY92" fmla="*/ 3680766 h 5322018"/>
              <a:gd name="connsiteX93" fmla="*/ 3212968 w 7766407"/>
              <a:gd name="connsiteY93" fmla="*/ 3681905 h 5322018"/>
              <a:gd name="connsiteX94" fmla="*/ 3208857 w 7766407"/>
              <a:gd name="connsiteY94" fmla="*/ 3681194 h 5322018"/>
              <a:gd name="connsiteX95" fmla="*/ 3203557 w 7766407"/>
              <a:gd name="connsiteY95" fmla="*/ 3683492 h 5322018"/>
              <a:gd name="connsiteX96" fmla="*/ 3192199 w 7766407"/>
              <a:gd name="connsiteY96" fmla="*/ 3693448 h 5322018"/>
              <a:gd name="connsiteX97" fmla="*/ 3188443 w 7766407"/>
              <a:gd name="connsiteY97" fmla="*/ 3697797 h 5322018"/>
              <a:gd name="connsiteX98" fmla="*/ 3181853 w 7766407"/>
              <a:gd name="connsiteY98" fmla="*/ 3702869 h 5322018"/>
              <a:gd name="connsiteX99" fmla="*/ 3181526 w 7766407"/>
              <a:gd name="connsiteY99" fmla="*/ 3702803 h 5322018"/>
              <a:gd name="connsiteX100" fmla="*/ 3175672 w 7766407"/>
              <a:gd name="connsiteY100" fmla="*/ 3707933 h 5322018"/>
              <a:gd name="connsiteX101" fmla="*/ 3149098 w 7766407"/>
              <a:gd name="connsiteY101" fmla="*/ 3735473 h 5322018"/>
              <a:gd name="connsiteX102" fmla="*/ 3093676 w 7766407"/>
              <a:gd name="connsiteY102" fmla="*/ 3747916 h 5322018"/>
              <a:gd name="connsiteX103" fmla="*/ 3074500 w 7766407"/>
              <a:gd name="connsiteY103" fmla="*/ 3757479 h 5322018"/>
              <a:gd name="connsiteX104" fmla="*/ 3063387 w 7766407"/>
              <a:gd name="connsiteY104" fmla="*/ 3761557 h 5322018"/>
              <a:gd name="connsiteX105" fmla="*/ 3062129 w 7766407"/>
              <a:gd name="connsiteY105" fmla="*/ 3761145 h 5322018"/>
              <a:gd name="connsiteX106" fmla="*/ 3036739 w 7766407"/>
              <a:gd name="connsiteY106" fmla="*/ 3787643 h 5322018"/>
              <a:gd name="connsiteX107" fmla="*/ 3032052 w 7766407"/>
              <a:gd name="connsiteY107" fmla="*/ 3789608 h 5322018"/>
              <a:gd name="connsiteX108" fmla="*/ 3017184 w 7766407"/>
              <a:gd name="connsiteY108" fmla="*/ 3808868 h 5322018"/>
              <a:gd name="connsiteX109" fmla="*/ 3008605 w 7766407"/>
              <a:gd name="connsiteY109" fmla="*/ 3817755 h 5322018"/>
              <a:gd name="connsiteX110" fmla="*/ 3008033 w 7766407"/>
              <a:gd name="connsiteY110" fmla="*/ 3822453 h 5322018"/>
              <a:gd name="connsiteX111" fmla="*/ 2994428 w 7766407"/>
              <a:gd name="connsiteY111" fmla="*/ 3834466 h 5322018"/>
              <a:gd name="connsiteX112" fmla="*/ 2992169 w 7766407"/>
              <a:gd name="connsiteY112" fmla="*/ 3835021 h 5322018"/>
              <a:gd name="connsiteX113" fmla="*/ 2983549 w 7766407"/>
              <a:gd name="connsiteY113" fmla="*/ 3847993 h 5322018"/>
              <a:gd name="connsiteX114" fmla="*/ 2853933 w 7766407"/>
              <a:gd name="connsiteY114" fmla="*/ 3953133 h 5322018"/>
              <a:gd name="connsiteX115" fmla="*/ 2700319 w 7766407"/>
              <a:gd name="connsiteY115" fmla="*/ 4113764 h 5322018"/>
              <a:gd name="connsiteX116" fmla="*/ 2510176 w 7766407"/>
              <a:gd name="connsiteY116" fmla="*/ 4248057 h 5322018"/>
              <a:gd name="connsiteX117" fmla="*/ 2435589 w 7766407"/>
              <a:gd name="connsiteY117" fmla="*/ 4314608 h 5322018"/>
              <a:gd name="connsiteX118" fmla="*/ 2415553 w 7766407"/>
              <a:gd name="connsiteY118" fmla="*/ 4320982 h 5322018"/>
              <a:gd name="connsiteX119" fmla="*/ 2411954 w 7766407"/>
              <a:gd name="connsiteY119" fmla="*/ 4321914 h 5322018"/>
              <a:gd name="connsiteX120" fmla="*/ 2354125 w 7766407"/>
              <a:gd name="connsiteY120" fmla="*/ 4349531 h 5322018"/>
              <a:gd name="connsiteX121" fmla="*/ 2283738 w 7766407"/>
              <a:gd name="connsiteY121" fmla="*/ 4401913 h 5322018"/>
              <a:gd name="connsiteX122" fmla="*/ 2274639 w 7766407"/>
              <a:gd name="connsiteY122" fmla="*/ 4413265 h 5322018"/>
              <a:gd name="connsiteX123" fmla="*/ 2200361 w 7766407"/>
              <a:gd name="connsiteY123" fmla="*/ 4461969 h 5322018"/>
              <a:gd name="connsiteX124" fmla="*/ 2151385 w 7766407"/>
              <a:gd name="connsiteY124" fmla="*/ 4498639 h 5322018"/>
              <a:gd name="connsiteX125" fmla="*/ 2142612 w 7766407"/>
              <a:gd name="connsiteY125" fmla="*/ 4509639 h 5322018"/>
              <a:gd name="connsiteX126" fmla="*/ 2126867 w 7766407"/>
              <a:gd name="connsiteY126" fmla="*/ 4512135 h 5322018"/>
              <a:gd name="connsiteX127" fmla="*/ 2120592 w 7766407"/>
              <a:gd name="connsiteY127" fmla="*/ 4509890 h 5322018"/>
              <a:gd name="connsiteX128" fmla="*/ 2082302 w 7766407"/>
              <a:gd name="connsiteY128" fmla="*/ 4540317 h 5322018"/>
              <a:gd name="connsiteX129" fmla="*/ 2077252 w 7766407"/>
              <a:gd name="connsiteY129" fmla="*/ 4543206 h 5322018"/>
              <a:gd name="connsiteX130" fmla="*/ 2040915 w 7766407"/>
              <a:gd name="connsiteY130" fmla="*/ 4560268 h 5322018"/>
              <a:gd name="connsiteX131" fmla="*/ 1984507 w 7766407"/>
              <a:gd name="connsiteY131" fmla="*/ 4581220 h 5322018"/>
              <a:gd name="connsiteX132" fmla="*/ 1921726 w 7766407"/>
              <a:gd name="connsiteY132" fmla="*/ 4594994 h 5322018"/>
              <a:gd name="connsiteX133" fmla="*/ 1886796 w 7766407"/>
              <a:gd name="connsiteY133" fmla="*/ 4605417 h 5322018"/>
              <a:gd name="connsiteX134" fmla="*/ 1861080 w 7766407"/>
              <a:gd name="connsiteY134" fmla="*/ 4610008 h 5322018"/>
              <a:gd name="connsiteX135" fmla="*/ 1829217 w 7766407"/>
              <a:gd name="connsiteY135" fmla="*/ 4618611 h 5322018"/>
              <a:gd name="connsiteX136" fmla="*/ 1809298 w 7766407"/>
              <a:gd name="connsiteY136" fmla="*/ 4630561 h 5322018"/>
              <a:gd name="connsiteX137" fmla="*/ 1734333 w 7766407"/>
              <a:gd name="connsiteY137" fmla="*/ 4646342 h 5322018"/>
              <a:gd name="connsiteX138" fmla="*/ 1356409 w 7766407"/>
              <a:gd name="connsiteY138" fmla="*/ 4866278 h 5322018"/>
              <a:gd name="connsiteX139" fmla="*/ 1048676 w 7766407"/>
              <a:gd name="connsiteY139" fmla="*/ 4988133 h 5322018"/>
              <a:gd name="connsiteX140" fmla="*/ 862512 w 7766407"/>
              <a:gd name="connsiteY140" fmla="*/ 5095694 h 5322018"/>
              <a:gd name="connsiteX141" fmla="*/ 861635 w 7766407"/>
              <a:gd name="connsiteY141" fmla="*/ 5094880 h 5322018"/>
              <a:gd name="connsiteX142" fmla="*/ 850724 w 7766407"/>
              <a:gd name="connsiteY142" fmla="*/ 5095804 h 5322018"/>
              <a:gd name="connsiteX143" fmla="*/ 830865 w 7766407"/>
              <a:gd name="connsiteY143" fmla="*/ 5100063 h 5322018"/>
              <a:gd name="connsiteX144" fmla="*/ 779694 w 7766407"/>
              <a:gd name="connsiteY144" fmla="*/ 5096364 h 5322018"/>
              <a:gd name="connsiteX145" fmla="*/ 746322 w 7766407"/>
              <a:gd name="connsiteY145" fmla="*/ 5117315 h 5322018"/>
              <a:gd name="connsiteX146" fmla="*/ 739355 w 7766407"/>
              <a:gd name="connsiteY146" fmla="*/ 5120945 h 5322018"/>
              <a:gd name="connsiteX147" fmla="*/ 739112 w 7766407"/>
              <a:gd name="connsiteY147" fmla="*/ 5120776 h 5322018"/>
              <a:gd name="connsiteX148" fmla="*/ 731553 w 7766407"/>
              <a:gd name="connsiteY148" fmla="*/ 5124122 h 5322018"/>
              <a:gd name="connsiteX149" fmla="*/ 713129 w 7766407"/>
              <a:gd name="connsiteY149" fmla="*/ 5134606 h 5322018"/>
              <a:gd name="connsiteX150" fmla="*/ 707783 w 7766407"/>
              <a:gd name="connsiteY150" fmla="*/ 5135422 h 5322018"/>
              <a:gd name="connsiteX151" fmla="*/ 674773 w 7766407"/>
              <a:gd name="connsiteY151" fmla="*/ 5139365 h 5322018"/>
              <a:gd name="connsiteX152" fmla="*/ 580910 w 7766407"/>
              <a:gd name="connsiteY152" fmla="*/ 5175217 h 5322018"/>
              <a:gd name="connsiteX153" fmla="*/ 0 w 7766407"/>
              <a:gd name="connsiteY153" fmla="*/ 5322018 h 5322018"/>
              <a:gd name="connsiteX154" fmla="*/ 473895 w 7766407"/>
              <a:gd name="connsiteY154" fmla="*/ 0 h 532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7766407" h="5322018">
                <a:moveTo>
                  <a:pt x="473895" y="0"/>
                </a:moveTo>
                <a:lnTo>
                  <a:pt x="7766407" y="649356"/>
                </a:lnTo>
                <a:lnTo>
                  <a:pt x="7754419" y="656832"/>
                </a:lnTo>
                <a:cubicBezTo>
                  <a:pt x="7726474" y="677470"/>
                  <a:pt x="7696788" y="705576"/>
                  <a:pt x="7674875" y="705925"/>
                </a:cubicBezTo>
                <a:cubicBezTo>
                  <a:pt x="7659838" y="692337"/>
                  <a:pt x="7619354" y="711670"/>
                  <a:pt x="7594593" y="715147"/>
                </a:cubicBezTo>
                <a:cubicBezTo>
                  <a:pt x="7553036" y="756392"/>
                  <a:pt x="7553949" y="790366"/>
                  <a:pt x="7522045" y="799587"/>
                </a:cubicBezTo>
                <a:cubicBezTo>
                  <a:pt x="7499833" y="804948"/>
                  <a:pt x="7434970" y="857646"/>
                  <a:pt x="7399327" y="845960"/>
                </a:cubicBezTo>
                <a:cubicBezTo>
                  <a:pt x="7373461" y="881898"/>
                  <a:pt x="7346529" y="865787"/>
                  <a:pt x="7322627" y="887773"/>
                </a:cubicBezTo>
                <a:cubicBezTo>
                  <a:pt x="7261844" y="921968"/>
                  <a:pt x="7241893" y="963214"/>
                  <a:pt x="7151262" y="984886"/>
                </a:cubicBezTo>
                <a:cubicBezTo>
                  <a:pt x="7056829" y="1041135"/>
                  <a:pt x="6851604" y="1071499"/>
                  <a:pt x="6756023" y="1188542"/>
                </a:cubicBezTo>
                <a:cubicBezTo>
                  <a:pt x="6730515" y="1182883"/>
                  <a:pt x="6727803" y="1236044"/>
                  <a:pt x="6712672" y="1246467"/>
                </a:cubicBezTo>
                <a:cubicBezTo>
                  <a:pt x="6700674" y="1241234"/>
                  <a:pt x="6686914" y="1248210"/>
                  <a:pt x="6687440" y="1260662"/>
                </a:cubicBezTo>
                <a:cubicBezTo>
                  <a:pt x="6706387" y="1281105"/>
                  <a:pt x="6637089" y="1291049"/>
                  <a:pt x="6641885" y="1309000"/>
                </a:cubicBezTo>
                <a:cubicBezTo>
                  <a:pt x="6615428" y="1325541"/>
                  <a:pt x="6496868" y="1362901"/>
                  <a:pt x="6489577" y="1398613"/>
                </a:cubicBezTo>
                <a:cubicBezTo>
                  <a:pt x="6438934" y="1437557"/>
                  <a:pt x="6408150" y="1439216"/>
                  <a:pt x="6384287" y="1451239"/>
                </a:cubicBezTo>
                <a:cubicBezTo>
                  <a:pt x="6353231" y="1459670"/>
                  <a:pt x="6322480" y="1490139"/>
                  <a:pt x="6220937" y="1540763"/>
                </a:cubicBezTo>
                <a:cubicBezTo>
                  <a:pt x="6204693" y="1542635"/>
                  <a:pt x="6108072" y="1588639"/>
                  <a:pt x="6109958" y="1601219"/>
                </a:cubicBezTo>
                <a:cubicBezTo>
                  <a:pt x="6078993" y="1617872"/>
                  <a:pt x="6044057" y="1672908"/>
                  <a:pt x="6014458" y="1670184"/>
                </a:cubicBezTo>
                <a:cubicBezTo>
                  <a:pt x="5969352" y="1710290"/>
                  <a:pt x="5873335" y="1807008"/>
                  <a:pt x="5839315" y="1841855"/>
                </a:cubicBezTo>
                <a:cubicBezTo>
                  <a:pt x="5814714" y="1859136"/>
                  <a:pt x="5823315" y="1888532"/>
                  <a:pt x="5810333" y="1879264"/>
                </a:cubicBezTo>
                <a:cubicBezTo>
                  <a:pt x="5809847" y="1889703"/>
                  <a:pt x="5804854" y="1897596"/>
                  <a:pt x="5796856" y="1903903"/>
                </a:cubicBezTo>
                <a:lnTo>
                  <a:pt x="5776991" y="1913445"/>
                </a:lnTo>
                <a:lnTo>
                  <a:pt x="5768324" y="1930187"/>
                </a:lnTo>
                <a:cubicBezTo>
                  <a:pt x="5763604" y="1934681"/>
                  <a:pt x="5756862" y="1937046"/>
                  <a:pt x="5746715" y="1935728"/>
                </a:cubicBezTo>
                <a:cubicBezTo>
                  <a:pt x="5742675" y="1938108"/>
                  <a:pt x="5736889" y="1941888"/>
                  <a:pt x="5730244" y="1946380"/>
                </a:cubicBezTo>
                <a:lnTo>
                  <a:pt x="5551772" y="2005270"/>
                </a:lnTo>
                <a:cubicBezTo>
                  <a:pt x="5468669" y="2047436"/>
                  <a:pt x="5320429" y="2119450"/>
                  <a:pt x="5246617" y="2162655"/>
                </a:cubicBezTo>
                <a:lnTo>
                  <a:pt x="5108893" y="2264498"/>
                </a:lnTo>
                <a:lnTo>
                  <a:pt x="4972149" y="2387894"/>
                </a:lnTo>
                <a:cubicBezTo>
                  <a:pt x="4958199" y="2397068"/>
                  <a:pt x="4944146" y="2406292"/>
                  <a:pt x="4933888" y="2412305"/>
                </a:cubicBezTo>
                <a:cubicBezTo>
                  <a:pt x="4926031" y="2437683"/>
                  <a:pt x="4906397" y="2420081"/>
                  <a:pt x="4886680" y="2435959"/>
                </a:cubicBezTo>
                <a:cubicBezTo>
                  <a:pt x="4879505" y="2447520"/>
                  <a:pt x="4872446" y="2452218"/>
                  <a:pt x="4858349" y="2449951"/>
                </a:cubicBezTo>
                <a:cubicBezTo>
                  <a:pt x="4826189" y="2504934"/>
                  <a:pt x="4829559" y="2465158"/>
                  <a:pt x="4790282" y="2498841"/>
                </a:cubicBezTo>
                <a:cubicBezTo>
                  <a:pt x="4757654" y="2530220"/>
                  <a:pt x="4717406" y="2559468"/>
                  <a:pt x="4695421" y="2608329"/>
                </a:cubicBezTo>
                <a:cubicBezTo>
                  <a:pt x="4692985" y="2620404"/>
                  <a:pt x="4673890" y="2621247"/>
                  <a:pt x="4660953" y="2633640"/>
                </a:cubicBezTo>
                <a:cubicBezTo>
                  <a:pt x="4648016" y="2646033"/>
                  <a:pt x="4637843" y="2667289"/>
                  <a:pt x="4617793" y="2682689"/>
                </a:cubicBezTo>
                <a:cubicBezTo>
                  <a:pt x="4582940" y="2707208"/>
                  <a:pt x="4543392" y="2708552"/>
                  <a:pt x="4540653" y="2726039"/>
                </a:cubicBezTo>
                <a:cubicBezTo>
                  <a:pt x="4520518" y="2734895"/>
                  <a:pt x="4484610" y="2733666"/>
                  <a:pt x="4478244" y="2754222"/>
                </a:cubicBezTo>
                <a:cubicBezTo>
                  <a:pt x="4469356" y="2744308"/>
                  <a:pt x="4460963" y="2773581"/>
                  <a:pt x="4445069" y="2771978"/>
                </a:cubicBezTo>
                <a:cubicBezTo>
                  <a:pt x="4433079" y="2769658"/>
                  <a:pt x="4427736" y="2777998"/>
                  <a:pt x="4418912" y="2782732"/>
                </a:cubicBezTo>
                <a:cubicBezTo>
                  <a:pt x="4404355" y="2783300"/>
                  <a:pt x="4370000" y="2810533"/>
                  <a:pt x="4363178" y="2821763"/>
                </a:cubicBezTo>
                <a:cubicBezTo>
                  <a:pt x="4350513" y="2855639"/>
                  <a:pt x="4286603" y="2864646"/>
                  <a:pt x="4275326" y="2891335"/>
                </a:cubicBezTo>
                <a:cubicBezTo>
                  <a:pt x="4269304" y="2897284"/>
                  <a:pt x="4262661" y="2901653"/>
                  <a:pt x="4255667" y="2905018"/>
                </a:cubicBezTo>
                <a:lnTo>
                  <a:pt x="4234983" y="2912298"/>
                </a:lnTo>
                <a:lnTo>
                  <a:pt x="4226882" y="2910079"/>
                </a:lnTo>
                <a:lnTo>
                  <a:pt x="4215462" y="2916885"/>
                </a:lnTo>
                <a:lnTo>
                  <a:pt x="4211632" y="2917760"/>
                </a:lnTo>
                <a:lnTo>
                  <a:pt x="4190465" y="2923708"/>
                </a:lnTo>
                <a:cubicBezTo>
                  <a:pt x="4211448" y="2943977"/>
                  <a:pt x="4137000" y="2948398"/>
                  <a:pt x="4164947" y="2959675"/>
                </a:cubicBezTo>
                <a:cubicBezTo>
                  <a:pt x="4131823" y="2976992"/>
                  <a:pt x="4167115" y="2983181"/>
                  <a:pt x="4117371" y="2984784"/>
                </a:cubicBezTo>
                <a:cubicBezTo>
                  <a:pt x="4074961" y="3029115"/>
                  <a:pt x="3930684" y="3042351"/>
                  <a:pt x="3904979" y="3091607"/>
                </a:cubicBezTo>
                <a:cubicBezTo>
                  <a:pt x="3848569" y="3136734"/>
                  <a:pt x="3808307" y="3221571"/>
                  <a:pt x="3778911" y="3255548"/>
                </a:cubicBezTo>
                <a:lnTo>
                  <a:pt x="3728606" y="3295465"/>
                </a:lnTo>
                <a:lnTo>
                  <a:pt x="3718668" y="3304992"/>
                </a:lnTo>
                <a:lnTo>
                  <a:pt x="3717842" y="3305447"/>
                </a:lnTo>
                <a:lnTo>
                  <a:pt x="3718578" y="3308616"/>
                </a:lnTo>
                <a:lnTo>
                  <a:pt x="3712398" y="3318359"/>
                </a:lnTo>
                <a:lnTo>
                  <a:pt x="3702979" y="3338545"/>
                </a:lnTo>
                <a:lnTo>
                  <a:pt x="3698626" y="3341390"/>
                </a:lnTo>
                <a:lnTo>
                  <a:pt x="3680384" y="3370390"/>
                </a:lnTo>
                <a:lnTo>
                  <a:pt x="3678906" y="3370346"/>
                </a:lnTo>
                <a:cubicBezTo>
                  <a:pt x="3675169" y="3370915"/>
                  <a:pt x="3671627" y="3372581"/>
                  <a:pt x="3668393" y="3376590"/>
                </a:cubicBezTo>
                <a:cubicBezTo>
                  <a:pt x="3665128" y="3373435"/>
                  <a:pt x="3662941" y="3371857"/>
                  <a:pt x="3661364" y="3371467"/>
                </a:cubicBezTo>
                <a:lnTo>
                  <a:pt x="3658334" y="3373274"/>
                </a:lnTo>
                <a:lnTo>
                  <a:pt x="3657792" y="3373950"/>
                </a:lnTo>
                <a:lnTo>
                  <a:pt x="3651105" y="3389533"/>
                </a:lnTo>
                <a:lnTo>
                  <a:pt x="3648132" y="3388884"/>
                </a:lnTo>
                <a:lnTo>
                  <a:pt x="3643801" y="3396002"/>
                </a:lnTo>
                <a:lnTo>
                  <a:pt x="3639159" y="3398369"/>
                </a:lnTo>
                <a:lnTo>
                  <a:pt x="3617811" y="3425254"/>
                </a:lnTo>
                <a:lnTo>
                  <a:pt x="3616346" y="3425054"/>
                </a:lnTo>
                <a:cubicBezTo>
                  <a:pt x="3612568" y="3425220"/>
                  <a:pt x="3608861" y="3426500"/>
                  <a:pt x="3605202" y="3430140"/>
                </a:cubicBezTo>
                <a:cubicBezTo>
                  <a:pt x="3593624" y="3416203"/>
                  <a:pt x="3596350" y="3429196"/>
                  <a:pt x="3586582" y="3441167"/>
                </a:cubicBezTo>
                <a:lnTo>
                  <a:pt x="3580103" y="3439005"/>
                </a:lnTo>
                <a:lnTo>
                  <a:pt x="3576872" y="3444094"/>
                </a:lnTo>
                <a:lnTo>
                  <a:pt x="3572338" y="3449943"/>
                </a:lnTo>
                <a:lnTo>
                  <a:pt x="3571965" y="3449964"/>
                </a:lnTo>
                <a:cubicBezTo>
                  <a:pt x="3570381" y="3451036"/>
                  <a:pt x="3568666" y="3452883"/>
                  <a:pt x="3566623" y="3455947"/>
                </a:cubicBezTo>
                <a:lnTo>
                  <a:pt x="3564070" y="3460601"/>
                </a:lnTo>
                <a:lnTo>
                  <a:pt x="3526726" y="3463163"/>
                </a:lnTo>
                <a:lnTo>
                  <a:pt x="3525139" y="3464518"/>
                </a:lnTo>
                <a:lnTo>
                  <a:pt x="3506741" y="3487501"/>
                </a:lnTo>
                <a:lnTo>
                  <a:pt x="3501585" y="3492832"/>
                </a:lnTo>
                <a:lnTo>
                  <a:pt x="3501212" y="3492813"/>
                </a:lnTo>
                <a:cubicBezTo>
                  <a:pt x="3499519" y="3493712"/>
                  <a:pt x="3497607" y="3495365"/>
                  <a:pt x="3495239" y="3498192"/>
                </a:cubicBezTo>
                <a:lnTo>
                  <a:pt x="3492183" y="3502548"/>
                </a:lnTo>
                <a:lnTo>
                  <a:pt x="3476697" y="3501956"/>
                </a:lnTo>
                <a:lnTo>
                  <a:pt x="3469187" y="3506574"/>
                </a:lnTo>
                <a:cubicBezTo>
                  <a:pt x="3445645" y="3518609"/>
                  <a:pt x="3423473" y="3525406"/>
                  <a:pt x="3408103" y="3549813"/>
                </a:cubicBezTo>
                <a:cubicBezTo>
                  <a:pt x="3378281" y="3572305"/>
                  <a:pt x="3347536" y="3585981"/>
                  <a:pt x="3326209" y="3609630"/>
                </a:cubicBezTo>
                <a:cubicBezTo>
                  <a:pt x="3312029" y="3612732"/>
                  <a:pt x="3300832" y="3618217"/>
                  <a:pt x="3297595" y="3632513"/>
                </a:cubicBezTo>
                <a:cubicBezTo>
                  <a:pt x="3268034" y="3651465"/>
                  <a:pt x="3252747" y="3646464"/>
                  <a:pt x="3242015" y="3667904"/>
                </a:cubicBezTo>
                <a:cubicBezTo>
                  <a:pt x="3212592" y="3663443"/>
                  <a:pt x="3216999" y="3670428"/>
                  <a:pt x="3213720" y="3680766"/>
                </a:cubicBezTo>
                <a:lnTo>
                  <a:pt x="3212968" y="3681905"/>
                </a:lnTo>
                <a:lnTo>
                  <a:pt x="3208857" y="3681194"/>
                </a:lnTo>
                <a:lnTo>
                  <a:pt x="3203557" y="3683492"/>
                </a:lnTo>
                <a:lnTo>
                  <a:pt x="3192199" y="3693448"/>
                </a:lnTo>
                <a:lnTo>
                  <a:pt x="3188443" y="3697797"/>
                </a:lnTo>
                <a:cubicBezTo>
                  <a:pt x="3185664" y="3700566"/>
                  <a:pt x="3183571" y="3702117"/>
                  <a:pt x="3181853" y="3702869"/>
                </a:cubicBezTo>
                <a:lnTo>
                  <a:pt x="3181526" y="3702803"/>
                </a:lnTo>
                <a:lnTo>
                  <a:pt x="3175672" y="3707933"/>
                </a:lnTo>
                <a:cubicBezTo>
                  <a:pt x="3166167" y="3717032"/>
                  <a:pt x="3157275" y="3726303"/>
                  <a:pt x="3149098" y="3735473"/>
                </a:cubicBezTo>
                <a:cubicBezTo>
                  <a:pt x="3131805" y="3730982"/>
                  <a:pt x="3107037" y="3771274"/>
                  <a:pt x="3093676" y="3747916"/>
                </a:cubicBezTo>
                <a:cubicBezTo>
                  <a:pt x="3082134" y="3759681"/>
                  <a:pt x="3081445" y="3774208"/>
                  <a:pt x="3074500" y="3757479"/>
                </a:cubicBezTo>
                <a:cubicBezTo>
                  <a:pt x="3070379" y="3760967"/>
                  <a:pt x="3066780" y="3761874"/>
                  <a:pt x="3063387" y="3761557"/>
                </a:cubicBezTo>
                <a:lnTo>
                  <a:pt x="3062129" y="3761145"/>
                </a:lnTo>
                <a:lnTo>
                  <a:pt x="3036739" y="3787643"/>
                </a:lnTo>
                <a:lnTo>
                  <a:pt x="3032052" y="3789608"/>
                </a:lnTo>
                <a:lnTo>
                  <a:pt x="3017184" y="3808868"/>
                </a:lnTo>
                <a:lnTo>
                  <a:pt x="3008605" y="3817755"/>
                </a:lnTo>
                <a:cubicBezTo>
                  <a:pt x="3008414" y="3819321"/>
                  <a:pt x="3008224" y="3820887"/>
                  <a:pt x="3008033" y="3822453"/>
                </a:cubicBezTo>
                <a:cubicBezTo>
                  <a:pt x="3006391" y="3826310"/>
                  <a:pt x="3002705" y="3830278"/>
                  <a:pt x="2994428" y="3834466"/>
                </a:cubicBezTo>
                <a:lnTo>
                  <a:pt x="2992169" y="3835021"/>
                </a:lnTo>
                <a:lnTo>
                  <a:pt x="2983549" y="3847993"/>
                </a:lnTo>
                <a:cubicBezTo>
                  <a:pt x="2960510" y="3867678"/>
                  <a:pt x="2901138" y="3908837"/>
                  <a:pt x="2853933" y="3953133"/>
                </a:cubicBezTo>
                <a:cubicBezTo>
                  <a:pt x="2808033" y="3994677"/>
                  <a:pt x="2713619" y="4093809"/>
                  <a:pt x="2700319" y="4113764"/>
                </a:cubicBezTo>
                <a:cubicBezTo>
                  <a:pt x="2643027" y="4162918"/>
                  <a:pt x="2554297" y="4214583"/>
                  <a:pt x="2510176" y="4248057"/>
                </a:cubicBezTo>
                <a:cubicBezTo>
                  <a:pt x="2480008" y="4274910"/>
                  <a:pt x="2451360" y="4302454"/>
                  <a:pt x="2435589" y="4314608"/>
                </a:cubicBezTo>
                <a:cubicBezTo>
                  <a:pt x="2429170" y="4317312"/>
                  <a:pt x="2422437" y="4319228"/>
                  <a:pt x="2415553" y="4320982"/>
                </a:cubicBezTo>
                <a:lnTo>
                  <a:pt x="2411954" y="4321914"/>
                </a:lnTo>
                <a:lnTo>
                  <a:pt x="2354125" y="4349531"/>
                </a:lnTo>
                <a:cubicBezTo>
                  <a:pt x="2343772" y="4371461"/>
                  <a:pt x="2307824" y="4382236"/>
                  <a:pt x="2283738" y="4401913"/>
                </a:cubicBezTo>
                <a:lnTo>
                  <a:pt x="2274639" y="4413265"/>
                </a:lnTo>
                <a:lnTo>
                  <a:pt x="2200361" y="4461969"/>
                </a:lnTo>
                <a:lnTo>
                  <a:pt x="2151385" y="4498639"/>
                </a:lnTo>
                <a:lnTo>
                  <a:pt x="2142612" y="4509639"/>
                </a:lnTo>
                <a:lnTo>
                  <a:pt x="2126867" y="4512135"/>
                </a:lnTo>
                <a:cubicBezTo>
                  <a:pt x="2124531" y="4511693"/>
                  <a:pt x="2122418" y="4510934"/>
                  <a:pt x="2120592" y="4509890"/>
                </a:cubicBezTo>
                <a:lnTo>
                  <a:pt x="2082302" y="4540317"/>
                </a:lnTo>
                <a:lnTo>
                  <a:pt x="2077252" y="4543206"/>
                </a:lnTo>
                <a:lnTo>
                  <a:pt x="2040915" y="4560268"/>
                </a:lnTo>
                <a:lnTo>
                  <a:pt x="1984507" y="4581220"/>
                </a:lnTo>
                <a:cubicBezTo>
                  <a:pt x="1964384" y="4585398"/>
                  <a:pt x="1938044" y="4573840"/>
                  <a:pt x="1921726" y="4594994"/>
                </a:cubicBezTo>
                <a:cubicBezTo>
                  <a:pt x="1920592" y="4581396"/>
                  <a:pt x="1897862" y="4611715"/>
                  <a:pt x="1886796" y="4605417"/>
                </a:cubicBezTo>
                <a:cubicBezTo>
                  <a:pt x="1879070" y="4599422"/>
                  <a:pt x="1870376" y="4607222"/>
                  <a:pt x="1861080" y="4610008"/>
                </a:cubicBezTo>
                <a:cubicBezTo>
                  <a:pt x="1855441" y="4608259"/>
                  <a:pt x="1842338" y="4612554"/>
                  <a:pt x="1829217" y="4618611"/>
                </a:cubicBezTo>
                <a:lnTo>
                  <a:pt x="1809298" y="4630561"/>
                </a:lnTo>
                <a:lnTo>
                  <a:pt x="1734333" y="4646342"/>
                </a:lnTo>
                <a:cubicBezTo>
                  <a:pt x="1653444" y="4693579"/>
                  <a:pt x="1470685" y="4809313"/>
                  <a:pt x="1356409" y="4866278"/>
                </a:cubicBezTo>
                <a:cubicBezTo>
                  <a:pt x="1242133" y="4923243"/>
                  <a:pt x="1130993" y="4949897"/>
                  <a:pt x="1048676" y="4988133"/>
                </a:cubicBezTo>
                <a:lnTo>
                  <a:pt x="862512" y="5095694"/>
                </a:lnTo>
                <a:lnTo>
                  <a:pt x="861635" y="5094880"/>
                </a:lnTo>
                <a:cubicBezTo>
                  <a:pt x="858943" y="5093517"/>
                  <a:pt x="855583" y="5093379"/>
                  <a:pt x="850724" y="5095804"/>
                </a:cubicBezTo>
                <a:cubicBezTo>
                  <a:pt x="851804" y="5076077"/>
                  <a:pt x="845283" y="5091169"/>
                  <a:pt x="830865" y="5100063"/>
                </a:cubicBezTo>
                <a:cubicBezTo>
                  <a:pt x="829326" y="5071407"/>
                  <a:pt x="792234" y="5106340"/>
                  <a:pt x="779694" y="5096364"/>
                </a:cubicBezTo>
                <a:cubicBezTo>
                  <a:pt x="769141" y="5103544"/>
                  <a:pt x="757951" y="5110614"/>
                  <a:pt x="746322" y="5117315"/>
                </a:cubicBezTo>
                <a:lnTo>
                  <a:pt x="739355" y="5120945"/>
                </a:lnTo>
                <a:cubicBezTo>
                  <a:pt x="739274" y="5120887"/>
                  <a:pt x="739192" y="5120831"/>
                  <a:pt x="739112" y="5120776"/>
                </a:cubicBezTo>
                <a:cubicBezTo>
                  <a:pt x="737374" y="5121048"/>
                  <a:pt x="734997" y="5122048"/>
                  <a:pt x="731553" y="5124122"/>
                </a:cubicBezTo>
                <a:lnTo>
                  <a:pt x="713129" y="5134606"/>
                </a:lnTo>
                <a:lnTo>
                  <a:pt x="707783" y="5135422"/>
                </a:lnTo>
                <a:lnTo>
                  <a:pt x="674773" y="5139365"/>
                </a:lnTo>
                <a:cubicBezTo>
                  <a:pt x="654149" y="5146330"/>
                  <a:pt x="611984" y="5162878"/>
                  <a:pt x="580910" y="5175217"/>
                </a:cubicBezTo>
                <a:lnTo>
                  <a:pt x="0" y="5322018"/>
                </a:lnTo>
                <a:lnTo>
                  <a:pt x="47389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E5EBE-B455-5C47-B514-C9C5C9E9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3623"/>
            <a:ext cx="5436925" cy="178696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Displaying assets of simultaneous equations in matrix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EDD4B-1F28-CA4C-8C8F-4CDFFB55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16" y="2496709"/>
            <a:ext cx="6297433" cy="375766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 the next chapter, you will learn to solve sets of simultaneous linear equations using matrices. The first step in this process is to write a set of simultaneous equations in matrix notation using matrix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1045814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7474-61BE-044D-B521-42CD361A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90"/>
            <a:ext cx="12192000" cy="903443"/>
          </a:xfrm>
        </p:spPr>
        <p:txBody>
          <a:bodyPr>
            <a:normAutofit/>
          </a:bodyPr>
          <a:lstStyle/>
          <a:p>
            <a:r>
              <a:rPr lang="en-US" sz="2600" dirty="0"/>
              <a:t>Generating sets of simultaneous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EF326-858D-1A43-B5EB-D58712EE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5416"/>
            <a:ext cx="10861483" cy="4082584"/>
          </a:xfrm>
        </p:spPr>
        <p:txBody>
          <a:bodyPr>
            <a:noAutofit/>
          </a:bodyPr>
          <a:lstStyle/>
          <a:p>
            <a:r>
              <a:rPr lang="en-US" sz="2400" dirty="0"/>
              <a:t>Solution	 </a:t>
            </a:r>
          </a:p>
          <a:p>
            <a:r>
              <a:rPr lang="en-US" sz="2400" dirty="0"/>
              <a:t>Write out the matrix equation and then multiply out the left-hand side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For the matrices to be equal:</a:t>
            </a:r>
          </a:p>
          <a:p>
            <a:r>
              <a:rPr lang="en-US" sz="2400" dirty="0"/>
              <a:t>4𝑥+2𝑦 must equal 5</a:t>
            </a:r>
          </a:p>
          <a:p>
            <a:r>
              <a:rPr lang="en-US" sz="2400" dirty="0"/>
              <a:t>and</a:t>
            </a:r>
          </a:p>
          <a:p>
            <a:r>
              <a:rPr lang="en-US" sz="2400" dirty="0"/>
              <a:t>3𝑥+2𝑦 must equal 2.</a:t>
            </a:r>
          </a:p>
          <a:p>
            <a:r>
              <a:rPr lang="en-US" sz="2400" dirty="0"/>
              <a:t>This gives the required pair of simultaneous linear equations.</a:t>
            </a:r>
          </a:p>
        </p:txBody>
      </p:sp>
      <p:pic>
        <p:nvPicPr>
          <p:cNvPr id="4" name="Picture 2" descr="Examples High Res Stock Images | Shutterstock">
            <a:extLst>
              <a:ext uri="{FF2B5EF4-FFF2-40B4-BE49-F238E27FC236}">
                <a16:creationId xmlns:a16="http://schemas.microsoft.com/office/drawing/2014/main" id="{8080B3FD-B7C3-0641-B838-65EFB881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564" y="0"/>
            <a:ext cx="750434" cy="7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0DDE94-FD11-3E41-B76B-71F1EEB4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243"/>
            <a:ext cx="12192000" cy="1949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47EECB-490C-A34C-A93D-E19821C07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033" y="3817988"/>
            <a:ext cx="2518834" cy="17361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501D1E-4EB4-7548-9B5D-4419824D3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451" y="5818717"/>
            <a:ext cx="2362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94CFF-9153-99BC-8D04-C6043BAED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73" y="111512"/>
            <a:ext cx="9856654" cy="6746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054DD-670F-AA38-3813-D8F05916B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049" y="1321356"/>
            <a:ext cx="287695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2987" y="2667000"/>
            <a:ext cx="75307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Matrix Multiplication</a:t>
            </a:r>
          </a:p>
        </p:txBody>
      </p:sp>
      <p:pic>
        <p:nvPicPr>
          <p:cNvPr id="1026" name="Picture 2" descr="http://www.mathwarehouse.com/algebra/matrix/images/matrix-multiplication/matrix-multipli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"/>
            <a:ext cx="28695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gures.boundless.com/15914/full/graphics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870477"/>
            <a:ext cx="2576397" cy="26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oolmath.com/algebra/24-matrices/images/04-matrices-03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6553200" y="609600"/>
            <a:ext cx="3410478" cy="15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.ytimg.com/vi/aKhhYguY0DQ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33527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4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matrix?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Matrix is just rectangular arrays of items</a:t>
            </a:r>
          </a:p>
          <a:p>
            <a:r>
              <a:rPr lang="en-US" dirty="0"/>
              <a:t>A typical matrix is a rectangular array of numbers arranged in rows and columns.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29000" y="3352800"/>
          <a:ext cx="4965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711000" progId="Equation.DSMT4">
                  <p:embed/>
                </p:oleObj>
              </mc:Choice>
              <mc:Fallback>
                <p:oleObj name="Equation" r:id="rId2" imgW="151128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4965700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0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6" y="461964"/>
            <a:ext cx="9810604" cy="1216024"/>
          </a:xfrm>
        </p:spPr>
        <p:txBody>
          <a:bodyPr/>
          <a:lstStyle/>
          <a:p>
            <a:r>
              <a:rPr lang="en-US" dirty="0"/>
              <a:t>Sizing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convention matrices are “sized” using the number of rows (m) by number of columns (n).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2667000"/>
          <a:ext cx="35623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711200" progId="Equation.DSMT4">
                  <p:embed/>
                </p:oleObj>
              </mc:Choice>
              <mc:Fallback>
                <p:oleObj name="Equation" r:id="rId2" imgW="1511300" imgH="71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667000"/>
                        <a:ext cx="35623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72201" y="2667000"/>
          <a:ext cx="23336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711000" progId="Equation.DSMT4">
                  <p:embed/>
                </p:oleObj>
              </mc:Choice>
              <mc:Fallback>
                <p:oleObj name="Equation" r:id="rId4" imgW="990360" imgH="711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667000"/>
                        <a:ext cx="2333625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4343401"/>
          <a:ext cx="20335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914400" progId="Equation.DSMT4">
                  <p:embed/>
                </p:oleObj>
              </mc:Choice>
              <mc:Fallback>
                <p:oleObj name="Equation" r:id="rId6" imgW="86328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1"/>
                        <a:ext cx="2033588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/>
        </p:nvGraphicFramePr>
        <p:xfrm>
          <a:off x="6858000" y="5105401"/>
          <a:ext cx="13160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91960" progId="Equation.DSMT4">
                  <p:embed/>
                </p:oleObj>
              </mc:Choice>
              <mc:Fallback>
                <p:oleObj name="Equation" r:id="rId8" imgW="558720" imgH="291960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05401"/>
                        <a:ext cx="131603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20C9413-76C5-AF47-A1B2-B68CB22FE1EF}"/>
              </a:ext>
            </a:extLst>
          </p:cNvPr>
          <p:cNvSpPr/>
          <p:nvPr/>
        </p:nvSpPr>
        <p:spPr>
          <a:xfrm>
            <a:off x="5956181" y="61567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Order of multiplication is important when multiplying matrices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33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Matrices can be added (or subtracted) as long as the 2 matrices are the same size</a:t>
            </a:r>
          </a:p>
          <a:p>
            <a:pPr lvl="1"/>
            <a:r>
              <a:rPr lang="en-US" dirty="0"/>
              <a:t>Simply add or subtract the corresponding components of each matrix.  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209800" y="3429001"/>
          <a:ext cx="7189788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31960" imgH="1650960" progId="Equation.DSMT4">
                  <p:embed/>
                </p:oleObj>
              </mc:Choice>
              <mc:Fallback>
                <p:oleObj name="Equation" r:id="rId2" imgW="4431960" imgH="1650960" progId="Equation.DSMT4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1"/>
                        <a:ext cx="7189788" cy="268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98" y="623889"/>
            <a:ext cx="9810604" cy="1216024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Matrix Multiplication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416922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itchFamily="66" charset="0"/>
              </a:rPr>
              <a:t>Multiplying Matrices together</a:t>
            </a:r>
          </a:p>
          <a:p>
            <a:pPr marL="0" indent="0">
              <a:buNone/>
            </a:pPr>
            <a:endParaRPr lang="en-US" sz="1600" dirty="0">
              <a:latin typeface="Comic Sans MS" pitchFamily="66" charset="0"/>
            </a:endParaRPr>
          </a:p>
          <a:p>
            <a:pPr>
              <a:buFont typeface="Wingdings"/>
              <a:buChar char="à"/>
            </a:pPr>
            <a:r>
              <a:rPr lang="en-US" sz="1600" dirty="0">
                <a:latin typeface="Comic Sans MS" pitchFamily="66" charset="0"/>
                <a:sym typeface="Wingdings" pitchFamily="2" charset="2"/>
              </a:rPr>
              <a:t>Matrices can only be multiplied if the number of columns in the first is the same as the number of rows in the second.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" name="Picture 2" descr="http://cnx.org/content/m32159/latest/matrixMultipl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5" y="256046"/>
            <a:ext cx="2008102" cy="6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657600"/>
                <a:ext cx="14186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1" y="3429000"/>
                <a:ext cx="561179" cy="830484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956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1" y="4343401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3528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4648200"/>
            <a:ext cx="228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8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1722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1910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5146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9601" y="4343401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1 x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39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90409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29000"/>
                <a:ext cx="1093376" cy="824906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9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17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−27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422" y="3429000"/>
                <a:ext cx="2422266" cy="824906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436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2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08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8000" y="4648200"/>
            <a:ext cx="457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1" y="5257801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These numbers have to be the same!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6401" y="6172201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CC"/>
                </a:solidFill>
                <a:latin typeface="Comic Sans MS" pitchFamily="66" charset="0"/>
              </a:rPr>
              <a:t>These numbers give the dimensions of the final matrix!</a:t>
            </a:r>
            <a:endParaRPr lang="en-GB" sz="12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76962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38800" y="4648200"/>
            <a:ext cx="457200" cy="1447800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296400" y="4343401"/>
            <a:ext cx="614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3 x 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1" y="3581401"/>
                <a:ext cx="1784783" cy="55887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6" descr="http://www.coolmath.com/algebra/24-matrices/images/04-matrices-03.gif">
            <a:extLst>
              <a:ext uri="{FF2B5EF4-FFF2-40B4-BE49-F238E27FC236}">
                <a16:creationId xmlns:a16="http://schemas.microsoft.com/office/drawing/2014/main" id="{1D12FEE5-12DF-E141-94EF-DAA0DB7BF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r="4623"/>
          <a:stretch/>
        </p:blipFill>
        <p:spPr bwMode="auto">
          <a:xfrm>
            <a:off x="8210422" y="1684523"/>
            <a:ext cx="2438400" cy="11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91974-B579-8A4A-BD10-6C5D1EAA6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-38099"/>
            <a:ext cx="10071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4" grpId="0"/>
      <p:bldP spid="19" grpId="0"/>
      <p:bldP spid="16" grpId="0"/>
      <p:bldP spid="20" grpId="0"/>
      <p:bldP spid="21" grpId="0"/>
      <p:bldP spid="22" grpId="0"/>
      <p:bldP spid="23" grpId="0"/>
      <p:bldP spid="26" grpId="0"/>
      <p:bldP spid="27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37D38261-7D5A-EC45-998A-71F59B4D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52425"/>
            <a:ext cx="3059114" cy="45085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Example 1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57EE19E2-61B8-A949-BBA0-4AAA78B69A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8988" y="176214"/>
            <a:ext cx="6069012" cy="935037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/>
              <a:t>DECIDING WHETHER TWO MATRICES CAN BE MULTIPLIED</a:t>
            </a: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8D5C9CB-3FDE-C946-8A09-B178036F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1111251"/>
            <a:ext cx="865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Suppose </a:t>
            </a:r>
            <a:r>
              <a:rPr lang="en-US" altLang="en-US" sz="2800" i="1"/>
              <a:t>A </a:t>
            </a:r>
            <a:r>
              <a:rPr lang="en-US" altLang="en-US" sz="2800"/>
              <a:t>is a 3 </a:t>
            </a:r>
            <a:r>
              <a:rPr lang="en-US" altLang="en-US" sz="2800">
                <a:sym typeface="Symbol" pitchFamily="2" charset="2"/>
              </a:rPr>
              <a:t> 2 </a:t>
            </a:r>
            <a:r>
              <a:rPr lang="en-US" altLang="en-US" sz="2800"/>
              <a:t>matrix, while </a:t>
            </a:r>
            <a:r>
              <a:rPr lang="en-US" altLang="en-US" sz="2800" i="1"/>
              <a:t>B </a:t>
            </a:r>
            <a:r>
              <a:rPr lang="en-US" altLang="en-US" sz="2800"/>
              <a:t>is a 2 </a:t>
            </a:r>
            <a:r>
              <a:rPr lang="en-US" altLang="en-US" sz="2800">
                <a:sym typeface="Symbol" pitchFamily="2" charset="2"/>
              </a:rPr>
              <a:t> 4 </a:t>
            </a:r>
            <a:r>
              <a:rPr lang="en-US" altLang="en-US" sz="2800"/>
              <a:t>matrix.</a:t>
            </a:r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D741F233-CE28-114D-9800-FA2317EEC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5585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200" b="1">
                <a:cs typeface="Arial" panose="020B0604020202020204" pitchFamily="34" charset="0"/>
                <a:sym typeface="Symbol" pitchFamily="2" charset="2"/>
              </a:rPr>
              <a:t>Solution</a:t>
            </a:r>
            <a:endParaRPr lang="en-US" altLang="en-US" sz="1600">
              <a:cs typeface="Arial" panose="020B0604020202020204" pitchFamily="34" charset="0"/>
              <a:sym typeface="Symbol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1600">
                <a:cs typeface="Arial" panose="020B0604020202020204" pitchFamily="34" charset="0"/>
                <a:sym typeface="Symbol" pitchFamily="2" charset="2"/>
              </a:rPr>
              <a:t>                      </a:t>
            </a:r>
          </a:p>
        </p:txBody>
      </p:sp>
      <p:sp>
        <p:nvSpPr>
          <p:cNvPr id="60422" name="TextBox 4">
            <a:extLst>
              <a:ext uri="{FF2B5EF4-FFF2-40B4-BE49-F238E27FC236}">
                <a16:creationId xmlns:a16="http://schemas.microsoft.com/office/drawing/2014/main" id="{B71FA1DC-31D6-F04C-99C3-AC3F2447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6" y="17018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a.</a:t>
            </a:r>
          </a:p>
        </p:txBody>
      </p:sp>
      <p:sp>
        <p:nvSpPr>
          <p:cNvPr id="60423" name="Rectangle 6">
            <a:extLst>
              <a:ext uri="{FF2B5EF4-FFF2-40B4-BE49-F238E27FC236}">
                <a16:creationId xmlns:a16="http://schemas.microsoft.com/office/drawing/2014/main" id="{C5A6C126-001E-9D4E-B0EC-D2281051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762125"/>
            <a:ext cx="5741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Can the product </a:t>
            </a:r>
            <a:r>
              <a:rPr lang="en-US" altLang="en-US" sz="2800" i="1"/>
              <a:t>AB </a:t>
            </a:r>
            <a:r>
              <a:rPr lang="en-US" altLang="en-US" sz="2800"/>
              <a:t>be calculated?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78EC2-187E-2D4F-A97A-6B72FC6E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2870200"/>
            <a:ext cx="7956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The following diagram shows that </a:t>
            </a:r>
            <a:r>
              <a:rPr lang="en-US" altLang="en-US" sz="2800" i="1"/>
              <a:t>AB </a:t>
            </a:r>
            <a:r>
              <a:rPr lang="en-US" altLang="en-US" sz="2800"/>
              <a:t>can be calculated, because the number of columns of </a:t>
            </a:r>
            <a:r>
              <a:rPr lang="en-US" altLang="en-US" sz="2800" i="1"/>
              <a:t>A </a:t>
            </a:r>
            <a:r>
              <a:rPr lang="en-US" altLang="en-US" sz="2800"/>
              <a:t>is equal to the number of rows of </a:t>
            </a:r>
            <a:r>
              <a:rPr lang="en-US" altLang="en-US" sz="2800" i="1"/>
              <a:t>B. </a:t>
            </a:r>
            <a:r>
              <a:rPr lang="en-US" altLang="en-US" sz="2800"/>
              <a:t>(Both are 2.)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8FC61-B2B3-F64F-AD21-08A546A1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010974-D6B0-2244-94CF-DFC41C400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4225926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Matrix </a:t>
            </a:r>
            <a:r>
              <a:rPr lang="en-US" altLang="en-US" sz="2800" i="1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1818-4055-7342-BACA-A0F5F335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748214"/>
            <a:ext cx="1281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3 </a:t>
            </a:r>
            <a:r>
              <a:rPr lang="en-US" altLang="en-US" sz="2800">
                <a:sym typeface="Symbol" pitchFamily="2" charset="2"/>
              </a:rPr>
              <a:t> </a:t>
            </a:r>
            <a:r>
              <a:rPr lang="en-US" altLang="en-US" sz="2800">
                <a:solidFill>
                  <a:srgbClr val="00B0F0"/>
                </a:solidFill>
                <a:sym typeface="Symbol" pitchFamily="2" charset="2"/>
              </a:rPr>
              <a:t>2</a:t>
            </a:r>
            <a:endParaRPr lang="en-US" altLang="en-US" sz="2800" i="1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533B8-6A6A-5342-B990-4CF5CBD8D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4" y="4748214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B0F0"/>
                </a:solidFill>
              </a:rPr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2" charset="2"/>
              </a:rPr>
              <a:t> 4</a:t>
            </a:r>
            <a:endParaRPr lang="en-US" altLang="en-US" sz="2800" i="1"/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3B3B21E1-7163-CB44-B46D-CC5D27F8C289}"/>
              </a:ext>
            </a:extLst>
          </p:cNvPr>
          <p:cNvGrpSpPr>
            <a:grpSpLocks/>
          </p:cNvGrpSpPr>
          <p:nvPr/>
        </p:nvGrpSpPr>
        <p:grpSpPr bwMode="auto">
          <a:xfrm>
            <a:off x="4378326" y="5272089"/>
            <a:ext cx="536575" cy="338137"/>
            <a:chOff x="2854155" y="5570801"/>
            <a:chExt cx="536163" cy="33921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FE372B-0951-1845-88F8-A13CC46AE7D1}"/>
                </a:ext>
              </a:extLst>
            </p:cNvPr>
            <p:cNvCxnSpPr/>
            <p:nvPr/>
          </p:nvCxnSpPr>
          <p:spPr>
            <a:xfrm rot="5400000" flipH="1" flipV="1">
              <a:off x="2700412" y="5738821"/>
              <a:ext cx="337626" cy="158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0BC824-7DF8-E44D-A49C-E9DC8B0D2105}"/>
                </a:ext>
              </a:extLst>
            </p:cNvPr>
            <p:cNvCxnSpPr/>
            <p:nvPr/>
          </p:nvCxnSpPr>
          <p:spPr>
            <a:xfrm rot="10800000">
              <a:off x="2854155" y="5908427"/>
              <a:ext cx="536163" cy="159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3A6F9D9D-0448-8943-BC07-4F4EEADEA8EF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78438"/>
            <a:ext cx="536575" cy="336550"/>
            <a:chOff x="4710288" y="5577174"/>
            <a:chExt cx="536162" cy="33762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85E9877-30D1-0D44-9C5C-0F98EE7F7D94}"/>
                </a:ext>
              </a:extLst>
            </p:cNvPr>
            <p:cNvCxnSpPr/>
            <p:nvPr/>
          </p:nvCxnSpPr>
          <p:spPr>
            <a:xfrm rot="5400000" flipH="1" flipV="1">
              <a:off x="5064156" y="5745191"/>
              <a:ext cx="337621" cy="158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02293D-41CA-7245-B9CB-D951BCA2E2A0}"/>
                </a:ext>
              </a:extLst>
            </p:cNvPr>
            <p:cNvCxnSpPr/>
            <p:nvPr/>
          </p:nvCxnSpPr>
          <p:spPr>
            <a:xfrm rot="10800000">
              <a:off x="4710288" y="5910017"/>
              <a:ext cx="536162" cy="15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776BB96-5185-FD4B-8103-3FA2712C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6" y="5389563"/>
            <a:ext cx="144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must match</a:t>
            </a:r>
            <a:endParaRPr lang="en-US" altLang="en-US" i="1">
              <a:solidFill>
                <a:srgbClr val="00B0F0"/>
              </a:solidFill>
            </a:endParaRPr>
          </a:p>
        </p:txBody>
      </p:sp>
      <p:grpSp>
        <p:nvGrpSpPr>
          <p:cNvPr id="4" name="Group 26">
            <a:extLst>
              <a:ext uri="{FF2B5EF4-FFF2-40B4-BE49-F238E27FC236}">
                <a16:creationId xmlns:a16="http://schemas.microsoft.com/office/drawing/2014/main" id="{FBA6D883-8810-2A48-8E86-9C579C43E856}"/>
              </a:ext>
            </a:extLst>
          </p:cNvPr>
          <p:cNvGrpSpPr>
            <a:grpSpLocks/>
          </p:cNvGrpSpPr>
          <p:nvPr/>
        </p:nvGrpSpPr>
        <p:grpSpPr bwMode="auto">
          <a:xfrm>
            <a:off x="3860801" y="5219700"/>
            <a:ext cx="1071563" cy="831850"/>
            <a:chOff x="2336526" y="5518576"/>
            <a:chExt cx="1072326" cy="83279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603557-377F-4848-B58C-28A483B2B191}"/>
                </a:ext>
              </a:extLst>
            </p:cNvPr>
            <p:cNvCxnSpPr/>
            <p:nvPr/>
          </p:nvCxnSpPr>
          <p:spPr>
            <a:xfrm rot="5400000" flipH="1" flipV="1">
              <a:off x="1934427" y="5931796"/>
              <a:ext cx="829617" cy="31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CE2A2E-703A-594D-A1D1-FF02C9DBACE0}"/>
                </a:ext>
              </a:extLst>
            </p:cNvPr>
            <p:cNvCxnSpPr/>
            <p:nvPr/>
          </p:nvCxnSpPr>
          <p:spPr>
            <a:xfrm rot="10800000">
              <a:off x="2336526" y="6348193"/>
              <a:ext cx="1072326" cy="317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">
            <a:extLst>
              <a:ext uri="{FF2B5EF4-FFF2-40B4-BE49-F238E27FC236}">
                <a16:creationId xmlns:a16="http://schemas.microsoft.com/office/drawing/2014/main" id="{F136BA31-37AA-4E4B-A178-0C6171FEAD8E}"/>
              </a:ext>
            </a:extLst>
          </p:cNvPr>
          <p:cNvGrpSpPr>
            <a:grpSpLocks/>
          </p:cNvGrpSpPr>
          <p:nvPr/>
        </p:nvGrpSpPr>
        <p:grpSpPr bwMode="auto">
          <a:xfrm>
            <a:off x="6234114" y="5219701"/>
            <a:ext cx="1157287" cy="828675"/>
            <a:chOff x="4710288" y="5570802"/>
            <a:chExt cx="536163" cy="340806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C351D23-BCF3-B949-9027-A0A1CC1E578F}"/>
                </a:ext>
              </a:extLst>
            </p:cNvPr>
            <p:cNvCxnSpPr/>
            <p:nvPr/>
          </p:nvCxnSpPr>
          <p:spPr>
            <a:xfrm rot="5400000" flipH="1" flipV="1">
              <a:off x="5072532" y="5738837"/>
              <a:ext cx="337542" cy="147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48A934-E94E-2E46-B0AC-E46DA3987E87}"/>
                </a:ext>
              </a:extLst>
            </p:cNvPr>
            <p:cNvCxnSpPr/>
            <p:nvPr/>
          </p:nvCxnSpPr>
          <p:spPr>
            <a:xfrm rot="10800000">
              <a:off x="4710288" y="5908344"/>
              <a:ext cx="536163" cy="32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F1231E-9C51-2C44-AD57-03151CF9E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57863"/>
            <a:ext cx="144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size of AB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    3 </a:t>
            </a:r>
            <a:r>
              <a:rPr lang="en-US" altLang="en-US" dirty="0">
                <a:solidFill>
                  <a:srgbClr val="C00000"/>
                </a:solidFill>
                <a:sym typeface="Symbol" pitchFamily="2" charset="2"/>
              </a:rPr>
              <a:t> 4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F3B498-F2C8-FD49-8778-E71C53AD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6473824"/>
            <a:ext cx="6059483" cy="3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31" grpId="0"/>
    </p:bldLst>
  </p:timing>
</p:sld>
</file>

<file path=ppt/theme/theme1.xml><?xml version="1.0" encoding="utf-8"?>
<a:theme xmlns:a="http://schemas.openxmlformats.org/drawingml/2006/main" name="Archiv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1161</Words>
  <Application>Microsoft Office PowerPoint</Application>
  <PresentationFormat>Widescreen</PresentationFormat>
  <Paragraphs>237</Paragraphs>
  <Slides>29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Bembo</vt:lpstr>
      <vt:lpstr>Open Sans</vt:lpstr>
      <vt:lpstr>Arial</vt:lpstr>
      <vt:lpstr>Calibri</vt:lpstr>
      <vt:lpstr>Cambria Math</vt:lpstr>
      <vt:lpstr>Comic Sans MS</vt:lpstr>
      <vt:lpstr>Symbol</vt:lpstr>
      <vt:lpstr>Wingdings</vt:lpstr>
      <vt:lpstr>ArchiveVTI</vt:lpstr>
      <vt:lpstr>Equation</vt:lpstr>
      <vt:lpstr>Advanced operations with matrices</vt:lpstr>
      <vt:lpstr>PowerPoint Presentation</vt:lpstr>
      <vt:lpstr>PowerPoint Presentation</vt:lpstr>
      <vt:lpstr>PowerPoint Presentation</vt:lpstr>
      <vt:lpstr>What is a matrix?</vt:lpstr>
      <vt:lpstr>Sizing a matrix</vt:lpstr>
      <vt:lpstr>Matrix Addition</vt:lpstr>
      <vt:lpstr>Matrix Multiplication</vt:lpstr>
      <vt:lpstr>Example 1</vt:lpstr>
      <vt:lpstr>Example 2</vt:lpstr>
      <vt:lpstr>Example 3</vt:lpstr>
      <vt:lpstr>Example 4</vt:lpstr>
      <vt:lpstr>PowerPoint Presentation</vt:lpstr>
      <vt:lpstr>Matrix</vt:lpstr>
      <vt:lpstr>Matrix</vt:lpstr>
      <vt:lpstr>Matrix</vt:lpstr>
      <vt:lpstr>Matrix</vt:lpstr>
      <vt:lpstr>Multiplying Matrices</vt:lpstr>
      <vt:lpstr>Multiplying Matrices</vt:lpstr>
      <vt:lpstr>Multiplying Matrices</vt:lpstr>
      <vt:lpstr>Multiplying Matrices</vt:lpstr>
      <vt:lpstr>Multiplying Matrices</vt:lpstr>
      <vt:lpstr>CAS</vt:lpstr>
      <vt:lpstr>Multiplying Matrices</vt:lpstr>
      <vt:lpstr>Matrix</vt:lpstr>
      <vt:lpstr>The summing matrix</vt:lpstr>
      <vt:lpstr>Using matrix multiplication to  sum the rows and columns of a matrix</vt:lpstr>
      <vt:lpstr>Displaying assets of simultaneous equations in matrix form</vt:lpstr>
      <vt:lpstr>Generating sets of simultaneous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arithmetic: the product of two matrices </dc:title>
  <dc:creator>Yongmei Zhang</dc:creator>
  <cp:lastModifiedBy>Lyn ZHANG</cp:lastModifiedBy>
  <cp:revision>10</cp:revision>
  <dcterms:created xsi:type="dcterms:W3CDTF">2021-04-11T04:51:29Z</dcterms:created>
  <dcterms:modified xsi:type="dcterms:W3CDTF">2025-06-26T21:47:11Z</dcterms:modified>
</cp:coreProperties>
</file>