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2" r:id="rId2"/>
    <p:sldId id="313" r:id="rId3"/>
    <p:sldId id="315" r:id="rId4"/>
  </p:sldIdLst>
  <p:sldSz cx="12192000" cy="6858000"/>
  <p:notesSz cx="6807200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itillium Web" pitchFamily="2" charset="77"/>
      <p:regular r:id="rId11"/>
      <p:bold r:id="rId12"/>
      <p:italic r:id="rId13"/>
      <p:boldItalic r:id="rId14"/>
    </p:embeddedFont>
    <p:embeddedFont>
      <p:font typeface="Titillium Web Black" pitchFamily="2" charset="77"/>
      <p:bold r:id="rId15"/>
      <p:italic r:id="rId16"/>
      <p:boldItalic r:id="rId17"/>
    </p:embeddedFont>
    <p:embeddedFont>
      <p:font typeface="Titillium Web Light" pitchFamily="2" charset="77"/>
      <p:regular r:id="rId18"/>
      <p:bold r:id="rId19"/>
      <p:italic r:id="rId20"/>
      <p:boldItalic r:id="rId21"/>
    </p:embeddedFont>
    <p:embeddedFont>
      <p:font typeface="Titillium Web SemiBold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0" userDrawn="1">
          <p15:clr>
            <a:srgbClr val="A4A3A4"/>
          </p15:clr>
        </p15:guide>
        <p15:guide id="2" orient="horz" pos="231" userDrawn="1">
          <p15:clr>
            <a:srgbClr val="A4A3A4"/>
          </p15:clr>
        </p15:guide>
        <p15:guide id="3" orient="horz" pos="1063" userDrawn="1">
          <p15:clr>
            <a:srgbClr val="A4A3A4"/>
          </p15:clr>
        </p15:guide>
        <p15:guide id="4" orient="horz" pos="2515" userDrawn="1">
          <p15:clr>
            <a:srgbClr val="A4A3A4"/>
          </p15:clr>
        </p15:guide>
        <p15:guide id="5" orient="horz" pos="3826" userDrawn="1">
          <p15:clr>
            <a:srgbClr val="A4A3A4"/>
          </p15:clr>
        </p15:guide>
        <p15:guide id="6" orient="horz" pos="3774" userDrawn="1">
          <p15:clr>
            <a:srgbClr val="A4A3A4"/>
          </p15:clr>
        </p15:guide>
        <p15:guide id="7" orient="horz" pos="1723" userDrawn="1">
          <p15:clr>
            <a:srgbClr val="A4A3A4"/>
          </p15:clr>
        </p15:guide>
        <p15:guide id="8" orient="horz" pos="3265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7379" userDrawn="1">
          <p15:clr>
            <a:srgbClr val="A4A3A4"/>
          </p15:clr>
        </p15:guide>
        <p15:guide id="11" pos="308" userDrawn="1">
          <p15:clr>
            <a:srgbClr val="A4A3A4"/>
          </p15:clr>
        </p15:guide>
        <p15:guide id="12" pos="3780" userDrawn="1">
          <p15:clr>
            <a:srgbClr val="A4A3A4"/>
          </p15:clr>
        </p15:guide>
        <p15:guide id="13" pos="3900" userDrawn="1">
          <p15:clr>
            <a:srgbClr val="A4A3A4"/>
          </p15:clr>
        </p15:guide>
        <p15:guide id="14" pos="4707" userDrawn="1">
          <p15:clr>
            <a:srgbClr val="A4A3A4"/>
          </p15:clr>
        </p15:guide>
        <p15:guide id="15" pos="60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5B"/>
    <a:srgbClr val="029FE3"/>
    <a:srgbClr val="DD5B1C"/>
    <a:srgbClr val="1960A5"/>
    <a:srgbClr val="0C65AF"/>
    <a:srgbClr val="A32137"/>
    <a:srgbClr val="989898"/>
    <a:srgbClr val="6E8D74"/>
    <a:srgbClr val="98C7BB"/>
    <a:srgbClr val="005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3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>
        <p:guide orient="horz" pos="2580"/>
        <p:guide orient="horz" pos="231"/>
        <p:guide orient="horz" pos="1063"/>
        <p:guide orient="horz" pos="2515"/>
        <p:guide orient="horz" pos="3826"/>
        <p:guide orient="horz" pos="3774"/>
        <p:guide orient="horz" pos="1723"/>
        <p:guide orient="horz" pos="3265"/>
        <p:guide pos="3840"/>
        <p:guide pos="7379"/>
        <p:guide pos="308"/>
        <p:guide pos="3780"/>
        <p:guide pos="3900"/>
        <p:guide pos="4707"/>
        <p:guide pos="6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880" y="20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7CD-CD98-432F-8EEC-22B311494EB0}" type="datetimeFigureOut">
              <a:rPr lang="en-AU" smtClean="0"/>
              <a:t>20/3/20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51A1C-2C38-4626-B42D-8434FDD07B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91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35E5-EAD4-4E8C-B3C2-F41D2F56C3B9}" type="datetimeFigureOut">
              <a:rPr lang="en-AU" smtClean="0"/>
              <a:t>20/3/20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31B2-8CD1-4313-A522-BA15E70556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23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68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714777"/>
            <a:ext cx="12192000" cy="3285224"/>
          </a:xfrm>
          <a:solidFill>
            <a:srgbClr val="029FE3"/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Titillium Web" pitchFamily="2" charset="77"/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0" y="3930336"/>
            <a:ext cx="12192000" cy="682906"/>
          </a:xfrm>
        </p:spPr>
        <p:txBody>
          <a:bodyPr anchor="ctr">
            <a:noAutofit/>
          </a:bodyPr>
          <a:lstStyle>
            <a:lvl1pPr algn="ctr">
              <a:defRPr sz="5400" b="0" i="0" baseline="0">
                <a:solidFill>
                  <a:schemeClr val="bg2"/>
                </a:solidFill>
                <a:effectLst/>
                <a:latin typeface="Titillium Web Black" pitchFamily="2" charset="77"/>
                <a:ea typeface="Titillium Web Black" pitchFamily="2" charset="77"/>
                <a:cs typeface="Titillium Web Black" pitchFamily="2" charset="77"/>
              </a:defRPr>
            </a:lvl1pPr>
          </a:lstStyle>
          <a:p>
            <a:r>
              <a:rPr lang="en-US" dirty="0"/>
              <a:t>Title Slide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947460" y="5209475"/>
            <a:ext cx="6297083" cy="4699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000" b="1" i="0">
                <a:solidFill>
                  <a:srgbClr val="DD5B1C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Commentary or sub-title if required</a:t>
            </a:r>
            <a:endParaRPr lang="en-AU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947460" y="5888864"/>
            <a:ext cx="6297083" cy="336710"/>
          </a:xfr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None/>
              <a:defRPr sz="1800" b="0" i="0" baseline="0">
                <a:solidFill>
                  <a:srgbClr val="0070C0"/>
                </a:solidFill>
                <a:latin typeface="Titillium Web" pitchFamily="2" charset="77"/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Presenter, Position Title</a:t>
            </a:r>
            <a:endParaRPr lang="en-AU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947460" y="6225574"/>
            <a:ext cx="6297083" cy="336710"/>
          </a:xfr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None/>
              <a:defRPr sz="1200" b="0" i="0" baseline="0">
                <a:solidFill>
                  <a:srgbClr val="0070C0"/>
                </a:solidFill>
                <a:latin typeface="Titillium Web Light" pitchFamily="2" charset="77"/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Date, Year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35A4D-1FD1-B249-9241-273F64D0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99" y="397982"/>
            <a:ext cx="2166472" cy="10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Text x 1 – right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91250" y="1731952"/>
            <a:ext cx="5835649" cy="48415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D5B26"/>
              </a:buClr>
              <a:buSzPct val="70000"/>
              <a:buFont typeface="Wingdings" pitchFamily="2" charset="2"/>
              <a:buNone/>
              <a:tabLst/>
              <a:defRPr/>
            </a:lvl1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D5B26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13628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Text x 1 – left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65101" y="1731952"/>
            <a:ext cx="5835650" cy="4841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3328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Chart/graph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C8EF62D-DFFF-2B41-A73F-3417F7E0F7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802" y="5751693"/>
            <a:ext cx="11840379" cy="427384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Source: Add attribution/source here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FCA6B1-6D32-0347-A169-C77021EEF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2" y="1582574"/>
            <a:ext cx="11864876" cy="427383"/>
          </a:xfrm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Chart/graph title</a:t>
            </a:r>
            <a:endParaRPr lang="en-AU" dirty="0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DAEC071E-3FDD-9343-A1E3-F4FE248D7DD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16" y="2009957"/>
            <a:ext cx="11858484" cy="37417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9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Chart + Text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C8EF62D-DFFF-2B41-A73F-3417F7E0F7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803" y="5751693"/>
            <a:ext cx="5801057" cy="427384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/>
              <a:t>Source: Add attribution/source here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FCA6B1-6D32-0347-A169-C77021EEF4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3" y="1582574"/>
            <a:ext cx="5823144" cy="427383"/>
          </a:xfrm>
        </p:spPr>
        <p:txBody>
          <a:bodyPr anchor="ctr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Chart/graph title</a:t>
            </a:r>
            <a:endParaRPr lang="en-AU" dirty="0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DAEC071E-3FDD-9343-A1E3-F4FE248D7DD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16" y="2009957"/>
            <a:ext cx="5810444" cy="37417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82096-BEE7-3244-ACF1-85D155C363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3141" y="1582574"/>
            <a:ext cx="5810443" cy="4169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3508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Text &amp; call-out box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65101" y="1731952"/>
            <a:ext cx="5835650" cy="44592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F698EA-D40D-404E-AAFA-6A85BE8AC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87" y="1731952"/>
            <a:ext cx="5835608" cy="471253"/>
          </a:xfrm>
          <a:solidFill>
            <a:schemeClr val="accent1"/>
          </a:solidFill>
          <a:effectLst/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800" b="1" i="0" baseline="0">
                <a:solidFill>
                  <a:schemeClr val="bg2"/>
                </a:solidFill>
                <a:latin typeface="Titillium Web Black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Call-out box</a:t>
            </a:r>
            <a:endParaRPr lang="en-A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613ADEB-BBE3-A143-ACBF-46A8F3CD4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1249" y="2203205"/>
            <a:ext cx="5835650" cy="3988045"/>
          </a:xfrm>
          <a:solidFill>
            <a:schemeClr val="tx2"/>
          </a:solidFill>
          <a:effectLst/>
        </p:spPr>
        <p:txBody>
          <a:bodyPr lIns="108000" tIns="108000" rIns="108000" bIns="108000"/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 marL="449263" indent="-182563">
              <a:defRPr sz="1400"/>
            </a:lvl2pPr>
            <a:lvl3pPr marL="715963" indent="-1809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32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  <a:ln>
            <a:noFill/>
          </a:ln>
          <a:effectLst/>
        </p:spPr>
        <p:txBody>
          <a:bodyPr anchor="t"/>
          <a:lstStyle>
            <a:lvl1pPr marL="0" indent="0" algn="ctr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en-AU" dirty="0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0" y="3087547"/>
            <a:ext cx="12192000" cy="682906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bg2"/>
                </a:solidFill>
                <a:effectLst/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en-US" dirty="0"/>
              <a:t>Divider Slide – Dark Blue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467" y="0"/>
            <a:ext cx="12192000" cy="6858000"/>
          </a:xfrm>
          <a:prstGeom prst="rect">
            <a:avLst/>
          </a:prstGeom>
          <a:solidFill>
            <a:srgbClr val="02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430196" y="3087546"/>
            <a:ext cx="11316677" cy="682906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bg2"/>
                </a:solidFill>
                <a:effectLst/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en-US" dirty="0"/>
              <a:t>Divider Slide – Light blue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7F580-56C7-4B41-8FD0-9E3D682F0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31" y="185988"/>
            <a:ext cx="1562805" cy="737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465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20"/>
          <p:cNvSpPr>
            <a:spLocks noGrp="1"/>
          </p:cNvSpPr>
          <p:nvPr>
            <p:ph type="title" hasCustomPrompt="1"/>
          </p:nvPr>
        </p:nvSpPr>
        <p:spPr>
          <a:xfrm>
            <a:off x="430196" y="3087546"/>
            <a:ext cx="11316677" cy="682906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bg2"/>
                </a:solidFill>
                <a:effectLst/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en-US" dirty="0"/>
              <a:t>Divider Slide - Orange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CD1AA-6ED5-4D47-B043-50D0A3E4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31" y="185988"/>
            <a:ext cx="1562805" cy="737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Colour 2">
    <p:bg>
      <p:bgPr>
        <a:solidFill>
          <a:srgbClr val="006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465" y="0"/>
            <a:ext cx="12192000" cy="6858000"/>
          </a:xfrm>
          <a:prstGeom prst="rect">
            <a:avLst/>
          </a:prstGeom>
          <a:solidFill>
            <a:srgbClr val="00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20"/>
          <p:cNvSpPr>
            <a:spLocks noGrp="1"/>
          </p:cNvSpPr>
          <p:nvPr>
            <p:ph type="title" hasCustomPrompt="1"/>
          </p:nvPr>
        </p:nvSpPr>
        <p:spPr>
          <a:xfrm>
            <a:off x="430196" y="3087546"/>
            <a:ext cx="11316677" cy="682906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bg2"/>
                </a:solidFill>
                <a:effectLst/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en-US" dirty="0"/>
              <a:t>Divider Slide – Green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4F18C-D52D-F543-862B-8D4ABFEE6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31" y="185988"/>
            <a:ext cx="1562805" cy="7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Colour 2">
    <p:bg>
      <p:bgPr>
        <a:solidFill>
          <a:srgbClr val="006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465" y="0"/>
            <a:ext cx="12192000" cy="6858000"/>
          </a:xfrm>
          <a:prstGeom prst="rect">
            <a:avLst/>
          </a:prstGeom>
          <a:solidFill>
            <a:srgbClr val="A32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20"/>
          <p:cNvSpPr>
            <a:spLocks noGrp="1"/>
          </p:cNvSpPr>
          <p:nvPr>
            <p:ph type="title" hasCustomPrompt="1"/>
          </p:nvPr>
        </p:nvSpPr>
        <p:spPr>
          <a:xfrm>
            <a:off x="430196" y="3087546"/>
            <a:ext cx="11316677" cy="682906"/>
          </a:xfr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bg2"/>
                </a:solidFill>
                <a:effectLst/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en-US" dirty="0"/>
              <a:t>Divider Slide - Red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3A975-CBE5-594B-8924-49248B51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31" y="185988"/>
            <a:ext cx="1562805" cy="7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1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500" y="141311"/>
            <a:ext cx="7874292" cy="75442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Text x 1 – bullets only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45" y="1547447"/>
            <a:ext cx="11785110" cy="4568213"/>
          </a:xfrm>
        </p:spPr>
        <p:txBody>
          <a:bodyPr/>
          <a:lstStyle>
            <a:lvl1pPr>
              <a:defRPr sz="2000" b="1" i="0">
                <a:latin typeface="Titillium Web SemiBold" pitchFamily="2" charset="77"/>
              </a:defRPr>
            </a:lvl1pPr>
            <a:lvl2pPr>
              <a:defRPr sz="1800" b="1" i="0">
                <a:latin typeface="Titillium Web SemiBold" pitchFamily="2" charset="77"/>
              </a:defRPr>
            </a:lvl2pPr>
            <a:lvl3pPr>
              <a:defRPr b="1" i="0">
                <a:latin typeface="Titillium Web SemiBold" pitchFamily="2" charset="77"/>
              </a:defRPr>
            </a:lvl3pPr>
            <a:lvl4pPr>
              <a:defRPr b="1" i="0">
                <a:latin typeface="Titillium Web SemiBold" pitchFamily="2" charset="77"/>
              </a:defRPr>
            </a:lvl4pPr>
            <a:lvl5pPr>
              <a:defRPr b="1" i="0">
                <a:latin typeface="Titillium Web SemiBol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3445" y="1115733"/>
            <a:ext cx="11785110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40347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3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AU" b="1" dirty="0"/>
              <a:t>Text x 2 – bullets only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65101" y="1731952"/>
            <a:ext cx="5835650" cy="4841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191250" y="1731952"/>
            <a:ext cx="5835649" cy="4841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2" y="1164339"/>
            <a:ext cx="11861798" cy="352425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rgbClr val="DD5B1C"/>
                </a:solidFill>
                <a:latin typeface="Titillium Web SemiBold" pitchFamily="2" charset="77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17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F4BF20-E3B1-AD40-B8E2-059196813692}"/>
              </a:ext>
            </a:extLst>
          </p:cNvPr>
          <p:cNvSpPr/>
          <p:nvPr userDrawn="1"/>
        </p:nvSpPr>
        <p:spPr>
          <a:xfrm>
            <a:off x="0" y="0"/>
            <a:ext cx="12192000" cy="1023730"/>
          </a:xfrm>
          <a:prstGeom prst="rect">
            <a:avLst/>
          </a:prstGeom>
          <a:solidFill>
            <a:srgbClr val="19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0741" y="74576"/>
            <a:ext cx="8519829" cy="8745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83" y="1143483"/>
            <a:ext cx="11987577" cy="5003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964F0-B644-974E-BDD0-5390BBBD286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3" y="251650"/>
            <a:ext cx="1175306" cy="5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3" r:id="rId2"/>
    <p:sldLayoutId id="2147483707" r:id="rId3"/>
    <p:sldLayoutId id="2147483708" r:id="rId4"/>
    <p:sldLayoutId id="2147483712" r:id="rId5"/>
    <p:sldLayoutId id="2147483713" r:id="rId6"/>
    <p:sldLayoutId id="2147483650" r:id="rId7"/>
    <p:sldLayoutId id="2147483704" r:id="rId8"/>
    <p:sldLayoutId id="2147483652" r:id="rId9"/>
    <p:sldLayoutId id="2147483715" r:id="rId10"/>
    <p:sldLayoutId id="2147483714" r:id="rId11"/>
    <p:sldLayoutId id="2147483718" r:id="rId12"/>
    <p:sldLayoutId id="2147483719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Titillium Web" pitchFamily="2" charset="77"/>
          <a:ea typeface="Titillium Web" pitchFamily="2" charset="77"/>
          <a:cs typeface="Titillium Web" pitchFamily="2" charset="77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Clr>
          <a:srgbClr val="DD5B26"/>
        </a:buClr>
        <a:buSzPct val="70000"/>
        <a:buFont typeface="Wingdings" pitchFamily="2" charset="2"/>
        <a:buChar char="§"/>
        <a:tabLst/>
        <a:defRPr sz="2000" b="1" i="0" kern="1200">
          <a:solidFill>
            <a:srgbClr val="000000"/>
          </a:solidFill>
          <a:latin typeface="Titillium Web SemiBold" pitchFamily="2" charset="77"/>
          <a:ea typeface="Titillium Web SemiBold" pitchFamily="2" charset="77"/>
          <a:cs typeface="Titillium Web SemiBold" pitchFamily="2" charset="77"/>
        </a:defRPr>
      </a:lvl1pPr>
      <a:lvl2pPr marL="4492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tabLst/>
        <a:defRPr sz="1800" b="1" i="0" kern="1200">
          <a:solidFill>
            <a:schemeClr val="tx1"/>
          </a:solidFill>
          <a:latin typeface="Titillium Web SemiBold" pitchFamily="2" charset="77"/>
          <a:ea typeface="Titillium Web SemiBold" pitchFamily="2" charset="77"/>
          <a:cs typeface="Titillium Web SemiBold" pitchFamily="2" charset="77"/>
        </a:defRPr>
      </a:lvl2pPr>
      <a:lvl3pPr marL="715963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defRPr sz="1600" b="1" i="0" kern="1200">
          <a:solidFill>
            <a:schemeClr val="tx1"/>
          </a:solidFill>
          <a:latin typeface="Titillium Web SemiBold" pitchFamily="2" charset="77"/>
          <a:ea typeface="Titillium Web SemiBold" pitchFamily="2" charset="77"/>
          <a:cs typeface="Titillium Web SemiBold" pitchFamily="2" charset="77"/>
        </a:defRPr>
      </a:lvl3pPr>
      <a:lvl4pPr marL="982663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defRPr sz="1400" b="1" i="0" kern="1200">
          <a:solidFill>
            <a:schemeClr val="tx1"/>
          </a:solidFill>
          <a:latin typeface="Titillium Web SemiBold" pitchFamily="2" charset="77"/>
          <a:ea typeface="Titillium Web SemiBold" pitchFamily="2" charset="77"/>
          <a:cs typeface="Titillium Web SemiBold" pitchFamily="2" charset="77"/>
        </a:defRPr>
      </a:lvl4pPr>
      <a:lvl5pPr marL="1258888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tabLst/>
        <a:defRPr sz="1400" b="1" i="0" kern="1200">
          <a:solidFill>
            <a:schemeClr val="tx1"/>
          </a:solidFill>
          <a:latin typeface="Titillium Web SemiBold" pitchFamily="2" charset="77"/>
          <a:ea typeface="Titillium Web SemiBold" pitchFamily="2" charset="77"/>
          <a:cs typeface="Titillium Web SemiBold" pitchFamily="2" charset="77"/>
        </a:defRPr>
      </a:lvl5pPr>
      <a:lvl6pPr marL="134302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46484C3-CFB2-4E06-B94C-F81DE6B713B1}"/>
              </a:ext>
            </a:extLst>
          </p:cNvPr>
          <p:cNvSpPr txBox="1">
            <a:spLocks/>
          </p:cNvSpPr>
          <p:nvPr/>
        </p:nvSpPr>
        <p:spPr>
          <a:xfrm>
            <a:off x="165102" y="1164339"/>
            <a:ext cx="11861798" cy="3524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DD5B26"/>
              </a:buClr>
              <a:buSzPct val="70000"/>
              <a:buFont typeface="Wingdings" pitchFamily="2" charset="2"/>
              <a:buNone/>
              <a:tabLst/>
              <a:defRPr sz="2000" b="1" i="0" kern="1200" baseline="0">
                <a:solidFill>
                  <a:srgbClr val="DD5B1C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1pPr>
            <a:lvl2pPr marL="449263" indent="-18256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tabLst/>
              <a:defRPr sz="18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2pPr>
            <a:lvl3pPr marL="715963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defRPr sz="16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3pPr>
            <a:lvl4pPr marL="982663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defRPr sz="14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tabLst/>
              <a:defRPr sz="14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5pPr>
            <a:lvl6pPr marL="13430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Get ready to start by copying this out: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8A2AC-B137-F146-AE91-A855A8C1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41" y="74576"/>
            <a:ext cx="6717118" cy="874575"/>
          </a:xfrm>
        </p:spPr>
        <p:txBody>
          <a:bodyPr/>
          <a:lstStyle/>
          <a:p>
            <a:r>
              <a:rPr lang="en-AU" dirty="0"/>
              <a:t>To get our maths brains ready, we’re doing a quick puzzle…</a:t>
            </a:r>
          </a:p>
        </p:txBody>
      </p:sp>
      <p:sp>
        <p:nvSpPr>
          <p:cNvPr id="17" name="Speech Bubble: Oval 32">
            <a:extLst>
              <a:ext uri="{FF2B5EF4-FFF2-40B4-BE49-F238E27FC236}">
                <a16:creationId xmlns:a16="http://schemas.microsoft.com/office/drawing/2014/main" id="{D2EDA519-41A3-4244-9175-4FFF067CE898}"/>
              </a:ext>
            </a:extLst>
          </p:cNvPr>
          <p:cNvSpPr/>
          <p:nvPr/>
        </p:nvSpPr>
        <p:spPr>
          <a:xfrm>
            <a:off x="5125928" y="1282823"/>
            <a:ext cx="1701317" cy="1442725"/>
          </a:xfrm>
          <a:prstGeom prst="wedgeEllipseCallout">
            <a:avLst>
              <a:gd name="adj1" fmla="val -77739"/>
              <a:gd name="adj2" fmla="val 50611"/>
            </a:avLst>
          </a:prstGeom>
          <a:solidFill>
            <a:srgbClr val="00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atin typeface="Titillium Web" pitchFamily="2" charset="77"/>
              </a:rPr>
              <a:t>Copy me</a:t>
            </a:r>
            <a:br>
              <a:rPr lang="en-AU" sz="2000" b="1" dirty="0">
                <a:latin typeface="Titillium Web" pitchFamily="2" charset="77"/>
              </a:rPr>
            </a:br>
            <a:r>
              <a:rPr lang="en-AU" sz="2000" b="1" dirty="0">
                <a:latin typeface="Titillium Web" pitchFamily="2" charset="77"/>
              </a:rPr>
              <a:t>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7CBB32-D84D-43B1-866D-BF0B032F9E76}"/>
              </a:ext>
            </a:extLst>
          </p:cNvPr>
          <p:cNvGrpSpPr/>
          <p:nvPr/>
        </p:nvGrpSpPr>
        <p:grpSpPr>
          <a:xfrm>
            <a:off x="7186411" y="3835566"/>
            <a:ext cx="4840487" cy="2839289"/>
            <a:chOff x="7216515" y="3784051"/>
            <a:chExt cx="4840487" cy="2839289"/>
          </a:xfrm>
        </p:grpSpPr>
        <p:sp>
          <p:nvSpPr>
            <p:cNvPr id="19" name="Arrow: Right 6">
              <a:extLst>
                <a:ext uri="{FF2B5EF4-FFF2-40B4-BE49-F238E27FC236}">
                  <a16:creationId xmlns:a16="http://schemas.microsoft.com/office/drawing/2014/main" id="{F32B27C7-04C3-4B2D-A252-3E398EB1E9DE}"/>
                </a:ext>
              </a:extLst>
            </p:cNvPr>
            <p:cNvSpPr/>
            <p:nvPr/>
          </p:nvSpPr>
          <p:spPr>
            <a:xfrm>
              <a:off x="7216515" y="3784051"/>
              <a:ext cx="4840487" cy="283928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044120-AD47-42A5-8FBA-28AB054F2BB1}"/>
                </a:ext>
              </a:extLst>
            </p:cNvPr>
            <p:cNvSpPr/>
            <p:nvPr/>
          </p:nvSpPr>
          <p:spPr>
            <a:xfrm>
              <a:off x="7216515" y="4828480"/>
              <a:ext cx="3605350" cy="7504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latin typeface="Titillium Web" pitchFamily="2" charset="77"/>
                </a:rPr>
                <a:t>Once we’re </a:t>
              </a:r>
              <a:r>
                <a:rPr lang="en-AU" sz="2400" b="1" i="1" dirty="0">
                  <a:latin typeface="Titillium Web" pitchFamily="2" charset="77"/>
                </a:rPr>
                <a:t>all</a:t>
              </a:r>
              <a:r>
                <a:rPr lang="en-AU" sz="2400" b="1" dirty="0">
                  <a:latin typeface="Titillium Web" pitchFamily="2" charset="77"/>
                </a:rPr>
                <a:t> ready,</a:t>
              </a:r>
              <a:br>
                <a:rPr lang="en-AU" sz="2400" b="1" dirty="0">
                  <a:latin typeface="Titillium Web" pitchFamily="2" charset="77"/>
                </a:rPr>
              </a:br>
              <a:r>
                <a:rPr lang="en-AU" sz="2400" b="1" dirty="0">
                  <a:latin typeface="Titillium Web" pitchFamily="2" charset="77"/>
                </a:rPr>
                <a:t>we go to the next slide…</a:t>
              </a:r>
              <a:endParaRPr lang="en-AU" sz="2000" b="1" dirty="0">
                <a:latin typeface="Titillium Web" pitchFamily="2" charset="77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2E661A1-A96F-402D-BF1B-981E0FA027B7}"/>
              </a:ext>
            </a:extLst>
          </p:cNvPr>
          <p:cNvSpPr/>
          <p:nvPr/>
        </p:nvSpPr>
        <p:spPr>
          <a:xfrm>
            <a:off x="792909" y="1690134"/>
            <a:ext cx="3762464" cy="4801339"/>
          </a:xfrm>
          <a:prstGeom prst="rect">
            <a:avLst/>
          </a:prstGeom>
          <a:solidFill>
            <a:schemeClr val="bg2">
              <a:lumMod val="95000"/>
            </a:schemeClr>
          </a:solidFill>
          <a:ln w="41275">
            <a:solidFill>
              <a:srgbClr val="006B5B"/>
            </a:solidFill>
          </a:ln>
          <a:effectLst>
            <a:outerShdw blurRad="177800" dist="114300" dir="2700000" algn="tl" rotWithShape="0">
              <a:prstClr val="black">
                <a:alpha val="62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0: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1: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2: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3: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4: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5: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6: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7: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8: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9:</a:t>
            </a:r>
          </a:p>
        </p:txBody>
      </p:sp>
    </p:spTree>
    <p:extLst>
      <p:ext uri="{BB962C8B-B14F-4D97-AF65-F5344CB8AC3E}">
        <p14:creationId xmlns:p14="http://schemas.microsoft.com/office/powerpoint/2010/main" val="8301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A2AC-B137-F146-AE91-A855A8C1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41" y="74576"/>
            <a:ext cx="6420904" cy="874575"/>
          </a:xfrm>
        </p:spPr>
        <p:txBody>
          <a:bodyPr/>
          <a:lstStyle/>
          <a:p>
            <a:r>
              <a:rPr lang="en-AU" dirty="0"/>
              <a:t>Part of the puzzle has been done for us. Let’s do the orange parts together. 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66C58727-1080-4D3F-BB12-3F954369A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102" y="1164339"/>
            <a:ext cx="11861798" cy="352425"/>
          </a:xfrm>
        </p:spPr>
        <p:txBody>
          <a:bodyPr/>
          <a:lstStyle/>
          <a:p>
            <a:r>
              <a:rPr lang="en-AU" dirty="0"/>
              <a:t>The next slide shows possible answers.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0B7FD13-9654-4B4C-A597-63A77FA7281F}"/>
              </a:ext>
            </a:extLst>
          </p:cNvPr>
          <p:cNvSpPr/>
          <p:nvPr/>
        </p:nvSpPr>
        <p:spPr>
          <a:xfrm>
            <a:off x="792909" y="1690134"/>
            <a:ext cx="3762464" cy="4801339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177800" dist="114300" dir="2700000" algn="tl" rotWithShape="0">
              <a:prstClr val="black">
                <a:alpha val="62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0: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1: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2:</a:t>
            </a:r>
            <a:r>
              <a:rPr lang="en-AU" dirty="0">
                <a:solidFill>
                  <a:schemeClr val="accent1"/>
                </a:solidFill>
              </a:rPr>
              <a:t/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3:</a:t>
            </a:r>
            <a:endParaRPr lang="en-AU" dirty="0">
              <a:solidFill>
                <a:schemeClr val="accent1"/>
              </a:solidFill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4:</a:t>
            </a:r>
            <a:r>
              <a:rPr lang="en-AU" dirty="0">
                <a:solidFill>
                  <a:schemeClr val="accent1"/>
                </a:solidFill>
              </a:rPr>
              <a:t>       3 + 1 = 4</a:t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5: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6:</a:t>
            </a:r>
            <a:r>
              <a:rPr lang="en-AU" dirty="0">
                <a:solidFill>
                  <a:schemeClr val="accent1"/>
                </a:solidFill>
              </a:rPr>
              <a:t/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7:</a:t>
            </a:r>
            <a:endParaRPr lang="en-AU" dirty="0">
              <a:solidFill>
                <a:schemeClr val="accent1"/>
              </a:solidFill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8: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9: </a:t>
            </a:r>
            <a:r>
              <a:rPr lang="en-AU" dirty="0">
                <a:solidFill>
                  <a:schemeClr val="accent1"/>
                </a:solidFill>
              </a:rPr>
              <a:t/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D28C0269-C950-45E6-B016-E64FA5A15944}"/>
              </a:ext>
            </a:extLst>
          </p:cNvPr>
          <p:cNvSpPr/>
          <p:nvPr/>
        </p:nvSpPr>
        <p:spPr>
          <a:xfrm>
            <a:off x="240824" y="4193510"/>
            <a:ext cx="603389" cy="37814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6DC6641B-13B7-444B-BC23-E69BB5DEFC50}"/>
              </a:ext>
            </a:extLst>
          </p:cNvPr>
          <p:cNvSpPr/>
          <p:nvPr/>
        </p:nvSpPr>
        <p:spPr>
          <a:xfrm>
            <a:off x="240803" y="6044364"/>
            <a:ext cx="603389" cy="37814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160B2-5992-45D0-8FCE-BC7AD8D07A16}"/>
              </a:ext>
            </a:extLst>
          </p:cNvPr>
          <p:cNvSpPr txBox="1"/>
          <p:nvPr/>
        </p:nvSpPr>
        <p:spPr>
          <a:xfrm>
            <a:off x="6174376" y="2028974"/>
            <a:ext cx="5000221" cy="24929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You can use any combination of operations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You can only use the special numbers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Each special number can only be used once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AD692C-3E89-4284-A314-3ADC9A5EA627}"/>
              </a:ext>
            </a:extLst>
          </p:cNvPr>
          <p:cNvSpPr txBox="1"/>
          <p:nvPr/>
        </p:nvSpPr>
        <p:spPr>
          <a:xfrm>
            <a:off x="6174376" y="4766675"/>
            <a:ext cx="5000221" cy="1655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Today’s special numbers:</a:t>
            </a:r>
          </a:p>
          <a:p>
            <a:pPr>
              <a:spcBef>
                <a:spcPct val="20000"/>
              </a:spcBef>
              <a:buClr>
                <a:srgbClr val="DD5B26"/>
              </a:buClr>
              <a:buSzPct val="70000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algn="ctr"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sz="4800" b="1" dirty="0">
                <a:solidFill>
                  <a:schemeClr val="bg1"/>
                </a:solidFill>
                <a:latin typeface="Titillium Web SemiBold" pitchFamily="2" charset="77"/>
              </a:rPr>
              <a:t>3, 3, 3, 1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414675-73DF-41EE-A21B-65FEA2335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3085" y="1657408"/>
            <a:ext cx="4011137" cy="38768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Rules:</a:t>
            </a:r>
          </a:p>
        </p:txBody>
      </p:sp>
    </p:spTree>
    <p:extLst>
      <p:ext uri="{BB962C8B-B14F-4D97-AF65-F5344CB8AC3E}">
        <p14:creationId xmlns:p14="http://schemas.microsoft.com/office/powerpoint/2010/main" val="10139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0FDF-4942-C24B-A2B5-E36B7F8B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Now it’s your turn.</a:t>
            </a:r>
            <a:br>
              <a:rPr lang="en-AU" dirty="0"/>
            </a:br>
            <a:r>
              <a:rPr lang="en-AU" dirty="0"/>
              <a:t>Can you solve more in 2 minutes?</a:t>
            </a:r>
          </a:p>
        </p:txBody>
      </p:sp>
      <p:pic>
        <p:nvPicPr>
          <p:cNvPr id="6" name="2 Min Timer Rounded Rectangle" descr="2 Min Timer Rounded Rectangle">
            <a:hlinkClick r:id="" action="ppaction://media"/>
            <a:extLst>
              <a:ext uri="{FF2B5EF4-FFF2-40B4-BE49-F238E27FC236}">
                <a16:creationId xmlns:a16="http://schemas.microsoft.com/office/drawing/2014/main" id="{5D38ED0A-8FDD-6140-92E1-43F8C6FC96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3649" y="107526"/>
            <a:ext cx="1683250" cy="84162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E4D2CEF-0EF5-40C1-ACEF-6E50906301A6}"/>
              </a:ext>
            </a:extLst>
          </p:cNvPr>
          <p:cNvSpPr/>
          <p:nvPr/>
        </p:nvSpPr>
        <p:spPr>
          <a:xfrm>
            <a:off x="792909" y="1690134"/>
            <a:ext cx="3762464" cy="4801339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177800" dist="114300" dir="2700000" algn="tl" rotWithShape="0">
              <a:prstClr val="black">
                <a:alpha val="62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0:</a:t>
            </a:r>
            <a:r>
              <a:rPr lang="en-AU" dirty="0">
                <a:solidFill>
                  <a:schemeClr val="accent1"/>
                </a:solidFill>
              </a:rPr>
              <a:t/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1:</a:t>
            </a:r>
            <a:r>
              <a:rPr lang="en-AU" dirty="0">
                <a:solidFill>
                  <a:schemeClr val="accent1"/>
                </a:solidFill>
              </a:rPr>
              <a:t/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2: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3:</a:t>
            </a:r>
            <a:endParaRPr lang="en-AU" dirty="0">
              <a:solidFill>
                <a:schemeClr val="accent1"/>
              </a:solidFill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4:</a:t>
            </a:r>
            <a:r>
              <a:rPr lang="en-AU" dirty="0">
                <a:solidFill>
                  <a:schemeClr val="accent1"/>
                </a:solidFill>
              </a:rPr>
              <a:t>       3 + 1 = 4 </a:t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5:</a:t>
            </a:r>
            <a:r>
              <a:rPr lang="en-AU" dirty="0">
                <a:solidFill>
                  <a:schemeClr val="accent1"/>
                </a:solidFill>
              </a:rPr>
              <a:t>      (3 × 3) – (3 + 1) = 5</a:t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6: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7:</a:t>
            </a:r>
            <a:r>
              <a:rPr lang="en-AU" dirty="0">
                <a:solidFill>
                  <a:schemeClr val="accent1"/>
                </a:solidFill>
              </a:rPr>
              <a:t/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8: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b="1" dirty="0">
                <a:solidFill>
                  <a:schemeClr val="accent1"/>
                </a:solidFill>
                <a:latin typeface="Titillium Web SemiBold" pitchFamily="2" charset="77"/>
              </a:rPr>
              <a:t>9:</a:t>
            </a:r>
            <a:r>
              <a:rPr lang="en-AU" dirty="0">
                <a:solidFill>
                  <a:schemeClr val="accent1"/>
                </a:solidFill>
              </a:rPr>
              <a:t>      3 × 3 = 9</a:t>
            </a:r>
            <a:endParaRPr lang="en-AU" b="1" dirty="0">
              <a:solidFill>
                <a:schemeClr val="accent1"/>
              </a:solidFill>
              <a:latin typeface="Titillium Web SemiBold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326F2B-CE3A-4B46-8929-FAEE79970940}"/>
              </a:ext>
            </a:extLst>
          </p:cNvPr>
          <p:cNvSpPr txBox="1"/>
          <p:nvPr/>
        </p:nvSpPr>
        <p:spPr>
          <a:xfrm>
            <a:off x="6174376" y="2028974"/>
            <a:ext cx="5000221" cy="24929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You can use any combination of operations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You can only use the special numbers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Each special number can only be used once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9B73ED-D24D-48CA-8529-5D172EAE9585}"/>
              </a:ext>
            </a:extLst>
          </p:cNvPr>
          <p:cNvSpPr txBox="1"/>
          <p:nvPr/>
        </p:nvSpPr>
        <p:spPr>
          <a:xfrm>
            <a:off x="6174376" y="4766675"/>
            <a:ext cx="5000221" cy="1655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sz="2000" b="1" dirty="0">
                <a:solidFill>
                  <a:schemeClr val="bg1"/>
                </a:solidFill>
                <a:latin typeface="Titillium Web SemiBold" pitchFamily="2" charset="77"/>
              </a:rPr>
              <a:t>Today’s special numbers:</a:t>
            </a:r>
          </a:p>
          <a:p>
            <a:pPr>
              <a:spcBef>
                <a:spcPct val="20000"/>
              </a:spcBef>
              <a:buClr>
                <a:srgbClr val="DD5B26"/>
              </a:buClr>
              <a:buSzPct val="70000"/>
            </a:pPr>
            <a:endParaRPr lang="en-AU" sz="2000" b="1" dirty="0">
              <a:solidFill>
                <a:schemeClr val="bg1"/>
              </a:solidFill>
              <a:latin typeface="Titillium Web SemiBold" pitchFamily="2" charset="77"/>
            </a:endParaRPr>
          </a:p>
          <a:p>
            <a:pPr algn="ctr">
              <a:spcBef>
                <a:spcPct val="20000"/>
              </a:spcBef>
              <a:buClr>
                <a:srgbClr val="DD5B26"/>
              </a:buClr>
              <a:buSzPct val="70000"/>
            </a:pPr>
            <a:r>
              <a:rPr lang="en-AU" sz="4800" b="1" dirty="0">
                <a:solidFill>
                  <a:schemeClr val="bg1"/>
                </a:solidFill>
                <a:latin typeface="Titillium Web SemiBold" pitchFamily="2" charset="77"/>
              </a:rPr>
              <a:t>3, 3, 3, 1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70877A5E-E13D-4927-9F2C-84B8E2AA99EC}"/>
              </a:ext>
            </a:extLst>
          </p:cNvPr>
          <p:cNvSpPr txBox="1">
            <a:spLocks/>
          </p:cNvSpPr>
          <p:nvPr/>
        </p:nvSpPr>
        <p:spPr>
          <a:xfrm>
            <a:off x="6183085" y="1657408"/>
            <a:ext cx="4011137" cy="387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Clr>
                <a:srgbClr val="DD5B26"/>
              </a:buClr>
              <a:buSzPct val="70000"/>
              <a:buFont typeface="Wingdings" pitchFamily="2" charset="2"/>
              <a:buChar char="§"/>
              <a:tabLst/>
              <a:defRPr sz="2000" b="1" i="0" kern="1200">
                <a:solidFill>
                  <a:srgbClr val="000000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1pPr>
            <a:lvl2pPr marL="449263" indent="-182563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tabLst/>
              <a:defRPr sz="18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2pPr>
            <a:lvl3pPr marL="715963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defRPr sz="16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3pPr>
            <a:lvl4pPr marL="982663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defRPr sz="14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›"/>
              <a:tabLst/>
              <a:defRPr sz="1400" b="1" i="0" kern="1200">
                <a:solidFill>
                  <a:schemeClr val="tx1"/>
                </a:solidFill>
                <a:latin typeface="Titillium Web SemiBold" pitchFamily="2" charset="77"/>
                <a:ea typeface="Titillium Web SemiBold" pitchFamily="2" charset="77"/>
                <a:cs typeface="Titillium Web SemiBold" pitchFamily="2" charset="77"/>
              </a:defRPr>
            </a:lvl5pPr>
            <a:lvl6pPr marL="1343025" indent="-2698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/>
              <a:t>Rules: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0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s Pathway - Presentation">
  <a:themeElements>
    <a:clrScheme name="Maths Pathway">
      <a:dk1>
        <a:srgbClr val="2F2F2F"/>
      </a:dk1>
      <a:lt1>
        <a:srgbClr val="FEFCFF"/>
      </a:lt1>
      <a:dk2>
        <a:srgbClr val="029FE2"/>
      </a:dk2>
      <a:lt2>
        <a:srgbClr val="FFFFFF"/>
      </a:lt2>
      <a:accent1>
        <a:srgbClr val="185FA5"/>
      </a:accent1>
      <a:accent2>
        <a:srgbClr val="ED6B07"/>
      </a:accent2>
      <a:accent3>
        <a:srgbClr val="4BA499"/>
      </a:accent3>
      <a:accent4>
        <a:srgbClr val="029FE2"/>
      </a:accent4>
      <a:accent5>
        <a:srgbClr val="FF9E19"/>
      </a:accent5>
      <a:accent6>
        <a:srgbClr val="64CBCA"/>
      </a:accent6>
      <a:hlink>
        <a:srgbClr val="00396F"/>
      </a:hlink>
      <a:folHlink>
        <a:srgbClr val="A32137"/>
      </a:folHlink>
    </a:clrScheme>
    <a:fontScheme name="Custom 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P-PresentationTemplate-2019_Widescreen" id="{0B2FE359-F0F2-564C-8F20-8B626437B26B}" vid="{C71C38EB-D718-1748-9A06-ED2ACD28B2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02C5679709D40AAF5F6C00B12831E" ma:contentTypeVersion="31" ma:contentTypeDescription="Create a new document." ma:contentTypeScope="" ma:versionID="4b812d09d8a9f7367f00a616604dee5f">
  <xsd:schema xmlns:xsd="http://www.w3.org/2001/XMLSchema" xmlns:xs="http://www.w3.org/2001/XMLSchema" xmlns:p="http://schemas.microsoft.com/office/2006/metadata/properties" xmlns:ns2="7254d423-307f-4a8c-b1fe-bbbcc1dc6f91" xmlns:ns3="c6822994-806c-4635-8861-4a4d21058804" targetNamespace="http://schemas.microsoft.com/office/2006/metadata/properties" ma:root="true" ma:fieldsID="4f656f74dcdbeac74662fa5363ade5ec" ns2:_="" ns3:_="">
    <xsd:import namespace="7254d423-307f-4a8c-b1fe-bbbcc1dc6f91"/>
    <xsd:import namespace="c6822994-806c-4635-8861-4a4d2105880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DateTaken" minOccurs="0"/>
                <xsd:element ref="ns2:Teams_Channel_Section_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4d423-307f-4a8c-b1fe-bbbcc1dc6f9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22994-806c-4635-8861-4a4d21058804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7254d423-307f-4a8c-b1fe-bbbcc1dc6f91">
      <UserInfo>
        <DisplayName/>
        <AccountId xsi:nil="true"/>
        <AccountType/>
      </UserInfo>
    </Teachers>
    <Student_Groups xmlns="7254d423-307f-4a8c-b1fe-bbbcc1dc6f91">
      <UserInfo>
        <DisplayName/>
        <AccountId xsi:nil="true"/>
        <AccountType/>
      </UserInfo>
    </Student_Groups>
    <Distribution_Groups xmlns="7254d423-307f-4a8c-b1fe-bbbcc1dc6f91" xsi:nil="true"/>
    <Math_Settings xmlns="7254d423-307f-4a8c-b1fe-bbbcc1dc6f91" xsi:nil="true"/>
    <Templates xmlns="7254d423-307f-4a8c-b1fe-bbbcc1dc6f91" xsi:nil="true"/>
    <AppVersion xmlns="7254d423-307f-4a8c-b1fe-bbbcc1dc6f91" xsi:nil="true"/>
    <TeamsChannelId xmlns="7254d423-307f-4a8c-b1fe-bbbcc1dc6f91" xsi:nil="true"/>
    <IsNotebookLocked xmlns="7254d423-307f-4a8c-b1fe-bbbcc1dc6f91" xsi:nil="true"/>
    <Students xmlns="7254d423-307f-4a8c-b1fe-bbbcc1dc6f91">
      <UserInfo>
        <DisplayName/>
        <AccountId xsi:nil="true"/>
        <AccountType/>
      </UserInfo>
    </Students>
    <Has_Teacher_Only_SectionGroup xmlns="7254d423-307f-4a8c-b1fe-bbbcc1dc6f91" xsi:nil="true"/>
    <DefaultSectionNames xmlns="7254d423-307f-4a8c-b1fe-bbbcc1dc6f91" xsi:nil="true"/>
    <Is_Collaboration_Space_Locked xmlns="7254d423-307f-4a8c-b1fe-bbbcc1dc6f91" xsi:nil="true"/>
    <Teams_Channel_Section_Location xmlns="7254d423-307f-4a8c-b1fe-bbbcc1dc6f91" xsi:nil="true"/>
    <Self_Registration_Enabled xmlns="7254d423-307f-4a8c-b1fe-bbbcc1dc6f91" xsi:nil="true"/>
    <LMS_Mappings xmlns="7254d423-307f-4a8c-b1fe-bbbcc1dc6f91" xsi:nil="true"/>
    <Invited_Teachers xmlns="7254d423-307f-4a8c-b1fe-bbbcc1dc6f91" xsi:nil="true"/>
    <NotebookType xmlns="7254d423-307f-4a8c-b1fe-bbbcc1dc6f91" xsi:nil="true"/>
    <FolderType xmlns="7254d423-307f-4a8c-b1fe-bbbcc1dc6f91" xsi:nil="true"/>
    <CultureName xmlns="7254d423-307f-4a8c-b1fe-bbbcc1dc6f91" xsi:nil="true"/>
    <Owner xmlns="7254d423-307f-4a8c-b1fe-bbbcc1dc6f91">
      <UserInfo>
        <DisplayName/>
        <AccountId xsi:nil="true"/>
        <AccountType/>
      </UserInfo>
    </Owner>
    <Invited_Students xmlns="7254d423-307f-4a8c-b1fe-bbbcc1dc6f91" xsi:nil="true"/>
  </documentManagement>
</p:properties>
</file>

<file path=customXml/itemProps1.xml><?xml version="1.0" encoding="utf-8"?>
<ds:datastoreItem xmlns:ds="http://schemas.openxmlformats.org/officeDocument/2006/customXml" ds:itemID="{C5CD52BA-7397-4724-A3DF-7BA2BD2EF8BF}"/>
</file>

<file path=customXml/itemProps2.xml><?xml version="1.0" encoding="utf-8"?>
<ds:datastoreItem xmlns:ds="http://schemas.openxmlformats.org/officeDocument/2006/customXml" ds:itemID="{2A5B608B-15E1-44E3-BAC6-0E5D83548DA6}"/>
</file>

<file path=customXml/itemProps3.xml><?xml version="1.0" encoding="utf-8"?>
<ds:datastoreItem xmlns:ds="http://schemas.openxmlformats.org/officeDocument/2006/customXml" ds:itemID="{8A01BDE4-E7B5-4DBF-B638-8DDF22D8CFF4}"/>
</file>

<file path=docProps/app.xml><?xml version="1.0" encoding="utf-8"?>
<Properties xmlns="http://schemas.openxmlformats.org/officeDocument/2006/extended-properties" xmlns:vt="http://schemas.openxmlformats.org/officeDocument/2006/docPropsVTypes">
  <Template>Maths Pathway - Presentation</Template>
  <TotalTime>9582</TotalTime>
  <Words>236</Words>
  <Application>Microsoft Macintosh PowerPoint</Application>
  <PresentationFormat>Widescreen</PresentationFormat>
  <Paragraphs>56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Titillium Web SemiBold</vt:lpstr>
      <vt:lpstr>Titillium Web Black</vt:lpstr>
      <vt:lpstr>Titillium Web Light</vt:lpstr>
      <vt:lpstr>Calibri</vt:lpstr>
      <vt:lpstr>Wingdings</vt:lpstr>
      <vt:lpstr>Arial</vt:lpstr>
      <vt:lpstr>Titillium Web</vt:lpstr>
      <vt:lpstr>Maths Pathway - Presentation</vt:lpstr>
      <vt:lpstr>To get our maths brains ready, we’re doing a quick puzzle…</vt:lpstr>
      <vt:lpstr>Part of the puzzle has been done for us. Let’s do the orange parts together. </vt:lpstr>
      <vt:lpstr>Now it’s your turn. Can you solve more in 2 minutes?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subject/>
  <dc:creator>Dan Raica</dc:creator>
  <cp:keywords/>
  <dc:description/>
  <cp:lastModifiedBy>Philip Ardeljan</cp:lastModifiedBy>
  <cp:revision>98</cp:revision>
  <cp:lastPrinted>2013-01-17T05:43:31Z</cp:lastPrinted>
  <dcterms:created xsi:type="dcterms:W3CDTF">2020-03-02T00:10:15Z</dcterms:created>
  <dcterms:modified xsi:type="dcterms:W3CDTF">2020-03-22T20:38:58Z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0x010100CE502C5679709D40AAF5F6C00B12831E</vt:lpwstr>
  </property>
</Properties>
</file>