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8"/>
  </p:notesMasterIdLst>
  <p:sldIdLst>
    <p:sldId id="256" r:id="rId2"/>
    <p:sldId id="265" r:id="rId3"/>
    <p:sldId id="281" r:id="rId4"/>
    <p:sldId id="257" r:id="rId5"/>
    <p:sldId id="258" r:id="rId6"/>
    <p:sldId id="259" r:id="rId7"/>
    <p:sldId id="260" r:id="rId8"/>
    <p:sldId id="261" r:id="rId9"/>
    <p:sldId id="262" r:id="rId10"/>
    <p:sldId id="264" r:id="rId11"/>
    <p:sldId id="266" r:id="rId12"/>
    <p:sldId id="267" r:id="rId13"/>
    <p:sldId id="268" r:id="rId14"/>
    <p:sldId id="269" r:id="rId15"/>
    <p:sldId id="270"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40"/>
  </p:normalViewPr>
  <p:slideViewPr>
    <p:cSldViewPr snapToGrid="0" snapToObjects="1">
      <p:cViewPr varScale="1">
        <p:scale>
          <a:sx n="59" d="100"/>
          <a:sy n="59"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70E6C-E891-4946-97BF-EE7F6761B295}" type="datetimeFigureOut">
              <a:rPr lang="en-US" smtClean="0"/>
              <a:t>7/23/2025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08DF-4D41-C346-B246-3A658BFDB052}" type="slidenum">
              <a:rPr lang="en-US" smtClean="0"/>
              <a:t>‹#›</a:t>
            </a:fld>
            <a:endParaRPr lang="en-US"/>
          </a:p>
        </p:txBody>
      </p:sp>
    </p:spTree>
    <p:extLst>
      <p:ext uri="{BB962C8B-B14F-4D97-AF65-F5344CB8AC3E}">
        <p14:creationId xmlns:p14="http://schemas.microsoft.com/office/powerpoint/2010/main" val="295413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7/23/2025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4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7/23/2025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9250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7/23/2025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7470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7/23/2025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799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7/23/2025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804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7/23/2025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159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7/23/2025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220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7/23/2025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706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7/23/2025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17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7/23/2025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9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7/23/2025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088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7/23/2025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198216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p!!Rectangle">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D2BD6B-55FC-4381-A4A9-043E7D42C3A9}"/>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1" name="m!!text rectangle">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D8E2FB-A16E-7E49-B958-66D6F1F1C57F}"/>
              </a:ext>
            </a:extLst>
          </p:cNvPr>
          <p:cNvSpPr>
            <a:spLocks noGrp="1"/>
          </p:cNvSpPr>
          <p:nvPr>
            <p:ph type="ctrTitle"/>
          </p:nvPr>
        </p:nvSpPr>
        <p:spPr>
          <a:xfrm>
            <a:off x="5849388" y="4907629"/>
            <a:ext cx="3212386" cy="1185353"/>
          </a:xfrm>
        </p:spPr>
        <p:txBody>
          <a:bodyPr anchor="ctr">
            <a:normAutofit/>
          </a:bodyPr>
          <a:lstStyle/>
          <a:p>
            <a:r>
              <a:rPr lang="en-US" sz="2600" dirty="0"/>
              <a:t>Introduction to transition matrices</a:t>
            </a:r>
          </a:p>
        </p:txBody>
      </p:sp>
      <p:sp>
        <p:nvSpPr>
          <p:cNvPr id="3" name="Subtitle 2">
            <a:extLst>
              <a:ext uri="{FF2B5EF4-FFF2-40B4-BE49-F238E27FC236}">
                <a16:creationId xmlns:a16="http://schemas.microsoft.com/office/drawing/2014/main" id="{CBEC14C5-876E-8243-A3DA-181AEE27C322}"/>
              </a:ext>
            </a:extLst>
          </p:cNvPr>
          <p:cNvSpPr>
            <a:spLocks noGrp="1"/>
          </p:cNvSpPr>
          <p:nvPr>
            <p:ph type="subTitle" idx="1"/>
          </p:nvPr>
        </p:nvSpPr>
        <p:spPr>
          <a:xfrm>
            <a:off x="9403912" y="4907629"/>
            <a:ext cx="2228641" cy="1185353"/>
          </a:xfrm>
        </p:spPr>
        <p:txBody>
          <a:bodyPr anchor="ctr">
            <a:normAutofit/>
          </a:bodyPr>
          <a:lstStyle/>
          <a:p>
            <a:r>
              <a:rPr lang="en-US" sz="1700" dirty="0"/>
              <a:t>7G</a:t>
            </a:r>
          </a:p>
        </p:txBody>
      </p:sp>
      <p:sp>
        <p:nvSpPr>
          <p:cNvPr id="13" name="m!!accent">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97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0CA2-15E5-D24E-8AE1-50D034476A85}"/>
              </a:ext>
            </a:extLst>
          </p:cNvPr>
          <p:cNvSpPr>
            <a:spLocks noGrp="1"/>
          </p:cNvSpPr>
          <p:nvPr>
            <p:ph type="title"/>
          </p:nvPr>
        </p:nvSpPr>
        <p:spPr>
          <a:xfrm>
            <a:off x="1453780" y="0"/>
            <a:ext cx="10168128" cy="685074"/>
          </a:xfrm>
        </p:spPr>
        <p:txBody>
          <a:bodyPr/>
          <a:lstStyle/>
          <a:p>
            <a:r>
              <a:rPr lang="en-US" dirty="0"/>
              <a:t> Setting up a transition matrix</a:t>
            </a:r>
          </a:p>
        </p:txBody>
      </p:sp>
      <p:sp>
        <p:nvSpPr>
          <p:cNvPr id="3" name="Content Placeholder 2">
            <a:extLst>
              <a:ext uri="{FF2B5EF4-FFF2-40B4-BE49-F238E27FC236}">
                <a16:creationId xmlns:a16="http://schemas.microsoft.com/office/drawing/2014/main" id="{A3E4A53B-3697-1C4B-874A-CEE6077382B3}"/>
              </a:ext>
            </a:extLst>
          </p:cNvPr>
          <p:cNvSpPr>
            <a:spLocks noGrp="1"/>
          </p:cNvSpPr>
          <p:nvPr>
            <p:ph idx="1"/>
          </p:nvPr>
        </p:nvSpPr>
        <p:spPr>
          <a:xfrm>
            <a:off x="1453780" y="800245"/>
            <a:ext cx="9652000" cy="1739755"/>
          </a:xfrm>
        </p:spPr>
        <p:txBody>
          <a:bodyPr>
            <a:normAutofit fontScale="77500" lnSpcReduction="20000"/>
          </a:bodyPr>
          <a:lstStyle/>
          <a:p>
            <a:r>
              <a:rPr lang="en-US" dirty="0"/>
              <a:t>85% of machines that are operational stay operating</a:t>
            </a:r>
          </a:p>
          <a:p>
            <a:r>
              <a:rPr lang="en-US" dirty="0"/>
              <a:t>15% of machines that are operating break down</a:t>
            </a:r>
          </a:p>
          <a:p>
            <a:r>
              <a:rPr lang="en-US" dirty="0"/>
              <a:t>5% of machines that are broken are repaired and start operating again</a:t>
            </a:r>
          </a:p>
          <a:p>
            <a:r>
              <a:rPr lang="en-US" dirty="0"/>
              <a:t>95% of machines that are broken stay broken.</a:t>
            </a:r>
          </a:p>
          <a:p>
            <a:endParaRPr lang="en-US" dirty="0"/>
          </a:p>
          <a:p>
            <a:endParaRPr lang="en-US" dirty="0"/>
          </a:p>
        </p:txBody>
      </p:sp>
      <p:pic>
        <p:nvPicPr>
          <p:cNvPr id="4" name="Picture 2" descr="39,046 Example Stock Illustrations, Cliparts and Royalty Free Example  Vectors">
            <a:extLst>
              <a:ext uri="{FF2B5EF4-FFF2-40B4-BE49-F238E27FC236}">
                <a16:creationId xmlns:a16="http://schemas.microsoft.com/office/drawing/2014/main" id="{33882B99-9930-B043-91D2-F57B1E386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3"/>
            <a:ext cx="1453780" cy="12017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1A61B2-BB83-3B41-8D8D-517BC8873536}"/>
              </a:ext>
            </a:extLst>
          </p:cNvPr>
          <p:cNvPicPr>
            <a:picLocks noChangeAspect="1"/>
          </p:cNvPicPr>
          <p:nvPr/>
        </p:nvPicPr>
        <p:blipFill>
          <a:blip r:embed="rId3"/>
          <a:stretch>
            <a:fillRect/>
          </a:stretch>
        </p:blipFill>
        <p:spPr>
          <a:xfrm>
            <a:off x="2509157" y="2628755"/>
            <a:ext cx="6680200" cy="3429000"/>
          </a:xfrm>
          <a:prstGeom prst="rect">
            <a:avLst/>
          </a:prstGeom>
        </p:spPr>
      </p:pic>
      <p:pic>
        <p:nvPicPr>
          <p:cNvPr id="6" name="Picture 5">
            <a:extLst>
              <a:ext uri="{FF2B5EF4-FFF2-40B4-BE49-F238E27FC236}">
                <a16:creationId xmlns:a16="http://schemas.microsoft.com/office/drawing/2014/main" id="{DFE07DF8-2021-EE41-B973-E4F63A804E9F}"/>
              </a:ext>
            </a:extLst>
          </p:cNvPr>
          <p:cNvPicPr>
            <a:picLocks noChangeAspect="1"/>
          </p:cNvPicPr>
          <p:nvPr/>
        </p:nvPicPr>
        <p:blipFill>
          <a:blip r:embed="rId4"/>
          <a:stretch>
            <a:fillRect/>
          </a:stretch>
        </p:blipFill>
        <p:spPr>
          <a:xfrm>
            <a:off x="5518150" y="4343255"/>
            <a:ext cx="1155700" cy="1460500"/>
          </a:xfrm>
          <a:prstGeom prst="rect">
            <a:avLst/>
          </a:prstGeom>
        </p:spPr>
      </p:pic>
      <p:pic>
        <p:nvPicPr>
          <p:cNvPr id="7" name="Picture 6">
            <a:extLst>
              <a:ext uri="{FF2B5EF4-FFF2-40B4-BE49-F238E27FC236}">
                <a16:creationId xmlns:a16="http://schemas.microsoft.com/office/drawing/2014/main" id="{C56470A0-566B-2D4D-BE41-6096C452A67F}"/>
              </a:ext>
            </a:extLst>
          </p:cNvPr>
          <p:cNvPicPr>
            <a:picLocks noChangeAspect="1"/>
          </p:cNvPicPr>
          <p:nvPr/>
        </p:nvPicPr>
        <p:blipFill>
          <a:blip r:embed="rId5"/>
          <a:stretch>
            <a:fillRect/>
          </a:stretch>
        </p:blipFill>
        <p:spPr>
          <a:xfrm>
            <a:off x="7503886" y="4317855"/>
            <a:ext cx="1219200" cy="1485900"/>
          </a:xfrm>
          <a:prstGeom prst="rect">
            <a:avLst/>
          </a:prstGeom>
        </p:spPr>
      </p:pic>
      <p:pic>
        <p:nvPicPr>
          <p:cNvPr id="9" name="Picture 8">
            <a:extLst>
              <a:ext uri="{FF2B5EF4-FFF2-40B4-BE49-F238E27FC236}">
                <a16:creationId xmlns:a16="http://schemas.microsoft.com/office/drawing/2014/main" id="{2FEC3E67-8DAC-9613-899A-E728EBFD9D2B}"/>
              </a:ext>
            </a:extLst>
          </p:cNvPr>
          <p:cNvPicPr>
            <a:picLocks noChangeAspect="1"/>
          </p:cNvPicPr>
          <p:nvPr/>
        </p:nvPicPr>
        <p:blipFill>
          <a:blip r:embed="rId6"/>
          <a:stretch>
            <a:fillRect/>
          </a:stretch>
        </p:blipFill>
        <p:spPr>
          <a:xfrm>
            <a:off x="9272095" y="4383169"/>
            <a:ext cx="562053" cy="1333686"/>
          </a:xfrm>
          <a:prstGeom prst="rect">
            <a:avLst/>
          </a:prstGeom>
        </p:spPr>
      </p:pic>
      <p:pic>
        <p:nvPicPr>
          <p:cNvPr id="11" name="Picture 10">
            <a:extLst>
              <a:ext uri="{FF2B5EF4-FFF2-40B4-BE49-F238E27FC236}">
                <a16:creationId xmlns:a16="http://schemas.microsoft.com/office/drawing/2014/main" id="{53F106B8-AF72-0265-DC74-E20B4030DE6F}"/>
              </a:ext>
            </a:extLst>
          </p:cNvPr>
          <p:cNvPicPr>
            <a:picLocks noChangeAspect="1"/>
          </p:cNvPicPr>
          <p:nvPr/>
        </p:nvPicPr>
        <p:blipFill>
          <a:blip r:embed="rId7"/>
          <a:stretch>
            <a:fillRect/>
          </a:stretch>
        </p:blipFill>
        <p:spPr>
          <a:xfrm>
            <a:off x="10019393" y="4581473"/>
            <a:ext cx="1105054" cy="743054"/>
          </a:xfrm>
          <a:prstGeom prst="rect">
            <a:avLst/>
          </a:prstGeom>
        </p:spPr>
      </p:pic>
      <p:pic>
        <p:nvPicPr>
          <p:cNvPr id="13" name="Picture 12">
            <a:extLst>
              <a:ext uri="{FF2B5EF4-FFF2-40B4-BE49-F238E27FC236}">
                <a16:creationId xmlns:a16="http://schemas.microsoft.com/office/drawing/2014/main" id="{9F9E971E-19F5-5CA3-66B9-69B408E22FF6}"/>
              </a:ext>
            </a:extLst>
          </p:cNvPr>
          <p:cNvPicPr>
            <a:picLocks noChangeAspect="1"/>
          </p:cNvPicPr>
          <p:nvPr/>
        </p:nvPicPr>
        <p:blipFill>
          <a:blip r:embed="rId8"/>
          <a:stretch>
            <a:fillRect/>
          </a:stretch>
        </p:blipFill>
        <p:spPr>
          <a:xfrm>
            <a:off x="2509157" y="4286157"/>
            <a:ext cx="2297018" cy="1613900"/>
          </a:xfrm>
          <a:prstGeom prst="rect">
            <a:avLst/>
          </a:prstGeom>
        </p:spPr>
      </p:pic>
    </p:spTree>
    <p:extLst>
      <p:ext uri="{BB962C8B-B14F-4D97-AF65-F5344CB8AC3E}">
        <p14:creationId xmlns:p14="http://schemas.microsoft.com/office/powerpoint/2010/main" val="278617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277E-BBC3-FB46-A07B-3A2B4CFB3A16}"/>
              </a:ext>
            </a:extLst>
          </p:cNvPr>
          <p:cNvSpPr>
            <a:spLocks noGrp="1"/>
          </p:cNvSpPr>
          <p:nvPr>
            <p:ph type="title"/>
          </p:nvPr>
        </p:nvSpPr>
        <p:spPr>
          <a:xfrm>
            <a:off x="232228" y="0"/>
            <a:ext cx="12192000" cy="714103"/>
          </a:xfrm>
        </p:spPr>
        <p:txBody>
          <a:bodyPr>
            <a:normAutofit/>
          </a:bodyPr>
          <a:lstStyle/>
          <a:p>
            <a:r>
              <a:rPr lang="en-US" sz="3200" dirty="0"/>
              <a:t>Using recursion to generate state matrices step-by-step</a:t>
            </a:r>
          </a:p>
        </p:txBody>
      </p:sp>
      <p:sp>
        <p:nvSpPr>
          <p:cNvPr id="3" name="Content Placeholder 2">
            <a:extLst>
              <a:ext uri="{FF2B5EF4-FFF2-40B4-BE49-F238E27FC236}">
                <a16:creationId xmlns:a16="http://schemas.microsoft.com/office/drawing/2014/main" id="{5B5CD957-BF83-3548-95DB-095EBB5E3A81}"/>
              </a:ext>
            </a:extLst>
          </p:cNvPr>
          <p:cNvSpPr>
            <a:spLocks noGrp="1"/>
          </p:cNvSpPr>
          <p:nvPr>
            <p:ph idx="1"/>
          </p:nvPr>
        </p:nvSpPr>
        <p:spPr>
          <a:xfrm>
            <a:off x="232228" y="2986024"/>
            <a:ext cx="11727543" cy="3694176"/>
          </a:xfrm>
        </p:spPr>
        <p:txBody>
          <a:bodyPr>
            <a:normAutofit/>
          </a:bodyPr>
          <a:lstStyle/>
          <a:p>
            <a:r>
              <a:rPr lang="en-US" dirty="0"/>
              <a:t>‘If we start with 50 cars in Bendigo, and 40 cars in Colac, how many cars will be available for rent at both towns after 1 week, 2 weeks, </a:t>
            </a:r>
            <a:r>
              <a:rPr lang="en-US" dirty="0" err="1"/>
              <a:t>etc</a:t>
            </a:r>
            <a:r>
              <a:rPr lang="en-US" dirty="0"/>
              <a:t>?’</a:t>
            </a:r>
          </a:p>
          <a:p>
            <a:r>
              <a:rPr lang="en-US" dirty="0"/>
              <a:t>We solved this type of problem by using a </a:t>
            </a:r>
            <a:r>
              <a:rPr lang="en-US" dirty="0">
                <a:solidFill>
                  <a:srgbClr val="0070C0"/>
                </a:solidFill>
              </a:rPr>
              <a:t>recurrence relation</a:t>
            </a:r>
            <a:r>
              <a:rPr lang="en-US" dirty="0"/>
              <a:t> to model the growth in our investment year-by-year. We do the same with the car rental problem, the only difference being that we are now working with matrices.</a:t>
            </a:r>
          </a:p>
        </p:txBody>
      </p:sp>
      <p:pic>
        <p:nvPicPr>
          <p:cNvPr id="4" name="Picture 3">
            <a:extLst>
              <a:ext uri="{FF2B5EF4-FFF2-40B4-BE49-F238E27FC236}">
                <a16:creationId xmlns:a16="http://schemas.microsoft.com/office/drawing/2014/main" id="{2C68C303-E3D2-2F48-A0B9-2C6527CF9EFE}"/>
              </a:ext>
            </a:extLst>
          </p:cNvPr>
          <p:cNvPicPr>
            <a:picLocks noChangeAspect="1"/>
          </p:cNvPicPr>
          <p:nvPr/>
        </p:nvPicPr>
        <p:blipFill>
          <a:blip r:embed="rId2"/>
          <a:stretch>
            <a:fillRect/>
          </a:stretch>
        </p:blipFill>
        <p:spPr>
          <a:xfrm>
            <a:off x="3128281" y="876780"/>
            <a:ext cx="5935435" cy="1946567"/>
          </a:xfrm>
          <a:prstGeom prst="rect">
            <a:avLst/>
          </a:prstGeom>
        </p:spPr>
      </p:pic>
    </p:spTree>
    <p:extLst>
      <p:ext uri="{BB962C8B-B14F-4D97-AF65-F5344CB8AC3E}">
        <p14:creationId xmlns:p14="http://schemas.microsoft.com/office/powerpoint/2010/main" val="336448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C883-D3C5-D04D-8D78-6E76BAC14495}"/>
              </a:ext>
            </a:extLst>
          </p:cNvPr>
          <p:cNvSpPr>
            <a:spLocks noGrp="1"/>
          </p:cNvSpPr>
          <p:nvPr>
            <p:ph type="title"/>
          </p:nvPr>
        </p:nvSpPr>
        <p:spPr>
          <a:xfrm>
            <a:off x="1115568" y="160383"/>
            <a:ext cx="10168128" cy="525417"/>
          </a:xfrm>
        </p:spPr>
        <p:txBody>
          <a:bodyPr>
            <a:normAutofit fontScale="90000"/>
          </a:bodyPr>
          <a:lstStyle/>
          <a:p>
            <a:r>
              <a:rPr lang="en-US" dirty="0"/>
              <a:t>Constructing a matrix recurrence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71DA00-FD50-A64F-86C3-089F33A1211A}"/>
                  </a:ext>
                </a:extLst>
              </p:cNvPr>
              <p:cNvSpPr>
                <a:spLocks noGrp="1"/>
              </p:cNvSpPr>
              <p:nvPr>
                <p:ph idx="1"/>
              </p:nvPr>
            </p:nvSpPr>
            <p:spPr>
              <a:xfrm>
                <a:off x="0" y="685800"/>
                <a:ext cx="12192000" cy="6172200"/>
              </a:xfrm>
            </p:spPr>
            <p:txBody>
              <a:bodyPr>
                <a:normAutofit fontScale="70000" lnSpcReduction="20000"/>
              </a:bodyPr>
              <a:lstStyle/>
              <a:p>
                <a:r>
                  <a:rPr lang="en-US" dirty="0"/>
                  <a:t>A recurrence relation must have a starting point. In this case it is the </a:t>
                </a:r>
                <a:r>
                  <a:rPr lang="en-US" dirty="0">
                    <a:solidFill>
                      <a:srgbClr val="FF0000"/>
                    </a:solidFill>
                  </a:rPr>
                  <a:t>initial state matr</a:t>
                </a:r>
                <a:r>
                  <a:rPr lang="en-US" dirty="0"/>
                  <a:t>ix: </a:t>
                </a:r>
                <a14:m>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𝑆</m:t>
                        </m:r>
                      </m:e>
                      <m:sub>
                        <m:r>
                          <a:rPr lang="en-AU" b="0" i="1" dirty="0" smtClean="0">
                            <a:latin typeface="Cambria Math" panose="02040503050406030204" pitchFamily="18" charset="0"/>
                          </a:rPr>
                          <m:t>0</m:t>
                        </m:r>
                      </m:sub>
                    </m:sSub>
                  </m:oMath>
                </a14:m>
                <a:r>
                  <a:rPr lang="en-US" dirty="0"/>
                  <a:t>=</a:t>
                </a:r>
                <a14:m>
                  <m:oMath xmlns:m="http://schemas.openxmlformats.org/officeDocument/2006/math">
                    <m:d>
                      <m:dPr>
                        <m:begChr m:val="["/>
                        <m:endChr m:val="]"/>
                        <m:ctrlPr>
                          <a:rPr lang="en-US" i="1" smtClean="0">
                            <a:latin typeface="Cambria Math" panose="02040503050406030204" pitchFamily="18" charset="0"/>
                          </a:rPr>
                        </m:ctrlPr>
                      </m:dPr>
                      <m:e>
                        <m:eqArr>
                          <m:eqArrPr>
                            <m:ctrlPr>
                              <a:rPr lang="en-AU" b="0" i="1" smtClean="0">
                                <a:latin typeface="Cambria Math" panose="02040503050406030204" pitchFamily="18" charset="0"/>
                              </a:rPr>
                            </m:ctrlPr>
                          </m:eqArrPr>
                          <m:e>
                            <m:r>
                              <a:rPr lang="en-AU" b="0" i="1" smtClean="0">
                                <a:latin typeface="Cambria Math" panose="02040503050406030204" pitchFamily="18" charset="0"/>
                              </a:rPr>
                              <m:t>50</m:t>
                            </m:r>
                          </m:e>
                          <m:e>
                            <m:r>
                              <a:rPr lang="en-AU" b="0" i="1" smtClean="0">
                                <a:latin typeface="Cambria Math" panose="02040503050406030204" pitchFamily="18" charset="0"/>
                              </a:rPr>
                              <m:t>40</m:t>
                            </m:r>
                          </m:e>
                        </m:eqArr>
                      </m:e>
                    </m:d>
                  </m:oMath>
                </a14:m>
                <a:endParaRPr lang="en-US" dirty="0"/>
              </a:p>
              <a:p>
                <a:r>
                  <a:rPr lang="en-US" dirty="0">
                    <a:solidFill>
                      <a:srgbClr val="FF9300"/>
                    </a:solidFill>
                  </a:rPr>
                  <a:t>Generating</a:t>
                </a:r>
                <a14:m>
                  <m:oMath xmlns:m="http://schemas.openxmlformats.org/officeDocument/2006/math">
                    <m:sSub>
                      <m:sSubPr>
                        <m:ctrlPr>
                          <a:rPr lang="en-US" i="1" dirty="0">
                            <a:solidFill>
                              <a:srgbClr val="FF9300"/>
                            </a:solidFill>
                            <a:latin typeface="Cambria Math" panose="02040503050406030204" pitchFamily="18" charset="0"/>
                          </a:rPr>
                        </m:ctrlPr>
                      </m:sSubPr>
                      <m:e>
                        <m:r>
                          <a:rPr lang="en-AU" b="0" i="1" dirty="0" smtClean="0">
                            <a:solidFill>
                              <a:srgbClr val="FF9300"/>
                            </a:solidFill>
                            <a:latin typeface="Cambria Math" panose="02040503050406030204" pitchFamily="18" charset="0"/>
                          </a:rPr>
                          <m:t> </m:t>
                        </m:r>
                        <m:r>
                          <a:rPr lang="en-AU" i="1" dirty="0">
                            <a:solidFill>
                              <a:srgbClr val="FF9300"/>
                            </a:solidFill>
                            <a:latin typeface="Cambria Math" panose="02040503050406030204" pitchFamily="18" charset="0"/>
                          </a:rPr>
                          <m:t>𝑆</m:t>
                        </m:r>
                      </m:e>
                      <m:sub>
                        <m:r>
                          <a:rPr lang="en-AU" i="1" dirty="0">
                            <a:solidFill>
                              <a:srgbClr val="FF9300"/>
                            </a:solidFill>
                            <a:latin typeface="Cambria Math" panose="02040503050406030204" pitchFamily="18" charset="0"/>
                          </a:rPr>
                          <m:t>1</m:t>
                        </m:r>
                      </m:sub>
                    </m:sSub>
                  </m:oMath>
                </a14:m>
                <a:r>
                  <a:rPr lang="en-US" dirty="0">
                    <a:sym typeface="Wingdings" pitchFamily="2" charset="2"/>
                  </a:rPr>
                  <a:t> </a:t>
                </a:r>
                <a:r>
                  <a:rPr lang="en-US" dirty="0"/>
                  <a:t>To find out the number of cars in Bendigo and Colac after 1 week, we use the transition matrix 𝑇=</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AU" b="0" i="1" smtClean="0">
                                  <a:latin typeface="Cambria Math" panose="02040503050406030204" pitchFamily="18" charset="0"/>
                                </a:rPr>
                                <m:t>0</m:t>
                              </m:r>
                              <m:r>
                                <a:rPr lang="en-AU" b="0" i="1" smtClean="0">
                                  <a:latin typeface="Cambria Math" panose="02040503050406030204" pitchFamily="18" charset="0"/>
                                </a:rPr>
                                <m:t>.8</m:t>
                              </m:r>
                            </m:e>
                            <m:e>
                              <m:r>
                                <a:rPr lang="en-AU" b="0" i="1" smtClean="0">
                                  <a:latin typeface="Cambria Math" panose="02040503050406030204" pitchFamily="18" charset="0"/>
                                </a:rPr>
                                <m:t>0.1</m:t>
                              </m:r>
                            </m:e>
                          </m:mr>
                          <m:mr>
                            <m:e>
                              <m:r>
                                <a:rPr lang="en-AU" b="0" i="1" smtClean="0">
                                  <a:latin typeface="Cambria Math" panose="02040503050406030204" pitchFamily="18" charset="0"/>
                                </a:rPr>
                                <m:t>0.2</m:t>
                              </m:r>
                            </m:e>
                            <m:e>
                              <m:r>
                                <a:rPr lang="en-AU" b="0" i="1" smtClean="0">
                                  <a:latin typeface="Cambria Math" panose="02040503050406030204" pitchFamily="18" charset="0"/>
                                </a:rPr>
                                <m:t>0.9</m:t>
                              </m:r>
                            </m:e>
                          </m:mr>
                        </m:m>
                      </m:e>
                    </m:d>
                    <m:r>
                      <a:rPr lang="en-AU" b="0" i="0" smtClean="0">
                        <a:latin typeface="Cambria Math" panose="02040503050406030204" pitchFamily="18" charset="0"/>
                      </a:rPr>
                      <m:t> </m:t>
                    </m:r>
                  </m:oMath>
                </a14:m>
                <a:r>
                  <a:rPr lang="en-US" dirty="0"/>
                  <a:t>to generate the </a:t>
                </a:r>
                <a:r>
                  <a:rPr lang="en-US" dirty="0">
                    <a:solidFill>
                      <a:srgbClr val="FF0000"/>
                    </a:solidFill>
                  </a:rPr>
                  <a:t>next state matrix </a:t>
                </a:r>
                <a:r>
                  <a:rPr lang="en-US" dirty="0"/>
                  <a:t>in the sequence, </a:t>
                </a:r>
                <a14:m>
                  <m:oMath xmlns:m="http://schemas.openxmlformats.org/officeDocument/2006/math">
                    <m:sSub>
                      <m:sSubPr>
                        <m:ctrlPr>
                          <a:rPr lang="en-US" i="1" dirty="0" smtClean="0">
                            <a:latin typeface="Cambria Math" panose="02040503050406030204" pitchFamily="18" charset="0"/>
                          </a:rPr>
                        </m:ctrlPr>
                      </m:sSubPr>
                      <m:e>
                        <m:r>
                          <a:rPr lang="en-AU" i="1" dirty="0">
                            <a:latin typeface="Cambria Math" panose="02040503050406030204" pitchFamily="18" charset="0"/>
                          </a:rPr>
                          <m:t>𝑆</m:t>
                        </m:r>
                      </m:e>
                      <m:sub>
                        <m:r>
                          <a:rPr lang="en-AU" b="0" i="1" dirty="0" smtClean="0">
                            <a:latin typeface="Cambria Math" panose="02040503050406030204" pitchFamily="18" charset="0"/>
                          </a:rPr>
                          <m:t>1</m:t>
                        </m:r>
                      </m:sub>
                    </m:sSub>
                    <m:r>
                      <a:rPr lang="en-AU" i="1" dirty="0">
                        <a:latin typeface="Cambria Math" panose="02040503050406030204" pitchFamily="18" charset="0"/>
                      </a:rPr>
                      <m:t> </m:t>
                    </m:r>
                  </m:oMath>
                </a14:m>
                <a:r>
                  <a:rPr lang="en-US" dirty="0"/>
                  <a:t>as follows:</a:t>
                </a:r>
              </a:p>
              <a:p>
                <a:r>
                  <a:rPr lang="en-US" dirty="0"/>
                  <a:t>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AU" i="1">
                                  <a:latin typeface="Cambria Math" panose="02040503050406030204" pitchFamily="18" charset="0"/>
                                </a:rPr>
                                <m:t>0</m:t>
                              </m:r>
                              <m:r>
                                <a:rPr lang="en-AU" i="1">
                                  <a:latin typeface="Cambria Math" panose="02040503050406030204" pitchFamily="18" charset="0"/>
                                </a:rPr>
                                <m:t>.8</m:t>
                              </m:r>
                            </m:e>
                            <m:e>
                              <m:r>
                                <a:rPr lang="en-AU" i="1">
                                  <a:latin typeface="Cambria Math" panose="02040503050406030204" pitchFamily="18" charset="0"/>
                                </a:rPr>
                                <m:t>0.1</m:t>
                              </m:r>
                            </m:e>
                          </m:mr>
                          <m:mr>
                            <m:e>
                              <m:r>
                                <a:rPr lang="en-AU" i="1">
                                  <a:latin typeface="Cambria Math" panose="02040503050406030204" pitchFamily="18" charset="0"/>
                                </a:rPr>
                                <m:t>0.2</m:t>
                              </m:r>
                            </m:e>
                            <m:e>
                              <m:r>
                                <a:rPr lang="en-AU" i="1">
                                  <a:latin typeface="Cambria Math" panose="02040503050406030204" pitchFamily="18" charset="0"/>
                                </a:rPr>
                                <m:t>0.9</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i="1">
                                <a:latin typeface="Cambria Math" panose="02040503050406030204" pitchFamily="18" charset="0"/>
                              </a:rPr>
                              <m:t>50</m:t>
                            </m:r>
                          </m:e>
                          <m:e>
                            <m:r>
                              <a:rPr lang="en-AU" i="1">
                                <a:latin typeface="Cambria Math" panose="02040503050406030204" pitchFamily="18" charset="0"/>
                              </a:rPr>
                              <m:t>40</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dirty="0">
                                <a:latin typeface="Cambria Math" panose="02040503050406030204" pitchFamily="18" charset="0"/>
                              </a:rPr>
                            </m:ctrlPr>
                          </m:eqArrPr>
                          <m:e>
                            <m:r>
                              <m:rPr>
                                <m:nor/>
                              </m:rPr>
                              <a:rPr lang="en-US" dirty="0"/>
                              <m:t>0.8×50+0.1×40</m:t>
                            </m:r>
                          </m:e>
                          <m:e>
                            <m:r>
                              <m:rPr>
                                <m:nor/>
                              </m:rPr>
                              <a:rPr lang="en-US" dirty="0"/>
                              <m:t>0.2×50+0.9×40</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44</m:t>
                            </m:r>
                          </m:e>
                          <m:e>
                            <m:r>
                              <a:rPr lang="en-AU" i="1">
                                <a:latin typeface="Cambria Math" panose="02040503050406030204" pitchFamily="18" charset="0"/>
                              </a:rPr>
                              <m:t>4</m:t>
                            </m:r>
                            <m:r>
                              <a:rPr lang="en-AU" b="0" i="1" smtClean="0">
                                <a:latin typeface="Cambria Math" panose="02040503050406030204" pitchFamily="18" charset="0"/>
                              </a:rPr>
                              <m:t>6</m:t>
                            </m:r>
                          </m:e>
                        </m:eqArr>
                      </m:e>
                    </m:d>
                    <m:r>
                      <a:rPr lang="en-AU" b="0" i="1" smtClean="0">
                        <a:latin typeface="Cambria Math" panose="02040503050406030204" pitchFamily="18" charset="0"/>
                      </a:rPr>
                      <m:t>. </m:t>
                    </m:r>
                  </m:oMath>
                </a14:m>
                <a:r>
                  <a:rPr lang="en-US" dirty="0"/>
                  <a:t> </a:t>
                </a:r>
              </a:p>
              <a:p>
                <a:r>
                  <a:rPr lang="en-US" dirty="0"/>
                  <a:t>Thus, after 1 week we predict that there will be 44 cars in Bendigo and 46 in Colac.</a:t>
                </a:r>
              </a:p>
              <a:p>
                <a:r>
                  <a:rPr lang="en-US" dirty="0">
                    <a:solidFill>
                      <a:srgbClr val="FF9300"/>
                    </a:solidFill>
                  </a:rPr>
                  <a:t>Generating </a:t>
                </a:r>
                <a14:m>
                  <m:oMath xmlns:m="http://schemas.openxmlformats.org/officeDocument/2006/math">
                    <m:sSub>
                      <m:sSubPr>
                        <m:ctrlPr>
                          <a:rPr lang="en-US" i="1" dirty="0">
                            <a:solidFill>
                              <a:srgbClr val="FF9300"/>
                            </a:solidFill>
                            <a:latin typeface="Cambria Math" panose="02040503050406030204" pitchFamily="18" charset="0"/>
                          </a:rPr>
                        </m:ctrlPr>
                      </m:sSubPr>
                      <m:e>
                        <m:r>
                          <a:rPr lang="en-AU" i="1" dirty="0">
                            <a:solidFill>
                              <a:srgbClr val="FF9300"/>
                            </a:solidFill>
                            <a:latin typeface="Cambria Math" panose="02040503050406030204" pitchFamily="18" charset="0"/>
                          </a:rPr>
                          <m:t>𝑆</m:t>
                        </m:r>
                      </m:e>
                      <m:sub>
                        <m:r>
                          <a:rPr lang="en-AU" b="0" i="1" dirty="0" smtClean="0">
                            <a:solidFill>
                              <a:srgbClr val="FF9300"/>
                            </a:solidFill>
                            <a:latin typeface="Cambria Math" panose="02040503050406030204" pitchFamily="18" charset="0"/>
                          </a:rPr>
                          <m:t>2</m:t>
                        </m:r>
                      </m:sub>
                    </m:sSub>
                    <m:r>
                      <a:rPr lang="en-AU" i="1" dirty="0">
                        <a:solidFill>
                          <a:srgbClr val="FF9300"/>
                        </a:solidFill>
                        <a:latin typeface="Cambria Math" panose="02040503050406030204" pitchFamily="18" charset="0"/>
                      </a:rPr>
                      <m:t> </m:t>
                    </m:r>
                  </m:oMath>
                </a14:m>
                <a:r>
                  <a:rPr lang="en-US" dirty="0">
                    <a:sym typeface="Wingdings" pitchFamily="2" charset="2"/>
                  </a:rPr>
                  <a:t> </a:t>
                </a:r>
                <a:r>
                  <a:rPr lang="en-US" dirty="0"/>
                  <a:t>Following the same pattern, after 2 weeks;</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AU" i="1">
                                  <a:latin typeface="Cambria Math" panose="02040503050406030204" pitchFamily="18" charset="0"/>
                                </a:rPr>
                                <m:t>0</m:t>
                              </m:r>
                              <m:r>
                                <a:rPr lang="en-AU" i="1">
                                  <a:latin typeface="Cambria Math" panose="02040503050406030204" pitchFamily="18" charset="0"/>
                                </a:rPr>
                                <m:t>.8</m:t>
                              </m:r>
                            </m:e>
                            <m:e>
                              <m:r>
                                <a:rPr lang="en-AU" i="1">
                                  <a:latin typeface="Cambria Math" panose="02040503050406030204" pitchFamily="18" charset="0"/>
                                </a:rPr>
                                <m:t>0.1</m:t>
                              </m:r>
                            </m:e>
                          </m:mr>
                          <m:mr>
                            <m:e>
                              <m:r>
                                <a:rPr lang="en-AU" i="1">
                                  <a:latin typeface="Cambria Math" panose="02040503050406030204" pitchFamily="18" charset="0"/>
                                </a:rPr>
                                <m:t>0.2</m:t>
                              </m:r>
                            </m:e>
                            <m:e>
                              <m:r>
                                <a:rPr lang="en-AU" i="1">
                                  <a:latin typeface="Cambria Math" panose="02040503050406030204" pitchFamily="18" charset="0"/>
                                </a:rPr>
                                <m:t>0.9</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44</m:t>
                            </m:r>
                          </m:e>
                          <m:e>
                            <m:r>
                              <a:rPr lang="en-AU" i="1">
                                <a:latin typeface="Cambria Math" panose="02040503050406030204" pitchFamily="18" charset="0"/>
                              </a:rPr>
                              <m:t>4</m:t>
                            </m:r>
                            <m:r>
                              <a:rPr lang="en-AU" b="0" i="1" smtClean="0">
                                <a:latin typeface="Cambria Math" panose="02040503050406030204" pitchFamily="18" charset="0"/>
                              </a:rPr>
                              <m:t>6</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dirty="0">
                                <a:latin typeface="Cambria Math" panose="02040503050406030204" pitchFamily="18" charset="0"/>
                              </a:rPr>
                            </m:ctrlPr>
                          </m:eqArrPr>
                          <m:e>
                            <m:r>
                              <m:rPr>
                                <m:nor/>
                              </m:rPr>
                              <a:rPr lang="en-US" dirty="0"/>
                              <m:t>0.8×</m:t>
                            </m:r>
                            <m:r>
                              <m:rPr>
                                <m:nor/>
                              </m:rPr>
                              <a:rPr lang="en-AU" b="0" i="0" dirty="0" smtClean="0"/>
                              <m:t>44</m:t>
                            </m:r>
                            <m:r>
                              <m:rPr>
                                <m:nor/>
                              </m:rPr>
                              <a:rPr lang="en-US" dirty="0"/>
                              <m:t>+0.1×4</m:t>
                            </m:r>
                            <m:r>
                              <a:rPr lang="en-AU" b="0" i="1" dirty="0" smtClean="0">
                                <a:latin typeface="Cambria Math" panose="02040503050406030204" pitchFamily="18" charset="0"/>
                              </a:rPr>
                              <m:t>6</m:t>
                            </m:r>
                          </m:e>
                          <m:e>
                            <m:r>
                              <m:rPr>
                                <m:nor/>
                              </m:rPr>
                              <a:rPr lang="en-US" dirty="0"/>
                              <m:t>0.2×</m:t>
                            </m:r>
                            <m:r>
                              <m:rPr>
                                <m:nor/>
                              </m:rPr>
                              <a:rPr lang="en-AU" b="0" i="0" dirty="0" smtClean="0"/>
                              <m:t>44</m:t>
                            </m:r>
                            <m:r>
                              <m:rPr>
                                <m:nor/>
                              </m:rPr>
                              <a:rPr lang="en-US" dirty="0"/>
                              <m:t>+0.9×4</m:t>
                            </m:r>
                            <m:r>
                              <a:rPr lang="en-AU" b="0" i="1" dirty="0" smtClean="0">
                                <a:latin typeface="Cambria Math" panose="02040503050406030204" pitchFamily="18" charset="0"/>
                              </a:rPr>
                              <m:t>6</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39.8</m:t>
                            </m:r>
                          </m:e>
                          <m:e>
                            <m:r>
                              <a:rPr lang="en-AU" b="0" i="1" smtClean="0">
                                <a:latin typeface="Cambria Math" panose="02040503050406030204" pitchFamily="18" charset="0"/>
                              </a:rPr>
                              <m:t>50.2</m:t>
                            </m:r>
                          </m:e>
                        </m:eqArr>
                      </m:e>
                    </m:d>
                    <m:r>
                      <a:rPr lang="en-AU" i="1">
                        <a:latin typeface="Cambria Math" panose="02040503050406030204" pitchFamily="18" charset="0"/>
                      </a:rPr>
                      <m:t>. </m:t>
                    </m:r>
                  </m:oMath>
                </a14:m>
                <a:endParaRPr lang="en-US" dirty="0"/>
              </a:p>
              <a:p>
                <a:r>
                  <a:rPr lang="en-US" dirty="0"/>
                  <a:t>Thus, after 2 weeks we predict that there will be 39.8 cars in Bendigo and 50.2 in Colac.</a:t>
                </a:r>
              </a:p>
              <a:p>
                <a:r>
                  <a:rPr lang="en-US" dirty="0">
                    <a:solidFill>
                      <a:srgbClr val="FF9300"/>
                    </a:solidFill>
                  </a:rPr>
                  <a:t>Generating </a:t>
                </a:r>
                <a14:m>
                  <m:oMath xmlns:m="http://schemas.openxmlformats.org/officeDocument/2006/math">
                    <m:sSub>
                      <m:sSubPr>
                        <m:ctrlPr>
                          <a:rPr lang="en-US" i="1" dirty="0">
                            <a:solidFill>
                              <a:srgbClr val="FF9300"/>
                            </a:solidFill>
                            <a:latin typeface="Cambria Math" panose="02040503050406030204" pitchFamily="18" charset="0"/>
                          </a:rPr>
                        </m:ctrlPr>
                      </m:sSubPr>
                      <m:e>
                        <m:r>
                          <a:rPr lang="en-AU" i="1" dirty="0">
                            <a:solidFill>
                              <a:srgbClr val="FF9300"/>
                            </a:solidFill>
                            <a:latin typeface="Cambria Math" panose="02040503050406030204" pitchFamily="18" charset="0"/>
                          </a:rPr>
                          <m:t>𝑆</m:t>
                        </m:r>
                      </m:e>
                      <m:sub>
                        <m:r>
                          <a:rPr lang="en-AU" b="0" i="1" dirty="0" smtClean="0">
                            <a:solidFill>
                              <a:srgbClr val="FF9300"/>
                            </a:solidFill>
                            <a:latin typeface="Cambria Math" panose="02040503050406030204" pitchFamily="18" charset="0"/>
                          </a:rPr>
                          <m:t>3</m:t>
                        </m:r>
                      </m:sub>
                    </m:sSub>
                    <m:r>
                      <a:rPr lang="en-AU" i="1" dirty="0">
                        <a:solidFill>
                          <a:srgbClr val="FF9300"/>
                        </a:solidFill>
                        <a:latin typeface="Cambria Math" panose="02040503050406030204" pitchFamily="18" charset="0"/>
                      </a:rPr>
                      <m:t> </m:t>
                    </m:r>
                  </m:oMath>
                </a14:m>
                <a:r>
                  <a:rPr lang="en-US" dirty="0">
                    <a:sym typeface="Wingdings" pitchFamily="2" charset="2"/>
                  </a:rPr>
                  <a:t> </a:t>
                </a:r>
                <a:r>
                  <a:rPr lang="en-US" dirty="0"/>
                  <a:t>After 3 weeks:</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AU" i="1">
                                  <a:latin typeface="Cambria Math" panose="02040503050406030204" pitchFamily="18" charset="0"/>
                                </a:rPr>
                                <m:t>0</m:t>
                              </m:r>
                              <m:r>
                                <a:rPr lang="en-AU" i="1">
                                  <a:latin typeface="Cambria Math" panose="02040503050406030204" pitchFamily="18" charset="0"/>
                                </a:rPr>
                                <m:t>.8</m:t>
                              </m:r>
                            </m:e>
                            <m:e>
                              <m:r>
                                <a:rPr lang="en-AU" i="1">
                                  <a:latin typeface="Cambria Math" panose="02040503050406030204" pitchFamily="18" charset="0"/>
                                </a:rPr>
                                <m:t>0.1</m:t>
                              </m:r>
                            </m:e>
                          </m:mr>
                          <m:mr>
                            <m:e>
                              <m:r>
                                <a:rPr lang="en-AU" i="1">
                                  <a:latin typeface="Cambria Math" panose="02040503050406030204" pitchFamily="18" charset="0"/>
                                </a:rPr>
                                <m:t>0.2</m:t>
                              </m:r>
                            </m:e>
                            <m:e>
                              <m:r>
                                <a:rPr lang="en-AU" i="1">
                                  <a:latin typeface="Cambria Math" panose="02040503050406030204" pitchFamily="18" charset="0"/>
                                </a:rPr>
                                <m:t>0.9</m:t>
                              </m:r>
                            </m:e>
                          </m:mr>
                        </m:m>
                      </m:e>
                    </m:d>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i="1">
                                <a:latin typeface="Cambria Math" panose="02040503050406030204" pitchFamily="18" charset="0"/>
                              </a:rPr>
                              <m:t>39.8</m:t>
                            </m:r>
                          </m:e>
                          <m:e>
                            <m:r>
                              <a:rPr lang="en-AU" i="1">
                                <a:latin typeface="Cambria Math" panose="02040503050406030204" pitchFamily="18" charset="0"/>
                              </a:rPr>
                              <m:t>50.2</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dirty="0">
                                <a:latin typeface="Cambria Math" panose="02040503050406030204" pitchFamily="18" charset="0"/>
                              </a:rPr>
                            </m:ctrlPr>
                          </m:eqArrPr>
                          <m:e>
                            <m:r>
                              <m:rPr>
                                <m:nor/>
                              </m:rPr>
                              <a:rPr lang="en-US" dirty="0"/>
                              <m:t>0.8×</m:t>
                            </m:r>
                            <m:r>
                              <m:rPr>
                                <m:nor/>
                              </m:rPr>
                              <a:rPr lang="en-AU" b="0" i="0" dirty="0" smtClean="0"/>
                              <m:t>39.8</m:t>
                            </m:r>
                            <m:r>
                              <m:rPr>
                                <m:nor/>
                              </m:rPr>
                              <a:rPr lang="en-US" dirty="0"/>
                              <m:t>+0.1×</m:t>
                            </m:r>
                            <m:r>
                              <a:rPr lang="en-AU" b="0" i="1" dirty="0" smtClean="0">
                                <a:latin typeface="Cambria Math" panose="02040503050406030204" pitchFamily="18" charset="0"/>
                              </a:rPr>
                              <m:t>50.2</m:t>
                            </m:r>
                          </m:e>
                          <m:e>
                            <m:r>
                              <m:rPr>
                                <m:nor/>
                              </m:rPr>
                              <a:rPr lang="en-US" dirty="0"/>
                              <m:t>0.2×</m:t>
                            </m:r>
                            <m:r>
                              <m:rPr>
                                <m:nor/>
                              </m:rPr>
                              <a:rPr lang="en-AU" b="0" i="0" dirty="0" smtClean="0"/>
                              <m:t>39.8</m:t>
                            </m:r>
                            <m:r>
                              <m:rPr>
                                <m:nor/>
                              </m:rPr>
                              <a:rPr lang="en-US" dirty="0"/>
                              <m:t>+0.9×</m:t>
                            </m:r>
                            <m:r>
                              <a:rPr lang="en-AU" b="0" i="1" dirty="0" smtClean="0">
                                <a:latin typeface="Cambria Math" panose="02040503050406030204" pitchFamily="18" charset="0"/>
                              </a:rPr>
                              <m:t>50.2</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36.9</m:t>
                            </m:r>
                          </m:e>
                          <m:e>
                            <m:r>
                              <a:rPr lang="en-AU" b="0" i="1" smtClean="0">
                                <a:latin typeface="Cambria Math" panose="02040503050406030204" pitchFamily="18" charset="0"/>
                              </a:rPr>
                              <m:t>53.1</m:t>
                            </m:r>
                          </m:e>
                        </m:eqArr>
                      </m:e>
                    </m:d>
                    <m:r>
                      <a:rPr lang="en-AU" i="1">
                        <a:latin typeface="Cambria Math" panose="02040503050406030204" pitchFamily="18" charset="0"/>
                      </a:rPr>
                      <m:t>.</m:t>
                    </m:r>
                  </m:oMath>
                </a14:m>
                <a:endParaRPr lang="en-US" dirty="0"/>
              </a:p>
              <a:p>
                <a:r>
                  <a:rPr lang="en-US" dirty="0"/>
                  <a:t>Thus, after 3 weeks we predict that there will be 36.9 cars in Bendigo and 53.1 in Colac.</a:t>
                </a:r>
              </a:p>
              <a:p>
                <a:r>
                  <a:rPr lang="en-US" dirty="0"/>
                  <a:t>A pattern is now emerging. So far we have seen that: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endParaRPr lang="en-AU" dirty="0"/>
              </a:p>
              <a:p>
                <a:r>
                  <a:rPr lang="en-US" dirty="0"/>
                  <a:t>If we continue this pattern we have: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4</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5</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4</m:t>
                        </m:r>
                      </m:sub>
                    </m:sSub>
                    <m:r>
                      <a:rPr lang="en-AU" i="1" dirty="0">
                        <a:solidFill>
                          <a:srgbClr val="0070C0"/>
                        </a:solidFill>
                        <a:latin typeface="Cambria Math" panose="02040503050406030204" pitchFamily="18" charset="0"/>
                      </a:rPr>
                      <m:t> </m:t>
                    </m:r>
                  </m:oMath>
                </a14:m>
                <a:r>
                  <a:rPr lang="en-US" dirty="0"/>
                  <a:t>or, more generally,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𝑛</m:t>
                        </m:r>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𝑛</m:t>
                        </m:r>
                      </m:sub>
                    </m:sSub>
                    <m:r>
                      <a:rPr lang="en-AU" i="1" dirty="0">
                        <a:solidFill>
                          <a:srgbClr val="0070C0"/>
                        </a:solidFill>
                        <a:latin typeface="Cambria Math" panose="02040503050406030204" pitchFamily="18" charset="0"/>
                      </a:rPr>
                      <m:t> </m:t>
                    </m:r>
                  </m:oMath>
                </a14:m>
                <a:r>
                  <a:rPr lang="en-US" dirty="0"/>
                  <a:t>.</a:t>
                </a:r>
              </a:p>
            </p:txBody>
          </p:sp>
        </mc:Choice>
        <mc:Fallback xmlns="">
          <p:sp>
            <p:nvSpPr>
              <p:cNvPr id="3" name="Content Placeholder 2">
                <a:extLst>
                  <a:ext uri="{FF2B5EF4-FFF2-40B4-BE49-F238E27FC236}">
                    <a16:creationId xmlns:a16="http://schemas.microsoft.com/office/drawing/2014/main" id="{4871DA00-FD50-A64F-86C3-089F33A1211A}"/>
                  </a:ext>
                </a:extLst>
              </p:cNvPr>
              <p:cNvSpPr>
                <a:spLocks noGrp="1" noRot="1" noChangeAspect="1" noMove="1" noResize="1" noEditPoints="1" noAdjustHandles="1" noChangeArrowheads="1" noChangeShapeType="1" noTextEdit="1"/>
              </p:cNvSpPr>
              <p:nvPr>
                <p:ph idx="1"/>
              </p:nvPr>
            </p:nvSpPr>
            <p:spPr>
              <a:xfrm>
                <a:off x="0" y="685800"/>
                <a:ext cx="12192000" cy="6172200"/>
              </a:xfrm>
              <a:blipFill>
                <a:blip r:embed="rId2"/>
                <a:stretch>
                  <a:fillRect l="-416" t="-20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60C67C5-3900-8C43-BD8F-C6447140E6C0}"/>
              </a:ext>
            </a:extLst>
          </p:cNvPr>
          <p:cNvPicPr>
            <a:picLocks noChangeAspect="1"/>
          </p:cNvPicPr>
          <p:nvPr/>
        </p:nvPicPr>
        <p:blipFill>
          <a:blip r:embed="rId3"/>
          <a:stretch>
            <a:fillRect/>
          </a:stretch>
        </p:blipFill>
        <p:spPr>
          <a:xfrm>
            <a:off x="7224486" y="4524478"/>
            <a:ext cx="4633686" cy="866671"/>
          </a:xfrm>
          <a:prstGeom prst="rect">
            <a:avLst/>
          </a:prstGeom>
        </p:spPr>
      </p:pic>
      <p:pic>
        <p:nvPicPr>
          <p:cNvPr id="5" name="Picture 4">
            <a:extLst>
              <a:ext uri="{FF2B5EF4-FFF2-40B4-BE49-F238E27FC236}">
                <a16:creationId xmlns:a16="http://schemas.microsoft.com/office/drawing/2014/main" id="{7434CEB7-F94E-B54F-80CE-9BC813C45145}"/>
              </a:ext>
            </a:extLst>
          </p:cNvPr>
          <p:cNvPicPr>
            <a:picLocks noChangeAspect="1"/>
          </p:cNvPicPr>
          <p:nvPr/>
        </p:nvPicPr>
        <p:blipFill>
          <a:blip r:embed="rId4"/>
          <a:stretch>
            <a:fillRect/>
          </a:stretch>
        </p:blipFill>
        <p:spPr>
          <a:xfrm>
            <a:off x="8338909" y="3169224"/>
            <a:ext cx="2662919" cy="873323"/>
          </a:xfrm>
          <a:prstGeom prst="rect">
            <a:avLst/>
          </a:prstGeom>
        </p:spPr>
      </p:pic>
      <p:sp>
        <p:nvSpPr>
          <p:cNvPr id="6" name="TextBox 5">
            <a:extLst>
              <a:ext uri="{FF2B5EF4-FFF2-40B4-BE49-F238E27FC236}">
                <a16:creationId xmlns:a16="http://schemas.microsoft.com/office/drawing/2014/main" id="{81279A00-8A87-44F3-AD8B-5641DBA6A7B6}"/>
              </a:ext>
            </a:extLst>
          </p:cNvPr>
          <p:cNvSpPr txBox="1"/>
          <p:nvPr/>
        </p:nvSpPr>
        <p:spPr>
          <a:xfrm>
            <a:off x="8872331" y="1918400"/>
            <a:ext cx="2985841" cy="584775"/>
          </a:xfrm>
          <a:prstGeom prst="rect">
            <a:avLst/>
          </a:prstGeom>
          <a:noFill/>
        </p:spPr>
        <p:txBody>
          <a:bodyPr wrap="square" rtlCol="0">
            <a:spAutoFit/>
          </a:bodyPr>
          <a:lstStyle/>
          <a:p>
            <a:r>
              <a:rPr lang="en-US" sz="3200" dirty="0">
                <a:highlight>
                  <a:srgbClr val="00FF00"/>
                </a:highlight>
              </a:rPr>
              <a:t>CAS Notes 7.5</a:t>
            </a:r>
            <a:endParaRPr lang="en-AU" sz="3200" dirty="0">
              <a:highlight>
                <a:srgbClr val="00FF00"/>
              </a:highlight>
            </a:endParaRPr>
          </a:p>
        </p:txBody>
      </p:sp>
      <p:sp>
        <p:nvSpPr>
          <p:cNvPr id="7" name="TextBox 6">
            <a:extLst>
              <a:ext uri="{FF2B5EF4-FFF2-40B4-BE49-F238E27FC236}">
                <a16:creationId xmlns:a16="http://schemas.microsoft.com/office/drawing/2014/main" id="{9465B8FD-739D-97A2-A25C-8F63444CF4EA}"/>
              </a:ext>
            </a:extLst>
          </p:cNvPr>
          <p:cNvSpPr txBox="1"/>
          <p:nvPr/>
        </p:nvSpPr>
        <p:spPr>
          <a:xfrm>
            <a:off x="8872331" y="2527461"/>
            <a:ext cx="2985841" cy="584775"/>
          </a:xfrm>
          <a:prstGeom prst="rect">
            <a:avLst/>
          </a:prstGeom>
          <a:noFill/>
        </p:spPr>
        <p:txBody>
          <a:bodyPr wrap="square" rtlCol="0">
            <a:spAutoFit/>
          </a:bodyPr>
          <a:lstStyle/>
          <a:p>
            <a:r>
              <a:rPr lang="en-US" sz="3200" dirty="0">
                <a:highlight>
                  <a:srgbClr val="00FF00"/>
                </a:highlight>
              </a:rPr>
              <a:t>CAS Notes 7.9</a:t>
            </a:r>
            <a:endParaRPr lang="en-AU" sz="3200" dirty="0">
              <a:highlight>
                <a:srgbClr val="00FF00"/>
              </a:highlight>
            </a:endParaRPr>
          </a:p>
        </p:txBody>
      </p:sp>
    </p:spTree>
    <p:extLst>
      <p:ext uri="{BB962C8B-B14F-4D97-AF65-F5344CB8AC3E}">
        <p14:creationId xmlns:p14="http://schemas.microsoft.com/office/powerpoint/2010/main" val="133568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C883-D3C5-D04D-8D78-6E76BAC14495}"/>
              </a:ext>
            </a:extLst>
          </p:cNvPr>
          <p:cNvSpPr>
            <a:spLocks noGrp="1"/>
          </p:cNvSpPr>
          <p:nvPr>
            <p:ph type="title"/>
          </p:nvPr>
        </p:nvSpPr>
        <p:spPr>
          <a:xfrm>
            <a:off x="0" y="160383"/>
            <a:ext cx="12192000" cy="525417"/>
          </a:xfrm>
        </p:spPr>
        <p:txBody>
          <a:bodyPr>
            <a:noAutofit/>
          </a:bodyPr>
          <a:lstStyle/>
          <a:p>
            <a:r>
              <a:rPr lang="en-US" sz="3000" dirty="0"/>
              <a:t>Using a recursion relation to calculate state matrices step-by-step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71DA00-FD50-A64F-86C3-089F33A1211A}"/>
                  </a:ext>
                </a:extLst>
              </p:cNvPr>
              <p:cNvSpPr>
                <a:spLocks noGrp="1"/>
              </p:cNvSpPr>
              <p:nvPr>
                <p:ph idx="1"/>
              </p:nvPr>
            </p:nvSpPr>
            <p:spPr>
              <a:xfrm>
                <a:off x="0" y="685800"/>
                <a:ext cx="12192000" cy="2743200"/>
              </a:xfrm>
            </p:spPr>
            <p:txBody>
              <a:bodyPr>
                <a:normAutofit fontScale="77500" lnSpcReduction="20000"/>
              </a:bodyPr>
              <a:lstStyle/>
              <a:p>
                <a:r>
                  <a:rPr lang="en-US" dirty="0"/>
                  <a:t>The factory has a large number of machines. The machines can be in one of two states: operating (𝑂) or broken (𝐵). Broken machines are repaired and come back into operation and vice versa.</a:t>
                </a:r>
              </a:p>
              <a:p>
                <a:r>
                  <a:rPr lang="en-US" dirty="0"/>
                  <a:t>At the start, 80 machines are operating and 20 are broken.</a:t>
                </a:r>
              </a:p>
              <a:p>
                <a:r>
                  <a:rPr lang="en-US" dirty="0"/>
                  <a:t>Use the recursion relation.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r>
                  <a:rPr lang="en-US" dirty="0" err="1">
                    <a:solidFill>
                      <a:srgbClr val="0070C0"/>
                    </a:solidFill>
                  </a:rPr>
                  <a:t>intial</a:t>
                </a:r>
                <a:r>
                  <a:rPr lang="en-US" dirty="0">
                    <a:solidFill>
                      <a:srgbClr val="0070C0"/>
                    </a:solidFill>
                  </a:rPr>
                  <a:t> value,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sub>
                    </m:sSub>
                    <m:r>
                      <a:rPr lang="en-AU" i="1" dirty="0">
                        <a:solidFill>
                          <a:srgbClr val="0070C0"/>
                        </a:solidFill>
                        <a:latin typeface="Cambria Math" panose="02040503050406030204" pitchFamily="18" charset="0"/>
                      </a:rPr>
                      <m:t> </m:t>
                    </m:r>
                  </m:oMath>
                </a14:m>
                <a:endParaRPr lang="en-AU" dirty="0">
                  <a:solidFill>
                    <a:srgbClr val="0070C0"/>
                  </a:solidFill>
                </a:endParaRPr>
              </a:p>
              <a:p>
                <a:r>
                  <a:rPr lang="en-US" dirty="0"/>
                  <a:t>Where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a:t>
                </a:r>
                <a14:m>
                  <m:oMath xmlns:m="http://schemas.openxmlformats.org/officeDocument/2006/math">
                    <m:d>
                      <m:dPr>
                        <m:begChr m:val="["/>
                        <m:endChr m:val="]"/>
                        <m:ctrlPr>
                          <a:rPr lang="en-US" i="1" smtClean="0">
                            <a:solidFill>
                              <a:srgbClr val="0070C0"/>
                            </a:solidFill>
                            <a:latin typeface="Cambria Math" panose="02040503050406030204" pitchFamily="18" charset="0"/>
                          </a:rPr>
                        </m:ctrlPr>
                      </m:dPr>
                      <m:e>
                        <m:eqArr>
                          <m:eqArrPr>
                            <m:ctrlPr>
                              <a:rPr lang="en-AU" b="0" i="1" smtClean="0">
                                <a:solidFill>
                                  <a:srgbClr val="0070C0"/>
                                </a:solidFill>
                                <a:latin typeface="Cambria Math" panose="02040503050406030204" pitchFamily="18" charset="0"/>
                              </a:rPr>
                            </m:ctrlPr>
                          </m:eqArrPr>
                          <m:e>
                            <m:r>
                              <a:rPr lang="en-AU" b="0" i="1" smtClean="0">
                                <a:solidFill>
                                  <a:srgbClr val="0070C0"/>
                                </a:solidFill>
                                <a:latin typeface="Cambria Math" panose="02040503050406030204" pitchFamily="18" charset="0"/>
                              </a:rPr>
                              <m:t>80</m:t>
                            </m:r>
                          </m:e>
                          <m:e>
                            <m:r>
                              <a:rPr lang="en-AU" b="0" i="1" smtClean="0">
                                <a:solidFill>
                                  <a:srgbClr val="0070C0"/>
                                </a:solidFill>
                                <a:latin typeface="Cambria Math" panose="02040503050406030204" pitchFamily="18" charset="0"/>
                              </a:rPr>
                              <m:t>20</m:t>
                            </m:r>
                          </m:e>
                        </m:eqArr>
                      </m:e>
                    </m:d>
                  </m:oMath>
                </a14:m>
                <a:r>
                  <a:rPr lang="en-US" dirty="0">
                    <a:solidFill>
                      <a:srgbClr val="0070C0"/>
                    </a:solidFill>
                  </a:rPr>
                  <a:t> , T=</a:t>
                </a:r>
                <a14:m>
                  <m:oMath xmlns:m="http://schemas.openxmlformats.org/officeDocument/2006/math">
                    <m:d>
                      <m:dPr>
                        <m:begChr m:val="["/>
                        <m:endChr m:val="]"/>
                        <m:ctrlPr>
                          <a:rPr lang="en-US" i="1" smtClean="0">
                            <a:solidFill>
                              <a:srgbClr val="0070C0"/>
                            </a:solidFill>
                            <a:latin typeface="Cambria Math" panose="02040503050406030204" pitchFamily="18" charset="0"/>
                          </a:rPr>
                        </m:ctrlPr>
                      </m:dPr>
                      <m:e>
                        <m:m>
                          <m:mPr>
                            <m:mcs>
                              <m:mc>
                                <m:mcPr>
                                  <m:count m:val="2"/>
                                  <m:mcJc m:val="center"/>
                                </m:mcPr>
                              </m:mc>
                            </m:mcs>
                            <m:ctrlPr>
                              <a:rPr lang="en-US" i="1" smtClean="0">
                                <a:solidFill>
                                  <a:srgbClr val="0070C0"/>
                                </a:solidFill>
                                <a:latin typeface="Cambria Math" panose="02040503050406030204" pitchFamily="18" charset="0"/>
                              </a:rPr>
                            </m:ctrlPr>
                          </m:mPr>
                          <m:mr>
                            <m:e>
                              <m:r>
                                <m:rPr>
                                  <m:brk m:alnAt="7"/>
                                </m:rPr>
                                <a:rPr lang="en-AU" b="0" i="1" smtClean="0">
                                  <a:solidFill>
                                    <a:srgbClr val="0070C0"/>
                                  </a:solidFill>
                                  <a:latin typeface="Cambria Math" panose="02040503050406030204" pitchFamily="18" charset="0"/>
                                </a:rPr>
                                <m:t>0</m:t>
                              </m:r>
                              <m:r>
                                <a:rPr lang="en-AU" b="0" i="1" smtClean="0">
                                  <a:solidFill>
                                    <a:srgbClr val="0070C0"/>
                                  </a:solidFill>
                                  <a:latin typeface="Cambria Math" panose="02040503050406030204" pitchFamily="18" charset="0"/>
                                </a:rPr>
                                <m:t>.85</m:t>
                              </m:r>
                            </m:e>
                            <m:e>
                              <m:r>
                                <a:rPr lang="en-AU" b="0" i="1" smtClean="0">
                                  <a:solidFill>
                                    <a:srgbClr val="0070C0"/>
                                  </a:solidFill>
                                  <a:latin typeface="Cambria Math" panose="02040503050406030204" pitchFamily="18" charset="0"/>
                                </a:rPr>
                                <m:t>0.05</m:t>
                              </m:r>
                            </m:e>
                          </m:mr>
                          <m:mr>
                            <m:e>
                              <m:r>
                                <a:rPr lang="en-AU" b="0" i="1" smtClean="0">
                                  <a:solidFill>
                                    <a:srgbClr val="0070C0"/>
                                  </a:solidFill>
                                  <a:latin typeface="Cambria Math" panose="02040503050406030204" pitchFamily="18" charset="0"/>
                                </a:rPr>
                                <m:t>0.15</m:t>
                              </m:r>
                            </m:e>
                            <m:e>
                              <m:r>
                                <a:rPr lang="en-AU" b="0" i="1" smtClean="0">
                                  <a:solidFill>
                                    <a:srgbClr val="0070C0"/>
                                  </a:solidFill>
                                  <a:latin typeface="Cambria Math" panose="02040503050406030204" pitchFamily="18" charset="0"/>
                                </a:rPr>
                                <m:t>0.95</m:t>
                              </m:r>
                            </m:e>
                          </m:mr>
                        </m:m>
                      </m:e>
                    </m:d>
                  </m:oMath>
                </a14:m>
                <a:endParaRPr lang="en-US" dirty="0"/>
              </a:p>
              <a:p>
                <a:r>
                  <a:rPr lang="en-US" dirty="0"/>
                  <a:t>to determine the number of operational and broken machines after 1 day and after 3 days.</a:t>
                </a:r>
              </a:p>
            </p:txBody>
          </p:sp>
        </mc:Choice>
        <mc:Fallback xmlns="">
          <p:sp>
            <p:nvSpPr>
              <p:cNvPr id="3" name="Content Placeholder 2">
                <a:extLst>
                  <a:ext uri="{FF2B5EF4-FFF2-40B4-BE49-F238E27FC236}">
                    <a16:creationId xmlns:a16="http://schemas.microsoft.com/office/drawing/2014/main" id="{4871DA00-FD50-A64F-86C3-089F33A1211A}"/>
                  </a:ext>
                </a:extLst>
              </p:cNvPr>
              <p:cNvSpPr>
                <a:spLocks noGrp="1" noRot="1" noChangeAspect="1" noMove="1" noResize="1" noEditPoints="1" noAdjustHandles="1" noChangeArrowheads="1" noChangeShapeType="1" noTextEdit="1"/>
              </p:cNvSpPr>
              <p:nvPr>
                <p:ph idx="1"/>
              </p:nvPr>
            </p:nvSpPr>
            <p:spPr>
              <a:xfrm>
                <a:off x="0" y="685800"/>
                <a:ext cx="12192000" cy="2743200"/>
              </a:xfrm>
              <a:blipFill>
                <a:blip r:embed="rId2"/>
                <a:stretch>
                  <a:fillRect l="-550" t="-3111" r="-700" b="-889"/>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212487BA-0F08-F348-A2EE-26682D63F579}"/>
              </a:ext>
            </a:extLst>
          </p:cNvPr>
          <p:cNvPicPr>
            <a:picLocks noChangeAspect="1"/>
          </p:cNvPicPr>
          <p:nvPr/>
        </p:nvPicPr>
        <p:blipFill>
          <a:blip r:embed="rId3"/>
          <a:stretch>
            <a:fillRect/>
          </a:stretch>
        </p:blipFill>
        <p:spPr>
          <a:xfrm>
            <a:off x="511629" y="3220357"/>
            <a:ext cx="5740400" cy="939800"/>
          </a:xfrm>
          <a:prstGeom prst="rect">
            <a:avLst/>
          </a:prstGeom>
        </p:spPr>
      </p:pic>
      <p:pic>
        <p:nvPicPr>
          <p:cNvPr id="6" name="Picture 5">
            <a:extLst>
              <a:ext uri="{FF2B5EF4-FFF2-40B4-BE49-F238E27FC236}">
                <a16:creationId xmlns:a16="http://schemas.microsoft.com/office/drawing/2014/main" id="{2DE59B92-3DBA-C74E-B375-BCE9702DF706}"/>
              </a:ext>
            </a:extLst>
          </p:cNvPr>
          <p:cNvPicPr>
            <a:picLocks noChangeAspect="1"/>
          </p:cNvPicPr>
          <p:nvPr/>
        </p:nvPicPr>
        <p:blipFill>
          <a:blip r:embed="rId4"/>
          <a:stretch>
            <a:fillRect/>
          </a:stretch>
        </p:blipFill>
        <p:spPr>
          <a:xfrm>
            <a:off x="511629" y="4372128"/>
            <a:ext cx="6096000" cy="908807"/>
          </a:xfrm>
          <a:prstGeom prst="rect">
            <a:avLst/>
          </a:prstGeom>
        </p:spPr>
      </p:pic>
      <p:pic>
        <p:nvPicPr>
          <p:cNvPr id="7" name="Picture 6">
            <a:extLst>
              <a:ext uri="{FF2B5EF4-FFF2-40B4-BE49-F238E27FC236}">
                <a16:creationId xmlns:a16="http://schemas.microsoft.com/office/drawing/2014/main" id="{F8A15E62-E3BF-A748-9007-2728B3298E28}"/>
              </a:ext>
            </a:extLst>
          </p:cNvPr>
          <p:cNvPicPr>
            <a:picLocks noChangeAspect="1"/>
          </p:cNvPicPr>
          <p:nvPr/>
        </p:nvPicPr>
        <p:blipFill>
          <a:blip r:embed="rId5"/>
          <a:stretch>
            <a:fillRect/>
          </a:stretch>
        </p:blipFill>
        <p:spPr>
          <a:xfrm>
            <a:off x="347436" y="5554130"/>
            <a:ext cx="6822621" cy="992381"/>
          </a:xfrm>
          <a:prstGeom prst="rect">
            <a:avLst/>
          </a:prstGeom>
        </p:spPr>
      </p:pic>
      <p:sp>
        <p:nvSpPr>
          <p:cNvPr id="8" name="Rectangle 7">
            <a:extLst>
              <a:ext uri="{FF2B5EF4-FFF2-40B4-BE49-F238E27FC236}">
                <a16:creationId xmlns:a16="http://schemas.microsoft.com/office/drawing/2014/main" id="{78F79CFD-BF9F-8E49-956A-ACABB12D5EDC}"/>
              </a:ext>
            </a:extLst>
          </p:cNvPr>
          <p:cNvSpPr/>
          <p:nvPr/>
        </p:nvSpPr>
        <p:spPr>
          <a:xfrm>
            <a:off x="6977743" y="3440951"/>
            <a:ext cx="4836886" cy="830997"/>
          </a:xfrm>
          <a:prstGeom prst="rect">
            <a:avLst/>
          </a:prstGeom>
        </p:spPr>
        <p:txBody>
          <a:bodyPr wrap="square">
            <a:spAutoFit/>
          </a:bodyPr>
          <a:lstStyle/>
          <a:p>
            <a:r>
              <a:rPr lang="en-AU" sz="2400" dirty="0">
                <a:solidFill>
                  <a:srgbClr val="009EC6"/>
                </a:solidFill>
                <a:latin typeface="Abadi"/>
              </a:rPr>
              <a:t>After 1 day, 69 machines are operational and 31 are broken.</a:t>
            </a:r>
            <a:endParaRPr lang="en-US" sz="2400" dirty="0">
              <a:latin typeface="Abadi"/>
            </a:endParaRPr>
          </a:p>
        </p:txBody>
      </p:sp>
      <p:sp>
        <p:nvSpPr>
          <p:cNvPr id="9" name="Rectangle 8">
            <a:extLst>
              <a:ext uri="{FF2B5EF4-FFF2-40B4-BE49-F238E27FC236}">
                <a16:creationId xmlns:a16="http://schemas.microsoft.com/office/drawing/2014/main" id="{EC583E6A-7A7D-124D-9C65-1EB7EAA352E5}"/>
              </a:ext>
            </a:extLst>
          </p:cNvPr>
          <p:cNvSpPr/>
          <p:nvPr/>
        </p:nvSpPr>
        <p:spPr>
          <a:xfrm>
            <a:off x="7558314" y="5634821"/>
            <a:ext cx="4532086" cy="830997"/>
          </a:xfrm>
          <a:prstGeom prst="rect">
            <a:avLst/>
          </a:prstGeom>
        </p:spPr>
        <p:txBody>
          <a:bodyPr wrap="square">
            <a:spAutoFit/>
          </a:bodyPr>
          <a:lstStyle/>
          <a:p>
            <a:r>
              <a:rPr lang="en-AU" sz="2400" dirty="0">
                <a:solidFill>
                  <a:srgbClr val="009EC6"/>
                </a:solidFill>
                <a:latin typeface="Abadi"/>
              </a:rPr>
              <a:t>After 3 days, 53 machines are operating and 47 are broken.</a:t>
            </a:r>
            <a:endParaRPr lang="en-US" sz="2400" dirty="0">
              <a:latin typeface="Abadi"/>
            </a:endParaRPr>
          </a:p>
        </p:txBody>
      </p:sp>
      <p:pic>
        <p:nvPicPr>
          <p:cNvPr id="10" name="Picture 2" descr="39,046 Example Stock Illustrations, Cliparts and Royalty Free Example  Vectors">
            <a:extLst>
              <a:ext uri="{FF2B5EF4-FFF2-40B4-BE49-F238E27FC236}">
                <a16:creationId xmlns:a16="http://schemas.microsoft.com/office/drawing/2014/main" id="{C3357F4B-B922-1548-83C9-E1BB3E4A05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6620" y="1352182"/>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0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EAE4-CB9E-2343-BA82-4BAB8B865E6B}"/>
              </a:ext>
            </a:extLst>
          </p:cNvPr>
          <p:cNvSpPr>
            <a:spLocks noGrp="1"/>
          </p:cNvSpPr>
          <p:nvPr>
            <p:ph type="title"/>
          </p:nvPr>
        </p:nvSpPr>
        <p:spPr>
          <a:xfrm>
            <a:off x="1171593" y="137886"/>
            <a:ext cx="10168128" cy="1179576"/>
          </a:xfrm>
        </p:spPr>
        <p:txBody>
          <a:bodyPr>
            <a:normAutofit fontScale="90000"/>
          </a:bodyPr>
          <a:lstStyle/>
          <a:p>
            <a:r>
              <a:rPr lang="en-US" dirty="0"/>
              <a:t>A rule for determining the state matrix of a system after 𝐧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A1BE7-A10E-4945-8578-C0E6F00D134E}"/>
                  </a:ext>
                </a:extLst>
              </p:cNvPr>
              <p:cNvSpPr>
                <a:spLocks noGrp="1"/>
              </p:cNvSpPr>
              <p:nvPr>
                <p:ph idx="1"/>
              </p:nvPr>
            </p:nvSpPr>
            <p:spPr>
              <a:xfrm>
                <a:off x="783771" y="1317462"/>
                <a:ext cx="11074400" cy="5402652"/>
              </a:xfrm>
            </p:spPr>
            <p:txBody>
              <a:bodyPr>
                <a:normAutofit fontScale="85000" lnSpcReduction="20000"/>
              </a:bodyPr>
              <a:lstStyle/>
              <a:p>
                <a:r>
                  <a:rPr lang="en-US" dirty="0"/>
                  <a:t>While we can use the recurrence relation:</a:t>
                </a: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r>
                  <a:rPr lang="en-US" dirty="0" err="1">
                    <a:solidFill>
                      <a:srgbClr val="0070C0"/>
                    </a:solidFill>
                  </a:rPr>
                  <a:t>intial</a:t>
                </a:r>
                <a:r>
                  <a:rPr lang="en-US" dirty="0">
                    <a:solidFill>
                      <a:srgbClr val="0070C0"/>
                    </a:solidFill>
                  </a:rPr>
                  <a:t> value,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sub>
                    </m:sSub>
                    <m:r>
                      <a:rPr lang="en-AU" i="1" dirty="0">
                        <a:solidFill>
                          <a:srgbClr val="0070C0"/>
                        </a:solidFill>
                        <a:latin typeface="Cambria Math" panose="02040503050406030204" pitchFamily="18" charset="0"/>
                      </a:rPr>
                      <m:t> </m:t>
                    </m:r>
                  </m:oMath>
                </a14:m>
                <a:endParaRPr lang="en-US" dirty="0"/>
              </a:p>
              <a:p>
                <a:r>
                  <a:rPr lang="en-US" dirty="0"/>
                  <a:t>to generate state matrices step-by-step, there is a more efficient method when need to determine the state matrix after a large number of steps. If we follow through the process step-by-step we have:</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𝑇(𝑇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b="0" i="1" dirty="0" smtClean="0">
                        <a:solidFill>
                          <a:srgbClr val="0070C0"/>
                        </a:solidFill>
                        <a:latin typeface="Cambria Math" panose="02040503050406030204" pitchFamily="18" charset="0"/>
                      </a:rPr>
                      <m:t>)</m:t>
                    </m:r>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smtClean="0">
                            <a:solidFill>
                              <a:srgbClr val="0070C0"/>
                            </a:solidFill>
                            <a:latin typeface="Cambria Math" panose="02040503050406030204" pitchFamily="18" charset="0"/>
                          </a:rPr>
                        </m:ctrlPr>
                      </m:sSupPr>
                      <m:e>
                        <m:r>
                          <a:rPr lang="en-AU" b="0" i="1" smtClean="0">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2</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 𝑇(𝑇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i="1">
                            <a:solidFill>
                              <a:srgbClr val="0070C0"/>
                            </a:solidFill>
                            <a:latin typeface="Cambria Math" panose="02040503050406030204" pitchFamily="18" charset="0"/>
                          </a:rPr>
                          <m:t>2</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i="1">
                            <a:solidFill>
                              <a:srgbClr val="0070C0"/>
                            </a:solidFill>
                            <a:latin typeface="Cambria Math" panose="02040503050406030204" pitchFamily="18" charset="0"/>
                          </a:rPr>
                          <m:t>2</m:t>
                        </m:r>
                      </m:sup>
                    </m:sSup>
                  </m:oMath>
                </a14:m>
                <a:r>
                  <a:rPr lang="en-US" dirty="0">
                    <a:solidFill>
                      <a:srgbClr val="0070C0"/>
                    </a:solidFill>
                  </a:rPr>
                  <a:t> (𝑇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3</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oMath>
                </a14:m>
                <a:endParaRPr lang="en-US" dirty="0">
                  <a:solidFill>
                    <a:srgbClr val="0070C0"/>
                  </a:solidFill>
                </a:endParaRPr>
              </a:p>
              <a:p>
                <a:r>
                  <a:rPr lang="en-US" dirty="0"/>
                  <a:t>Continuing the process</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4</m:t>
                        </m:r>
                      </m:sub>
                    </m:sSub>
                    <m:r>
                      <a:rPr lang="en-AU" b="0" i="0" dirty="0" smtClean="0">
                        <a:solidFill>
                          <a:srgbClr val="0070C0"/>
                        </a:solidFill>
                        <a:latin typeface="Cambria Math" panose="02040503050406030204" pitchFamily="18" charset="0"/>
                      </a:rPr>
                      <m:t>=</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4</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5</m:t>
                        </m:r>
                      </m:sub>
                    </m:sSub>
                    <m:r>
                      <a:rPr lang="en-AU" dirty="0">
                        <a:solidFill>
                          <a:srgbClr val="0070C0"/>
                        </a:solidFill>
                        <a:latin typeface="Cambria Math" panose="02040503050406030204" pitchFamily="18" charset="0"/>
                      </a:rPr>
                      <m:t>=</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5</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r>
                  <a:rPr lang="en-US" dirty="0"/>
                  <a:t>or more generally,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𝑛</m:t>
                        </m:r>
                      </m:sub>
                    </m:sSub>
                    <m:r>
                      <a:rPr lang="en-AU" dirty="0">
                        <a:solidFill>
                          <a:srgbClr val="0070C0"/>
                        </a:solidFill>
                        <a:latin typeface="Cambria Math" panose="02040503050406030204" pitchFamily="18" charset="0"/>
                      </a:rPr>
                      <m:t>=</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𝑛</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endParaRPr lang="en-US" dirty="0"/>
              </a:p>
            </p:txBody>
          </p:sp>
        </mc:Choice>
        <mc:Fallback xmlns="">
          <p:sp>
            <p:nvSpPr>
              <p:cNvPr id="3" name="Content Placeholder 2">
                <a:extLst>
                  <a:ext uri="{FF2B5EF4-FFF2-40B4-BE49-F238E27FC236}">
                    <a16:creationId xmlns:a16="http://schemas.microsoft.com/office/drawing/2014/main" id="{C76A1BE7-A10E-4945-8578-C0E6F00D134E}"/>
                  </a:ext>
                </a:extLst>
              </p:cNvPr>
              <p:cNvSpPr>
                <a:spLocks noGrp="1" noRot="1" noChangeAspect="1" noMove="1" noResize="1" noEditPoints="1" noAdjustHandles="1" noChangeArrowheads="1" noChangeShapeType="1" noTextEdit="1"/>
              </p:cNvSpPr>
              <p:nvPr>
                <p:ph idx="1"/>
              </p:nvPr>
            </p:nvSpPr>
            <p:spPr>
              <a:xfrm>
                <a:off x="783771" y="1317462"/>
                <a:ext cx="11074400" cy="5402652"/>
              </a:xfrm>
              <a:blipFill>
                <a:blip r:embed="rId2"/>
                <a:stretch>
                  <a:fillRect l="-687" t="-1643" r="-34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EBB9A7E-EB07-AF82-E6D6-768B2B8F20EA}"/>
              </a:ext>
            </a:extLst>
          </p:cNvPr>
          <p:cNvPicPr>
            <a:picLocks noChangeAspect="1"/>
          </p:cNvPicPr>
          <p:nvPr/>
        </p:nvPicPr>
        <p:blipFill>
          <a:blip r:embed="rId3"/>
          <a:stretch>
            <a:fillRect/>
          </a:stretch>
        </p:blipFill>
        <p:spPr>
          <a:xfrm>
            <a:off x="5149228" y="4840352"/>
            <a:ext cx="6948222" cy="1668935"/>
          </a:xfrm>
          <a:prstGeom prst="rect">
            <a:avLst/>
          </a:prstGeom>
        </p:spPr>
      </p:pic>
    </p:spTree>
    <p:extLst>
      <p:ext uri="{BB962C8B-B14F-4D97-AF65-F5344CB8AC3E}">
        <p14:creationId xmlns:p14="http://schemas.microsoft.com/office/powerpoint/2010/main" val="16424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2FE2AC0-2560-FD48-8334-5B2F037C66D3}"/>
                  </a:ext>
                </a:extLst>
              </p:cNvPr>
              <p:cNvSpPr>
                <a:spLocks noGrp="1"/>
              </p:cNvSpPr>
              <p:nvPr>
                <p:ph type="title"/>
              </p:nvPr>
            </p:nvSpPr>
            <p:spPr>
              <a:xfrm>
                <a:off x="638629" y="0"/>
                <a:ext cx="11553371" cy="1179576"/>
              </a:xfrm>
            </p:spPr>
            <p:txBody>
              <a:bodyPr>
                <a:normAutofit fontScale="90000"/>
              </a:bodyPr>
              <a:lstStyle/>
              <a:p>
                <a:r>
                  <a:rPr lang="en-US" dirty="0"/>
                  <a:t>Determining the 𝑛</a:t>
                </a:r>
                <a:r>
                  <a:rPr lang="en-US" dirty="0" err="1"/>
                  <a:t>th</a:t>
                </a:r>
                <a:r>
                  <a:rPr lang="en-US" dirty="0"/>
                  <a:t> state of a system using the rule </a:t>
                </a:r>
                <a14:m>
                  <m:oMath xmlns:m="http://schemas.openxmlformats.org/officeDocument/2006/math">
                    <m:sSub>
                      <m:sSubPr>
                        <m:ctrlPr>
                          <a:rPr lang="en-US" i="1" dirty="0" smtClean="0">
                            <a:latin typeface="Cambria Math" panose="02040503050406030204" pitchFamily="18" charset="0"/>
                          </a:rPr>
                        </m:ctrlPr>
                      </m:sSubPr>
                      <m:e>
                        <m:r>
                          <a:rPr lang="en-AU" b="1" i="1" dirty="0" smtClean="0">
                            <a:latin typeface="Cambria Math" panose="02040503050406030204" pitchFamily="18" charset="0"/>
                          </a:rPr>
                          <m:t>𝑺</m:t>
                        </m:r>
                      </m:e>
                      <m:sub>
                        <m:r>
                          <a:rPr lang="en-AU" b="1" i="1" dirty="0" smtClean="0">
                            <a:latin typeface="Cambria Math" panose="02040503050406030204" pitchFamily="18" charset="0"/>
                          </a:rPr>
                          <m:t>𝒏</m:t>
                        </m:r>
                      </m:sub>
                    </m:sSub>
                  </m:oMath>
                </a14:m>
                <a:r>
                  <a:rPr lang="en-US" dirty="0"/>
                  <a:t>=</a:t>
                </a:r>
                <a14:m>
                  <m:oMath xmlns:m="http://schemas.openxmlformats.org/officeDocument/2006/math">
                    <m:sSup>
                      <m:sSupPr>
                        <m:ctrlPr>
                          <a:rPr lang="en-US" i="1" dirty="0" smtClean="0">
                            <a:latin typeface="Cambria Math" panose="02040503050406030204" pitchFamily="18" charset="0"/>
                          </a:rPr>
                        </m:ctrlPr>
                      </m:sSupPr>
                      <m:e>
                        <m:r>
                          <a:rPr lang="en-AU" b="1" i="1" dirty="0" smtClean="0">
                            <a:latin typeface="Cambria Math" panose="02040503050406030204" pitchFamily="18" charset="0"/>
                          </a:rPr>
                          <m:t>𝑻</m:t>
                        </m:r>
                      </m:e>
                      <m:sup>
                        <m:r>
                          <a:rPr lang="en-AU" b="1" i="1" dirty="0" smtClean="0">
                            <a:latin typeface="Cambria Math" panose="02040503050406030204" pitchFamily="18" charset="0"/>
                          </a:rPr>
                          <m:t>𝒏</m:t>
                        </m:r>
                      </m:sup>
                    </m:sSup>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smtClean="0">
                            <a:latin typeface="Cambria Math" panose="02040503050406030204" pitchFamily="18" charset="0"/>
                          </a:rPr>
                          <m:t>𝟎</m:t>
                        </m:r>
                      </m:sub>
                    </m:sSub>
                  </m:oMath>
                </a14:m>
                <a:endParaRPr lang="en-US" dirty="0"/>
              </a:p>
            </p:txBody>
          </p:sp>
        </mc:Choice>
        <mc:Fallback xmlns="">
          <p:sp>
            <p:nvSpPr>
              <p:cNvPr id="2" name="Title 1">
                <a:extLst>
                  <a:ext uri="{FF2B5EF4-FFF2-40B4-BE49-F238E27FC236}">
                    <a16:creationId xmlns:a16="http://schemas.microsoft.com/office/drawing/2014/main" id="{52FE2AC0-2560-FD48-8334-5B2F037C66D3}"/>
                  </a:ext>
                </a:extLst>
              </p:cNvPr>
              <p:cNvSpPr>
                <a:spLocks noGrp="1" noRot="1" noChangeAspect="1" noMove="1" noResize="1" noEditPoints="1" noAdjustHandles="1" noChangeArrowheads="1" noChangeShapeType="1" noTextEdit="1"/>
              </p:cNvSpPr>
              <p:nvPr>
                <p:ph type="title"/>
              </p:nvPr>
            </p:nvSpPr>
            <p:spPr>
              <a:xfrm>
                <a:off x="638629" y="0"/>
                <a:ext cx="11553371" cy="1179576"/>
              </a:xfrm>
              <a:blipFill>
                <a:blip r:embed="rId2"/>
                <a:stretch>
                  <a:fillRect l="-1647" t="-9574" b="-14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6CE7D1-348E-0343-98E5-DAB5506BB1C6}"/>
                  </a:ext>
                </a:extLst>
              </p:cNvPr>
              <p:cNvSpPr>
                <a:spLocks noGrp="1"/>
              </p:cNvSpPr>
              <p:nvPr>
                <p:ph idx="1"/>
              </p:nvPr>
            </p:nvSpPr>
            <p:spPr>
              <a:xfrm>
                <a:off x="166914" y="1179576"/>
                <a:ext cx="11858171" cy="5322824"/>
              </a:xfrm>
            </p:spPr>
            <p:txBody>
              <a:bodyPr>
                <a:normAutofit fontScale="92500" lnSpcReduction="10000"/>
              </a:bodyPr>
              <a:lstStyle/>
              <a:p>
                <a:r>
                  <a:rPr lang="en-US" dirty="0"/>
                  <a:t>The factory has a large number of machines. The machines can be in one of two states: operating (𝑂) or broken (𝐵). Broken machines are repaired and come back into operation and vice versa.</a:t>
                </a:r>
              </a:p>
              <a:p>
                <a:r>
                  <a:rPr lang="en-US" dirty="0"/>
                  <a:t>Initially, 80 machines are operating and 20 are broken, so:</a:t>
                </a:r>
              </a:p>
              <a:p>
                <a14:m>
                  <m:oMath xmlns:m="http://schemas.openxmlformats.org/officeDocument/2006/math">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a:latin typeface="Cambria Math" panose="02040503050406030204" pitchFamily="18" charset="0"/>
                          </a:rPr>
                          <m:t>𝟎</m:t>
                        </m:r>
                      </m:sub>
                    </m:sSub>
                    <m:r>
                      <a:rPr lang="en-AU" b="1" i="1" dirty="0">
                        <a:latin typeface="Cambria Math" panose="02040503050406030204" pitchFamily="18" charset="0"/>
                      </a:rPr>
                      <m:t> </m:t>
                    </m:r>
                  </m:oMath>
                </a14:m>
                <a:r>
                  <a:rPr lang="en-US" dirty="0"/>
                  <a:t>=</a:t>
                </a:r>
                <a14:m>
                  <m:oMath xmlns:m="http://schemas.openxmlformats.org/officeDocument/2006/math">
                    <m:d>
                      <m:dPr>
                        <m:begChr m:val="["/>
                        <m:endChr m:val="]"/>
                        <m:ctrlPr>
                          <a:rPr lang="en-US" i="1" dirty="0" smtClean="0">
                            <a:latin typeface="Cambria Math" panose="02040503050406030204" pitchFamily="18" charset="0"/>
                          </a:rPr>
                        </m:ctrlPr>
                      </m:dPr>
                      <m:e>
                        <m:eqArr>
                          <m:eqArrPr>
                            <m:ctrlPr>
                              <a:rPr lang="en-AU" b="0" i="1" dirty="0" smtClean="0">
                                <a:latin typeface="Cambria Math" panose="02040503050406030204" pitchFamily="18" charset="0"/>
                              </a:rPr>
                            </m:ctrlPr>
                          </m:eqArrPr>
                          <m:e>
                            <m:r>
                              <a:rPr lang="en-AU" b="0" i="1" dirty="0" smtClean="0">
                                <a:latin typeface="Cambria Math" panose="02040503050406030204" pitchFamily="18" charset="0"/>
                              </a:rPr>
                              <m:t>80</m:t>
                            </m:r>
                          </m:e>
                          <m:e>
                            <m:r>
                              <a:rPr lang="en-AU" b="0" i="1" dirty="0" smtClean="0">
                                <a:latin typeface="Cambria Math" panose="02040503050406030204" pitchFamily="18" charset="0"/>
                              </a:rPr>
                              <m:t>20</m:t>
                            </m:r>
                          </m:e>
                        </m:eqArr>
                      </m:e>
                    </m:d>
                  </m:oMath>
                </a14:m>
                <a:r>
                  <a:rPr lang="en-US" dirty="0"/>
                  <a:t> and </a:t>
                </a:r>
                <a:r>
                  <a:rPr lang="en-US" b="1" dirty="0"/>
                  <a:t>𝑇</a:t>
                </a:r>
                <a:r>
                  <a:rPr lang="en-US" dirty="0"/>
                  <a:t>=</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AU" b="0" i="1" smtClean="0">
                                  <a:latin typeface="Cambria Math" panose="02040503050406030204" pitchFamily="18" charset="0"/>
                                </a:rPr>
                                <m:t>0</m:t>
                              </m:r>
                              <m:r>
                                <a:rPr lang="en-AU" b="0" i="1" smtClean="0">
                                  <a:latin typeface="Cambria Math" panose="02040503050406030204" pitchFamily="18" charset="0"/>
                                </a:rPr>
                                <m:t>.85</m:t>
                              </m:r>
                            </m:e>
                            <m:e>
                              <m:r>
                                <a:rPr lang="en-AU" b="0" i="1" smtClean="0">
                                  <a:latin typeface="Cambria Math" panose="02040503050406030204" pitchFamily="18" charset="0"/>
                                </a:rPr>
                                <m:t>0.05</m:t>
                              </m:r>
                            </m:e>
                          </m:mr>
                          <m:mr>
                            <m:e>
                              <m:r>
                                <a:rPr lang="en-AU" b="0" i="1" smtClean="0">
                                  <a:latin typeface="Cambria Math" panose="02040503050406030204" pitchFamily="18" charset="0"/>
                                </a:rPr>
                                <m:t>0.15</m:t>
                              </m:r>
                            </m:e>
                            <m:e>
                              <m:r>
                                <a:rPr lang="en-AU" b="0" i="1" smtClean="0">
                                  <a:latin typeface="Cambria Math" panose="02040503050406030204" pitchFamily="18" charset="0"/>
                                </a:rPr>
                                <m:t>0.95</m:t>
                              </m:r>
                            </m:e>
                          </m:mr>
                        </m:m>
                      </m:e>
                    </m:d>
                  </m:oMath>
                </a14:m>
                <a:endParaRPr lang="en-AU" dirty="0"/>
              </a:p>
              <a:p>
                <a:r>
                  <a:rPr lang="en-US" dirty="0"/>
                  <a:t>Determine the number of operational and broken machines after 10 days.</a:t>
                </a:r>
              </a:p>
              <a:p>
                <a14:m>
                  <m:oMath xmlns:m="http://schemas.openxmlformats.org/officeDocument/2006/math">
                    <m:sSub>
                      <m:sSubPr>
                        <m:ctrlPr>
                          <a:rPr lang="en-US" i="1" dirty="0">
                            <a:latin typeface="Cambria Math" panose="02040503050406030204" pitchFamily="18" charset="0"/>
                          </a:rPr>
                        </m:ctrlPr>
                      </m:sSubPr>
                      <m:e>
                        <m:r>
                          <a:rPr lang="en-AU" b="1" i="1" dirty="0">
                            <a:latin typeface="Cambria Math" panose="02040503050406030204" pitchFamily="18" charset="0"/>
                          </a:rPr>
                          <m:t>𝑺</m:t>
                        </m:r>
                      </m:e>
                      <m:sub>
                        <m:r>
                          <a:rPr lang="en-AU" b="1" i="1" dirty="0">
                            <a:latin typeface="Cambria Math" panose="02040503050406030204" pitchFamily="18" charset="0"/>
                          </a:rPr>
                          <m:t>𝒏</m:t>
                        </m:r>
                      </m:sub>
                    </m:sSub>
                  </m:oMath>
                </a14:m>
                <a:r>
                  <a:rPr lang="en-US" dirty="0"/>
                  <a:t>=</a:t>
                </a:r>
                <a14:m>
                  <m:oMath xmlns:m="http://schemas.openxmlformats.org/officeDocument/2006/math">
                    <m:sSup>
                      <m:sSupPr>
                        <m:ctrlPr>
                          <a:rPr lang="en-US" i="1" dirty="0">
                            <a:latin typeface="Cambria Math" panose="02040503050406030204" pitchFamily="18" charset="0"/>
                          </a:rPr>
                        </m:ctrlPr>
                      </m:sSupPr>
                      <m:e>
                        <m:r>
                          <a:rPr lang="en-AU" b="1" i="1" dirty="0">
                            <a:latin typeface="Cambria Math" panose="02040503050406030204" pitchFamily="18" charset="0"/>
                          </a:rPr>
                          <m:t>𝑻</m:t>
                        </m:r>
                      </m:e>
                      <m:sup>
                        <m:r>
                          <a:rPr lang="en-AU" b="1" i="1" dirty="0">
                            <a:latin typeface="Cambria Math" panose="02040503050406030204" pitchFamily="18" charset="0"/>
                          </a:rPr>
                          <m:t>𝒏</m:t>
                        </m:r>
                      </m:sup>
                    </m:sSup>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a:latin typeface="Cambria Math" panose="02040503050406030204" pitchFamily="18" charset="0"/>
                          </a:rPr>
                          <m:t>𝟎</m:t>
                        </m:r>
                      </m:sub>
                    </m:sSub>
                  </m:oMath>
                </a14:m>
                <a:endParaRPr lang="en-US" dirty="0"/>
              </a:p>
              <a:p>
                <a14:m>
                  <m:oMath xmlns:m="http://schemas.openxmlformats.org/officeDocument/2006/math">
                    <m:sSub>
                      <m:sSubPr>
                        <m:ctrlPr>
                          <a:rPr lang="en-US" i="1" dirty="0">
                            <a:latin typeface="Cambria Math" panose="02040503050406030204" pitchFamily="18" charset="0"/>
                          </a:rPr>
                        </m:ctrlPr>
                      </m:sSubPr>
                      <m:e>
                        <m:r>
                          <a:rPr lang="en-AU" b="1" i="1" dirty="0">
                            <a:latin typeface="Cambria Math" panose="02040503050406030204" pitchFamily="18" charset="0"/>
                          </a:rPr>
                          <m:t>𝑺</m:t>
                        </m:r>
                      </m:e>
                      <m:sub>
                        <m:r>
                          <a:rPr lang="en-AU" b="1" i="1" dirty="0" smtClean="0">
                            <a:latin typeface="Cambria Math" panose="02040503050406030204" pitchFamily="18" charset="0"/>
                          </a:rPr>
                          <m:t>𝟏𝟎</m:t>
                        </m:r>
                      </m:sub>
                    </m:sSub>
                  </m:oMath>
                </a14:m>
                <a:r>
                  <a:rPr lang="en-US" dirty="0"/>
                  <a:t>=</a:t>
                </a:r>
                <a14:m>
                  <m:oMath xmlns:m="http://schemas.openxmlformats.org/officeDocument/2006/math">
                    <m:sSup>
                      <m:sSupPr>
                        <m:ctrlPr>
                          <a:rPr lang="en-US" i="1" dirty="0">
                            <a:latin typeface="Cambria Math" panose="02040503050406030204" pitchFamily="18" charset="0"/>
                          </a:rPr>
                        </m:ctrlPr>
                      </m:sSupPr>
                      <m:e>
                        <m:r>
                          <a:rPr lang="en-AU" b="1" i="1" dirty="0">
                            <a:latin typeface="Cambria Math" panose="02040503050406030204" pitchFamily="18" charset="0"/>
                          </a:rPr>
                          <m:t>𝑻</m:t>
                        </m:r>
                      </m:e>
                      <m:sup>
                        <m:r>
                          <a:rPr lang="en-AU" b="1" i="1" dirty="0" smtClean="0">
                            <a:latin typeface="Cambria Math" panose="02040503050406030204" pitchFamily="18" charset="0"/>
                          </a:rPr>
                          <m:t>𝟏𝟎</m:t>
                        </m:r>
                      </m:sup>
                    </m:sSup>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a:latin typeface="Cambria Math" panose="02040503050406030204" pitchFamily="18" charset="0"/>
                          </a:rPr>
                          <m:t>𝟎</m:t>
                        </m:r>
                      </m:sub>
                    </m:sSub>
                  </m:oMath>
                </a14:m>
                <a:r>
                  <a:rPr lang="en-US" dirty="0"/>
                  <a:t>=</a:t>
                </a:r>
                <a14:m>
                  <m:oMath xmlns:m="http://schemas.openxmlformats.org/officeDocument/2006/math">
                    <m:d>
                      <m:dPr>
                        <m:begChr m:val="["/>
                        <m:endChr m:val="]"/>
                        <m:ctrlPr>
                          <a:rPr lang="en-US" i="1" dirty="0" smtClean="0">
                            <a:latin typeface="Cambria Math" panose="02040503050406030204" pitchFamily="18" charset="0"/>
                          </a:rPr>
                        </m:ctrlPr>
                      </m:dPr>
                      <m:e>
                        <m:eqArr>
                          <m:eqArrPr>
                            <m:ctrlPr>
                              <a:rPr lang="en-AU" b="0" i="1" dirty="0" smtClean="0">
                                <a:latin typeface="Cambria Math" panose="02040503050406030204" pitchFamily="18" charset="0"/>
                              </a:rPr>
                            </m:ctrlPr>
                          </m:eqArrPr>
                          <m:e>
                            <m:r>
                              <a:rPr lang="en-AU" b="0" i="1" dirty="0" smtClean="0">
                                <a:latin typeface="Cambria Math" panose="02040503050406030204" pitchFamily="18" charset="0"/>
                              </a:rPr>
                              <m:t>30.9</m:t>
                            </m:r>
                          </m:e>
                          <m:e>
                            <m:r>
                              <a:rPr lang="en-AU" b="0" i="1" dirty="0" smtClean="0">
                                <a:latin typeface="Cambria Math" panose="02040503050406030204" pitchFamily="18" charset="0"/>
                              </a:rPr>
                              <m:t>69.1</m:t>
                            </m:r>
                          </m:e>
                        </m:eqArr>
                      </m:e>
                    </m:d>
                  </m:oMath>
                </a14:m>
                <a:endParaRPr lang="en-US" dirty="0"/>
              </a:p>
              <a:p>
                <a:r>
                  <a:rPr lang="en-US" dirty="0"/>
                  <a:t>After 10 days, 31 machines will be operational and 69 broken.</a:t>
                </a:r>
              </a:p>
            </p:txBody>
          </p:sp>
        </mc:Choice>
        <mc:Fallback xmlns="">
          <p:sp>
            <p:nvSpPr>
              <p:cNvPr id="3" name="Content Placeholder 2">
                <a:extLst>
                  <a:ext uri="{FF2B5EF4-FFF2-40B4-BE49-F238E27FC236}">
                    <a16:creationId xmlns:a16="http://schemas.microsoft.com/office/drawing/2014/main" id="{E96CE7D1-348E-0343-98E5-DAB5506BB1C6}"/>
                  </a:ext>
                </a:extLst>
              </p:cNvPr>
              <p:cNvSpPr>
                <a:spLocks noGrp="1" noRot="1" noChangeAspect="1" noMove="1" noResize="1" noEditPoints="1" noAdjustHandles="1" noChangeArrowheads="1" noChangeShapeType="1" noTextEdit="1"/>
              </p:cNvSpPr>
              <p:nvPr>
                <p:ph idx="1"/>
              </p:nvPr>
            </p:nvSpPr>
            <p:spPr>
              <a:xfrm>
                <a:off x="166914" y="1179576"/>
                <a:ext cx="11858171" cy="5322824"/>
              </a:xfrm>
              <a:blipFill>
                <a:blip r:embed="rId3"/>
                <a:stretch>
                  <a:fillRect l="-748" t="-1190" r="-321"/>
                </a:stretch>
              </a:blipFill>
            </p:spPr>
            <p:txBody>
              <a:bodyPr/>
              <a:lstStyle/>
              <a:p>
                <a:r>
                  <a:rPr lang="en-US">
                    <a:noFill/>
                  </a:rPr>
                  <a:t> </a:t>
                </a:r>
              </a:p>
            </p:txBody>
          </p:sp>
        </mc:Fallback>
      </mc:AlternateContent>
      <p:pic>
        <p:nvPicPr>
          <p:cNvPr id="6" name="Picture 2" descr="39,046 Example Stock Illustrations, Cliparts and Royalty Free Example  Vectors">
            <a:extLst>
              <a:ext uri="{FF2B5EF4-FFF2-40B4-BE49-F238E27FC236}">
                <a16:creationId xmlns:a16="http://schemas.microsoft.com/office/drawing/2014/main" id="{5DB50641-118A-FF4A-832C-D9DB7DDB7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305" y="2325692"/>
            <a:ext cx="1453780" cy="1201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390D5B-BB8B-40DC-9846-65832D01DE42}"/>
              </a:ext>
            </a:extLst>
          </p:cNvPr>
          <p:cNvSpPr txBox="1"/>
          <p:nvPr/>
        </p:nvSpPr>
        <p:spPr>
          <a:xfrm>
            <a:off x="9039244" y="619088"/>
            <a:ext cx="2985841" cy="584775"/>
          </a:xfrm>
          <a:prstGeom prst="rect">
            <a:avLst/>
          </a:prstGeom>
          <a:noFill/>
        </p:spPr>
        <p:txBody>
          <a:bodyPr wrap="square" rtlCol="0">
            <a:spAutoFit/>
          </a:bodyPr>
          <a:lstStyle/>
          <a:p>
            <a:r>
              <a:rPr lang="en-US" sz="3200" dirty="0">
                <a:highlight>
                  <a:srgbClr val="00FF00"/>
                </a:highlight>
              </a:rPr>
              <a:t>CAS Notes 7.6</a:t>
            </a:r>
            <a:endParaRPr lang="en-AU" sz="3200" dirty="0">
              <a:highlight>
                <a:srgbClr val="00FF00"/>
              </a:highlight>
            </a:endParaRPr>
          </a:p>
        </p:txBody>
      </p:sp>
      <p:sp>
        <p:nvSpPr>
          <p:cNvPr id="4" name="TextBox 3">
            <a:extLst>
              <a:ext uri="{FF2B5EF4-FFF2-40B4-BE49-F238E27FC236}">
                <a16:creationId xmlns:a16="http://schemas.microsoft.com/office/drawing/2014/main" id="{B6DFC37A-6874-A336-76C6-C0AC1A10864B}"/>
              </a:ext>
            </a:extLst>
          </p:cNvPr>
          <p:cNvSpPr txBox="1"/>
          <p:nvPr/>
        </p:nvSpPr>
        <p:spPr>
          <a:xfrm>
            <a:off x="9039243" y="5292972"/>
            <a:ext cx="2985841" cy="584775"/>
          </a:xfrm>
          <a:prstGeom prst="rect">
            <a:avLst/>
          </a:prstGeom>
          <a:noFill/>
        </p:spPr>
        <p:txBody>
          <a:bodyPr wrap="square" rtlCol="0">
            <a:spAutoFit/>
          </a:bodyPr>
          <a:lstStyle/>
          <a:p>
            <a:r>
              <a:rPr lang="en-US" sz="3200" dirty="0">
                <a:highlight>
                  <a:srgbClr val="00FF00"/>
                </a:highlight>
              </a:rPr>
              <a:t>CAS Notes 7.9</a:t>
            </a:r>
            <a:endParaRPr lang="en-AU" sz="3200" dirty="0">
              <a:highlight>
                <a:srgbClr val="00FF00"/>
              </a:highlight>
            </a:endParaRPr>
          </a:p>
        </p:txBody>
      </p:sp>
    </p:spTree>
    <p:extLst>
      <p:ext uri="{BB962C8B-B14F-4D97-AF65-F5344CB8AC3E}">
        <p14:creationId xmlns:p14="http://schemas.microsoft.com/office/powerpoint/2010/main" val="54805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03E35-75B8-F436-1755-F5B6E4B02596}"/>
              </a:ext>
            </a:extLst>
          </p:cNvPr>
          <p:cNvPicPr>
            <a:picLocks noChangeAspect="1"/>
          </p:cNvPicPr>
          <p:nvPr/>
        </p:nvPicPr>
        <p:blipFill>
          <a:blip r:embed="rId2"/>
          <a:stretch>
            <a:fillRect/>
          </a:stretch>
        </p:blipFill>
        <p:spPr>
          <a:xfrm>
            <a:off x="0" y="0"/>
            <a:ext cx="6662057" cy="3476794"/>
          </a:xfrm>
          <a:prstGeom prst="rect">
            <a:avLst/>
          </a:prstGeom>
        </p:spPr>
      </p:pic>
      <p:pic>
        <p:nvPicPr>
          <p:cNvPr id="9" name="Picture 8">
            <a:extLst>
              <a:ext uri="{FF2B5EF4-FFF2-40B4-BE49-F238E27FC236}">
                <a16:creationId xmlns:a16="http://schemas.microsoft.com/office/drawing/2014/main" id="{CF187F95-A767-AC19-D0C0-94A6AE4B2772}"/>
              </a:ext>
            </a:extLst>
          </p:cNvPr>
          <p:cNvPicPr>
            <a:picLocks noChangeAspect="1"/>
          </p:cNvPicPr>
          <p:nvPr/>
        </p:nvPicPr>
        <p:blipFill>
          <a:blip r:embed="rId3"/>
          <a:stretch>
            <a:fillRect/>
          </a:stretch>
        </p:blipFill>
        <p:spPr>
          <a:xfrm>
            <a:off x="0" y="3476794"/>
            <a:ext cx="7098956" cy="3305451"/>
          </a:xfrm>
          <a:prstGeom prst="rect">
            <a:avLst/>
          </a:prstGeom>
        </p:spPr>
      </p:pic>
    </p:spTree>
    <p:extLst>
      <p:ext uri="{BB962C8B-B14F-4D97-AF65-F5344CB8AC3E}">
        <p14:creationId xmlns:p14="http://schemas.microsoft.com/office/powerpoint/2010/main" val="157978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C3D774-8C38-D75D-0B84-E4F2EF2BC5C9}"/>
              </a:ext>
            </a:extLst>
          </p:cNvPr>
          <p:cNvPicPr>
            <a:picLocks noChangeAspect="1"/>
          </p:cNvPicPr>
          <p:nvPr/>
        </p:nvPicPr>
        <p:blipFill>
          <a:blip r:embed="rId2"/>
          <a:stretch>
            <a:fillRect/>
          </a:stretch>
        </p:blipFill>
        <p:spPr>
          <a:xfrm>
            <a:off x="215082" y="30995"/>
            <a:ext cx="10354761" cy="6757185"/>
          </a:xfrm>
          <a:prstGeom prst="rect">
            <a:avLst/>
          </a:prstGeom>
        </p:spPr>
      </p:pic>
    </p:spTree>
    <p:extLst>
      <p:ext uri="{BB962C8B-B14F-4D97-AF65-F5344CB8AC3E}">
        <p14:creationId xmlns:p14="http://schemas.microsoft.com/office/powerpoint/2010/main" val="41699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45D10B-628D-996F-D930-C87BD150C040}"/>
              </a:ext>
            </a:extLst>
          </p:cNvPr>
          <p:cNvPicPr>
            <a:picLocks noChangeAspect="1"/>
          </p:cNvPicPr>
          <p:nvPr/>
        </p:nvPicPr>
        <p:blipFill>
          <a:blip r:embed="rId2"/>
          <a:stretch>
            <a:fillRect/>
          </a:stretch>
        </p:blipFill>
        <p:spPr>
          <a:xfrm>
            <a:off x="0" y="313142"/>
            <a:ext cx="8901010" cy="6316258"/>
          </a:xfrm>
          <a:prstGeom prst="rect">
            <a:avLst/>
          </a:prstGeom>
        </p:spPr>
      </p:pic>
      <p:pic>
        <p:nvPicPr>
          <p:cNvPr id="7" name="Picture 6">
            <a:extLst>
              <a:ext uri="{FF2B5EF4-FFF2-40B4-BE49-F238E27FC236}">
                <a16:creationId xmlns:a16="http://schemas.microsoft.com/office/drawing/2014/main" id="{363F41D5-C0A2-1B99-D206-B061520FCD11}"/>
              </a:ext>
            </a:extLst>
          </p:cNvPr>
          <p:cNvPicPr>
            <a:picLocks noChangeAspect="1"/>
          </p:cNvPicPr>
          <p:nvPr/>
        </p:nvPicPr>
        <p:blipFill>
          <a:blip r:embed="rId3"/>
          <a:stretch>
            <a:fillRect/>
          </a:stretch>
        </p:blipFill>
        <p:spPr>
          <a:xfrm>
            <a:off x="8505595" y="864793"/>
            <a:ext cx="3296110" cy="1105054"/>
          </a:xfrm>
          <a:prstGeom prst="rect">
            <a:avLst/>
          </a:prstGeom>
        </p:spPr>
      </p:pic>
      <p:pic>
        <p:nvPicPr>
          <p:cNvPr id="9" name="Picture 8">
            <a:extLst>
              <a:ext uri="{FF2B5EF4-FFF2-40B4-BE49-F238E27FC236}">
                <a16:creationId xmlns:a16="http://schemas.microsoft.com/office/drawing/2014/main" id="{88771E54-10C1-CC9A-8017-D5D18933F188}"/>
              </a:ext>
            </a:extLst>
          </p:cNvPr>
          <p:cNvPicPr>
            <a:picLocks noChangeAspect="1"/>
          </p:cNvPicPr>
          <p:nvPr/>
        </p:nvPicPr>
        <p:blipFill>
          <a:blip r:embed="rId4"/>
          <a:stretch>
            <a:fillRect/>
          </a:stretch>
        </p:blipFill>
        <p:spPr>
          <a:xfrm>
            <a:off x="7476313" y="5244700"/>
            <a:ext cx="4605197" cy="1300158"/>
          </a:xfrm>
          <a:prstGeom prst="rect">
            <a:avLst/>
          </a:prstGeom>
        </p:spPr>
      </p:pic>
    </p:spTree>
    <p:extLst>
      <p:ext uri="{BB962C8B-B14F-4D97-AF65-F5344CB8AC3E}">
        <p14:creationId xmlns:p14="http://schemas.microsoft.com/office/powerpoint/2010/main" val="364833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895778" y="801290"/>
            <a:ext cx="10168128" cy="3694176"/>
          </a:xfrm>
        </p:spPr>
        <p:txBody>
          <a:bodyPr>
            <a:normAutofit/>
          </a:bodyPr>
          <a:lstStyle/>
          <a:p>
            <a:r>
              <a:rPr lang="en-US" sz="2400" dirty="0"/>
              <a:t>A car rental firm has two branches: one in Bendigo and one in Colac. Cars are usually rented and returned in the same town. However, a small percentage of cars rented in Bendigo each week are returned in Colac, and vice versa. The diagram below describes what happens on a weekly basis.</a:t>
            </a:r>
          </a:p>
        </p:txBody>
      </p:sp>
      <p:pic>
        <p:nvPicPr>
          <p:cNvPr id="4" name="Picture 3">
            <a:extLst>
              <a:ext uri="{FF2B5EF4-FFF2-40B4-BE49-F238E27FC236}">
                <a16:creationId xmlns:a16="http://schemas.microsoft.com/office/drawing/2014/main" id="{6506094C-130F-1B44-8F03-4FC761C5A848}"/>
              </a:ext>
            </a:extLst>
          </p:cNvPr>
          <p:cNvPicPr>
            <a:picLocks noChangeAspect="1"/>
          </p:cNvPicPr>
          <p:nvPr/>
        </p:nvPicPr>
        <p:blipFill>
          <a:blip r:embed="rId2"/>
          <a:stretch>
            <a:fillRect/>
          </a:stretch>
        </p:blipFill>
        <p:spPr>
          <a:xfrm>
            <a:off x="2323236" y="3047181"/>
            <a:ext cx="7777843" cy="2550798"/>
          </a:xfrm>
          <a:prstGeom prst="rect">
            <a:avLst/>
          </a:prstGeom>
        </p:spPr>
      </p:pic>
    </p:spTree>
    <p:extLst>
      <p:ext uri="{BB962C8B-B14F-4D97-AF65-F5344CB8AC3E}">
        <p14:creationId xmlns:p14="http://schemas.microsoft.com/office/powerpoint/2010/main" val="11212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pic>
        <p:nvPicPr>
          <p:cNvPr id="4" name="Picture 3">
            <a:extLst>
              <a:ext uri="{FF2B5EF4-FFF2-40B4-BE49-F238E27FC236}">
                <a16:creationId xmlns:a16="http://schemas.microsoft.com/office/drawing/2014/main" id="{6506094C-130F-1B44-8F03-4FC761C5A848}"/>
              </a:ext>
            </a:extLst>
          </p:cNvPr>
          <p:cNvPicPr>
            <a:picLocks noChangeAspect="1"/>
          </p:cNvPicPr>
          <p:nvPr/>
        </p:nvPicPr>
        <p:blipFill>
          <a:blip r:embed="rId2"/>
          <a:stretch>
            <a:fillRect/>
          </a:stretch>
        </p:blipFill>
        <p:spPr>
          <a:xfrm>
            <a:off x="2207078" y="801290"/>
            <a:ext cx="7777843" cy="2550798"/>
          </a:xfrm>
          <a:prstGeom prst="rect">
            <a:avLst/>
          </a:prstGeom>
        </p:spPr>
      </p:pic>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0" y="3136188"/>
            <a:ext cx="12192000" cy="3694176"/>
          </a:xfrm>
        </p:spPr>
        <p:txBody>
          <a:bodyPr>
            <a:normAutofit/>
          </a:bodyPr>
          <a:lstStyle/>
          <a:p>
            <a:r>
              <a:rPr lang="en-US" sz="2400" dirty="0"/>
              <a:t>What does this diagram tell us?</a:t>
            </a:r>
          </a:p>
          <a:p>
            <a:r>
              <a:rPr lang="en-US" sz="2400" dirty="0"/>
              <a:t>From week to week:</a:t>
            </a:r>
          </a:p>
          <a:p>
            <a:r>
              <a:rPr lang="en-US" sz="2400" dirty="0"/>
              <a:t>0.8 (or 80%) of cars rented each week in Bendigo are returned to Bendigo</a:t>
            </a:r>
          </a:p>
          <a:p>
            <a:r>
              <a:rPr lang="en-US" sz="2400" dirty="0"/>
              <a:t>0.2 (or 20%) of cars rented each week in Bendigo are returned to Colac</a:t>
            </a:r>
          </a:p>
          <a:p>
            <a:r>
              <a:rPr lang="en-US" sz="2400" dirty="0"/>
              <a:t>0.1 (or 10%) of cars rented each week in Colac are returned to Bendigo</a:t>
            </a:r>
          </a:p>
          <a:p>
            <a:r>
              <a:rPr lang="en-US" sz="2400" dirty="0"/>
              <a:t>0.9 (or 90%) of cars rented each week in Colac are returned to Colac.</a:t>
            </a:r>
          </a:p>
        </p:txBody>
      </p:sp>
    </p:spTree>
    <p:extLst>
      <p:ext uri="{BB962C8B-B14F-4D97-AF65-F5344CB8AC3E}">
        <p14:creationId xmlns:p14="http://schemas.microsoft.com/office/powerpoint/2010/main" val="39266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95A7F0-FB3A-B642-84D2-087F08614153}"/>
              </a:ext>
            </a:extLst>
          </p:cNvPr>
          <p:cNvPicPr>
            <a:picLocks noChangeAspect="1"/>
          </p:cNvPicPr>
          <p:nvPr/>
        </p:nvPicPr>
        <p:blipFill>
          <a:blip r:embed="rId2"/>
          <a:stretch>
            <a:fillRect/>
          </a:stretch>
        </p:blipFill>
        <p:spPr>
          <a:xfrm>
            <a:off x="1260929" y="2876158"/>
            <a:ext cx="4835072" cy="1431798"/>
          </a:xfrm>
          <a:prstGeom prst="rect">
            <a:avLst/>
          </a:prstGeom>
        </p:spPr>
      </p:pic>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A transition matrix</a:t>
            </a:r>
          </a:p>
        </p:txBody>
      </p:sp>
      <p:pic>
        <p:nvPicPr>
          <p:cNvPr id="4" name="Picture 3">
            <a:extLst>
              <a:ext uri="{FF2B5EF4-FFF2-40B4-BE49-F238E27FC236}">
                <a16:creationId xmlns:a16="http://schemas.microsoft.com/office/drawing/2014/main" id="{6506094C-130F-1B44-8F03-4FC761C5A848}"/>
              </a:ext>
            </a:extLst>
          </p:cNvPr>
          <p:cNvPicPr>
            <a:picLocks noChangeAspect="1"/>
          </p:cNvPicPr>
          <p:nvPr/>
        </p:nvPicPr>
        <p:blipFill>
          <a:blip r:embed="rId3"/>
          <a:stretch>
            <a:fillRect/>
          </a:stretch>
        </p:blipFill>
        <p:spPr>
          <a:xfrm>
            <a:off x="4035880" y="607235"/>
            <a:ext cx="5935435" cy="1946567"/>
          </a:xfrm>
          <a:prstGeom prst="rect">
            <a:avLst/>
          </a:prstGeom>
        </p:spPr>
      </p:pic>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0" y="2582830"/>
            <a:ext cx="12192000" cy="4304198"/>
          </a:xfrm>
        </p:spPr>
        <p:txBody>
          <a:bodyPr>
            <a:normAutofit fontScale="62500" lnSpcReduction="20000"/>
          </a:bodyPr>
          <a:lstStyle/>
          <a:p>
            <a:r>
              <a:rPr lang="en-US" sz="3800" dirty="0"/>
              <a:t>The percentages (written as proportions) are </a:t>
            </a:r>
            <a:r>
              <a:rPr lang="en-US" sz="3800" dirty="0" err="1"/>
              <a:t>summarised</a:t>
            </a:r>
            <a:r>
              <a:rPr lang="en-US" sz="3800" dirty="0"/>
              <a:t> in the form of the matrix below.</a:t>
            </a:r>
          </a:p>
          <a:p>
            <a:endParaRPr lang="en-US" sz="3800" dirty="0"/>
          </a:p>
          <a:p>
            <a:endParaRPr lang="en-US" sz="3800" dirty="0"/>
          </a:p>
          <a:p>
            <a:pPr marL="0" indent="0">
              <a:buNone/>
            </a:pPr>
            <a:endParaRPr lang="en-US" sz="3800" dirty="0"/>
          </a:p>
          <a:p>
            <a:r>
              <a:rPr lang="en-US" sz="3800" dirty="0"/>
              <a:t>This matrix is an example of a </a:t>
            </a:r>
            <a:r>
              <a:rPr lang="en-US" sz="3800" dirty="0">
                <a:solidFill>
                  <a:srgbClr val="FF0000"/>
                </a:solidFill>
              </a:rPr>
              <a:t>transition matrix (T)</a:t>
            </a:r>
            <a:r>
              <a:rPr lang="en-US" sz="3800" dirty="0"/>
              <a:t>.</a:t>
            </a:r>
            <a:r>
              <a:rPr lang="en-US" sz="3800" dirty="0">
                <a:solidFill>
                  <a:srgbClr val="FF0000"/>
                </a:solidFill>
              </a:rPr>
              <a:t> </a:t>
            </a:r>
            <a:r>
              <a:rPr lang="en-US" sz="3800" dirty="0"/>
              <a:t>It describes the way in which transitions are made between two states:</a:t>
            </a:r>
          </a:p>
          <a:p>
            <a:r>
              <a:rPr lang="en-US" sz="3800" dirty="0"/>
              <a:t>state 1: the rental car is based in Bendigo.</a:t>
            </a:r>
          </a:p>
          <a:p>
            <a:r>
              <a:rPr lang="en-US" sz="3800" dirty="0"/>
              <a:t>state 2: the rental car is based in Colac.</a:t>
            </a:r>
          </a:p>
          <a:p>
            <a:r>
              <a:rPr lang="en-US" sz="2400" dirty="0"/>
              <a:t>Note: In this situation, where the total number of cars remains constant, the columns in a transitional matrix will always add to one (100%). For example, if 80% of cars are returned to Bendigo, then 20% must be returned to Colac.</a:t>
            </a:r>
          </a:p>
        </p:txBody>
      </p:sp>
      <p:pic>
        <p:nvPicPr>
          <p:cNvPr id="7" name="Picture 6">
            <a:extLst>
              <a:ext uri="{FF2B5EF4-FFF2-40B4-BE49-F238E27FC236}">
                <a16:creationId xmlns:a16="http://schemas.microsoft.com/office/drawing/2014/main" id="{6A542F47-D0BB-CB9D-4711-EF04EA4E7552}"/>
              </a:ext>
            </a:extLst>
          </p:cNvPr>
          <p:cNvPicPr>
            <a:picLocks noChangeAspect="1"/>
          </p:cNvPicPr>
          <p:nvPr/>
        </p:nvPicPr>
        <p:blipFill>
          <a:blip r:embed="rId4"/>
          <a:stretch>
            <a:fillRect/>
          </a:stretch>
        </p:blipFill>
        <p:spPr>
          <a:xfrm>
            <a:off x="6131264" y="3592057"/>
            <a:ext cx="828791" cy="571580"/>
          </a:xfrm>
          <a:prstGeom prst="rect">
            <a:avLst/>
          </a:prstGeom>
        </p:spPr>
      </p:pic>
      <p:pic>
        <p:nvPicPr>
          <p:cNvPr id="9" name="Picture 8">
            <a:extLst>
              <a:ext uri="{FF2B5EF4-FFF2-40B4-BE49-F238E27FC236}">
                <a16:creationId xmlns:a16="http://schemas.microsoft.com/office/drawing/2014/main" id="{AF3EA4BB-F735-6DD3-BD77-48D08757A164}"/>
              </a:ext>
            </a:extLst>
          </p:cNvPr>
          <p:cNvPicPr>
            <a:picLocks noChangeAspect="1"/>
          </p:cNvPicPr>
          <p:nvPr/>
        </p:nvPicPr>
        <p:blipFill>
          <a:blip r:embed="rId5"/>
          <a:stretch>
            <a:fillRect/>
          </a:stretch>
        </p:blipFill>
        <p:spPr>
          <a:xfrm>
            <a:off x="7085156" y="3687320"/>
            <a:ext cx="1200318" cy="381053"/>
          </a:xfrm>
          <a:prstGeom prst="rect">
            <a:avLst/>
          </a:prstGeom>
        </p:spPr>
      </p:pic>
      <p:pic>
        <p:nvPicPr>
          <p:cNvPr id="11" name="Picture 10">
            <a:extLst>
              <a:ext uri="{FF2B5EF4-FFF2-40B4-BE49-F238E27FC236}">
                <a16:creationId xmlns:a16="http://schemas.microsoft.com/office/drawing/2014/main" id="{49116E30-0A93-776E-5822-C22635B54C0F}"/>
              </a:ext>
            </a:extLst>
          </p:cNvPr>
          <p:cNvPicPr>
            <a:picLocks noChangeAspect="1"/>
          </p:cNvPicPr>
          <p:nvPr/>
        </p:nvPicPr>
        <p:blipFill>
          <a:blip r:embed="rId6"/>
          <a:stretch>
            <a:fillRect/>
          </a:stretch>
        </p:blipFill>
        <p:spPr>
          <a:xfrm>
            <a:off x="1225666" y="3405247"/>
            <a:ext cx="2608858" cy="931737"/>
          </a:xfrm>
          <a:prstGeom prst="rect">
            <a:avLst/>
          </a:prstGeom>
        </p:spPr>
      </p:pic>
    </p:spTree>
    <p:extLst>
      <p:ext uri="{BB962C8B-B14F-4D97-AF65-F5344CB8AC3E}">
        <p14:creationId xmlns:p14="http://schemas.microsoft.com/office/powerpoint/2010/main" val="28093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895778" y="801290"/>
            <a:ext cx="10168128" cy="3694176"/>
          </a:xfrm>
        </p:spPr>
        <p:txBody>
          <a:bodyPr>
            <a:normAutofit/>
          </a:bodyPr>
          <a:lstStyle/>
          <a:p>
            <a:r>
              <a:rPr lang="en-US" sz="2400" dirty="0"/>
              <a:t>The diagram gives the weekly return rates of rental cars at three locations: Albury, Wodonga and Benalla. Construct a transition matrix that describes the week-by-week return rates at each of the three locations. Convert the percentages to proportions.</a:t>
            </a:r>
          </a:p>
        </p:txBody>
      </p:sp>
      <p:pic>
        <p:nvPicPr>
          <p:cNvPr id="5" name="Picture 4">
            <a:extLst>
              <a:ext uri="{FF2B5EF4-FFF2-40B4-BE49-F238E27FC236}">
                <a16:creationId xmlns:a16="http://schemas.microsoft.com/office/drawing/2014/main" id="{EE870FDE-DE2B-8347-BBE3-54C1E4D048A4}"/>
              </a:ext>
            </a:extLst>
          </p:cNvPr>
          <p:cNvPicPr>
            <a:picLocks noChangeAspect="1"/>
          </p:cNvPicPr>
          <p:nvPr/>
        </p:nvPicPr>
        <p:blipFill>
          <a:blip r:embed="rId2"/>
          <a:stretch>
            <a:fillRect/>
          </a:stretch>
        </p:blipFill>
        <p:spPr>
          <a:xfrm>
            <a:off x="2523672" y="2648378"/>
            <a:ext cx="6286500" cy="3923382"/>
          </a:xfrm>
          <a:prstGeom prst="rect">
            <a:avLst/>
          </a:prstGeom>
        </p:spPr>
      </p:pic>
      <p:pic>
        <p:nvPicPr>
          <p:cNvPr id="1026" name="Picture 2" descr="39,046 Example Stock Illustrations, Cliparts and Royalty Free Example  Vectors">
            <a:extLst>
              <a:ext uri="{FF2B5EF4-FFF2-40B4-BE49-F238E27FC236}">
                <a16:creationId xmlns:a16="http://schemas.microsoft.com/office/drawing/2014/main" id="{1438C1AE-871D-5E47-AC31-3CAD177A7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1" y="2648378"/>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5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pic>
        <p:nvPicPr>
          <p:cNvPr id="5" name="Picture 4">
            <a:extLst>
              <a:ext uri="{FF2B5EF4-FFF2-40B4-BE49-F238E27FC236}">
                <a16:creationId xmlns:a16="http://schemas.microsoft.com/office/drawing/2014/main" id="{EE870FDE-DE2B-8347-BBE3-54C1E4D048A4}"/>
              </a:ext>
            </a:extLst>
          </p:cNvPr>
          <p:cNvPicPr>
            <a:picLocks noChangeAspect="1"/>
          </p:cNvPicPr>
          <p:nvPr/>
        </p:nvPicPr>
        <p:blipFill>
          <a:blip r:embed="rId2"/>
          <a:stretch>
            <a:fillRect/>
          </a:stretch>
        </p:blipFill>
        <p:spPr>
          <a:xfrm>
            <a:off x="3838122" y="720136"/>
            <a:ext cx="4115707" cy="2568598"/>
          </a:xfrm>
          <a:prstGeom prst="rect">
            <a:avLst/>
          </a:prstGeom>
        </p:spPr>
      </p:pic>
      <p:pic>
        <p:nvPicPr>
          <p:cNvPr id="7" name="Picture 6">
            <a:extLst>
              <a:ext uri="{FF2B5EF4-FFF2-40B4-BE49-F238E27FC236}">
                <a16:creationId xmlns:a16="http://schemas.microsoft.com/office/drawing/2014/main" id="{7DDC37FD-B8AE-0D4A-AD00-5B0EA8D67693}"/>
              </a:ext>
            </a:extLst>
          </p:cNvPr>
          <p:cNvPicPr>
            <a:picLocks noChangeAspect="1"/>
          </p:cNvPicPr>
          <p:nvPr/>
        </p:nvPicPr>
        <p:blipFill>
          <a:blip r:embed="rId3"/>
          <a:stretch>
            <a:fillRect/>
          </a:stretch>
        </p:blipFill>
        <p:spPr>
          <a:xfrm>
            <a:off x="2334985" y="3429000"/>
            <a:ext cx="6794500" cy="3082518"/>
          </a:xfrm>
          <a:prstGeom prst="rect">
            <a:avLst/>
          </a:prstGeom>
        </p:spPr>
      </p:pic>
      <p:pic>
        <p:nvPicPr>
          <p:cNvPr id="8" name="Picture 7">
            <a:extLst>
              <a:ext uri="{FF2B5EF4-FFF2-40B4-BE49-F238E27FC236}">
                <a16:creationId xmlns:a16="http://schemas.microsoft.com/office/drawing/2014/main" id="{2C118838-A37B-134F-A36B-E039226F28C8}"/>
              </a:ext>
            </a:extLst>
          </p:cNvPr>
          <p:cNvPicPr>
            <a:picLocks noChangeAspect="1"/>
          </p:cNvPicPr>
          <p:nvPr/>
        </p:nvPicPr>
        <p:blipFill>
          <a:blip r:embed="rId4"/>
          <a:stretch>
            <a:fillRect/>
          </a:stretch>
        </p:blipFill>
        <p:spPr>
          <a:xfrm>
            <a:off x="5827032" y="4818743"/>
            <a:ext cx="537936" cy="1473081"/>
          </a:xfrm>
          <a:prstGeom prst="rect">
            <a:avLst/>
          </a:prstGeom>
        </p:spPr>
      </p:pic>
      <p:pic>
        <p:nvPicPr>
          <p:cNvPr id="9" name="Picture 8">
            <a:extLst>
              <a:ext uri="{FF2B5EF4-FFF2-40B4-BE49-F238E27FC236}">
                <a16:creationId xmlns:a16="http://schemas.microsoft.com/office/drawing/2014/main" id="{7ABD332D-FC71-C34C-8DAB-02ED31B0E245}"/>
              </a:ext>
            </a:extLst>
          </p:cNvPr>
          <p:cNvPicPr>
            <a:picLocks noChangeAspect="1"/>
          </p:cNvPicPr>
          <p:nvPr/>
        </p:nvPicPr>
        <p:blipFill>
          <a:blip r:embed="rId5"/>
          <a:stretch>
            <a:fillRect/>
          </a:stretch>
        </p:blipFill>
        <p:spPr>
          <a:xfrm>
            <a:off x="6937829" y="4818743"/>
            <a:ext cx="1953731" cy="1460376"/>
          </a:xfrm>
          <a:prstGeom prst="rect">
            <a:avLst/>
          </a:prstGeom>
        </p:spPr>
      </p:pic>
      <p:sp>
        <p:nvSpPr>
          <p:cNvPr id="10" name="Rectangle 9">
            <a:extLst>
              <a:ext uri="{FF2B5EF4-FFF2-40B4-BE49-F238E27FC236}">
                <a16:creationId xmlns:a16="http://schemas.microsoft.com/office/drawing/2014/main" id="{F2D8A50A-FCEF-794D-A043-F1ADB931501F}"/>
              </a:ext>
            </a:extLst>
          </p:cNvPr>
          <p:cNvSpPr/>
          <p:nvPr/>
        </p:nvSpPr>
        <p:spPr>
          <a:xfrm>
            <a:off x="116158" y="3477540"/>
            <a:ext cx="6096000" cy="646331"/>
          </a:xfrm>
          <a:prstGeom prst="rect">
            <a:avLst/>
          </a:prstGeom>
        </p:spPr>
        <p:txBody>
          <a:bodyPr>
            <a:spAutoFit/>
          </a:bodyPr>
          <a:lstStyle/>
          <a:p>
            <a:r>
              <a:rPr lang="en-AU" dirty="0">
                <a:solidFill>
                  <a:srgbClr val="000000"/>
                </a:solidFill>
                <a:latin typeface="Open Sans"/>
              </a:rPr>
              <a:t>Mentally check your answer by summing columns; they should sum to 1.</a:t>
            </a:r>
            <a:endParaRPr lang="en-US" dirty="0"/>
          </a:p>
        </p:txBody>
      </p:sp>
      <p:pic>
        <p:nvPicPr>
          <p:cNvPr id="11" name="Picture 2" descr="39,046 Example Stock Illustrations, Cliparts and Royalty Free Example  Vectors">
            <a:extLst>
              <a:ext uri="{FF2B5EF4-FFF2-40B4-BE49-F238E27FC236}">
                <a16:creationId xmlns:a16="http://schemas.microsoft.com/office/drawing/2014/main" id="{A32FB6B5-CC34-EF44-A6DE-26066E431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58" y="2086942"/>
            <a:ext cx="1453780" cy="12017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7984017-740D-FC45-630E-03BC70311DC5}"/>
              </a:ext>
            </a:extLst>
          </p:cNvPr>
          <p:cNvPicPr>
            <a:picLocks noChangeAspect="1"/>
          </p:cNvPicPr>
          <p:nvPr/>
        </p:nvPicPr>
        <p:blipFill>
          <a:blip r:embed="rId7"/>
          <a:stretch>
            <a:fillRect/>
          </a:stretch>
        </p:blipFill>
        <p:spPr>
          <a:xfrm>
            <a:off x="9358928" y="4753107"/>
            <a:ext cx="476316" cy="1476581"/>
          </a:xfrm>
          <a:prstGeom prst="rect">
            <a:avLst/>
          </a:prstGeom>
        </p:spPr>
      </p:pic>
      <p:pic>
        <p:nvPicPr>
          <p:cNvPr id="12" name="Picture 11">
            <a:extLst>
              <a:ext uri="{FF2B5EF4-FFF2-40B4-BE49-F238E27FC236}">
                <a16:creationId xmlns:a16="http://schemas.microsoft.com/office/drawing/2014/main" id="{8190CB0F-ADC0-863E-E744-86BA8702E344}"/>
              </a:ext>
            </a:extLst>
          </p:cNvPr>
          <p:cNvPicPr>
            <a:picLocks noChangeAspect="1"/>
          </p:cNvPicPr>
          <p:nvPr/>
        </p:nvPicPr>
        <p:blipFill>
          <a:blip r:embed="rId8"/>
          <a:stretch>
            <a:fillRect/>
          </a:stretch>
        </p:blipFill>
        <p:spPr>
          <a:xfrm>
            <a:off x="9952134" y="5263141"/>
            <a:ext cx="1867161" cy="571580"/>
          </a:xfrm>
          <a:prstGeom prst="rect">
            <a:avLst/>
          </a:prstGeom>
        </p:spPr>
      </p:pic>
      <p:pic>
        <p:nvPicPr>
          <p:cNvPr id="14" name="Picture 13">
            <a:extLst>
              <a:ext uri="{FF2B5EF4-FFF2-40B4-BE49-F238E27FC236}">
                <a16:creationId xmlns:a16="http://schemas.microsoft.com/office/drawing/2014/main" id="{A93F02B3-ACC3-9B52-9FFF-4030D33DB5F9}"/>
              </a:ext>
            </a:extLst>
          </p:cNvPr>
          <p:cNvPicPr>
            <a:picLocks noChangeAspect="1"/>
          </p:cNvPicPr>
          <p:nvPr/>
        </p:nvPicPr>
        <p:blipFill>
          <a:blip r:embed="rId9"/>
          <a:stretch>
            <a:fillRect/>
          </a:stretch>
        </p:blipFill>
        <p:spPr>
          <a:xfrm>
            <a:off x="2032987" y="4732584"/>
            <a:ext cx="3253842" cy="1591897"/>
          </a:xfrm>
          <a:prstGeom prst="rect">
            <a:avLst/>
          </a:prstGeom>
        </p:spPr>
      </p:pic>
    </p:spTree>
    <p:extLst>
      <p:ext uri="{BB962C8B-B14F-4D97-AF65-F5344CB8AC3E}">
        <p14:creationId xmlns:p14="http://schemas.microsoft.com/office/powerpoint/2010/main" val="18683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0CA2-15E5-D24E-8AE1-50D034476A85}"/>
              </a:ext>
            </a:extLst>
          </p:cNvPr>
          <p:cNvSpPr>
            <a:spLocks noGrp="1"/>
          </p:cNvSpPr>
          <p:nvPr>
            <p:ph type="title"/>
          </p:nvPr>
        </p:nvSpPr>
        <p:spPr>
          <a:xfrm>
            <a:off x="1453780" y="0"/>
            <a:ext cx="10168128" cy="685074"/>
          </a:xfrm>
        </p:spPr>
        <p:txBody>
          <a:bodyPr/>
          <a:lstStyle/>
          <a:p>
            <a:r>
              <a:rPr lang="en-US" dirty="0"/>
              <a:t> Setting up a transition matrix</a:t>
            </a:r>
          </a:p>
        </p:txBody>
      </p:sp>
      <p:sp>
        <p:nvSpPr>
          <p:cNvPr id="3" name="Content Placeholder 2">
            <a:extLst>
              <a:ext uri="{FF2B5EF4-FFF2-40B4-BE49-F238E27FC236}">
                <a16:creationId xmlns:a16="http://schemas.microsoft.com/office/drawing/2014/main" id="{A3E4A53B-3697-1C4B-874A-CEE6077382B3}"/>
              </a:ext>
            </a:extLst>
          </p:cNvPr>
          <p:cNvSpPr>
            <a:spLocks noGrp="1"/>
          </p:cNvSpPr>
          <p:nvPr>
            <p:ph idx="1"/>
          </p:nvPr>
        </p:nvSpPr>
        <p:spPr>
          <a:xfrm>
            <a:off x="697861" y="1206645"/>
            <a:ext cx="11044196" cy="5368326"/>
          </a:xfrm>
        </p:spPr>
        <p:txBody>
          <a:bodyPr>
            <a:normAutofit lnSpcReduction="10000"/>
          </a:bodyPr>
          <a:lstStyle/>
          <a:p>
            <a:r>
              <a:rPr lang="en-US" dirty="0"/>
              <a:t>A factory has a large number of machines. Machines can be in one of two states: operating or broken. Broken machines are repaired and come back into operation, and vice versa. On a given day:</a:t>
            </a:r>
          </a:p>
          <a:p>
            <a:r>
              <a:rPr lang="en-US" dirty="0"/>
              <a:t>85% of machines that are operational stay operating</a:t>
            </a:r>
          </a:p>
          <a:p>
            <a:r>
              <a:rPr lang="en-US" dirty="0"/>
              <a:t>15% of machines that are operating break down</a:t>
            </a:r>
          </a:p>
          <a:p>
            <a:r>
              <a:rPr lang="en-US" dirty="0"/>
              <a:t>5% of machines that are broken are repaired and start operating again</a:t>
            </a:r>
          </a:p>
          <a:p>
            <a:r>
              <a:rPr lang="en-US" dirty="0"/>
              <a:t>95% of machines that are broken stay broken.</a:t>
            </a:r>
          </a:p>
          <a:p>
            <a:r>
              <a:rPr lang="en-US" dirty="0"/>
              <a:t>Construct a transition matrix to describe this situation. Use the columns to define the situation at the ‘Start’ of the day and the rows to describe the situation at the ‘End’ of the day.</a:t>
            </a:r>
          </a:p>
          <a:p>
            <a:endParaRPr lang="en-US" dirty="0"/>
          </a:p>
          <a:p>
            <a:endParaRPr lang="en-US" dirty="0"/>
          </a:p>
        </p:txBody>
      </p:sp>
      <p:pic>
        <p:nvPicPr>
          <p:cNvPr id="4" name="Picture 2" descr="39,046 Example Stock Illustrations, Cliparts and Royalty Free Example  Vectors">
            <a:extLst>
              <a:ext uri="{FF2B5EF4-FFF2-40B4-BE49-F238E27FC236}">
                <a16:creationId xmlns:a16="http://schemas.microsoft.com/office/drawing/2014/main" id="{33882B99-9930-B043-91D2-F57B1E386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3"/>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0588"/>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242941"/>
      </a:dk2>
      <a:lt2>
        <a:srgbClr val="E8E2E2"/>
      </a:lt2>
      <a:accent1>
        <a:srgbClr val="4DB0B2"/>
      </a:accent1>
      <a:accent2>
        <a:srgbClr val="59A5E0"/>
      </a:accent2>
      <a:accent3>
        <a:srgbClr val="7787E5"/>
      </a:accent3>
      <a:accent4>
        <a:srgbClr val="7D59E0"/>
      </a:accent4>
      <a:accent5>
        <a:srgbClr val="C377E5"/>
      </a:accent5>
      <a:accent6>
        <a:srgbClr val="E059D2"/>
      </a:accent6>
      <a:hlink>
        <a:srgbClr val="AE6B69"/>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1209</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Abadi</vt:lpstr>
      <vt:lpstr>Avenir Next LT Pro</vt:lpstr>
      <vt:lpstr>Open Sans</vt:lpstr>
      <vt:lpstr>Arial</vt:lpstr>
      <vt:lpstr>Calibri</vt:lpstr>
      <vt:lpstr>Cambria Math</vt:lpstr>
      <vt:lpstr>Wingdings</vt:lpstr>
      <vt:lpstr>AccentBoxVTI</vt:lpstr>
      <vt:lpstr>Introduction to transition matrices</vt:lpstr>
      <vt:lpstr>PowerPoint Presentation</vt:lpstr>
      <vt:lpstr>PowerPoint Presentation</vt:lpstr>
      <vt:lpstr>Setting up a transition matrix</vt:lpstr>
      <vt:lpstr>Setting up a transition matrix</vt:lpstr>
      <vt:lpstr>A transition matrix</vt:lpstr>
      <vt:lpstr>Setting up a transition matrix</vt:lpstr>
      <vt:lpstr>Setting up a transition matrix</vt:lpstr>
      <vt:lpstr> Setting up a transition matrix</vt:lpstr>
      <vt:lpstr> Setting up a transition matrix</vt:lpstr>
      <vt:lpstr>Using recursion to generate state matrices step-by-step</vt:lpstr>
      <vt:lpstr>Constructing a matrix recurrence relation</vt:lpstr>
      <vt:lpstr>Using a recursion relation to calculate state matrices step-by-step</vt:lpstr>
      <vt:lpstr>A rule for determining the state matrix of a system after 𝐧 steps</vt:lpstr>
      <vt:lpstr>Determining the 𝑛th state of a system using the rule S_n=T^n S_0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matrices and their applications</dc:title>
  <dc:creator>Yongmei Zhang</dc:creator>
  <cp:lastModifiedBy>Lyn ZHANG</cp:lastModifiedBy>
  <cp:revision>46</cp:revision>
  <dcterms:created xsi:type="dcterms:W3CDTF">2021-04-11T11:34:33Z</dcterms:created>
  <dcterms:modified xsi:type="dcterms:W3CDTF">2025-07-22T22:25:19Z</dcterms:modified>
</cp:coreProperties>
</file>